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5" r:id="rId3"/>
    <p:sldId id="276" r:id="rId4"/>
    <p:sldId id="313" r:id="rId5"/>
    <p:sldId id="317" r:id="rId6"/>
    <p:sldId id="322" r:id="rId7"/>
    <p:sldId id="319" r:id="rId8"/>
    <p:sldId id="321" r:id="rId9"/>
    <p:sldId id="320" r:id="rId10"/>
    <p:sldId id="318" r:id="rId11"/>
    <p:sldId id="330" r:id="rId12"/>
    <p:sldId id="324" r:id="rId13"/>
    <p:sldId id="329" r:id="rId14"/>
    <p:sldId id="331" r:id="rId15"/>
    <p:sldId id="33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D2E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2059" autoAdjust="0"/>
    <p:restoredTop sz="94660" autoAdjust="0"/>
  </p:normalViewPr>
  <p:slideViewPr>
    <p:cSldViewPr>
      <p:cViewPr varScale="1">
        <p:scale>
          <a:sx n="83" d="100"/>
          <a:sy n="83" d="100"/>
        </p:scale>
        <p:origin x="-10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10/8/2017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10/8/2017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10/8/2017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10/8/2017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10/8/2017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10/8/2017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10/8/2017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10/8/2017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10/8/2017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10/8/2017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10/8/2017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5AEB4-E477-4CE7-B193-5F5560385FC2}" type="datetimeFigureOut">
              <a:rPr lang="en-US" smtClean="0"/>
              <a:pPr/>
              <a:t>10/8/2017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python.org/pypi/requests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ypi.python.org/pypi/urllib3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python.org/pypi/requests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package" Target="../embeddings/Microsoft_Office_Excel_Worksheet1.xlsx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14282" y="0"/>
            <a:ext cx="864399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Welcome to</a:t>
            </a:r>
          </a:p>
          <a:p>
            <a:pPr algn="ctr"/>
            <a:endParaRPr lang="en-US" sz="6600" u="sng" dirty="0" smtClean="0"/>
          </a:p>
          <a:p>
            <a:pPr algn="ctr"/>
            <a:endParaRPr lang="en-US" sz="2000" u="sng" dirty="0" smtClean="0"/>
          </a:p>
          <a:p>
            <a:pPr algn="ctr"/>
            <a:endParaRPr lang="en-US" sz="2000" dirty="0" smtClean="0"/>
          </a:p>
          <a:p>
            <a:endParaRPr lang="en-US" sz="5000" dirty="0" smtClean="0"/>
          </a:p>
          <a:p>
            <a:pPr algn="ctr"/>
            <a:r>
              <a:rPr lang="en-US" sz="3600" b="1" dirty="0" smtClean="0"/>
              <a:t>REST API</a:t>
            </a:r>
            <a:r>
              <a:rPr lang="en-US" sz="3600" dirty="0" smtClean="0"/>
              <a:t> testing and automation using</a:t>
            </a:r>
          </a:p>
          <a:p>
            <a:pPr algn="ctr"/>
            <a:r>
              <a:rPr lang="en-US" sz="5000" u="sng" dirty="0" smtClean="0"/>
              <a:t>Python programming +</a:t>
            </a:r>
          </a:p>
          <a:p>
            <a:pPr algn="ctr"/>
            <a:r>
              <a:rPr lang="en-US" sz="5000" u="sng" dirty="0" smtClean="0"/>
              <a:t>Behave (module) +</a:t>
            </a:r>
          </a:p>
          <a:p>
            <a:pPr algn="ctr"/>
            <a:r>
              <a:rPr lang="en-US" sz="5000" u="sng" dirty="0" smtClean="0"/>
              <a:t>BDD</a:t>
            </a:r>
            <a:endParaRPr lang="en-US" sz="5000" dirty="0" smtClean="0"/>
          </a:p>
        </p:txBody>
      </p:sp>
      <p:pic>
        <p:nvPicPr>
          <p:cNvPr id="11" name="Picture 10" descr="imademethink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1285860"/>
            <a:ext cx="7049484" cy="600159"/>
          </a:xfrm>
          <a:prstGeom prst="rect">
            <a:avLst/>
          </a:prstGeom>
        </p:spPr>
      </p:pic>
      <p:pic>
        <p:nvPicPr>
          <p:cNvPr id="1026" name="Picture 2" descr="C:\Users\Shrikant\Desktop\general\api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43834" y="2071678"/>
            <a:ext cx="1096941" cy="1096941"/>
          </a:xfrm>
          <a:prstGeom prst="rect">
            <a:avLst/>
          </a:prstGeom>
          <a:noFill/>
        </p:spPr>
      </p:pic>
      <p:pic>
        <p:nvPicPr>
          <p:cNvPr id="1027" name="Picture 3" descr="C:\Users\Shrikant\Desktop\general\api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2071678"/>
            <a:ext cx="1143008" cy="1143008"/>
          </a:xfrm>
          <a:prstGeom prst="rect">
            <a:avLst/>
          </a:prstGeom>
          <a:noFill/>
        </p:spPr>
      </p:pic>
      <p:pic>
        <p:nvPicPr>
          <p:cNvPr id="1030" name="Picture 6" descr="C:\Users\Shrikant\Desktop\general\rest-api2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43174" y="2071678"/>
            <a:ext cx="3981450" cy="114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demethink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812" y="6257841"/>
            <a:ext cx="4739188" cy="600159"/>
          </a:xfrm>
          <a:prstGeom prst="rect">
            <a:avLst/>
          </a:prstGeom>
        </p:spPr>
      </p:pic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 HTTP response handling sequence</a:t>
            </a:r>
          </a:p>
        </p:txBody>
      </p:sp>
      <p:pic>
        <p:nvPicPr>
          <p:cNvPr id="9" name="Picture 8" descr="sequenc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857232"/>
            <a:ext cx="8765952" cy="49292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800" b="1" dirty="0" smtClean="0"/>
              <a:t> BDD (</a:t>
            </a:r>
            <a:r>
              <a:rPr lang="en-IN" sz="2800" b="1" dirty="0" smtClean="0"/>
              <a:t>Behaviour Driven Development)</a:t>
            </a:r>
            <a:endParaRPr lang="en-US" sz="28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0" y="857232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3600" dirty="0" smtClean="0"/>
              <a:t>1) Test case design using Behave for easy</a:t>
            </a:r>
          </a:p>
          <a:p>
            <a:pPr marL="342900" indent="-342900"/>
            <a:r>
              <a:rPr lang="en-US" sz="3600" dirty="0" smtClean="0"/>
              <a:t>     and quick understanding.</a:t>
            </a:r>
          </a:p>
        </p:txBody>
      </p:sp>
      <p:pic>
        <p:nvPicPr>
          <p:cNvPr id="11" name="Picture 2" descr="G:\_____Framework_____\imademethink_logo_smal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6475" y="5962650"/>
            <a:ext cx="3057525" cy="895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demethink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812" y="6257841"/>
            <a:ext cx="4739188" cy="600159"/>
          </a:xfrm>
          <a:prstGeom prst="rect">
            <a:avLst/>
          </a:prstGeom>
        </p:spPr>
      </p:pic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 REST API testing using Python </a:t>
            </a:r>
            <a:r>
              <a:rPr lang="en-US" sz="3200" b="1" dirty="0" smtClean="0"/>
              <a:t>programming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785794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IN" sz="2800" b="1" dirty="0" smtClean="0"/>
              <a:t>requests</a:t>
            </a:r>
            <a:r>
              <a:rPr lang="en-IN" sz="2800" dirty="0" smtClean="0"/>
              <a:t> module (version used is </a:t>
            </a:r>
            <a:r>
              <a:rPr lang="en-IN" sz="2800" b="1" u="sng" dirty="0" smtClean="0"/>
              <a:t>2.15.1</a:t>
            </a:r>
            <a:r>
              <a:rPr lang="en-IN" sz="2800" dirty="0" smtClean="0"/>
              <a:t>)</a:t>
            </a:r>
          </a:p>
          <a:p>
            <a:pPr marL="457200" indent="-457200"/>
            <a:r>
              <a:rPr lang="en-IN" sz="2800" dirty="0" smtClean="0"/>
              <a:t>	</a:t>
            </a:r>
            <a:r>
              <a:rPr lang="en-IN" sz="2800" dirty="0" smtClean="0">
                <a:hlinkClick r:id="rId3"/>
              </a:rPr>
              <a:t>https://pypi.python.org/pypi/requests</a:t>
            </a:r>
            <a:endParaRPr lang="en-IN" sz="2800" dirty="0" smtClean="0"/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b="1" dirty="0" smtClean="0"/>
              <a:t>urllib3</a:t>
            </a:r>
            <a:r>
              <a:rPr lang="en-US" sz="2800" dirty="0" smtClean="0"/>
              <a:t> module</a:t>
            </a:r>
          </a:p>
          <a:p>
            <a:pPr marL="457200" indent="-457200"/>
            <a:r>
              <a:rPr lang="en-IN" sz="2800" dirty="0" smtClean="0"/>
              <a:t> 	</a:t>
            </a:r>
            <a:r>
              <a:rPr lang="en-IN" sz="2800" dirty="0" smtClean="0">
                <a:hlinkClick r:id="rId4"/>
              </a:rPr>
              <a:t>https://pypi.python.org/pypi/urllib3</a:t>
            </a:r>
            <a:endParaRPr lang="en-I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demethink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812" y="6257841"/>
            <a:ext cx="4739188" cy="600159"/>
          </a:xfrm>
          <a:prstGeom prst="rect">
            <a:avLst/>
          </a:prstGeom>
        </p:spPr>
      </p:pic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 REST API testing using Python </a:t>
            </a:r>
            <a:r>
              <a:rPr lang="en-US" sz="3200" b="1" dirty="0" smtClean="0"/>
              <a:t>programming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642918"/>
            <a:ext cx="9144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IN" sz="2800" b="1" dirty="0" smtClean="0">
                <a:solidFill>
                  <a:srgbClr val="0070C0"/>
                </a:solidFill>
              </a:rPr>
              <a:t>REQUESTS module</a:t>
            </a:r>
          </a:p>
          <a:p>
            <a:pPr marL="457200" indent="-457200"/>
            <a:r>
              <a:rPr lang="en-IN" sz="2800" dirty="0" smtClean="0"/>
              <a:t>	</a:t>
            </a:r>
            <a:r>
              <a:rPr lang="en-IN" sz="2800" dirty="0" smtClean="0">
                <a:hlinkClick r:id="rId3"/>
              </a:rPr>
              <a:t>https://pypi.python.org/pypi/requests</a:t>
            </a:r>
            <a:endParaRPr lang="en-IN" sz="2800" dirty="0" smtClean="0"/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 smtClean="0"/>
              <a:t>Pip install requests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 smtClean="0"/>
              <a:t>GET request example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 smtClean="0"/>
              <a:t>PUT request example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 smtClean="0"/>
              <a:t>DELETE request example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 smtClean="0"/>
              <a:t>POST request example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 smtClean="0"/>
              <a:t>Header settings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 smtClean="0"/>
              <a:t>Raising HTTP request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 smtClean="0"/>
              <a:t>Parameter passing (Query param, Form param etc)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 smtClean="0"/>
              <a:t>Response handling</a:t>
            </a:r>
            <a:endParaRPr lang="en-IN" sz="1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14282" y="0"/>
            <a:ext cx="864399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Welcome to</a:t>
            </a:r>
          </a:p>
          <a:p>
            <a:pPr algn="ctr"/>
            <a:endParaRPr lang="en-US" sz="6600" u="sng" dirty="0" smtClean="0"/>
          </a:p>
          <a:p>
            <a:pPr algn="ctr"/>
            <a:endParaRPr lang="en-US" sz="2000" u="sng" dirty="0" smtClean="0"/>
          </a:p>
          <a:p>
            <a:pPr algn="ctr"/>
            <a:r>
              <a:rPr lang="en-US" sz="3600" b="1" dirty="0" smtClean="0"/>
              <a:t>REST API</a:t>
            </a:r>
            <a:r>
              <a:rPr lang="en-US" sz="3600" dirty="0" smtClean="0"/>
              <a:t> Testing Automation Framework</a:t>
            </a:r>
          </a:p>
        </p:txBody>
      </p:sp>
      <p:pic>
        <p:nvPicPr>
          <p:cNvPr id="11" name="Picture 10" descr="imademethink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1285860"/>
            <a:ext cx="7049484" cy="600159"/>
          </a:xfrm>
          <a:prstGeom prst="rect">
            <a:avLst/>
          </a:prstGeom>
        </p:spPr>
      </p:pic>
      <p:pic>
        <p:nvPicPr>
          <p:cNvPr id="10" name="Picture 9" descr="f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08" y="3286124"/>
            <a:ext cx="4833065" cy="32194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demethink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812" y="6257841"/>
            <a:ext cx="4739188" cy="600159"/>
          </a:xfrm>
          <a:prstGeom prst="rect">
            <a:avLst/>
          </a:prstGeom>
        </p:spPr>
      </p:pic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 Framework building blocks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4282" y="1714488"/>
            <a:ext cx="3500462" cy="769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en-IN" sz="2200" dirty="0" smtClean="0"/>
              <a:t>Raise HTTP Request </a:t>
            </a:r>
          </a:p>
          <a:p>
            <a:pPr marL="342900" indent="-342900"/>
            <a:r>
              <a:rPr lang="en-IN" sz="2200" dirty="0" smtClean="0"/>
              <a:t>(GET, PUT, POST, DELETE etc)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29322" y="857232"/>
            <a:ext cx="2928958" cy="4308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en-US" sz="2200" dirty="0" smtClean="0"/>
              <a:t>Cucumber BDD support</a:t>
            </a:r>
            <a:endParaRPr lang="en-IN" sz="22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5929322" y="2357430"/>
            <a:ext cx="2928958" cy="43088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en-IN" sz="2200" dirty="0" smtClean="0"/>
              <a:t>Server log analysis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29322" y="1571612"/>
            <a:ext cx="2857520" cy="43088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en-US" sz="2200" dirty="0" smtClean="0"/>
              <a:t>Server health check</a:t>
            </a:r>
            <a:endParaRPr lang="en-IN" sz="22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3357554" y="3071810"/>
            <a:ext cx="1500198" cy="43088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en-IN" sz="2200" dirty="0" smtClean="0"/>
              <a:t>Framework</a:t>
            </a:r>
          </a:p>
        </p:txBody>
      </p:sp>
      <p:cxnSp>
        <p:nvCxnSpPr>
          <p:cNvPr id="32" name="Straight Arrow Connector 31"/>
          <p:cNvCxnSpPr>
            <a:stCxn id="9" idx="3"/>
            <a:endCxn id="30" idx="0"/>
          </p:cNvCxnSpPr>
          <p:nvPr/>
        </p:nvCxnSpPr>
        <p:spPr>
          <a:xfrm>
            <a:off x="3714744" y="2099209"/>
            <a:ext cx="392909" cy="9726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1"/>
            <a:endCxn id="30" idx="3"/>
          </p:cNvCxnSpPr>
          <p:nvPr/>
        </p:nvCxnSpPr>
        <p:spPr>
          <a:xfrm rot="10800000" flipV="1">
            <a:off x="4857752" y="1072676"/>
            <a:ext cx="1071570" cy="22145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7" idx="3"/>
            <a:endCxn id="30" idx="2"/>
          </p:cNvCxnSpPr>
          <p:nvPr/>
        </p:nvCxnSpPr>
        <p:spPr>
          <a:xfrm flipV="1">
            <a:off x="2928926" y="3502697"/>
            <a:ext cx="1178727" cy="9803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4" idx="1"/>
            <a:endCxn id="30" idx="3"/>
          </p:cNvCxnSpPr>
          <p:nvPr/>
        </p:nvCxnSpPr>
        <p:spPr>
          <a:xfrm rot="10800000" flipV="1">
            <a:off x="4857752" y="2572874"/>
            <a:ext cx="1071570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9" idx="1"/>
            <a:endCxn id="30" idx="3"/>
          </p:cNvCxnSpPr>
          <p:nvPr/>
        </p:nvCxnSpPr>
        <p:spPr>
          <a:xfrm rot="10800000" flipV="1">
            <a:off x="4857752" y="1787056"/>
            <a:ext cx="1071570" cy="1500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14282" y="3929066"/>
            <a:ext cx="2714644" cy="11079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en-IN" sz="2200" dirty="0" smtClean="0"/>
              <a:t>Parse HTTP Response </a:t>
            </a:r>
          </a:p>
          <a:p>
            <a:pPr marL="342900" indent="-342900"/>
            <a:r>
              <a:rPr lang="en-IN" sz="2200" dirty="0" smtClean="0"/>
              <a:t>(Status code,</a:t>
            </a:r>
          </a:p>
          <a:p>
            <a:pPr marL="342900" indent="-342900"/>
            <a:r>
              <a:rPr lang="en-IN" sz="2200" dirty="0" smtClean="0"/>
              <a:t>Response Header)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14282" y="5143512"/>
            <a:ext cx="2714644" cy="769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en-IN" sz="2200" dirty="0" smtClean="0"/>
              <a:t>Parse HTTP Response </a:t>
            </a:r>
          </a:p>
          <a:p>
            <a:pPr marL="342900" indent="-342900"/>
            <a:r>
              <a:rPr lang="en-IN" sz="2200" dirty="0" smtClean="0"/>
              <a:t>(Response Body)</a:t>
            </a:r>
          </a:p>
        </p:txBody>
      </p:sp>
      <p:cxnSp>
        <p:nvCxnSpPr>
          <p:cNvPr id="62" name="Straight Arrow Connector 61"/>
          <p:cNvCxnSpPr>
            <a:stCxn id="61" idx="3"/>
            <a:endCxn id="30" idx="2"/>
          </p:cNvCxnSpPr>
          <p:nvPr/>
        </p:nvCxnSpPr>
        <p:spPr>
          <a:xfrm flipV="1">
            <a:off x="2928926" y="3502697"/>
            <a:ext cx="1178727" cy="2025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14282" y="3143248"/>
            <a:ext cx="1857388" cy="4308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en-IN" sz="2200" dirty="0" smtClean="0"/>
              <a:t>JSON handling</a:t>
            </a:r>
          </a:p>
        </p:txBody>
      </p:sp>
      <p:cxnSp>
        <p:nvCxnSpPr>
          <p:cNvPr id="78" name="Straight Arrow Connector 77"/>
          <p:cNvCxnSpPr>
            <a:stCxn id="77" idx="0"/>
            <a:endCxn id="9" idx="2"/>
          </p:cNvCxnSpPr>
          <p:nvPr/>
        </p:nvCxnSpPr>
        <p:spPr>
          <a:xfrm rot="5400000" flipH="1" flipV="1">
            <a:off x="1224085" y="2402821"/>
            <a:ext cx="659319" cy="8215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7" idx="2"/>
            <a:endCxn id="57" idx="0"/>
          </p:cNvCxnSpPr>
          <p:nvPr/>
        </p:nvCxnSpPr>
        <p:spPr>
          <a:xfrm rot="16200000" flipH="1">
            <a:off x="1179825" y="3537286"/>
            <a:ext cx="354931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929322" y="3143248"/>
            <a:ext cx="2928958" cy="14465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en-IN" sz="2200" dirty="0" smtClean="0"/>
              <a:t>Test data input using </a:t>
            </a:r>
          </a:p>
          <a:p>
            <a:pPr marL="342900" indent="-342900"/>
            <a:r>
              <a:rPr lang="en-IN" sz="2200" dirty="0" smtClean="0"/>
              <a:t>XLS, </a:t>
            </a:r>
          </a:p>
          <a:p>
            <a:pPr marL="342900" indent="-342900"/>
            <a:r>
              <a:rPr lang="en-IN" sz="2200" dirty="0" smtClean="0"/>
              <a:t>CSV (Apache POI)</a:t>
            </a:r>
          </a:p>
          <a:p>
            <a:pPr marL="342900" indent="-342900"/>
            <a:r>
              <a:rPr lang="en-US" sz="2200" dirty="0" smtClean="0"/>
              <a:t>Properties file</a:t>
            </a:r>
            <a:endParaRPr lang="en-IN" sz="2200" dirty="0" smtClean="0"/>
          </a:p>
        </p:txBody>
      </p:sp>
      <p:cxnSp>
        <p:nvCxnSpPr>
          <p:cNvPr id="88" name="Straight Arrow Connector 87"/>
          <p:cNvCxnSpPr>
            <a:stCxn id="87" idx="1"/>
            <a:endCxn id="30" idx="3"/>
          </p:cNvCxnSpPr>
          <p:nvPr/>
        </p:nvCxnSpPr>
        <p:spPr>
          <a:xfrm rot="10800000">
            <a:off x="4857752" y="3287255"/>
            <a:ext cx="1071570" cy="5792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929322" y="4929198"/>
            <a:ext cx="2928958" cy="11079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en-IN" sz="2200" dirty="0" smtClean="0"/>
              <a:t>Test result reporting</a:t>
            </a:r>
          </a:p>
          <a:p>
            <a:pPr marL="342900" indent="-342900">
              <a:buFontTx/>
              <a:buChar char="-"/>
            </a:pPr>
            <a:r>
              <a:rPr lang="en-US" sz="2200" dirty="0" smtClean="0"/>
              <a:t>Html format</a:t>
            </a:r>
          </a:p>
          <a:p>
            <a:pPr marL="342900" indent="-342900">
              <a:buFontTx/>
              <a:buChar char="-"/>
            </a:pPr>
            <a:r>
              <a:rPr lang="en-US" sz="2200" dirty="0" smtClean="0"/>
              <a:t>JIRA, HP ALM etc</a:t>
            </a:r>
            <a:endParaRPr lang="en-IN" sz="2200" dirty="0" smtClean="0"/>
          </a:p>
        </p:txBody>
      </p:sp>
      <p:cxnSp>
        <p:nvCxnSpPr>
          <p:cNvPr id="91" name="Straight Arrow Connector 90"/>
          <p:cNvCxnSpPr>
            <a:stCxn id="90" idx="1"/>
            <a:endCxn id="30" idx="3"/>
          </p:cNvCxnSpPr>
          <p:nvPr/>
        </p:nvCxnSpPr>
        <p:spPr>
          <a:xfrm rot="10800000">
            <a:off x="4857752" y="3287254"/>
            <a:ext cx="1071570" cy="2195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14282" y="571480"/>
            <a:ext cx="1928826" cy="9848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en-IN" sz="2200" dirty="0" smtClean="0"/>
              <a:t>Header making</a:t>
            </a:r>
          </a:p>
          <a:p>
            <a:pPr marL="342900" indent="-342900"/>
            <a:r>
              <a:rPr lang="en-US" sz="1200" dirty="0" smtClean="0"/>
              <a:t>Content-type, </a:t>
            </a:r>
          </a:p>
          <a:p>
            <a:pPr marL="342900" indent="-342900"/>
            <a:r>
              <a:rPr lang="en-US" sz="1200" dirty="0" smtClean="0"/>
              <a:t>Accept-type,</a:t>
            </a:r>
          </a:p>
          <a:p>
            <a:pPr marL="342900" indent="-342900"/>
            <a:r>
              <a:rPr lang="en-US" sz="1200" dirty="0" smtClean="0"/>
              <a:t>Cache etc</a:t>
            </a:r>
            <a:endParaRPr lang="en-IN" sz="1200" dirty="0" smtClean="0"/>
          </a:p>
        </p:txBody>
      </p:sp>
      <p:cxnSp>
        <p:nvCxnSpPr>
          <p:cNvPr id="106" name="Straight Arrow Connector 105"/>
          <p:cNvCxnSpPr>
            <a:stCxn id="103" idx="2"/>
            <a:endCxn id="9" idx="0"/>
          </p:cNvCxnSpPr>
          <p:nvPr/>
        </p:nvCxnSpPr>
        <p:spPr>
          <a:xfrm rot="16200000" flipH="1">
            <a:off x="1492543" y="1242517"/>
            <a:ext cx="158123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2357422" y="571480"/>
            <a:ext cx="2143140" cy="8002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en-IN" sz="2200" dirty="0" smtClean="0"/>
              <a:t>Body making</a:t>
            </a:r>
          </a:p>
          <a:p>
            <a:pPr marL="342900" indent="-342900"/>
            <a:r>
              <a:rPr lang="en-US" sz="1200" dirty="0" smtClean="0"/>
              <a:t>Query param, Form param, </a:t>
            </a:r>
          </a:p>
          <a:p>
            <a:pPr marL="342900" indent="-342900"/>
            <a:r>
              <a:rPr lang="en-US" sz="1200" dirty="0" smtClean="0"/>
              <a:t>Bean param,  Matrix param etc.</a:t>
            </a:r>
            <a:endParaRPr lang="en-IN" sz="1200" dirty="0" smtClean="0"/>
          </a:p>
        </p:txBody>
      </p:sp>
      <p:cxnSp>
        <p:nvCxnSpPr>
          <p:cNvPr id="110" name="Straight Arrow Connector 109"/>
          <p:cNvCxnSpPr>
            <a:stCxn id="109" idx="2"/>
            <a:endCxn id="9" idx="0"/>
          </p:cNvCxnSpPr>
          <p:nvPr/>
        </p:nvCxnSpPr>
        <p:spPr>
          <a:xfrm rot="5400000">
            <a:off x="2525359" y="810854"/>
            <a:ext cx="342789" cy="14644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demethink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812" y="6257841"/>
            <a:ext cx="4739188" cy="600159"/>
          </a:xfrm>
          <a:prstGeom prst="rect">
            <a:avLst/>
          </a:prstGeom>
        </p:spPr>
      </p:pic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6786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 </a:t>
            </a:r>
            <a:r>
              <a:rPr lang="en-US" sz="4000" b="1" dirty="0" smtClean="0"/>
              <a:t>Agenda</a:t>
            </a:r>
            <a:endParaRPr lang="en-IN" sz="4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642918"/>
            <a:ext cx="91440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3100" dirty="0" smtClean="0"/>
              <a:t> REST API testing in general (Why/ How etc)</a:t>
            </a:r>
          </a:p>
          <a:p>
            <a:pPr marL="342900" indent="-342900">
              <a:buAutoNum type="arabicParenR"/>
            </a:pPr>
            <a:r>
              <a:rPr lang="en-US" sz="3100" dirty="0" smtClean="0"/>
              <a:t> REST API URL format (in general)</a:t>
            </a:r>
          </a:p>
          <a:p>
            <a:pPr marL="342900" indent="-342900">
              <a:buAutoNum type="arabicParenR"/>
            </a:pPr>
            <a:r>
              <a:rPr lang="en-US" sz="3100" dirty="0" smtClean="0"/>
              <a:t> HTTP request/ response parameters</a:t>
            </a:r>
          </a:p>
          <a:p>
            <a:pPr marL="342900" indent="-342900">
              <a:buAutoNum type="arabicParenR"/>
            </a:pPr>
            <a:r>
              <a:rPr lang="en-US" sz="3100" dirty="0" smtClean="0"/>
              <a:t> “</a:t>
            </a:r>
            <a:r>
              <a:rPr lang="en-US" sz="3100" u="sng" dirty="0" smtClean="0"/>
              <a:t>User management</a:t>
            </a:r>
            <a:r>
              <a:rPr lang="en-US" sz="3100" dirty="0" smtClean="0"/>
              <a:t>” - REST API based web  application for our demo and it’s specifications</a:t>
            </a:r>
          </a:p>
          <a:p>
            <a:pPr marL="342900" indent="-342900">
              <a:buAutoNum type="arabicParenR"/>
            </a:pPr>
            <a:r>
              <a:rPr lang="en-US" sz="3100" dirty="0" smtClean="0"/>
              <a:t> Testing aspects for this web application</a:t>
            </a:r>
          </a:p>
          <a:p>
            <a:pPr marL="342900" indent="-342900">
              <a:buAutoNum type="arabicParenR"/>
            </a:pPr>
            <a:r>
              <a:rPr lang="en-US" sz="3100" dirty="0" smtClean="0"/>
              <a:t> BDD what/ how</a:t>
            </a:r>
          </a:p>
          <a:p>
            <a:pPr marL="342900" indent="-342900">
              <a:buAutoNum type="arabicParenR"/>
            </a:pPr>
            <a:r>
              <a:rPr lang="en-US" sz="3100" dirty="0" smtClean="0"/>
              <a:t> Testing using Python programming language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demethink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812" y="6257841"/>
            <a:ext cx="4739188" cy="600159"/>
          </a:xfrm>
          <a:prstGeom prst="rect">
            <a:avLst/>
          </a:prstGeom>
        </p:spPr>
      </p:pic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 REST API testing in general (Why/ How)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3571876"/>
            <a:ext cx="9144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IN" sz="2800" dirty="0" smtClean="0"/>
              <a:t>API testing to verify functionality on cross platform support and multi language support.</a:t>
            </a:r>
          </a:p>
          <a:p>
            <a:pPr marL="342900" indent="-342900">
              <a:buAutoNum type="arabicParenR"/>
            </a:pPr>
            <a:r>
              <a:rPr lang="en-IN" sz="2800" dirty="0" smtClean="0"/>
              <a:t>GUI tests can't sufficiently verify functional paths and back-end APIs/services associated with multitier architectures.</a:t>
            </a:r>
            <a:endParaRPr lang="en-US" sz="2800" dirty="0" smtClean="0"/>
          </a:p>
          <a:p>
            <a:pPr marL="342900" indent="-342900">
              <a:buAutoNum type="arabicParenR"/>
            </a:pPr>
            <a:r>
              <a:rPr lang="en-IN" sz="2800" dirty="0" smtClean="0"/>
              <a:t>To determine whether APIs return the correct response (in the expected format)</a:t>
            </a:r>
            <a:r>
              <a:rPr lang="en-US" sz="2800" dirty="0" smtClean="0"/>
              <a:t>.</a:t>
            </a:r>
          </a:p>
          <a:p>
            <a:pPr marL="342900" indent="-342900">
              <a:buAutoNum type="arabicParenR"/>
            </a:pPr>
            <a:endParaRPr lang="en-IN" sz="2800" dirty="0" smtClean="0"/>
          </a:p>
          <a:p>
            <a:pPr marL="342900" indent="-342900">
              <a:buAutoNum type="arabicParenR"/>
            </a:pPr>
            <a:endParaRPr lang="en-US" sz="3600" dirty="0" smtClean="0"/>
          </a:p>
        </p:txBody>
      </p:sp>
      <p:pic>
        <p:nvPicPr>
          <p:cNvPr id="12" name="Picture 11" descr="layered-architecture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8" y="642918"/>
            <a:ext cx="3248668" cy="3000396"/>
          </a:xfrm>
          <a:prstGeom prst="rect">
            <a:avLst/>
          </a:prstGeom>
        </p:spPr>
      </p:pic>
      <p:pic>
        <p:nvPicPr>
          <p:cNvPr id="14" name="Picture 13" descr="layered-architecture-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2918"/>
            <a:ext cx="3256831" cy="2838454"/>
          </a:xfrm>
          <a:prstGeom prst="rect">
            <a:avLst/>
          </a:prstGeom>
        </p:spPr>
      </p:pic>
      <p:sp>
        <p:nvSpPr>
          <p:cNvPr id="15" name="Left-Right-Up Arrow 14"/>
          <p:cNvSpPr/>
          <p:nvPr/>
        </p:nvSpPr>
        <p:spPr>
          <a:xfrm rot="10800000">
            <a:off x="2357422" y="785794"/>
            <a:ext cx="3429024" cy="428628"/>
          </a:xfrm>
          <a:prstGeom prst="leftRightUpArrow">
            <a:avLst>
              <a:gd name="adj1" fmla="val 21722"/>
              <a:gd name="adj2" fmla="val 25000"/>
              <a:gd name="adj3" fmla="val 25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Left-Right-Up Arrow 15"/>
          <p:cNvSpPr/>
          <p:nvPr/>
        </p:nvSpPr>
        <p:spPr>
          <a:xfrm rot="10800000">
            <a:off x="2357422" y="1643050"/>
            <a:ext cx="3429024" cy="428628"/>
          </a:xfrm>
          <a:prstGeom prst="leftRightUpArrow">
            <a:avLst>
              <a:gd name="adj1" fmla="val 21722"/>
              <a:gd name="adj2" fmla="val 25000"/>
              <a:gd name="adj3" fmla="val 25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3500430" y="1142984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GUI testing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00430" y="2071678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API 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demethink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812" y="6257841"/>
            <a:ext cx="4739188" cy="600159"/>
          </a:xfrm>
          <a:prstGeom prst="rect">
            <a:avLst/>
          </a:prstGeom>
        </p:spPr>
      </p:pic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 REST API URL format (in general)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857232"/>
            <a:ext cx="9144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400" dirty="0" smtClean="0">
                <a:solidFill>
                  <a:srgbClr val="FF0000"/>
                </a:solidFill>
              </a:rPr>
              <a:t>&lt;protocol&gt;</a:t>
            </a:r>
            <a:r>
              <a:rPr lang="en-US" sz="2400" dirty="0" smtClean="0"/>
              <a:t>://&lt;</a:t>
            </a:r>
            <a:r>
              <a:rPr lang="en-US" sz="2400" dirty="0" err="1" smtClean="0">
                <a:solidFill>
                  <a:schemeClr val="accent1"/>
                </a:solidFill>
              </a:rPr>
              <a:t>uri:port</a:t>
            </a:r>
            <a:r>
              <a:rPr lang="en-US" sz="2400" dirty="0" smtClean="0"/>
              <a:t>&gt;/&lt;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version</a:t>
            </a:r>
            <a:r>
              <a:rPr lang="en-US" sz="2400" dirty="0" smtClean="0"/>
              <a:t>&gt;/&lt;</a:t>
            </a:r>
            <a:r>
              <a:rPr lang="en-US" sz="2400" dirty="0" err="1" smtClean="0">
                <a:solidFill>
                  <a:srgbClr val="00B050"/>
                </a:solidFill>
              </a:rPr>
              <a:t>serviceendpoint</a:t>
            </a:r>
            <a:r>
              <a:rPr lang="en-US" sz="2400" dirty="0" smtClean="0"/>
              <a:t>&gt;/&lt;</a:t>
            </a:r>
            <a:r>
              <a:rPr lang="en-US" sz="2400" dirty="0" smtClean="0">
                <a:solidFill>
                  <a:srgbClr val="7030A0"/>
                </a:solidFill>
              </a:rPr>
              <a:t>parameters</a:t>
            </a:r>
            <a:r>
              <a:rPr lang="en-US" sz="2400" dirty="0" smtClean="0"/>
              <a:t>&gt;</a:t>
            </a:r>
          </a:p>
          <a:p>
            <a:pPr marL="342900" indent="-342900"/>
            <a:r>
              <a:rPr lang="en-US" dirty="0" smtClean="0"/>
              <a:t>e.g. </a:t>
            </a:r>
          </a:p>
          <a:p>
            <a:pPr marL="342900" indent="-342900"/>
            <a:r>
              <a:rPr lang="en-US" sz="2800" dirty="0" smtClean="0">
                <a:solidFill>
                  <a:srgbClr val="FF0000"/>
                </a:solidFill>
              </a:rPr>
              <a:t>https://</a:t>
            </a:r>
            <a:r>
              <a:rPr lang="en-US" sz="2800" dirty="0" smtClean="0">
                <a:solidFill>
                  <a:schemeClr val="accent1"/>
                </a:solidFill>
              </a:rPr>
              <a:t>github.com:8080</a:t>
            </a:r>
            <a:r>
              <a:rPr lang="en-US" sz="2800" dirty="0" smtClean="0">
                <a:solidFill>
                  <a:srgbClr val="FF0000"/>
                </a:solidFill>
              </a:rPr>
              <a:t>/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v3</a:t>
            </a:r>
            <a:r>
              <a:rPr lang="en-US" sz="2800" dirty="0" smtClean="0">
                <a:solidFill>
                  <a:srgbClr val="FF0000"/>
                </a:solidFill>
              </a:rPr>
              <a:t>/</a:t>
            </a:r>
            <a:r>
              <a:rPr lang="en-US" sz="2800" dirty="0" smtClean="0">
                <a:solidFill>
                  <a:srgbClr val="00B050"/>
                </a:solidFill>
              </a:rPr>
              <a:t>users</a:t>
            </a:r>
            <a:r>
              <a:rPr lang="en-US" sz="2800" dirty="0" smtClean="0">
                <a:solidFill>
                  <a:srgbClr val="7030A0"/>
                </a:solidFill>
              </a:rPr>
              <a:t>?id=mademethink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2143116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demethink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812" y="6257841"/>
            <a:ext cx="4739188" cy="600159"/>
          </a:xfrm>
          <a:prstGeom prst="rect">
            <a:avLst/>
          </a:prstGeom>
        </p:spPr>
      </p:pic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 HTTP request parameters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714356"/>
            <a:ext cx="91440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IN" sz="2200" b="1" dirty="0" smtClean="0"/>
              <a:t>Typical five major parts:</a:t>
            </a:r>
          </a:p>
          <a:p>
            <a:pPr marL="342900" indent="-342900"/>
            <a:r>
              <a:rPr lang="en-IN" sz="2200" b="1" dirty="0" smtClean="0"/>
              <a:t>Verb</a:t>
            </a:r>
            <a:r>
              <a:rPr lang="en-IN" sz="2200" dirty="0" smtClean="0"/>
              <a:t> - </a:t>
            </a:r>
            <a:r>
              <a:rPr lang="en-IN" sz="2000" dirty="0" smtClean="0"/>
              <a:t>Indicate HTTP methods such as GET, POST, DELETE, PUT etc.</a:t>
            </a:r>
          </a:p>
          <a:p>
            <a:pPr marL="342900" indent="-342900"/>
            <a:r>
              <a:rPr lang="en-IN" sz="2200" b="1" dirty="0" smtClean="0"/>
              <a:t>URI</a:t>
            </a:r>
            <a:r>
              <a:rPr lang="en-IN" sz="2200" dirty="0" smtClean="0"/>
              <a:t> - </a:t>
            </a:r>
            <a:r>
              <a:rPr lang="en-IN" sz="2000" dirty="0" smtClean="0"/>
              <a:t>Uniform Resource Identifier (URI) to identify the resource on server.</a:t>
            </a:r>
          </a:p>
          <a:p>
            <a:pPr marL="342900" indent="-342900"/>
            <a:r>
              <a:rPr lang="en-IN" sz="2000" b="1" dirty="0" smtClean="0"/>
              <a:t>HTTP Version</a:t>
            </a:r>
            <a:r>
              <a:rPr lang="en-IN" sz="2000" dirty="0" smtClean="0"/>
              <a:t> - Indicate HTTP version, for example HTTP v1.1.</a:t>
            </a:r>
            <a:endParaRPr lang="en-IN" sz="2200" dirty="0" smtClean="0"/>
          </a:p>
          <a:p>
            <a:pPr marL="342900" indent="-342900"/>
            <a:r>
              <a:rPr lang="en-IN" sz="2200" b="1" dirty="0" smtClean="0"/>
              <a:t>Request Header</a:t>
            </a:r>
            <a:r>
              <a:rPr lang="en-IN" sz="2200" dirty="0" smtClean="0"/>
              <a:t> - Contains metadata for the HTTP Request message as key</a:t>
            </a:r>
          </a:p>
          <a:p>
            <a:pPr marL="342900" indent="-342900"/>
            <a:r>
              <a:rPr lang="en-IN" sz="2200" dirty="0" smtClean="0"/>
              <a:t>-value pairs. For example, client ( or browser) type, format supported by client,</a:t>
            </a:r>
          </a:p>
          <a:p>
            <a:pPr marL="342900" indent="-342900"/>
            <a:r>
              <a:rPr lang="en-IN" sz="2200" dirty="0" smtClean="0"/>
              <a:t>format of message body, cache settings etc.</a:t>
            </a:r>
          </a:p>
          <a:p>
            <a:pPr marL="342900" indent="-342900"/>
            <a:r>
              <a:rPr lang="en-IN" sz="2200" b="1" dirty="0" smtClean="0"/>
              <a:t>Request Body</a:t>
            </a:r>
            <a:r>
              <a:rPr lang="en-IN" sz="2200" dirty="0" smtClean="0"/>
              <a:t> - Message content or Resource representation.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5720" y="4286256"/>
            <a:ext cx="714380" cy="4308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en-IN" sz="2200" dirty="0" smtClean="0"/>
              <a:t>Verb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00166" y="4286256"/>
            <a:ext cx="714380" cy="4308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en-IN" sz="2200" dirty="0" smtClean="0"/>
              <a:t>URI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14612" y="4286256"/>
            <a:ext cx="1143008" cy="4308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en-IN" sz="2200" dirty="0" smtClean="0"/>
              <a:t>Version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57686" y="4286256"/>
            <a:ext cx="1143008" cy="4308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en-IN" sz="2200" dirty="0" smtClean="0"/>
              <a:t>Header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4282" y="5286388"/>
            <a:ext cx="857256" cy="76944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en-IN" sz="2200" dirty="0" smtClean="0"/>
              <a:t>User</a:t>
            </a:r>
          </a:p>
          <a:p>
            <a:pPr marL="342900" indent="-342900"/>
            <a:r>
              <a:rPr lang="en-IN" sz="2200" dirty="0" smtClean="0"/>
              <a:t>Agent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28728" y="5286388"/>
            <a:ext cx="1214446" cy="76944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en-IN" sz="2200" dirty="0" smtClean="0"/>
              <a:t>Content </a:t>
            </a:r>
          </a:p>
          <a:p>
            <a:pPr marL="342900" indent="-342900"/>
            <a:r>
              <a:rPr lang="en-IN" sz="2200" dirty="0" smtClean="0"/>
              <a:t>type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14810" y="5286388"/>
            <a:ext cx="1571636" cy="76944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en-IN" sz="2200" dirty="0" smtClean="0"/>
              <a:t>Connection</a:t>
            </a:r>
          </a:p>
          <a:p>
            <a:pPr marL="342900" indent="-342900"/>
            <a:r>
              <a:rPr lang="en-IN" sz="2200" dirty="0" smtClean="0"/>
              <a:t>Timeout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00760" y="5286388"/>
            <a:ext cx="1214446" cy="76944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en-IN" sz="2200" dirty="0" smtClean="0"/>
              <a:t>Cache</a:t>
            </a:r>
          </a:p>
          <a:p>
            <a:pPr marL="342900" indent="-342900"/>
            <a:r>
              <a:rPr lang="en-IN" sz="2200" dirty="0" smtClean="0"/>
              <a:t>Setting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29322" y="4286256"/>
            <a:ext cx="1143008" cy="4308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en-IN" sz="2200" dirty="0" smtClean="0"/>
              <a:t>Body</a:t>
            </a:r>
          </a:p>
        </p:txBody>
      </p:sp>
      <p:cxnSp>
        <p:nvCxnSpPr>
          <p:cNvPr id="23" name="Straight Arrow Connector 22"/>
          <p:cNvCxnSpPr>
            <a:stCxn id="15" idx="0"/>
            <a:endCxn id="14" idx="2"/>
          </p:cNvCxnSpPr>
          <p:nvPr/>
        </p:nvCxnSpPr>
        <p:spPr>
          <a:xfrm rot="5400000" flipH="1" flipV="1">
            <a:off x="2501428" y="2858626"/>
            <a:ext cx="569245" cy="4286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0"/>
            <a:endCxn id="14" idx="2"/>
          </p:cNvCxnSpPr>
          <p:nvPr/>
        </p:nvCxnSpPr>
        <p:spPr>
          <a:xfrm rot="5400000" flipH="1" flipV="1">
            <a:off x="3197948" y="3555147"/>
            <a:ext cx="569245" cy="28932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0"/>
            <a:endCxn id="14" idx="2"/>
          </p:cNvCxnSpPr>
          <p:nvPr/>
        </p:nvCxnSpPr>
        <p:spPr>
          <a:xfrm rot="16200000" flipV="1">
            <a:off x="4680287" y="4966047"/>
            <a:ext cx="569245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8" idx="0"/>
            <a:endCxn id="14" idx="2"/>
          </p:cNvCxnSpPr>
          <p:nvPr/>
        </p:nvCxnSpPr>
        <p:spPr>
          <a:xfrm rot="16200000" flipV="1">
            <a:off x="5483965" y="4162369"/>
            <a:ext cx="569245" cy="16787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86050" y="3429000"/>
            <a:ext cx="1928826" cy="4308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en-IN" sz="2200" dirty="0" smtClean="0"/>
              <a:t>HTTP Request</a:t>
            </a:r>
          </a:p>
        </p:txBody>
      </p:sp>
      <p:cxnSp>
        <p:nvCxnSpPr>
          <p:cNvPr id="32" name="Straight Arrow Connector 31"/>
          <p:cNvCxnSpPr>
            <a:stCxn id="9" idx="0"/>
          </p:cNvCxnSpPr>
          <p:nvPr/>
        </p:nvCxnSpPr>
        <p:spPr>
          <a:xfrm rot="5400000" flipH="1" flipV="1">
            <a:off x="1928794" y="2571744"/>
            <a:ext cx="428628" cy="30003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0"/>
          </p:cNvCxnSpPr>
          <p:nvPr/>
        </p:nvCxnSpPr>
        <p:spPr>
          <a:xfrm rot="5400000" flipH="1" flipV="1">
            <a:off x="2536017" y="3178967"/>
            <a:ext cx="428628" cy="1785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3" idx="0"/>
          </p:cNvCxnSpPr>
          <p:nvPr/>
        </p:nvCxnSpPr>
        <p:spPr>
          <a:xfrm rot="5400000" flipH="1" flipV="1">
            <a:off x="3214678" y="3929066"/>
            <a:ext cx="428628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4" idx="0"/>
          </p:cNvCxnSpPr>
          <p:nvPr/>
        </p:nvCxnSpPr>
        <p:spPr>
          <a:xfrm rot="16200000" flipV="1">
            <a:off x="4071934" y="3429000"/>
            <a:ext cx="428628" cy="1285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9" idx="0"/>
            <a:endCxn id="30" idx="2"/>
          </p:cNvCxnSpPr>
          <p:nvPr/>
        </p:nvCxnSpPr>
        <p:spPr>
          <a:xfrm rot="16200000" flipV="1">
            <a:off x="4912461" y="2697890"/>
            <a:ext cx="426369" cy="27503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857488" y="5286388"/>
            <a:ext cx="1214446" cy="76944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en-IN" sz="2200" dirty="0" smtClean="0"/>
              <a:t>Accept </a:t>
            </a:r>
          </a:p>
          <a:p>
            <a:pPr marL="342900" indent="-342900"/>
            <a:r>
              <a:rPr lang="en-IN" sz="2200" dirty="0" smtClean="0"/>
              <a:t>type</a:t>
            </a:r>
          </a:p>
        </p:txBody>
      </p:sp>
      <p:cxnSp>
        <p:nvCxnSpPr>
          <p:cNvPr id="52" name="Straight Arrow Connector 51"/>
          <p:cNvCxnSpPr>
            <a:stCxn id="48" idx="0"/>
            <a:endCxn id="14" idx="2"/>
          </p:cNvCxnSpPr>
          <p:nvPr/>
        </p:nvCxnSpPr>
        <p:spPr>
          <a:xfrm rot="5400000" flipH="1" flipV="1">
            <a:off x="3912328" y="4269527"/>
            <a:ext cx="569245" cy="14644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429520" y="4000504"/>
            <a:ext cx="1571636" cy="209288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en-IN" sz="2000" b="1" dirty="0" smtClean="0"/>
              <a:t>Param Type:</a:t>
            </a:r>
          </a:p>
          <a:p>
            <a:pPr marL="342900" indent="-342900"/>
            <a:r>
              <a:rPr lang="en-IN" sz="2200" dirty="0" smtClean="0"/>
              <a:t>Query,</a:t>
            </a:r>
          </a:p>
          <a:p>
            <a:pPr marL="342900" indent="-342900"/>
            <a:r>
              <a:rPr lang="en-IN" sz="2200" dirty="0" smtClean="0"/>
              <a:t>Form,</a:t>
            </a:r>
          </a:p>
          <a:p>
            <a:pPr marL="342900" indent="-342900"/>
            <a:r>
              <a:rPr lang="en-IN" sz="2200" dirty="0" smtClean="0"/>
              <a:t>Path,</a:t>
            </a:r>
          </a:p>
          <a:p>
            <a:pPr marL="342900" indent="-342900"/>
            <a:r>
              <a:rPr lang="en-IN" sz="2200" dirty="0" smtClean="0"/>
              <a:t>Matrix,</a:t>
            </a:r>
          </a:p>
          <a:p>
            <a:pPr marL="342900" indent="-342900"/>
            <a:r>
              <a:rPr lang="en-IN" sz="2200" dirty="0" smtClean="0"/>
              <a:t>Bean</a:t>
            </a:r>
          </a:p>
        </p:txBody>
      </p:sp>
      <p:cxnSp>
        <p:nvCxnSpPr>
          <p:cNvPr id="56" name="Straight Arrow Connector 55"/>
          <p:cNvCxnSpPr>
            <a:stCxn id="54" idx="1"/>
            <a:endCxn id="19" idx="3"/>
          </p:cNvCxnSpPr>
          <p:nvPr/>
        </p:nvCxnSpPr>
        <p:spPr>
          <a:xfrm rot="10800000">
            <a:off x="7072330" y="4501701"/>
            <a:ext cx="357190" cy="545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demethink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812" y="6257841"/>
            <a:ext cx="4739188" cy="600159"/>
          </a:xfrm>
          <a:prstGeom prst="rect">
            <a:avLst/>
          </a:prstGeom>
        </p:spPr>
      </p:pic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 HTTP response parameters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714356"/>
            <a:ext cx="9144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IN" sz="2200" b="1" dirty="0" smtClean="0"/>
              <a:t>Typical four major parts -</a:t>
            </a:r>
          </a:p>
          <a:p>
            <a:pPr marL="342900" indent="-342900"/>
            <a:r>
              <a:rPr lang="en-IN" sz="2200" b="1" dirty="0" smtClean="0"/>
              <a:t>Status/Response Code </a:t>
            </a:r>
            <a:r>
              <a:rPr lang="en-IN" sz="2200" dirty="0" smtClean="0"/>
              <a:t>- Indicate Server status for the requested resource.</a:t>
            </a:r>
          </a:p>
          <a:p>
            <a:pPr marL="342900" indent="-342900"/>
            <a:r>
              <a:rPr lang="en-IN" sz="2200" dirty="0" smtClean="0"/>
              <a:t>Standard codes and refers to predefined status of task done at server. </a:t>
            </a:r>
          </a:p>
          <a:p>
            <a:pPr marL="342900" indent="-342900"/>
            <a:r>
              <a:rPr lang="en-IN" sz="2200" b="1" dirty="0" smtClean="0"/>
              <a:t>HTTP Version</a:t>
            </a:r>
            <a:r>
              <a:rPr lang="en-IN" sz="2200" dirty="0" smtClean="0"/>
              <a:t> - Indicate HTTP version, for example HTTP v1.1.</a:t>
            </a:r>
          </a:p>
          <a:p>
            <a:pPr marL="342900" indent="-342900"/>
            <a:r>
              <a:rPr lang="en-IN" sz="2200" b="1" dirty="0" smtClean="0"/>
              <a:t>Response Header </a:t>
            </a:r>
            <a:r>
              <a:rPr lang="en-IN" sz="2200" dirty="0" smtClean="0"/>
              <a:t>- Contains metadata for the HTTP Response message as key</a:t>
            </a:r>
          </a:p>
          <a:p>
            <a:pPr marL="342900" indent="-342900"/>
            <a:r>
              <a:rPr lang="en-IN" sz="2200" dirty="0" smtClean="0"/>
              <a:t>-value pairs. For example, content length, content type, response date, server </a:t>
            </a:r>
          </a:p>
          <a:p>
            <a:pPr marL="342900" indent="-342900"/>
            <a:r>
              <a:rPr lang="en-IN" sz="2200" dirty="0" smtClean="0"/>
              <a:t>type etc.</a:t>
            </a:r>
          </a:p>
          <a:p>
            <a:pPr marL="342900" indent="-342900"/>
            <a:r>
              <a:rPr lang="en-IN" sz="2200" b="1" dirty="0" smtClean="0"/>
              <a:t>Response Body </a:t>
            </a:r>
            <a:r>
              <a:rPr lang="en-IN" sz="2200" dirty="0" smtClean="0"/>
              <a:t>- Response message content or Resource representation.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1472" y="4357694"/>
            <a:ext cx="1571636" cy="4308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en-IN" sz="2200" dirty="0" smtClean="0"/>
              <a:t>Status </a:t>
            </a:r>
            <a:r>
              <a:rPr lang="en-US" sz="2200" dirty="0" smtClean="0"/>
              <a:t>code</a:t>
            </a:r>
            <a:endParaRPr lang="en-IN" sz="22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2643174" y="4357694"/>
            <a:ext cx="1143008" cy="4308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en-IN" sz="2200" dirty="0" smtClean="0"/>
              <a:t>Version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57686" y="4357694"/>
            <a:ext cx="1143008" cy="4308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en-IN" sz="2200" dirty="0" smtClean="0"/>
              <a:t>Header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28728" y="5357826"/>
            <a:ext cx="1214446" cy="76944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en-IN" sz="2200" dirty="0" smtClean="0"/>
              <a:t>Content </a:t>
            </a:r>
          </a:p>
          <a:p>
            <a:pPr marL="342900" indent="-342900"/>
            <a:r>
              <a:rPr lang="en-IN" sz="2200" dirty="0" smtClean="0"/>
              <a:t>type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14810" y="5357826"/>
            <a:ext cx="1285884" cy="76944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en-IN" sz="2200" dirty="0" smtClean="0"/>
              <a:t>Response</a:t>
            </a:r>
          </a:p>
          <a:p>
            <a:pPr marL="342900" indent="-342900"/>
            <a:r>
              <a:rPr lang="en-US" sz="2200" dirty="0" smtClean="0"/>
              <a:t>date</a:t>
            </a:r>
            <a:endParaRPr lang="en-IN" sz="22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5929322" y="4357694"/>
            <a:ext cx="1143008" cy="4308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en-IN" sz="2200" dirty="0" smtClean="0"/>
              <a:t>Body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86050" y="3500438"/>
            <a:ext cx="2143140" cy="4308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en-IN" sz="2200" dirty="0" smtClean="0"/>
              <a:t>HTTP Response</a:t>
            </a:r>
          </a:p>
        </p:txBody>
      </p:sp>
      <p:cxnSp>
        <p:nvCxnSpPr>
          <p:cNvPr id="24" name="Straight Arrow Connector 23"/>
          <p:cNvCxnSpPr>
            <a:stCxn id="23" idx="2"/>
            <a:endCxn id="9" idx="0"/>
          </p:cNvCxnSpPr>
          <p:nvPr/>
        </p:nvCxnSpPr>
        <p:spPr>
          <a:xfrm rot="5400000">
            <a:off x="2394271" y="2894344"/>
            <a:ext cx="426369" cy="2500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857488" y="5357826"/>
            <a:ext cx="1214446" cy="76944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en-IN" sz="2200" dirty="0" smtClean="0"/>
              <a:t>Content</a:t>
            </a:r>
          </a:p>
          <a:p>
            <a:pPr marL="342900" indent="-342900"/>
            <a:r>
              <a:rPr lang="en-IN" sz="2200" dirty="0" smtClean="0"/>
              <a:t>length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786710" y="4714884"/>
            <a:ext cx="1143040" cy="110799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en-IN" sz="2200" dirty="0" smtClean="0"/>
              <a:t>Text,</a:t>
            </a:r>
          </a:p>
          <a:p>
            <a:pPr marL="342900" indent="-342900"/>
            <a:r>
              <a:rPr lang="en-IN" sz="2200" dirty="0" smtClean="0"/>
              <a:t>Image,</a:t>
            </a:r>
          </a:p>
          <a:p>
            <a:pPr marL="342900" indent="-342900"/>
            <a:r>
              <a:rPr lang="en-IN" sz="2200" dirty="0" smtClean="0"/>
              <a:t>Link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715008" y="5357826"/>
            <a:ext cx="1285884" cy="76944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en-IN" sz="2200" dirty="0" smtClean="0"/>
              <a:t>Cache</a:t>
            </a:r>
          </a:p>
          <a:p>
            <a:pPr marL="342900" indent="-342900"/>
            <a:r>
              <a:rPr lang="en-IN" sz="2200" dirty="0" smtClean="0"/>
              <a:t>setting</a:t>
            </a:r>
          </a:p>
        </p:txBody>
      </p:sp>
      <p:cxnSp>
        <p:nvCxnSpPr>
          <p:cNvPr id="74" name="Straight Arrow Connector 73"/>
          <p:cNvCxnSpPr>
            <a:stCxn id="23" idx="2"/>
            <a:endCxn id="13" idx="0"/>
          </p:cNvCxnSpPr>
          <p:nvPr/>
        </p:nvCxnSpPr>
        <p:spPr>
          <a:xfrm rot="5400000">
            <a:off x="3322965" y="3823038"/>
            <a:ext cx="426369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23" idx="2"/>
            <a:endCxn id="14" idx="0"/>
          </p:cNvCxnSpPr>
          <p:nvPr/>
        </p:nvCxnSpPr>
        <p:spPr>
          <a:xfrm rot="16200000" flipH="1">
            <a:off x="4180221" y="3608724"/>
            <a:ext cx="426369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23" idx="2"/>
            <a:endCxn id="18" idx="0"/>
          </p:cNvCxnSpPr>
          <p:nvPr/>
        </p:nvCxnSpPr>
        <p:spPr>
          <a:xfrm rot="16200000" flipH="1">
            <a:off x="4966039" y="2822906"/>
            <a:ext cx="426369" cy="26432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8" idx="3"/>
            <a:endCxn id="31" idx="1"/>
          </p:cNvCxnSpPr>
          <p:nvPr/>
        </p:nvCxnSpPr>
        <p:spPr>
          <a:xfrm>
            <a:off x="7072330" y="4573138"/>
            <a:ext cx="714380" cy="695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4" idx="2"/>
            <a:endCxn id="15" idx="0"/>
          </p:cNvCxnSpPr>
          <p:nvPr/>
        </p:nvCxnSpPr>
        <p:spPr>
          <a:xfrm rot="5400000">
            <a:off x="3197949" y="3626584"/>
            <a:ext cx="569245" cy="28932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14" idx="2"/>
            <a:endCxn id="29" idx="0"/>
          </p:cNvCxnSpPr>
          <p:nvPr/>
        </p:nvCxnSpPr>
        <p:spPr>
          <a:xfrm rot="5400000">
            <a:off x="3912329" y="4340964"/>
            <a:ext cx="569245" cy="14644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14" idx="2"/>
            <a:endCxn id="16" idx="0"/>
          </p:cNvCxnSpPr>
          <p:nvPr/>
        </p:nvCxnSpPr>
        <p:spPr>
          <a:xfrm rot="5400000">
            <a:off x="4608849" y="5037484"/>
            <a:ext cx="569245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4" idx="2"/>
            <a:endCxn id="65" idx="0"/>
          </p:cNvCxnSpPr>
          <p:nvPr/>
        </p:nvCxnSpPr>
        <p:spPr>
          <a:xfrm rot="16200000" flipH="1">
            <a:off x="5358948" y="4358823"/>
            <a:ext cx="569245" cy="1428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demethink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812" y="6257841"/>
            <a:ext cx="4739188" cy="600159"/>
          </a:xfrm>
          <a:prstGeom prst="rect">
            <a:avLst/>
          </a:prstGeom>
        </p:spPr>
      </p:pic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 User Management – demo web application</a:t>
            </a:r>
          </a:p>
        </p:txBody>
      </p:sp>
      <p:pic>
        <p:nvPicPr>
          <p:cNvPr id="9" name="Picture 8" descr="user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5918" y="2071678"/>
            <a:ext cx="4786346" cy="187465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85720" y="1000108"/>
            <a:ext cx="1000100" cy="4308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en-US" sz="2200" b="1" dirty="0" smtClean="0"/>
              <a:t>Signup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00232" y="1000108"/>
            <a:ext cx="1000100" cy="4308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en-US" sz="2200" b="1" dirty="0" smtClean="0"/>
              <a:t>Signin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00430" y="1000108"/>
            <a:ext cx="1214446" cy="4308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en-US" sz="2200" b="1" dirty="0" smtClean="0"/>
              <a:t>Signout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14942" y="1000108"/>
            <a:ext cx="1214446" cy="4308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en-US" sz="2200" b="1" dirty="0" smtClean="0"/>
              <a:t>Activate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58016" y="1000108"/>
            <a:ext cx="2071702" cy="4308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en-US" sz="2200" b="1" dirty="0" smtClean="0"/>
              <a:t>Get Session Key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72330" y="1785926"/>
            <a:ext cx="1928826" cy="769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en-US" sz="2200" b="1" dirty="0" smtClean="0"/>
              <a:t>Get Account </a:t>
            </a:r>
          </a:p>
          <a:p>
            <a:pPr marL="342900" indent="-342900"/>
            <a:r>
              <a:rPr lang="en-US" sz="2200" b="1" dirty="0" smtClean="0"/>
              <a:t>Profile Details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72330" y="2643182"/>
            <a:ext cx="2071670" cy="769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en-US" sz="2200" b="1" dirty="0" smtClean="0"/>
              <a:t>Modify Account </a:t>
            </a:r>
          </a:p>
          <a:p>
            <a:pPr marL="342900" indent="-342900"/>
            <a:r>
              <a:rPr lang="en-US" sz="2200" b="1" dirty="0" smtClean="0"/>
              <a:t>Profile Details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4282" y="4714884"/>
            <a:ext cx="1000100" cy="4308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en-US" sz="2200" b="1" dirty="0" smtClean="0"/>
              <a:t>Delete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072330" y="3643314"/>
            <a:ext cx="1500198" cy="769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en-US" sz="2200" b="1" dirty="0" smtClean="0"/>
              <a:t>Forget </a:t>
            </a:r>
          </a:p>
          <a:p>
            <a:pPr marL="342900" indent="-342900"/>
            <a:r>
              <a:rPr lang="en-US" sz="2200" b="1" dirty="0" smtClean="0"/>
              <a:t>Password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72330" y="4643446"/>
            <a:ext cx="1500198" cy="769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en-US" sz="2200" b="1" dirty="0" smtClean="0"/>
              <a:t>Reset </a:t>
            </a:r>
          </a:p>
          <a:p>
            <a:pPr marL="342900" indent="-342900"/>
            <a:r>
              <a:rPr lang="en-US" sz="2200" b="1" dirty="0" smtClean="0"/>
              <a:t>Password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5720" y="1928802"/>
            <a:ext cx="1500198" cy="11079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en-US" sz="2200" b="1" dirty="0" smtClean="0"/>
              <a:t>Get </a:t>
            </a:r>
          </a:p>
          <a:p>
            <a:pPr marL="342900" indent="-342900"/>
            <a:r>
              <a:rPr lang="en-US" sz="2200" b="1" dirty="0" smtClean="0"/>
              <a:t>Activation</a:t>
            </a:r>
          </a:p>
          <a:p>
            <a:pPr marL="342900" indent="-342900"/>
            <a:r>
              <a:rPr lang="en-US" sz="2200" b="1" dirty="0" smtClean="0"/>
              <a:t>Key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14282" y="3214686"/>
            <a:ext cx="1643074" cy="11079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en-US" sz="2200" b="1" dirty="0" smtClean="0"/>
              <a:t>Activation</a:t>
            </a:r>
          </a:p>
          <a:p>
            <a:pPr marL="342900" indent="-342900"/>
            <a:r>
              <a:rPr lang="en-US" sz="2200" b="1" dirty="0" smtClean="0"/>
              <a:t>Key</a:t>
            </a:r>
          </a:p>
          <a:p>
            <a:pPr marL="342900" indent="-342900"/>
            <a:r>
              <a:rPr lang="en-US" sz="2200" b="1" dirty="0" smtClean="0"/>
              <a:t>Regenerate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143240" y="4714884"/>
            <a:ext cx="2500330" cy="4308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en-US" sz="2200" b="1" dirty="0" smtClean="0"/>
              <a:t>Get Documentation</a:t>
            </a:r>
          </a:p>
        </p:txBody>
      </p:sp>
      <p:sp>
        <p:nvSpPr>
          <p:cNvPr id="31" name="Right Arrow 30"/>
          <p:cNvSpPr/>
          <p:nvPr/>
        </p:nvSpPr>
        <p:spPr>
          <a:xfrm rot="2177535">
            <a:off x="1124800" y="1985261"/>
            <a:ext cx="2043167" cy="1380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ight Arrow 32"/>
          <p:cNvSpPr/>
          <p:nvPr/>
        </p:nvSpPr>
        <p:spPr>
          <a:xfrm rot="2585427">
            <a:off x="2648693" y="1848072"/>
            <a:ext cx="1317324" cy="117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ight Arrow 33"/>
          <p:cNvSpPr/>
          <p:nvPr/>
        </p:nvSpPr>
        <p:spPr>
          <a:xfrm rot="7658808">
            <a:off x="4714947" y="1928771"/>
            <a:ext cx="1175624" cy="134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ight Arrow 34"/>
          <p:cNvSpPr/>
          <p:nvPr/>
        </p:nvSpPr>
        <p:spPr>
          <a:xfrm rot="8480598">
            <a:off x="5263658" y="2008925"/>
            <a:ext cx="1874987" cy="127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ight Arrow 35"/>
          <p:cNvSpPr/>
          <p:nvPr/>
        </p:nvSpPr>
        <p:spPr>
          <a:xfrm rot="5400000">
            <a:off x="3806842" y="1836704"/>
            <a:ext cx="958812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ight Arrow 36"/>
          <p:cNvSpPr/>
          <p:nvPr/>
        </p:nvSpPr>
        <p:spPr>
          <a:xfrm rot="16200000">
            <a:off x="3857621" y="4286255"/>
            <a:ext cx="714379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ight Arrow 38"/>
          <p:cNvSpPr/>
          <p:nvPr/>
        </p:nvSpPr>
        <p:spPr>
          <a:xfrm rot="1363081">
            <a:off x="1774218" y="2751577"/>
            <a:ext cx="1004726" cy="1313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ight Arrow 39"/>
          <p:cNvSpPr/>
          <p:nvPr/>
        </p:nvSpPr>
        <p:spPr>
          <a:xfrm rot="20418203">
            <a:off x="1877509" y="3776522"/>
            <a:ext cx="883190" cy="1510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ight Arrow 40"/>
          <p:cNvSpPr/>
          <p:nvPr/>
        </p:nvSpPr>
        <p:spPr>
          <a:xfrm rot="20093036">
            <a:off x="1154007" y="4397222"/>
            <a:ext cx="1900200" cy="138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ight Arrow 41"/>
          <p:cNvSpPr/>
          <p:nvPr/>
        </p:nvSpPr>
        <p:spPr>
          <a:xfrm rot="12882380">
            <a:off x="5230168" y="4553826"/>
            <a:ext cx="1977314" cy="1078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ight Arrow 42"/>
          <p:cNvSpPr/>
          <p:nvPr/>
        </p:nvSpPr>
        <p:spPr>
          <a:xfrm rot="12083497">
            <a:off x="5790655" y="3872549"/>
            <a:ext cx="1280907" cy="126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ight Arrow 43"/>
          <p:cNvSpPr/>
          <p:nvPr/>
        </p:nvSpPr>
        <p:spPr>
          <a:xfrm rot="9810137">
            <a:off x="5851521" y="3187136"/>
            <a:ext cx="1227171" cy="133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ight Arrow 44"/>
          <p:cNvSpPr/>
          <p:nvPr/>
        </p:nvSpPr>
        <p:spPr>
          <a:xfrm rot="8883201">
            <a:off x="5849508" y="2465258"/>
            <a:ext cx="1280907" cy="126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TextBox 45"/>
          <p:cNvSpPr txBox="1"/>
          <p:nvPr/>
        </p:nvSpPr>
        <p:spPr>
          <a:xfrm>
            <a:off x="3357554" y="3214686"/>
            <a:ext cx="1714512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ctr"/>
            <a:r>
              <a:rPr lang="en-US" sz="2000" b="1" dirty="0" smtClean="0"/>
              <a:t>User</a:t>
            </a:r>
          </a:p>
          <a:p>
            <a:pPr marL="342900" indent="-342900" algn="ctr"/>
            <a:r>
              <a:rPr lang="en-US" sz="2000" b="1" dirty="0" smtClean="0"/>
              <a:t>Management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14282" y="5429264"/>
            <a:ext cx="3714776" cy="43088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en-US" sz="2200" b="1" dirty="0" smtClean="0"/>
              <a:t>List of implemented REST API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14282" y="6215082"/>
            <a:ext cx="3071834" cy="43088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en-US" sz="2200" b="1" dirty="0" smtClean="0"/>
              <a:t>Specification Document</a:t>
            </a: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643306" y="6286520"/>
          <a:ext cx="730537" cy="357190"/>
        </p:xfrm>
        <a:graphic>
          <a:graphicData uri="http://schemas.openxmlformats.org/presentationml/2006/ole">
            <p:oleObj spid="_x0000_s1027" name="Worksheet" r:id="rId5" imgW="8543899" imgH="8972592" progId="Excel.Sheet.12">
              <p:embed/>
            </p:oleObj>
          </a:graphicData>
        </a:graphic>
      </p:graphicFrame>
      <p:sp>
        <p:nvSpPr>
          <p:cNvPr id="53" name="Right Arrow 52"/>
          <p:cNvSpPr/>
          <p:nvPr/>
        </p:nvSpPr>
        <p:spPr>
          <a:xfrm>
            <a:off x="3357554" y="6429396"/>
            <a:ext cx="214314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demethink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812" y="6257841"/>
            <a:ext cx="4739188" cy="600159"/>
          </a:xfrm>
          <a:prstGeom prst="rect">
            <a:avLst/>
          </a:prstGeom>
        </p:spPr>
      </p:pic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 Demo application setup/ installation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714356"/>
            <a:ext cx="9144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200" dirty="0" smtClean="0"/>
              <a:t>Download web application (.war) file from Github.</a:t>
            </a:r>
          </a:p>
          <a:p>
            <a:pPr marL="457200" indent="-457200">
              <a:buAutoNum type="arabicParenR"/>
            </a:pPr>
            <a:r>
              <a:rPr lang="en-US" sz="2200" dirty="0" smtClean="0"/>
              <a:t>Install tomcat locally to host the application.</a:t>
            </a:r>
          </a:p>
          <a:p>
            <a:pPr marL="457200" indent="-457200">
              <a:buAutoNum type="arabicParenR"/>
            </a:pPr>
            <a:r>
              <a:rPr lang="en-US" sz="2200" dirty="0" smtClean="0"/>
              <a:t>Choose port # or let it be default (8080).</a:t>
            </a:r>
          </a:p>
          <a:p>
            <a:pPr marL="457200" indent="-457200">
              <a:buAutoNum type="arabicParenR"/>
            </a:pPr>
            <a:r>
              <a:rPr lang="en-US" sz="2200" dirty="0" smtClean="0"/>
              <a:t>Copy .war file in appropriate folder and run/ restart tomcat.</a:t>
            </a:r>
          </a:p>
          <a:p>
            <a:pPr marL="457200" indent="-457200">
              <a:buAutoNum type="arabicParenR"/>
            </a:pPr>
            <a:r>
              <a:rPr lang="en-US" sz="2200" dirty="0" smtClean="0"/>
              <a:t>Invoke get documentation API to check if web app is working as expected.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demethink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812" y="6257841"/>
            <a:ext cx="4739188" cy="600159"/>
          </a:xfrm>
          <a:prstGeom prst="rect">
            <a:avLst/>
          </a:prstGeom>
        </p:spPr>
      </p:pic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 Testing aspects: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71435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IN" sz="2200" dirty="0" smtClean="0"/>
              <a:t>To test APIs (valid input valid output, invalid input invalid output)</a:t>
            </a:r>
          </a:p>
          <a:p>
            <a:pPr marL="457200" indent="-457200">
              <a:buAutoNum type="arabicParenR"/>
            </a:pPr>
            <a:r>
              <a:rPr lang="en-IN" sz="2200" dirty="0" smtClean="0"/>
              <a:t>To test few typical sequence of user actions.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2844" y="1500174"/>
            <a:ext cx="2857520" cy="21236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ctr"/>
            <a:r>
              <a:rPr lang="en-US" sz="2200" b="1" dirty="0" smtClean="0"/>
              <a:t>Sequence-1</a:t>
            </a:r>
          </a:p>
          <a:p>
            <a:pPr marL="457200" indent="-457200" algn="ctr"/>
            <a:r>
              <a:rPr lang="en-US" sz="2200" dirty="0" smtClean="0"/>
              <a:t>Get Signup parameters</a:t>
            </a:r>
          </a:p>
          <a:p>
            <a:pPr marL="457200" indent="-457200" algn="ctr"/>
            <a:r>
              <a:rPr lang="en-US" sz="2200" dirty="0" smtClean="0"/>
              <a:t>Signup</a:t>
            </a:r>
          </a:p>
          <a:p>
            <a:pPr marL="457200" indent="-457200" algn="ctr"/>
            <a:r>
              <a:rPr lang="en-US" sz="2200" dirty="0" smtClean="0"/>
              <a:t>Activate basic account</a:t>
            </a:r>
          </a:p>
          <a:p>
            <a:pPr marL="457200" indent="-457200" algn="ctr"/>
            <a:r>
              <a:rPr lang="en-US" sz="2200" dirty="0" smtClean="0"/>
              <a:t>Sign in</a:t>
            </a:r>
          </a:p>
          <a:p>
            <a:pPr marL="457200" indent="-457200" algn="ctr"/>
            <a:r>
              <a:rPr lang="en-US" sz="2200" dirty="0" smtClean="0"/>
              <a:t>Sign out</a:t>
            </a:r>
            <a:endParaRPr lang="en-IN" sz="22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143240" y="1500174"/>
            <a:ext cx="2786082" cy="28007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ctr"/>
            <a:r>
              <a:rPr lang="en-US" sz="2200" b="1" dirty="0" smtClean="0"/>
              <a:t>Sequence-2</a:t>
            </a:r>
          </a:p>
          <a:p>
            <a:pPr marL="457200" indent="-457200" algn="ctr"/>
            <a:r>
              <a:rPr lang="en-US" sz="2200" dirty="0" smtClean="0"/>
              <a:t>Get Signup parameters</a:t>
            </a:r>
          </a:p>
          <a:p>
            <a:pPr marL="457200" indent="-457200" algn="ctr"/>
            <a:r>
              <a:rPr lang="en-US" sz="2200" dirty="0" smtClean="0"/>
              <a:t>Signup</a:t>
            </a:r>
          </a:p>
          <a:p>
            <a:pPr marL="457200" indent="-457200" algn="ctr"/>
            <a:r>
              <a:rPr lang="en-US" sz="2200" dirty="0" smtClean="0"/>
              <a:t>Activate account</a:t>
            </a:r>
          </a:p>
          <a:p>
            <a:pPr marL="457200" indent="-457200" algn="ctr"/>
            <a:r>
              <a:rPr lang="en-US" sz="2200" dirty="0" smtClean="0"/>
              <a:t>Sign in</a:t>
            </a:r>
          </a:p>
          <a:p>
            <a:pPr marL="457200" indent="-457200" algn="ctr"/>
            <a:r>
              <a:rPr lang="en-US" sz="2200" dirty="0" smtClean="0"/>
              <a:t>Get account profile</a:t>
            </a:r>
          </a:p>
          <a:p>
            <a:pPr marL="457200" indent="-457200" algn="ctr"/>
            <a:r>
              <a:rPr lang="en-US" sz="2200" dirty="0" smtClean="0"/>
              <a:t>Modify Profile</a:t>
            </a:r>
          </a:p>
          <a:p>
            <a:pPr marL="457200" indent="-457200" algn="ctr"/>
            <a:r>
              <a:rPr lang="en-US" sz="2200" dirty="0" smtClean="0"/>
              <a:t>Sign out</a:t>
            </a:r>
            <a:endParaRPr lang="en-IN" sz="22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6143636" y="1500174"/>
            <a:ext cx="2786082" cy="31393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ctr"/>
            <a:r>
              <a:rPr lang="en-US" sz="2200" b="1" dirty="0" smtClean="0"/>
              <a:t>Sequence-3</a:t>
            </a:r>
          </a:p>
          <a:p>
            <a:pPr marL="457200" indent="-457200" algn="ctr"/>
            <a:r>
              <a:rPr lang="en-US" sz="2200" dirty="0" smtClean="0"/>
              <a:t>Get Signup parameters</a:t>
            </a:r>
          </a:p>
          <a:p>
            <a:pPr marL="457200" indent="-457200" algn="ctr"/>
            <a:r>
              <a:rPr lang="en-US" sz="2200" dirty="0" smtClean="0"/>
              <a:t>Signup</a:t>
            </a:r>
          </a:p>
          <a:p>
            <a:pPr marL="457200" indent="-457200" algn="ctr"/>
            <a:r>
              <a:rPr lang="en-US" sz="2200" dirty="0" smtClean="0"/>
              <a:t>Activate account</a:t>
            </a:r>
          </a:p>
          <a:p>
            <a:pPr marL="457200" indent="-457200" algn="ctr"/>
            <a:r>
              <a:rPr lang="en-US" sz="2200" dirty="0" smtClean="0"/>
              <a:t>Sign in</a:t>
            </a:r>
          </a:p>
          <a:p>
            <a:pPr marL="457200" indent="-457200" algn="ctr"/>
            <a:r>
              <a:rPr lang="en-US" sz="2200" dirty="0" smtClean="0"/>
              <a:t>Forget password</a:t>
            </a:r>
          </a:p>
          <a:p>
            <a:pPr marL="457200" indent="-457200" algn="ctr"/>
            <a:r>
              <a:rPr lang="en-US" sz="2200" dirty="0" smtClean="0"/>
              <a:t>Reset password</a:t>
            </a:r>
          </a:p>
          <a:p>
            <a:pPr marL="457200" indent="-457200" algn="ctr"/>
            <a:r>
              <a:rPr lang="en-US" sz="2200" dirty="0" smtClean="0"/>
              <a:t>Sign out</a:t>
            </a:r>
          </a:p>
          <a:p>
            <a:pPr marL="457200" indent="-457200" algn="ctr"/>
            <a:r>
              <a:rPr lang="en-US" sz="2200" dirty="0" smtClean="0"/>
              <a:t>Sign in</a:t>
            </a:r>
            <a:endParaRPr lang="en-IN" sz="22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6143636" y="4734342"/>
            <a:ext cx="2786082" cy="14465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ctr"/>
            <a:r>
              <a:rPr lang="en-US" sz="2200" b="1" dirty="0" smtClean="0"/>
              <a:t>Sequence-4</a:t>
            </a:r>
          </a:p>
          <a:p>
            <a:pPr marL="457200" indent="-457200" algn="ctr"/>
            <a:r>
              <a:rPr lang="en-US" sz="2200" dirty="0" smtClean="0"/>
              <a:t>Get Signup parameters</a:t>
            </a:r>
          </a:p>
          <a:p>
            <a:pPr marL="457200" indent="-457200" algn="ctr"/>
            <a:r>
              <a:rPr lang="en-US" sz="2200" dirty="0" smtClean="0"/>
              <a:t>Signup</a:t>
            </a:r>
          </a:p>
          <a:p>
            <a:pPr marL="457200" indent="-457200" algn="ctr"/>
            <a:r>
              <a:rPr lang="en-US" sz="2200" dirty="0" smtClean="0"/>
              <a:t>Sign in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4282" y="3786190"/>
            <a:ext cx="2786082" cy="24622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ctr"/>
            <a:r>
              <a:rPr lang="en-US" sz="2200" b="1" dirty="0" smtClean="0"/>
              <a:t>Sequence-5</a:t>
            </a:r>
          </a:p>
          <a:p>
            <a:pPr marL="457200" indent="-457200" algn="ctr"/>
            <a:r>
              <a:rPr lang="en-US" sz="2200" dirty="0" smtClean="0"/>
              <a:t>Get Signup parameters</a:t>
            </a:r>
          </a:p>
          <a:p>
            <a:pPr marL="457200" indent="-457200" algn="ctr"/>
            <a:r>
              <a:rPr lang="en-US" sz="2200" dirty="0" smtClean="0"/>
              <a:t>Signup</a:t>
            </a:r>
          </a:p>
          <a:p>
            <a:pPr marL="457200" indent="-457200" algn="ctr"/>
            <a:r>
              <a:rPr lang="en-US" sz="2200" dirty="0" smtClean="0"/>
              <a:t>Activate basic account</a:t>
            </a:r>
          </a:p>
          <a:p>
            <a:pPr marL="457200" indent="-457200" algn="ctr"/>
            <a:r>
              <a:rPr lang="en-US" sz="2200" dirty="0" smtClean="0"/>
              <a:t>Sign in</a:t>
            </a:r>
          </a:p>
          <a:p>
            <a:pPr marL="457200" indent="-457200" algn="ctr"/>
            <a:r>
              <a:rPr lang="en-US" sz="2200" dirty="0" smtClean="0"/>
              <a:t>Get account profile</a:t>
            </a:r>
          </a:p>
          <a:p>
            <a:pPr marL="457200" indent="-457200" algn="ctr"/>
            <a:r>
              <a:rPr lang="en-US" sz="2200" dirty="0" smtClean="0"/>
              <a:t>Sign out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43240" y="4429132"/>
            <a:ext cx="2786082" cy="178510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ctr"/>
            <a:r>
              <a:rPr lang="en-US" sz="2200" b="1" dirty="0" smtClean="0"/>
              <a:t>Sequence-6</a:t>
            </a:r>
          </a:p>
          <a:p>
            <a:pPr marL="457200" indent="-457200" algn="ctr"/>
            <a:r>
              <a:rPr lang="en-US" sz="2200" dirty="0" smtClean="0"/>
              <a:t>Signup</a:t>
            </a:r>
          </a:p>
          <a:p>
            <a:pPr marL="457200" indent="-457200" algn="ctr"/>
            <a:r>
              <a:rPr lang="en-US" sz="2200" dirty="0" smtClean="0"/>
              <a:t>Sign out</a:t>
            </a:r>
          </a:p>
          <a:p>
            <a:pPr marL="457200" indent="-457200" algn="ctr"/>
            <a:r>
              <a:rPr lang="en-US" sz="2200" dirty="0" smtClean="0"/>
              <a:t>Forget password</a:t>
            </a:r>
          </a:p>
          <a:p>
            <a:pPr marL="457200" indent="-457200" algn="ctr"/>
            <a:r>
              <a:rPr lang="en-US" sz="2200" dirty="0" smtClean="0"/>
              <a:t>Get account profile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5450</TotalTime>
  <Words>761</Words>
  <Application>Microsoft Office PowerPoint</Application>
  <PresentationFormat>On-screen Show (4:3)</PresentationFormat>
  <Paragraphs>210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Worksheet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Shrikant</dc:creator>
  <cp:lastModifiedBy>Shrikant</cp:lastModifiedBy>
  <cp:revision>570</cp:revision>
  <dcterms:created xsi:type="dcterms:W3CDTF">2016-06-04T14:27:10Z</dcterms:created>
  <dcterms:modified xsi:type="dcterms:W3CDTF">2017-10-08T04:53:10Z</dcterms:modified>
</cp:coreProperties>
</file>