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912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10/8/2017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6600" u="sng" dirty="0" smtClean="0"/>
          </a:p>
          <a:p>
            <a:pPr algn="ctr"/>
            <a:r>
              <a:rPr lang="en-US" sz="5000" dirty="0" smtClean="0"/>
              <a:t>End-2-end website testing using</a:t>
            </a:r>
            <a:r>
              <a:rPr lang="en-US" sz="5000" u="sng" dirty="0" smtClean="0"/>
              <a:t> </a:t>
            </a:r>
          </a:p>
          <a:p>
            <a:pPr algn="ctr"/>
            <a:endParaRPr lang="en-US" sz="2800" u="sng" dirty="0" smtClean="0"/>
          </a:p>
          <a:p>
            <a:pPr algn="ctr"/>
            <a:r>
              <a:rPr lang="en-US" sz="5000" u="sng" dirty="0" smtClean="0"/>
              <a:t>Selenium</a:t>
            </a:r>
            <a:r>
              <a:rPr lang="en-IN" sz="5000" u="sng" dirty="0" smtClean="0"/>
              <a:t> + </a:t>
            </a:r>
          </a:p>
          <a:p>
            <a:pPr algn="ctr"/>
            <a:r>
              <a:rPr lang="en-IN" sz="5000" u="sng" dirty="0" smtClean="0"/>
              <a:t>Behave-BDD + </a:t>
            </a:r>
          </a:p>
          <a:p>
            <a:pPr algn="ctr"/>
            <a:r>
              <a:rPr lang="en-IN" sz="5000" u="sng" dirty="0" smtClean="0"/>
              <a:t>Python</a:t>
            </a:r>
            <a:endParaRPr lang="en-IN" sz="5000" u="sng" dirty="0"/>
          </a:p>
        </p:txBody>
      </p:sp>
      <p:pic>
        <p:nvPicPr>
          <p:cNvPr id="6" name="Picture 5" descr="airli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2071678"/>
            <a:ext cx="1050122" cy="714380"/>
          </a:xfrm>
          <a:prstGeom prst="rect">
            <a:avLst/>
          </a:prstGeom>
        </p:spPr>
      </p:pic>
      <p:pic>
        <p:nvPicPr>
          <p:cNvPr id="10" name="Picture 9" descr="c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071678"/>
            <a:ext cx="1181092" cy="714380"/>
          </a:xfrm>
          <a:prstGeom prst="rect">
            <a:avLst/>
          </a:prstGeom>
        </p:spPr>
      </p:pic>
      <p:pic>
        <p:nvPicPr>
          <p:cNvPr id="12" name="Picture 11" descr="job-recruit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2071678"/>
            <a:ext cx="914391" cy="714380"/>
          </a:xfrm>
          <a:prstGeom prst="rect">
            <a:avLst/>
          </a:prstGeom>
        </p:spPr>
      </p:pic>
      <p:pic>
        <p:nvPicPr>
          <p:cNvPr id="13" name="Picture 12" descr="money-rechar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2071678"/>
            <a:ext cx="1080390" cy="714379"/>
          </a:xfrm>
          <a:prstGeom prst="rect">
            <a:avLst/>
          </a:prstGeom>
        </p:spPr>
      </p:pic>
      <p:pic>
        <p:nvPicPr>
          <p:cNvPr id="14" name="Picture 13" descr="property-buy-sel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80" y="2071678"/>
            <a:ext cx="1214446" cy="714380"/>
          </a:xfrm>
          <a:prstGeom prst="rect">
            <a:avLst/>
          </a:prstGeom>
        </p:spPr>
      </p:pic>
      <p:pic>
        <p:nvPicPr>
          <p:cNvPr id="15" name="Picture 14" descr="ticke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02" y="2071678"/>
            <a:ext cx="1059231" cy="714380"/>
          </a:xfrm>
          <a:prstGeom prst="rect">
            <a:avLst/>
          </a:prstGeom>
        </p:spPr>
      </p:pic>
      <p:pic>
        <p:nvPicPr>
          <p:cNvPr id="16" name="Picture 15" descr="e-commer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800000" flipV="1">
            <a:off x="7929586" y="2071678"/>
            <a:ext cx="981054" cy="714380"/>
          </a:xfrm>
          <a:prstGeom prst="rect">
            <a:avLst/>
          </a:prstGeom>
        </p:spPr>
      </p:pic>
      <p:pic>
        <p:nvPicPr>
          <p:cNvPr id="17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72198" y="5962674"/>
            <a:ext cx="3057525" cy="895350"/>
          </a:xfrm>
          <a:prstGeom prst="rect">
            <a:avLst/>
          </a:prstGeom>
          <a:noFill/>
        </p:spPr>
      </p:pic>
      <p:pic>
        <p:nvPicPr>
          <p:cNvPr id="18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1604" y="1000108"/>
            <a:ext cx="5929354" cy="823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</a:t>
            </a:r>
            <a:r>
              <a:rPr lang="en-US" sz="5400" b="1" dirty="0" smtClean="0"/>
              <a:t>Agenda</a:t>
            </a:r>
            <a:endParaRPr lang="en-IN" sz="5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 smtClean="0"/>
              <a:t> E2E website testing or one roof validation.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cases design based on website category.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Small algorithm development for website</a:t>
            </a:r>
          </a:p>
          <a:p>
            <a:pPr marL="342900" indent="-342900"/>
            <a:r>
              <a:rPr lang="en-US" sz="3600" dirty="0" smtClean="0"/>
              <a:t>     E2E validation</a:t>
            </a:r>
          </a:p>
          <a:p>
            <a:pPr marL="342900" indent="-342900"/>
            <a:r>
              <a:rPr lang="en-US" sz="3600" dirty="0" smtClean="0"/>
              <a:t>4) Feature file / Behave based scenario design.</a:t>
            </a:r>
          </a:p>
          <a:p>
            <a:pPr marL="342900" indent="-342900"/>
            <a:r>
              <a:rPr lang="en-US" sz="3600" dirty="0" smtClean="0"/>
              <a:t>5) Selenium (basic and advanced) features</a:t>
            </a:r>
          </a:p>
          <a:p>
            <a:pPr marL="342900" indent="-342900"/>
            <a:r>
              <a:rPr lang="en-US" sz="3600" dirty="0" smtClean="0"/>
              <a:t>     utilization.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E2E website testing or one roof validation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coverage for most common scenarios.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Scenario design for end to end user actions.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End to end test automation implementation.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Validation at each smallest level.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Simple two layer architecture for automation.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Integration using below tools, technologies:</a:t>
            </a:r>
          </a:p>
          <a:p>
            <a:pPr marL="342900" indent="-342900"/>
            <a:r>
              <a:rPr lang="en-US" sz="3600" dirty="0" smtClean="0"/>
              <a:t>     Behave, Python (language).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Category wise test cases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Test case design based on website category 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2400" dirty="0" smtClean="0"/>
              <a:t>E-Commerce category</a:t>
            </a:r>
          </a:p>
          <a:p>
            <a:pPr marL="342900" indent="-342900"/>
            <a:r>
              <a:rPr lang="en-US" sz="2400" dirty="0" smtClean="0"/>
              <a:t> Cab booking category</a:t>
            </a:r>
          </a:p>
          <a:p>
            <a:pPr marL="342900" indent="-342900"/>
            <a:r>
              <a:rPr lang="en-US" sz="2400" dirty="0" smtClean="0"/>
              <a:t> Airlines ticket booking category</a:t>
            </a:r>
          </a:p>
          <a:p>
            <a:pPr marL="342900" indent="-342900"/>
            <a:r>
              <a:rPr lang="en-US" sz="2400" dirty="0" smtClean="0"/>
              <a:t> Job site category</a:t>
            </a:r>
          </a:p>
          <a:p>
            <a:pPr marL="342900" indent="-342900"/>
            <a:r>
              <a:rPr lang="en-US" sz="2400" dirty="0" smtClean="0"/>
              <a:t> Money/ mobile recharge category</a:t>
            </a:r>
          </a:p>
          <a:p>
            <a:pPr marL="342900" indent="-342900"/>
            <a:r>
              <a:rPr lang="en-US" sz="2400" dirty="0" smtClean="0"/>
              <a:t> Property dealing category</a:t>
            </a:r>
          </a:p>
          <a:p>
            <a:pPr marL="342900" indent="-342900"/>
            <a:r>
              <a:rPr lang="en-US" sz="2400" dirty="0" smtClean="0"/>
              <a:t> Bus ticket booking category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3200" b="1" dirty="0" smtClean="0"/>
              <a:t>   SAMPLE PAGE OBJECT MODEL IMPLEMENTATION</a:t>
            </a:r>
          </a:p>
          <a:p>
            <a:pPr marL="342900" indent="-342900"/>
            <a:endParaRPr lang="en-US" sz="3600" dirty="0" smtClean="0"/>
          </a:p>
          <a:p>
            <a:pPr marL="342900" indent="-342900"/>
            <a:r>
              <a:rPr lang="en-US" sz="3600" dirty="0" smtClean="0"/>
              <a:t> many more…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Feature file / Behave based scenario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Test case design using Behave for easy</a:t>
            </a:r>
          </a:p>
          <a:p>
            <a:pPr marL="342900" indent="-342900"/>
            <a:r>
              <a:rPr lang="en-US" sz="3600" dirty="0" smtClean="0"/>
              <a:t>     and quick understanding.</a:t>
            </a:r>
          </a:p>
          <a:p>
            <a:pPr marL="342900" indent="-342900"/>
            <a:r>
              <a:rPr lang="en-US" sz="3600" dirty="0" smtClean="0"/>
              <a:t>2) Each test case covers multiple small scenario.</a:t>
            </a:r>
          </a:p>
          <a:p>
            <a:pPr marL="342900" indent="-342900"/>
            <a:r>
              <a:rPr lang="en-US" sz="3600" dirty="0" smtClean="0"/>
              <a:t>3) Test coverage starts from basic features to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advanced and complex features.</a:t>
            </a:r>
          </a:p>
          <a:p>
            <a:pPr marL="342900" indent="-342900"/>
            <a:r>
              <a:rPr lang="en-US" sz="3600" dirty="0" smtClean="0"/>
              <a:t>4) Emphasis on functional testing.</a:t>
            </a:r>
          </a:p>
          <a:p>
            <a:pPr marL="342900" indent="-342900"/>
            <a:r>
              <a:rPr lang="en-US" sz="3600" dirty="0" smtClean="0"/>
              <a:t>5) Generalized scenario design to quickly</a:t>
            </a:r>
          </a:p>
          <a:p>
            <a:pPr marL="342900" indent="-342900"/>
            <a:r>
              <a:rPr lang="en-US" sz="3600" dirty="0" smtClean="0"/>
              <a:t>     expand and accommodate another website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with same category.</a:t>
            </a:r>
          </a:p>
          <a:p>
            <a:pPr marL="342900" indent="-342900"/>
            <a:r>
              <a:rPr lang="en-US" sz="3600" dirty="0" smtClean="0"/>
              <a:t>many more…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Selenium (basic and advanced) features utilization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Element locators (CSS, xPath, id, className).</a:t>
            </a:r>
          </a:p>
          <a:p>
            <a:pPr marL="342900" indent="-342900"/>
            <a:r>
              <a:rPr lang="en-US" sz="3600" dirty="0" smtClean="0"/>
              <a:t>2) Window, frame, popup handling.</a:t>
            </a:r>
          </a:p>
          <a:p>
            <a:pPr marL="342900" indent="-342900"/>
            <a:r>
              <a:rPr lang="en-US" sz="3600" dirty="0" smtClean="0"/>
              <a:t>3) Mouse over, drag-n-drop, file upload.</a:t>
            </a:r>
          </a:p>
          <a:p>
            <a:pPr marL="342900" indent="-342900"/>
            <a:r>
              <a:rPr lang="en-US" sz="3600" dirty="0" smtClean="0"/>
              <a:t>4) Multiple webDriver support </a:t>
            </a:r>
          </a:p>
          <a:p>
            <a:pPr marL="342900" indent="-342900"/>
            <a:r>
              <a:rPr lang="en-US" sz="2800" dirty="0" smtClean="0"/>
              <a:t>      (Firefox, Chrome, IE).</a:t>
            </a:r>
          </a:p>
          <a:p>
            <a:pPr marL="342900" indent="-342900"/>
            <a:r>
              <a:rPr lang="en-US" sz="3600" dirty="0" smtClean="0"/>
              <a:t>5) Page object model.</a:t>
            </a:r>
          </a:p>
          <a:p>
            <a:pPr marL="342900" indent="-342900"/>
            <a:r>
              <a:rPr lang="en-US" sz="3600" dirty="0" smtClean="0"/>
              <a:t>6) Two layer, simple automation design.</a:t>
            </a:r>
          </a:p>
          <a:p>
            <a:pPr marL="342900" indent="-342900"/>
            <a:r>
              <a:rPr lang="en-US" sz="3600" dirty="0" smtClean="0"/>
              <a:t>7) Results reporting (in html format).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Other items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1) Github based source code (with non protective FOSS).</a:t>
            </a:r>
          </a:p>
          <a:p>
            <a:pPr marL="342900" indent="-342900"/>
            <a:r>
              <a:rPr lang="en-US" sz="2800" dirty="0" smtClean="0"/>
              <a:t>2) Behavior driven development (BDD) using Behave</a:t>
            </a:r>
            <a:r>
              <a:rPr lang="en-US" sz="2000" dirty="0" smtClean="0"/>
              <a:t>.</a:t>
            </a:r>
            <a:endParaRPr lang="en-US" sz="2800" dirty="0" smtClean="0"/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Automation implementation and walk 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Feature file code walk through </a:t>
            </a:r>
            <a:r>
              <a:rPr lang="en-US" sz="2200" dirty="0" smtClean="0"/>
              <a:t>(</a:t>
            </a:r>
            <a:r>
              <a:rPr lang="en-US" sz="2200" b="1" dirty="0" smtClean="0"/>
              <a:t>Behave).</a:t>
            </a:r>
          </a:p>
          <a:p>
            <a:pPr marL="342900" indent="-342900"/>
            <a:r>
              <a:rPr lang="en-US" sz="3600" dirty="0" smtClean="0"/>
              <a:t>2) Python code walk through (</a:t>
            </a:r>
            <a:r>
              <a:rPr lang="en-US" sz="2600" b="1" dirty="0" smtClean="0"/>
              <a:t>Runner file</a:t>
            </a:r>
            <a:r>
              <a:rPr lang="en-US" sz="3600" dirty="0" smtClean="0"/>
              <a:t>)</a:t>
            </a:r>
            <a:endParaRPr lang="en-US" sz="2400" dirty="0" smtClean="0"/>
          </a:p>
          <a:p>
            <a:pPr marL="342900" indent="-342900"/>
            <a:r>
              <a:rPr lang="en-US" sz="3600" dirty="0" smtClean="0"/>
              <a:t>3) Selenium code walk through </a:t>
            </a:r>
            <a:r>
              <a:rPr lang="en-US" sz="2600" b="1" dirty="0" smtClean="0"/>
              <a:t>(Page objects).</a:t>
            </a:r>
          </a:p>
          <a:p>
            <a:pPr marL="342900" indent="-342900"/>
            <a:r>
              <a:rPr lang="en-US" sz="3600" dirty="0" smtClean="0"/>
              <a:t>4) Test result reporting with example.</a:t>
            </a:r>
          </a:p>
        </p:txBody>
      </p:sp>
      <p:pic>
        <p:nvPicPr>
          <p:cNvPr id="11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Quick expansion for new 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400" dirty="0" smtClean="0"/>
              <a:t>1) Quickly scale algorithm for new website in same category.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2) Behave/BDD approach is a big advantage.</a:t>
            </a:r>
          </a:p>
          <a:p>
            <a:pPr marL="342900" indent="-342900"/>
            <a:r>
              <a:rPr lang="en-US" sz="2400" dirty="0" smtClean="0"/>
              <a:t>3) Page objects, webDriver settings are just handy.</a:t>
            </a:r>
          </a:p>
          <a:p>
            <a:pPr marL="342900" indent="-342900"/>
            <a:r>
              <a:rPr lang="en-US" sz="2400" dirty="0" smtClean="0"/>
              <a:t>4) Just create new page objects, locate elements and that’s all.</a:t>
            </a:r>
          </a:p>
          <a:p>
            <a:pPr marL="342900" indent="-342900"/>
            <a:r>
              <a:rPr lang="en-US" sz="2400" dirty="0" smtClean="0"/>
              <a:t>5) Handy general utilities (Properties file handler, random</a:t>
            </a:r>
          </a:p>
          <a:p>
            <a:pPr marL="342900" indent="-342900"/>
            <a:r>
              <a:rPr lang="en-US" sz="2400" dirty="0" smtClean="0"/>
              <a:t>       name/ address/ number generator, database init/ connect, apache</a:t>
            </a:r>
          </a:p>
          <a:p>
            <a:pPr marL="342900" indent="-342900"/>
            <a:r>
              <a:rPr lang="en-US" sz="2400" dirty="0" smtClean="0"/>
              <a:t>       POI, Excel, CSV init, date generator, screenshot handler etc).</a:t>
            </a:r>
          </a:p>
          <a:p>
            <a:pPr marL="342900" indent="-342900"/>
            <a:endParaRPr lang="en-US" sz="36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rgbClr val="FF0000"/>
                </a:solidFill>
              </a:rPr>
              <a:t>    </a:t>
            </a:r>
            <a:r>
              <a:rPr lang="en-US" sz="3600" b="1" dirty="0" smtClean="0">
                <a:solidFill>
                  <a:srgbClr val="FF0000"/>
                </a:solidFill>
              </a:rPr>
              <a:t>Readymade framework for YOU !!!</a:t>
            </a:r>
          </a:p>
          <a:p>
            <a:pPr marL="342900" indent="-342900"/>
            <a:r>
              <a:rPr lang="en-US" sz="3600" b="1" dirty="0" smtClean="0">
                <a:solidFill>
                  <a:srgbClr val="FF0000"/>
                </a:solidFill>
              </a:rPr>
              <a:t>    Start using it.</a:t>
            </a:r>
          </a:p>
        </p:txBody>
      </p:sp>
      <p:pic>
        <p:nvPicPr>
          <p:cNvPr id="11" name="Picture 10" descr="exp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96" y="142852"/>
            <a:ext cx="1381125" cy="919076"/>
          </a:xfrm>
          <a:prstGeom prst="rect">
            <a:avLst/>
          </a:prstGeom>
        </p:spPr>
      </p:pic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506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368</cp:revision>
  <dcterms:created xsi:type="dcterms:W3CDTF">2016-06-04T14:27:10Z</dcterms:created>
  <dcterms:modified xsi:type="dcterms:W3CDTF">2017-10-08T04:50:21Z</dcterms:modified>
</cp:coreProperties>
</file>