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0" r:id="rId4"/>
    <p:sldId id="257" r:id="rId5"/>
    <p:sldId id="258" r:id="rId6"/>
    <p:sldId id="259" r:id="rId7"/>
    <p:sldId id="298" r:id="rId8"/>
    <p:sldId id="335" r:id="rId9"/>
    <p:sldId id="315" r:id="rId10"/>
    <p:sldId id="263" r:id="rId11"/>
    <p:sldId id="294" r:id="rId12"/>
    <p:sldId id="295" r:id="rId13"/>
    <p:sldId id="293" r:id="rId14"/>
    <p:sldId id="314" r:id="rId15"/>
    <p:sldId id="321" r:id="rId16"/>
    <p:sldId id="262" r:id="rId17"/>
    <p:sldId id="265" r:id="rId18"/>
    <p:sldId id="313" r:id="rId19"/>
    <p:sldId id="266" r:id="rId20"/>
    <p:sldId id="264" r:id="rId21"/>
    <p:sldId id="278" r:id="rId22"/>
    <p:sldId id="269" r:id="rId23"/>
    <p:sldId id="268" r:id="rId24"/>
    <p:sldId id="299" r:id="rId25"/>
    <p:sldId id="300" r:id="rId26"/>
    <p:sldId id="320" r:id="rId27"/>
    <p:sldId id="307" r:id="rId28"/>
    <p:sldId id="279" r:id="rId29"/>
    <p:sldId id="308" r:id="rId30"/>
    <p:sldId id="280" r:id="rId31"/>
    <p:sldId id="326" r:id="rId32"/>
    <p:sldId id="327" r:id="rId33"/>
    <p:sldId id="270" r:id="rId34"/>
    <p:sldId id="275" r:id="rId35"/>
    <p:sldId id="271" r:id="rId36"/>
    <p:sldId id="291" r:id="rId37"/>
    <p:sldId id="292" r:id="rId38"/>
    <p:sldId id="311" r:id="rId39"/>
    <p:sldId id="323" r:id="rId40"/>
    <p:sldId id="322" r:id="rId41"/>
    <p:sldId id="276" r:id="rId42"/>
    <p:sldId id="331" r:id="rId43"/>
    <p:sldId id="334" r:id="rId44"/>
    <p:sldId id="332" r:id="rId45"/>
    <p:sldId id="272" r:id="rId46"/>
    <p:sldId id="309" r:id="rId47"/>
    <p:sldId id="310" r:id="rId48"/>
    <p:sldId id="286" r:id="rId49"/>
    <p:sldId id="319" r:id="rId50"/>
    <p:sldId id="317" r:id="rId51"/>
    <p:sldId id="288" r:id="rId52"/>
    <p:sldId id="342" r:id="rId53"/>
    <p:sldId id="343" r:id="rId54"/>
    <p:sldId id="344" r:id="rId55"/>
    <p:sldId id="345" r:id="rId56"/>
    <p:sldId id="290" r:id="rId57"/>
    <p:sldId id="346" r:id="rId58"/>
    <p:sldId id="347" r:id="rId59"/>
    <p:sldId id="348" r:id="rId60"/>
    <p:sldId id="349" r:id="rId61"/>
    <p:sldId id="350" r:id="rId62"/>
    <p:sldId id="351" r:id="rId63"/>
    <p:sldId id="305" r:id="rId64"/>
    <p:sldId id="306" r:id="rId65"/>
    <p:sldId id="301" r:id="rId66"/>
    <p:sldId id="339" r:id="rId67"/>
    <p:sldId id="325" r:id="rId68"/>
    <p:sldId id="340" r:id="rId69"/>
    <p:sldId id="341" r:id="rId70"/>
    <p:sldId id="324"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744" userDrawn="1">
          <p15:clr>
            <a:srgbClr val="A4A3A4"/>
          </p15:clr>
        </p15:guide>
        <p15:guide id="4" pos="6936" userDrawn="1">
          <p15:clr>
            <a:srgbClr val="A4A3A4"/>
          </p15:clr>
        </p15:guide>
        <p15:guide id="5" pos="744" userDrawn="1">
          <p15:clr>
            <a:srgbClr val="A4A3A4"/>
          </p15:clr>
        </p15:guide>
        <p15:guide id="6" orient="horz" pos="1176" userDrawn="1">
          <p15:clr>
            <a:srgbClr val="A4A3A4"/>
          </p15:clr>
        </p15:guide>
        <p15:guide id="7" orient="horz" pos="1464" userDrawn="1">
          <p15:clr>
            <a:srgbClr val="A4A3A4"/>
          </p15:clr>
        </p15:guide>
        <p15:guide id="8" orient="horz" pos="1488" userDrawn="1">
          <p15:clr>
            <a:srgbClr val="A4A3A4"/>
          </p15:clr>
        </p15:guide>
        <p15:guide id="9" pos="3624" userDrawn="1">
          <p15:clr>
            <a:srgbClr val="A4A3A4"/>
          </p15:clr>
        </p15:guide>
        <p15:guide id="10"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07" autoAdjust="0"/>
    <p:restoredTop sz="94660"/>
  </p:normalViewPr>
  <p:slideViewPr>
    <p:cSldViewPr snapToGrid="0">
      <p:cViewPr varScale="1">
        <p:scale>
          <a:sx n="118" d="100"/>
          <a:sy n="118" d="100"/>
        </p:scale>
        <p:origin x="96" y="102"/>
      </p:cViewPr>
      <p:guideLst>
        <p:guide orient="horz" pos="2160"/>
        <p:guide pos="3840"/>
        <p:guide orient="horz" pos="3744"/>
        <p:guide pos="6936"/>
        <p:guide pos="744"/>
        <p:guide orient="horz" pos="1176"/>
        <p:guide orient="horz" pos="1464"/>
        <p:guide orient="horz" pos="1488"/>
        <p:guide pos="3624"/>
        <p:guide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8/4/2015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8/4/2015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8/4/2015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8/4/2015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8/4/2015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8/4/2015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8/4/2015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8/4/2015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cs.python.org/2/library/function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ocs.python.org/2/tutorial/datastructures.html#more-on-list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docs.python.org/2/faq/design.html#why-are-python-strings-immutable"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matplotlib.org/" TargetMode="External"/><Relationship Id="rId7" Type="http://schemas.openxmlformats.org/officeDocument/2006/relationships/image" Target="../media/image2.png"/><Relationship Id="rId2" Type="http://schemas.openxmlformats.org/officeDocument/2006/relationships/hyperlink" Target="http://www.pygame.org/news.html" TargetMode="External"/><Relationship Id="rId1" Type="http://schemas.openxmlformats.org/officeDocument/2006/relationships/slideLayout" Target="../slideLayouts/slideLayout2.xml"/><Relationship Id="rId6" Type="http://schemas.openxmlformats.org/officeDocument/2006/relationships/hyperlink" Target="https://www.djangoproject.com/" TargetMode="External"/><Relationship Id="rId11" Type="http://schemas.openxmlformats.org/officeDocument/2006/relationships/image" Target="../media/image6.png"/><Relationship Id="rId5" Type="http://schemas.openxmlformats.org/officeDocument/2006/relationships/hyperlink" Target="http://www.numpy.org/" TargetMode="External"/><Relationship Id="rId10" Type="http://schemas.openxmlformats.org/officeDocument/2006/relationships/image" Target="../media/image5.png"/><Relationship Id="rId4" Type="http://schemas.openxmlformats.org/officeDocument/2006/relationships/hyperlink" Target="https://wiki.python.org/moin/PyQt" TargetMode="External"/><Relationship Id="rId9" Type="http://schemas.openxmlformats.org/officeDocument/2006/relationships/image" Target="../media/image4.gif"/></Relationships>
</file>

<file path=ppt/slides/_rels/slide50.xml.rels><?xml version="1.0" encoding="UTF-8" standalone="yes"?>
<Relationships xmlns="http://schemas.openxmlformats.org/package/2006/relationships"><Relationship Id="rId2" Type="http://schemas.openxmlformats.org/officeDocument/2006/relationships/hyperlink" Target="https://docs.python.org/2/library/"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iki.python.org/moin/Python2orPython3" TargetMode="External"/><Relationship Id="rId2" Type="http://schemas.openxmlformats.org/officeDocument/2006/relationships/hyperlink" Target="https://docs.python.org/3/whatsnew/3.0.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tKTZoB2Vjuk" TargetMode="External"/><Relationship Id="rId2" Type="http://schemas.openxmlformats.org/officeDocument/2006/relationships/hyperlink" Target="https://www.youtube.com/watch?v=MirG-vJOg04" TargetMode="External"/><Relationship Id="rId1" Type="http://schemas.openxmlformats.org/officeDocument/2006/relationships/slideLayout" Target="../slideLayouts/slideLayout2.xml"/><Relationship Id="rId6" Type="http://schemas.openxmlformats.org/officeDocument/2006/relationships/hyperlink" Target="https://repl.it/languages/Python3" TargetMode="External"/><Relationship Id="rId5" Type="http://schemas.openxmlformats.org/officeDocument/2006/relationships/hyperlink" Target="http://www.tutorialspoint.com/execute_python_online.php" TargetMode="External"/><Relationship Id="rId4" Type="http://schemas.openxmlformats.org/officeDocument/2006/relationships/hyperlink" Target="https://www.python.org/downloads/"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 Introduction to Python Programming</a:t>
            </a:r>
            <a:endParaRPr lang="en-US" dirty="0"/>
          </a:p>
        </p:txBody>
      </p:sp>
      <p:sp>
        <p:nvSpPr>
          <p:cNvPr id="3" name="Subtitle 2"/>
          <p:cNvSpPr>
            <a:spLocks noGrp="1"/>
          </p:cNvSpPr>
          <p:nvPr>
            <p:ph type="subTitle" idx="1"/>
          </p:nvPr>
        </p:nvSpPr>
        <p:spPr>
          <a:xfrm>
            <a:off x="1100051" y="4455620"/>
            <a:ext cx="10058400" cy="1487979"/>
          </a:xfrm>
        </p:spPr>
        <p:txBody>
          <a:bodyPr/>
          <a:lstStyle/>
          <a:p>
            <a:pPr algn="ctr"/>
            <a:r>
              <a:rPr lang="en-US" dirty="0" smtClean="0"/>
              <a:t>UCSD ECE Summer workshop</a:t>
            </a:r>
            <a:br>
              <a:rPr lang="en-US" dirty="0" smtClean="0"/>
            </a:br>
            <a:r>
              <a:rPr lang="en-US" dirty="0" smtClean="0"/>
              <a:t/>
            </a:r>
            <a:br>
              <a:rPr lang="en-US" dirty="0" smtClean="0"/>
            </a:br>
            <a:r>
              <a:rPr lang="en-US" b="1" dirty="0">
                <a:latin typeface="Consolas" panose="020B0609020204030204" pitchFamily="49" charset="0"/>
                <a:cs typeface="Consolas" panose="020B0609020204030204" pitchFamily="49" charset="0"/>
              </a:rPr>
              <a:t>course_0 = [</a:t>
            </a:r>
            <a:r>
              <a:rPr lang="en-US" dirty="0">
                <a:latin typeface="Consolas" panose="020B0609020204030204" pitchFamily="49" charset="0"/>
                <a:cs typeface="Consolas" panose="020B0609020204030204" pitchFamily="49" charset="0"/>
              </a:rPr>
              <a:t>"</a:t>
            </a:r>
            <a:r>
              <a:rPr lang="en-US" b="1" dirty="0" smtClean="0">
                <a:latin typeface="Consolas" panose="020B0609020204030204" pitchFamily="49" charset="0"/>
                <a:cs typeface="Consolas" panose="020B0609020204030204" pitchFamily="49" charset="0"/>
              </a:rPr>
              <a:t>8-25-2015</a:t>
            </a:r>
            <a:r>
              <a:rPr lang="en-US" dirty="0">
                <a:latin typeface="Consolas" panose="020B0609020204030204" pitchFamily="49" charset="0"/>
                <a:cs typeface="Consolas" panose="020B0609020204030204" pitchFamily="49" charset="0"/>
              </a:rPr>
              <a:t>"</a:t>
            </a:r>
            <a:r>
              <a:rPr lang="en-US" b="1"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r>
              <a:rPr lang="en-US" b="1" dirty="0" smtClean="0">
                <a:latin typeface="Consolas" panose="020B0609020204030204" pitchFamily="49" charset="0"/>
                <a:cs typeface="Consolas" panose="020B0609020204030204" pitchFamily="49" charset="0"/>
              </a:rPr>
              <a:t>8-27-2015</a:t>
            </a:r>
            <a:r>
              <a:rPr lang="en-US" dirty="0">
                <a:latin typeface="Consolas" panose="020B0609020204030204" pitchFamily="49" charset="0"/>
                <a:cs typeface="Consolas" panose="020B0609020204030204" pitchFamily="49" charset="0"/>
              </a:rPr>
              <a:t>"</a:t>
            </a:r>
            <a:r>
              <a:rPr lang="en-US" b="1" dirty="0">
                <a:latin typeface="Consolas" panose="020B0609020204030204" pitchFamily="49" charset="0"/>
                <a:cs typeface="Consolas" panose="020B0609020204030204" pitchFamily="49" charset="0"/>
              </a:rPr>
              <a:t>]</a:t>
            </a:r>
            <a:br>
              <a:rPr lang="en-US" b="1" dirty="0">
                <a:latin typeface="Consolas" panose="020B0609020204030204" pitchFamily="49" charset="0"/>
                <a:cs typeface="Consolas" panose="020B0609020204030204" pitchFamily="49" charset="0"/>
              </a:rPr>
            </a:br>
            <a:r>
              <a:rPr lang="en-US" b="1" dirty="0">
                <a:latin typeface="Consolas" panose="020B0609020204030204" pitchFamily="49" charset="0"/>
                <a:cs typeface="Consolas" panose="020B0609020204030204" pitchFamily="49" charset="0"/>
              </a:rPr>
              <a:t>course_1 = [</a:t>
            </a:r>
            <a:r>
              <a:rPr lang="en-US" dirty="0">
                <a:latin typeface="Consolas" panose="020B0609020204030204" pitchFamily="49" charset="0"/>
                <a:cs typeface="Consolas" panose="020B0609020204030204" pitchFamily="49" charset="0"/>
              </a:rPr>
              <a:t>"</a:t>
            </a:r>
            <a:r>
              <a:rPr lang="en-US" b="1" dirty="0" smtClean="0">
                <a:latin typeface="Consolas" panose="020B0609020204030204" pitchFamily="49" charset="0"/>
                <a:cs typeface="Consolas" panose="020B0609020204030204" pitchFamily="49" charset="0"/>
              </a:rPr>
              <a:t>9-02-2015</a:t>
            </a:r>
            <a:r>
              <a:rPr lang="en-US" dirty="0">
                <a:latin typeface="Consolas" panose="020B0609020204030204" pitchFamily="49" charset="0"/>
                <a:cs typeface="Consolas" panose="020B0609020204030204" pitchFamily="49" charset="0"/>
              </a:rPr>
              <a:t>"</a:t>
            </a:r>
            <a:r>
              <a:rPr lang="en-US" b="1"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"9-</a:t>
            </a:r>
            <a:r>
              <a:rPr lang="en-US" b="1" dirty="0" smtClean="0">
                <a:latin typeface="Consolas" panose="020B0609020204030204" pitchFamily="49" charset="0"/>
                <a:cs typeface="Consolas" panose="020B0609020204030204" pitchFamily="49" charset="0"/>
              </a:rPr>
              <a:t>03-2015</a:t>
            </a:r>
            <a:r>
              <a:rPr lang="en-US" dirty="0">
                <a:latin typeface="Consolas" panose="020B0609020204030204" pitchFamily="49" charset="0"/>
                <a:cs typeface="Consolas" panose="020B0609020204030204" pitchFamily="49" charset="0"/>
              </a:rPr>
              <a:t>"</a:t>
            </a:r>
            <a:r>
              <a:rPr lang="en-US" b="1"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90346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as a calculator</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22423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as a calculator</a:t>
            </a:r>
            <a:endParaRPr lang="en-US" dirty="0"/>
          </a:p>
        </p:txBody>
      </p:sp>
      <p:sp>
        <p:nvSpPr>
          <p:cNvPr id="5" name="Content Placeholder 4"/>
          <p:cNvSpPr>
            <a:spLocks noGrp="1"/>
          </p:cNvSpPr>
          <p:nvPr>
            <p:ph idx="1"/>
          </p:nvPr>
        </p:nvSpPr>
        <p:spPr/>
        <p:txBody>
          <a:bodyPr/>
          <a:lstStyle/>
          <a:p>
            <a:r>
              <a:rPr lang="en-US" dirty="0" smtClean="0"/>
              <a:t>Need to quickly calculate something?  Python is a great choice.  All of the mathematical operations you expect are built right in.</a:t>
            </a:r>
          </a:p>
        </p:txBody>
      </p:sp>
      <p:graphicFrame>
        <p:nvGraphicFramePr>
          <p:cNvPr id="6" name="Table 5"/>
          <p:cNvGraphicFramePr>
            <a:graphicFrameLocks noGrp="1"/>
          </p:cNvGraphicFramePr>
          <p:nvPr>
            <p:extLst>
              <p:ext uri="{D42A27DB-BD31-4B8C-83A1-F6EECF244321}">
                <p14:modId xmlns:p14="http://schemas.microsoft.com/office/powerpoint/2010/main" val="3560126413"/>
              </p:ext>
            </p:extLst>
          </p:nvPr>
        </p:nvGraphicFramePr>
        <p:xfrm>
          <a:off x="11811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5 + 3</a:t>
                      </a:r>
                    </a:p>
                    <a:p>
                      <a:r>
                        <a:rPr lang="en-US" sz="1800" dirty="0" smtClean="0">
                          <a:latin typeface="Consolas" panose="020B0609020204030204" pitchFamily="49" charset="0"/>
                          <a:cs typeface="Consolas" panose="020B0609020204030204" pitchFamily="49" charset="0"/>
                        </a:rPr>
                        <a:t>8</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5.0 + 3.0</a:t>
                      </a:r>
                    </a:p>
                    <a:p>
                      <a:r>
                        <a:rPr lang="en-US" sz="1800" dirty="0" smtClean="0">
                          <a:latin typeface="Consolas" panose="020B0609020204030204" pitchFamily="49" charset="0"/>
                          <a:cs typeface="Consolas" panose="020B0609020204030204" pitchFamily="49" charset="0"/>
                        </a:rPr>
                        <a:t>8.0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10 * 3</a:t>
                      </a:r>
                    </a:p>
                    <a:p>
                      <a:r>
                        <a:rPr lang="en-US" sz="1800" dirty="0" smtClean="0">
                          <a:latin typeface="Consolas" panose="020B0609020204030204" pitchFamily="49" charset="0"/>
                          <a:cs typeface="Consolas" panose="020B0609020204030204" pitchFamily="49" charset="0"/>
                        </a:rPr>
                        <a:t>30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20 - 5 - 3</a:t>
                      </a:r>
                    </a:p>
                    <a:p>
                      <a:r>
                        <a:rPr lang="en-US" sz="1800" dirty="0" smtClean="0">
                          <a:latin typeface="Consolas" panose="020B0609020204030204" pitchFamily="49" charset="0"/>
                          <a:cs typeface="Consolas" panose="020B0609020204030204" pitchFamily="49" charset="0"/>
                        </a:rPr>
                        <a:t>12</a:t>
                      </a:r>
                    </a:p>
                  </a:txBody>
                  <a:tcPr/>
                </a:tc>
                <a:extLst>
                  <a:ext uri="{0D108BD9-81ED-4DB2-BD59-A6C34878D82A}">
                    <a16:rowId xmlns:a16="http://schemas.microsoft.com/office/drawing/2014/main" xmlns=""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23007325"/>
              </p:ext>
            </p:extLst>
          </p:nvPr>
        </p:nvGraphicFramePr>
        <p:xfrm>
          <a:off x="6438899" y="2777068"/>
          <a:ext cx="4572001" cy="3200400"/>
        </p:xfrm>
        <a:graphic>
          <a:graphicData uri="http://schemas.openxmlformats.org/drawingml/2006/table">
            <a:tbl>
              <a:tblPr firstRow="1" bandRow="1">
                <a:tableStyleId>{5C22544A-7EE6-4342-B048-85BDC9FD1C3A}</a:tableStyleId>
              </a:tblPr>
              <a:tblGrid>
                <a:gridCol w="4572001">
                  <a:extLst>
                    <a:ext uri="{9D8B030D-6E8A-4147-A177-3AD203B41FA5}">
                      <a16:colId xmlns:a16="http://schemas.microsoft.com/office/drawing/2014/main" xmlns=""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x = 5</a:t>
                      </a:r>
                    </a:p>
                    <a:p>
                      <a:r>
                        <a:rPr lang="en-US" sz="1800" dirty="0" smtClean="0">
                          <a:latin typeface="Consolas" panose="020B0609020204030204" pitchFamily="49" charset="0"/>
                          <a:cs typeface="Consolas" panose="020B0609020204030204" pitchFamily="49" charset="0"/>
                        </a:rPr>
                        <a:t>&gt;&gt;&gt; x -= 3 </a:t>
                      </a:r>
                      <a:r>
                        <a:rPr lang="en-US" sz="1800" dirty="0" smtClean="0">
                          <a:solidFill>
                            <a:schemeClr val="bg1">
                              <a:lumMod val="85000"/>
                            </a:schemeClr>
                          </a:solidFill>
                          <a:latin typeface="Consolas" panose="020B0609020204030204" pitchFamily="49" charset="0"/>
                          <a:cs typeface="Consolas" panose="020B0609020204030204" pitchFamily="49" charset="0"/>
                        </a:rPr>
                        <a:t># same as x = x - 3</a:t>
                      </a:r>
                    </a:p>
                    <a:p>
                      <a:r>
                        <a:rPr lang="en-US" sz="1800" dirty="0" smtClean="0">
                          <a:latin typeface="Consolas" panose="020B0609020204030204" pitchFamily="49" charset="0"/>
                          <a:cs typeface="Consolas" panose="020B0609020204030204" pitchFamily="49" charset="0"/>
                        </a:rPr>
                        <a:t>&gt;&gt;&gt; print x</a:t>
                      </a:r>
                    </a:p>
                    <a:p>
                      <a:r>
                        <a:rPr lang="en-US" sz="1800" dirty="0" smtClean="0">
                          <a:latin typeface="Consolas" panose="020B0609020204030204" pitchFamily="49" charset="0"/>
                          <a:cs typeface="Consolas" panose="020B0609020204030204" pitchFamily="49" charset="0"/>
                        </a:rPr>
                        <a:t>2</a:t>
                      </a:r>
                    </a:p>
                    <a:p>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onsolas" panose="020B0609020204030204" pitchFamily="49" charset="0"/>
                          <a:cs typeface="Consolas" panose="020B0609020204030204" pitchFamily="49" charset="0"/>
                        </a:rPr>
                        <a:t>&gt;&gt;&gt; x += 8 </a:t>
                      </a:r>
                      <a:r>
                        <a:rPr lang="en-US" sz="1800" dirty="0" smtClean="0">
                          <a:solidFill>
                            <a:schemeClr val="bg1">
                              <a:lumMod val="85000"/>
                            </a:schemeClr>
                          </a:solidFill>
                          <a:latin typeface="Consolas" panose="020B0609020204030204" pitchFamily="49" charset="0"/>
                          <a:cs typeface="Consolas" panose="020B0609020204030204" pitchFamily="49" charset="0"/>
                        </a:rPr>
                        <a:t># same as x = x +</a:t>
                      </a:r>
                      <a:r>
                        <a:rPr lang="en-US" sz="1800" baseline="0" dirty="0" smtClean="0">
                          <a:solidFill>
                            <a:schemeClr val="bg1">
                              <a:lumMod val="85000"/>
                            </a:schemeClr>
                          </a:solidFill>
                          <a:latin typeface="Consolas" panose="020B0609020204030204" pitchFamily="49" charset="0"/>
                          <a:cs typeface="Consolas" panose="020B0609020204030204" pitchFamily="49" charset="0"/>
                        </a:rPr>
                        <a:t> 8</a:t>
                      </a:r>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print x</a:t>
                      </a:r>
                    </a:p>
                    <a:p>
                      <a:r>
                        <a:rPr lang="en-US" sz="1800" dirty="0" smtClean="0">
                          <a:latin typeface="Consolas" panose="020B0609020204030204" pitchFamily="49" charset="0"/>
                          <a:cs typeface="Consolas" panose="020B0609020204030204" pitchFamily="49" charset="0"/>
                        </a:rPr>
                        <a:t>10</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onsolas" panose="020B0609020204030204" pitchFamily="49" charset="0"/>
                          <a:cs typeface="Consolas" panose="020B0609020204030204" pitchFamily="49" charset="0"/>
                        </a:rPr>
                        <a:t>&gt;&gt;&gt; x *= 3  </a:t>
                      </a:r>
                      <a:r>
                        <a:rPr lang="en-US" sz="1800" dirty="0" smtClean="0">
                          <a:solidFill>
                            <a:schemeClr val="bg1">
                              <a:lumMod val="85000"/>
                            </a:schemeClr>
                          </a:solidFill>
                          <a:latin typeface="Consolas" panose="020B0609020204030204" pitchFamily="49" charset="0"/>
                          <a:cs typeface="Consolas" panose="020B0609020204030204" pitchFamily="49" charset="0"/>
                        </a:rPr>
                        <a:t># same as x = x *</a:t>
                      </a:r>
                      <a:r>
                        <a:rPr lang="en-US" sz="1800" baseline="0" dirty="0" smtClean="0">
                          <a:solidFill>
                            <a:schemeClr val="bg1">
                              <a:lumMod val="85000"/>
                            </a:schemeClr>
                          </a:solidFill>
                          <a:latin typeface="Consolas" panose="020B0609020204030204" pitchFamily="49" charset="0"/>
                          <a:cs typeface="Consolas" panose="020B0609020204030204" pitchFamily="49" charset="0"/>
                        </a:rPr>
                        <a:t> 3</a:t>
                      </a:r>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print x</a:t>
                      </a:r>
                    </a:p>
                    <a:p>
                      <a:r>
                        <a:rPr lang="en-US" sz="1800" dirty="0" smtClean="0">
                          <a:latin typeface="Consolas" panose="020B0609020204030204" pitchFamily="49" charset="0"/>
                          <a:cs typeface="Consolas" panose="020B0609020204030204" pitchFamily="49" charset="0"/>
                        </a:rPr>
                        <a:t>30</a:t>
                      </a:r>
                      <a:endParaRPr lang="en-US" sz="1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2059264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Python as a </a:t>
            </a:r>
            <a:r>
              <a:rPr lang="en-US" dirty="0" smtClean="0"/>
              <a:t>calculator: division</a:t>
            </a:r>
            <a:endParaRPr lang="en-US" dirty="0"/>
          </a:p>
        </p:txBody>
      </p:sp>
      <p:sp>
        <p:nvSpPr>
          <p:cNvPr id="5" name="Content Placeholder 4"/>
          <p:cNvSpPr>
            <a:spLocks noGrp="1"/>
          </p:cNvSpPr>
          <p:nvPr>
            <p:ph idx="1"/>
          </p:nvPr>
        </p:nvSpPr>
        <p:spPr/>
        <p:txBody>
          <a:bodyPr/>
          <a:lstStyle/>
          <a:p>
            <a:r>
              <a:rPr lang="en-US" dirty="0" smtClean="0"/>
              <a:t>One thing to be careful with is division.  Integers and floating point numbers are handled differently for division.  If you divide an integer by an integer, Python expects the result to also be an integer, which may not be what you expect.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90643955"/>
              </p:ext>
            </p:extLst>
          </p:nvPr>
        </p:nvGraphicFramePr>
        <p:xfrm>
          <a:off x="11811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200400">
                <a:tc>
                  <a:txBody>
                    <a:bodyPr/>
                    <a:lstStyle/>
                    <a:p>
                      <a:r>
                        <a:rPr lang="en-US" sz="1800" dirty="0" smtClean="0">
                          <a:solidFill>
                            <a:schemeClr val="bg1">
                              <a:lumMod val="85000"/>
                            </a:schemeClr>
                          </a:solidFill>
                          <a:latin typeface="Consolas" panose="020B0609020204030204" pitchFamily="49" charset="0"/>
                          <a:cs typeface="Consolas" panose="020B0609020204030204" pitchFamily="49" charset="0"/>
                        </a:rPr>
                        <a:t># division between two integers</a:t>
                      </a:r>
                    </a:p>
                    <a:p>
                      <a:r>
                        <a:rPr lang="es-ES" sz="1800" dirty="0" smtClean="0">
                          <a:latin typeface="Consolas" panose="020B0609020204030204" pitchFamily="49" charset="0"/>
                          <a:cs typeface="Consolas" panose="020B0609020204030204" pitchFamily="49" charset="0"/>
                        </a:rPr>
                        <a:t>&gt;&gt;&gt; x = 10 </a:t>
                      </a:r>
                      <a:r>
                        <a:rPr lang="es-ES" sz="1800" dirty="0" smtClean="0">
                          <a:solidFill>
                            <a:schemeClr val="bg1">
                              <a:lumMod val="85000"/>
                            </a:schemeClr>
                          </a:solidFill>
                          <a:latin typeface="Consolas" panose="020B0609020204030204" pitchFamily="49" charset="0"/>
                          <a:cs typeface="Consolas" panose="020B0609020204030204" pitchFamily="49" charset="0"/>
                        </a:rPr>
                        <a:t># </a:t>
                      </a:r>
                      <a:r>
                        <a:rPr lang="es-ES" sz="1800" dirty="0" err="1" smtClean="0">
                          <a:solidFill>
                            <a:schemeClr val="bg1">
                              <a:lumMod val="85000"/>
                            </a:schemeClr>
                          </a:solidFill>
                          <a:latin typeface="Consolas" panose="020B0609020204030204" pitchFamily="49" charset="0"/>
                          <a:cs typeface="Consolas" panose="020B0609020204030204" pitchFamily="49" charset="0"/>
                        </a:rPr>
                        <a:t>int</a:t>
                      </a:r>
                      <a:endParaRPr lang="es-ES" sz="1800" dirty="0" smtClean="0">
                        <a:solidFill>
                          <a:schemeClr val="bg1">
                            <a:lumMod val="85000"/>
                          </a:schemeClr>
                        </a:solidFill>
                        <a:latin typeface="Consolas" panose="020B0609020204030204" pitchFamily="49" charset="0"/>
                        <a:cs typeface="Consolas" panose="020B0609020204030204" pitchFamily="49" charset="0"/>
                      </a:endParaRPr>
                    </a:p>
                    <a:p>
                      <a:r>
                        <a:rPr lang="es-ES" sz="1800" dirty="0" smtClean="0">
                          <a:latin typeface="Consolas" panose="020B0609020204030204" pitchFamily="49" charset="0"/>
                          <a:cs typeface="Consolas" panose="020B0609020204030204" pitchFamily="49" charset="0"/>
                        </a:rPr>
                        <a:t>&gt;&gt;&gt; y = 3 </a:t>
                      </a:r>
                      <a:r>
                        <a:rPr lang="es-ES" sz="1800" dirty="0" smtClean="0">
                          <a:solidFill>
                            <a:schemeClr val="bg1">
                              <a:lumMod val="85000"/>
                            </a:schemeClr>
                          </a:solidFill>
                          <a:latin typeface="Consolas" panose="020B0609020204030204" pitchFamily="49" charset="0"/>
                          <a:cs typeface="Consolas" panose="020B0609020204030204" pitchFamily="49" charset="0"/>
                        </a:rPr>
                        <a:t># </a:t>
                      </a:r>
                      <a:r>
                        <a:rPr lang="es-ES" sz="1800" dirty="0" err="1" smtClean="0">
                          <a:solidFill>
                            <a:schemeClr val="bg1">
                              <a:lumMod val="85000"/>
                            </a:schemeClr>
                          </a:solidFill>
                          <a:latin typeface="Consolas" panose="020B0609020204030204" pitchFamily="49" charset="0"/>
                          <a:cs typeface="Consolas" panose="020B0609020204030204" pitchFamily="49" charset="0"/>
                        </a:rPr>
                        <a:t>int</a:t>
                      </a:r>
                      <a:endParaRPr lang="es-ES" sz="1800" dirty="0" smtClean="0">
                        <a:solidFill>
                          <a:schemeClr val="bg1">
                            <a:lumMod val="85000"/>
                          </a:schemeClr>
                        </a:solidFill>
                        <a:latin typeface="Consolas" panose="020B0609020204030204" pitchFamily="49" charset="0"/>
                        <a:cs typeface="Consolas" panose="020B0609020204030204" pitchFamily="49" charset="0"/>
                      </a:endParaRPr>
                    </a:p>
                    <a:p>
                      <a:r>
                        <a:rPr lang="es-ES" sz="1800" dirty="0" smtClean="0">
                          <a:latin typeface="Consolas" panose="020B0609020204030204" pitchFamily="49" charset="0"/>
                          <a:cs typeface="Consolas" panose="020B0609020204030204" pitchFamily="49" charset="0"/>
                        </a:rPr>
                        <a:t>&gt;&gt;&gt; x / y</a:t>
                      </a:r>
                    </a:p>
                    <a:p>
                      <a:r>
                        <a:rPr lang="es-ES" sz="1800" dirty="0" smtClean="0">
                          <a:latin typeface="Consolas" panose="020B0609020204030204" pitchFamily="49" charset="0"/>
                          <a:cs typeface="Consolas" panose="020B0609020204030204" pitchFamily="49" charset="0"/>
                        </a:rPr>
                        <a:t>3</a:t>
                      </a:r>
                    </a:p>
                    <a:p>
                      <a:endParaRPr lang="es-E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lumMod val="85000"/>
                            </a:schemeClr>
                          </a:solidFill>
                          <a:latin typeface="Consolas" panose="020B0609020204030204" pitchFamily="49" charset="0"/>
                          <a:cs typeface="Consolas" panose="020B0609020204030204" pitchFamily="49" charset="0"/>
                        </a:rPr>
                        <a:t># potential</a:t>
                      </a:r>
                      <a:r>
                        <a:rPr lang="en-US" sz="1800" baseline="0" dirty="0" smtClean="0">
                          <a:solidFill>
                            <a:schemeClr val="bg1">
                              <a:lumMod val="85000"/>
                            </a:schemeClr>
                          </a:solidFill>
                          <a:latin typeface="Consolas" panose="020B0609020204030204" pitchFamily="49" charset="0"/>
                          <a:cs typeface="Consolas" panose="020B0609020204030204" pitchFamily="49" charset="0"/>
                        </a:rPr>
                        <a:t> pitfall</a:t>
                      </a:r>
                      <a:endParaRPr lang="en-US" sz="1800" dirty="0" smtClean="0">
                        <a:solidFill>
                          <a:schemeClr val="bg1">
                            <a:lumMod val="85000"/>
                          </a:schemeClr>
                        </a:solidFill>
                        <a:latin typeface="Consolas" panose="020B0609020204030204" pitchFamily="49" charset="0"/>
                        <a:cs typeface="Consolas" panose="020B0609020204030204" pitchFamily="49" charset="0"/>
                      </a:endParaRPr>
                    </a:p>
                    <a:p>
                      <a:r>
                        <a:rPr lang="da-DK" sz="1800" dirty="0" smtClean="0">
                          <a:latin typeface="Consolas" panose="020B0609020204030204" pitchFamily="49" charset="0"/>
                          <a:cs typeface="Consolas" panose="020B0609020204030204" pitchFamily="49" charset="0"/>
                        </a:rPr>
                        <a:t>&gt;&gt;&gt; score = 78</a:t>
                      </a:r>
                    </a:p>
                    <a:p>
                      <a:r>
                        <a:rPr lang="da-DK" sz="1800" dirty="0" smtClean="0">
                          <a:latin typeface="Consolas" panose="020B0609020204030204" pitchFamily="49" charset="0"/>
                          <a:cs typeface="Consolas" panose="020B0609020204030204" pitchFamily="49" charset="0"/>
                        </a:rPr>
                        <a:t>&gt;&gt;&gt; pct = score / 100</a:t>
                      </a:r>
                    </a:p>
                    <a:p>
                      <a:r>
                        <a:rPr lang="da-DK" sz="1800" dirty="0" smtClean="0">
                          <a:latin typeface="Consolas" panose="020B0609020204030204" pitchFamily="49" charset="0"/>
                          <a:cs typeface="Consolas" panose="020B0609020204030204" pitchFamily="49" charset="0"/>
                        </a:rPr>
                        <a:t>&gt;&gt;&gt; print pct</a:t>
                      </a:r>
                    </a:p>
                    <a:p>
                      <a:r>
                        <a:rPr lang="da-DK" sz="1800" dirty="0" smtClean="0">
                          <a:latin typeface="Consolas" panose="020B0609020204030204" pitchFamily="49" charset="0"/>
                          <a:cs typeface="Consolas" panose="020B0609020204030204" pitchFamily="49" charset="0"/>
                        </a:rPr>
                        <a:t>0</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39190600"/>
              </p:ext>
            </p:extLst>
          </p:nvPr>
        </p:nvGraphicFramePr>
        <p:xfrm>
          <a:off x="64389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200400">
                <a:tc>
                  <a:txBody>
                    <a:bodyPr/>
                    <a:lstStyle/>
                    <a:p>
                      <a:r>
                        <a:rPr lang="en-US" sz="1800" dirty="0" smtClean="0">
                          <a:solidFill>
                            <a:schemeClr val="bg1">
                              <a:lumMod val="85000"/>
                            </a:schemeClr>
                          </a:solidFill>
                          <a:latin typeface="Consolas" panose="020B0609020204030204" pitchFamily="49" charset="0"/>
                          <a:cs typeface="Consolas" panose="020B0609020204030204" pitchFamily="49" charset="0"/>
                        </a:rPr>
                        <a:t># division between two floats</a:t>
                      </a:r>
                    </a:p>
                    <a:p>
                      <a:r>
                        <a:rPr lang="es-ES" sz="1800" dirty="0" smtClean="0">
                          <a:latin typeface="Consolas" panose="020B0609020204030204" pitchFamily="49" charset="0"/>
                          <a:cs typeface="Consolas" panose="020B0609020204030204" pitchFamily="49" charset="0"/>
                        </a:rPr>
                        <a:t>&gt;&gt;&gt; x = 10.0 </a:t>
                      </a:r>
                      <a:r>
                        <a:rPr lang="es-ES" sz="1800" dirty="0" smtClean="0">
                          <a:solidFill>
                            <a:schemeClr val="bg1">
                              <a:lumMod val="85000"/>
                            </a:schemeClr>
                          </a:solidFill>
                          <a:latin typeface="Consolas" panose="020B0609020204030204" pitchFamily="49" charset="0"/>
                          <a:cs typeface="Consolas" panose="020B0609020204030204" pitchFamily="49" charset="0"/>
                        </a:rPr>
                        <a:t># </a:t>
                      </a:r>
                      <a:r>
                        <a:rPr lang="es-ES" sz="1800" dirty="0" err="1" smtClean="0">
                          <a:solidFill>
                            <a:schemeClr val="bg1">
                              <a:lumMod val="85000"/>
                            </a:schemeClr>
                          </a:solidFill>
                          <a:latin typeface="Consolas" panose="020B0609020204030204" pitchFamily="49" charset="0"/>
                          <a:cs typeface="Consolas" panose="020B0609020204030204" pitchFamily="49" charset="0"/>
                        </a:rPr>
                        <a:t>float</a:t>
                      </a:r>
                      <a:endParaRPr lang="es-ES" sz="1800" dirty="0" smtClean="0">
                        <a:solidFill>
                          <a:schemeClr val="bg1">
                            <a:lumMod val="85000"/>
                          </a:schemeClr>
                        </a:solidFill>
                        <a:latin typeface="Consolas" panose="020B0609020204030204" pitchFamily="49" charset="0"/>
                        <a:cs typeface="Consolas" panose="020B0609020204030204" pitchFamily="49" charset="0"/>
                      </a:endParaRPr>
                    </a:p>
                    <a:p>
                      <a:r>
                        <a:rPr lang="es-ES" sz="1800" dirty="0" smtClean="0">
                          <a:latin typeface="Consolas" panose="020B0609020204030204" pitchFamily="49" charset="0"/>
                          <a:cs typeface="Consolas" panose="020B0609020204030204" pitchFamily="49" charset="0"/>
                        </a:rPr>
                        <a:t>&gt;&gt;&gt; y = 3.0 </a:t>
                      </a:r>
                      <a:r>
                        <a:rPr lang="es-ES" sz="1800" dirty="0" smtClean="0">
                          <a:solidFill>
                            <a:schemeClr val="bg1">
                              <a:lumMod val="85000"/>
                            </a:schemeClr>
                          </a:solidFill>
                          <a:latin typeface="Consolas" panose="020B0609020204030204" pitchFamily="49" charset="0"/>
                          <a:cs typeface="Consolas" panose="020B0609020204030204" pitchFamily="49" charset="0"/>
                        </a:rPr>
                        <a:t># </a:t>
                      </a:r>
                      <a:r>
                        <a:rPr lang="es-ES" sz="1800" dirty="0" err="1" smtClean="0">
                          <a:solidFill>
                            <a:schemeClr val="bg1">
                              <a:lumMod val="85000"/>
                            </a:schemeClr>
                          </a:solidFill>
                          <a:latin typeface="Consolas" panose="020B0609020204030204" pitchFamily="49" charset="0"/>
                          <a:cs typeface="Consolas" panose="020B0609020204030204" pitchFamily="49" charset="0"/>
                        </a:rPr>
                        <a:t>float</a:t>
                      </a:r>
                      <a:endParaRPr lang="es-ES" sz="1800" dirty="0" smtClean="0">
                        <a:solidFill>
                          <a:schemeClr val="bg1">
                            <a:lumMod val="85000"/>
                          </a:schemeClr>
                        </a:solidFill>
                        <a:latin typeface="Consolas" panose="020B0609020204030204" pitchFamily="49" charset="0"/>
                        <a:cs typeface="Consolas" panose="020B0609020204030204" pitchFamily="49" charset="0"/>
                      </a:endParaRPr>
                    </a:p>
                    <a:p>
                      <a:r>
                        <a:rPr lang="es-ES" sz="1800" dirty="0" smtClean="0">
                          <a:latin typeface="Consolas" panose="020B0609020204030204" pitchFamily="49" charset="0"/>
                          <a:cs typeface="Consolas" panose="020B0609020204030204" pitchFamily="49" charset="0"/>
                        </a:rPr>
                        <a:t>&gt;&gt;&gt; x / y</a:t>
                      </a:r>
                    </a:p>
                    <a:p>
                      <a:r>
                        <a:rPr lang="es-ES" sz="1800" dirty="0" smtClean="0">
                          <a:latin typeface="Consolas" panose="020B0609020204030204" pitchFamily="49" charset="0"/>
                          <a:cs typeface="Consolas" panose="020B0609020204030204" pitchFamily="49" charset="0"/>
                        </a:rPr>
                        <a:t>3.3333333333333335</a:t>
                      </a:r>
                    </a:p>
                    <a:p>
                      <a:endParaRPr lang="es-E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lumMod val="85000"/>
                            </a:schemeClr>
                          </a:solidFill>
                          <a:latin typeface="Consolas" panose="020B0609020204030204" pitchFamily="49" charset="0"/>
                          <a:cs typeface="Consolas" panose="020B0609020204030204" pitchFamily="49" charset="0"/>
                        </a:rPr>
                        <a:t># division between float</a:t>
                      </a:r>
                      <a:r>
                        <a:rPr lang="en-US" sz="1800" baseline="0" dirty="0" smtClean="0">
                          <a:solidFill>
                            <a:schemeClr val="bg1">
                              <a:lumMod val="85000"/>
                            </a:schemeClr>
                          </a:solidFill>
                          <a:latin typeface="Consolas" panose="020B0609020204030204" pitchFamily="49" charset="0"/>
                          <a:cs typeface="Consolas" panose="020B0609020204030204" pitchFamily="49" charset="0"/>
                        </a:rPr>
                        <a:t> and int</a:t>
                      </a:r>
                      <a:endParaRPr lang="en-US" sz="1800" dirty="0" smtClean="0">
                        <a:solidFill>
                          <a:schemeClr val="bg1">
                            <a:lumMod val="85000"/>
                          </a:schemeClr>
                        </a:solidFill>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pi = 3.14159</a:t>
                      </a:r>
                    </a:p>
                    <a:p>
                      <a:r>
                        <a:rPr lang="en-US" sz="1800" dirty="0" smtClean="0">
                          <a:latin typeface="Consolas" panose="020B0609020204030204" pitchFamily="49" charset="0"/>
                          <a:cs typeface="Consolas" panose="020B0609020204030204" pitchFamily="49" charset="0"/>
                        </a:rPr>
                        <a:t>&gt;&gt;&gt; pi / 2</a:t>
                      </a:r>
                    </a:p>
                    <a:p>
                      <a:r>
                        <a:rPr lang="en-US" sz="1800" dirty="0" smtClean="0">
                          <a:latin typeface="Consolas" panose="020B0609020204030204" pitchFamily="49" charset="0"/>
                          <a:cs typeface="Consolas" panose="020B0609020204030204" pitchFamily="49" charset="0"/>
                        </a:rPr>
                        <a:t>1.570795</a:t>
                      </a:r>
                      <a:endParaRPr lang="en-US" sz="1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1088070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81432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a:t>
            </a:r>
            <a:endParaRPr lang="en-US" dirty="0"/>
          </a:p>
        </p:txBody>
      </p:sp>
      <p:sp>
        <p:nvSpPr>
          <p:cNvPr id="5" name="Content Placeholder 4"/>
          <p:cNvSpPr>
            <a:spLocks noGrp="1"/>
          </p:cNvSpPr>
          <p:nvPr>
            <p:ph idx="1"/>
          </p:nvPr>
        </p:nvSpPr>
        <p:spPr/>
        <p:txBody>
          <a:bodyPr/>
          <a:lstStyle/>
          <a:p>
            <a:r>
              <a:rPr lang="en-US" dirty="0" smtClean="0"/>
              <a:t>Variables let you keep track of things while programming.  Without them, everything would be chaotic!  Python is very forgiving with variables, which is one of the reasons it is so easy to code in.  You don’t need to declare a variable or its type.  Python will figure it out for you.</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33036242"/>
              </p:ext>
            </p:extLst>
          </p:nvPr>
        </p:nvGraphicFramePr>
        <p:xfrm>
          <a:off x="11811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a = "wall-e"</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wall-e</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 = 10</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10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b = True</a:t>
                      </a:r>
                    </a:p>
                    <a:p>
                      <a:r>
                        <a:rPr lang="en-US" sz="1800" dirty="0" smtClean="0">
                          <a:latin typeface="Consolas" panose="020B0609020204030204" pitchFamily="49" charset="0"/>
                          <a:cs typeface="Consolas" panose="020B0609020204030204" pitchFamily="49" charset="0"/>
                        </a:rPr>
                        <a:t>&gt;&gt;&gt; print b</a:t>
                      </a:r>
                    </a:p>
                    <a:p>
                      <a:r>
                        <a:rPr lang="en-US" sz="1800" dirty="0" smtClean="0">
                          <a:latin typeface="Consolas" panose="020B0609020204030204" pitchFamily="49" charset="0"/>
                          <a:cs typeface="Consolas" panose="020B0609020204030204" pitchFamily="49" charset="0"/>
                        </a:rPr>
                        <a:t>True</a:t>
                      </a:r>
                    </a:p>
                  </a:txBody>
                  <a:tcPr/>
                </a:tc>
                <a:extLst>
                  <a:ext uri="{0D108BD9-81ED-4DB2-BD59-A6C34878D82A}">
                    <a16:rowId xmlns:a16="http://schemas.microsoft.com/office/drawing/2014/main" xmlns=""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15462491"/>
              </p:ext>
            </p:extLst>
          </p:nvPr>
        </p:nvGraphicFramePr>
        <p:xfrm>
          <a:off x="64389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score0 = 73.3</a:t>
                      </a:r>
                    </a:p>
                    <a:p>
                      <a:r>
                        <a:rPr lang="en-US" sz="1800" dirty="0" smtClean="0">
                          <a:latin typeface="Consolas" panose="020B0609020204030204" pitchFamily="49" charset="0"/>
                          <a:cs typeface="Consolas" panose="020B0609020204030204" pitchFamily="49" charset="0"/>
                        </a:rPr>
                        <a:t>&gt;&gt;&gt; score1 = 92.5</a:t>
                      </a:r>
                    </a:p>
                    <a:p>
                      <a:r>
                        <a:rPr lang="en-US" sz="1800" dirty="0" smtClean="0">
                          <a:latin typeface="Consolas" panose="020B0609020204030204" pitchFamily="49" charset="0"/>
                          <a:cs typeface="Consolas" panose="020B0609020204030204" pitchFamily="49" charset="0"/>
                        </a:rPr>
                        <a:t>&gt;&gt;&gt; mean = (score0 + score1) / 2</a:t>
                      </a:r>
                    </a:p>
                    <a:p>
                      <a:r>
                        <a:rPr lang="en-US" sz="1800" dirty="0" smtClean="0">
                          <a:latin typeface="Consolas" panose="020B0609020204030204" pitchFamily="49" charset="0"/>
                          <a:cs typeface="Consolas" panose="020B0609020204030204" pitchFamily="49" charset="0"/>
                        </a:rPr>
                        <a:t>&gt;&gt;&gt; print mean</a:t>
                      </a:r>
                    </a:p>
                    <a:p>
                      <a:r>
                        <a:rPr lang="en-US" sz="1800" dirty="0" smtClean="0">
                          <a:latin typeface="Consolas" panose="020B0609020204030204" pitchFamily="49" charset="0"/>
                          <a:cs typeface="Consolas" panose="020B0609020204030204" pitchFamily="49" charset="0"/>
                        </a:rPr>
                        <a:t>82.9</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hiScore</a:t>
                      </a:r>
                      <a:r>
                        <a:rPr lang="en-US" sz="1800" dirty="0" smtClean="0">
                          <a:latin typeface="Consolas" panose="020B0609020204030204" pitchFamily="49" charset="0"/>
                          <a:cs typeface="Consolas" panose="020B0609020204030204" pitchFamily="49" charset="0"/>
                        </a:rPr>
                        <a:t> = max(score0, score1)</a:t>
                      </a:r>
                    </a:p>
                    <a:p>
                      <a:r>
                        <a:rPr lang="en-US" sz="1800" dirty="0" smtClean="0">
                          <a:latin typeface="Consolas" panose="020B0609020204030204" pitchFamily="49" charset="0"/>
                          <a:cs typeface="Consolas" panose="020B0609020204030204" pitchFamily="49" charset="0"/>
                        </a:rPr>
                        <a:t>&gt;&gt;&gt; print </a:t>
                      </a:r>
                      <a:r>
                        <a:rPr lang="en-US" sz="1800" dirty="0" err="1" smtClean="0">
                          <a:latin typeface="Consolas" panose="020B0609020204030204" pitchFamily="49" charset="0"/>
                          <a:cs typeface="Consolas" panose="020B0609020204030204" pitchFamily="49" charset="0"/>
                        </a:rPr>
                        <a:t>hiScore</a:t>
                      </a:r>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92.5</a:t>
                      </a:r>
                      <a:endParaRPr lang="en-US" sz="1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3871511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 naming rules</a:t>
            </a:r>
            <a:endParaRPr lang="en-US" dirty="0"/>
          </a:p>
        </p:txBody>
      </p:sp>
      <p:sp>
        <p:nvSpPr>
          <p:cNvPr id="5" name="Content Placeholder 4"/>
          <p:cNvSpPr>
            <a:spLocks noGrp="1"/>
          </p:cNvSpPr>
          <p:nvPr>
            <p:ph idx="1"/>
          </p:nvPr>
        </p:nvSpPr>
        <p:spPr/>
        <p:txBody>
          <a:bodyPr/>
          <a:lstStyle/>
          <a:p>
            <a:r>
              <a:rPr lang="en-US" dirty="0" smtClean="0"/>
              <a:t>Remember that variables are </a:t>
            </a:r>
            <a:r>
              <a:rPr lang="en-US" b="1" dirty="0" smtClean="0">
                <a:solidFill>
                  <a:srgbClr val="0070C0"/>
                </a:solidFill>
              </a:rPr>
              <a:t>case-sensitive</a:t>
            </a:r>
            <a:r>
              <a:rPr lang="en-US" dirty="0" smtClean="0"/>
              <a:t>!</a:t>
            </a:r>
          </a:p>
          <a:p>
            <a:r>
              <a:rPr lang="en-US" dirty="0" smtClean="0"/>
              <a:t>Your variable name must start with a letter or underscore (</a:t>
            </a:r>
            <a:r>
              <a:rPr lang="en-US" b="1" dirty="0" smtClean="0">
                <a:solidFill>
                  <a:srgbClr val="0070C0"/>
                </a:solidFill>
              </a:rPr>
              <a:t>_</a:t>
            </a:r>
            <a:r>
              <a:rPr lang="en-US" dirty="0" smtClean="0"/>
              <a:t>).</a:t>
            </a:r>
          </a:p>
          <a:p>
            <a:r>
              <a:rPr lang="en-US" dirty="0" smtClean="0"/>
              <a:t>The remainder of your variable name may contain: letters, numbers and underscores.</a:t>
            </a:r>
          </a:p>
          <a:p>
            <a:r>
              <a:rPr lang="en-US" dirty="0" smtClean="0"/>
              <a:t>A few keywords are reserved for Python.  You can’t use these as variable names.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646056629"/>
              </p:ext>
            </p:extLst>
          </p:nvPr>
        </p:nvGraphicFramePr>
        <p:xfrm>
          <a:off x="3810000" y="3596640"/>
          <a:ext cx="4572000" cy="234696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xmlns="" val="1907092876"/>
                    </a:ext>
                  </a:extLst>
                </a:gridCol>
                <a:gridCol w="2286000">
                  <a:extLst>
                    <a:ext uri="{9D8B030D-6E8A-4147-A177-3AD203B41FA5}">
                      <a16:colId xmlns:a16="http://schemas.microsoft.com/office/drawing/2014/main" xmlns="" val="4152253895"/>
                    </a:ext>
                  </a:extLst>
                </a:gridCol>
              </a:tblGrid>
              <a:tr h="254078">
                <a:tc>
                  <a:txBody>
                    <a:bodyPr/>
                    <a:lstStyle/>
                    <a:p>
                      <a:pPr algn="ctr"/>
                      <a:r>
                        <a:rPr lang="en-US" sz="1600" b="0" dirty="0" smtClean="0"/>
                        <a:t>Valid</a:t>
                      </a:r>
                      <a:endParaRPr lang="en-US" sz="1600" b="0" dirty="0"/>
                    </a:p>
                  </a:txBody>
                  <a:tcPr/>
                </a:tc>
                <a:tc>
                  <a:txBody>
                    <a:bodyPr/>
                    <a:lstStyle/>
                    <a:p>
                      <a:pPr algn="ctr"/>
                      <a:r>
                        <a:rPr lang="en-US" sz="1600" b="0" dirty="0" smtClean="0"/>
                        <a:t>Invalid</a:t>
                      </a:r>
                      <a:endParaRPr lang="en-US" sz="1600" b="0" dirty="0"/>
                    </a:p>
                  </a:txBody>
                  <a:tcPr/>
                </a:tc>
                <a:extLst>
                  <a:ext uri="{0D108BD9-81ED-4DB2-BD59-A6C34878D82A}">
                    <a16:rowId xmlns:a16="http://schemas.microsoft.com/office/drawing/2014/main" xmlns="" val="4144063733"/>
                  </a:ext>
                </a:extLst>
              </a:tr>
              <a:tr h="254078">
                <a:tc>
                  <a:txBody>
                    <a:bodyPr/>
                    <a:lstStyle/>
                    <a:p>
                      <a:pPr algn="ctr"/>
                      <a:r>
                        <a:rPr lang="en-US" sz="1600" b="0" dirty="0" smtClean="0">
                          <a:latin typeface="Consolas" panose="020B0609020204030204" pitchFamily="49" charset="0"/>
                          <a:cs typeface="Consolas" panose="020B0609020204030204" pitchFamily="49" charset="0"/>
                        </a:rPr>
                        <a:t>x</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smtClean="0">
                          <a:latin typeface="Consolas" panose="020B0609020204030204" pitchFamily="49" charset="0"/>
                          <a:cs typeface="Consolas" panose="020B0609020204030204" pitchFamily="49" charset="0"/>
                        </a:rPr>
                        <a:t>7x</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1458519414"/>
                  </a:ext>
                </a:extLst>
              </a:tr>
              <a:tr h="254078">
                <a:tc>
                  <a:txBody>
                    <a:bodyPr/>
                    <a:lstStyle/>
                    <a:p>
                      <a:pPr algn="ctr"/>
                      <a:r>
                        <a:rPr lang="en-US" sz="1600" b="0" dirty="0" err="1" smtClean="0">
                          <a:latin typeface="Consolas" panose="020B0609020204030204" pitchFamily="49" charset="0"/>
                          <a:cs typeface="Consolas" panose="020B0609020204030204" pitchFamily="49" charset="0"/>
                        </a:rPr>
                        <a:t>userName</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smtClean="0">
                          <a:latin typeface="Consolas" panose="020B0609020204030204" pitchFamily="49" charset="0"/>
                          <a:cs typeface="Consolas" panose="020B0609020204030204" pitchFamily="49" charset="0"/>
                        </a:rPr>
                        <a:t>temp-kelvin</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1093794899"/>
                  </a:ext>
                </a:extLst>
              </a:tr>
              <a:tr h="254078">
                <a:tc>
                  <a:txBody>
                    <a:bodyPr/>
                    <a:lstStyle/>
                    <a:p>
                      <a:pPr algn="ctr"/>
                      <a:r>
                        <a:rPr lang="en-US" sz="1600" b="0" dirty="0" smtClean="0">
                          <a:latin typeface="Consolas" panose="020B0609020204030204" pitchFamily="49" charset="0"/>
                          <a:cs typeface="Consolas" panose="020B0609020204030204" pitchFamily="49" charset="0"/>
                        </a:rPr>
                        <a:t>_user001</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smtClean="0">
                          <a:latin typeface="Consolas" panose="020B0609020204030204" pitchFamily="49" charset="0"/>
                          <a:cs typeface="Consolas" panose="020B0609020204030204" pitchFamily="49" charset="0"/>
                        </a:rPr>
                        <a:t>True</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1573098063"/>
                  </a:ext>
                </a:extLst>
              </a:tr>
              <a:tr h="254078">
                <a:tc>
                  <a:txBody>
                    <a:bodyPr/>
                    <a:lstStyle/>
                    <a:p>
                      <a:pPr algn="ctr"/>
                      <a:r>
                        <a:rPr lang="en-US" sz="1600" b="0" dirty="0" smtClean="0">
                          <a:latin typeface="Consolas" panose="020B0609020204030204" pitchFamily="49" charset="0"/>
                          <a:cs typeface="Consolas" panose="020B0609020204030204" pitchFamily="49" charset="0"/>
                        </a:rPr>
                        <a:t>true</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smtClean="0">
                          <a:latin typeface="Consolas" panose="020B0609020204030204" pitchFamily="49" charset="0"/>
                          <a:cs typeface="Consolas" panose="020B0609020204030204" pitchFamily="49" charset="0"/>
                        </a:rPr>
                        <a:t>001_user</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2607498472"/>
                  </a:ext>
                </a:extLst>
              </a:tr>
              <a:tr h="227900">
                <a:tc>
                  <a:txBody>
                    <a:bodyPr/>
                    <a:lstStyle/>
                    <a:p>
                      <a:pPr algn="ctr"/>
                      <a:r>
                        <a:rPr lang="en-US" sz="1600" b="0" dirty="0" err="1" smtClean="0">
                          <a:latin typeface="Consolas" panose="020B0609020204030204" pitchFamily="49" charset="0"/>
                          <a:cs typeface="Consolas" panose="020B0609020204030204" pitchFamily="49" charset="0"/>
                        </a:rPr>
                        <a:t>temp_kelvin</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smtClean="0">
                          <a:latin typeface="Consolas" panose="020B0609020204030204" pitchFamily="49" charset="0"/>
                          <a:cs typeface="Consolas" panose="020B0609020204030204" pitchFamily="49" charset="0"/>
                        </a:rPr>
                        <a:t>for</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39435692"/>
                  </a:ext>
                </a:extLst>
              </a:tr>
              <a:tr h="254078">
                <a:tc>
                  <a:txBody>
                    <a:bodyPr/>
                    <a:lstStyle/>
                    <a:p>
                      <a:pPr algn="ctr"/>
                      <a:r>
                        <a:rPr lang="en-US" sz="1600" b="0" dirty="0" smtClean="0">
                          <a:latin typeface="Consolas" panose="020B0609020204030204" pitchFamily="49" charset="0"/>
                          <a:cs typeface="Consolas" panose="020B0609020204030204" pitchFamily="49" charset="0"/>
                        </a:rPr>
                        <a:t>_</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err="1" smtClean="0">
                          <a:latin typeface="Consolas" panose="020B0609020204030204" pitchFamily="49" charset="0"/>
                          <a:cs typeface="Consolas" panose="020B0609020204030204" pitchFamily="49" charset="0"/>
                        </a:rPr>
                        <a:t>user#tag</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2121457180"/>
                  </a:ext>
                </a:extLst>
              </a:tr>
            </a:tbl>
          </a:graphicData>
        </a:graphic>
      </p:graphicFrame>
      <p:sp>
        <p:nvSpPr>
          <p:cNvPr id="2" name="TextBox 1"/>
          <p:cNvSpPr txBox="1"/>
          <p:nvPr/>
        </p:nvSpPr>
        <p:spPr>
          <a:xfrm>
            <a:off x="9502755" y="1885890"/>
            <a:ext cx="1652926" cy="400110"/>
          </a:xfrm>
          <a:prstGeom prst="rect">
            <a:avLst/>
          </a:prstGeom>
          <a:noFill/>
        </p:spPr>
        <p:txBody>
          <a:bodyPr wrap="square" rtlCol="0">
            <a:spAutoFit/>
          </a:bodyPr>
          <a:lstStyle/>
          <a:p>
            <a:pPr algn="ctr"/>
            <a:r>
              <a:rPr lang="en-US" altLang="ja-JP" sz="2000" b="1" dirty="0">
                <a:solidFill>
                  <a:srgbClr val="0070C0"/>
                </a:solidFill>
              </a:rPr>
              <a:t>¯\_(</a:t>
            </a:r>
            <a:r>
              <a:rPr lang="ja-JP" altLang="en-US" sz="2000" b="1" dirty="0">
                <a:solidFill>
                  <a:srgbClr val="0070C0"/>
                </a:solidFill>
              </a:rPr>
              <a:t>ツ</a:t>
            </a:r>
            <a:r>
              <a:rPr lang="en-US" altLang="ja-JP" sz="2000" b="1" dirty="0">
                <a:solidFill>
                  <a:srgbClr val="0070C0"/>
                </a:solidFill>
              </a:rPr>
              <a:t>)_/¯</a:t>
            </a:r>
            <a:endParaRPr lang="en-US" sz="2000" b="1" dirty="0">
              <a:solidFill>
                <a:srgbClr val="0070C0"/>
              </a:solidFill>
            </a:endParaRPr>
          </a:p>
        </p:txBody>
      </p:sp>
    </p:spTree>
    <p:extLst>
      <p:ext uri="{BB962C8B-B14F-4D97-AF65-F5344CB8AC3E}">
        <p14:creationId xmlns:p14="http://schemas.microsoft.com/office/powerpoint/2010/main" val="800133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smtClean="0"/>
              <a:t>There are many others, but this course will be focusing on the integer (</a:t>
            </a:r>
            <a:r>
              <a:rPr lang="en-US" b="1" dirty="0" smtClean="0">
                <a:solidFill>
                  <a:srgbClr val="0070C0"/>
                </a:solidFill>
              </a:rPr>
              <a:t>int</a:t>
            </a:r>
            <a:r>
              <a:rPr lang="en-US" dirty="0" smtClean="0"/>
              <a:t>), floating point (</a:t>
            </a:r>
            <a:r>
              <a:rPr lang="en-US" b="1" dirty="0" smtClean="0">
                <a:solidFill>
                  <a:srgbClr val="0070C0"/>
                </a:solidFill>
              </a:rPr>
              <a:t>float</a:t>
            </a:r>
            <a:r>
              <a:rPr lang="en-US" dirty="0" smtClean="0"/>
              <a:t>), string (</a:t>
            </a:r>
            <a:r>
              <a:rPr lang="en-US" b="1" dirty="0" smtClean="0">
                <a:solidFill>
                  <a:srgbClr val="0070C0"/>
                </a:solidFill>
              </a:rPr>
              <a:t>str</a:t>
            </a:r>
            <a:r>
              <a:rPr lang="en-US" dirty="0" smtClean="0"/>
              <a:t>) and boolean (</a:t>
            </a:r>
            <a:r>
              <a:rPr lang="en-US" b="1" dirty="0" smtClean="0">
                <a:solidFill>
                  <a:srgbClr val="0070C0"/>
                </a:solidFill>
              </a:rPr>
              <a:t>bool</a:t>
            </a:r>
            <a:r>
              <a:rPr lang="en-US" dirty="0" smtClean="0"/>
              <a:t>) data types.  You can check the type of any variable in python using the </a:t>
            </a:r>
            <a:r>
              <a:rPr lang="en-US" b="1" dirty="0" smtClean="0"/>
              <a:t>type()</a:t>
            </a:r>
            <a:r>
              <a:rPr lang="en-US" dirty="0" smtClean="0"/>
              <a:t> function, as below.</a:t>
            </a:r>
          </a:p>
          <a:p>
            <a:pPr lvl="1"/>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501329090"/>
              </p:ext>
            </p:extLst>
          </p:nvPr>
        </p:nvGraphicFramePr>
        <p:xfrm>
          <a:off x="11811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type(5)</a:t>
                      </a:r>
                    </a:p>
                    <a:p>
                      <a:r>
                        <a:rPr lang="en-US" sz="1800" dirty="0" smtClean="0">
                          <a:latin typeface="Consolas" panose="020B0609020204030204" pitchFamily="49" charset="0"/>
                          <a:cs typeface="Consolas" panose="020B0609020204030204" pitchFamily="49" charset="0"/>
                        </a:rPr>
                        <a:t>&lt;type '</a:t>
                      </a:r>
                      <a:r>
                        <a:rPr lang="en-US" sz="1800" dirty="0" err="1" smtClean="0">
                          <a:latin typeface="Consolas" panose="020B0609020204030204" pitchFamily="49" charset="0"/>
                          <a:cs typeface="Consolas" panose="020B0609020204030204" pitchFamily="49" charset="0"/>
                        </a:rPr>
                        <a:t>int</a:t>
                      </a:r>
                      <a:r>
                        <a:rPr lang="en-US" sz="1800" dirty="0" smtClean="0">
                          <a:latin typeface="Consolas" panose="020B0609020204030204" pitchFamily="49" charset="0"/>
                          <a:cs typeface="Consolas" panose="020B0609020204030204" pitchFamily="49" charset="0"/>
                        </a:rPr>
                        <a:t>'&gt;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type(3.14)</a:t>
                      </a:r>
                    </a:p>
                    <a:p>
                      <a:r>
                        <a:rPr lang="en-US" sz="1800" dirty="0" smtClean="0">
                          <a:latin typeface="Consolas" panose="020B0609020204030204" pitchFamily="49" charset="0"/>
                          <a:cs typeface="Consolas" panose="020B0609020204030204" pitchFamily="49" charset="0"/>
                        </a:rPr>
                        <a:t>&lt;type 'float'&gt;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type("hello")</a:t>
                      </a:r>
                    </a:p>
                    <a:p>
                      <a:r>
                        <a:rPr lang="en-US" sz="1800" dirty="0" smtClean="0">
                          <a:latin typeface="Consolas" panose="020B0609020204030204" pitchFamily="49" charset="0"/>
                          <a:cs typeface="Consolas" panose="020B0609020204030204" pitchFamily="49" charset="0"/>
                        </a:rPr>
                        <a:t>&lt;type 'str'&gt;</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89227179"/>
              </p:ext>
            </p:extLst>
          </p:nvPr>
        </p:nvGraphicFramePr>
        <p:xfrm>
          <a:off x="64389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type('world')</a:t>
                      </a:r>
                    </a:p>
                    <a:p>
                      <a:r>
                        <a:rPr lang="en-US" sz="1800" dirty="0" smtClean="0">
                          <a:latin typeface="Consolas" panose="020B0609020204030204" pitchFamily="49" charset="0"/>
                          <a:cs typeface="Consolas" panose="020B0609020204030204" pitchFamily="49" charset="0"/>
                        </a:rPr>
                        <a:t>&lt;type 'str'&gt;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type(True)</a:t>
                      </a:r>
                    </a:p>
                    <a:p>
                      <a:r>
                        <a:rPr lang="en-US" sz="1800" dirty="0" smtClean="0">
                          <a:latin typeface="Consolas" panose="020B0609020204030204" pitchFamily="49" charset="0"/>
                          <a:cs typeface="Consolas" panose="020B0609020204030204" pitchFamily="49" charset="0"/>
                        </a:rPr>
                        <a:t>&lt;type 'bool'&gt;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type(False)</a:t>
                      </a:r>
                    </a:p>
                    <a:p>
                      <a:r>
                        <a:rPr lang="en-US" sz="1800" dirty="0" smtClean="0">
                          <a:latin typeface="Consolas" panose="020B0609020204030204" pitchFamily="49" charset="0"/>
                          <a:cs typeface="Consolas" panose="020B0609020204030204" pitchFamily="49" charset="0"/>
                        </a:rPr>
                        <a:t>&lt;type 'bool'&gt;</a:t>
                      </a:r>
                      <a:endParaRPr lang="en-US" sz="1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2848687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Typecasting</a:t>
            </a:r>
            <a:endParaRPr lang="en-US" dirty="0"/>
          </a:p>
        </p:txBody>
      </p:sp>
      <p:sp>
        <p:nvSpPr>
          <p:cNvPr id="3" name="Content Placeholder 2"/>
          <p:cNvSpPr>
            <a:spLocks noGrp="1"/>
          </p:cNvSpPr>
          <p:nvPr>
            <p:ph idx="1"/>
          </p:nvPr>
        </p:nvSpPr>
        <p:spPr/>
        <p:txBody>
          <a:bodyPr/>
          <a:lstStyle/>
          <a:p>
            <a:r>
              <a:rPr lang="en-US" dirty="0" smtClean="0"/>
              <a:t>As with other programming languages, variables in python can be </a:t>
            </a:r>
            <a:r>
              <a:rPr lang="en-US" b="1" dirty="0" smtClean="0"/>
              <a:t>cast</a:t>
            </a:r>
            <a:r>
              <a:rPr lang="en-US" dirty="0" smtClean="0"/>
              <a:t> between different </a:t>
            </a:r>
            <a:r>
              <a:rPr lang="en-US" b="1" dirty="0" smtClean="0"/>
              <a:t>types</a:t>
            </a:r>
            <a:r>
              <a:rPr lang="en-US" dirty="0" smtClean="0"/>
              <a:t>.  In some cases, this will result in truncation.</a:t>
            </a:r>
          </a:p>
          <a:p>
            <a:pPr lvl="1"/>
            <a:r>
              <a:rPr lang="en-US" dirty="0" smtClean="0"/>
              <a:t>Some types cannot be cast between.  For example, float(“cat”) will return an error.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99014328"/>
              </p:ext>
            </p:extLst>
          </p:nvPr>
        </p:nvGraphicFramePr>
        <p:xfrm>
          <a:off x="11811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float(5)</a:t>
                      </a:r>
                    </a:p>
                    <a:p>
                      <a:r>
                        <a:rPr lang="en-US" sz="1800" dirty="0" smtClean="0">
                          <a:latin typeface="Consolas" panose="020B0609020204030204" pitchFamily="49" charset="0"/>
                          <a:cs typeface="Consolas" panose="020B0609020204030204" pitchFamily="49" charset="0"/>
                        </a:rPr>
                        <a:t>5.0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int</a:t>
                      </a:r>
                      <a:r>
                        <a:rPr lang="en-US" sz="1800" dirty="0" smtClean="0">
                          <a:latin typeface="Consolas" panose="020B0609020204030204" pitchFamily="49" charset="0"/>
                          <a:cs typeface="Consolas" panose="020B0609020204030204" pitchFamily="49" charset="0"/>
                        </a:rPr>
                        <a:t>(3.14)</a:t>
                      </a:r>
                    </a:p>
                    <a:p>
                      <a:r>
                        <a:rPr lang="en-US" sz="1800" dirty="0" smtClean="0">
                          <a:latin typeface="Consolas" panose="020B0609020204030204" pitchFamily="49" charset="0"/>
                          <a:cs typeface="Consolas" panose="020B0609020204030204" pitchFamily="49" charset="0"/>
                        </a:rPr>
                        <a:t>3</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int</a:t>
                      </a:r>
                      <a:r>
                        <a:rPr lang="en-US" sz="1800" dirty="0" smtClean="0">
                          <a:latin typeface="Consolas" panose="020B0609020204030204" pitchFamily="49" charset="0"/>
                          <a:cs typeface="Consolas" panose="020B0609020204030204" pitchFamily="49" charset="0"/>
                        </a:rPr>
                        <a:t>(3.9999999)</a:t>
                      </a:r>
                    </a:p>
                    <a:p>
                      <a:r>
                        <a:rPr lang="en-US" sz="1800" dirty="0" smtClean="0">
                          <a:latin typeface="Consolas" panose="020B0609020204030204" pitchFamily="49" charset="0"/>
                          <a:cs typeface="Consolas" panose="020B0609020204030204" pitchFamily="49" charset="0"/>
                        </a:rPr>
                        <a:t>3</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str(5)</a:t>
                      </a:r>
                    </a:p>
                    <a:p>
                      <a:r>
                        <a:rPr lang="en-US" sz="1800" dirty="0" smtClean="0">
                          <a:latin typeface="Consolas" panose="020B0609020204030204" pitchFamily="49" charset="0"/>
                          <a:cs typeface="Consolas" panose="020B0609020204030204" pitchFamily="49" charset="0"/>
                        </a:rPr>
                        <a:t>'5'</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03334732"/>
              </p:ext>
            </p:extLst>
          </p:nvPr>
        </p:nvGraphicFramePr>
        <p:xfrm>
          <a:off x="64389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str(3.14)</a:t>
                      </a:r>
                    </a:p>
                    <a:p>
                      <a:r>
                        <a:rPr lang="en-US" sz="1800" dirty="0" smtClean="0">
                          <a:latin typeface="Consolas" panose="020B0609020204030204" pitchFamily="49" charset="0"/>
                          <a:cs typeface="Consolas" panose="020B0609020204030204" pitchFamily="49" charset="0"/>
                        </a:rPr>
                        <a:t>'3.14'</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int("100")</a:t>
                      </a:r>
                    </a:p>
                    <a:p>
                      <a:r>
                        <a:rPr lang="en-US" sz="1800" dirty="0" smtClean="0">
                          <a:latin typeface="Consolas" panose="020B0609020204030204" pitchFamily="49" charset="0"/>
                          <a:cs typeface="Consolas" panose="020B0609020204030204" pitchFamily="49" charset="0"/>
                        </a:rPr>
                        <a:t>100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float("cat")</a:t>
                      </a:r>
                    </a:p>
                    <a:p>
                      <a:r>
                        <a:rPr lang="en-US" sz="1600" dirty="0" err="1" smtClean="0">
                          <a:latin typeface="Consolas" panose="020B0609020204030204" pitchFamily="49" charset="0"/>
                          <a:cs typeface="Consolas" panose="020B0609020204030204" pitchFamily="49" charset="0"/>
                        </a:rPr>
                        <a:t>Traceback</a:t>
                      </a:r>
                      <a:r>
                        <a:rPr lang="en-US" sz="1600" dirty="0" smtClean="0">
                          <a:latin typeface="Consolas" panose="020B0609020204030204" pitchFamily="49" charset="0"/>
                          <a:cs typeface="Consolas" panose="020B0609020204030204" pitchFamily="49" charset="0"/>
                        </a:rPr>
                        <a:t> (most recent call last):</a:t>
                      </a:r>
                    </a:p>
                    <a:p>
                      <a:r>
                        <a:rPr lang="en-US" sz="1600" dirty="0" smtClean="0">
                          <a:latin typeface="Consolas" panose="020B0609020204030204" pitchFamily="49" charset="0"/>
                          <a:cs typeface="Consolas" panose="020B0609020204030204" pitchFamily="49" charset="0"/>
                        </a:rPr>
                        <a:t>  File "&lt;</a:t>
                      </a:r>
                      <a:r>
                        <a:rPr lang="en-US" sz="1600" dirty="0" err="1" smtClean="0">
                          <a:latin typeface="Consolas" panose="020B0609020204030204" pitchFamily="49" charset="0"/>
                          <a:cs typeface="Consolas" panose="020B0609020204030204" pitchFamily="49" charset="0"/>
                        </a:rPr>
                        <a:t>stdin</a:t>
                      </a:r>
                      <a:r>
                        <a:rPr lang="en-US" sz="1600" dirty="0" smtClean="0">
                          <a:latin typeface="Consolas" panose="020B0609020204030204" pitchFamily="49" charset="0"/>
                          <a:cs typeface="Consolas" panose="020B0609020204030204" pitchFamily="49" charset="0"/>
                        </a:rPr>
                        <a:t>&gt;", line 1, in &lt;module&gt;</a:t>
                      </a:r>
                    </a:p>
                    <a:p>
                      <a:r>
                        <a:rPr lang="en-US" sz="1600" dirty="0" err="1" smtClean="0">
                          <a:latin typeface="Consolas" panose="020B0609020204030204" pitchFamily="49" charset="0"/>
                          <a:cs typeface="Consolas" panose="020B0609020204030204" pitchFamily="49" charset="0"/>
                        </a:rPr>
                        <a:t>ValueError</a:t>
                      </a:r>
                      <a:r>
                        <a:rPr lang="en-US" sz="1600" dirty="0" smtClean="0">
                          <a:latin typeface="Consolas" panose="020B0609020204030204" pitchFamily="49" charset="0"/>
                          <a:cs typeface="Consolas" panose="020B0609020204030204" pitchFamily="49" charset="0"/>
                        </a:rPr>
                        <a:t>: </a:t>
                      </a:r>
                      <a:r>
                        <a:rPr lang="en-US" sz="1600" dirty="0" smtClean="0">
                          <a:solidFill>
                            <a:srgbClr val="FFFF00"/>
                          </a:solidFill>
                          <a:latin typeface="Consolas" panose="020B0609020204030204" pitchFamily="49" charset="0"/>
                          <a:cs typeface="Consolas" panose="020B0609020204030204" pitchFamily="49" charset="0"/>
                        </a:rPr>
                        <a:t>could not convert string to float: cat</a:t>
                      </a:r>
                      <a:endParaRPr lang="en-US" sz="1600" dirty="0">
                        <a:solidFill>
                          <a:srgbClr val="FFFF00"/>
                        </a:solidFill>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94018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Built-in functions</a:t>
            </a:r>
            <a:endParaRPr lang="en-US" dirty="0"/>
          </a:p>
        </p:txBody>
      </p:sp>
      <p:sp>
        <p:nvSpPr>
          <p:cNvPr id="5" name="Content Placeholder 4"/>
          <p:cNvSpPr>
            <a:spLocks noGrp="1"/>
          </p:cNvSpPr>
          <p:nvPr>
            <p:ph idx="1"/>
          </p:nvPr>
        </p:nvSpPr>
        <p:spPr/>
        <p:txBody>
          <a:bodyPr>
            <a:normAutofit/>
          </a:bodyPr>
          <a:lstStyle/>
          <a:p>
            <a:r>
              <a:rPr lang="en-US" dirty="0" smtClean="0"/>
              <a:t>Python has many built-in functions.  These are functions that can be called from anywhere in your program, without including any additional libraries.  You can find a full list of built-in functions here</a:t>
            </a:r>
            <a:r>
              <a:rPr lang="en-US" dirty="0"/>
              <a:t>: </a:t>
            </a:r>
            <a:r>
              <a:rPr lang="en-US" dirty="0">
                <a:hlinkClick r:id="rId2"/>
              </a:rPr>
              <a:t>https://</a:t>
            </a:r>
            <a:r>
              <a:rPr lang="en-US" dirty="0" smtClean="0">
                <a:hlinkClick r:id="rId2"/>
              </a:rPr>
              <a:t>docs.python.org/2/library/functions.html</a:t>
            </a:r>
            <a:r>
              <a:rPr lang="en-US" dirty="0"/>
              <a:t>.</a:t>
            </a:r>
            <a:endParaRPr lang="en-US" dirty="0" smtClean="0"/>
          </a:p>
          <a:p>
            <a:r>
              <a:rPr lang="en-US" dirty="0" smtClean="0"/>
              <a:t>We will be focusing on just a few.  Remember these are </a:t>
            </a:r>
            <a:r>
              <a:rPr lang="en-US" b="1" dirty="0" smtClean="0">
                <a:solidFill>
                  <a:srgbClr val="0070C0"/>
                </a:solidFill>
              </a:rPr>
              <a:t>case sensitive</a:t>
            </a:r>
            <a:r>
              <a:rPr lang="en-US" dirty="0" smtClean="0"/>
              <a: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47673484"/>
              </p:ext>
            </p:extLst>
          </p:nvPr>
        </p:nvGraphicFramePr>
        <p:xfrm>
          <a:off x="3638550" y="3429000"/>
          <a:ext cx="4914900" cy="2530542"/>
        </p:xfrm>
        <a:graphic>
          <a:graphicData uri="http://schemas.openxmlformats.org/drawingml/2006/table">
            <a:tbl>
              <a:tblPr firstRow="1" bandRow="1">
                <a:tableStyleId>{5C22544A-7EE6-4342-B048-85BDC9FD1C3A}</a:tableStyleId>
              </a:tblPr>
              <a:tblGrid>
                <a:gridCol w="680729">
                  <a:extLst>
                    <a:ext uri="{9D8B030D-6E8A-4147-A177-3AD203B41FA5}">
                      <a16:colId xmlns:a16="http://schemas.microsoft.com/office/drawing/2014/main" xmlns="" val="1907092876"/>
                    </a:ext>
                  </a:extLst>
                </a:gridCol>
                <a:gridCol w="2335904">
                  <a:extLst>
                    <a:ext uri="{9D8B030D-6E8A-4147-A177-3AD203B41FA5}">
                      <a16:colId xmlns:a16="http://schemas.microsoft.com/office/drawing/2014/main" xmlns="" val="4152253895"/>
                    </a:ext>
                  </a:extLst>
                </a:gridCol>
                <a:gridCol w="1898267">
                  <a:extLst>
                    <a:ext uri="{9D8B030D-6E8A-4147-A177-3AD203B41FA5}">
                      <a16:colId xmlns:a16="http://schemas.microsoft.com/office/drawing/2014/main" xmlns="" val="2975276728"/>
                    </a:ext>
                  </a:extLst>
                </a:gridCol>
              </a:tblGrid>
              <a:tr h="254078">
                <a:tc>
                  <a:txBody>
                    <a:bodyPr/>
                    <a:lstStyle/>
                    <a:p>
                      <a:r>
                        <a:rPr lang="en-US" sz="1000" dirty="0" smtClean="0"/>
                        <a:t>Function</a:t>
                      </a:r>
                      <a:endParaRPr lang="en-US" sz="1000" dirty="0"/>
                    </a:p>
                  </a:txBody>
                  <a:tcPr/>
                </a:tc>
                <a:tc>
                  <a:txBody>
                    <a:bodyPr/>
                    <a:lstStyle/>
                    <a:p>
                      <a:r>
                        <a:rPr lang="en-US" sz="1000" dirty="0" smtClean="0"/>
                        <a:t>Description</a:t>
                      </a:r>
                      <a:endParaRPr lang="en-US" sz="1000" dirty="0"/>
                    </a:p>
                  </a:txBody>
                  <a:tcPr/>
                </a:tc>
                <a:tc>
                  <a:txBody>
                    <a:bodyPr/>
                    <a:lstStyle/>
                    <a:p>
                      <a:r>
                        <a:rPr lang="en-US" sz="1000" dirty="0" smtClean="0"/>
                        <a:t>Category</a:t>
                      </a:r>
                      <a:endParaRPr lang="en-US" sz="1000" dirty="0"/>
                    </a:p>
                  </a:txBody>
                  <a:tcPr/>
                </a:tc>
                <a:extLst>
                  <a:ext uri="{0D108BD9-81ED-4DB2-BD59-A6C34878D82A}">
                    <a16:rowId xmlns:a16="http://schemas.microsoft.com/office/drawing/2014/main" xmlns="" val="4144063733"/>
                  </a:ext>
                </a:extLst>
              </a:tr>
              <a:tr h="254078">
                <a:tc>
                  <a:txBody>
                    <a:bodyPr/>
                    <a:lstStyle/>
                    <a:p>
                      <a:r>
                        <a:rPr lang="en-US" sz="1000" b="1" dirty="0" smtClean="0"/>
                        <a:t>id()</a:t>
                      </a:r>
                      <a:endParaRPr lang="en-US" sz="1000" b="1" dirty="0"/>
                    </a:p>
                  </a:txBody>
                  <a:tcPr/>
                </a:tc>
                <a:tc>
                  <a:txBody>
                    <a:bodyPr/>
                    <a:lstStyle/>
                    <a:p>
                      <a:r>
                        <a:rPr lang="en-US" sz="1000" dirty="0" smtClean="0"/>
                        <a:t>Determine memory location of object</a:t>
                      </a:r>
                      <a:endParaRPr lang="en-US" sz="1000" dirty="0"/>
                    </a:p>
                  </a:txBody>
                  <a:tcPr/>
                </a:tc>
                <a:tc>
                  <a:txBody>
                    <a:bodyPr/>
                    <a:lstStyle/>
                    <a:p>
                      <a:r>
                        <a:rPr lang="en-US" sz="1000" dirty="0" smtClean="0"/>
                        <a:t>Informational</a:t>
                      </a:r>
                      <a:endParaRPr lang="en-US" sz="1000" dirty="0"/>
                    </a:p>
                  </a:txBody>
                  <a:tcPr/>
                </a:tc>
                <a:extLst>
                  <a:ext uri="{0D108BD9-81ED-4DB2-BD59-A6C34878D82A}">
                    <a16:rowId xmlns:a16="http://schemas.microsoft.com/office/drawing/2014/main" xmlns="" val="1458519414"/>
                  </a:ext>
                </a:extLst>
              </a:tr>
              <a:tr h="254078">
                <a:tc>
                  <a:txBody>
                    <a:bodyPr/>
                    <a:lstStyle/>
                    <a:p>
                      <a:r>
                        <a:rPr lang="en-US" sz="1000" b="1" dirty="0" smtClean="0"/>
                        <a:t>input()</a:t>
                      </a:r>
                      <a:endParaRPr lang="en-US" sz="1000" b="1" dirty="0"/>
                    </a:p>
                  </a:txBody>
                  <a:tcPr/>
                </a:tc>
                <a:tc>
                  <a:txBody>
                    <a:bodyPr/>
                    <a:lstStyle/>
                    <a:p>
                      <a:r>
                        <a:rPr lang="en-US" sz="1000" dirty="0" smtClean="0"/>
                        <a:t>Query user for input</a:t>
                      </a:r>
                      <a:endParaRPr lang="en-US" sz="1000" dirty="0"/>
                    </a:p>
                  </a:txBody>
                  <a:tcPr/>
                </a:tc>
                <a:tc>
                  <a:txBody>
                    <a:bodyPr/>
                    <a:lstStyle/>
                    <a:p>
                      <a:r>
                        <a:rPr lang="en-US" sz="1000" dirty="0" smtClean="0"/>
                        <a:t>Interaction</a:t>
                      </a:r>
                      <a:r>
                        <a:rPr lang="en-US" sz="1000" baseline="0" dirty="0" smtClean="0"/>
                        <a:t> with user</a:t>
                      </a:r>
                      <a:endParaRPr lang="en-US" sz="1000" dirty="0"/>
                    </a:p>
                  </a:txBody>
                  <a:tcPr/>
                </a:tc>
                <a:extLst>
                  <a:ext uri="{0D108BD9-81ED-4DB2-BD59-A6C34878D82A}">
                    <a16:rowId xmlns:a16="http://schemas.microsoft.com/office/drawing/2014/main" xmlns="" val="1093794899"/>
                  </a:ext>
                </a:extLst>
              </a:tr>
              <a:tr h="254078">
                <a:tc>
                  <a:txBody>
                    <a:bodyPr/>
                    <a:lstStyle/>
                    <a:p>
                      <a:r>
                        <a:rPr lang="en-US" sz="1000" b="1" dirty="0" smtClean="0"/>
                        <a:t>int()</a:t>
                      </a:r>
                      <a:endParaRPr lang="en-US" sz="1000" b="1" dirty="0"/>
                    </a:p>
                  </a:txBody>
                  <a:tcPr/>
                </a:tc>
                <a:tc>
                  <a:txBody>
                    <a:bodyPr/>
                    <a:lstStyle/>
                    <a:p>
                      <a:r>
                        <a:rPr lang="en-US" sz="1000" dirty="0" smtClean="0"/>
                        <a:t>Convert input to int</a:t>
                      </a:r>
                      <a:endParaRPr lang="en-US" sz="1000" dirty="0"/>
                    </a:p>
                  </a:txBody>
                  <a:tcPr/>
                </a:tc>
                <a:tc>
                  <a:txBody>
                    <a:bodyPr/>
                    <a:lstStyle/>
                    <a:p>
                      <a:r>
                        <a:rPr lang="en-US" sz="1000" dirty="0" smtClean="0"/>
                        <a:t>Typecasting</a:t>
                      </a:r>
                      <a:endParaRPr lang="en-US" sz="1000" dirty="0"/>
                    </a:p>
                  </a:txBody>
                  <a:tcPr/>
                </a:tc>
                <a:extLst>
                  <a:ext uri="{0D108BD9-81ED-4DB2-BD59-A6C34878D82A}">
                    <a16:rowId xmlns:a16="http://schemas.microsoft.com/office/drawing/2014/main" xmlns="" val="1573098063"/>
                  </a:ext>
                </a:extLst>
              </a:tr>
              <a:tr h="254078">
                <a:tc>
                  <a:txBody>
                    <a:bodyPr/>
                    <a:lstStyle/>
                    <a:p>
                      <a:r>
                        <a:rPr lang="en-US" sz="1000" b="1" dirty="0" smtClean="0"/>
                        <a:t>float()</a:t>
                      </a:r>
                      <a:endParaRPr lang="en-US" sz="1000" b="1" dirty="0"/>
                    </a:p>
                  </a:txBody>
                  <a:tcPr/>
                </a:tc>
                <a:tc>
                  <a:txBody>
                    <a:bodyPr/>
                    <a:lstStyle/>
                    <a:p>
                      <a:r>
                        <a:rPr lang="en-US" sz="1000" dirty="0" smtClean="0"/>
                        <a:t>Convert input to float</a:t>
                      </a:r>
                      <a:endParaRPr lang="en-US" sz="1000" dirty="0"/>
                    </a:p>
                  </a:txBody>
                  <a:tcPr/>
                </a:tc>
                <a:tc>
                  <a:txBody>
                    <a:bodyPr/>
                    <a:lstStyle/>
                    <a:p>
                      <a:r>
                        <a:rPr lang="en-US" sz="1000" dirty="0" smtClean="0"/>
                        <a:t>Typecasting</a:t>
                      </a:r>
                      <a:endParaRPr lang="en-US" sz="1000" dirty="0"/>
                    </a:p>
                  </a:txBody>
                  <a:tcPr/>
                </a:tc>
                <a:extLst>
                  <a:ext uri="{0D108BD9-81ED-4DB2-BD59-A6C34878D82A}">
                    <a16:rowId xmlns:a16="http://schemas.microsoft.com/office/drawing/2014/main" xmlns="" val="2607498472"/>
                  </a:ext>
                </a:extLst>
              </a:tr>
              <a:tr h="227900">
                <a:tc>
                  <a:txBody>
                    <a:bodyPr/>
                    <a:lstStyle/>
                    <a:p>
                      <a:r>
                        <a:rPr lang="en-US" sz="1000" b="1" dirty="0" err="1" smtClean="0"/>
                        <a:t>len</a:t>
                      </a:r>
                      <a:r>
                        <a:rPr lang="en-US" sz="1000" b="1" dirty="0" smtClean="0"/>
                        <a:t>()</a:t>
                      </a:r>
                      <a:endParaRPr lang="en-US" sz="1000" b="1" dirty="0"/>
                    </a:p>
                  </a:txBody>
                  <a:tcPr/>
                </a:tc>
                <a:tc>
                  <a:txBody>
                    <a:bodyPr/>
                    <a:lstStyle/>
                    <a:p>
                      <a:r>
                        <a:rPr lang="en-US" sz="1000" dirty="0" smtClean="0"/>
                        <a:t>Determine the length of a list/string/etc.</a:t>
                      </a:r>
                      <a:endParaRPr lang="en-US" sz="1000" dirty="0"/>
                    </a:p>
                  </a:txBody>
                  <a:tcPr/>
                </a:tc>
                <a:tc>
                  <a:txBody>
                    <a:bodyPr/>
                    <a:lstStyle/>
                    <a:p>
                      <a:r>
                        <a:rPr lang="en-US" sz="1000" dirty="0" smtClean="0"/>
                        <a:t>Tool</a:t>
                      </a:r>
                    </a:p>
                  </a:txBody>
                  <a:tcPr/>
                </a:tc>
                <a:extLst>
                  <a:ext uri="{0D108BD9-81ED-4DB2-BD59-A6C34878D82A}">
                    <a16:rowId xmlns:a16="http://schemas.microsoft.com/office/drawing/2014/main" xmlns="" val="39435692"/>
                  </a:ext>
                </a:extLst>
              </a:tr>
              <a:tr h="254078">
                <a:tc>
                  <a:txBody>
                    <a:bodyPr/>
                    <a:lstStyle/>
                    <a:p>
                      <a:r>
                        <a:rPr lang="en-US" sz="1000" b="1" dirty="0" smtClean="0"/>
                        <a:t>print()</a:t>
                      </a:r>
                      <a:endParaRPr lang="en-US" sz="1000" b="1" dirty="0"/>
                    </a:p>
                  </a:txBody>
                  <a:tcPr/>
                </a:tc>
                <a:tc>
                  <a:txBody>
                    <a:bodyPr/>
                    <a:lstStyle/>
                    <a:p>
                      <a:r>
                        <a:rPr lang="en-US" sz="1000" dirty="0" smtClean="0"/>
                        <a:t>Print something to the user</a:t>
                      </a:r>
                      <a:endParaRPr lang="en-US" sz="1000" dirty="0"/>
                    </a:p>
                  </a:txBody>
                  <a:tcPr/>
                </a:tc>
                <a:tc>
                  <a:txBody>
                    <a:bodyPr/>
                    <a:lstStyle/>
                    <a:p>
                      <a:r>
                        <a:rPr lang="en-US" sz="1000" dirty="0" smtClean="0"/>
                        <a:t>Interaction with user</a:t>
                      </a:r>
                      <a:endParaRPr lang="en-US" sz="1000" dirty="0"/>
                    </a:p>
                  </a:txBody>
                  <a:tcPr/>
                </a:tc>
                <a:extLst>
                  <a:ext uri="{0D108BD9-81ED-4DB2-BD59-A6C34878D82A}">
                    <a16:rowId xmlns:a16="http://schemas.microsoft.com/office/drawing/2014/main" xmlns="" val="2121457180"/>
                  </a:ext>
                </a:extLst>
              </a:tr>
              <a:tr h="254078">
                <a:tc>
                  <a:txBody>
                    <a:bodyPr/>
                    <a:lstStyle/>
                    <a:p>
                      <a:r>
                        <a:rPr lang="en-US" sz="1000" b="1" dirty="0" smtClean="0"/>
                        <a:t>range()</a:t>
                      </a:r>
                      <a:endParaRPr lang="en-US" sz="1000" b="1" dirty="0"/>
                    </a:p>
                  </a:txBody>
                  <a:tcPr/>
                </a:tc>
                <a:tc>
                  <a:txBody>
                    <a:bodyPr/>
                    <a:lstStyle/>
                    <a:p>
                      <a:r>
                        <a:rPr lang="en-US" sz="1000" dirty="0" smtClean="0"/>
                        <a:t>Returns a list of integers</a:t>
                      </a:r>
                      <a:endParaRPr lang="en-US" sz="1000" dirty="0"/>
                    </a:p>
                  </a:txBody>
                  <a:tcPr/>
                </a:tc>
                <a:tc>
                  <a:txBody>
                    <a:bodyPr/>
                    <a:lstStyle/>
                    <a:p>
                      <a:r>
                        <a:rPr lang="en-US" sz="1000" dirty="0" smtClean="0"/>
                        <a:t>Tool</a:t>
                      </a:r>
                      <a:endParaRPr lang="en-US" sz="1000" dirty="0"/>
                    </a:p>
                  </a:txBody>
                  <a:tcPr/>
                </a:tc>
                <a:extLst>
                  <a:ext uri="{0D108BD9-81ED-4DB2-BD59-A6C34878D82A}">
                    <a16:rowId xmlns:a16="http://schemas.microsoft.com/office/drawing/2014/main" xmlns="" val="1650664216"/>
                  </a:ext>
                </a:extLst>
              </a:tr>
              <a:tr h="254078">
                <a:tc>
                  <a:txBody>
                    <a:bodyPr/>
                    <a:lstStyle/>
                    <a:p>
                      <a:r>
                        <a:rPr lang="en-US" sz="1000" b="1" dirty="0" smtClean="0"/>
                        <a:t>str()</a:t>
                      </a:r>
                      <a:endParaRPr lang="en-US" sz="1000" b="1" dirty="0"/>
                    </a:p>
                  </a:txBody>
                  <a:tcPr/>
                </a:tc>
                <a:tc>
                  <a:txBody>
                    <a:bodyPr/>
                    <a:lstStyle/>
                    <a:p>
                      <a:r>
                        <a:rPr lang="en-US" sz="1000" dirty="0" smtClean="0"/>
                        <a:t>Convert input to string</a:t>
                      </a:r>
                      <a:endParaRPr lang="en-US" sz="1000" dirty="0"/>
                    </a:p>
                  </a:txBody>
                  <a:tcPr/>
                </a:tc>
                <a:tc>
                  <a:txBody>
                    <a:bodyPr/>
                    <a:lstStyle/>
                    <a:p>
                      <a:r>
                        <a:rPr lang="en-US" sz="1000" dirty="0" smtClean="0"/>
                        <a:t>Typecasting</a:t>
                      </a:r>
                      <a:endParaRPr lang="en-US" sz="1000" dirty="0"/>
                    </a:p>
                  </a:txBody>
                  <a:tcPr/>
                </a:tc>
                <a:extLst>
                  <a:ext uri="{0D108BD9-81ED-4DB2-BD59-A6C34878D82A}">
                    <a16:rowId xmlns:a16="http://schemas.microsoft.com/office/drawing/2014/main" xmlns="" val="1897013732"/>
                  </a:ext>
                </a:extLst>
              </a:tr>
              <a:tr h="254078">
                <a:tc>
                  <a:txBody>
                    <a:bodyPr/>
                    <a:lstStyle/>
                    <a:p>
                      <a:r>
                        <a:rPr lang="en-US" sz="1000" b="1" dirty="0" smtClean="0"/>
                        <a:t>type()</a:t>
                      </a:r>
                      <a:r>
                        <a:rPr lang="en-US" sz="1000" b="1" baseline="0" dirty="0" smtClean="0"/>
                        <a:t> </a:t>
                      </a:r>
                      <a:endParaRPr lang="en-US" sz="1000" b="1" dirty="0"/>
                    </a:p>
                  </a:txBody>
                  <a:tcPr/>
                </a:tc>
                <a:tc>
                  <a:txBody>
                    <a:bodyPr/>
                    <a:lstStyle/>
                    <a:p>
                      <a:r>
                        <a:rPr lang="en-US" sz="1000" dirty="0" smtClean="0"/>
                        <a:t>Determine type of object</a:t>
                      </a:r>
                      <a:endParaRPr lang="en-US" sz="1000" dirty="0"/>
                    </a:p>
                  </a:txBody>
                  <a:tcPr/>
                </a:tc>
                <a:tc>
                  <a:txBody>
                    <a:bodyPr/>
                    <a:lstStyle/>
                    <a:p>
                      <a:r>
                        <a:rPr lang="en-US" sz="1000" dirty="0" smtClean="0"/>
                        <a:t>Informational</a:t>
                      </a:r>
                      <a:endParaRPr lang="en-US" sz="1000" dirty="0"/>
                    </a:p>
                  </a:txBody>
                  <a:tcPr/>
                </a:tc>
                <a:extLst>
                  <a:ext uri="{0D108BD9-81ED-4DB2-BD59-A6C34878D82A}">
                    <a16:rowId xmlns:a16="http://schemas.microsoft.com/office/drawing/2014/main" xmlns="" val="144420525"/>
                  </a:ext>
                </a:extLst>
              </a:tr>
            </a:tbl>
          </a:graphicData>
        </a:graphic>
      </p:graphicFrame>
    </p:spTree>
    <p:extLst>
      <p:ext uri="{BB962C8B-B14F-4D97-AF65-F5344CB8AC3E}">
        <p14:creationId xmlns:p14="http://schemas.microsoft.com/office/powerpoint/2010/main" val="1522163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 range()</a:t>
            </a:r>
            <a:endParaRPr lang="en-US" dirty="0"/>
          </a:p>
        </p:txBody>
      </p:sp>
      <p:sp>
        <p:nvSpPr>
          <p:cNvPr id="3" name="Content Placeholder 2"/>
          <p:cNvSpPr>
            <a:spLocks noGrp="1"/>
          </p:cNvSpPr>
          <p:nvPr>
            <p:ph idx="1"/>
          </p:nvPr>
        </p:nvSpPr>
        <p:spPr/>
        <p:txBody>
          <a:bodyPr/>
          <a:lstStyle/>
          <a:p>
            <a:r>
              <a:rPr lang="en-US" dirty="0" smtClean="0"/>
              <a:t>The range() function is used to generate a </a:t>
            </a:r>
            <a:r>
              <a:rPr lang="en-US" b="1" dirty="0" smtClean="0">
                <a:solidFill>
                  <a:srgbClr val="0070C0"/>
                </a:solidFill>
              </a:rPr>
              <a:t>list</a:t>
            </a:r>
            <a:r>
              <a:rPr lang="en-US" dirty="0" smtClean="0"/>
              <a:t> of </a:t>
            </a:r>
            <a:r>
              <a:rPr lang="en-US" b="1" dirty="0" smtClean="0">
                <a:solidFill>
                  <a:srgbClr val="0070C0"/>
                </a:solidFill>
              </a:rPr>
              <a:t>integers</a:t>
            </a:r>
            <a:r>
              <a:rPr lang="en-US" dirty="0" smtClean="0"/>
              <a:t>.  This function is used quite often in for loops, as we will see shortly.  range(x) creates the list [0, 1, …, x-2, x-1].  It </a:t>
            </a:r>
            <a:r>
              <a:rPr lang="en-US" b="1" dirty="0" smtClean="0">
                <a:solidFill>
                  <a:srgbClr val="0070C0"/>
                </a:solidFill>
              </a:rPr>
              <a:t>does not </a:t>
            </a:r>
            <a:r>
              <a:rPr lang="en-US" dirty="0" smtClean="0"/>
              <a:t>contain x!</a:t>
            </a:r>
          </a:p>
          <a:p>
            <a:pPr lvl="1"/>
            <a:r>
              <a:rPr lang="en-US" dirty="0" smtClean="0"/>
              <a:t>Syntax is: range(</a:t>
            </a:r>
            <a:r>
              <a:rPr lang="en-US" b="1" dirty="0" smtClean="0">
                <a:solidFill>
                  <a:srgbClr val="92D050"/>
                </a:solidFill>
              </a:rPr>
              <a:t>[start]</a:t>
            </a:r>
            <a:r>
              <a:rPr lang="en-US" dirty="0" smtClean="0"/>
              <a:t>, </a:t>
            </a:r>
            <a:r>
              <a:rPr lang="en-US" b="1" dirty="0" smtClean="0"/>
              <a:t>stop</a:t>
            </a:r>
            <a:r>
              <a:rPr lang="en-US" dirty="0" smtClean="0"/>
              <a:t>, </a:t>
            </a:r>
            <a:r>
              <a:rPr lang="en-US" b="1" dirty="0" smtClean="0">
                <a:solidFill>
                  <a:srgbClr val="FF0000"/>
                </a:solidFill>
              </a:rPr>
              <a:t>[step]</a:t>
            </a:r>
            <a:r>
              <a:rPr lang="en-US" dirty="0" smtClean="0"/>
              <a:t>) – both </a:t>
            </a:r>
            <a:r>
              <a:rPr lang="en-US" b="1" dirty="0" smtClean="0">
                <a:solidFill>
                  <a:srgbClr val="92D050"/>
                </a:solidFill>
              </a:rPr>
              <a:t>start</a:t>
            </a:r>
            <a:r>
              <a:rPr lang="en-US" dirty="0" smtClean="0"/>
              <a:t> and </a:t>
            </a:r>
            <a:r>
              <a:rPr lang="en-US" b="1" dirty="0" smtClean="0">
                <a:solidFill>
                  <a:srgbClr val="FF0000"/>
                </a:solidFill>
              </a:rPr>
              <a:t>step</a:t>
            </a:r>
            <a:r>
              <a:rPr lang="en-US" dirty="0" smtClean="0"/>
              <a:t> are optional.  Range requires only </a:t>
            </a:r>
            <a:r>
              <a:rPr lang="en-US" b="1" dirty="0" smtClean="0"/>
              <a:t>stop</a:t>
            </a:r>
            <a:r>
              <a:rPr lang="en-US" dirty="0" smtClean="0"/>
              <a:t>.</a:t>
            </a:r>
          </a:p>
          <a:p>
            <a:pPr lvl="1"/>
            <a:r>
              <a:rPr lang="en-US" dirty="0" smtClean="0"/>
              <a:t>If </a:t>
            </a:r>
            <a:r>
              <a:rPr lang="en-US" b="1" dirty="0" smtClean="0">
                <a:solidFill>
                  <a:srgbClr val="92D050"/>
                </a:solidFill>
              </a:rPr>
              <a:t>start</a:t>
            </a:r>
            <a:r>
              <a:rPr lang="en-US" dirty="0" smtClean="0"/>
              <a:t> is omitted, it will default to 0. </a:t>
            </a:r>
          </a:p>
          <a:p>
            <a:pPr lvl="1"/>
            <a:r>
              <a:rPr lang="en-US" dirty="0" smtClean="0"/>
              <a:t>If </a:t>
            </a:r>
            <a:r>
              <a:rPr lang="en-US" b="1" dirty="0" smtClean="0">
                <a:solidFill>
                  <a:srgbClr val="FF0000"/>
                </a:solidFill>
              </a:rPr>
              <a:t>step</a:t>
            </a:r>
            <a:r>
              <a:rPr lang="en-US" dirty="0" smtClean="0"/>
              <a:t> is omitted, it will default to +1.</a:t>
            </a:r>
          </a:p>
          <a:p>
            <a:endParaRPr lang="en-US" dirty="0" smtClean="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82405086"/>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800" dirty="0" smtClean="0">
                          <a:latin typeface="Consolas" panose="020B0609020204030204" pitchFamily="49" charset="0"/>
                          <a:cs typeface="Consolas" panose="020B0609020204030204" pitchFamily="49" charset="0"/>
                        </a:rPr>
                        <a:t>&gt;&gt;&gt; range(5)</a:t>
                      </a:r>
                    </a:p>
                    <a:p>
                      <a:r>
                        <a:rPr lang="en-US" sz="1800" dirty="0" smtClean="0">
                          <a:latin typeface="Consolas" panose="020B0609020204030204" pitchFamily="49" charset="0"/>
                          <a:cs typeface="Consolas" panose="020B0609020204030204" pitchFamily="49" charset="0"/>
                        </a:rPr>
                        <a:t>[0, 1, 2, 3, 4]</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range(0, 5)</a:t>
                      </a:r>
                    </a:p>
                    <a:p>
                      <a:r>
                        <a:rPr lang="en-US" sz="1800" dirty="0" smtClean="0">
                          <a:latin typeface="Consolas" panose="020B0609020204030204" pitchFamily="49" charset="0"/>
                          <a:cs typeface="Consolas" panose="020B0609020204030204" pitchFamily="49" charset="0"/>
                        </a:rPr>
                        <a:t>[0, 1, 2, 3, 4]</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range(0, 5, 2)</a:t>
                      </a:r>
                    </a:p>
                    <a:p>
                      <a:r>
                        <a:rPr lang="en-US" sz="1800" dirty="0" smtClean="0">
                          <a:latin typeface="Consolas" panose="020B0609020204030204" pitchFamily="49" charset="0"/>
                          <a:cs typeface="Consolas" panose="020B0609020204030204" pitchFamily="49" charset="0"/>
                        </a:rPr>
                        <a:t>[0, 2, 4]</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46549946"/>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800" dirty="0" smtClean="0">
                          <a:latin typeface="Consolas" panose="020B0609020204030204" pitchFamily="49" charset="0"/>
                          <a:cs typeface="Consolas" panose="020B0609020204030204" pitchFamily="49" charset="0"/>
                        </a:rPr>
                        <a:t>&gt;&gt;&gt; range(-2, 5)</a:t>
                      </a:r>
                    </a:p>
                    <a:p>
                      <a:r>
                        <a:rPr lang="en-US" sz="1800" dirty="0" smtClean="0">
                          <a:latin typeface="Consolas" panose="020B0609020204030204" pitchFamily="49" charset="0"/>
                          <a:cs typeface="Consolas" panose="020B0609020204030204" pitchFamily="49" charset="0"/>
                        </a:rPr>
                        <a:t>[-2, -1, 0, 1, 2, 3, 4]</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range(0, -5)</a:t>
                      </a:r>
                    </a:p>
                    <a:p>
                      <a:r>
                        <a:rPr lang="en-US" sz="1800" dirty="0" smtClean="0">
                          <a:latin typeface="Consolas" panose="020B0609020204030204" pitchFamily="49" charset="0"/>
                          <a:cs typeface="Consolas" panose="020B0609020204030204" pitchFamily="49" charset="0"/>
                        </a:rPr>
                        <a: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range(0, -5, -1)</a:t>
                      </a:r>
                    </a:p>
                    <a:p>
                      <a:r>
                        <a:rPr lang="en-US" sz="1800" dirty="0" smtClean="0">
                          <a:latin typeface="Consolas" panose="020B0609020204030204" pitchFamily="49" charset="0"/>
                          <a:cs typeface="Consolas" panose="020B0609020204030204" pitchFamily="49" charset="0"/>
                        </a:rPr>
                        <a:t>[0, -1, -2, -3, -4]</a:t>
                      </a: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478298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p:txBody>
          <a:bodyPr/>
          <a:lstStyle/>
          <a:p>
            <a:pPr lvl="1">
              <a:buFont typeface="Wingdings" panose="05000000000000000000" pitchFamily="2" charset="2"/>
              <a:buChar char="§"/>
            </a:pPr>
            <a:r>
              <a:rPr lang="en-US" dirty="0" smtClean="0"/>
              <a:t>Introduction</a:t>
            </a:r>
          </a:p>
          <a:p>
            <a:pPr lvl="1">
              <a:buFont typeface="Wingdings" panose="05000000000000000000" pitchFamily="2" charset="2"/>
              <a:buChar char="§"/>
            </a:pPr>
            <a:r>
              <a:rPr lang="en-US" dirty="0" smtClean="0"/>
              <a:t>Python as a calculator</a:t>
            </a:r>
          </a:p>
          <a:p>
            <a:pPr lvl="1">
              <a:buFont typeface="Wingdings" panose="05000000000000000000" pitchFamily="2" charset="2"/>
              <a:buChar char="§"/>
            </a:pPr>
            <a:r>
              <a:rPr lang="en-US" dirty="0" smtClean="0"/>
              <a:t>Basics</a:t>
            </a:r>
          </a:p>
          <a:p>
            <a:pPr lvl="2">
              <a:buFont typeface="Wingdings" panose="05000000000000000000" pitchFamily="2" charset="2"/>
              <a:buChar char="§"/>
            </a:pPr>
            <a:r>
              <a:rPr lang="en-US" dirty="0" smtClean="0"/>
              <a:t>Variables</a:t>
            </a:r>
          </a:p>
          <a:p>
            <a:pPr lvl="2">
              <a:buFont typeface="Wingdings" panose="05000000000000000000" pitchFamily="2" charset="2"/>
              <a:buChar char="§"/>
            </a:pPr>
            <a:r>
              <a:rPr lang="en-US" dirty="0" smtClean="0"/>
              <a:t>Types</a:t>
            </a:r>
          </a:p>
          <a:p>
            <a:pPr lvl="2">
              <a:buFont typeface="Wingdings" panose="05000000000000000000" pitchFamily="2" charset="2"/>
              <a:buChar char="§"/>
            </a:pPr>
            <a:r>
              <a:rPr lang="en-US" dirty="0" smtClean="0"/>
              <a:t>Control flow</a:t>
            </a:r>
          </a:p>
          <a:p>
            <a:pPr lvl="1">
              <a:buFont typeface="Wingdings" panose="05000000000000000000" pitchFamily="2" charset="2"/>
              <a:buChar char="§"/>
            </a:pPr>
            <a:r>
              <a:rPr lang="en-US" dirty="0" smtClean="0"/>
              <a:t>Functions</a:t>
            </a:r>
          </a:p>
          <a:p>
            <a:pPr lvl="1">
              <a:buFont typeface="Wingdings" panose="05000000000000000000" pitchFamily="2" charset="2"/>
              <a:buChar char="§"/>
            </a:pPr>
            <a:r>
              <a:rPr lang="en-US" dirty="0" smtClean="0"/>
              <a:t>Data structures</a:t>
            </a:r>
          </a:p>
          <a:p>
            <a:pPr lvl="1">
              <a:buFont typeface="Wingdings" panose="05000000000000000000" pitchFamily="2" charset="2"/>
              <a:buChar char="§"/>
            </a:pPr>
            <a:r>
              <a:rPr lang="en-US" dirty="0" smtClean="0"/>
              <a:t>Importing libraries</a:t>
            </a:r>
          </a:p>
          <a:p>
            <a:pPr lvl="1">
              <a:buFont typeface="Wingdings" panose="05000000000000000000" pitchFamily="2" charset="2"/>
              <a:buChar char="§"/>
            </a:pPr>
            <a:r>
              <a:rPr lang="en-US" dirty="0" smtClean="0"/>
              <a:t>Practical example: image processing</a:t>
            </a:r>
          </a:p>
          <a:p>
            <a:pPr lvl="1">
              <a:buFont typeface="Wingdings" panose="05000000000000000000" pitchFamily="2" charset="2"/>
              <a:buChar char="§"/>
            </a:pPr>
            <a:r>
              <a:rPr lang="en-US" dirty="0" smtClean="0"/>
              <a:t>Practical example: anagram detection</a:t>
            </a:r>
          </a:p>
        </p:txBody>
      </p:sp>
    </p:spTree>
    <p:extLst>
      <p:ext uri="{BB962C8B-B14F-4D97-AF65-F5344CB8AC3E}">
        <p14:creationId xmlns:p14="http://schemas.microsoft.com/office/powerpoint/2010/main" val="3000805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Control flow – if </a:t>
            </a:r>
            <a:endParaRPr lang="en-US" dirty="0"/>
          </a:p>
        </p:txBody>
      </p:sp>
      <p:sp>
        <p:nvSpPr>
          <p:cNvPr id="3" name="Content Placeholder 2"/>
          <p:cNvSpPr>
            <a:spLocks noGrp="1"/>
          </p:cNvSpPr>
          <p:nvPr>
            <p:ph idx="1"/>
          </p:nvPr>
        </p:nvSpPr>
        <p:spPr/>
        <p:txBody>
          <a:bodyPr/>
          <a:lstStyle/>
          <a:p>
            <a:r>
              <a:rPr lang="en-US" dirty="0" smtClean="0"/>
              <a:t>If allows for code branching.  Enter the if loop </a:t>
            </a:r>
            <a:r>
              <a:rPr lang="en-US" b="1" dirty="0" smtClean="0">
                <a:solidFill>
                  <a:srgbClr val="0070C0"/>
                </a:solidFill>
              </a:rPr>
              <a:t>if</a:t>
            </a:r>
            <a:r>
              <a:rPr lang="en-US" dirty="0" smtClean="0"/>
              <a:t> the condition is true, otherwise fall back to any trailing elif (else if) branches.  There may be multiple elif and a single else for any if.</a:t>
            </a:r>
          </a:p>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78293232"/>
              </p:ext>
            </p:extLst>
          </p:nvPr>
        </p:nvGraphicFramePr>
        <p:xfrm>
          <a:off x="3810000" y="2766302"/>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200400">
                <a:tc>
                  <a:txBody>
                    <a:bodyPr/>
                    <a:lstStyle/>
                    <a:p>
                      <a:r>
                        <a:rPr lang="en-US" sz="1200" dirty="0" smtClean="0">
                          <a:latin typeface="Consolas" panose="020B0609020204030204" pitchFamily="49" charset="0"/>
                          <a:cs typeface="Consolas" panose="020B0609020204030204" pitchFamily="49" charset="0"/>
                        </a:rPr>
                        <a:t># age.py</a:t>
                      </a:r>
                    </a:p>
                    <a:p>
                      <a:r>
                        <a:rPr lang="en-US" sz="1200" dirty="0" smtClean="0">
                          <a:latin typeface="Consolas" panose="020B0609020204030204" pitchFamily="49" charset="0"/>
                          <a:cs typeface="Consolas" panose="020B0609020204030204" pitchFamily="49" charset="0"/>
                        </a:rPr>
                        <a:t>age = input("enter your age: ")</a:t>
                      </a:r>
                    </a:p>
                    <a:p>
                      <a:r>
                        <a:rPr lang="en-US" sz="1200" dirty="0" smtClean="0">
                          <a:latin typeface="Consolas" panose="020B0609020204030204" pitchFamily="49" charset="0"/>
                          <a:cs typeface="Consolas" panose="020B0609020204030204" pitchFamily="49" charset="0"/>
                        </a:rPr>
                        <a:t>if age &lt; 15:</a:t>
                      </a:r>
                    </a:p>
                    <a:p>
                      <a:r>
                        <a:rPr lang="en-US" sz="1200" baseline="0" dirty="0" smtClean="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print “y0 d00dz!"</a:t>
                      </a:r>
                    </a:p>
                    <a:p>
                      <a:r>
                        <a:rPr lang="en-US" sz="1200" dirty="0" smtClean="0">
                          <a:latin typeface="Consolas" panose="020B0609020204030204" pitchFamily="49" charset="0"/>
                          <a:cs typeface="Consolas" panose="020B0609020204030204" pitchFamily="49" charset="0"/>
                        </a:rPr>
                        <a:t>elif age &lt; 30:</a:t>
                      </a:r>
                    </a:p>
                    <a:p>
                      <a:r>
                        <a:rPr lang="en-US" sz="1200" dirty="0" smtClean="0">
                          <a:latin typeface="Consolas" panose="020B0609020204030204" pitchFamily="49" charset="0"/>
                          <a:cs typeface="Consolas" panose="020B0609020204030204" pitchFamily="49" charset="0"/>
                        </a:rPr>
                        <a:t>    print "Hey!“</a:t>
                      </a:r>
                    </a:p>
                    <a:p>
                      <a:r>
                        <a:rPr lang="en-US" sz="1200" dirty="0" smtClean="0">
                          <a:latin typeface="Consolas" panose="020B0609020204030204" pitchFamily="49" charset="0"/>
                          <a:cs typeface="Consolas" panose="020B0609020204030204" pitchFamily="49" charset="0"/>
                        </a:rPr>
                        <a:t>elif age &lt; 45:</a:t>
                      </a:r>
                    </a:p>
                    <a:p>
                      <a:r>
                        <a:rPr lang="en-US" sz="1200" dirty="0" smtClean="0">
                          <a:latin typeface="Consolas" panose="020B0609020204030204" pitchFamily="49" charset="0"/>
                          <a:cs typeface="Consolas" panose="020B0609020204030204" pitchFamily="49" charset="0"/>
                        </a:rPr>
                        <a:t>    print “Good day, sir!”</a:t>
                      </a:r>
                    </a:p>
                    <a:p>
                      <a:r>
                        <a:rPr lang="en-US" sz="1200" dirty="0" smtClean="0">
                          <a:latin typeface="Consolas" panose="020B0609020204030204" pitchFamily="49" charset="0"/>
                          <a:cs typeface="Consolas" panose="020B0609020204030204" pitchFamily="49" charset="0"/>
                        </a:rPr>
                        <a:t>else:</a:t>
                      </a:r>
                    </a:p>
                    <a:p>
                      <a:r>
                        <a:rPr lang="en-US" sz="1200" dirty="0" smtClean="0">
                          <a:latin typeface="Consolas" panose="020B0609020204030204" pitchFamily="49" charset="0"/>
                          <a:cs typeface="Consolas" panose="020B0609020204030204" pitchFamily="49" charset="0"/>
                        </a:rPr>
                        <a:t>    print “Salutations!“</a:t>
                      </a:r>
                    </a:p>
                    <a:p>
                      <a:r>
                        <a:rPr lang="en-US" sz="1200" dirty="0" smtClean="0">
                          <a:latin typeface="Consolas" panose="020B0609020204030204" pitchFamily="49" charset="0"/>
                          <a:cs typeface="Consolas" panose="020B0609020204030204" pitchFamily="49" charset="0"/>
                        </a:rPr>
                        <a:t># -------------------------------</a:t>
                      </a:r>
                    </a:p>
                    <a:p>
                      <a:endParaRPr lang="en-US" sz="1200" dirty="0" smtClean="0">
                        <a:latin typeface="Consolas" panose="020B0609020204030204" pitchFamily="49" charset="0"/>
                        <a:cs typeface="Consolas" panose="020B0609020204030204" pitchFamily="49" charset="0"/>
                      </a:endParaRPr>
                    </a:p>
                    <a:p>
                      <a:pPr marL="0" indent="0">
                        <a:buFont typeface="Wingdings" panose="05000000000000000000" pitchFamily="2" charset="2"/>
                        <a:buNone/>
                      </a:pPr>
                      <a:r>
                        <a:rPr lang="en-US" sz="1200" dirty="0" smtClean="0">
                          <a:latin typeface="Consolas" panose="020B0609020204030204" pitchFamily="49" charset="0"/>
                          <a:cs typeface="Consolas" panose="020B0609020204030204" pitchFamily="49" charset="0"/>
                        </a:rPr>
                        <a:t>&gt; age.py</a:t>
                      </a:r>
                    </a:p>
                    <a:p>
                      <a:pPr marL="0" indent="0">
                        <a:buFont typeface="Wingdings" panose="05000000000000000000" pitchFamily="2" charset="2"/>
                        <a:buNone/>
                      </a:pPr>
                      <a:r>
                        <a:rPr lang="en-US" sz="1200" dirty="0" smtClean="0">
                          <a:latin typeface="Consolas" panose="020B0609020204030204" pitchFamily="49" charset="0"/>
                          <a:cs typeface="Consolas" panose="020B0609020204030204" pitchFamily="49" charset="0"/>
                        </a:rPr>
                        <a:t>enter your age: 12</a:t>
                      </a:r>
                    </a:p>
                    <a:p>
                      <a:pPr marL="0" indent="0">
                        <a:buFont typeface="Wingdings" panose="05000000000000000000" pitchFamily="2" charset="2"/>
                        <a:buNone/>
                      </a:pPr>
                      <a:r>
                        <a:rPr lang="en-US" sz="1200" dirty="0" smtClean="0">
                          <a:latin typeface="Consolas" panose="020B0609020204030204" pitchFamily="49" charset="0"/>
                          <a:cs typeface="Consolas" panose="020B0609020204030204" pitchFamily="49" charset="0"/>
                        </a:rPr>
                        <a:t>y0 d00dz!</a:t>
                      </a:r>
                      <a:endParaRPr lang="en-US" sz="12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39080810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Containment</a:t>
            </a:r>
            <a:endParaRPr lang="en-US" dirty="0"/>
          </a:p>
        </p:txBody>
      </p:sp>
      <p:sp>
        <p:nvSpPr>
          <p:cNvPr id="3" name="Content Placeholder 2"/>
          <p:cNvSpPr>
            <a:spLocks noGrp="1"/>
          </p:cNvSpPr>
          <p:nvPr>
            <p:ph idx="1"/>
          </p:nvPr>
        </p:nvSpPr>
        <p:spPr/>
        <p:txBody>
          <a:bodyPr/>
          <a:lstStyle/>
          <a:p>
            <a:r>
              <a:rPr lang="en-US" dirty="0" smtClean="0"/>
              <a:t>A powerful feature of Python is the “in” operator.  This will allow you to check if an item is contained in a list or dictionary; or if a character is contained in a string.  You can also use “not in” to negate the containment.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94621595"/>
              </p:ext>
            </p:extLst>
          </p:nvPr>
        </p:nvGraphicFramePr>
        <p:xfrm>
          <a:off x="3810000" y="2766302"/>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200400">
                <a:tc>
                  <a:txBody>
                    <a:bodyPr/>
                    <a:lstStyle/>
                    <a:p>
                      <a:r>
                        <a:rPr lang="en-US" sz="1200" b="1" dirty="0" smtClean="0">
                          <a:latin typeface="Consolas" panose="020B0609020204030204" pitchFamily="49" charset="0"/>
                          <a:cs typeface="Consolas" panose="020B0609020204030204" pitchFamily="49" charset="0"/>
                        </a:rPr>
                        <a:t>&gt;&gt;&gt; "y" </a:t>
                      </a:r>
                      <a:r>
                        <a:rPr lang="en-US" sz="1200" b="1" dirty="0" smtClean="0">
                          <a:solidFill>
                            <a:srgbClr val="FFFF00"/>
                          </a:solidFill>
                          <a:latin typeface="Consolas" panose="020B0609020204030204" pitchFamily="49" charset="0"/>
                          <a:cs typeface="Consolas" panose="020B0609020204030204" pitchFamily="49" charset="0"/>
                        </a:rPr>
                        <a:t>in</a:t>
                      </a:r>
                      <a:r>
                        <a:rPr lang="en-US" sz="1200" b="1" dirty="0" smtClean="0">
                          <a:latin typeface="Consolas" panose="020B0609020204030204" pitchFamily="49" charset="0"/>
                          <a:cs typeface="Consolas" panose="020B0609020204030204" pitchFamily="49" charset="0"/>
                        </a:rPr>
                        <a:t> "python"</a:t>
                      </a:r>
                    </a:p>
                    <a:p>
                      <a:r>
                        <a:rPr lang="en-US" sz="1200" b="1" dirty="0" smtClean="0">
                          <a:latin typeface="Consolas" panose="020B0609020204030204" pitchFamily="49" charset="0"/>
                          <a:cs typeface="Consolas" panose="020B0609020204030204" pitchFamily="49" charset="0"/>
                        </a:rPr>
                        <a:t>True</a:t>
                      </a:r>
                    </a:p>
                    <a:p>
                      <a:endParaRPr lang="en-US" sz="1200" b="1" dirty="0" smtClean="0">
                        <a:latin typeface="Consolas" panose="020B0609020204030204" pitchFamily="49" charset="0"/>
                        <a:cs typeface="Consolas" panose="020B0609020204030204" pitchFamily="49" charset="0"/>
                      </a:endParaRPr>
                    </a:p>
                    <a:p>
                      <a:r>
                        <a:rPr lang="en-US" sz="1200" b="1" dirty="0" smtClean="0">
                          <a:latin typeface="Consolas" panose="020B0609020204030204" pitchFamily="49" charset="0"/>
                          <a:cs typeface="Consolas" panose="020B0609020204030204" pitchFamily="49" charset="0"/>
                        </a:rPr>
                        <a:t>&gt;&gt;&gt; "x" </a:t>
                      </a:r>
                      <a:r>
                        <a:rPr lang="en-US" sz="1200" b="1" dirty="0" smtClean="0">
                          <a:solidFill>
                            <a:srgbClr val="FFFF00"/>
                          </a:solidFill>
                          <a:latin typeface="Consolas" panose="020B0609020204030204" pitchFamily="49" charset="0"/>
                          <a:cs typeface="Consolas" panose="020B0609020204030204" pitchFamily="49" charset="0"/>
                        </a:rPr>
                        <a:t>in</a:t>
                      </a:r>
                      <a:r>
                        <a:rPr lang="en-US" sz="1200" b="1" dirty="0" smtClean="0">
                          <a:latin typeface="Consolas" panose="020B0609020204030204" pitchFamily="49" charset="0"/>
                          <a:cs typeface="Consolas" panose="020B0609020204030204" pitchFamily="49" charset="0"/>
                        </a:rPr>
                        <a:t> "python"</a:t>
                      </a:r>
                    </a:p>
                    <a:p>
                      <a:r>
                        <a:rPr lang="en-US" sz="1200" b="1" dirty="0" smtClean="0">
                          <a:latin typeface="Consolas" panose="020B0609020204030204" pitchFamily="49" charset="0"/>
                          <a:cs typeface="Consolas" panose="020B0609020204030204" pitchFamily="49" charset="0"/>
                        </a:rPr>
                        <a:t>False</a:t>
                      </a:r>
                    </a:p>
                    <a:p>
                      <a:endParaRPr lang="en-US" sz="1200" b="1" dirty="0" smtClean="0">
                        <a:latin typeface="Consolas" panose="020B0609020204030204" pitchFamily="49" charset="0"/>
                        <a:cs typeface="Consolas" panose="020B0609020204030204" pitchFamily="49" charset="0"/>
                      </a:endParaRPr>
                    </a:p>
                    <a:p>
                      <a:r>
                        <a:rPr lang="en-US" sz="1200" b="1" dirty="0" smtClean="0">
                          <a:latin typeface="Consolas" panose="020B0609020204030204" pitchFamily="49" charset="0"/>
                          <a:cs typeface="Consolas" panose="020B0609020204030204" pitchFamily="49" charset="0"/>
                        </a:rPr>
                        <a:t>&gt;&gt;&gt; 5 </a:t>
                      </a:r>
                      <a:r>
                        <a:rPr lang="en-US" sz="1200" b="1" dirty="0" smtClean="0">
                          <a:solidFill>
                            <a:srgbClr val="FFFF00"/>
                          </a:solidFill>
                          <a:latin typeface="Consolas" panose="020B0609020204030204" pitchFamily="49" charset="0"/>
                          <a:cs typeface="Consolas" panose="020B0609020204030204" pitchFamily="49" charset="0"/>
                        </a:rPr>
                        <a:t>in</a:t>
                      </a:r>
                      <a:r>
                        <a:rPr lang="en-US" sz="1200" b="1" dirty="0" smtClean="0">
                          <a:latin typeface="Consolas" panose="020B0609020204030204" pitchFamily="49" charset="0"/>
                          <a:cs typeface="Consolas" panose="020B0609020204030204" pitchFamily="49" charset="0"/>
                        </a:rPr>
                        <a:t> [1, 3, 5, 7]</a:t>
                      </a:r>
                    </a:p>
                    <a:p>
                      <a:r>
                        <a:rPr lang="en-US" sz="1200" b="1" dirty="0" smtClean="0">
                          <a:latin typeface="Consolas" panose="020B0609020204030204" pitchFamily="49" charset="0"/>
                          <a:cs typeface="Consolas" panose="020B0609020204030204" pitchFamily="49" charset="0"/>
                        </a:rPr>
                        <a:t>True</a:t>
                      </a:r>
                    </a:p>
                    <a:p>
                      <a:endParaRPr lang="en-US" sz="1200" b="1" dirty="0" smtClean="0">
                        <a:latin typeface="Consolas" panose="020B0609020204030204" pitchFamily="49" charset="0"/>
                        <a:cs typeface="Consolas" panose="020B0609020204030204" pitchFamily="49" charset="0"/>
                      </a:endParaRPr>
                    </a:p>
                    <a:p>
                      <a:r>
                        <a:rPr lang="en-US" sz="1200" b="1" dirty="0" smtClean="0">
                          <a:latin typeface="Consolas" panose="020B0609020204030204" pitchFamily="49" charset="0"/>
                          <a:cs typeface="Consolas" panose="020B0609020204030204" pitchFamily="49" charset="0"/>
                        </a:rPr>
                        <a:t>&gt;&gt;&gt; 2 </a:t>
                      </a:r>
                      <a:r>
                        <a:rPr lang="en-US" sz="1200" b="1" dirty="0" smtClean="0">
                          <a:solidFill>
                            <a:srgbClr val="FFFF00"/>
                          </a:solidFill>
                          <a:latin typeface="Consolas" panose="020B0609020204030204" pitchFamily="49" charset="0"/>
                          <a:cs typeface="Consolas" panose="020B0609020204030204" pitchFamily="49" charset="0"/>
                        </a:rPr>
                        <a:t>not in </a:t>
                      </a:r>
                      <a:r>
                        <a:rPr lang="en-US" sz="1200" b="1" dirty="0" smtClean="0">
                          <a:latin typeface="Consolas" panose="020B0609020204030204" pitchFamily="49" charset="0"/>
                          <a:cs typeface="Consolas" panose="020B0609020204030204" pitchFamily="49" charset="0"/>
                        </a:rPr>
                        <a:t>[1, 3, 5, 7]</a:t>
                      </a:r>
                    </a:p>
                    <a:p>
                      <a:r>
                        <a:rPr lang="en-US" sz="1200" b="1" dirty="0" smtClean="0">
                          <a:latin typeface="Consolas" panose="020B0609020204030204" pitchFamily="49" charset="0"/>
                          <a:cs typeface="Consolas" panose="020B0609020204030204" pitchFamily="49" charset="0"/>
                        </a:rPr>
                        <a:t>True</a:t>
                      </a:r>
                    </a:p>
                    <a:p>
                      <a:endParaRPr lang="en-US" sz="1200" b="1" dirty="0" smtClean="0">
                        <a:latin typeface="Consolas" panose="020B0609020204030204" pitchFamily="49" charset="0"/>
                        <a:cs typeface="Consolas" panose="020B0609020204030204" pitchFamily="49" charset="0"/>
                      </a:endParaRPr>
                    </a:p>
                    <a:p>
                      <a:r>
                        <a:rPr lang="en-US" sz="1200" b="1" dirty="0" smtClean="0">
                          <a:latin typeface="Consolas" panose="020B0609020204030204" pitchFamily="49" charset="0"/>
                          <a:cs typeface="Consolas" panose="020B0609020204030204" pitchFamily="49" charset="0"/>
                        </a:rPr>
                        <a:t>&gt;&gt;&gt; "salt" </a:t>
                      </a:r>
                      <a:r>
                        <a:rPr lang="en-US" sz="1200" b="1" dirty="0" smtClean="0">
                          <a:solidFill>
                            <a:srgbClr val="FFFF00"/>
                          </a:solidFill>
                          <a:latin typeface="Consolas" panose="020B0609020204030204" pitchFamily="49" charset="0"/>
                          <a:cs typeface="Consolas" panose="020B0609020204030204" pitchFamily="49" charset="0"/>
                        </a:rPr>
                        <a:t>not in </a:t>
                      </a:r>
                      <a:r>
                        <a:rPr lang="en-US" sz="1200" b="1" dirty="0" smtClean="0">
                          <a:latin typeface="Consolas" panose="020B0609020204030204" pitchFamily="49" charset="0"/>
                          <a:cs typeface="Consolas" panose="020B0609020204030204" pitchFamily="49" charset="0"/>
                        </a:rPr>
                        <a:t>["salt", "pepper"]</a:t>
                      </a:r>
                    </a:p>
                    <a:p>
                      <a:r>
                        <a:rPr lang="en-US" sz="1200" b="1" dirty="0" smtClean="0">
                          <a:latin typeface="Consolas" panose="020B0609020204030204" pitchFamily="49" charset="0"/>
                          <a:cs typeface="Consolas" panose="020B0609020204030204" pitchFamily="49" charset="0"/>
                        </a:rPr>
                        <a:t>False</a:t>
                      </a:r>
                      <a:endParaRPr lang="en-US" sz="1200"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28109473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Control flow – for</a:t>
            </a:r>
            <a:endParaRPr lang="en-US" dirty="0"/>
          </a:p>
        </p:txBody>
      </p:sp>
      <p:sp>
        <p:nvSpPr>
          <p:cNvPr id="3" name="Content Placeholder 2"/>
          <p:cNvSpPr>
            <a:spLocks noGrp="1"/>
          </p:cNvSpPr>
          <p:nvPr>
            <p:ph idx="1"/>
          </p:nvPr>
        </p:nvSpPr>
        <p:spPr/>
        <p:txBody>
          <a:bodyPr/>
          <a:lstStyle/>
          <a:p>
            <a:r>
              <a:rPr lang="en-US" dirty="0" smtClean="0"/>
              <a:t>The for loop allows you to iterate over a set of items.  </a:t>
            </a:r>
          </a:p>
          <a:p>
            <a:pPr lvl="1"/>
            <a:r>
              <a:rPr lang="en-US" dirty="0" smtClean="0"/>
              <a:t>It is commonly used with the “in” containment operator and a list of items.</a:t>
            </a:r>
          </a:p>
          <a:p>
            <a:pPr lvl="1"/>
            <a:r>
              <a:rPr lang="en-US" dirty="0"/>
              <a:t>The user specifies an iterating variable which is used inside the for loop</a:t>
            </a:r>
            <a:r>
              <a:rPr lang="en-US" dirty="0" smtClean="0"/>
              <a:t>.</a:t>
            </a:r>
          </a:p>
          <a:p>
            <a:pPr lvl="1"/>
            <a:r>
              <a:rPr lang="en-US" dirty="0" smtClean="0"/>
              <a:t>The range() function is very useful in conjunction with for, as can be seen in the example.</a:t>
            </a:r>
          </a:p>
          <a:p>
            <a:endParaRPr lang="en-US" dirty="0" smtClean="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96144626"/>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600" dirty="0" smtClean="0">
                          <a:solidFill>
                            <a:schemeClr val="bg1">
                              <a:lumMod val="85000"/>
                            </a:schemeClr>
                          </a:solidFill>
                          <a:latin typeface="Consolas" panose="020B0609020204030204" pitchFamily="49" charset="0"/>
                          <a:cs typeface="Consolas" panose="020B0609020204030204" pitchFamily="49" charset="0"/>
                        </a:rPr>
                        <a:t># print students in a class</a:t>
                      </a:r>
                    </a:p>
                    <a:p>
                      <a:r>
                        <a:rPr lang="en-US" sz="1600" dirty="0" smtClean="0">
                          <a:latin typeface="Consolas" panose="020B0609020204030204" pitchFamily="49" charset="0"/>
                          <a:cs typeface="Consolas" panose="020B0609020204030204" pitchFamily="49" charset="0"/>
                        </a:rPr>
                        <a:t>&gt;&gt;&gt; students = ["Al", "Bob", "Carl"]</a:t>
                      </a:r>
                    </a:p>
                    <a:p>
                      <a:r>
                        <a:rPr lang="en-US" sz="1600" dirty="0" smtClean="0">
                          <a:latin typeface="Consolas" panose="020B0609020204030204" pitchFamily="49" charset="0"/>
                          <a:cs typeface="Consolas" panose="020B0609020204030204" pitchFamily="49" charset="0"/>
                        </a:rPr>
                        <a:t>&gt;&gt;&gt; for </a:t>
                      </a:r>
                      <a:r>
                        <a:rPr lang="en-US" sz="1600" dirty="0" smtClean="0">
                          <a:solidFill>
                            <a:srgbClr val="FFFF00"/>
                          </a:solidFill>
                          <a:latin typeface="Consolas" panose="020B0609020204030204" pitchFamily="49" charset="0"/>
                          <a:cs typeface="Consolas" panose="020B0609020204030204" pitchFamily="49" charset="0"/>
                        </a:rPr>
                        <a:t>student</a:t>
                      </a:r>
                      <a:r>
                        <a:rPr lang="en-US" sz="1600" dirty="0" smtClean="0">
                          <a:latin typeface="Consolas" panose="020B0609020204030204" pitchFamily="49" charset="0"/>
                          <a:cs typeface="Consolas" panose="020B0609020204030204" pitchFamily="49" charset="0"/>
                        </a:rPr>
                        <a:t> in students:</a:t>
                      </a:r>
                    </a:p>
                    <a:p>
                      <a:r>
                        <a:rPr lang="en-US" sz="1600" dirty="0" smtClean="0">
                          <a:latin typeface="Consolas" panose="020B0609020204030204" pitchFamily="49" charset="0"/>
                          <a:cs typeface="Consolas" panose="020B0609020204030204" pitchFamily="49" charset="0"/>
                        </a:rPr>
                        <a:t>...     print </a:t>
                      </a:r>
                      <a:r>
                        <a:rPr lang="en-US" sz="1600" dirty="0" smtClean="0">
                          <a:solidFill>
                            <a:srgbClr val="FFFF00"/>
                          </a:solidFill>
                          <a:latin typeface="Consolas" panose="020B0609020204030204" pitchFamily="49" charset="0"/>
                          <a:cs typeface="Consolas" panose="020B0609020204030204" pitchFamily="49" charset="0"/>
                        </a:rPr>
                        <a:t>student</a:t>
                      </a:r>
                    </a:p>
                    <a:p>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Al</a:t>
                      </a:r>
                    </a:p>
                    <a:p>
                      <a:r>
                        <a:rPr lang="en-US" sz="1600" dirty="0" smtClean="0">
                          <a:latin typeface="Consolas" panose="020B0609020204030204" pitchFamily="49" charset="0"/>
                          <a:cs typeface="Consolas" panose="020B0609020204030204" pitchFamily="49" charset="0"/>
                        </a:rPr>
                        <a:t>Bob</a:t>
                      </a:r>
                    </a:p>
                    <a:p>
                      <a:r>
                        <a:rPr lang="en-US" sz="1600" dirty="0" smtClean="0">
                          <a:latin typeface="Consolas" panose="020B0609020204030204" pitchFamily="49" charset="0"/>
                          <a:cs typeface="Consolas" panose="020B0609020204030204" pitchFamily="49" charset="0"/>
                        </a:rPr>
                        <a:t>Carl</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56051967"/>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800" dirty="0" smtClean="0">
                          <a:solidFill>
                            <a:schemeClr val="bg1">
                              <a:lumMod val="85000"/>
                            </a:schemeClr>
                          </a:solidFill>
                          <a:latin typeface="Consolas" panose="020B0609020204030204" pitchFamily="49" charset="0"/>
                          <a:cs typeface="Consolas" panose="020B0609020204030204" pitchFamily="49" charset="0"/>
                        </a:rPr>
                        <a:t># compute sum of</a:t>
                      </a:r>
                      <a:r>
                        <a:rPr lang="en-US" sz="1800" baseline="0" dirty="0" smtClean="0">
                          <a:solidFill>
                            <a:schemeClr val="bg1">
                              <a:lumMod val="85000"/>
                            </a:schemeClr>
                          </a:solidFill>
                          <a:latin typeface="Consolas" panose="020B0609020204030204" pitchFamily="49" charset="0"/>
                          <a:cs typeface="Consolas" panose="020B0609020204030204" pitchFamily="49" charset="0"/>
                        </a:rPr>
                        <a:t> numbers 1-10</a:t>
                      </a:r>
                      <a:endParaRPr lang="en-US" sz="1800" dirty="0" smtClean="0">
                        <a:solidFill>
                          <a:schemeClr val="bg1">
                            <a:lumMod val="85000"/>
                          </a:schemeClr>
                        </a:solidFill>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sum = 0</a:t>
                      </a:r>
                    </a:p>
                    <a:p>
                      <a:r>
                        <a:rPr lang="en-US" sz="1800" dirty="0" smtClean="0">
                          <a:latin typeface="Consolas" panose="020B0609020204030204" pitchFamily="49" charset="0"/>
                          <a:cs typeface="Consolas" panose="020B0609020204030204" pitchFamily="49" charset="0"/>
                        </a:rPr>
                        <a:t>&gt;&gt;&gt; for </a:t>
                      </a:r>
                      <a:r>
                        <a:rPr lang="en-US" sz="1800" dirty="0" smtClean="0">
                          <a:solidFill>
                            <a:srgbClr val="FFFF00"/>
                          </a:solidFill>
                          <a:latin typeface="Consolas" panose="020B0609020204030204" pitchFamily="49" charset="0"/>
                          <a:cs typeface="Consolas" panose="020B0609020204030204" pitchFamily="49" charset="0"/>
                        </a:rPr>
                        <a:t>x</a:t>
                      </a:r>
                      <a:r>
                        <a:rPr lang="en-US" sz="1800" dirty="0" smtClean="0">
                          <a:latin typeface="Consolas" panose="020B0609020204030204" pitchFamily="49" charset="0"/>
                          <a:cs typeface="Consolas" panose="020B0609020204030204" pitchFamily="49" charset="0"/>
                        </a:rPr>
                        <a:t> in range(1, 11):</a:t>
                      </a:r>
                    </a:p>
                    <a:p>
                      <a:r>
                        <a:rPr lang="en-US" sz="1800" dirty="0" smtClean="0">
                          <a:latin typeface="Consolas" panose="020B0609020204030204" pitchFamily="49" charset="0"/>
                          <a:cs typeface="Consolas" panose="020B0609020204030204" pitchFamily="49" charset="0"/>
                        </a:rPr>
                        <a:t>...     sum += </a:t>
                      </a:r>
                      <a:r>
                        <a:rPr lang="en-US" sz="1800" dirty="0" smtClean="0">
                          <a:solidFill>
                            <a:srgbClr val="FFFF00"/>
                          </a:solidFill>
                          <a:latin typeface="Consolas" panose="020B0609020204030204" pitchFamily="49" charset="0"/>
                          <a:cs typeface="Consolas" panose="020B0609020204030204" pitchFamily="49" charset="0"/>
                        </a:rPr>
                        <a:t>x</a:t>
                      </a:r>
                    </a:p>
                    <a:p>
                      <a:r>
                        <a:rPr lang="en-US" sz="1800" dirty="0" smtClean="0">
                          <a:latin typeface="Consolas" panose="020B0609020204030204" pitchFamily="49" charset="0"/>
                          <a:cs typeface="Consolas" panose="020B0609020204030204" pitchFamily="49" charset="0"/>
                        </a:rPr>
                        <a: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print sum</a:t>
                      </a:r>
                    </a:p>
                    <a:p>
                      <a:r>
                        <a:rPr lang="en-US" sz="1800" dirty="0" smtClean="0">
                          <a:latin typeface="Consolas" panose="020B0609020204030204" pitchFamily="49" charset="0"/>
                          <a:cs typeface="Consolas" panose="020B0609020204030204" pitchFamily="49" charset="0"/>
                        </a:rPr>
                        <a:t>55</a:t>
                      </a: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15817845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 others </a:t>
            </a:r>
            <a:endParaRPr lang="en-US" dirty="0"/>
          </a:p>
        </p:txBody>
      </p:sp>
      <p:sp>
        <p:nvSpPr>
          <p:cNvPr id="3" name="Content Placeholder 2"/>
          <p:cNvSpPr>
            <a:spLocks noGrp="1"/>
          </p:cNvSpPr>
          <p:nvPr>
            <p:ph idx="1"/>
          </p:nvPr>
        </p:nvSpPr>
        <p:spPr/>
        <p:txBody>
          <a:bodyPr/>
          <a:lstStyle/>
          <a:p>
            <a:r>
              <a:rPr lang="en-US" dirty="0" smtClean="0"/>
              <a:t>While loop – loop which will continue indefinitely until some condition forces an exit.</a:t>
            </a:r>
          </a:p>
          <a:p>
            <a:r>
              <a:rPr lang="en-US" dirty="0"/>
              <a:t>Continue – continue with next iteration of loop without completing current iteration</a:t>
            </a:r>
            <a:r>
              <a:rPr lang="en-US" dirty="0" smtClean="0"/>
              <a:t>.</a:t>
            </a:r>
          </a:p>
          <a:p>
            <a:r>
              <a:rPr lang="en-US" dirty="0" smtClean="0"/>
              <a:t>Break – breaks out of the smallest enclosing </a:t>
            </a:r>
            <a:r>
              <a:rPr lang="en-US" b="1" dirty="0" smtClean="0"/>
              <a:t>for</a:t>
            </a:r>
            <a:r>
              <a:rPr lang="en-US" dirty="0" smtClean="0"/>
              <a:t> or </a:t>
            </a:r>
            <a:r>
              <a:rPr lang="en-US" b="1" dirty="0" smtClean="0"/>
              <a:t>while</a:t>
            </a:r>
            <a:r>
              <a:rPr lang="en-US" dirty="0" smtClean="0"/>
              <a:t> loop.</a:t>
            </a:r>
          </a:p>
        </p:txBody>
      </p:sp>
      <p:graphicFrame>
        <p:nvGraphicFramePr>
          <p:cNvPr id="4" name="Table 3"/>
          <p:cNvGraphicFramePr>
            <a:graphicFrameLocks noGrp="1"/>
          </p:cNvGraphicFramePr>
          <p:nvPr>
            <p:extLst>
              <p:ext uri="{D42A27DB-BD31-4B8C-83A1-F6EECF244321}">
                <p14:modId xmlns:p14="http://schemas.microsoft.com/office/powerpoint/2010/main" val="2377604706"/>
              </p:ext>
            </p:extLst>
          </p:nvPr>
        </p:nvGraphicFramePr>
        <p:xfrm>
          <a:off x="1181100" y="3429000"/>
          <a:ext cx="2743200" cy="254846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xmlns="" val="3049328480"/>
                    </a:ext>
                  </a:extLst>
                </a:gridCol>
              </a:tblGrid>
              <a:tr h="2548468">
                <a:tc>
                  <a:txBody>
                    <a:bodyPr/>
                    <a:lstStyle/>
                    <a:p>
                      <a:r>
                        <a:rPr lang="en-US" sz="1200" dirty="0" smtClean="0">
                          <a:latin typeface="Consolas" panose="020B0609020204030204" pitchFamily="49" charset="0"/>
                          <a:cs typeface="Consolas" panose="020B0609020204030204" pitchFamily="49" charset="0"/>
                        </a:rPr>
                        <a:t>&gt;&gt;&gt; x = 0</a:t>
                      </a:r>
                    </a:p>
                    <a:p>
                      <a:r>
                        <a:rPr lang="en-US" sz="1200" dirty="0" smtClean="0">
                          <a:latin typeface="Consolas" panose="020B0609020204030204" pitchFamily="49" charset="0"/>
                          <a:cs typeface="Consolas" panose="020B0609020204030204" pitchFamily="49" charset="0"/>
                        </a:rPr>
                        <a:t>&gt;&gt;&gt; </a:t>
                      </a:r>
                      <a:r>
                        <a:rPr lang="en-US" sz="1200" dirty="0" smtClean="0">
                          <a:solidFill>
                            <a:srgbClr val="FFFF00"/>
                          </a:solidFill>
                          <a:latin typeface="Consolas" panose="020B0609020204030204" pitchFamily="49" charset="0"/>
                          <a:cs typeface="Consolas" panose="020B0609020204030204" pitchFamily="49" charset="0"/>
                        </a:rPr>
                        <a:t>while</a:t>
                      </a:r>
                      <a:r>
                        <a:rPr lang="en-US" sz="1200" dirty="0" smtClean="0">
                          <a:latin typeface="Consolas" panose="020B0609020204030204" pitchFamily="49" charset="0"/>
                          <a:cs typeface="Consolas" panose="020B0609020204030204" pitchFamily="49" charset="0"/>
                        </a:rPr>
                        <a:t> x &lt; 5:</a:t>
                      </a:r>
                    </a:p>
                    <a:p>
                      <a:r>
                        <a:rPr lang="en-US" sz="1200" dirty="0" smtClean="0">
                          <a:latin typeface="Consolas" panose="020B0609020204030204" pitchFamily="49" charset="0"/>
                          <a:cs typeface="Consolas" panose="020B0609020204030204" pitchFamily="49" charset="0"/>
                        </a:rPr>
                        <a:t>...     x += 1</a:t>
                      </a:r>
                    </a:p>
                    <a:p>
                      <a:r>
                        <a:rPr lang="en-US" sz="1200" dirty="0" smtClean="0">
                          <a:latin typeface="Consolas" panose="020B0609020204030204" pitchFamily="49" charset="0"/>
                          <a:cs typeface="Consolas" panose="020B0609020204030204" pitchFamily="49" charset="0"/>
                        </a:rPr>
                        <a:t>...     print x</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1</a:t>
                      </a:r>
                    </a:p>
                    <a:p>
                      <a:r>
                        <a:rPr lang="en-US" sz="1200" dirty="0" smtClean="0">
                          <a:latin typeface="Consolas" panose="020B0609020204030204" pitchFamily="49" charset="0"/>
                          <a:cs typeface="Consolas" panose="020B0609020204030204" pitchFamily="49" charset="0"/>
                        </a:rPr>
                        <a:t>2</a:t>
                      </a:r>
                    </a:p>
                    <a:p>
                      <a:r>
                        <a:rPr lang="en-US" sz="1200" dirty="0" smtClean="0">
                          <a:latin typeface="Consolas" panose="020B0609020204030204" pitchFamily="49" charset="0"/>
                          <a:cs typeface="Consolas" panose="020B0609020204030204" pitchFamily="49" charset="0"/>
                        </a:rPr>
                        <a:t>3</a:t>
                      </a:r>
                    </a:p>
                    <a:p>
                      <a:r>
                        <a:rPr lang="en-US" sz="1200" dirty="0" smtClean="0">
                          <a:latin typeface="Consolas" panose="020B0609020204030204" pitchFamily="49" charset="0"/>
                          <a:cs typeface="Consolas" panose="020B0609020204030204" pitchFamily="49" charset="0"/>
                        </a:rPr>
                        <a:t>4</a:t>
                      </a:r>
                    </a:p>
                    <a:p>
                      <a:r>
                        <a:rPr lang="en-US" sz="1200" dirty="0" smtClean="0">
                          <a:latin typeface="Consolas" panose="020B0609020204030204" pitchFamily="49" charset="0"/>
                          <a:cs typeface="Consolas" panose="020B0609020204030204" pitchFamily="49" charset="0"/>
                        </a:rPr>
                        <a:t>5</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21361509"/>
              </p:ext>
            </p:extLst>
          </p:nvPr>
        </p:nvGraphicFramePr>
        <p:xfrm>
          <a:off x="4724400" y="3429000"/>
          <a:ext cx="2743200" cy="254846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xmlns="" val="3049328480"/>
                    </a:ext>
                  </a:extLst>
                </a:gridCol>
              </a:tblGrid>
              <a:tr h="2548468">
                <a:tc>
                  <a:txBody>
                    <a:bodyPr/>
                    <a:lstStyle/>
                    <a:p>
                      <a:r>
                        <a:rPr lang="en-US" sz="1200" dirty="0" smtClean="0">
                          <a:latin typeface="Consolas" panose="020B0609020204030204" pitchFamily="49" charset="0"/>
                          <a:cs typeface="Consolas" panose="020B0609020204030204" pitchFamily="49" charset="0"/>
                        </a:rPr>
                        <a:t>&gt;&gt;&gt; for x in range(0, 100, 5):</a:t>
                      </a:r>
                    </a:p>
                    <a:p>
                      <a:r>
                        <a:rPr lang="en-US" sz="1200" dirty="0" smtClean="0">
                          <a:latin typeface="Consolas" panose="020B0609020204030204" pitchFamily="49" charset="0"/>
                          <a:cs typeface="Consolas" panose="020B0609020204030204" pitchFamily="49" charset="0"/>
                        </a:rPr>
                        <a:t>...     if x &gt; 10:</a:t>
                      </a:r>
                    </a:p>
                    <a:p>
                      <a:r>
                        <a:rPr lang="en-US" sz="1200" dirty="0" smtClean="0">
                          <a:latin typeface="Consolas" panose="020B0609020204030204" pitchFamily="49" charset="0"/>
                          <a:cs typeface="Consolas" panose="020B0609020204030204" pitchFamily="49" charset="0"/>
                        </a:rPr>
                        <a:t>...         </a:t>
                      </a:r>
                      <a:r>
                        <a:rPr lang="en-US" sz="1200" dirty="0" smtClean="0">
                          <a:solidFill>
                            <a:srgbClr val="FFFF00"/>
                          </a:solidFill>
                          <a:latin typeface="Consolas" panose="020B0609020204030204" pitchFamily="49" charset="0"/>
                          <a:cs typeface="Consolas" panose="020B0609020204030204" pitchFamily="49" charset="0"/>
                        </a:rPr>
                        <a:t>continue</a:t>
                      </a:r>
                    </a:p>
                    <a:p>
                      <a:r>
                        <a:rPr lang="en-US" sz="1200" dirty="0" smtClean="0">
                          <a:latin typeface="Consolas" panose="020B0609020204030204" pitchFamily="49" charset="0"/>
                          <a:cs typeface="Consolas" panose="020B0609020204030204" pitchFamily="49" charset="0"/>
                        </a:rPr>
                        <a:t>...     print x</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0</a:t>
                      </a:r>
                    </a:p>
                    <a:p>
                      <a:r>
                        <a:rPr lang="en-US" sz="1200" dirty="0" smtClean="0">
                          <a:latin typeface="Consolas" panose="020B0609020204030204" pitchFamily="49" charset="0"/>
                          <a:cs typeface="Consolas" panose="020B0609020204030204" pitchFamily="49" charset="0"/>
                        </a:rPr>
                        <a:t>5</a:t>
                      </a:r>
                    </a:p>
                    <a:p>
                      <a:r>
                        <a:rPr lang="en-US" sz="1200" dirty="0" smtClean="0">
                          <a:latin typeface="Consolas" panose="020B0609020204030204" pitchFamily="49" charset="0"/>
                          <a:cs typeface="Consolas" panose="020B0609020204030204" pitchFamily="49" charset="0"/>
                        </a:rPr>
                        <a:t>10</a:t>
                      </a:r>
                    </a:p>
                  </a:txBody>
                  <a:tcPr/>
                </a:tc>
                <a:extLst>
                  <a:ext uri="{0D108BD9-81ED-4DB2-BD59-A6C34878D82A}">
                    <a16:rowId xmlns:a16="http://schemas.microsoft.com/office/drawing/2014/main" xmlns=""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85603476"/>
              </p:ext>
            </p:extLst>
          </p:nvPr>
        </p:nvGraphicFramePr>
        <p:xfrm>
          <a:off x="8267700" y="3429000"/>
          <a:ext cx="2743200" cy="254846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xmlns="" val="3049328480"/>
                    </a:ext>
                  </a:extLst>
                </a:gridCol>
              </a:tblGrid>
              <a:tr h="2548468">
                <a:tc>
                  <a:txBody>
                    <a:bodyPr/>
                    <a:lstStyle/>
                    <a:p>
                      <a:r>
                        <a:rPr lang="en-US" sz="1200" dirty="0" smtClean="0">
                          <a:latin typeface="Consolas" panose="020B0609020204030204" pitchFamily="49" charset="0"/>
                          <a:cs typeface="Consolas" panose="020B0609020204030204" pitchFamily="49" charset="0"/>
                        </a:rPr>
                        <a:t>&gt;&gt;&gt; for x in range(0, 100, 5):</a:t>
                      </a:r>
                    </a:p>
                    <a:p>
                      <a:r>
                        <a:rPr lang="en-US" sz="1200" dirty="0" smtClean="0">
                          <a:latin typeface="Consolas" panose="020B0609020204030204" pitchFamily="49" charset="0"/>
                          <a:cs typeface="Consolas" panose="020B0609020204030204" pitchFamily="49" charset="0"/>
                        </a:rPr>
                        <a:t>...     print x</a:t>
                      </a:r>
                    </a:p>
                    <a:p>
                      <a:r>
                        <a:rPr lang="en-US" sz="1200" dirty="0" smtClean="0">
                          <a:latin typeface="Consolas" panose="020B0609020204030204" pitchFamily="49" charset="0"/>
                          <a:cs typeface="Consolas" panose="020B0609020204030204" pitchFamily="49" charset="0"/>
                        </a:rPr>
                        <a:t>...     if x &gt; 15:</a:t>
                      </a:r>
                    </a:p>
                    <a:p>
                      <a:r>
                        <a:rPr lang="en-US" sz="1200" dirty="0" smtClean="0">
                          <a:latin typeface="Consolas" panose="020B0609020204030204" pitchFamily="49" charset="0"/>
                          <a:cs typeface="Consolas" panose="020B0609020204030204" pitchFamily="49" charset="0"/>
                        </a:rPr>
                        <a:t>...         </a:t>
                      </a:r>
                      <a:r>
                        <a:rPr lang="en-US" sz="1200" dirty="0" smtClean="0">
                          <a:solidFill>
                            <a:srgbClr val="FFFF00"/>
                          </a:solidFill>
                          <a:latin typeface="Consolas" panose="020B0609020204030204" pitchFamily="49" charset="0"/>
                          <a:cs typeface="Consolas" panose="020B0609020204030204" pitchFamily="49" charset="0"/>
                        </a:rPr>
                        <a:t>break</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0</a:t>
                      </a:r>
                    </a:p>
                    <a:p>
                      <a:r>
                        <a:rPr lang="en-US" sz="1200" dirty="0" smtClean="0">
                          <a:latin typeface="Consolas" panose="020B0609020204030204" pitchFamily="49" charset="0"/>
                          <a:cs typeface="Consolas" panose="020B0609020204030204" pitchFamily="49" charset="0"/>
                        </a:rPr>
                        <a:t>5</a:t>
                      </a:r>
                    </a:p>
                    <a:p>
                      <a:r>
                        <a:rPr lang="en-US" sz="1200" dirty="0" smtClean="0">
                          <a:latin typeface="Consolas" panose="020B0609020204030204" pitchFamily="49" charset="0"/>
                          <a:cs typeface="Consolas" panose="020B0609020204030204" pitchFamily="49" charset="0"/>
                        </a:rPr>
                        <a:t>10</a:t>
                      </a:r>
                    </a:p>
                    <a:p>
                      <a:r>
                        <a:rPr lang="en-US" sz="1200" dirty="0" smtClean="0">
                          <a:latin typeface="Consolas" panose="020B0609020204030204" pitchFamily="49" charset="0"/>
                          <a:cs typeface="Consolas" panose="020B0609020204030204" pitchFamily="49" charset="0"/>
                        </a:rPr>
                        <a:t>15</a:t>
                      </a:r>
                    </a:p>
                    <a:p>
                      <a:r>
                        <a:rPr lang="en-US" sz="1200" dirty="0" smtClean="0">
                          <a:latin typeface="Consolas" panose="020B0609020204030204" pitchFamily="49" charset="0"/>
                          <a:cs typeface="Consolas" panose="020B0609020204030204" pitchFamily="49" charset="0"/>
                        </a:rPr>
                        <a:t>20</a:t>
                      </a: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25609134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scripts</a:t>
            </a:r>
            <a:endParaRPr lang="en-US" dirty="0"/>
          </a:p>
        </p:txBody>
      </p:sp>
      <p:sp>
        <p:nvSpPr>
          <p:cNvPr id="3" name="Content Placeholder 2"/>
          <p:cNvSpPr>
            <a:spLocks noGrp="1"/>
          </p:cNvSpPr>
          <p:nvPr>
            <p:ph idx="1"/>
          </p:nvPr>
        </p:nvSpPr>
        <p:spPr/>
        <p:txBody>
          <a:bodyPr/>
          <a:lstStyle/>
          <a:p>
            <a:r>
              <a:rPr lang="en-US" dirty="0" smtClean="0"/>
              <a:t>At this point, everyone has graduated from the interpreter!  Congratulations are in order.  </a:t>
            </a:r>
          </a:p>
          <a:p>
            <a:r>
              <a:rPr lang="en-US" dirty="0" smtClean="0"/>
              <a:t>We will be switching to writing Python files (scripts).  Your favorite editor will be just fine.  </a:t>
            </a:r>
          </a:p>
          <a:p>
            <a:r>
              <a:rPr lang="en-US" dirty="0" smtClean="0"/>
              <a:t>The extension for Python is </a:t>
            </a:r>
            <a:r>
              <a:rPr lang="en-US" b="1" dirty="0" err="1" smtClean="0"/>
              <a:t>py</a:t>
            </a:r>
            <a:r>
              <a:rPr lang="en-US" dirty="0" smtClean="0"/>
              <a:t>.</a:t>
            </a:r>
          </a:p>
          <a:p>
            <a:r>
              <a:rPr lang="en-US" dirty="0" smtClean="0"/>
              <a:t>To run your script, pass it to the python interpreter using the command line. </a:t>
            </a:r>
          </a:p>
          <a:p>
            <a:endParaRPr lang="en-US" dirty="0"/>
          </a:p>
        </p:txBody>
      </p:sp>
      <p:pic>
        <p:nvPicPr>
          <p:cNvPr id="4" name="Picture 3"/>
          <p:cNvPicPr>
            <a:picLocks noChangeAspect="1"/>
          </p:cNvPicPr>
          <p:nvPr/>
        </p:nvPicPr>
        <p:blipFill>
          <a:blip r:embed="rId2"/>
          <a:stretch>
            <a:fillRect/>
          </a:stretch>
        </p:blipFill>
        <p:spPr>
          <a:xfrm>
            <a:off x="6624536" y="3836268"/>
            <a:ext cx="4531144" cy="2141199"/>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896107294"/>
              </p:ext>
            </p:extLst>
          </p:nvPr>
        </p:nvGraphicFramePr>
        <p:xfrm>
          <a:off x="1181100" y="4148668"/>
          <a:ext cx="3300549" cy="1828800"/>
        </p:xfrm>
        <a:graphic>
          <a:graphicData uri="http://schemas.openxmlformats.org/drawingml/2006/table">
            <a:tbl>
              <a:tblPr firstRow="1" bandRow="1">
                <a:tableStyleId>{5C22544A-7EE6-4342-B048-85BDC9FD1C3A}</a:tableStyleId>
              </a:tblPr>
              <a:tblGrid>
                <a:gridCol w="3300549">
                  <a:extLst>
                    <a:ext uri="{9D8B030D-6E8A-4147-A177-3AD203B41FA5}">
                      <a16:colId xmlns:a16="http://schemas.microsoft.com/office/drawing/2014/main" xmlns="" val="3049328480"/>
                    </a:ext>
                  </a:extLst>
                </a:gridCol>
              </a:tblGrid>
              <a:tr h="1828800">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C:\&gt;python.exe</a:t>
                      </a:r>
                      <a:r>
                        <a:rPr lang="en-US" sz="1800" baseline="0" dirty="0" smtClean="0">
                          <a:latin typeface="Consolas" panose="020B0609020204030204" pitchFamily="49" charset="0"/>
                          <a:cs typeface="Consolas" panose="020B0609020204030204" pitchFamily="49" charset="0"/>
                        </a:rPr>
                        <a:t> Hello.py</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35943487"/>
              </p:ext>
            </p:extLst>
          </p:nvPr>
        </p:nvGraphicFramePr>
        <p:xfrm>
          <a:off x="1181100" y="3637281"/>
          <a:ext cx="3300549" cy="457200"/>
        </p:xfrm>
        <a:graphic>
          <a:graphicData uri="http://schemas.openxmlformats.org/drawingml/2006/table">
            <a:tbl>
              <a:tblPr firstRow="1" bandRow="1">
                <a:tableStyleId>{5C22544A-7EE6-4342-B048-85BDC9FD1C3A}</a:tableStyleId>
              </a:tblPr>
              <a:tblGrid>
                <a:gridCol w="330054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Command</a:t>
                      </a:r>
                      <a:r>
                        <a:rPr lang="en-US" sz="2000" baseline="0" dirty="0" smtClean="0">
                          <a:latin typeface="Consolas" panose="020B0609020204030204" pitchFamily="49" charset="0"/>
                          <a:cs typeface="Consolas" panose="020B0609020204030204" pitchFamily="49" charset="0"/>
                        </a:rPr>
                        <a:t> line</a:t>
                      </a:r>
                      <a:endParaRPr lang="en-US" sz="2000" dirty="0" smtClean="0">
                        <a:latin typeface="Consolas" panose="020B0609020204030204" pitchFamily="49" charset="0"/>
                        <a:cs typeface="Consolas" panose="020B0609020204030204" pitchFamily="49" charset="0"/>
                      </a:endParaRPr>
                    </a:p>
                  </a:txBody>
                  <a:tcPr>
                    <a:solidFill>
                      <a:srgbClr val="0070C0"/>
                    </a:solidFill>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21805663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7115"/>
            <a:ext cx="10058400" cy="1450757"/>
          </a:xfrm>
        </p:spPr>
        <p:txBody>
          <a:bodyPr/>
          <a:lstStyle/>
          <a:p>
            <a:r>
              <a:rPr lang="en-US" dirty="0" smtClean="0"/>
              <a:t>Hello World</a:t>
            </a:r>
            <a:endParaRPr lang="en-US" dirty="0"/>
          </a:p>
        </p:txBody>
      </p:sp>
      <p:sp>
        <p:nvSpPr>
          <p:cNvPr id="3" name="Content Placeholder 2"/>
          <p:cNvSpPr>
            <a:spLocks noGrp="1"/>
          </p:cNvSpPr>
          <p:nvPr>
            <p:ph idx="1"/>
          </p:nvPr>
        </p:nvSpPr>
        <p:spPr/>
        <p:txBody>
          <a:bodyPr/>
          <a:lstStyle/>
          <a:p>
            <a:r>
              <a:rPr lang="en-US" dirty="0" smtClean="0"/>
              <a:t>Let’s try our first Python script, which will</a:t>
            </a:r>
            <a:br>
              <a:rPr lang="en-US" dirty="0" smtClean="0"/>
            </a:br>
            <a:r>
              <a:rPr lang="en-US" dirty="0" smtClean="0"/>
              <a:t>print “Hello World” to the user.</a:t>
            </a:r>
          </a:p>
          <a:p>
            <a:pPr lvl="1"/>
            <a:r>
              <a:rPr lang="en-US" dirty="0" smtClean="0"/>
              <a:t>Run program from the terminal.</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1131725"/>
              </p:ext>
            </p:extLst>
          </p:nvPr>
        </p:nvGraphicFramePr>
        <p:xfrm>
          <a:off x="6438900" y="2362200"/>
          <a:ext cx="4572000" cy="3615267"/>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6152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usr</a:t>
                      </a:r>
                      <a:r>
                        <a:rPr lang="en-US" sz="1800" dirty="0" smtClean="0">
                          <a:latin typeface="Consolas" panose="020B0609020204030204" pitchFamily="49" charset="0"/>
                          <a:cs typeface="Consolas" panose="020B0609020204030204" pitchFamily="49" charset="0"/>
                        </a:rPr>
                        <a:t>/bin/</a:t>
                      </a:r>
                      <a:r>
                        <a:rPr lang="en-US" sz="1800" dirty="0" err="1" smtClean="0">
                          <a:latin typeface="Consolas" panose="020B0609020204030204" pitchFamily="49" charset="0"/>
                          <a:cs typeface="Consolas" panose="020B0609020204030204" pitchFamily="49" charset="0"/>
                        </a:rPr>
                        <a:t>env</a:t>
                      </a:r>
                      <a:r>
                        <a:rPr lang="en-US" sz="1800" dirty="0" smtClean="0">
                          <a:latin typeface="Consolas" panose="020B0609020204030204" pitchFamily="49" charset="0"/>
                          <a:cs typeface="Consolas" panose="020B0609020204030204" pitchFamily="49" charset="0"/>
                        </a:rPr>
                        <a:t> python</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print</a:t>
                      </a:r>
                      <a:r>
                        <a:rPr lang="en-US" sz="1800" baseline="0" dirty="0" smtClean="0">
                          <a:latin typeface="Consolas" panose="020B0609020204030204" pitchFamily="49" charset="0"/>
                          <a:cs typeface="Consolas" panose="020B0609020204030204" pitchFamily="49" charset="0"/>
                        </a:rPr>
                        <a:t> “Hello World”</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41795342"/>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smtClean="0">
                          <a:latin typeface="Consolas" panose="020B0609020204030204" pitchFamily="49" charset="0"/>
                          <a:cs typeface="Consolas" panose="020B0609020204030204" pitchFamily="49" charset="0"/>
                        </a:rPr>
                        <a:t>&gt; python HelloWorld.py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2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smtClean="0">
                          <a:latin typeface="Consolas" panose="020B0609020204030204" pitchFamily="49" charset="0"/>
                          <a:cs typeface="Consolas" panose="020B0609020204030204" pitchFamily="49" charset="0"/>
                        </a:rPr>
                        <a:t>Hello</a:t>
                      </a:r>
                      <a:r>
                        <a:rPr lang="en-US" sz="1200" baseline="0" dirty="0" smtClean="0">
                          <a:latin typeface="Consolas" panose="020B0609020204030204" pitchFamily="49" charset="0"/>
                          <a:cs typeface="Consolas" panose="020B0609020204030204" pitchFamily="49" charset="0"/>
                        </a:rPr>
                        <a:t> World</a:t>
                      </a:r>
                      <a:endParaRPr lang="en-US" sz="12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3971204"/>
              </p:ext>
            </p:extLst>
          </p:nvPr>
        </p:nvGraphicFramePr>
        <p:xfrm>
          <a:off x="6438899" y="1862668"/>
          <a:ext cx="4572001" cy="457200"/>
        </p:xfrm>
        <a:graphic>
          <a:graphicData uri="http://schemas.openxmlformats.org/drawingml/2006/table">
            <a:tbl>
              <a:tblPr firstRow="1" bandRow="1">
                <a:tableStyleId>{5C22544A-7EE6-4342-B048-85BDC9FD1C3A}</a:tableStyleId>
              </a:tblPr>
              <a:tblGrid>
                <a:gridCol w="4572001">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HelloWorld.py</a:t>
                      </a:r>
                    </a:p>
                  </a:txBody>
                  <a:tcPr>
                    <a:solidFill>
                      <a:srgbClr val="0070C0"/>
                    </a:solidFill>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34165049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7115"/>
            <a:ext cx="10058400" cy="1450757"/>
          </a:xfrm>
        </p:spPr>
        <p:txBody>
          <a:bodyPr/>
          <a:lstStyle/>
          <a:p>
            <a:r>
              <a:rPr lang="en-US" dirty="0" smtClean="0"/>
              <a:t>The shebang (</a:t>
            </a:r>
            <a:r>
              <a:rPr lang="en-US" b="1" dirty="0" smtClean="0"/>
              <a:t>#!</a:t>
            </a:r>
            <a:r>
              <a:rPr lang="en-US" dirty="0" smtClean="0"/>
              <a:t>)</a:t>
            </a:r>
            <a:endParaRPr lang="en-US" dirty="0"/>
          </a:p>
        </p:txBody>
      </p:sp>
      <p:sp>
        <p:nvSpPr>
          <p:cNvPr id="3" name="Content Placeholder 2"/>
          <p:cNvSpPr>
            <a:spLocks noGrp="1"/>
          </p:cNvSpPr>
          <p:nvPr>
            <p:ph idx="1"/>
          </p:nvPr>
        </p:nvSpPr>
        <p:spPr/>
        <p:txBody>
          <a:bodyPr/>
          <a:lstStyle/>
          <a:p>
            <a:r>
              <a:rPr lang="en-US" dirty="0" smtClean="0"/>
              <a:t>This first line of code is called a shebang.</a:t>
            </a:r>
          </a:p>
          <a:p>
            <a:r>
              <a:rPr lang="en-US" b="1" dirty="0" smtClean="0">
                <a:solidFill>
                  <a:srgbClr val="0070C0"/>
                </a:solidFill>
              </a:rPr>
              <a:t>You can choose to ignore it if you wish!</a:t>
            </a:r>
          </a:p>
          <a:p>
            <a:r>
              <a:rPr lang="en-US" dirty="0" smtClean="0"/>
              <a:t>In Linux, it will allow you to execute the</a:t>
            </a:r>
            <a:br>
              <a:rPr lang="en-US" dirty="0" smtClean="0"/>
            </a:br>
            <a:r>
              <a:rPr lang="en-US" dirty="0" smtClean="0"/>
              <a:t>program without having to explicitly</a:t>
            </a:r>
            <a:br>
              <a:rPr lang="en-US" dirty="0" smtClean="0"/>
            </a:br>
            <a:r>
              <a:rPr lang="en-US" dirty="0" smtClean="0"/>
              <a:t>tell Linux to call Python.</a:t>
            </a:r>
          </a:p>
          <a:p>
            <a:r>
              <a:rPr lang="en-US" dirty="0" smtClean="0"/>
              <a:t>In Windows you have to do that anyway,</a:t>
            </a:r>
            <a:br>
              <a:rPr lang="en-US" dirty="0" smtClean="0"/>
            </a:br>
            <a:r>
              <a:rPr lang="en-US" dirty="0" smtClean="0"/>
              <a:t>so the shebang doesn’t help much.</a:t>
            </a:r>
          </a:p>
          <a:p>
            <a:r>
              <a:rPr lang="en-US" dirty="0" smtClean="0"/>
              <a:t>From here on out, we will omit it from</a:t>
            </a:r>
            <a:br>
              <a:rPr lang="en-US" dirty="0" smtClean="0"/>
            </a:br>
            <a:r>
              <a:rPr lang="en-US" dirty="0" smtClean="0"/>
              <a:t>our code.  Know that you can always</a:t>
            </a:r>
            <a:br>
              <a:rPr lang="en-US" dirty="0" smtClean="0"/>
            </a:br>
            <a:r>
              <a:rPr lang="en-US" dirty="0" smtClean="0"/>
              <a:t>add it if you wish.</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02026925"/>
              </p:ext>
            </p:extLst>
          </p:nvPr>
        </p:nvGraphicFramePr>
        <p:xfrm>
          <a:off x="6438900" y="2362200"/>
          <a:ext cx="4572000" cy="3615267"/>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36152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FF00"/>
                          </a:solidFill>
                          <a:latin typeface="Consolas" panose="020B0609020204030204" pitchFamily="49" charset="0"/>
                          <a:cs typeface="Consolas" panose="020B0609020204030204" pitchFamily="49" charset="0"/>
                        </a:rPr>
                        <a:t>#!/</a:t>
                      </a:r>
                      <a:r>
                        <a:rPr lang="en-US" sz="1800" dirty="0" err="1" smtClean="0">
                          <a:solidFill>
                            <a:srgbClr val="FFFF00"/>
                          </a:solidFill>
                          <a:latin typeface="Consolas" panose="020B0609020204030204" pitchFamily="49" charset="0"/>
                          <a:cs typeface="Consolas" panose="020B0609020204030204" pitchFamily="49" charset="0"/>
                        </a:rPr>
                        <a:t>usr</a:t>
                      </a:r>
                      <a:r>
                        <a:rPr lang="en-US" sz="1800" dirty="0" smtClean="0">
                          <a:solidFill>
                            <a:srgbClr val="FFFF00"/>
                          </a:solidFill>
                          <a:latin typeface="Consolas" panose="020B0609020204030204" pitchFamily="49" charset="0"/>
                          <a:cs typeface="Consolas" panose="020B0609020204030204" pitchFamily="49" charset="0"/>
                        </a:rPr>
                        <a:t>/bin/</a:t>
                      </a:r>
                      <a:r>
                        <a:rPr lang="en-US" sz="1800" dirty="0" err="1" smtClean="0">
                          <a:solidFill>
                            <a:srgbClr val="FFFF00"/>
                          </a:solidFill>
                          <a:latin typeface="Consolas" panose="020B0609020204030204" pitchFamily="49" charset="0"/>
                          <a:cs typeface="Consolas" panose="020B0609020204030204" pitchFamily="49" charset="0"/>
                        </a:rPr>
                        <a:t>env</a:t>
                      </a:r>
                      <a:r>
                        <a:rPr lang="en-US" sz="1800" dirty="0" smtClean="0">
                          <a:solidFill>
                            <a:srgbClr val="FFFF00"/>
                          </a:solidFill>
                          <a:latin typeface="Consolas" panose="020B0609020204030204" pitchFamily="49" charset="0"/>
                          <a:cs typeface="Consolas" panose="020B0609020204030204" pitchFamily="49" charset="0"/>
                        </a:rPr>
                        <a:t> python</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print</a:t>
                      </a:r>
                      <a:r>
                        <a:rPr lang="en-US" sz="1800" baseline="0" dirty="0" smtClean="0">
                          <a:latin typeface="Consolas" panose="020B0609020204030204" pitchFamily="49" charset="0"/>
                          <a:cs typeface="Consolas" panose="020B0609020204030204" pitchFamily="49" charset="0"/>
                        </a:rPr>
                        <a:t> “Hello World”</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56159592"/>
              </p:ext>
            </p:extLst>
          </p:nvPr>
        </p:nvGraphicFramePr>
        <p:xfrm>
          <a:off x="6438901" y="1862668"/>
          <a:ext cx="4572000" cy="4572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HelloWorld.py</a:t>
                      </a:r>
                    </a:p>
                  </a:txBody>
                  <a:tcPr>
                    <a:solidFill>
                      <a:srgbClr val="0070C0"/>
                    </a:solidFill>
                  </a:tcPr>
                </a:tc>
                <a:extLst>
                  <a:ext uri="{0D108BD9-81ED-4DB2-BD59-A6C34878D82A}">
                    <a16:rowId xmlns:a16="http://schemas.microsoft.com/office/drawing/2014/main" xmlns="" val="643227359"/>
                  </a:ext>
                </a:extLst>
              </a:tr>
            </a:tbl>
          </a:graphicData>
        </a:graphic>
      </p:graphicFrame>
      <p:sp>
        <p:nvSpPr>
          <p:cNvPr id="5" name="Oval 4"/>
          <p:cNvSpPr/>
          <p:nvPr/>
        </p:nvSpPr>
        <p:spPr>
          <a:xfrm>
            <a:off x="6294120" y="2159725"/>
            <a:ext cx="3074126" cy="836023"/>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09715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Functions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90551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If there’s something you want to do more than once, a function will be useful.  There are three things to pay attention to when it comes to functions:</a:t>
            </a:r>
          </a:p>
          <a:p>
            <a:pPr lvl="1"/>
            <a:r>
              <a:rPr lang="en-US" dirty="0" smtClean="0"/>
              <a:t>Function definition: this is the name of the function.  The function below is named </a:t>
            </a:r>
            <a:r>
              <a:rPr lang="en-US" b="1" dirty="0" smtClean="0">
                <a:solidFill>
                  <a:srgbClr val="FF0000"/>
                </a:solidFill>
              </a:rPr>
              <a:t>Func.</a:t>
            </a:r>
          </a:p>
          <a:p>
            <a:pPr lvl="1"/>
            <a:r>
              <a:rPr lang="en-US" dirty="0" smtClean="0"/>
              <a:t>Input(s): a function may have zero or more inputs.  The input to </a:t>
            </a:r>
            <a:r>
              <a:rPr lang="en-US" b="1" dirty="0" smtClean="0">
                <a:solidFill>
                  <a:srgbClr val="FF0000"/>
                </a:solidFill>
              </a:rPr>
              <a:t>Func</a:t>
            </a:r>
            <a:r>
              <a:rPr lang="en-US" dirty="0" smtClean="0"/>
              <a:t> is </a:t>
            </a:r>
            <a:r>
              <a:rPr lang="en-US" b="1" dirty="0" smtClean="0">
                <a:solidFill>
                  <a:srgbClr val="C00000"/>
                </a:solidFill>
              </a:rPr>
              <a:t>a.</a:t>
            </a:r>
          </a:p>
          <a:p>
            <a:pPr lvl="1"/>
            <a:r>
              <a:rPr lang="en-US" dirty="0" smtClean="0"/>
              <a:t>Return: a function may return one object to the caller.  </a:t>
            </a:r>
            <a:r>
              <a:rPr lang="en-US" b="1" dirty="0" smtClean="0">
                <a:solidFill>
                  <a:srgbClr val="FF0000"/>
                </a:solidFill>
              </a:rPr>
              <a:t>Func</a:t>
            </a:r>
            <a:r>
              <a:rPr lang="en-US" dirty="0" smtClean="0"/>
              <a:t> returns object </a:t>
            </a:r>
            <a:r>
              <a:rPr lang="en-US" b="1" dirty="0" smtClean="0">
                <a:solidFill>
                  <a:schemeClr val="accent5">
                    <a:lumMod val="75000"/>
                  </a:schemeClr>
                </a:solidFill>
              </a:rPr>
              <a:t>b.</a:t>
            </a:r>
          </a:p>
        </p:txBody>
      </p:sp>
      <p:graphicFrame>
        <p:nvGraphicFramePr>
          <p:cNvPr id="7" name="Table 6"/>
          <p:cNvGraphicFramePr>
            <a:graphicFrameLocks noGrp="1"/>
          </p:cNvGraphicFramePr>
          <p:nvPr>
            <p:extLst>
              <p:ext uri="{D42A27DB-BD31-4B8C-83A1-F6EECF244321}">
                <p14:modId xmlns:p14="http://schemas.microsoft.com/office/powerpoint/2010/main" val="852447330"/>
              </p:ext>
            </p:extLst>
          </p:nvPr>
        </p:nvGraphicFramePr>
        <p:xfrm>
          <a:off x="3638550" y="3429000"/>
          <a:ext cx="4914900" cy="2548467"/>
        </p:xfrm>
        <a:graphic>
          <a:graphicData uri="http://schemas.openxmlformats.org/drawingml/2006/table">
            <a:tbl>
              <a:tblPr firstRow="1" bandRow="1">
                <a:tableStyleId>{5C22544A-7EE6-4342-B048-85BDC9FD1C3A}</a:tableStyleId>
              </a:tblPr>
              <a:tblGrid>
                <a:gridCol w="4914900">
                  <a:extLst>
                    <a:ext uri="{9D8B030D-6E8A-4147-A177-3AD203B41FA5}">
                      <a16:colId xmlns:a16="http://schemas.microsoft.com/office/drawing/2014/main" xmlns="" val="3049328480"/>
                    </a:ext>
                  </a:extLst>
                </a:gridCol>
              </a:tblGrid>
              <a:tr h="2548467">
                <a:tc>
                  <a:txBody>
                    <a:bodyPr/>
                    <a:lstStyle/>
                    <a:p>
                      <a:r>
                        <a:rPr lang="en-US" sz="1800" dirty="0" smtClean="0">
                          <a:latin typeface="Consolas" panose="020B0609020204030204" pitchFamily="49" charset="0"/>
                          <a:cs typeface="Consolas" panose="020B0609020204030204" pitchFamily="49" charset="0"/>
                        </a:rPr>
                        <a:t>def </a:t>
                      </a:r>
                      <a:r>
                        <a:rPr lang="en-US" sz="1800" dirty="0" smtClean="0">
                          <a:solidFill>
                            <a:srgbClr val="FF0000"/>
                          </a:solidFill>
                          <a:latin typeface="Consolas" panose="020B0609020204030204" pitchFamily="49" charset="0"/>
                          <a:cs typeface="Consolas" panose="020B0609020204030204" pitchFamily="49" charset="0"/>
                        </a:rPr>
                        <a:t>Func</a:t>
                      </a:r>
                      <a:r>
                        <a:rPr lang="en-US" sz="1800" dirty="0" smtClean="0">
                          <a:latin typeface="Consolas" panose="020B0609020204030204" pitchFamily="49" charset="0"/>
                          <a:cs typeface="Consolas" panose="020B0609020204030204" pitchFamily="49" charset="0"/>
                        </a:rPr>
                        <a:t>(</a:t>
                      </a:r>
                      <a:r>
                        <a:rPr lang="en-US" sz="1800" dirty="0" smtClean="0">
                          <a:solidFill>
                            <a:srgbClr val="C00000"/>
                          </a:solidFill>
                          <a:latin typeface="Consolas" panose="020B0609020204030204" pitchFamily="49" charset="0"/>
                          <a:cs typeface="Consolas" panose="020B0609020204030204" pitchFamily="49" charset="0"/>
                        </a:rPr>
                        <a:t>a</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    b = 2 * </a:t>
                      </a:r>
                      <a:r>
                        <a:rPr lang="en-US" sz="1800" dirty="0" smtClean="0">
                          <a:solidFill>
                            <a:srgbClr val="C00000"/>
                          </a:solidFill>
                          <a:latin typeface="Consolas" panose="020B0609020204030204" pitchFamily="49" charset="0"/>
                          <a:cs typeface="Consolas" panose="020B0609020204030204" pitchFamily="49" charset="0"/>
                        </a:rPr>
                        <a:t>a</a:t>
                      </a:r>
                    </a:p>
                    <a:p>
                      <a:r>
                        <a:rPr lang="en-US" sz="1800" dirty="0" smtClean="0">
                          <a:latin typeface="Consolas" panose="020B0609020204030204" pitchFamily="49" charset="0"/>
                          <a:cs typeface="Consolas" panose="020B0609020204030204" pitchFamily="49" charset="0"/>
                        </a:rPr>
                        <a:t>    return </a:t>
                      </a:r>
                      <a:r>
                        <a:rPr lang="en-US" sz="1800" dirty="0" smtClean="0">
                          <a:solidFill>
                            <a:schemeClr val="accent5">
                              <a:lumMod val="75000"/>
                            </a:schemeClr>
                          </a:solidFill>
                          <a:latin typeface="Consolas" panose="020B0609020204030204" pitchFamily="49" charset="0"/>
                          <a:cs typeface="Consolas" panose="020B0609020204030204" pitchFamily="49" charset="0"/>
                        </a:rPr>
                        <a:t>b</a:t>
                      </a: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20873516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Once a function is defined, it can be used by the rest of your program!</a:t>
            </a:r>
          </a:p>
          <a:p>
            <a:r>
              <a:rPr lang="en-US" dirty="0" smtClean="0"/>
              <a:t>The code snippet below calls the function </a:t>
            </a:r>
            <a:r>
              <a:rPr lang="en-US" b="1" dirty="0" smtClean="0">
                <a:solidFill>
                  <a:srgbClr val="FF0000"/>
                </a:solidFill>
              </a:rPr>
              <a:t>Func</a:t>
            </a:r>
            <a:r>
              <a:rPr lang="en-US" dirty="0" smtClean="0"/>
              <a:t> twice, with inputs </a:t>
            </a:r>
            <a:r>
              <a:rPr lang="en-US" b="1" dirty="0" smtClean="0"/>
              <a:t>10</a:t>
            </a:r>
            <a:r>
              <a:rPr lang="en-US" dirty="0" smtClean="0"/>
              <a:t> and </a:t>
            </a:r>
            <a:r>
              <a:rPr lang="en-US" b="1" dirty="0" smtClean="0"/>
              <a:t>20</a:t>
            </a:r>
            <a:r>
              <a:rPr lang="en-US" dirty="0" smtClean="0"/>
              <a:t>.</a:t>
            </a:r>
          </a:p>
          <a:p>
            <a:r>
              <a:rPr lang="en-US" b="1" dirty="0" smtClean="0">
                <a:solidFill>
                  <a:srgbClr val="FF0000"/>
                </a:solidFill>
              </a:rPr>
              <a:t>Func</a:t>
            </a:r>
            <a:r>
              <a:rPr lang="en-US" dirty="0" smtClean="0"/>
              <a:t>(</a:t>
            </a:r>
            <a:r>
              <a:rPr lang="en-US" b="1" dirty="0" smtClean="0"/>
              <a:t>10</a:t>
            </a:r>
            <a:r>
              <a:rPr lang="en-US" dirty="0" smtClean="0"/>
              <a:t>) will return </a:t>
            </a:r>
            <a:r>
              <a:rPr lang="en-US" b="1" dirty="0" smtClean="0"/>
              <a:t>20</a:t>
            </a:r>
            <a:r>
              <a:rPr lang="en-US" dirty="0" smtClean="0"/>
              <a:t>.  This is assigned to the variable x and printed.</a:t>
            </a:r>
          </a:p>
          <a:p>
            <a:r>
              <a:rPr lang="en-US" b="1" dirty="0" smtClean="0">
                <a:solidFill>
                  <a:srgbClr val="FF0000"/>
                </a:solidFill>
              </a:rPr>
              <a:t>Func</a:t>
            </a:r>
            <a:r>
              <a:rPr lang="en-US" dirty="0" smtClean="0"/>
              <a:t>(</a:t>
            </a:r>
            <a:r>
              <a:rPr lang="en-US" b="1" dirty="0" smtClean="0"/>
              <a:t>20</a:t>
            </a:r>
            <a:r>
              <a:rPr lang="en-US" dirty="0" smtClean="0"/>
              <a:t>) will return </a:t>
            </a:r>
            <a:r>
              <a:rPr lang="en-US" b="1" dirty="0" smtClean="0"/>
              <a:t>40</a:t>
            </a:r>
            <a:r>
              <a:rPr lang="en-US" dirty="0" smtClean="0"/>
              <a:t>.  This is assigned to the variable y and printed.</a:t>
            </a:r>
          </a:p>
        </p:txBody>
      </p:sp>
      <p:graphicFrame>
        <p:nvGraphicFramePr>
          <p:cNvPr id="7" name="Table 6"/>
          <p:cNvGraphicFramePr>
            <a:graphicFrameLocks noGrp="1"/>
          </p:cNvGraphicFramePr>
          <p:nvPr>
            <p:extLst>
              <p:ext uri="{D42A27DB-BD31-4B8C-83A1-F6EECF244321}">
                <p14:modId xmlns:p14="http://schemas.microsoft.com/office/powerpoint/2010/main" val="2355406686"/>
              </p:ext>
            </p:extLst>
          </p:nvPr>
        </p:nvGraphicFramePr>
        <p:xfrm>
          <a:off x="3638550" y="3691468"/>
          <a:ext cx="4914900" cy="2286000"/>
        </p:xfrm>
        <a:graphic>
          <a:graphicData uri="http://schemas.openxmlformats.org/drawingml/2006/table">
            <a:tbl>
              <a:tblPr firstRow="1" bandRow="1">
                <a:tableStyleId>{5C22544A-7EE6-4342-B048-85BDC9FD1C3A}</a:tableStyleId>
              </a:tblPr>
              <a:tblGrid>
                <a:gridCol w="4914900">
                  <a:extLst>
                    <a:ext uri="{9D8B030D-6E8A-4147-A177-3AD203B41FA5}">
                      <a16:colId xmlns:a16="http://schemas.microsoft.com/office/drawing/2014/main" xmlns="" val="3049328480"/>
                    </a:ext>
                  </a:extLst>
                </a:gridCol>
              </a:tblGrid>
              <a:tr h="2286000">
                <a:tc>
                  <a:txBody>
                    <a:bodyPr/>
                    <a:lstStyle/>
                    <a:p>
                      <a:r>
                        <a:rPr lang="en-US" sz="1800" dirty="0" smtClean="0">
                          <a:latin typeface="Consolas" panose="020B0609020204030204" pitchFamily="49" charset="0"/>
                          <a:cs typeface="Consolas" panose="020B0609020204030204" pitchFamily="49" charset="0"/>
                        </a:rPr>
                        <a:t>def </a:t>
                      </a:r>
                      <a:r>
                        <a:rPr lang="en-US" sz="1800" dirty="0" smtClean="0">
                          <a:solidFill>
                            <a:srgbClr val="FF0000"/>
                          </a:solidFill>
                          <a:latin typeface="Consolas" panose="020B0609020204030204" pitchFamily="49" charset="0"/>
                          <a:cs typeface="Consolas" panose="020B0609020204030204" pitchFamily="49" charset="0"/>
                        </a:rPr>
                        <a:t>Func</a:t>
                      </a:r>
                      <a:r>
                        <a:rPr lang="en-US" sz="1800" dirty="0" smtClean="0">
                          <a:latin typeface="Consolas" panose="020B0609020204030204" pitchFamily="49" charset="0"/>
                          <a:cs typeface="Consolas" panose="020B0609020204030204" pitchFamily="49" charset="0"/>
                        </a:rPr>
                        <a:t>(</a:t>
                      </a:r>
                      <a:r>
                        <a:rPr lang="en-US" sz="1800" dirty="0" smtClean="0">
                          <a:solidFill>
                            <a:schemeClr val="tx1"/>
                          </a:solidFill>
                          <a:latin typeface="Consolas" panose="020B0609020204030204" pitchFamily="49" charset="0"/>
                          <a:cs typeface="Consolas" panose="020B0609020204030204" pitchFamily="49" charset="0"/>
                        </a:rPr>
                        <a:t>a</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    b = 2 * </a:t>
                      </a:r>
                      <a:r>
                        <a:rPr lang="en-US" sz="1800" dirty="0" smtClean="0">
                          <a:solidFill>
                            <a:schemeClr val="tx1"/>
                          </a:solidFill>
                          <a:latin typeface="Consolas" panose="020B0609020204030204" pitchFamily="49" charset="0"/>
                          <a:cs typeface="Consolas" panose="020B0609020204030204" pitchFamily="49" charset="0"/>
                        </a:rPr>
                        <a:t>a</a:t>
                      </a:r>
                    </a:p>
                    <a:p>
                      <a:r>
                        <a:rPr lang="en-US" sz="1800" dirty="0" smtClean="0">
                          <a:latin typeface="Consolas" panose="020B0609020204030204" pitchFamily="49" charset="0"/>
                          <a:cs typeface="Consolas" panose="020B0609020204030204" pitchFamily="49" charset="0"/>
                        </a:rPr>
                        <a:t>    return </a:t>
                      </a:r>
                      <a:r>
                        <a:rPr lang="en-US" sz="1800" dirty="0" smtClean="0">
                          <a:solidFill>
                            <a:schemeClr val="accent5">
                              <a:lumMod val="75000"/>
                            </a:schemeClr>
                          </a:solidFill>
                          <a:latin typeface="Consolas" panose="020B0609020204030204" pitchFamily="49" charset="0"/>
                          <a:cs typeface="Consolas" panose="020B0609020204030204" pitchFamily="49" charset="0"/>
                        </a:rPr>
                        <a:t>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accent5">
                              <a:lumMod val="75000"/>
                            </a:schemeClr>
                          </a:solidFill>
                          <a:latin typeface="Consolas" panose="020B0609020204030204" pitchFamily="49" charset="0"/>
                          <a:cs typeface="Consolas" panose="020B0609020204030204" pitchFamily="49" charset="0"/>
                        </a:rPr>
                        <a:t>x</a:t>
                      </a:r>
                      <a:r>
                        <a:rPr lang="en-US" sz="1800" dirty="0" smtClean="0">
                          <a:latin typeface="Consolas" panose="020B0609020204030204" pitchFamily="49" charset="0"/>
                          <a:cs typeface="Consolas" panose="020B0609020204030204" pitchFamily="49" charset="0"/>
                        </a:rPr>
                        <a:t> = </a:t>
                      </a:r>
                      <a:r>
                        <a:rPr lang="en-US" sz="1800" dirty="0" smtClean="0">
                          <a:solidFill>
                            <a:srgbClr val="FF0000"/>
                          </a:solidFill>
                          <a:latin typeface="Consolas" panose="020B0609020204030204" pitchFamily="49" charset="0"/>
                          <a:cs typeface="Consolas" panose="020B0609020204030204" pitchFamily="49" charset="0"/>
                        </a:rPr>
                        <a:t>Func</a:t>
                      </a:r>
                      <a:r>
                        <a:rPr lang="en-US" sz="1800" dirty="0" smtClean="0">
                          <a:latin typeface="Consolas" panose="020B0609020204030204" pitchFamily="49" charset="0"/>
                          <a:cs typeface="Consolas" panose="020B0609020204030204" pitchFamily="49" charset="0"/>
                        </a:rPr>
                        <a:t>(</a:t>
                      </a:r>
                      <a:r>
                        <a:rPr lang="en-US" sz="1800" dirty="0" smtClean="0">
                          <a:solidFill>
                            <a:schemeClr val="tx1"/>
                          </a:solidFill>
                          <a:latin typeface="Consolas" panose="020B0609020204030204" pitchFamily="49" charset="0"/>
                          <a:cs typeface="Consolas" panose="020B0609020204030204" pitchFamily="49" charset="0"/>
                        </a:rPr>
                        <a:t>10</a:t>
                      </a:r>
                      <a:r>
                        <a:rPr lang="en-US" sz="1800" dirty="0" smtClean="0">
                          <a:latin typeface="Consolas" panose="020B0609020204030204" pitchFamily="49" charset="0"/>
                          <a:cs typeface="Consolas" panose="020B0609020204030204" pitchFamily="49" charset="0"/>
                        </a:rPr>
                        <a:t>)</a:t>
                      </a:r>
                      <a:endParaRPr lang="en-US" sz="1800" baseline="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solidFill>
                            <a:schemeClr val="accent5">
                              <a:lumMod val="75000"/>
                            </a:schemeClr>
                          </a:solidFill>
                          <a:latin typeface="Consolas" panose="020B0609020204030204" pitchFamily="49" charset="0"/>
                          <a:cs typeface="Consolas" panose="020B0609020204030204" pitchFamily="49" charset="0"/>
                        </a:rPr>
                        <a:t>y</a:t>
                      </a:r>
                      <a:r>
                        <a:rPr lang="en-US" sz="1800" baseline="0" dirty="0" smtClean="0">
                          <a:latin typeface="Consolas" panose="020B0609020204030204" pitchFamily="49" charset="0"/>
                          <a:cs typeface="Consolas" panose="020B0609020204030204" pitchFamily="49" charset="0"/>
                        </a:rPr>
                        <a:t> = </a:t>
                      </a:r>
                      <a:r>
                        <a:rPr lang="en-US" sz="1800" baseline="0" dirty="0" smtClean="0">
                          <a:solidFill>
                            <a:srgbClr val="FF0000"/>
                          </a:solidFill>
                          <a:latin typeface="Consolas" panose="020B0609020204030204" pitchFamily="49" charset="0"/>
                          <a:cs typeface="Consolas" panose="020B0609020204030204" pitchFamily="49" charset="0"/>
                        </a:rPr>
                        <a:t>Func</a:t>
                      </a:r>
                      <a:r>
                        <a:rPr lang="en-US" sz="1800" baseline="0" dirty="0" smtClean="0">
                          <a:latin typeface="Consolas" panose="020B0609020204030204" pitchFamily="49" charset="0"/>
                          <a:cs typeface="Consolas" panose="020B0609020204030204" pitchFamily="49" charset="0"/>
                        </a:rPr>
                        <a:t>(</a:t>
                      </a:r>
                      <a:r>
                        <a:rPr lang="en-US" sz="1800" baseline="0" dirty="0" smtClean="0">
                          <a:solidFill>
                            <a:schemeClr val="tx1"/>
                          </a:solidFill>
                          <a:latin typeface="Consolas" panose="020B0609020204030204" pitchFamily="49" charset="0"/>
                          <a:cs typeface="Consolas" panose="020B0609020204030204" pitchFamily="49" charset="0"/>
                        </a:rPr>
                        <a:t>20</a:t>
                      </a:r>
                      <a:r>
                        <a:rPr lang="en-US" sz="1800" baseline="0" dirty="0" smtClean="0">
                          <a:latin typeface="Consolas" panose="020B0609020204030204" pitchFamily="49"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Consolas" panose="020B0609020204030204" pitchFamily="49" charset="0"/>
                          <a:cs typeface="Consolas" panose="020B0609020204030204" pitchFamily="49" charset="0"/>
                        </a:rPr>
                        <a:t>print x</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Consolas" panose="020B0609020204030204" pitchFamily="49" charset="0"/>
                          <a:cs typeface="Consolas" panose="020B0609020204030204" pitchFamily="49" charset="0"/>
                        </a:rPr>
                        <a:t>print y</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2589397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23220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Function: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35111413"/>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xmlns="" val="3049328480"/>
                    </a:ext>
                  </a:extLst>
                </a:gridCol>
              </a:tblGrid>
              <a:tr h="3615267">
                <a:tc>
                  <a:txBody>
                    <a:bodyPr/>
                    <a:lstStyle/>
                    <a:p>
                      <a:r>
                        <a:rPr lang="en-US" sz="1800" dirty="0" smtClean="0">
                          <a:latin typeface="Consolas" panose="020B0609020204030204" pitchFamily="49" charset="0"/>
                          <a:cs typeface="Consolas" panose="020B0609020204030204" pitchFamily="49" charset="0"/>
                        </a:rPr>
                        <a:t>def </a:t>
                      </a:r>
                      <a:r>
                        <a:rPr lang="en-US" sz="1800" dirty="0" smtClean="0">
                          <a:solidFill>
                            <a:srgbClr val="FFFF00"/>
                          </a:solidFill>
                          <a:latin typeface="Consolas" panose="020B0609020204030204" pitchFamily="49" charset="0"/>
                          <a:cs typeface="Consolas" panose="020B0609020204030204" pitchFamily="49" charset="0"/>
                        </a:rPr>
                        <a:t>Square</a:t>
                      </a:r>
                      <a:r>
                        <a:rPr lang="en-US" sz="1800" dirty="0" smtClean="0">
                          <a:latin typeface="Consolas" panose="020B0609020204030204" pitchFamily="49" charset="0"/>
                          <a:cs typeface="Consolas" panose="020B0609020204030204" pitchFamily="49" charset="0"/>
                        </a:rPr>
                        <a:t>(</a:t>
                      </a:r>
                      <a:r>
                        <a:rPr lang="en-US" sz="1800" dirty="0" err="1" smtClean="0">
                          <a:solidFill>
                            <a:schemeClr val="tx1"/>
                          </a:solidFill>
                          <a:latin typeface="Consolas" panose="020B0609020204030204" pitchFamily="49" charset="0"/>
                          <a:cs typeface="Consolas" panose="020B0609020204030204" pitchFamily="49" charset="0"/>
                        </a:rPr>
                        <a:t>numIn</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    return </a:t>
                      </a:r>
                      <a:r>
                        <a:rPr lang="en-US" sz="1800" dirty="0" err="1" smtClean="0">
                          <a:solidFill>
                            <a:schemeClr val="tx1"/>
                          </a:solidFill>
                          <a:latin typeface="Consolas" panose="020B0609020204030204" pitchFamily="49" charset="0"/>
                          <a:cs typeface="Consolas" panose="020B0609020204030204" pitchFamily="49" charset="0"/>
                        </a:rPr>
                        <a:t>numIn</a:t>
                      </a:r>
                      <a:r>
                        <a:rPr lang="en-US" sz="1800" dirty="0" smtClean="0">
                          <a:latin typeface="Consolas" panose="020B0609020204030204" pitchFamily="49" charset="0"/>
                          <a:cs typeface="Consolas" panose="020B0609020204030204" pitchFamily="49" charset="0"/>
                        </a:rPr>
                        <a:t> ** 2</a:t>
                      </a:r>
                    </a:p>
                    <a:p>
                      <a:r>
                        <a:rPr lang="en-US" sz="1800" dirty="0" smtClean="0">
                          <a:latin typeface="Consolas" panose="020B0609020204030204" pitchFamily="49" charset="0"/>
                          <a:cs typeface="Consolas" panose="020B0609020204030204" pitchFamily="49" charset="0"/>
                        </a:rPr>
                        <a:t>	</a:t>
                      </a:r>
                    </a:p>
                    <a:p>
                      <a:r>
                        <a:rPr lang="en-US" sz="1800" dirty="0" smtClean="0">
                          <a:latin typeface="Consolas" panose="020B0609020204030204" pitchFamily="49" charset="0"/>
                          <a:cs typeface="Consolas" panose="020B0609020204030204" pitchFamily="49" charset="0"/>
                        </a:rPr>
                        <a:t>x = input("enter a number: ")</a:t>
                      </a:r>
                    </a:p>
                    <a:p>
                      <a:r>
                        <a:rPr lang="en-US" sz="1800" dirty="0" smtClean="0">
                          <a:latin typeface="Consolas" panose="020B0609020204030204" pitchFamily="49" charset="0"/>
                          <a:cs typeface="Consolas" panose="020B0609020204030204" pitchFamily="49" charset="0"/>
                        </a:rPr>
                        <a:t>print </a:t>
                      </a:r>
                      <a:r>
                        <a:rPr lang="en-US" sz="1800" dirty="0" smtClean="0">
                          <a:solidFill>
                            <a:srgbClr val="FFFF00"/>
                          </a:solidFill>
                          <a:latin typeface="Consolas" panose="020B0609020204030204" pitchFamily="49" charset="0"/>
                          <a:cs typeface="Consolas" panose="020B0609020204030204" pitchFamily="49" charset="0"/>
                        </a:rPr>
                        <a:t>Square</a:t>
                      </a:r>
                      <a:r>
                        <a:rPr lang="en-US" sz="1800" dirty="0" smtClean="0">
                          <a:latin typeface="Consolas" panose="020B0609020204030204" pitchFamily="49" charset="0"/>
                          <a:cs typeface="Consolas" panose="020B0609020204030204" pitchFamily="49" charset="0"/>
                        </a:rPr>
                        <a:t>(</a:t>
                      </a:r>
                      <a:r>
                        <a:rPr lang="en-US" sz="1800" dirty="0" smtClean="0">
                          <a:solidFill>
                            <a:schemeClr val="tx1"/>
                          </a:solidFill>
                          <a:latin typeface="Consolas" panose="020B0609020204030204" pitchFamily="49" charset="0"/>
                          <a:cs typeface="Consolas" panose="020B0609020204030204" pitchFamily="49" charset="0"/>
                        </a:rPr>
                        <a:t>x</a:t>
                      </a:r>
                      <a:r>
                        <a:rPr lang="en-US" sz="1800" dirty="0" smtClean="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29896026"/>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Squarify.py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a number: 50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2500</a:t>
                      </a:r>
                    </a:p>
                  </a:txBody>
                  <a:tcPr/>
                </a:tc>
                <a:extLst>
                  <a:ext uri="{0D108BD9-81ED-4DB2-BD59-A6C34878D82A}">
                    <a16:rowId xmlns:a16="http://schemas.microsoft.com/office/drawing/2014/main" xmlns=""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54175098"/>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Squarify.py</a:t>
                      </a:r>
                    </a:p>
                  </a:txBody>
                  <a:tcPr>
                    <a:solidFill>
                      <a:srgbClr val="0070C0"/>
                    </a:solidFill>
                  </a:tcPr>
                </a:tc>
                <a:extLst>
                  <a:ext uri="{0D108BD9-81ED-4DB2-BD59-A6C34878D82A}">
                    <a16:rowId xmlns:a16="http://schemas.microsoft.com/office/drawing/2014/main" xmlns="" val="643227359"/>
                  </a:ext>
                </a:extLst>
              </a:tr>
            </a:tbl>
          </a:graphicData>
        </a:graphic>
      </p:graphicFrame>
      <p:sp>
        <p:nvSpPr>
          <p:cNvPr id="11" name="Content Placeholder 2"/>
          <p:cNvSpPr>
            <a:spLocks noGrp="1"/>
          </p:cNvSpPr>
          <p:nvPr>
            <p:ph idx="1"/>
          </p:nvPr>
        </p:nvSpPr>
        <p:spPr>
          <a:xfrm>
            <a:off x="1097280" y="1845734"/>
            <a:ext cx="10058400" cy="4023360"/>
          </a:xfrm>
        </p:spPr>
        <p:txBody>
          <a:bodyPr/>
          <a:lstStyle/>
          <a:p>
            <a:r>
              <a:rPr lang="en-US" dirty="0" smtClean="0"/>
              <a:t>Our first function is a simple one.  It will</a:t>
            </a:r>
            <a:br>
              <a:rPr lang="en-US" dirty="0" smtClean="0"/>
            </a:br>
            <a:r>
              <a:rPr lang="en-US" dirty="0" smtClean="0"/>
              <a:t>query the user for a number, and then</a:t>
            </a:r>
            <a:br>
              <a:rPr lang="en-US" dirty="0" smtClean="0"/>
            </a:br>
            <a:r>
              <a:rPr lang="en-US" dirty="0" smtClean="0"/>
              <a:t>return the square of that number.</a:t>
            </a:r>
          </a:p>
          <a:p>
            <a:endParaRPr lang="en-US" dirty="0"/>
          </a:p>
        </p:txBody>
      </p:sp>
    </p:spTree>
    <p:extLst>
      <p:ext uri="{BB962C8B-B14F-4D97-AF65-F5344CB8AC3E}">
        <p14:creationId xmlns:p14="http://schemas.microsoft.com/office/powerpoint/2010/main" val="39049517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Function: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86073077"/>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xmlns="" val="3049328480"/>
                    </a:ext>
                  </a:extLst>
                </a:gridCol>
              </a:tblGrid>
              <a:tr h="3615267">
                <a:tc>
                  <a:txBody>
                    <a:bodyPr/>
                    <a:lstStyle/>
                    <a:p>
                      <a:r>
                        <a:rPr lang="en-US" sz="1600" dirty="0" smtClean="0">
                          <a:latin typeface="Consolas" panose="020B0609020204030204" pitchFamily="49" charset="0"/>
                          <a:cs typeface="Consolas" panose="020B0609020204030204" pitchFamily="49" charset="0"/>
                        </a:rPr>
                        <a:t>def </a:t>
                      </a:r>
                      <a:r>
                        <a:rPr lang="en-US" sz="1600" dirty="0" smtClean="0">
                          <a:solidFill>
                            <a:srgbClr val="FFFF00"/>
                          </a:solidFill>
                          <a:latin typeface="Consolas" panose="020B0609020204030204" pitchFamily="49" charset="0"/>
                          <a:cs typeface="Consolas" panose="020B0609020204030204" pitchFamily="49" charset="0"/>
                        </a:rPr>
                        <a:t>Greeting</a:t>
                      </a:r>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F</a:t>
                      </a:r>
                      <a:r>
                        <a:rPr lang="en-US" sz="1600" dirty="0" smtClean="0">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L</a:t>
                      </a:r>
                      <a:r>
                        <a:rPr lang="en-US" sz="1600" dirty="0" smtClean="0">
                          <a:latin typeface="Consolas" panose="020B0609020204030204" pitchFamily="49" charset="0"/>
                          <a:cs typeface="Consolas" panose="020B0609020204030204" pitchFamily="49" charset="0"/>
                        </a:rPr>
                        <a:t>):</a:t>
                      </a:r>
                    </a:p>
                    <a:p>
                      <a:r>
                        <a:rPr lang="en-US" sz="1600" baseline="0" dirty="0" smtClean="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print "Hello " + </a:t>
                      </a:r>
                      <a:r>
                        <a:rPr lang="en-US" sz="1600" dirty="0" smtClean="0">
                          <a:solidFill>
                            <a:schemeClr val="tx1"/>
                          </a:solidFill>
                          <a:latin typeface="Consolas" panose="020B0609020204030204" pitchFamily="49" charset="0"/>
                          <a:cs typeface="Consolas" panose="020B0609020204030204" pitchFamily="49" charset="0"/>
                        </a:rPr>
                        <a:t>F</a:t>
                      </a:r>
                      <a:r>
                        <a:rPr lang="en-US" sz="1600" dirty="0" smtClean="0">
                          <a:latin typeface="Consolas" panose="020B0609020204030204" pitchFamily="49" charset="0"/>
                          <a:cs typeface="Consolas" panose="020B0609020204030204" pitchFamily="49" charset="0"/>
                        </a:rPr>
                        <a:t> + " " + </a:t>
                      </a:r>
                      <a:r>
                        <a:rPr lang="en-US" sz="1600" dirty="0" smtClean="0">
                          <a:solidFill>
                            <a:schemeClr val="tx1"/>
                          </a:solidFill>
                          <a:latin typeface="Consolas" panose="020B0609020204030204" pitchFamily="49" charset="0"/>
                          <a:cs typeface="Consolas" panose="020B0609020204030204" pitchFamily="49" charset="0"/>
                        </a:rPr>
                        <a:t>L</a:t>
                      </a:r>
                      <a:r>
                        <a:rPr lang="en-US" sz="1600" dirty="0" smtClean="0">
                          <a:latin typeface="Consolas" panose="020B0609020204030204" pitchFamily="49" charset="0"/>
                          <a:cs typeface="Consolas" panose="020B0609020204030204" pitchFamily="49" charset="0"/>
                        </a:rPr>
                        <a:t> + "!"</a:t>
                      </a:r>
                    </a:p>
                    <a:p>
                      <a:r>
                        <a:rPr lang="en-US" sz="1600" dirty="0" smtClean="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first = </a:t>
                      </a:r>
                      <a:r>
                        <a:rPr lang="en-US" sz="1600" dirty="0" err="1" smtClean="0">
                          <a:latin typeface="Consolas" panose="020B0609020204030204" pitchFamily="49" charset="0"/>
                          <a:cs typeface="Consolas" panose="020B0609020204030204" pitchFamily="49" charset="0"/>
                        </a:rPr>
                        <a:t>raw_input</a:t>
                      </a:r>
                      <a:r>
                        <a:rPr lang="en-US" sz="1600" dirty="0" smtClean="0">
                          <a:latin typeface="Consolas" panose="020B0609020204030204" pitchFamily="49" charset="0"/>
                          <a:cs typeface="Consolas" panose="020B0609020204030204" pitchFamily="49" charset="0"/>
                        </a:rPr>
                        <a:t>("first name: ")</a:t>
                      </a:r>
                    </a:p>
                    <a:p>
                      <a:r>
                        <a:rPr lang="en-US" sz="1600" dirty="0" smtClean="0">
                          <a:latin typeface="Consolas" panose="020B0609020204030204" pitchFamily="49" charset="0"/>
                          <a:cs typeface="Consolas" panose="020B0609020204030204" pitchFamily="49" charset="0"/>
                        </a:rPr>
                        <a:t>last = </a:t>
                      </a:r>
                      <a:r>
                        <a:rPr lang="en-US" sz="1600" dirty="0" err="1" smtClean="0">
                          <a:latin typeface="Consolas" panose="020B0609020204030204" pitchFamily="49" charset="0"/>
                          <a:cs typeface="Consolas" panose="020B0609020204030204" pitchFamily="49" charset="0"/>
                        </a:rPr>
                        <a:t>raw_input</a:t>
                      </a:r>
                      <a:r>
                        <a:rPr lang="en-US" sz="1600" dirty="0" smtClean="0">
                          <a:latin typeface="Consolas" panose="020B0609020204030204" pitchFamily="49" charset="0"/>
                          <a:cs typeface="Consolas" panose="020B0609020204030204" pitchFamily="49" charset="0"/>
                        </a:rPr>
                        <a:t>("last name: ")</a:t>
                      </a:r>
                    </a:p>
                    <a:p>
                      <a:r>
                        <a:rPr lang="en-US" sz="1600" dirty="0" smtClean="0">
                          <a:solidFill>
                            <a:srgbClr val="FFFF00"/>
                          </a:solidFill>
                          <a:latin typeface="Consolas" panose="020B0609020204030204" pitchFamily="49" charset="0"/>
                          <a:cs typeface="Consolas" panose="020B0609020204030204" pitchFamily="49" charset="0"/>
                        </a:rPr>
                        <a:t>Greeting</a:t>
                      </a:r>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first</a:t>
                      </a:r>
                      <a:r>
                        <a:rPr lang="en-US" sz="1600" dirty="0" smtClean="0">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last</a:t>
                      </a:r>
                      <a:r>
                        <a:rPr lang="en-US" sz="1600" dirty="0" smtClean="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41542160"/>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Greetings.py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first name: James</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last name: Bond</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Hello James Bond!</a:t>
                      </a:r>
                    </a:p>
                  </a:txBody>
                  <a:tcPr/>
                </a:tc>
                <a:extLst>
                  <a:ext uri="{0D108BD9-81ED-4DB2-BD59-A6C34878D82A}">
                    <a16:rowId xmlns:a16="http://schemas.microsoft.com/office/drawing/2014/main" xmlns=""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74564030"/>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Greetings.py</a:t>
                      </a:r>
                    </a:p>
                  </a:txBody>
                  <a:tcPr>
                    <a:solidFill>
                      <a:srgbClr val="0070C0"/>
                    </a:solidFill>
                  </a:tcPr>
                </a:tc>
                <a:extLst>
                  <a:ext uri="{0D108BD9-81ED-4DB2-BD59-A6C34878D82A}">
                    <a16:rowId xmlns:a16="http://schemas.microsoft.com/office/drawing/2014/main" xmlns="" val="643227359"/>
                  </a:ext>
                </a:extLst>
              </a:tr>
            </a:tbl>
          </a:graphicData>
        </a:graphic>
      </p:graphicFrame>
      <p:sp>
        <p:nvSpPr>
          <p:cNvPr id="11" name="Content Placeholder 2"/>
          <p:cNvSpPr>
            <a:spLocks noGrp="1"/>
          </p:cNvSpPr>
          <p:nvPr>
            <p:ph idx="1"/>
          </p:nvPr>
        </p:nvSpPr>
        <p:spPr>
          <a:xfrm>
            <a:off x="1097280" y="1845734"/>
            <a:ext cx="4655820" cy="4023360"/>
          </a:xfrm>
        </p:spPr>
        <p:txBody>
          <a:bodyPr/>
          <a:lstStyle/>
          <a:p>
            <a:r>
              <a:rPr lang="en-US" dirty="0" smtClean="0"/>
              <a:t>A function need not return anything.  In this example, we just need the function to print something to the user.</a:t>
            </a:r>
          </a:p>
          <a:p>
            <a:endParaRPr lang="en-US" dirty="0"/>
          </a:p>
        </p:txBody>
      </p:sp>
    </p:spTree>
    <p:extLst>
      <p:ext uri="{BB962C8B-B14F-4D97-AF65-F5344CB8AC3E}">
        <p14:creationId xmlns:p14="http://schemas.microsoft.com/office/powerpoint/2010/main" val="2934106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Function: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06467300"/>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xmlns="" val="3049328480"/>
                    </a:ext>
                  </a:extLst>
                </a:gridCol>
              </a:tblGrid>
              <a:tr h="3615267">
                <a:tc>
                  <a:txBody>
                    <a:bodyPr/>
                    <a:lstStyle/>
                    <a:p>
                      <a:r>
                        <a:rPr lang="en-US" sz="1600" dirty="0" smtClean="0">
                          <a:latin typeface="Consolas" panose="020B0609020204030204" pitchFamily="49" charset="0"/>
                          <a:cs typeface="Consolas" panose="020B0609020204030204" pitchFamily="49" charset="0"/>
                        </a:rPr>
                        <a:t>import math</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def </a:t>
                      </a:r>
                      <a:r>
                        <a:rPr lang="en-US" sz="1600" dirty="0" err="1" smtClean="0">
                          <a:solidFill>
                            <a:srgbClr val="FFFF00"/>
                          </a:solidFill>
                          <a:latin typeface="Consolas" panose="020B0609020204030204" pitchFamily="49" charset="0"/>
                          <a:cs typeface="Consolas" panose="020B0609020204030204" pitchFamily="49" charset="0"/>
                        </a:rPr>
                        <a:t>Pythag</a:t>
                      </a:r>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a</a:t>
                      </a:r>
                      <a:r>
                        <a:rPr lang="en-US" sz="1600" dirty="0" smtClean="0">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b</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c = </a:t>
                      </a:r>
                      <a:r>
                        <a:rPr lang="en-US" sz="1600" dirty="0" err="1" smtClean="0">
                          <a:latin typeface="Consolas" panose="020B0609020204030204" pitchFamily="49" charset="0"/>
                          <a:cs typeface="Consolas" panose="020B0609020204030204" pitchFamily="49" charset="0"/>
                        </a:rPr>
                        <a:t>math.sqrt</a:t>
                      </a:r>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a</a:t>
                      </a:r>
                      <a:r>
                        <a:rPr lang="en-US" sz="1600" dirty="0" smtClean="0">
                          <a:latin typeface="Consolas" panose="020B0609020204030204" pitchFamily="49" charset="0"/>
                          <a:cs typeface="Consolas" panose="020B0609020204030204" pitchFamily="49" charset="0"/>
                        </a:rPr>
                        <a:t> ** 2 + </a:t>
                      </a:r>
                      <a:r>
                        <a:rPr lang="en-US" sz="1600" dirty="0" smtClean="0">
                          <a:solidFill>
                            <a:schemeClr val="tx1"/>
                          </a:solidFill>
                          <a:latin typeface="Consolas" panose="020B0609020204030204" pitchFamily="49" charset="0"/>
                          <a:cs typeface="Consolas" panose="020B0609020204030204" pitchFamily="49" charset="0"/>
                        </a:rPr>
                        <a:t>b</a:t>
                      </a:r>
                      <a:r>
                        <a:rPr lang="en-US" sz="1600" dirty="0" smtClean="0">
                          <a:latin typeface="Consolas" panose="020B0609020204030204" pitchFamily="49" charset="0"/>
                          <a:cs typeface="Consolas" panose="020B0609020204030204" pitchFamily="49" charset="0"/>
                        </a:rPr>
                        <a:t> ** 2)</a:t>
                      </a:r>
                    </a:p>
                    <a:p>
                      <a:r>
                        <a:rPr lang="en-US" sz="1600" dirty="0" smtClean="0">
                          <a:latin typeface="Consolas" panose="020B0609020204030204" pitchFamily="49" charset="0"/>
                          <a:cs typeface="Consolas" panose="020B0609020204030204" pitchFamily="49" charset="0"/>
                        </a:rPr>
                        <a:t>    return </a:t>
                      </a:r>
                      <a:r>
                        <a:rPr lang="en-US" sz="1600" dirty="0" smtClean="0">
                          <a:solidFill>
                            <a:srgbClr val="FFC000"/>
                          </a:solidFill>
                          <a:latin typeface="Consolas" panose="020B0609020204030204" pitchFamily="49" charset="0"/>
                          <a:cs typeface="Consolas" panose="020B0609020204030204" pitchFamily="49" charset="0"/>
                        </a:rPr>
                        <a:t>c</a:t>
                      </a:r>
                      <a:r>
                        <a:rPr lang="en-US"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sideA</a:t>
                      </a:r>
                      <a:r>
                        <a:rPr lang="en-US" sz="1600" dirty="0" smtClean="0">
                          <a:latin typeface="Consolas" panose="020B0609020204030204" pitchFamily="49" charset="0"/>
                          <a:cs typeface="Consolas" panose="020B0609020204030204" pitchFamily="49" charset="0"/>
                        </a:rPr>
                        <a:t> = input("enter side a: ")</a:t>
                      </a:r>
                    </a:p>
                    <a:p>
                      <a:r>
                        <a:rPr lang="en-US" sz="1600" dirty="0" err="1" smtClean="0">
                          <a:latin typeface="Consolas" panose="020B0609020204030204" pitchFamily="49" charset="0"/>
                          <a:cs typeface="Consolas" panose="020B0609020204030204" pitchFamily="49" charset="0"/>
                        </a:rPr>
                        <a:t>sideB</a:t>
                      </a:r>
                      <a:r>
                        <a:rPr lang="en-US" sz="1600" dirty="0" smtClean="0">
                          <a:latin typeface="Consolas" panose="020B0609020204030204" pitchFamily="49" charset="0"/>
                          <a:cs typeface="Consolas" panose="020B0609020204030204" pitchFamily="49" charset="0"/>
                        </a:rPr>
                        <a:t> = input("enter side b: ")</a:t>
                      </a:r>
                    </a:p>
                    <a:p>
                      <a:r>
                        <a:rPr lang="en-US" sz="1600" dirty="0" err="1" smtClean="0">
                          <a:solidFill>
                            <a:srgbClr val="FFC000"/>
                          </a:solidFill>
                          <a:latin typeface="Consolas" panose="020B0609020204030204" pitchFamily="49" charset="0"/>
                          <a:cs typeface="Consolas" panose="020B0609020204030204" pitchFamily="49" charset="0"/>
                        </a:rPr>
                        <a:t>sideC</a:t>
                      </a:r>
                      <a:r>
                        <a:rPr lang="en-US" sz="1600" dirty="0" smtClean="0">
                          <a:latin typeface="Consolas" panose="020B0609020204030204" pitchFamily="49" charset="0"/>
                          <a:cs typeface="Consolas" panose="020B0609020204030204" pitchFamily="49" charset="0"/>
                        </a:rPr>
                        <a:t> = </a:t>
                      </a:r>
                      <a:r>
                        <a:rPr lang="en-US" sz="1600" dirty="0" err="1" smtClean="0">
                          <a:solidFill>
                            <a:srgbClr val="FFFF00"/>
                          </a:solidFill>
                          <a:latin typeface="Consolas" panose="020B0609020204030204" pitchFamily="49" charset="0"/>
                          <a:cs typeface="Consolas" panose="020B0609020204030204" pitchFamily="49" charset="0"/>
                        </a:rPr>
                        <a:t>Pythag</a:t>
                      </a:r>
                      <a:r>
                        <a:rPr lang="en-US" sz="1600" dirty="0" smtClean="0">
                          <a:latin typeface="Consolas" panose="020B0609020204030204" pitchFamily="49" charset="0"/>
                          <a:cs typeface="Consolas" panose="020B0609020204030204" pitchFamily="49" charset="0"/>
                        </a:rPr>
                        <a:t>(</a:t>
                      </a:r>
                      <a:r>
                        <a:rPr lang="en-US" sz="1600" dirty="0" err="1" smtClean="0">
                          <a:solidFill>
                            <a:schemeClr val="tx1"/>
                          </a:solidFill>
                          <a:latin typeface="Consolas" panose="020B0609020204030204" pitchFamily="49" charset="0"/>
                          <a:cs typeface="Consolas" panose="020B0609020204030204" pitchFamily="49" charset="0"/>
                        </a:rPr>
                        <a:t>sideA</a:t>
                      </a:r>
                      <a:r>
                        <a:rPr lang="en-US" sz="1600" dirty="0" smtClean="0">
                          <a:latin typeface="Consolas" panose="020B0609020204030204" pitchFamily="49" charset="0"/>
                          <a:cs typeface="Consolas" panose="020B0609020204030204" pitchFamily="49" charset="0"/>
                        </a:rPr>
                        <a:t>, </a:t>
                      </a:r>
                      <a:r>
                        <a:rPr lang="en-US" sz="1600" dirty="0" err="1" smtClean="0">
                          <a:solidFill>
                            <a:schemeClr val="tx1"/>
                          </a:solidFill>
                          <a:latin typeface="Consolas" panose="020B0609020204030204" pitchFamily="49" charset="0"/>
                          <a:cs typeface="Consolas" panose="020B0609020204030204" pitchFamily="49" charset="0"/>
                        </a:rPr>
                        <a:t>sideB</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print "side c is: " + str(</a:t>
                      </a:r>
                      <a:r>
                        <a:rPr lang="en-US" sz="1600" dirty="0" err="1" smtClean="0">
                          <a:latin typeface="Consolas" panose="020B0609020204030204" pitchFamily="49" charset="0"/>
                          <a:cs typeface="Consolas" panose="020B0609020204030204" pitchFamily="49" charset="0"/>
                        </a:rPr>
                        <a:t>sideC</a:t>
                      </a:r>
                      <a:r>
                        <a:rPr lang="en-US" sz="1600" dirty="0" smtClean="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7016238"/>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Pythag.py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side a: 3</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side b: 4</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side c is: 5.0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19032100"/>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Pythag.py</a:t>
                      </a:r>
                    </a:p>
                  </a:txBody>
                  <a:tcPr>
                    <a:solidFill>
                      <a:srgbClr val="0070C0"/>
                    </a:solidFill>
                  </a:tcPr>
                </a:tc>
                <a:extLst>
                  <a:ext uri="{0D108BD9-81ED-4DB2-BD59-A6C34878D82A}">
                    <a16:rowId xmlns:a16="http://schemas.microsoft.com/office/drawing/2014/main" xmlns="" val="643227359"/>
                  </a:ext>
                </a:extLst>
              </a:tr>
            </a:tbl>
          </a:graphicData>
        </a:graphic>
      </p:graphicFrame>
      <p:sp>
        <p:nvSpPr>
          <p:cNvPr id="11" name="Content Placeholder 2"/>
          <p:cNvSpPr>
            <a:spLocks noGrp="1"/>
          </p:cNvSpPr>
          <p:nvPr>
            <p:ph idx="1"/>
          </p:nvPr>
        </p:nvSpPr>
        <p:spPr>
          <a:xfrm>
            <a:off x="1097280" y="1845734"/>
            <a:ext cx="4655820" cy="4023360"/>
          </a:xfrm>
        </p:spPr>
        <p:txBody>
          <a:bodyPr/>
          <a:lstStyle/>
          <a:p>
            <a:r>
              <a:rPr lang="en-US" dirty="0" smtClean="0"/>
              <a:t>A function may have as many inputs as you like.  The </a:t>
            </a:r>
            <a:r>
              <a:rPr lang="en-US" dirty="0" err="1" smtClean="0"/>
              <a:t>Pythag</a:t>
            </a:r>
            <a:r>
              <a:rPr lang="en-US" dirty="0" smtClean="0"/>
              <a:t> function has two inputs (two sides of a right triangle).</a:t>
            </a:r>
          </a:p>
          <a:p>
            <a:r>
              <a:rPr lang="en-US" dirty="0" smtClean="0"/>
              <a:t>A function could also have no inputs!</a:t>
            </a:r>
            <a:endParaRPr lang="en-US" dirty="0"/>
          </a:p>
        </p:txBody>
      </p:sp>
    </p:spTree>
    <p:extLst>
      <p:ext uri="{BB962C8B-B14F-4D97-AF65-F5344CB8AC3E}">
        <p14:creationId xmlns:p14="http://schemas.microsoft.com/office/powerpoint/2010/main" val="40484981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Structures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63544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Data Structures</a:t>
            </a:r>
            <a:endParaRPr lang="en-US" dirty="0"/>
          </a:p>
        </p:txBody>
      </p:sp>
      <p:sp>
        <p:nvSpPr>
          <p:cNvPr id="5" name="Content Placeholder 4"/>
          <p:cNvSpPr>
            <a:spLocks noGrp="1"/>
          </p:cNvSpPr>
          <p:nvPr>
            <p:ph idx="1"/>
          </p:nvPr>
        </p:nvSpPr>
        <p:spPr/>
        <p:txBody>
          <a:bodyPr/>
          <a:lstStyle/>
          <a:p>
            <a:pPr lvl="1"/>
            <a:r>
              <a:rPr lang="en-US" dirty="0" smtClean="0"/>
              <a:t>Data structures are methods of organizing data within a programming language.  Each data structure has benefits and drawbacks.  Many are beyond the scope of this course.  We will be focusing on the python </a:t>
            </a:r>
            <a:r>
              <a:rPr lang="en-US" b="1" dirty="0" smtClean="0">
                <a:solidFill>
                  <a:srgbClr val="0070C0"/>
                </a:solidFill>
              </a:rPr>
              <a:t>list</a:t>
            </a:r>
            <a:r>
              <a:rPr lang="en-US" dirty="0" smtClean="0"/>
              <a:t> (array) and </a:t>
            </a:r>
            <a:r>
              <a:rPr lang="en-US" b="1" dirty="0" smtClean="0">
                <a:solidFill>
                  <a:srgbClr val="0070C0"/>
                </a:solidFill>
              </a:rPr>
              <a:t>dictionary</a:t>
            </a:r>
            <a:r>
              <a:rPr lang="en-US" dirty="0" smtClean="0"/>
              <a:t> (</a:t>
            </a:r>
            <a:r>
              <a:rPr lang="en-US" dirty="0" err="1" smtClean="0"/>
              <a:t>hashmap</a:t>
            </a:r>
            <a:r>
              <a:rPr lang="en-US" dirty="0" smtClean="0"/>
              <a:t>).</a:t>
            </a:r>
          </a:p>
          <a:p>
            <a:pPr lvl="1"/>
            <a:r>
              <a:rPr lang="en-US" dirty="0" smtClean="0"/>
              <a:t>Some examples of data structures are shown below.  We will not focus on either tree or linked list, but they are useful to show visually how the data structures differ.</a:t>
            </a:r>
          </a:p>
          <a:p>
            <a:endParaRPr lang="en-US" dirty="0"/>
          </a:p>
        </p:txBody>
      </p:sp>
      <p:cxnSp>
        <p:nvCxnSpPr>
          <p:cNvPr id="10" name="Straight Connector 9"/>
          <p:cNvCxnSpPr/>
          <p:nvPr/>
        </p:nvCxnSpPr>
        <p:spPr>
          <a:xfrm flipV="1">
            <a:off x="5164183" y="3420864"/>
            <a:ext cx="0" cy="25146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p:cNvCxnSpPr/>
          <p:nvPr/>
        </p:nvCxnSpPr>
        <p:spPr>
          <a:xfrm flipV="1">
            <a:off x="2894035" y="3429000"/>
            <a:ext cx="0" cy="25146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TextBox 11"/>
          <p:cNvSpPr txBox="1"/>
          <p:nvPr/>
        </p:nvSpPr>
        <p:spPr>
          <a:xfrm>
            <a:off x="2872264" y="5582194"/>
            <a:ext cx="2291920" cy="369332"/>
          </a:xfrm>
          <a:prstGeom prst="rect">
            <a:avLst/>
          </a:prstGeom>
          <a:noFill/>
        </p:spPr>
        <p:txBody>
          <a:bodyPr wrap="square" rtlCol="0">
            <a:spAutoFit/>
          </a:bodyPr>
          <a:lstStyle/>
          <a:p>
            <a:pPr algn="ctr"/>
            <a:r>
              <a:rPr lang="en-US" dirty="0" smtClean="0"/>
              <a:t>list (array)</a:t>
            </a:r>
            <a:endParaRPr lang="en-US" dirty="0"/>
          </a:p>
        </p:txBody>
      </p:sp>
      <p:sp>
        <p:nvSpPr>
          <p:cNvPr id="13" name="TextBox 12"/>
          <p:cNvSpPr txBox="1"/>
          <p:nvPr/>
        </p:nvSpPr>
        <p:spPr>
          <a:xfrm>
            <a:off x="5164182" y="5582194"/>
            <a:ext cx="3104607" cy="369332"/>
          </a:xfrm>
          <a:prstGeom prst="rect">
            <a:avLst/>
          </a:prstGeom>
          <a:noFill/>
        </p:spPr>
        <p:txBody>
          <a:bodyPr wrap="square" rtlCol="0">
            <a:spAutoFit/>
          </a:bodyPr>
          <a:lstStyle/>
          <a:p>
            <a:pPr algn="ctr"/>
            <a:r>
              <a:rPr lang="en-US" dirty="0" smtClean="0"/>
              <a:t>linked list</a:t>
            </a:r>
            <a:endParaRPr lang="en-US" dirty="0"/>
          </a:p>
        </p:txBody>
      </p:sp>
      <p:sp>
        <p:nvSpPr>
          <p:cNvPr id="14" name="TextBox 13"/>
          <p:cNvSpPr txBox="1"/>
          <p:nvPr/>
        </p:nvSpPr>
        <p:spPr>
          <a:xfrm>
            <a:off x="1181100" y="5582194"/>
            <a:ext cx="1712935" cy="369332"/>
          </a:xfrm>
          <a:prstGeom prst="rect">
            <a:avLst/>
          </a:prstGeom>
          <a:noFill/>
        </p:spPr>
        <p:txBody>
          <a:bodyPr wrap="square" rtlCol="0">
            <a:spAutoFit/>
          </a:bodyPr>
          <a:lstStyle/>
          <a:p>
            <a:pPr algn="ctr"/>
            <a:r>
              <a:rPr lang="en-US" dirty="0" smtClean="0"/>
              <a:t>tree</a:t>
            </a:r>
            <a:endParaRPr lang="en-US" dirty="0"/>
          </a:p>
        </p:txBody>
      </p:sp>
      <p:pic>
        <p:nvPicPr>
          <p:cNvPr id="16" name="Picture 15"/>
          <p:cNvPicPr>
            <a:picLocks noChangeAspect="1"/>
          </p:cNvPicPr>
          <p:nvPr/>
        </p:nvPicPr>
        <p:blipFill>
          <a:blip r:embed="rId2"/>
          <a:stretch>
            <a:fillRect/>
          </a:stretch>
        </p:blipFill>
        <p:spPr>
          <a:xfrm>
            <a:off x="1181100" y="3857414"/>
            <a:ext cx="1691163" cy="1641500"/>
          </a:xfrm>
          <a:prstGeom prst="rect">
            <a:avLst/>
          </a:prstGeom>
        </p:spPr>
      </p:pic>
      <p:pic>
        <p:nvPicPr>
          <p:cNvPr id="19" name="Picture 18"/>
          <p:cNvPicPr>
            <a:picLocks noChangeAspect="1"/>
          </p:cNvPicPr>
          <p:nvPr/>
        </p:nvPicPr>
        <p:blipFill>
          <a:blip r:embed="rId3"/>
          <a:stretch>
            <a:fillRect/>
          </a:stretch>
        </p:blipFill>
        <p:spPr>
          <a:xfrm>
            <a:off x="2988411" y="4468548"/>
            <a:ext cx="2042791" cy="644875"/>
          </a:xfrm>
          <a:prstGeom prst="rect">
            <a:avLst/>
          </a:prstGeom>
        </p:spPr>
      </p:pic>
      <p:pic>
        <p:nvPicPr>
          <p:cNvPr id="20" name="Picture 19"/>
          <p:cNvPicPr>
            <a:picLocks noChangeAspect="1"/>
          </p:cNvPicPr>
          <p:nvPr/>
        </p:nvPicPr>
        <p:blipFill>
          <a:blip r:embed="rId4"/>
          <a:stretch>
            <a:fillRect/>
          </a:stretch>
        </p:blipFill>
        <p:spPr>
          <a:xfrm>
            <a:off x="5297165" y="4677923"/>
            <a:ext cx="2846512" cy="435500"/>
          </a:xfrm>
          <a:prstGeom prst="rect">
            <a:avLst/>
          </a:prstGeom>
        </p:spPr>
      </p:pic>
      <p:cxnSp>
        <p:nvCxnSpPr>
          <p:cNvPr id="21" name="Straight Connector 20"/>
          <p:cNvCxnSpPr/>
          <p:nvPr/>
        </p:nvCxnSpPr>
        <p:spPr>
          <a:xfrm flipV="1">
            <a:off x="8268789" y="3429000"/>
            <a:ext cx="0" cy="25146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p:cNvSpPr txBox="1"/>
          <p:nvPr/>
        </p:nvSpPr>
        <p:spPr>
          <a:xfrm>
            <a:off x="8268789" y="5578231"/>
            <a:ext cx="2886891" cy="369332"/>
          </a:xfrm>
          <a:prstGeom prst="rect">
            <a:avLst/>
          </a:prstGeom>
          <a:noFill/>
        </p:spPr>
        <p:txBody>
          <a:bodyPr wrap="square" rtlCol="0">
            <a:spAutoFit/>
          </a:bodyPr>
          <a:lstStyle/>
          <a:p>
            <a:pPr algn="ctr"/>
            <a:r>
              <a:rPr lang="en-US" dirty="0" smtClean="0"/>
              <a:t>dictionary</a:t>
            </a:r>
            <a:endParaRPr lang="en-US" dirty="0"/>
          </a:p>
        </p:txBody>
      </p:sp>
      <p:pic>
        <p:nvPicPr>
          <p:cNvPr id="24" name="Picture 23"/>
          <p:cNvPicPr>
            <a:picLocks noChangeAspect="1"/>
          </p:cNvPicPr>
          <p:nvPr/>
        </p:nvPicPr>
        <p:blipFill>
          <a:blip r:embed="rId5"/>
          <a:stretch>
            <a:fillRect/>
          </a:stretch>
        </p:blipFill>
        <p:spPr>
          <a:xfrm>
            <a:off x="8992234" y="3644924"/>
            <a:ext cx="1440000" cy="1850875"/>
          </a:xfrm>
          <a:prstGeom prst="rect">
            <a:avLst/>
          </a:prstGeom>
        </p:spPr>
      </p:pic>
    </p:spTree>
    <p:extLst>
      <p:ext uri="{BB962C8B-B14F-4D97-AF65-F5344CB8AC3E}">
        <p14:creationId xmlns:p14="http://schemas.microsoft.com/office/powerpoint/2010/main" val="8570490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List</a:t>
            </a:r>
            <a:endParaRPr lang="en-US" dirty="0"/>
          </a:p>
        </p:txBody>
      </p:sp>
      <p:sp>
        <p:nvSpPr>
          <p:cNvPr id="5" name="Content Placeholder 4"/>
          <p:cNvSpPr>
            <a:spLocks noGrp="1"/>
          </p:cNvSpPr>
          <p:nvPr>
            <p:ph idx="1"/>
          </p:nvPr>
        </p:nvSpPr>
        <p:spPr>
          <a:xfrm>
            <a:off x="1097280" y="1845129"/>
            <a:ext cx="10058400" cy="4023360"/>
          </a:xfrm>
        </p:spPr>
        <p:txBody>
          <a:bodyPr>
            <a:normAutofit/>
          </a:bodyPr>
          <a:lstStyle/>
          <a:p>
            <a:r>
              <a:rPr lang="en-US" dirty="0" smtClean="0"/>
              <a:t>The most common data structure in Python is a comma-separated </a:t>
            </a:r>
            <a:r>
              <a:rPr lang="en-US" b="1" dirty="0" smtClean="0">
                <a:solidFill>
                  <a:srgbClr val="0070C0"/>
                </a:solidFill>
              </a:rPr>
              <a:t>list</a:t>
            </a:r>
            <a:r>
              <a:rPr lang="en-US" dirty="0" smtClean="0"/>
              <a:t> of items.  A list is contained within </a:t>
            </a:r>
            <a:r>
              <a:rPr lang="en-US" b="1" dirty="0" smtClean="0">
                <a:solidFill>
                  <a:srgbClr val="0070C0"/>
                </a:solidFill>
              </a:rPr>
              <a:t>square brackets</a:t>
            </a:r>
            <a:r>
              <a:rPr lang="en-US" dirty="0" smtClean="0"/>
              <a:t>.</a:t>
            </a:r>
          </a:p>
          <a:p>
            <a:r>
              <a:rPr lang="en-US" dirty="0" smtClean="0"/>
              <a:t>Lists can be indexed, assigned or sliced using notation similar to MATLAB (although </a:t>
            </a:r>
            <a:r>
              <a:rPr lang="en-US" b="1" dirty="0" smtClean="0">
                <a:solidFill>
                  <a:srgbClr val="0070C0"/>
                </a:solidFill>
              </a:rPr>
              <a:t>zero-based</a:t>
            </a:r>
            <a:r>
              <a:rPr lang="en-US" dirty="0" smtClean="0"/>
              <a:t>).</a:t>
            </a:r>
          </a:p>
        </p:txBody>
      </p:sp>
      <p:graphicFrame>
        <p:nvGraphicFramePr>
          <p:cNvPr id="9" name="Table 8"/>
          <p:cNvGraphicFramePr>
            <a:graphicFrameLocks noGrp="1"/>
          </p:cNvGraphicFramePr>
          <p:nvPr>
            <p:extLst>
              <p:ext uri="{D42A27DB-BD31-4B8C-83A1-F6EECF244321}">
                <p14:modId xmlns:p14="http://schemas.microsoft.com/office/powerpoint/2010/main" val="984396757"/>
              </p:ext>
            </p:extLst>
          </p:nvPr>
        </p:nvGraphicFramePr>
        <p:xfrm>
          <a:off x="2438400" y="3233058"/>
          <a:ext cx="7315200" cy="2743200"/>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xmlns="" val="3049328480"/>
                    </a:ext>
                  </a:extLst>
                </a:gridCol>
              </a:tblGrid>
              <a:tr h="2743200">
                <a:tc>
                  <a:txBody>
                    <a:bodyPr/>
                    <a:lstStyle/>
                    <a:p>
                      <a:r>
                        <a:rPr lang="en-US" sz="1800" baseline="0" dirty="0" smtClean="0">
                          <a:latin typeface="Consolas" panose="020B0609020204030204" pitchFamily="49" charset="0"/>
                          <a:cs typeface="Consolas" panose="020B0609020204030204" pitchFamily="49" charset="0"/>
                        </a:rPr>
                        <a:t>Employees = [“Fry”, “Bender”, “</a:t>
                      </a:r>
                      <a:r>
                        <a:rPr lang="en-US" sz="1800" baseline="0" dirty="0" err="1" smtClean="0">
                          <a:latin typeface="Consolas" panose="020B0609020204030204" pitchFamily="49" charset="0"/>
                          <a:cs typeface="Consolas" panose="020B0609020204030204" pitchFamily="49" charset="0"/>
                        </a:rPr>
                        <a:t>Zoidberg</a:t>
                      </a:r>
                      <a:r>
                        <a:rPr lang="en-US" sz="1800" baseline="0" dirty="0" smtClean="0">
                          <a:latin typeface="Consolas" panose="020B0609020204030204" pitchFamily="49" charset="0"/>
                          <a:cs typeface="Consolas" panose="020B0609020204030204" pitchFamily="49" charset="0"/>
                        </a:rPr>
                        <a:t>”, “</a:t>
                      </a:r>
                      <a:r>
                        <a:rPr lang="en-US" sz="1800" baseline="0" dirty="0" err="1" smtClean="0">
                          <a:latin typeface="Consolas" panose="020B0609020204030204" pitchFamily="49" charset="0"/>
                          <a:cs typeface="Consolas" panose="020B0609020204030204" pitchFamily="49" charset="0"/>
                        </a:rPr>
                        <a:t>Leela</a:t>
                      </a:r>
                      <a:r>
                        <a:rPr lang="en-US" sz="1800" baseline="0" dirty="0" smtClean="0">
                          <a:latin typeface="Consolas" panose="020B0609020204030204" pitchFamily="49" charset="0"/>
                          <a:cs typeface="Consolas" panose="020B0609020204030204" pitchFamily="49" charset="0"/>
                        </a:rPr>
                        <a:t>”]</a:t>
                      </a:r>
                    </a:p>
                    <a:p>
                      <a:endParaRPr lang="en-US" sz="1800" baseline="0" dirty="0" smtClean="0">
                        <a:latin typeface="Consolas" panose="020B0609020204030204" pitchFamily="49" charset="0"/>
                        <a:cs typeface="Consolas" panose="020B0609020204030204" pitchFamily="49" charset="0"/>
                      </a:endParaRPr>
                    </a:p>
                    <a:p>
                      <a:r>
                        <a:rPr lang="en-US" sz="1800" baseline="0" dirty="0" err="1" smtClean="0">
                          <a:latin typeface="Consolas" panose="020B0609020204030204" pitchFamily="49" charset="0"/>
                          <a:cs typeface="Consolas" panose="020B0609020204030204" pitchFamily="49" charset="0"/>
                        </a:rPr>
                        <a:t>testScores</a:t>
                      </a:r>
                      <a:r>
                        <a:rPr lang="en-US" sz="1800" baseline="0" dirty="0" smtClean="0">
                          <a:latin typeface="Consolas" panose="020B0609020204030204" pitchFamily="49" charset="0"/>
                          <a:cs typeface="Consolas" panose="020B0609020204030204" pitchFamily="49" charset="0"/>
                        </a:rPr>
                        <a:t> = [93.5, 88.3, 91.6]</a:t>
                      </a:r>
                    </a:p>
                    <a:p>
                      <a:endParaRPr lang="en-US" sz="1800" baseline="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onsolas" panose="020B0609020204030204" pitchFamily="49" charset="0"/>
                          <a:cs typeface="Consolas" panose="020B0609020204030204" pitchFamily="49" charset="0"/>
                        </a:rPr>
                        <a:t>a</a:t>
                      </a:r>
                      <a:r>
                        <a:rPr lang="en-US" sz="1800" baseline="0" dirty="0" smtClean="0">
                          <a:latin typeface="Consolas" panose="020B0609020204030204" pitchFamily="49" charset="0"/>
                          <a:cs typeface="Consolas" panose="020B0609020204030204" pitchFamily="49" charset="0"/>
                        </a:rPr>
                        <a:t> = [] </a:t>
                      </a:r>
                      <a:r>
                        <a:rPr lang="en-US" sz="1800" baseline="0" dirty="0" smtClean="0">
                          <a:solidFill>
                            <a:schemeClr val="bg1">
                              <a:lumMod val="85000"/>
                            </a:schemeClr>
                          </a:solidFill>
                          <a:latin typeface="Consolas" panose="020B0609020204030204" pitchFamily="49" charset="0"/>
                          <a:cs typeface="Consolas" panose="020B0609020204030204" pitchFamily="49" charset="0"/>
                        </a:rPr>
                        <a:t># empty list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Teams = [[“Emily”, “Will”]</a:t>
                      </a:r>
                      <a:r>
                        <a:rPr lang="en-US" sz="1800" baseline="0" dirty="0" smtClean="0">
                          <a:latin typeface="Consolas" panose="020B0609020204030204" pitchFamily="49" charset="0"/>
                          <a:cs typeface="Consolas" panose="020B0609020204030204" pitchFamily="49" charset="0"/>
                        </a:rPr>
                        <a:t>, [“Chris”, “Dan”]] </a:t>
                      </a:r>
                      <a:r>
                        <a:rPr lang="en-US" sz="1800" baseline="0" dirty="0" smtClean="0">
                          <a:solidFill>
                            <a:schemeClr val="bg1">
                              <a:lumMod val="85000"/>
                            </a:schemeClr>
                          </a:solidFill>
                          <a:latin typeface="Consolas" panose="020B0609020204030204" pitchFamily="49" charset="0"/>
                          <a:cs typeface="Consolas" panose="020B0609020204030204" pitchFamily="49" charset="0"/>
                        </a:rPr>
                        <a:t># nested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latin typeface="Consolas" panose="020B0609020204030204" pitchFamily="49" charset="0"/>
                          <a:cs typeface="Consolas" panose="020B0609020204030204" pitchFamily="49" charset="0"/>
                        </a:rPr>
                        <a:t>ChessAlive</a:t>
                      </a:r>
                      <a:r>
                        <a:rPr lang="en-US" sz="1800" dirty="0" smtClean="0">
                          <a:latin typeface="Consolas" panose="020B0609020204030204" pitchFamily="49" charset="0"/>
                          <a:cs typeface="Consolas" panose="020B0609020204030204" pitchFamily="49" charset="0"/>
                        </a:rPr>
                        <a:t> = [pawn0, pawn1, king, queen, knight1]</a:t>
                      </a:r>
                      <a:endParaRPr lang="en-US" sz="1800" baseline="0" dirty="0" smtClean="0">
                        <a:solidFill>
                          <a:schemeClr val="bg1">
                            <a:lumMod val="85000"/>
                          </a:schemeClr>
                        </a:solidFill>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20113411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List – accessing and modifying</a:t>
            </a:r>
            <a:endParaRPr lang="en-US" dirty="0"/>
          </a:p>
        </p:txBody>
      </p:sp>
      <p:sp>
        <p:nvSpPr>
          <p:cNvPr id="3" name="Content Placeholder 2"/>
          <p:cNvSpPr>
            <a:spLocks noGrp="1"/>
          </p:cNvSpPr>
          <p:nvPr>
            <p:ph idx="1"/>
          </p:nvPr>
        </p:nvSpPr>
        <p:spPr/>
        <p:txBody>
          <a:bodyPr/>
          <a:lstStyle/>
          <a:p>
            <a:pPr lvl="1"/>
            <a:r>
              <a:rPr lang="en-US" dirty="0" smtClean="0"/>
              <a:t>Lists can be accessed and modified in python using square brackets.</a:t>
            </a:r>
          </a:p>
          <a:p>
            <a:pPr lvl="1"/>
            <a:r>
              <a:rPr lang="en-US" dirty="0" smtClean="0"/>
              <a:t>Similar to many other programming languages, indexing in python begins with 0.</a:t>
            </a:r>
          </a:p>
          <a:p>
            <a:pPr lvl="1"/>
            <a:r>
              <a:rPr lang="en-US" dirty="0" smtClean="0"/>
              <a:t>Negative indices can be used to access a list beginning with the last element.</a:t>
            </a:r>
          </a:p>
          <a:p>
            <a:pPr lvl="1"/>
            <a:r>
              <a:rPr lang="en-US" dirty="0" smtClean="0"/>
              <a:t>The index used must be within the list.  In the below examples, accessing a[5] will return an error.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77414662"/>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600" dirty="0" smtClean="0">
                          <a:latin typeface="Consolas" panose="020B0609020204030204" pitchFamily="49" charset="0"/>
                          <a:cs typeface="Consolas" panose="020B0609020204030204" pitchFamily="49" charset="0"/>
                        </a:rPr>
                        <a:t>&gt;&gt;&gt; a = [5, 3, -2, 7, 0]</a:t>
                      </a:r>
                    </a:p>
                    <a:p>
                      <a:r>
                        <a:rPr lang="en-US" sz="1600" dirty="0" smtClean="0">
                          <a:latin typeface="Consolas" panose="020B0609020204030204" pitchFamily="49" charset="0"/>
                          <a:cs typeface="Consolas" panose="020B0609020204030204" pitchFamily="49" charset="0"/>
                        </a:rPr>
                        <a:t>&gt;&gt;&gt; print a[0]</a:t>
                      </a:r>
                    </a:p>
                    <a:p>
                      <a:r>
                        <a:rPr lang="en-US" sz="1600" dirty="0" smtClean="0">
                          <a:latin typeface="Consolas" panose="020B0609020204030204" pitchFamily="49" charset="0"/>
                          <a:cs typeface="Consolas" panose="020B0609020204030204" pitchFamily="49" charset="0"/>
                        </a:rPr>
                        <a:t>5</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a[2]</a:t>
                      </a:r>
                    </a:p>
                    <a:p>
                      <a:r>
                        <a:rPr lang="en-US" sz="1600" dirty="0" smtClean="0">
                          <a:latin typeface="Consolas" panose="020B0609020204030204" pitchFamily="49" charset="0"/>
                          <a:cs typeface="Consolas" panose="020B0609020204030204" pitchFamily="49" charset="0"/>
                        </a:rPr>
                        <a:t>-2</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a[-1]</a:t>
                      </a:r>
                    </a:p>
                    <a:p>
                      <a:r>
                        <a:rPr lang="en-US" sz="1600" dirty="0" smtClean="0">
                          <a:latin typeface="Consolas" panose="020B0609020204030204" pitchFamily="49" charset="0"/>
                          <a:cs typeface="Consolas" panose="020B0609020204030204" pitchFamily="49" charset="0"/>
                        </a:rPr>
                        <a:t>0</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51329207"/>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800" dirty="0" smtClean="0">
                          <a:latin typeface="Consolas" panose="020B0609020204030204" pitchFamily="49" charset="0"/>
                          <a:cs typeface="Consolas" panose="020B0609020204030204" pitchFamily="49" charset="0"/>
                        </a:rPr>
                        <a:t>&gt;&gt;&gt; a = [5, 3, -2, 7, 0]</a:t>
                      </a:r>
                    </a:p>
                    <a:p>
                      <a:r>
                        <a:rPr lang="en-US" sz="1800" dirty="0" smtClean="0">
                          <a:latin typeface="Consolas" panose="020B0609020204030204" pitchFamily="49" charset="0"/>
                          <a:cs typeface="Consolas" panose="020B0609020204030204" pitchFamily="49" charset="0"/>
                        </a:rPr>
                        <a:t>&gt;&gt;&gt; a[0] = 100</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[100, 3, -2, 7, 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a[-1] = 200</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[100, 3, -2, 7, 200]</a:t>
                      </a: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16982515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List – slicing </a:t>
            </a:r>
            <a:endParaRPr lang="en-US" dirty="0"/>
          </a:p>
        </p:txBody>
      </p:sp>
      <p:sp>
        <p:nvSpPr>
          <p:cNvPr id="3" name="Content Placeholder 2"/>
          <p:cNvSpPr>
            <a:spLocks noGrp="1"/>
          </p:cNvSpPr>
          <p:nvPr>
            <p:ph idx="1"/>
          </p:nvPr>
        </p:nvSpPr>
        <p:spPr/>
        <p:txBody>
          <a:bodyPr/>
          <a:lstStyle/>
          <a:p>
            <a:pPr lvl="1"/>
            <a:r>
              <a:rPr lang="en-US" dirty="0" smtClean="0"/>
              <a:t>To access multiple elements simultaneously, the list can be sliced, also using square brackets.</a:t>
            </a:r>
          </a:p>
          <a:p>
            <a:pPr lvl="1"/>
            <a:r>
              <a:rPr lang="en-US" dirty="0" smtClean="0"/>
              <a:t>Slicing can also be used to split a list into two parts, or to make a copy of a list.</a:t>
            </a:r>
          </a:p>
          <a:p>
            <a:pPr lvl="1"/>
            <a:r>
              <a:rPr lang="en-US" dirty="0" smtClean="0"/>
              <a:t>As with the range() function, a[</a:t>
            </a:r>
            <a:r>
              <a:rPr lang="en-US" dirty="0" err="1" smtClean="0"/>
              <a:t>m:n</a:t>
            </a:r>
            <a:r>
              <a:rPr lang="en-US" dirty="0" smtClean="0"/>
              <a:t>] will contain a[m], a[m+1], …, a[n-1] but </a:t>
            </a:r>
            <a:r>
              <a:rPr lang="en-US" b="1" u="sng" dirty="0" smtClean="0"/>
              <a:t>not</a:t>
            </a:r>
            <a:r>
              <a:rPr lang="en-US" dirty="0" smtClean="0"/>
              <a:t> a[n]</a:t>
            </a:r>
          </a:p>
          <a:p>
            <a:pPr lvl="1"/>
            <a:r>
              <a:rPr lang="en-US" dirty="0" smtClean="0"/>
              <a:t>If the first argument is omitted, it defaults to 0.</a:t>
            </a:r>
          </a:p>
          <a:p>
            <a:pPr lvl="1"/>
            <a:r>
              <a:rPr lang="en-US" dirty="0" smtClean="0"/>
              <a:t>If the second argument is omitted, it defaults to the length of the list.</a:t>
            </a:r>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97283049"/>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600" dirty="0" smtClean="0">
                          <a:latin typeface="Consolas" panose="020B0609020204030204" pitchFamily="49" charset="0"/>
                          <a:cs typeface="Consolas" panose="020B0609020204030204" pitchFamily="49" charset="0"/>
                        </a:rPr>
                        <a:t>&gt;&gt;&gt; a = [5, 3, -2, 7, 0]</a:t>
                      </a:r>
                    </a:p>
                    <a:p>
                      <a:r>
                        <a:rPr lang="en-US" sz="1600" dirty="0" smtClean="0">
                          <a:latin typeface="Consolas" panose="020B0609020204030204" pitchFamily="49" charset="0"/>
                          <a:cs typeface="Consolas" panose="020B0609020204030204" pitchFamily="49" charset="0"/>
                        </a:rPr>
                        <a:t>&gt;&gt;&gt; print a[1:3]</a:t>
                      </a:r>
                    </a:p>
                    <a:p>
                      <a:r>
                        <a:rPr lang="en-US" sz="1600" dirty="0" smtClean="0">
                          <a:latin typeface="Consolas" panose="020B0609020204030204" pitchFamily="49" charset="0"/>
                          <a:cs typeface="Consolas" panose="020B0609020204030204" pitchFamily="49" charset="0"/>
                        </a:rPr>
                        <a:t>[3, -2]</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a[2:]</a:t>
                      </a:r>
                    </a:p>
                    <a:p>
                      <a:r>
                        <a:rPr lang="en-US" sz="1600" dirty="0" smtClean="0">
                          <a:latin typeface="Consolas" panose="020B0609020204030204" pitchFamily="49" charset="0"/>
                          <a:cs typeface="Consolas" panose="020B0609020204030204" pitchFamily="49" charset="0"/>
                        </a:rPr>
                        <a:t>[-2, 7, 0]</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a[:2]</a:t>
                      </a:r>
                    </a:p>
                    <a:p>
                      <a:r>
                        <a:rPr lang="en-US" sz="1600" dirty="0" smtClean="0">
                          <a:latin typeface="Consolas" panose="020B0609020204030204" pitchFamily="49" charset="0"/>
                          <a:cs typeface="Consolas" panose="020B0609020204030204" pitchFamily="49" charset="0"/>
                        </a:rPr>
                        <a:t>[5, 3]</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08716436"/>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800" dirty="0" smtClean="0">
                          <a:latin typeface="Consolas" panose="020B0609020204030204" pitchFamily="49" charset="0"/>
                          <a:cs typeface="Consolas" panose="020B0609020204030204" pitchFamily="49" charset="0"/>
                        </a:rPr>
                        <a:t>&gt;&gt;&gt; a = [5, 3, -2, 7, 0]</a:t>
                      </a:r>
                    </a:p>
                    <a:p>
                      <a:r>
                        <a:rPr lang="en-US" sz="1800" dirty="0" smtClean="0">
                          <a:latin typeface="Consolas" panose="020B0609020204030204" pitchFamily="49" charset="0"/>
                          <a:cs typeface="Consolas" panose="020B0609020204030204" pitchFamily="49" charset="0"/>
                        </a:rPr>
                        <a:t>&gt;&gt;&gt; left = a[:3]</a:t>
                      </a:r>
                    </a:p>
                    <a:p>
                      <a:r>
                        <a:rPr lang="en-US" sz="1800" dirty="0" smtClean="0">
                          <a:latin typeface="Consolas" panose="020B0609020204030204" pitchFamily="49" charset="0"/>
                          <a:cs typeface="Consolas" panose="020B0609020204030204" pitchFamily="49" charset="0"/>
                        </a:rPr>
                        <a:t>&gt;&gt;&gt; right = a[3:]</a:t>
                      </a:r>
                    </a:p>
                    <a:p>
                      <a:r>
                        <a:rPr lang="en-US" sz="1800" dirty="0" smtClean="0">
                          <a:latin typeface="Consolas" panose="020B0609020204030204" pitchFamily="49" charset="0"/>
                          <a:cs typeface="Consolas" panose="020B0609020204030204" pitchFamily="49" charset="0"/>
                        </a:rPr>
                        <a:t>&gt;&gt;&gt; print left, right</a:t>
                      </a:r>
                    </a:p>
                    <a:p>
                      <a:r>
                        <a:rPr lang="en-US" sz="1800" dirty="0" smtClean="0">
                          <a:latin typeface="Consolas" panose="020B0609020204030204" pitchFamily="49" charset="0"/>
                          <a:cs typeface="Consolas" panose="020B0609020204030204" pitchFamily="49" charset="0"/>
                        </a:rPr>
                        <a:t>[5, 3, -2], [7,</a:t>
                      </a:r>
                      <a:r>
                        <a:rPr lang="en-US" sz="1800" baseline="0" dirty="0" smtClean="0">
                          <a:latin typeface="Consolas" panose="020B0609020204030204" pitchFamily="49" charset="0"/>
                          <a:cs typeface="Consolas" panose="020B0609020204030204" pitchFamily="49" charset="0"/>
                        </a:rPr>
                        <a:t> 0]</a:t>
                      </a:r>
                    </a:p>
                    <a:p>
                      <a:endParaRPr lang="en-US" sz="1800" baseline="0" dirty="0" smtClean="0">
                        <a:latin typeface="Consolas" panose="020B0609020204030204" pitchFamily="49" charset="0"/>
                        <a:cs typeface="Consolas" panose="020B0609020204030204" pitchFamily="49" charset="0"/>
                      </a:endParaRPr>
                    </a:p>
                    <a:p>
                      <a:r>
                        <a:rPr lang="en-US" sz="1800" baseline="0" dirty="0" smtClean="0">
                          <a:latin typeface="Consolas" panose="020B0609020204030204" pitchFamily="49" charset="0"/>
                          <a:cs typeface="Consolas" panose="020B0609020204030204" pitchFamily="49" charset="0"/>
                        </a:rPr>
                        <a:t>&gt;&gt;&gt; print a[:] </a:t>
                      </a:r>
                      <a:r>
                        <a:rPr lang="en-US" sz="1800" baseline="0" dirty="0" smtClean="0">
                          <a:solidFill>
                            <a:schemeClr val="bg1">
                              <a:lumMod val="85000"/>
                            </a:schemeClr>
                          </a:solidFill>
                          <a:latin typeface="Consolas" panose="020B0609020204030204" pitchFamily="49" charset="0"/>
                          <a:cs typeface="Consolas" panose="020B0609020204030204" pitchFamily="49" charset="0"/>
                        </a:rPr>
                        <a:t># make a copy</a:t>
                      </a:r>
                    </a:p>
                    <a:p>
                      <a:r>
                        <a:rPr lang="en-US" sz="1800" baseline="0" dirty="0" smtClean="0">
                          <a:latin typeface="Consolas" panose="020B0609020204030204" pitchFamily="49" charset="0"/>
                          <a:cs typeface="Consolas" panose="020B0609020204030204" pitchFamily="49" charset="0"/>
                        </a:rPr>
                        <a:t>[5, 3, -2, 7, 0]</a:t>
                      </a: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1552867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List – routines</a:t>
            </a:r>
            <a:endParaRPr lang="en-US" dirty="0"/>
          </a:p>
        </p:txBody>
      </p:sp>
      <p:sp>
        <p:nvSpPr>
          <p:cNvPr id="5" name="Content Placeholder 4"/>
          <p:cNvSpPr>
            <a:spLocks noGrp="1"/>
          </p:cNvSpPr>
          <p:nvPr>
            <p:ph idx="1"/>
          </p:nvPr>
        </p:nvSpPr>
        <p:spPr>
          <a:xfrm>
            <a:off x="1097280" y="1845129"/>
            <a:ext cx="10058400" cy="4023360"/>
          </a:xfrm>
        </p:spPr>
        <p:txBody>
          <a:bodyPr>
            <a:normAutofit/>
          </a:bodyPr>
          <a:lstStyle/>
          <a:p>
            <a:r>
              <a:rPr lang="en-US" dirty="0" smtClean="0"/>
              <a:t>Lists have a number of useful routines.  A routine is a function which can be called on any list object.  For a complete listing of list’s routines, please see this page: </a:t>
            </a:r>
            <a:r>
              <a:rPr lang="en-US" dirty="0">
                <a:hlinkClick r:id="rId2"/>
              </a:rPr>
              <a:t>https://</a:t>
            </a:r>
            <a:r>
              <a:rPr lang="en-US" dirty="0" smtClean="0">
                <a:hlinkClick r:id="rId2"/>
              </a:rPr>
              <a:t>docs.python.org/2/tutorial/datastructures.html#more-on-lists</a:t>
            </a:r>
            <a:r>
              <a:rPr lang="en-US" dirty="0" smtClean="0"/>
              <a:t>.</a:t>
            </a:r>
          </a:p>
          <a:p>
            <a:r>
              <a:rPr lang="en-US" dirty="0" smtClean="0"/>
              <a:t>Syntax for calling </a:t>
            </a:r>
            <a:r>
              <a:rPr lang="en-US" b="1" dirty="0" smtClean="0">
                <a:solidFill>
                  <a:srgbClr val="0070C0"/>
                </a:solidFill>
              </a:rPr>
              <a:t>routine sort()</a:t>
            </a:r>
            <a:r>
              <a:rPr lang="en-US" dirty="0" smtClean="0"/>
              <a:t> on </a:t>
            </a:r>
            <a:r>
              <a:rPr lang="en-US" b="1" dirty="0" smtClean="0">
                <a:solidFill>
                  <a:srgbClr val="0070C0"/>
                </a:solidFill>
              </a:rPr>
              <a:t>object x</a:t>
            </a:r>
            <a:r>
              <a:rPr lang="en-US" dirty="0" smtClean="0"/>
              <a:t> is: </a:t>
            </a:r>
            <a:r>
              <a:rPr lang="en-US" b="1" dirty="0" err="1" smtClean="0">
                <a:solidFill>
                  <a:srgbClr val="0070C0"/>
                </a:solidFill>
              </a:rPr>
              <a:t>x.sort</a:t>
            </a:r>
            <a:r>
              <a:rPr lang="en-US" b="1" dirty="0" smtClean="0">
                <a:solidFill>
                  <a:srgbClr val="0070C0"/>
                </a:solidFill>
              </a:rPr>
              <a:t>()</a:t>
            </a:r>
          </a:p>
          <a:p>
            <a:r>
              <a:rPr lang="en-US" dirty="0" smtClean="0"/>
              <a:t>For us, it is enough to focus on a few routines:</a:t>
            </a:r>
          </a:p>
          <a:p>
            <a:pPr lvl="1"/>
            <a:r>
              <a:rPr lang="en-US" dirty="0" smtClean="0"/>
              <a:t>append(x) – add a single item to the end of the list.</a:t>
            </a:r>
          </a:p>
          <a:p>
            <a:pPr lvl="1"/>
            <a:r>
              <a:rPr lang="en-US" dirty="0" smtClean="0"/>
              <a:t>extend(x) – add all the elements in list x to the end of the list.</a:t>
            </a:r>
          </a:p>
          <a:p>
            <a:pPr lvl="1"/>
            <a:r>
              <a:rPr lang="en-US" dirty="0" smtClean="0"/>
              <a:t>sort() – sort the list (defaults to ascending order).</a:t>
            </a:r>
          </a:p>
          <a:p>
            <a:pPr lvl="1"/>
            <a:r>
              <a:rPr lang="en-US" dirty="0" smtClean="0"/>
              <a:t>reverse() – reverse the order of the list’s elements.</a:t>
            </a:r>
          </a:p>
          <a:p>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2180235453"/>
              </p:ext>
            </p:extLst>
          </p:nvPr>
        </p:nvGraphicFramePr>
        <p:xfrm>
          <a:off x="7498080" y="3429000"/>
          <a:ext cx="3512820" cy="2547258"/>
        </p:xfrm>
        <a:graphic>
          <a:graphicData uri="http://schemas.openxmlformats.org/drawingml/2006/table">
            <a:tbl>
              <a:tblPr firstRow="1" bandRow="1">
                <a:tableStyleId>{5C22544A-7EE6-4342-B048-85BDC9FD1C3A}</a:tableStyleId>
              </a:tblPr>
              <a:tblGrid>
                <a:gridCol w="3512820">
                  <a:extLst>
                    <a:ext uri="{9D8B030D-6E8A-4147-A177-3AD203B41FA5}">
                      <a16:colId xmlns:a16="http://schemas.microsoft.com/office/drawing/2014/main" xmlns="" val="3049328480"/>
                    </a:ext>
                  </a:extLst>
                </a:gridCol>
              </a:tblGrid>
              <a:tr h="2547258">
                <a:tc>
                  <a:txBody>
                    <a:bodyPr/>
                    <a:lstStyle/>
                    <a:p>
                      <a:r>
                        <a:rPr lang="en-US" sz="1800" dirty="0" smtClean="0">
                          <a:latin typeface="Consolas" panose="020B0609020204030204" pitchFamily="49" charset="0"/>
                          <a:cs typeface="Consolas" panose="020B0609020204030204" pitchFamily="49" charset="0"/>
                        </a:rPr>
                        <a:t>&gt;&gt;&gt; a = [5, 3, -2, 7, 0]</a:t>
                      </a:r>
                    </a:p>
                    <a:p>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a.</a:t>
                      </a:r>
                      <a:r>
                        <a:rPr lang="en-US" sz="1800" b="1" dirty="0" err="1" smtClean="0">
                          <a:solidFill>
                            <a:srgbClr val="FFFF00"/>
                          </a:solidFill>
                          <a:latin typeface="Consolas" panose="020B0609020204030204" pitchFamily="49" charset="0"/>
                          <a:cs typeface="Consolas" panose="020B0609020204030204" pitchFamily="49" charset="0"/>
                        </a:rPr>
                        <a:t>sort</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[-2, 0, 3, 5, 7]</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a.</a:t>
                      </a:r>
                      <a:r>
                        <a:rPr lang="en-US" sz="1800" dirty="0" err="1" smtClean="0">
                          <a:solidFill>
                            <a:srgbClr val="FFFF00"/>
                          </a:solidFill>
                          <a:latin typeface="Consolas" panose="020B0609020204030204" pitchFamily="49" charset="0"/>
                          <a:cs typeface="Consolas" panose="020B0609020204030204" pitchFamily="49" charset="0"/>
                        </a:rPr>
                        <a:t>reverse</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[7, 5, 3, 0, -2]</a:t>
                      </a:r>
                      <a:endParaRPr lang="en-US" sz="1800" baseline="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37256041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List – append()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50791070"/>
              </p:ext>
            </p:extLst>
          </p:nvPr>
        </p:nvGraphicFramePr>
        <p:xfrm>
          <a:off x="6438900" y="2362200"/>
          <a:ext cx="4724399" cy="3615267"/>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3615267">
                <a:tc>
                  <a:txBody>
                    <a:bodyPr/>
                    <a:lstStyle/>
                    <a:p>
                      <a:r>
                        <a:rPr lang="en-US" sz="1800" dirty="0" smtClean="0">
                          <a:solidFill>
                            <a:schemeClr val="bg1"/>
                          </a:solidFill>
                          <a:latin typeface="Consolas" panose="020B0609020204030204" pitchFamily="49" charset="0"/>
                          <a:cs typeface="Consolas" panose="020B0609020204030204" pitchFamily="49" charset="0"/>
                        </a:rPr>
                        <a:t>def</a:t>
                      </a:r>
                      <a:r>
                        <a:rPr lang="en-US" sz="1800" baseline="0" dirty="0" smtClean="0">
                          <a:solidFill>
                            <a:schemeClr val="bg1"/>
                          </a:solidFill>
                          <a:latin typeface="Consolas" panose="020B0609020204030204" pitchFamily="49" charset="0"/>
                          <a:cs typeface="Consolas" panose="020B0609020204030204" pitchFamily="49" charset="0"/>
                        </a:rPr>
                        <a:t> Filter(s</a:t>
                      </a:r>
                      <a:r>
                        <a:rPr lang="en-US" sz="1800" dirty="0" smtClean="0">
                          <a:solidFill>
                            <a:schemeClr val="bg1"/>
                          </a:solidFill>
                          <a:latin typeface="Consolas" panose="020B0609020204030204" pitchFamily="49" charset="0"/>
                          <a:cs typeface="Consolas" panose="020B0609020204030204" pitchFamily="49" charset="0"/>
                        </a:rPr>
                        <a:t>, c):</a:t>
                      </a:r>
                    </a:p>
                    <a:p>
                      <a:r>
                        <a:rPr lang="en-US" sz="1800" dirty="0" smtClean="0">
                          <a:solidFill>
                            <a:schemeClr val="bg1"/>
                          </a:solidFill>
                          <a:latin typeface="Consolas" panose="020B0609020204030204" pitchFamily="49" charset="0"/>
                          <a:cs typeface="Consolas" panose="020B0609020204030204" pitchFamily="49" charset="0"/>
                        </a:rPr>
                        <a:t>  </a:t>
                      </a:r>
                      <a:r>
                        <a:rPr lang="en-US" sz="1800" dirty="0" err="1" smtClean="0">
                          <a:solidFill>
                            <a:schemeClr val="bg1"/>
                          </a:solidFill>
                          <a:latin typeface="Consolas" panose="020B0609020204030204" pitchFamily="49" charset="0"/>
                          <a:cs typeface="Consolas" panose="020B0609020204030204" pitchFamily="49" charset="0"/>
                        </a:rPr>
                        <a:t>hiScores</a:t>
                      </a:r>
                      <a:r>
                        <a:rPr lang="en-US" sz="1800" dirty="0" smtClean="0">
                          <a:solidFill>
                            <a:schemeClr val="bg1"/>
                          </a:solidFill>
                          <a:latin typeface="Consolas" panose="020B0609020204030204" pitchFamily="49" charset="0"/>
                          <a:cs typeface="Consolas" panose="020B0609020204030204" pitchFamily="49" charset="0"/>
                        </a:rPr>
                        <a:t> = []</a:t>
                      </a:r>
                    </a:p>
                    <a:p>
                      <a:r>
                        <a:rPr lang="en-US" sz="1800" dirty="0" smtClean="0">
                          <a:solidFill>
                            <a:schemeClr val="bg1"/>
                          </a:solidFill>
                          <a:latin typeface="Consolas" panose="020B0609020204030204" pitchFamily="49" charset="0"/>
                          <a:cs typeface="Consolas" panose="020B0609020204030204" pitchFamily="49" charset="0"/>
                        </a:rPr>
                        <a:t>  for score in s:</a:t>
                      </a:r>
                    </a:p>
                    <a:p>
                      <a:r>
                        <a:rPr lang="en-US" sz="1800" dirty="0" smtClean="0">
                          <a:solidFill>
                            <a:schemeClr val="bg1"/>
                          </a:solidFill>
                          <a:latin typeface="Consolas" panose="020B0609020204030204" pitchFamily="49" charset="0"/>
                          <a:cs typeface="Consolas" panose="020B0609020204030204" pitchFamily="49" charset="0"/>
                        </a:rPr>
                        <a:t>    if score &gt;= c:</a:t>
                      </a:r>
                    </a:p>
                    <a:p>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hiScores.</a:t>
                      </a:r>
                      <a:r>
                        <a:rPr lang="en-US" sz="1800" dirty="0" err="1" smtClean="0">
                          <a:solidFill>
                            <a:srgbClr val="FFFF00"/>
                          </a:solidFill>
                          <a:latin typeface="Consolas" panose="020B0609020204030204" pitchFamily="49" charset="0"/>
                          <a:cs typeface="Consolas" panose="020B0609020204030204" pitchFamily="49" charset="0"/>
                        </a:rPr>
                        <a:t>append</a:t>
                      </a:r>
                      <a:r>
                        <a:rPr lang="en-US" sz="1800" dirty="0" smtClean="0">
                          <a:latin typeface="Consolas" panose="020B0609020204030204" pitchFamily="49" charset="0"/>
                          <a:cs typeface="Consolas" panose="020B0609020204030204" pitchFamily="49" charset="0"/>
                        </a:rPr>
                        <a:t>(score)</a:t>
                      </a:r>
                    </a:p>
                    <a:p>
                      <a:r>
                        <a:rPr lang="en-US" sz="1800" dirty="0" smtClean="0">
                          <a:latin typeface="Consolas" panose="020B0609020204030204" pitchFamily="49" charset="0"/>
                          <a:cs typeface="Consolas" panose="020B0609020204030204" pitchFamily="49" charset="0"/>
                        </a:rPr>
                        <a:t>  return </a:t>
                      </a:r>
                      <a:r>
                        <a:rPr lang="en-US" sz="1800" dirty="0" err="1" smtClean="0">
                          <a:latin typeface="Consolas" panose="020B0609020204030204" pitchFamily="49" charset="0"/>
                          <a:cs typeface="Consolas" panose="020B0609020204030204" pitchFamily="49" charset="0"/>
                        </a:rPr>
                        <a:t>hiScores</a:t>
                      </a:r>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	</a:t>
                      </a:r>
                    </a:p>
                    <a:p>
                      <a:r>
                        <a:rPr lang="en-US" sz="1800" dirty="0" smtClean="0">
                          <a:solidFill>
                            <a:schemeClr val="bg1"/>
                          </a:solidFill>
                          <a:latin typeface="Consolas" panose="020B0609020204030204" pitchFamily="49" charset="0"/>
                          <a:cs typeface="Consolas" panose="020B0609020204030204" pitchFamily="49" charset="0"/>
                        </a:rPr>
                        <a:t>scores = [75, 80, 93, 60, 72, 74]</a:t>
                      </a:r>
                    </a:p>
                    <a:p>
                      <a:r>
                        <a:rPr lang="en-US" sz="1800" dirty="0" smtClean="0">
                          <a:solidFill>
                            <a:schemeClr val="bg1"/>
                          </a:solidFill>
                          <a:latin typeface="Consolas" panose="020B0609020204030204" pitchFamily="49" charset="0"/>
                          <a:cs typeface="Consolas" panose="020B0609020204030204" pitchFamily="49" charset="0"/>
                        </a:rPr>
                        <a:t>cutoff = 75</a:t>
                      </a:r>
                    </a:p>
                    <a:p>
                      <a:r>
                        <a:rPr lang="en-US" sz="1800" dirty="0" smtClean="0">
                          <a:solidFill>
                            <a:schemeClr val="bg1"/>
                          </a:solidFill>
                          <a:latin typeface="Consolas" panose="020B0609020204030204" pitchFamily="49" charset="0"/>
                          <a:cs typeface="Consolas" panose="020B0609020204030204" pitchFamily="49" charset="0"/>
                        </a:rPr>
                        <a:t>print Filter(scores, cutoff)</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02875163"/>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HighScores.py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[75, 80, 93]</a:t>
                      </a:r>
                    </a:p>
                  </a:txBody>
                  <a:tcPr/>
                </a:tc>
                <a:extLst>
                  <a:ext uri="{0D108BD9-81ED-4DB2-BD59-A6C34878D82A}">
                    <a16:rowId xmlns:a16="http://schemas.microsoft.com/office/drawing/2014/main" xmlns=""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28749074"/>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HighScores.py</a:t>
                      </a:r>
                    </a:p>
                  </a:txBody>
                  <a:tcPr>
                    <a:solidFill>
                      <a:srgbClr val="0070C0"/>
                    </a:solidFill>
                  </a:tcPr>
                </a:tc>
                <a:extLst>
                  <a:ext uri="{0D108BD9-81ED-4DB2-BD59-A6C34878D82A}">
                    <a16:rowId xmlns:a16="http://schemas.microsoft.com/office/drawing/2014/main" xmlns="" val="643227359"/>
                  </a:ext>
                </a:extLst>
              </a:tr>
            </a:tbl>
          </a:graphicData>
        </a:graphic>
      </p:graphicFrame>
      <p:sp>
        <p:nvSpPr>
          <p:cNvPr id="8" name="Content Placeholder 2"/>
          <p:cNvSpPr>
            <a:spLocks noGrp="1"/>
          </p:cNvSpPr>
          <p:nvPr>
            <p:ph idx="1"/>
          </p:nvPr>
        </p:nvSpPr>
        <p:spPr>
          <a:xfrm>
            <a:off x="1097280" y="1845734"/>
            <a:ext cx="4998720" cy="4023360"/>
          </a:xfrm>
        </p:spPr>
        <p:txBody>
          <a:bodyPr/>
          <a:lstStyle/>
          <a:p>
            <a:r>
              <a:rPr lang="en-US" dirty="0"/>
              <a:t>List’s append(x) routine will add x to the end of the list.  This gets used quite often.</a:t>
            </a:r>
          </a:p>
          <a:p>
            <a:r>
              <a:rPr lang="en-US" dirty="0"/>
              <a:t>In the example on the right, </a:t>
            </a:r>
            <a:r>
              <a:rPr lang="en-US" dirty="0" smtClean="0"/>
              <a:t>we use </a:t>
            </a:r>
            <a:r>
              <a:rPr lang="en-US" b="1" dirty="0" smtClean="0">
                <a:solidFill>
                  <a:srgbClr val="0070C0"/>
                </a:solidFill>
              </a:rPr>
              <a:t>append</a:t>
            </a:r>
            <a:r>
              <a:rPr lang="en-US" dirty="0" smtClean="0"/>
              <a:t> to keep track of all scores above a certain cutoff.</a:t>
            </a:r>
            <a:endParaRPr lang="en-US" dirty="0"/>
          </a:p>
        </p:txBody>
      </p:sp>
    </p:spTree>
    <p:extLst>
      <p:ext uri="{BB962C8B-B14F-4D97-AF65-F5344CB8AC3E}">
        <p14:creationId xmlns:p14="http://schemas.microsoft.com/office/powerpoint/2010/main" val="1023866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What is Python?</a:t>
            </a:r>
            <a:endParaRPr lang="en-US" dirty="0"/>
          </a:p>
        </p:txBody>
      </p:sp>
      <p:sp>
        <p:nvSpPr>
          <p:cNvPr id="3" name="Content Placeholder 2"/>
          <p:cNvSpPr>
            <a:spLocks noGrp="1"/>
          </p:cNvSpPr>
          <p:nvPr>
            <p:ph idx="1"/>
          </p:nvPr>
        </p:nvSpPr>
        <p:spPr/>
        <p:txBody>
          <a:bodyPr/>
          <a:lstStyle/>
          <a:p>
            <a:pPr lvl="1"/>
            <a:r>
              <a:rPr lang="en-US" dirty="0" smtClean="0"/>
              <a:t>Python is a high-level programming language which will allow you to get a lot of work done with few lines of code.  </a:t>
            </a:r>
          </a:p>
          <a:p>
            <a:pPr lvl="1"/>
            <a:r>
              <a:rPr lang="en-US" dirty="0" smtClean="0"/>
              <a:t>It is supported by many modern operating systems (Windows, Mac, Linux, Android, iOS, etc.)</a:t>
            </a:r>
          </a:p>
          <a:p>
            <a:pPr lvl="1"/>
            <a:r>
              <a:rPr lang="en-US" dirty="0" smtClean="0"/>
              <a:t>Since it is an interpreted language, there is no need to compile your code, as you would in C/C++/Java/etc.</a:t>
            </a:r>
          </a:p>
          <a:p>
            <a:pPr lvl="1"/>
            <a:r>
              <a:rPr lang="en-US" dirty="0" smtClean="0"/>
              <a:t>Surprisingly, Python is named not after the snake, but rather after the comedy troupe </a:t>
            </a:r>
            <a:r>
              <a:rPr lang="en-US" b="1" dirty="0" smtClean="0"/>
              <a:t>Monty Python</a:t>
            </a:r>
          </a:p>
          <a:p>
            <a:pPr lvl="2"/>
            <a:endParaRPr lang="en-US" dirty="0" smtClean="0"/>
          </a:p>
          <a:p>
            <a:pPr lvl="1"/>
            <a:endParaRPr lang="en-US" dirty="0" smtClean="0"/>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2531" y="3691468"/>
            <a:ext cx="4146939" cy="2286000"/>
          </a:xfrm>
          <a:prstGeom prst="rect">
            <a:avLst/>
          </a:prstGeom>
        </p:spPr>
      </p:pic>
      <p:sp>
        <p:nvSpPr>
          <p:cNvPr id="6" name="Bent Arrow 5"/>
          <p:cNvSpPr/>
          <p:nvPr/>
        </p:nvSpPr>
        <p:spPr>
          <a:xfrm rot="10800000">
            <a:off x="8316686" y="3691467"/>
            <a:ext cx="1890175" cy="1765663"/>
          </a:xfrm>
          <a:prstGeom prst="bentArrow">
            <a:avLst>
              <a:gd name="adj1" fmla="val 14107"/>
              <a:gd name="adj2" fmla="val 25400"/>
              <a:gd name="adj3" fmla="val 39400"/>
              <a:gd name="adj4" fmla="val 549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505771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List – extend()</a:t>
            </a:r>
            <a:endParaRPr lang="en-US" dirty="0"/>
          </a:p>
        </p:txBody>
      </p:sp>
      <p:sp>
        <p:nvSpPr>
          <p:cNvPr id="3" name="Content Placeholder 2"/>
          <p:cNvSpPr>
            <a:spLocks noGrp="1"/>
          </p:cNvSpPr>
          <p:nvPr>
            <p:ph idx="1"/>
          </p:nvPr>
        </p:nvSpPr>
        <p:spPr>
          <a:xfrm>
            <a:off x="1097280" y="1845734"/>
            <a:ext cx="10066020" cy="4023360"/>
          </a:xfrm>
        </p:spPr>
        <p:txBody>
          <a:bodyPr/>
          <a:lstStyle/>
          <a:p>
            <a:r>
              <a:rPr lang="en-US" dirty="0" smtClean="0"/>
              <a:t>The extend routine accepts a list as its input.  All of the elements in the input list will be added to the end of the called object’s list.</a:t>
            </a:r>
          </a:p>
          <a:p>
            <a:r>
              <a:rPr lang="en-US" dirty="0" smtClean="0"/>
              <a:t>For lists </a:t>
            </a:r>
            <a:r>
              <a:rPr lang="en-US" b="1" dirty="0" smtClean="0"/>
              <a:t>a</a:t>
            </a:r>
            <a:r>
              <a:rPr lang="en-US" dirty="0" smtClean="0"/>
              <a:t> and </a:t>
            </a:r>
            <a:r>
              <a:rPr lang="en-US" b="1" dirty="0" smtClean="0"/>
              <a:t>b</a:t>
            </a:r>
            <a:r>
              <a:rPr lang="en-US" dirty="0" smtClean="0"/>
              <a:t>, </a:t>
            </a:r>
            <a:r>
              <a:rPr lang="en-US" b="1" dirty="0" err="1" smtClean="0"/>
              <a:t>a</a:t>
            </a:r>
            <a:r>
              <a:rPr lang="en-US" dirty="0" err="1" smtClean="0"/>
              <a:t>.extend</a:t>
            </a:r>
            <a:r>
              <a:rPr lang="en-US" dirty="0" smtClean="0"/>
              <a:t>(</a:t>
            </a:r>
            <a:r>
              <a:rPr lang="en-US" b="1" dirty="0" smtClean="0"/>
              <a:t>b</a:t>
            </a:r>
            <a:r>
              <a:rPr lang="en-US" dirty="0" smtClean="0"/>
              <a:t>) is equivalent to a concatenation between the lists.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57435064"/>
              </p:ext>
            </p:extLst>
          </p:nvPr>
        </p:nvGraphicFramePr>
        <p:xfrm>
          <a:off x="2438400" y="3234268"/>
          <a:ext cx="7315200" cy="2743200"/>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xmlns="" val="3049328480"/>
                    </a:ext>
                  </a:extLst>
                </a:gridCol>
              </a:tblGrid>
              <a:tr h="2743200">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a = [</a:t>
                      </a:r>
                      <a:r>
                        <a:rPr lang="en-US" sz="1800" dirty="0" smtClean="0">
                          <a:solidFill>
                            <a:srgbClr val="FFFF00"/>
                          </a:solidFill>
                          <a:latin typeface="Consolas" panose="020B0609020204030204" pitchFamily="49" charset="0"/>
                          <a:cs typeface="Consolas" panose="020B0609020204030204" pitchFamily="49" charset="0"/>
                        </a:rPr>
                        <a:t>1, 3, 5, 7</a:t>
                      </a:r>
                      <a:r>
                        <a:rPr lang="en-US" sz="1800" dirty="0" smtClean="0">
                          <a:latin typeface="Consolas" panose="020B0609020204030204" pitchFamily="49"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b = [</a:t>
                      </a:r>
                      <a:r>
                        <a:rPr lang="en-US" sz="1800" dirty="0" smtClean="0">
                          <a:solidFill>
                            <a:srgbClr val="FFC000"/>
                          </a:solidFill>
                          <a:latin typeface="Consolas" panose="020B0609020204030204" pitchFamily="49" charset="0"/>
                          <a:cs typeface="Consolas" panose="020B0609020204030204" pitchFamily="49" charset="0"/>
                        </a:rPr>
                        <a:t>2, 4, 6</a:t>
                      </a:r>
                      <a:r>
                        <a:rPr lang="en-US" sz="1800" dirty="0" smtClean="0">
                          <a:latin typeface="Consolas" panose="020B0609020204030204" pitchFamily="49"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a.extend</a:t>
                      </a:r>
                      <a:r>
                        <a:rPr lang="en-US" sz="1800" dirty="0" smtClean="0">
                          <a:latin typeface="Consolas" panose="020B0609020204030204" pitchFamily="49" charset="0"/>
                          <a:cs typeface="Consolas" panose="020B0609020204030204" pitchFamily="49" charset="0"/>
                        </a:rPr>
                        <a:t>(b)</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print a</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a:t>
                      </a:r>
                      <a:r>
                        <a:rPr lang="en-US" sz="1800" dirty="0" smtClean="0">
                          <a:solidFill>
                            <a:srgbClr val="FFFF00"/>
                          </a:solidFill>
                          <a:latin typeface="Consolas" panose="020B0609020204030204" pitchFamily="49" charset="0"/>
                          <a:cs typeface="Consolas" panose="020B0609020204030204" pitchFamily="49" charset="0"/>
                        </a:rPr>
                        <a:t>1, 3, 5, 7</a:t>
                      </a:r>
                      <a:r>
                        <a:rPr lang="en-US" sz="1800" dirty="0" smtClean="0">
                          <a:latin typeface="Consolas" panose="020B0609020204030204" pitchFamily="49" charset="0"/>
                          <a:cs typeface="Consolas" panose="020B0609020204030204" pitchFamily="49" charset="0"/>
                        </a:rPr>
                        <a:t>, </a:t>
                      </a:r>
                      <a:r>
                        <a:rPr lang="en-US" sz="1800" dirty="0" smtClean="0">
                          <a:solidFill>
                            <a:srgbClr val="FFC000"/>
                          </a:solidFill>
                          <a:latin typeface="Consolas" panose="020B0609020204030204" pitchFamily="49" charset="0"/>
                          <a:cs typeface="Consolas" panose="020B0609020204030204" pitchFamily="49" charset="0"/>
                        </a:rPr>
                        <a:t>2, 4, 6</a:t>
                      </a:r>
                      <a:r>
                        <a:rPr lang="en-US" sz="1800" dirty="0" smtClean="0">
                          <a:latin typeface="Consolas" panose="020B0609020204030204" pitchFamily="49"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b.extend</a:t>
                      </a:r>
                      <a:r>
                        <a:rPr lang="en-US" sz="1800" dirty="0" smtClean="0">
                          <a:latin typeface="Consolas" panose="020B0609020204030204" pitchFamily="49" charset="0"/>
                          <a:cs typeface="Consolas" panose="020B0609020204030204" pitchFamily="49" charset="0"/>
                        </a:rPr>
                        <a:t>(a)</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print b</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a:t>
                      </a:r>
                      <a:r>
                        <a:rPr lang="en-US" sz="1800" dirty="0" smtClean="0">
                          <a:solidFill>
                            <a:srgbClr val="FFC000"/>
                          </a:solidFill>
                          <a:latin typeface="Consolas" panose="020B0609020204030204" pitchFamily="49" charset="0"/>
                          <a:cs typeface="Consolas" panose="020B0609020204030204" pitchFamily="49" charset="0"/>
                        </a:rPr>
                        <a:t>2, 4, 6</a:t>
                      </a:r>
                      <a:r>
                        <a:rPr lang="en-US" sz="1800" dirty="0" smtClean="0">
                          <a:latin typeface="Consolas" panose="020B0609020204030204" pitchFamily="49" charset="0"/>
                          <a:cs typeface="Consolas" panose="020B0609020204030204" pitchFamily="49" charset="0"/>
                        </a:rPr>
                        <a:t>, </a:t>
                      </a:r>
                      <a:r>
                        <a:rPr lang="en-US" sz="1800" dirty="0" smtClean="0">
                          <a:solidFill>
                            <a:schemeClr val="tx1"/>
                          </a:solidFill>
                          <a:latin typeface="Consolas" panose="020B0609020204030204" pitchFamily="49" charset="0"/>
                          <a:cs typeface="Consolas" panose="020B0609020204030204" pitchFamily="49" charset="0"/>
                        </a:rPr>
                        <a:t>1, 3, 5, 7, 2, 4, 6</a:t>
                      </a:r>
                      <a:r>
                        <a:rPr lang="en-US" sz="1800" dirty="0" smtClean="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21825280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Dictionary</a:t>
            </a:r>
            <a:endParaRPr lang="en-US" dirty="0"/>
          </a:p>
        </p:txBody>
      </p:sp>
      <p:sp>
        <p:nvSpPr>
          <p:cNvPr id="5" name="Content Placeholder 4"/>
          <p:cNvSpPr>
            <a:spLocks noGrp="1"/>
          </p:cNvSpPr>
          <p:nvPr>
            <p:ph idx="1"/>
          </p:nvPr>
        </p:nvSpPr>
        <p:spPr/>
        <p:txBody>
          <a:bodyPr/>
          <a:lstStyle/>
          <a:p>
            <a:r>
              <a:rPr lang="en-US" dirty="0" smtClean="0"/>
              <a:t>Also known as a hash table or hash map, the dictionary stores a set of key/value pairs.</a:t>
            </a:r>
          </a:p>
          <a:p>
            <a:r>
              <a:rPr lang="en-US" dirty="0" smtClean="0"/>
              <a:t>Use curly braces “</a:t>
            </a:r>
            <a:r>
              <a:rPr lang="en-US" b="1" dirty="0" smtClean="0">
                <a:solidFill>
                  <a:srgbClr val="0070C0"/>
                </a:solidFill>
              </a:rPr>
              <a:t>{ }</a:t>
            </a:r>
            <a:r>
              <a:rPr lang="en-US" dirty="0" smtClean="0"/>
              <a:t>” for dictionaries.  When you are initializing a dictionary, use comma separated pairs of objects.  For example, </a:t>
            </a:r>
            <a:r>
              <a:rPr lang="en-US" b="1" dirty="0" smtClean="0">
                <a:solidFill>
                  <a:srgbClr val="0070C0"/>
                </a:solidFill>
                <a:latin typeface="Consolas" panose="020B0609020204030204" pitchFamily="49" charset="0"/>
                <a:cs typeface="Consolas" panose="020B0609020204030204" pitchFamily="49" charset="0"/>
              </a:rPr>
              <a:t>{</a:t>
            </a:r>
            <a:r>
              <a:rPr lang="en-US" dirty="0">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a</a:t>
            </a:r>
            <a:r>
              <a:rPr lang="en-US" dirty="0" err="1" smtClean="0">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a:t>
            </a:r>
            <a:r>
              <a:rPr lang="en-US" dirty="0" err="1" smtClean="0">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b</a:t>
            </a:r>
            <a:r>
              <a:rPr lang="en-US" dirty="0">
                <a:solidFill>
                  <a:srgbClr val="0070C0"/>
                </a:solidFill>
                <a:latin typeface="Consolas" panose="020B0609020204030204" pitchFamily="49" charset="0"/>
                <a:cs typeface="Consolas" panose="020B0609020204030204" pitchFamily="49" charset="0"/>
              </a:rPr>
              <a:t>"</a:t>
            </a:r>
            <a:r>
              <a:rPr lang="en-US" b="1" dirty="0" smtClean="0">
                <a:solidFill>
                  <a:srgbClr val="0070C0"/>
                </a:solidFill>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c</a:t>
            </a:r>
            <a:r>
              <a:rPr lang="en-US" dirty="0" err="1" smtClean="0">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d</a:t>
            </a:r>
            <a:r>
              <a:rPr lang="en-US" dirty="0">
                <a:solidFill>
                  <a:srgbClr val="0070C0"/>
                </a:solidFill>
                <a:latin typeface="Consolas" panose="020B0609020204030204" pitchFamily="49" charset="0"/>
                <a:cs typeface="Consolas" panose="020B0609020204030204" pitchFamily="49" charset="0"/>
              </a:rPr>
              <a:t>"</a:t>
            </a:r>
            <a:r>
              <a:rPr lang="en-US" b="1" dirty="0" smtClean="0">
                <a:solidFill>
                  <a:srgbClr val="0070C0"/>
                </a:solidFill>
                <a:latin typeface="Consolas" panose="020B0609020204030204" pitchFamily="49" charset="0"/>
                <a:cs typeface="Consolas" panose="020B0609020204030204" pitchFamily="49" charset="0"/>
              </a:rPr>
              <a:t>}</a:t>
            </a:r>
            <a:r>
              <a:rPr lang="en-US" dirty="0" smtClean="0">
                <a:solidFill>
                  <a:srgbClr val="0070C0"/>
                </a:solidFill>
              </a:rPr>
              <a:t> </a:t>
            </a:r>
            <a:r>
              <a:rPr lang="en-US" dirty="0" smtClean="0"/>
              <a:t>will create the dictionary below.</a:t>
            </a:r>
          </a:p>
          <a:p>
            <a:pPr lvl="1"/>
            <a:endParaRPr lang="en-US" dirty="0" smtClean="0"/>
          </a:p>
          <a:p>
            <a:pPr lvl="1"/>
            <a:endParaRPr lang="en-US" dirty="0"/>
          </a:p>
        </p:txBody>
      </p:sp>
      <p:pic>
        <p:nvPicPr>
          <p:cNvPr id="8" name="Picture 7"/>
          <p:cNvPicPr>
            <a:picLocks noChangeAspect="1"/>
          </p:cNvPicPr>
          <p:nvPr/>
        </p:nvPicPr>
        <p:blipFill>
          <a:blip r:embed="rId2"/>
          <a:stretch>
            <a:fillRect/>
          </a:stretch>
        </p:blipFill>
        <p:spPr>
          <a:xfrm>
            <a:off x="4556983" y="3234268"/>
            <a:ext cx="3078034" cy="2743200"/>
          </a:xfrm>
          <a:prstGeom prst="rect">
            <a:avLst/>
          </a:prstGeom>
        </p:spPr>
      </p:pic>
    </p:spTree>
    <p:extLst>
      <p:ext uri="{BB962C8B-B14F-4D97-AF65-F5344CB8AC3E}">
        <p14:creationId xmlns:p14="http://schemas.microsoft.com/office/powerpoint/2010/main" val="8300001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 – keys and values </a:t>
            </a:r>
            <a:endParaRPr lang="en-US" dirty="0"/>
          </a:p>
        </p:txBody>
      </p:sp>
      <p:sp>
        <p:nvSpPr>
          <p:cNvPr id="3" name="Content Placeholder 2"/>
          <p:cNvSpPr>
            <a:spLocks noGrp="1"/>
          </p:cNvSpPr>
          <p:nvPr>
            <p:ph idx="1"/>
          </p:nvPr>
        </p:nvSpPr>
        <p:spPr/>
        <p:txBody>
          <a:bodyPr/>
          <a:lstStyle/>
          <a:p>
            <a:r>
              <a:rPr lang="en-US" dirty="0"/>
              <a:t>There is a lot of detail on what can be used as a key.  It has to do with mutability, and I’ll get to it if there’s time at the end.  If not, there are some backup slides on it.  This description on python.org of why strings are immutable is useful to help understanding: </a:t>
            </a:r>
            <a:r>
              <a:rPr lang="en-US" dirty="0">
                <a:hlinkClick r:id="rId2"/>
              </a:rPr>
              <a:t>https://docs.python.org/2/faq/design.html#why-are-python-strings-immutable</a:t>
            </a:r>
            <a:r>
              <a:rPr lang="en-US" dirty="0"/>
              <a:t>.</a:t>
            </a:r>
          </a:p>
          <a:p>
            <a:r>
              <a:rPr lang="en-US" dirty="0" smtClean="0"/>
              <a:t>For this course, we can restrict ourselves to the following: </a:t>
            </a:r>
            <a:endParaRPr lang="en-US" dirty="0"/>
          </a:p>
          <a:p>
            <a:pPr lvl="1"/>
            <a:r>
              <a:rPr lang="en-US" dirty="0"/>
              <a:t>The keys may be any immutable type, but for now just know to use: </a:t>
            </a:r>
            <a:r>
              <a:rPr lang="en-US" b="1" dirty="0">
                <a:solidFill>
                  <a:srgbClr val="0070C0"/>
                </a:solidFill>
              </a:rPr>
              <a:t>numbers</a:t>
            </a:r>
            <a:r>
              <a:rPr lang="en-US" dirty="0"/>
              <a:t> and </a:t>
            </a:r>
            <a:r>
              <a:rPr lang="en-US" b="1" dirty="0">
                <a:solidFill>
                  <a:srgbClr val="0070C0"/>
                </a:solidFill>
              </a:rPr>
              <a:t>strings</a:t>
            </a:r>
            <a:r>
              <a:rPr lang="en-US" dirty="0"/>
              <a:t> as keys.</a:t>
            </a:r>
          </a:p>
          <a:p>
            <a:pPr lvl="1"/>
            <a:r>
              <a:rPr lang="en-US" dirty="0"/>
              <a:t>Mutable types may not be used as keys.  This means </a:t>
            </a:r>
            <a:r>
              <a:rPr lang="en-US" dirty="0" smtClean="0"/>
              <a:t>the </a:t>
            </a:r>
            <a:r>
              <a:rPr lang="en-US" dirty="0"/>
              <a:t>key cannot be a </a:t>
            </a:r>
            <a:r>
              <a:rPr lang="en-US" b="1" dirty="0">
                <a:solidFill>
                  <a:srgbClr val="0070C0"/>
                </a:solidFill>
              </a:rPr>
              <a:t>list</a:t>
            </a:r>
            <a:r>
              <a:rPr lang="en-US" dirty="0"/>
              <a:t> or </a:t>
            </a:r>
            <a:r>
              <a:rPr lang="en-US" b="1" dirty="0" smtClean="0">
                <a:solidFill>
                  <a:srgbClr val="0070C0"/>
                </a:solidFill>
              </a:rPr>
              <a:t>dictionary</a:t>
            </a:r>
            <a:r>
              <a:rPr lang="en-US" dirty="0" smtClean="0"/>
              <a:t>!</a:t>
            </a:r>
          </a:p>
          <a:p>
            <a:r>
              <a:rPr lang="en-US" b="1" dirty="0" smtClean="0">
                <a:solidFill>
                  <a:srgbClr val="0070C0"/>
                </a:solidFill>
              </a:rPr>
              <a:t>Values</a:t>
            </a:r>
            <a:r>
              <a:rPr lang="en-US" dirty="0" smtClean="0"/>
              <a:t> can be </a:t>
            </a:r>
            <a:r>
              <a:rPr lang="en-US" b="1" dirty="0" smtClean="0">
                <a:solidFill>
                  <a:srgbClr val="0070C0"/>
                </a:solidFill>
              </a:rPr>
              <a:t>any type</a:t>
            </a:r>
            <a:r>
              <a:rPr lang="en-US" dirty="0" smtClean="0"/>
              <a:t>.</a:t>
            </a:r>
          </a:p>
          <a:p>
            <a:endParaRPr lang="en-US" dirty="0"/>
          </a:p>
          <a:p>
            <a:r>
              <a:rPr lang="en-US" b="1" dirty="0" smtClean="0"/>
              <a:t>Types allowed as key:</a:t>
            </a:r>
            <a:endParaRPr lang="en-US" b="1" dirty="0"/>
          </a:p>
          <a:p>
            <a:endParaRPr lang="en-US" dirty="0"/>
          </a:p>
        </p:txBody>
      </p:sp>
      <p:grpSp>
        <p:nvGrpSpPr>
          <p:cNvPr id="20" name="Group 19"/>
          <p:cNvGrpSpPr/>
          <p:nvPr/>
        </p:nvGrpSpPr>
        <p:grpSpPr>
          <a:xfrm>
            <a:off x="4151263" y="4337050"/>
            <a:ext cx="6859637" cy="1606550"/>
            <a:chOff x="4017460" y="4667794"/>
            <a:chExt cx="5481271" cy="1283732"/>
          </a:xfrm>
        </p:grpSpPr>
        <p:sp>
          <p:nvSpPr>
            <p:cNvPr id="6" name="Smiley Face 5"/>
            <p:cNvSpPr/>
            <p:nvPr/>
          </p:nvSpPr>
          <p:spPr>
            <a:xfrm>
              <a:off x="5159490" y="4667794"/>
              <a:ext cx="914400" cy="914400"/>
            </a:xfrm>
            <a:prstGeom prst="smileyFace">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miley Face 6"/>
            <p:cNvSpPr/>
            <p:nvPr/>
          </p:nvSpPr>
          <p:spPr>
            <a:xfrm>
              <a:off x="4017461" y="4667794"/>
              <a:ext cx="914400" cy="914400"/>
            </a:xfrm>
            <a:prstGeom prst="smileyFace">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quot;No&quot; Symbol 7"/>
            <p:cNvSpPr/>
            <p:nvPr/>
          </p:nvSpPr>
          <p:spPr>
            <a:xfrm>
              <a:off x="8584331" y="4667794"/>
              <a:ext cx="914400" cy="914400"/>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4017460" y="5643749"/>
              <a:ext cx="914401" cy="307777"/>
            </a:xfrm>
            <a:prstGeom prst="rect">
              <a:avLst/>
            </a:prstGeom>
            <a:solidFill>
              <a:schemeClr val="bg1">
                <a:lumMod val="85000"/>
              </a:schemeClr>
            </a:solidFill>
          </p:spPr>
          <p:txBody>
            <a:bodyPr wrap="square" rtlCol="0">
              <a:spAutoFit/>
            </a:bodyPr>
            <a:lstStyle/>
            <a:p>
              <a:pPr algn="ctr"/>
              <a:r>
                <a:rPr lang="en-US" sz="1400" b="1" dirty="0" smtClean="0">
                  <a:latin typeface="Consolas" panose="020B0609020204030204" pitchFamily="49" charset="0"/>
                  <a:cs typeface="Consolas" panose="020B0609020204030204" pitchFamily="49" charset="0"/>
                </a:rPr>
                <a:t>int</a:t>
              </a:r>
              <a:endParaRPr lang="en-US" sz="1400" b="1" dirty="0">
                <a:latin typeface="Consolas" panose="020B0609020204030204" pitchFamily="49" charset="0"/>
                <a:cs typeface="Consolas" panose="020B0609020204030204" pitchFamily="49" charset="0"/>
              </a:endParaRPr>
            </a:p>
          </p:txBody>
        </p:sp>
        <p:sp>
          <p:nvSpPr>
            <p:cNvPr id="13" name="&quot;No&quot; Symbol 12"/>
            <p:cNvSpPr/>
            <p:nvPr/>
          </p:nvSpPr>
          <p:spPr>
            <a:xfrm>
              <a:off x="7440267" y="4667794"/>
              <a:ext cx="914400" cy="914400"/>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Smiley Face 13"/>
            <p:cNvSpPr/>
            <p:nvPr/>
          </p:nvSpPr>
          <p:spPr>
            <a:xfrm>
              <a:off x="6301519" y="4667794"/>
              <a:ext cx="914400" cy="914400"/>
            </a:xfrm>
            <a:prstGeom prst="smileyFace">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164122" y="5635823"/>
              <a:ext cx="919716" cy="307777"/>
            </a:xfrm>
            <a:prstGeom prst="rect">
              <a:avLst/>
            </a:prstGeom>
            <a:solidFill>
              <a:schemeClr val="bg1">
                <a:lumMod val="85000"/>
              </a:schemeClr>
            </a:solidFill>
          </p:spPr>
          <p:txBody>
            <a:bodyPr wrap="square" rtlCol="0">
              <a:spAutoFit/>
            </a:bodyPr>
            <a:lstStyle/>
            <a:p>
              <a:pPr algn="ctr"/>
              <a:r>
                <a:rPr lang="en-US" sz="1400" b="1" dirty="0" smtClean="0">
                  <a:latin typeface="Consolas" panose="020B0609020204030204" pitchFamily="49" charset="0"/>
                  <a:cs typeface="Consolas" panose="020B0609020204030204" pitchFamily="49" charset="0"/>
                </a:rPr>
                <a:t>float</a:t>
              </a:r>
              <a:endParaRPr lang="en-US" sz="1400" b="1" dirty="0">
                <a:latin typeface="Consolas" panose="020B0609020204030204" pitchFamily="49" charset="0"/>
                <a:cs typeface="Consolas" panose="020B0609020204030204" pitchFamily="49" charset="0"/>
              </a:endParaRPr>
            </a:p>
          </p:txBody>
        </p:sp>
        <p:sp>
          <p:nvSpPr>
            <p:cNvPr id="17" name="TextBox 16"/>
            <p:cNvSpPr txBox="1"/>
            <p:nvPr/>
          </p:nvSpPr>
          <p:spPr>
            <a:xfrm>
              <a:off x="6298861" y="5635822"/>
              <a:ext cx="919716" cy="307777"/>
            </a:xfrm>
            <a:prstGeom prst="rect">
              <a:avLst/>
            </a:prstGeom>
            <a:solidFill>
              <a:schemeClr val="bg1">
                <a:lumMod val="85000"/>
              </a:schemeClr>
            </a:solidFill>
          </p:spPr>
          <p:txBody>
            <a:bodyPr wrap="square" rtlCol="0">
              <a:spAutoFit/>
            </a:bodyPr>
            <a:lstStyle/>
            <a:p>
              <a:pPr algn="ctr"/>
              <a:r>
                <a:rPr lang="en-US" sz="1400" b="1" dirty="0" smtClean="0">
                  <a:latin typeface="Consolas" panose="020B0609020204030204" pitchFamily="49" charset="0"/>
                  <a:cs typeface="Consolas" panose="020B0609020204030204" pitchFamily="49" charset="0"/>
                </a:rPr>
                <a:t>string</a:t>
              </a:r>
              <a:endParaRPr lang="en-US" sz="1400" b="1" dirty="0">
                <a:latin typeface="Consolas" panose="020B0609020204030204" pitchFamily="49" charset="0"/>
                <a:cs typeface="Consolas" panose="020B0609020204030204" pitchFamily="49" charset="0"/>
              </a:endParaRPr>
            </a:p>
          </p:txBody>
        </p:sp>
        <p:sp>
          <p:nvSpPr>
            <p:cNvPr id="18" name="TextBox 17"/>
            <p:cNvSpPr txBox="1"/>
            <p:nvPr/>
          </p:nvSpPr>
          <p:spPr>
            <a:xfrm>
              <a:off x="7437609" y="5643749"/>
              <a:ext cx="919716" cy="307777"/>
            </a:xfrm>
            <a:prstGeom prst="rect">
              <a:avLst/>
            </a:prstGeom>
            <a:solidFill>
              <a:schemeClr val="bg1">
                <a:lumMod val="85000"/>
              </a:schemeClr>
            </a:solidFill>
          </p:spPr>
          <p:txBody>
            <a:bodyPr wrap="square" rtlCol="0">
              <a:spAutoFit/>
            </a:bodyPr>
            <a:lstStyle/>
            <a:p>
              <a:pPr algn="ctr"/>
              <a:r>
                <a:rPr lang="en-US" sz="1400" b="1" dirty="0" smtClean="0">
                  <a:latin typeface="Consolas" panose="020B0609020204030204" pitchFamily="49" charset="0"/>
                  <a:cs typeface="Consolas" panose="020B0609020204030204" pitchFamily="49" charset="0"/>
                </a:rPr>
                <a:t>list</a:t>
              </a:r>
              <a:endParaRPr lang="en-US" sz="1400" b="1" dirty="0">
                <a:latin typeface="Consolas" panose="020B0609020204030204" pitchFamily="49" charset="0"/>
                <a:cs typeface="Consolas" panose="020B0609020204030204" pitchFamily="49" charset="0"/>
              </a:endParaRPr>
            </a:p>
          </p:txBody>
        </p:sp>
        <p:sp>
          <p:nvSpPr>
            <p:cNvPr id="19" name="TextBox 18"/>
            <p:cNvSpPr txBox="1"/>
            <p:nvPr/>
          </p:nvSpPr>
          <p:spPr>
            <a:xfrm>
              <a:off x="8572348" y="5635821"/>
              <a:ext cx="919716" cy="307777"/>
            </a:xfrm>
            <a:prstGeom prst="rect">
              <a:avLst/>
            </a:prstGeom>
            <a:solidFill>
              <a:schemeClr val="bg1">
                <a:lumMod val="85000"/>
              </a:schemeClr>
            </a:solidFill>
          </p:spPr>
          <p:txBody>
            <a:bodyPr wrap="square" rtlCol="0">
              <a:spAutoFit/>
            </a:bodyPr>
            <a:lstStyle/>
            <a:p>
              <a:pPr algn="ctr"/>
              <a:r>
                <a:rPr lang="en-US" sz="1400" b="1" dirty="0" err="1" smtClean="0">
                  <a:latin typeface="Consolas" panose="020B0609020204030204" pitchFamily="49" charset="0"/>
                  <a:cs typeface="Consolas" panose="020B0609020204030204" pitchFamily="49" charset="0"/>
                </a:rPr>
                <a:t>dict</a:t>
              </a:r>
              <a:endParaRPr lang="en-US" sz="1400" b="1" dirty="0">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2154347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Dictionary – interaction </a:t>
            </a:r>
            <a:endParaRPr lang="en-US" dirty="0"/>
          </a:p>
        </p:txBody>
      </p:sp>
      <p:sp>
        <p:nvSpPr>
          <p:cNvPr id="3" name="Content Placeholder 2"/>
          <p:cNvSpPr>
            <a:spLocks noGrp="1"/>
          </p:cNvSpPr>
          <p:nvPr>
            <p:ph idx="1"/>
          </p:nvPr>
        </p:nvSpPr>
        <p:spPr/>
        <p:txBody>
          <a:bodyPr/>
          <a:lstStyle/>
          <a:p>
            <a:r>
              <a:rPr lang="en-US" dirty="0" smtClean="0"/>
              <a:t>Interacting with a </a:t>
            </a:r>
            <a:r>
              <a:rPr lang="en-US" b="1" dirty="0" smtClean="0">
                <a:solidFill>
                  <a:srgbClr val="0070C0"/>
                </a:solidFill>
              </a:rPr>
              <a:t>dictionary</a:t>
            </a:r>
            <a:r>
              <a:rPr lang="en-US" dirty="0" smtClean="0"/>
              <a:t> is very similar to interacting with a </a:t>
            </a:r>
            <a:r>
              <a:rPr lang="en-US" b="1" dirty="0" smtClean="0">
                <a:solidFill>
                  <a:srgbClr val="0070C0"/>
                </a:solidFill>
              </a:rPr>
              <a:t>list</a:t>
            </a:r>
            <a:r>
              <a:rPr lang="en-US" dirty="0" smtClean="0"/>
              <a:t>.</a:t>
            </a:r>
          </a:p>
          <a:p>
            <a:r>
              <a:rPr lang="en-US" dirty="0" smtClean="0"/>
              <a:t>With a list, the </a:t>
            </a:r>
            <a:r>
              <a:rPr lang="en-US" b="1" dirty="0" smtClean="0">
                <a:solidFill>
                  <a:srgbClr val="0070C0"/>
                </a:solidFill>
              </a:rPr>
              <a:t>index</a:t>
            </a:r>
            <a:r>
              <a:rPr lang="en-US" dirty="0" smtClean="0"/>
              <a:t> had to be an </a:t>
            </a:r>
            <a:r>
              <a:rPr lang="en-US" b="1" dirty="0" smtClean="0">
                <a:solidFill>
                  <a:srgbClr val="0070C0"/>
                </a:solidFill>
              </a:rPr>
              <a:t>integer</a:t>
            </a:r>
            <a:r>
              <a:rPr lang="en-US" dirty="0" smtClean="0"/>
              <a:t>, starting with 0.</a:t>
            </a:r>
          </a:p>
          <a:p>
            <a:r>
              <a:rPr lang="en-US" dirty="0" smtClean="0"/>
              <a:t>In a </a:t>
            </a:r>
            <a:r>
              <a:rPr lang="en-US" b="1" dirty="0" smtClean="0">
                <a:solidFill>
                  <a:srgbClr val="0070C0"/>
                </a:solidFill>
              </a:rPr>
              <a:t>dictionary</a:t>
            </a:r>
            <a:r>
              <a:rPr lang="en-US" dirty="0" smtClean="0"/>
              <a:t>, the index is the </a:t>
            </a:r>
            <a:r>
              <a:rPr lang="en-US" b="1" dirty="0" smtClean="0">
                <a:solidFill>
                  <a:srgbClr val="0070C0"/>
                </a:solidFill>
              </a:rPr>
              <a:t>key</a:t>
            </a:r>
            <a:r>
              <a:rPr lang="en-US" dirty="0" smtClean="0"/>
              <a:t>, and the key can be any of the types we just discussed.  </a:t>
            </a:r>
          </a:p>
          <a:p>
            <a:r>
              <a:rPr lang="en-US" dirty="0" smtClean="0"/>
              <a:t>The </a:t>
            </a:r>
            <a:r>
              <a:rPr lang="en-US" b="1" dirty="0" smtClean="0">
                <a:solidFill>
                  <a:srgbClr val="0070C0"/>
                </a:solidFill>
              </a:rPr>
              <a:t>value</a:t>
            </a:r>
            <a:r>
              <a:rPr lang="en-US" dirty="0" smtClean="0"/>
              <a:t> can be whatever we want.  It can even be a list or another dictionary!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5722483"/>
              </p:ext>
            </p:extLst>
          </p:nvPr>
        </p:nvGraphicFramePr>
        <p:xfrm>
          <a:off x="1181100" y="3691468"/>
          <a:ext cx="4572000" cy="22860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286000">
                <a:tc>
                  <a:txBody>
                    <a:bodyPr/>
                    <a:lstStyle/>
                    <a:p>
                      <a:r>
                        <a:rPr lang="en-US" sz="1600" dirty="0" smtClean="0">
                          <a:latin typeface="Consolas" panose="020B0609020204030204" pitchFamily="49" charset="0"/>
                          <a:cs typeface="Consolas" panose="020B0609020204030204" pitchFamily="49" charset="0"/>
                        </a:rPr>
                        <a:t>&gt;&gt;&gt;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 = {"</a:t>
                      </a:r>
                      <a:r>
                        <a:rPr lang="en-US" sz="1600" dirty="0" smtClean="0">
                          <a:solidFill>
                            <a:schemeClr val="tx1"/>
                          </a:solidFill>
                          <a:latin typeface="Consolas" panose="020B0609020204030204" pitchFamily="49" charset="0"/>
                          <a:cs typeface="Consolas" panose="020B0609020204030204" pitchFamily="49" charset="0"/>
                        </a:rPr>
                        <a:t>a</a:t>
                      </a:r>
                      <a:r>
                        <a:rPr lang="en-US" sz="1600" dirty="0" smtClean="0">
                          <a:latin typeface="Consolas" panose="020B0609020204030204" pitchFamily="49" charset="0"/>
                          <a:cs typeface="Consolas" panose="020B0609020204030204" pitchFamily="49" charset="0"/>
                        </a:rPr>
                        <a:t>":27, "</a:t>
                      </a:r>
                      <a:r>
                        <a:rPr lang="en-US" sz="1600" dirty="0" err="1" smtClean="0">
                          <a:solidFill>
                            <a:schemeClr val="tx1"/>
                          </a:solidFill>
                          <a:latin typeface="Consolas" panose="020B0609020204030204" pitchFamily="49" charset="0"/>
                          <a:cs typeface="Consolas" panose="020B0609020204030204" pitchFamily="49" charset="0"/>
                        </a:rPr>
                        <a:t>b</a:t>
                      </a:r>
                      <a:r>
                        <a:rPr lang="en-US" sz="1600" dirty="0" err="1" smtClean="0">
                          <a:latin typeface="Consolas" panose="020B0609020204030204" pitchFamily="49" charset="0"/>
                          <a:cs typeface="Consolas" panose="020B0609020204030204" pitchFamily="49" charset="0"/>
                        </a:rPr>
                        <a:t>":"dog</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&gt;&gt;&gt; print </a:t>
                      </a:r>
                      <a:r>
                        <a:rPr lang="en-US" sz="1600" dirty="0" smtClean="0">
                          <a:solidFill>
                            <a:srgbClr val="FFFF00"/>
                          </a:solidFill>
                          <a:latin typeface="Consolas" panose="020B0609020204030204" pitchFamily="49" charset="0"/>
                          <a:cs typeface="Consolas" panose="020B0609020204030204" pitchFamily="49" charset="0"/>
                        </a:rPr>
                        <a:t>d</a:t>
                      </a:r>
                    </a:p>
                    <a:p>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a</a:t>
                      </a:r>
                      <a:r>
                        <a:rPr lang="en-US" sz="1600" dirty="0" smtClean="0">
                          <a:latin typeface="Consolas" panose="020B0609020204030204" pitchFamily="49" charset="0"/>
                          <a:cs typeface="Consolas" panose="020B0609020204030204" pitchFamily="49" charset="0"/>
                        </a:rPr>
                        <a:t>': 27, '</a:t>
                      </a:r>
                      <a:r>
                        <a:rPr lang="en-US" sz="1600" dirty="0" smtClean="0">
                          <a:solidFill>
                            <a:schemeClr val="tx1"/>
                          </a:solidFill>
                          <a:latin typeface="Consolas" panose="020B0609020204030204" pitchFamily="49" charset="0"/>
                          <a:cs typeface="Consolas" panose="020B0609020204030204" pitchFamily="49" charset="0"/>
                        </a:rPr>
                        <a:t>b</a:t>
                      </a:r>
                      <a:r>
                        <a:rPr lang="en-US" sz="1600" dirty="0" smtClean="0">
                          <a:latin typeface="Consolas" panose="020B0609020204030204" pitchFamily="49" charset="0"/>
                          <a:cs typeface="Consolas" panose="020B0609020204030204" pitchFamily="49" charset="0"/>
                        </a:rPr>
                        <a:t>': 'dog'}</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c</a:t>
                      </a:r>
                      <a:r>
                        <a:rPr lang="en-US" sz="1600" dirty="0" smtClean="0">
                          <a:latin typeface="Consolas" panose="020B0609020204030204" pitchFamily="49" charset="0"/>
                          <a:cs typeface="Consolas" panose="020B0609020204030204" pitchFamily="49" charset="0"/>
                        </a:rPr>
                        <a:t>"] = [1, 3] </a:t>
                      </a:r>
                      <a:r>
                        <a:rPr lang="en-US" sz="1600" dirty="0" smtClean="0">
                          <a:solidFill>
                            <a:schemeClr val="bg1">
                              <a:lumMod val="85000"/>
                            </a:schemeClr>
                          </a:solidFill>
                          <a:latin typeface="Consolas" panose="020B0609020204030204" pitchFamily="49" charset="0"/>
                          <a:cs typeface="Consolas" panose="020B0609020204030204" pitchFamily="49" charset="0"/>
                        </a:rPr>
                        <a:t># add key "c"</a:t>
                      </a:r>
                    </a:p>
                    <a:p>
                      <a:r>
                        <a:rPr lang="en-US" sz="1600" dirty="0" smtClean="0">
                          <a:latin typeface="Consolas" panose="020B0609020204030204" pitchFamily="49" charset="0"/>
                          <a:cs typeface="Consolas" panose="020B0609020204030204" pitchFamily="49" charset="0"/>
                        </a:rPr>
                        <a:t>&gt;&gt;&gt; print </a:t>
                      </a:r>
                      <a:r>
                        <a:rPr lang="en-US" sz="1600" dirty="0" smtClean="0">
                          <a:solidFill>
                            <a:srgbClr val="FFFF00"/>
                          </a:solidFill>
                          <a:latin typeface="Consolas" panose="020B0609020204030204" pitchFamily="49" charset="0"/>
                          <a:cs typeface="Consolas" panose="020B0609020204030204" pitchFamily="49" charset="0"/>
                        </a:rPr>
                        <a:t>d</a:t>
                      </a:r>
                    </a:p>
                    <a:p>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a</a:t>
                      </a:r>
                      <a:r>
                        <a:rPr lang="en-US" sz="1600" dirty="0" smtClean="0">
                          <a:latin typeface="Consolas" panose="020B0609020204030204" pitchFamily="49" charset="0"/>
                          <a:cs typeface="Consolas" panose="020B0609020204030204" pitchFamily="49" charset="0"/>
                        </a:rPr>
                        <a:t>': 27, '</a:t>
                      </a:r>
                      <a:r>
                        <a:rPr lang="en-US" sz="1600" dirty="0" smtClean="0">
                          <a:solidFill>
                            <a:schemeClr val="tx1"/>
                          </a:solidFill>
                          <a:latin typeface="Consolas" panose="020B0609020204030204" pitchFamily="49" charset="0"/>
                          <a:cs typeface="Consolas" panose="020B0609020204030204" pitchFamily="49" charset="0"/>
                        </a:rPr>
                        <a:t>c</a:t>
                      </a:r>
                      <a:r>
                        <a:rPr lang="en-US" sz="1600" dirty="0" smtClean="0">
                          <a:latin typeface="Consolas" panose="020B0609020204030204" pitchFamily="49" charset="0"/>
                          <a:cs typeface="Consolas" panose="020B0609020204030204" pitchFamily="49" charset="0"/>
                        </a:rPr>
                        <a:t>': [1, 3], '</a:t>
                      </a:r>
                      <a:r>
                        <a:rPr lang="en-US" sz="1600" dirty="0" smtClean="0">
                          <a:solidFill>
                            <a:schemeClr val="tx1"/>
                          </a:solidFill>
                          <a:latin typeface="Consolas" panose="020B0609020204030204" pitchFamily="49" charset="0"/>
                          <a:cs typeface="Consolas" panose="020B0609020204030204" pitchFamily="49" charset="0"/>
                        </a:rPr>
                        <a:t>b</a:t>
                      </a:r>
                      <a:r>
                        <a:rPr lang="en-US" sz="1600" dirty="0" smtClean="0">
                          <a:latin typeface="Consolas" panose="020B0609020204030204" pitchFamily="49" charset="0"/>
                          <a:cs typeface="Consolas" panose="020B0609020204030204" pitchFamily="49" charset="0"/>
                        </a:rPr>
                        <a:t>': 'dog'}</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8843578"/>
              </p:ext>
            </p:extLst>
          </p:nvPr>
        </p:nvGraphicFramePr>
        <p:xfrm>
          <a:off x="6438900" y="3691468"/>
          <a:ext cx="4572000" cy="22860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286000">
                <a:tc>
                  <a:txBody>
                    <a:bodyPr/>
                    <a:lstStyle/>
                    <a:p>
                      <a:r>
                        <a:rPr lang="en-US" sz="1800" dirty="0" smtClean="0">
                          <a:latin typeface="Consolas" panose="020B0609020204030204" pitchFamily="49" charset="0"/>
                          <a:cs typeface="Consolas" panose="020B0609020204030204" pitchFamily="49" charset="0"/>
                        </a:rPr>
                        <a:t>&gt;&gt;&gt; print </a:t>
                      </a:r>
                      <a:r>
                        <a:rPr lang="en-US" sz="1800" dirty="0" err="1" smtClean="0">
                          <a:latin typeface="Consolas" panose="020B0609020204030204" pitchFamily="49" charset="0"/>
                          <a:cs typeface="Consolas" panose="020B0609020204030204" pitchFamily="49" charset="0"/>
                        </a:rPr>
                        <a:t>len</a:t>
                      </a:r>
                      <a:r>
                        <a:rPr lang="en-US" sz="1800" dirty="0" smtClean="0">
                          <a:latin typeface="Consolas" panose="020B0609020204030204" pitchFamily="49" charset="0"/>
                          <a:cs typeface="Consolas" panose="020B0609020204030204" pitchFamily="49" charset="0"/>
                        </a:rPr>
                        <a:t>(</a:t>
                      </a:r>
                      <a:r>
                        <a:rPr lang="en-US" sz="1800" dirty="0" smtClean="0">
                          <a:solidFill>
                            <a:srgbClr val="FFFF00"/>
                          </a:solidFill>
                          <a:latin typeface="Consolas" panose="020B0609020204030204" pitchFamily="49" charset="0"/>
                          <a:cs typeface="Consolas" panose="020B0609020204030204" pitchFamily="49" charset="0"/>
                        </a:rPr>
                        <a:t>d</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3</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del </a:t>
                      </a:r>
                      <a:r>
                        <a:rPr lang="en-US" sz="1800" dirty="0" smtClean="0">
                          <a:solidFill>
                            <a:srgbClr val="FFFF00"/>
                          </a:solidFill>
                          <a:latin typeface="Consolas" panose="020B0609020204030204" pitchFamily="49" charset="0"/>
                          <a:cs typeface="Consolas" panose="020B0609020204030204" pitchFamily="49" charset="0"/>
                        </a:rPr>
                        <a:t>d</a:t>
                      </a:r>
                      <a:r>
                        <a:rPr lang="en-US" sz="1800" dirty="0" smtClean="0">
                          <a:latin typeface="Consolas" panose="020B0609020204030204" pitchFamily="49" charset="0"/>
                          <a:cs typeface="Consolas" panose="020B0609020204030204" pitchFamily="49" charset="0"/>
                        </a:rPr>
                        <a:t>["</a:t>
                      </a:r>
                      <a:r>
                        <a:rPr lang="en-US" sz="1800" dirty="0" smtClean="0">
                          <a:solidFill>
                            <a:schemeClr val="tx1"/>
                          </a:solidFill>
                          <a:latin typeface="Consolas" panose="020B0609020204030204" pitchFamily="49" charset="0"/>
                          <a:cs typeface="Consolas" panose="020B0609020204030204" pitchFamily="49" charset="0"/>
                        </a:rPr>
                        <a:t>a</a:t>
                      </a:r>
                      <a:r>
                        <a:rPr lang="en-US" sz="1800" dirty="0" smtClean="0">
                          <a:latin typeface="Consolas" panose="020B0609020204030204" pitchFamily="49" charset="0"/>
                          <a:cs typeface="Consolas" panose="020B0609020204030204" pitchFamily="49" charset="0"/>
                        </a:rPr>
                        <a:t>"] </a:t>
                      </a:r>
                      <a:r>
                        <a:rPr lang="en-US" sz="1800" dirty="0" smtClean="0">
                          <a:solidFill>
                            <a:schemeClr val="bg1">
                              <a:lumMod val="85000"/>
                            </a:schemeClr>
                          </a:solidFill>
                          <a:latin typeface="Consolas" panose="020B0609020204030204" pitchFamily="49" charset="0"/>
                          <a:cs typeface="Consolas" panose="020B0609020204030204" pitchFamily="49" charset="0"/>
                        </a:rPr>
                        <a:t># remove key "a"</a:t>
                      </a:r>
                    </a:p>
                    <a:p>
                      <a:r>
                        <a:rPr lang="en-US" sz="1800" dirty="0" smtClean="0">
                          <a:latin typeface="Consolas" panose="020B0609020204030204" pitchFamily="49" charset="0"/>
                          <a:cs typeface="Consolas" panose="020B0609020204030204" pitchFamily="49" charset="0"/>
                        </a:rPr>
                        <a:t>&gt;&gt;&gt; print </a:t>
                      </a:r>
                      <a:r>
                        <a:rPr lang="en-US" sz="1800" dirty="0" smtClean="0">
                          <a:solidFill>
                            <a:srgbClr val="FFFF00"/>
                          </a:solidFill>
                          <a:latin typeface="Consolas" panose="020B0609020204030204" pitchFamily="49" charset="0"/>
                          <a:cs typeface="Consolas" panose="020B0609020204030204" pitchFamily="49" charset="0"/>
                        </a:rPr>
                        <a:t>d</a:t>
                      </a: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len</a:t>
                      </a:r>
                      <a:r>
                        <a:rPr lang="en-US" sz="1800" dirty="0" smtClean="0">
                          <a:latin typeface="Consolas" panose="020B0609020204030204" pitchFamily="49" charset="0"/>
                          <a:cs typeface="Consolas" panose="020B0609020204030204" pitchFamily="49" charset="0"/>
                        </a:rPr>
                        <a:t>(</a:t>
                      </a:r>
                      <a:r>
                        <a:rPr lang="en-US" sz="1800" dirty="0" smtClean="0">
                          <a:solidFill>
                            <a:srgbClr val="FFFF00"/>
                          </a:solidFill>
                          <a:latin typeface="Consolas" panose="020B0609020204030204" pitchFamily="49" charset="0"/>
                          <a:cs typeface="Consolas" panose="020B0609020204030204" pitchFamily="49" charset="0"/>
                        </a:rPr>
                        <a:t>d</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a:t>
                      </a:r>
                      <a:r>
                        <a:rPr lang="en-US" sz="1800" dirty="0" smtClean="0">
                          <a:solidFill>
                            <a:schemeClr val="tx1"/>
                          </a:solidFill>
                          <a:latin typeface="Consolas" panose="020B0609020204030204" pitchFamily="49" charset="0"/>
                          <a:cs typeface="Consolas" panose="020B0609020204030204" pitchFamily="49" charset="0"/>
                        </a:rPr>
                        <a:t>c</a:t>
                      </a:r>
                      <a:r>
                        <a:rPr lang="en-US" sz="1800" dirty="0" smtClean="0">
                          <a:latin typeface="Consolas" panose="020B0609020204030204" pitchFamily="49" charset="0"/>
                          <a:cs typeface="Consolas" panose="020B0609020204030204" pitchFamily="49" charset="0"/>
                        </a:rPr>
                        <a:t>': [1, 3], '</a:t>
                      </a:r>
                      <a:r>
                        <a:rPr lang="en-US" sz="1800" dirty="0" smtClean="0">
                          <a:solidFill>
                            <a:schemeClr val="tx1"/>
                          </a:solidFill>
                          <a:latin typeface="Consolas" panose="020B0609020204030204" pitchFamily="49" charset="0"/>
                          <a:cs typeface="Consolas" panose="020B0609020204030204" pitchFamily="49" charset="0"/>
                        </a:rPr>
                        <a:t>b</a:t>
                      </a:r>
                      <a:r>
                        <a:rPr lang="en-US" sz="1800" dirty="0" smtClean="0">
                          <a:latin typeface="Consolas" panose="020B0609020204030204" pitchFamily="49" charset="0"/>
                          <a:cs typeface="Consolas" panose="020B0609020204030204" pitchFamily="49" charset="0"/>
                        </a:rPr>
                        <a:t>': 'dog'} 2</a:t>
                      </a:r>
                      <a:endParaRPr lang="en-US" sz="1800" baseline="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2179741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 – example </a:t>
            </a:r>
            <a:endParaRPr lang="en-US" dirty="0"/>
          </a:p>
        </p:txBody>
      </p:sp>
      <p:sp>
        <p:nvSpPr>
          <p:cNvPr id="3" name="Content Placeholder 2"/>
          <p:cNvSpPr>
            <a:spLocks noGrp="1"/>
          </p:cNvSpPr>
          <p:nvPr>
            <p:ph idx="1"/>
          </p:nvPr>
        </p:nvSpPr>
        <p:spPr/>
        <p:txBody>
          <a:bodyPr/>
          <a:lstStyle/>
          <a:p>
            <a:r>
              <a:rPr lang="en-US" dirty="0" smtClean="0"/>
              <a:t>Using a dictionary is a really easy way to deal with objects and their properties.  In this example, we are storing unencrypted passwords for three users.  </a:t>
            </a:r>
            <a:endParaRPr lang="en-US" dirty="0"/>
          </a:p>
        </p:txBody>
      </p:sp>
      <p:pic>
        <p:nvPicPr>
          <p:cNvPr id="4" name="Picture 3"/>
          <p:cNvPicPr>
            <a:picLocks noChangeAspect="1"/>
          </p:cNvPicPr>
          <p:nvPr/>
        </p:nvPicPr>
        <p:blipFill>
          <a:blip r:embed="rId2"/>
          <a:stretch>
            <a:fillRect/>
          </a:stretch>
        </p:blipFill>
        <p:spPr>
          <a:xfrm>
            <a:off x="8225790" y="3198116"/>
            <a:ext cx="2743200" cy="2262903"/>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101490926"/>
              </p:ext>
            </p:extLst>
          </p:nvPr>
        </p:nvGraphicFramePr>
        <p:xfrm>
          <a:off x="1181100" y="2615068"/>
          <a:ext cx="6858000" cy="3429000"/>
        </p:xfrm>
        <a:graphic>
          <a:graphicData uri="http://schemas.openxmlformats.org/drawingml/2006/table">
            <a:tbl>
              <a:tblPr firstRow="1" bandRow="1">
                <a:tableStyleId>{5C22544A-7EE6-4342-B048-85BDC9FD1C3A}</a:tableStyleId>
              </a:tblPr>
              <a:tblGrid>
                <a:gridCol w="6858000">
                  <a:extLst>
                    <a:ext uri="{9D8B030D-6E8A-4147-A177-3AD203B41FA5}">
                      <a16:colId xmlns:a16="http://schemas.microsoft.com/office/drawing/2014/main" xmlns="" val="3049328480"/>
                    </a:ext>
                  </a:extLst>
                </a:gridCol>
              </a:tblGrid>
              <a:tr h="3429000">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&gt;&gt;&gt; </a:t>
                      </a:r>
                      <a:r>
                        <a:rPr lang="en-US" sz="1600" dirty="0" err="1" smtClean="0">
                          <a:solidFill>
                            <a:srgbClr val="FFFF00"/>
                          </a:solidFill>
                          <a:latin typeface="Consolas" panose="020B0609020204030204" pitchFamily="49" charset="0"/>
                          <a:cs typeface="Consolas" panose="020B0609020204030204" pitchFamily="49" charset="0"/>
                        </a:rPr>
                        <a:t>pwords</a:t>
                      </a:r>
                      <a:r>
                        <a:rPr lang="en-US" sz="1600" dirty="0" smtClean="0">
                          <a:latin typeface="Consolas" panose="020B0609020204030204" pitchFamily="49" charset="0"/>
                          <a:cs typeface="Consolas" panose="020B0609020204030204" pitchFamily="49" charset="0"/>
                        </a:rPr>
                        <a:t> = {"</a:t>
                      </a:r>
                      <a:r>
                        <a:rPr lang="en-US" sz="1600" dirty="0" smtClean="0">
                          <a:solidFill>
                            <a:srgbClr val="C00000"/>
                          </a:solidFill>
                          <a:latin typeface="Consolas" panose="020B0609020204030204" pitchFamily="49" charset="0"/>
                          <a:cs typeface="Consolas" panose="020B0609020204030204" pitchFamily="49" charset="0"/>
                        </a:rPr>
                        <a:t>coolGuy0</a:t>
                      </a:r>
                      <a:r>
                        <a:rPr lang="en-US" sz="1600" dirty="0" smtClean="0">
                          <a:latin typeface="Consolas" panose="020B0609020204030204" pitchFamily="49" charset="0"/>
                          <a:cs typeface="Consolas" panose="020B0609020204030204" pitchFamily="49" charset="0"/>
                        </a:rPr>
                        <a:t>" : "the", "</a:t>
                      </a:r>
                      <a:r>
                        <a:rPr lang="en-US" sz="1600" dirty="0" smtClean="0">
                          <a:solidFill>
                            <a:srgbClr val="C00000"/>
                          </a:solidFill>
                          <a:latin typeface="Consolas" panose="020B0609020204030204" pitchFamily="49" charset="0"/>
                          <a:cs typeface="Consolas" panose="020B0609020204030204" pitchFamily="49" charset="0"/>
                        </a:rPr>
                        <a:t>h4xor</a:t>
                      </a:r>
                      <a:r>
                        <a:rPr lang="en-US" sz="1600" dirty="0" smtClean="0">
                          <a:latin typeface="Consolas" panose="020B0609020204030204" pitchFamily="49" charset="0"/>
                          <a:cs typeface="Consolas" panose="020B0609020204030204" pitchFamily="49" charset="0"/>
                        </a:rPr>
                        <a:t>" : "12345", "</a:t>
                      </a:r>
                      <a:r>
                        <a:rPr lang="en-US" sz="1600" dirty="0" err="1" smtClean="0">
                          <a:solidFill>
                            <a:srgbClr val="C00000"/>
                          </a:solidFill>
                          <a:latin typeface="Consolas" panose="020B0609020204030204" pitchFamily="49" charset="0"/>
                          <a:cs typeface="Consolas" panose="020B0609020204030204" pitchFamily="49" charset="0"/>
                        </a:rPr>
                        <a:t>bGates</a:t>
                      </a:r>
                      <a:r>
                        <a:rPr lang="en-US" sz="1600" dirty="0" smtClean="0">
                          <a:latin typeface="Consolas" panose="020B0609020204030204" pitchFamily="49" charset="0"/>
                          <a:cs typeface="Consolas" panose="020B0609020204030204" pitchFamily="49" charset="0"/>
                        </a:rPr>
                        <a:t>" : "$$$$$$"} </a:t>
                      </a:r>
                      <a:r>
                        <a:rPr lang="en-US" sz="1600" dirty="0" smtClean="0">
                          <a:solidFill>
                            <a:schemeClr val="bg1">
                              <a:lumMod val="85000"/>
                            </a:schemeClr>
                          </a:solidFill>
                          <a:latin typeface="Consolas" panose="020B0609020204030204" pitchFamily="49" charset="0"/>
                          <a:cs typeface="Consolas" panose="020B0609020204030204" pitchFamily="49" charset="0"/>
                        </a:rPr>
                        <a:t># create a dictionary called </a:t>
                      </a:r>
                      <a:r>
                        <a:rPr lang="en-US" sz="1600" dirty="0" err="1" smtClean="0">
                          <a:solidFill>
                            <a:schemeClr val="bg1">
                              <a:lumMod val="85000"/>
                            </a:schemeClr>
                          </a:solidFill>
                          <a:latin typeface="Consolas" panose="020B0609020204030204" pitchFamily="49" charset="0"/>
                          <a:cs typeface="Consolas" panose="020B0609020204030204" pitchFamily="49" charset="0"/>
                        </a:rPr>
                        <a:t>pwords</a:t>
                      </a:r>
                      <a:endParaRPr lang="en-US" sz="1600" dirty="0" smtClean="0">
                        <a:solidFill>
                          <a:schemeClr val="bg1">
                            <a:lumMod val="85000"/>
                          </a:schemeClr>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pwords</a:t>
                      </a:r>
                      <a:r>
                        <a:rPr lang="en-US" sz="1600" dirty="0" smtClean="0">
                          <a:solidFill>
                            <a:srgbClr val="FFFF00"/>
                          </a:solidFill>
                          <a:latin typeface="Consolas" panose="020B0609020204030204" pitchFamily="49" charset="0"/>
                          <a:cs typeface="Consolas" panose="020B0609020204030204" pitchFamily="49" charset="0"/>
                        </a:rPr>
                        <a:t> </a:t>
                      </a:r>
                      <a:r>
                        <a:rPr lang="en-US" sz="1600" dirty="0" smtClean="0">
                          <a:solidFill>
                            <a:schemeClr val="bg1">
                              <a:lumMod val="85000"/>
                            </a:schemeClr>
                          </a:solidFill>
                          <a:latin typeface="Consolas" panose="020B0609020204030204" pitchFamily="49" charset="0"/>
                          <a:cs typeface="Consolas" panose="020B0609020204030204" pitchFamily="49" charset="0"/>
                        </a:rPr>
                        <a:t># print the dictionary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a:t>
                      </a:r>
                      <a:r>
                        <a:rPr lang="en-US" sz="1600" dirty="0" err="1" smtClean="0">
                          <a:solidFill>
                            <a:srgbClr val="C00000"/>
                          </a:solidFill>
                          <a:latin typeface="Consolas" panose="020B0609020204030204" pitchFamily="49" charset="0"/>
                          <a:cs typeface="Consolas" panose="020B0609020204030204" pitchFamily="49" charset="0"/>
                        </a:rPr>
                        <a:t>bGates</a:t>
                      </a:r>
                      <a:r>
                        <a:rPr lang="en-US" sz="1600" dirty="0" smtClean="0">
                          <a:latin typeface="Consolas" panose="020B0609020204030204" pitchFamily="49" charset="0"/>
                          <a:cs typeface="Consolas" panose="020B0609020204030204" pitchFamily="49" charset="0"/>
                        </a:rPr>
                        <a:t>': '$$$$$$', '</a:t>
                      </a:r>
                      <a:r>
                        <a:rPr lang="en-US" sz="1600" dirty="0" smtClean="0">
                          <a:solidFill>
                            <a:srgbClr val="C00000"/>
                          </a:solidFill>
                          <a:latin typeface="Consolas" panose="020B0609020204030204" pitchFamily="49" charset="0"/>
                          <a:cs typeface="Consolas" panose="020B0609020204030204" pitchFamily="49" charset="0"/>
                        </a:rPr>
                        <a:t>coolGuy0</a:t>
                      </a:r>
                      <a:r>
                        <a:rPr lang="en-US" sz="1600" dirty="0" smtClean="0">
                          <a:latin typeface="Consolas" panose="020B0609020204030204" pitchFamily="49" charset="0"/>
                          <a:cs typeface="Consolas" panose="020B0609020204030204" pitchFamily="49" charset="0"/>
                        </a:rPr>
                        <a:t>': 'the', '</a:t>
                      </a:r>
                      <a:r>
                        <a:rPr lang="en-US" sz="1600" dirty="0" smtClean="0">
                          <a:solidFill>
                            <a:srgbClr val="C00000"/>
                          </a:solidFill>
                          <a:latin typeface="Consolas" panose="020B0609020204030204" pitchFamily="49" charset="0"/>
                          <a:cs typeface="Consolas" panose="020B0609020204030204" pitchFamily="49" charset="0"/>
                        </a:rPr>
                        <a:t>h4xor</a:t>
                      </a:r>
                      <a:r>
                        <a:rPr lang="en-US" sz="1600" dirty="0" smtClean="0">
                          <a:latin typeface="Consolas" panose="020B0609020204030204" pitchFamily="49" charset="0"/>
                          <a:cs typeface="Consolas" panose="020B0609020204030204" pitchFamily="49" charset="0"/>
                        </a:rPr>
                        <a:t>': '12345'}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pwords</a:t>
                      </a:r>
                      <a:r>
                        <a:rPr lang="en-US" sz="1600" dirty="0" smtClean="0">
                          <a:latin typeface="Consolas" panose="020B0609020204030204" pitchFamily="49" charset="0"/>
                          <a:cs typeface="Consolas" panose="020B0609020204030204" pitchFamily="49" charset="0"/>
                        </a:rPr>
                        <a:t>["</a:t>
                      </a:r>
                      <a:r>
                        <a:rPr lang="en-US" sz="1600" dirty="0" err="1" smtClean="0">
                          <a:solidFill>
                            <a:srgbClr val="C00000"/>
                          </a:solidFill>
                          <a:latin typeface="Consolas" panose="020B0609020204030204" pitchFamily="49" charset="0"/>
                          <a:cs typeface="Consolas" panose="020B0609020204030204" pitchFamily="49" charset="0"/>
                        </a:rPr>
                        <a:t>bGates</a:t>
                      </a:r>
                      <a:r>
                        <a:rPr lang="en-US" sz="1600" dirty="0" smtClean="0">
                          <a:latin typeface="Consolas" panose="020B0609020204030204" pitchFamily="49" charset="0"/>
                          <a:cs typeface="Consolas" panose="020B0609020204030204" pitchFamily="49" charset="0"/>
                        </a:rPr>
                        <a:t>"] </a:t>
                      </a:r>
                      <a:r>
                        <a:rPr lang="en-US" sz="1600" dirty="0" smtClean="0">
                          <a:solidFill>
                            <a:schemeClr val="bg1">
                              <a:lumMod val="85000"/>
                            </a:schemeClr>
                          </a:solidFill>
                          <a:latin typeface="Consolas" panose="020B0609020204030204" pitchFamily="49" charset="0"/>
                          <a:cs typeface="Consolas" panose="020B0609020204030204" pitchFamily="49" charset="0"/>
                        </a:rPr>
                        <a:t># print</a:t>
                      </a:r>
                      <a:r>
                        <a:rPr lang="en-US" sz="1600" baseline="0" dirty="0" smtClean="0">
                          <a:solidFill>
                            <a:schemeClr val="bg1">
                              <a:lumMod val="85000"/>
                            </a:schemeClr>
                          </a:solidFill>
                          <a:latin typeface="Consolas" panose="020B0609020204030204" pitchFamily="49" charset="0"/>
                          <a:cs typeface="Consolas" panose="020B0609020204030204" pitchFamily="49" charset="0"/>
                        </a:rPr>
                        <a:t> a value</a:t>
                      </a:r>
                      <a:endParaRPr lang="en-US" sz="1600" dirty="0" smtClean="0">
                        <a:solidFill>
                          <a:schemeClr val="bg1">
                            <a:lumMod val="85000"/>
                          </a:schemeClr>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&gt;&gt;&gt; </a:t>
                      </a:r>
                      <a:r>
                        <a:rPr lang="en-US" sz="1600" dirty="0" err="1" smtClean="0">
                          <a:solidFill>
                            <a:srgbClr val="FFFF00"/>
                          </a:solidFill>
                          <a:latin typeface="Consolas" panose="020B0609020204030204" pitchFamily="49" charset="0"/>
                          <a:cs typeface="Consolas" panose="020B0609020204030204" pitchFamily="49" charset="0"/>
                        </a:rPr>
                        <a:t>pwords</a:t>
                      </a:r>
                      <a:r>
                        <a:rPr lang="en-US" sz="1600" dirty="0" smtClean="0">
                          <a:latin typeface="Consolas" panose="020B0609020204030204" pitchFamily="49" charset="0"/>
                          <a:cs typeface="Consolas" panose="020B0609020204030204" pitchFamily="49" charset="0"/>
                        </a:rPr>
                        <a:t>["</a:t>
                      </a:r>
                      <a:r>
                        <a:rPr lang="en-US" sz="1600" dirty="0" smtClean="0">
                          <a:solidFill>
                            <a:srgbClr val="C00000"/>
                          </a:solidFill>
                          <a:latin typeface="Consolas" panose="020B0609020204030204" pitchFamily="49" charset="0"/>
                          <a:cs typeface="Consolas" panose="020B0609020204030204" pitchFamily="49" charset="0"/>
                        </a:rPr>
                        <a:t>h4xor</a:t>
                      </a:r>
                      <a:r>
                        <a:rPr lang="en-US" sz="1600" dirty="0" smtClean="0">
                          <a:latin typeface="Consolas" panose="020B0609020204030204" pitchFamily="49" charset="0"/>
                          <a:cs typeface="Consolas" panose="020B0609020204030204" pitchFamily="49" charset="0"/>
                        </a:rPr>
                        <a:t>"] = "54321“ </a:t>
                      </a:r>
                      <a:r>
                        <a:rPr lang="en-US" sz="1600" dirty="0" smtClean="0">
                          <a:solidFill>
                            <a:schemeClr val="bg1">
                              <a:lumMod val="85000"/>
                            </a:schemeClr>
                          </a:solidFill>
                          <a:latin typeface="Consolas" panose="020B0609020204030204" pitchFamily="49" charset="0"/>
                          <a:cs typeface="Consolas" panose="020B0609020204030204" pitchFamily="49" charset="0"/>
                        </a:rPr>
                        <a:t># change a value</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pwords</a:t>
                      </a:r>
                      <a:r>
                        <a:rPr lang="en-US" sz="1600" dirty="0" smtClean="0">
                          <a:solidFill>
                            <a:srgbClr val="FFFF00"/>
                          </a:solidFill>
                          <a:latin typeface="Consolas" panose="020B0609020204030204" pitchFamily="49" charset="0"/>
                          <a:cs typeface="Consolas" panose="020B0609020204030204" pitchFamily="49" charset="0"/>
                        </a:rPr>
                        <a:t> </a:t>
                      </a:r>
                      <a:r>
                        <a:rPr lang="en-US" sz="1600" dirty="0" smtClean="0">
                          <a:solidFill>
                            <a:schemeClr val="bg1">
                              <a:lumMod val="85000"/>
                            </a:schemeClr>
                          </a:solidFill>
                          <a:latin typeface="Consolas" panose="020B0609020204030204" pitchFamily="49" charset="0"/>
                          <a:cs typeface="Consolas" panose="020B0609020204030204" pitchFamily="49" charset="0"/>
                        </a:rPr>
                        <a:t># print the new dictionary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a:t>
                      </a:r>
                      <a:r>
                        <a:rPr lang="en-US" sz="1600" dirty="0" err="1" smtClean="0">
                          <a:solidFill>
                            <a:srgbClr val="C00000"/>
                          </a:solidFill>
                          <a:latin typeface="Consolas" panose="020B0609020204030204" pitchFamily="49" charset="0"/>
                          <a:cs typeface="Consolas" panose="020B0609020204030204" pitchFamily="49" charset="0"/>
                        </a:rPr>
                        <a:t>bGates</a:t>
                      </a:r>
                      <a:r>
                        <a:rPr lang="en-US" sz="1600" dirty="0" smtClean="0">
                          <a:latin typeface="Consolas" panose="020B0609020204030204" pitchFamily="49" charset="0"/>
                          <a:cs typeface="Consolas" panose="020B0609020204030204" pitchFamily="49" charset="0"/>
                        </a:rPr>
                        <a:t>': '$$$$$$', '</a:t>
                      </a:r>
                      <a:r>
                        <a:rPr lang="en-US" sz="1600" dirty="0" smtClean="0">
                          <a:solidFill>
                            <a:srgbClr val="C00000"/>
                          </a:solidFill>
                          <a:latin typeface="Consolas" panose="020B0609020204030204" pitchFamily="49" charset="0"/>
                          <a:cs typeface="Consolas" panose="020B0609020204030204" pitchFamily="49" charset="0"/>
                        </a:rPr>
                        <a:t>coolGuy0</a:t>
                      </a:r>
                      <a:r>
                        <a:rPr lang="en-US" sz="1600" dirty="0" smtClean="0">
                          <a:latin typeface="Consolas" panose="020B0609020204030204" pitchFamily="49" charset="0"/>
                          <a:cs typeface="Consolas" panose="020B0609020204030204" pitchFamily="49" charset="0"/>
                        </a:rPr>
                        <a:t>': 'the', '</a:t>
                      </a:r>
                      <a:r>
                        <a:rPr lang="en-US" sz="1600" dirty="0" smtClean="0">
                          <a:solidFill>
                            <a:srgbClr val="C00000"/>
                          </a:solidFill>
                          <a:latin typeface="Consolas" panose="020B0609020204030204" pitchFamily="49" charset="0"/>
                          <a:cs typeface="Consolas" panose="020B0609020204030204" pitchFamily="49" charset="0"/>
                        </a:rPr>
                        <a:t>h4xor</a:t>
                      </a:r>
                      <a:r>
                        <a:rPr lang="en-US" sz="1600" dirty="0" smtClean="0">
                          <a:latin typeface="Consolas" panose="020B0609020204030204" pitchFamily="49" charset="0"/>
                          <a:cs typeface="Consolas" panose="020B0609020204030204" pitchFamily="49" charset="0"/>
                        </a:rPr>
                        <a:t>': '54321'}</a:t>
                      </a: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23852377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Dictionary – example 1</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29500138"/>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xmlns="" val="3049328480"/>
                    </a:ext>
                  </a:extLst>
                </a:gridCol>
              </a:tblGrid>
              <a:tr h="3615267">
                <a:tc>
                  <a:txBody>
                    <a:bodyPr/>
                    <a:lstStyle/>
                    <a:p>
                      <a:r>
                        <a:rPr lang="en-US" sz="1600" dirty="0" smtClean="0">
                          <a:latin typeface="Consolas" panose="020B0609020204030204" pitchFamily="49" charset="0"/>
                          <a:cs typeface="Consolas" panose="020B0609020204030204" pitchFamily="49" charset="0"/>
                        </a:rPr>
                        <a:t>def Repeats(grades):</a:t>
                      </a:r>
                    </a:p>
                    <a:p>
                      <a:r>
                        <a:rPr lang="en-US" sz="1600" dirty="0" smtClean="0">
                          <a:latin typeface="Consolas" panose="020B0609020204030204" pitchFamily="49" charset="0"/>
                          <a:cs typeface="Consolas" panose="020B0609020204030204" pitchFamily="49" charset="0"/>
                        </a:rPr>
                        <a:t>    </a:t>
                      </a:r>
                      <a:r>
                        <a:rPr lang="en-US" sz="1600" b="1"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 = {}</a:t>
                      </a:r>
                    </a:p>
                    <a:p>
                      <a:r>
                        <a:rPr lang="en-US" sz="1600" dirty="0" smtClean="0">
                          <a:latin typeface="Consolas" panose="020B0609020204030204" pitchFamily="49" charset="0"/>
                          <a:cs typeface="Consolas" panose="020B0609020204030204" pitchFamily="49" charset="0"/>
                        </a:rPr>
                        <a:t>    for g in grades:</a:t>
                      </a:r>
                    </a:p>
                    <a:p>
                      <a:r>
                        <a:rPr lang="en-US" sz="1600" dirty="0" smtClean="0">
                          <a:latin typeface="Consolas" panose="020B0609020204030204" pitchFamily="49" charset="0"/>
                          <a:cs typeface="Consolas" panose="020B0609020204030204" pitchFamily="49" charset="0"/>
                        </a:rPr>
                        <a:t>        if g in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[g] += 1</a:t>
                      </a:r>
                    </a:p>
                    <a:p>
                      <a:r>
                        <a:rPr lang="en-US" sz="1600" dirty="0" smtClean="0">
                          <a:latin typeface="Consolas" panose="020B0609020204030204" pitchFamily="49" charset="0"/>
                          <a:cs typeface="Consolas" panose="020B0609020204030204" pitchFamily="49" charset="0"/>
                        </a:rPr>
                        <a:t>        else:</a:t>
                      </a:r>
                    </a:p>
                    <a:p>
                      <a:r>
                        <a:rPr lang="en-US" sz="1600" dirty="0" smtClean="0">
                          <a:latin typeface="Consolas" panose="020B0609020204030204" pitchFamily="49" charset="0"/>
                          <a:cs typeface="Consolas" panose="020B0609020204030204" pitchFamily="49" charset="0"/>
                        </a:rPr>
                        <a: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[g] = 1</a:t>
                      </a:r>
                    </a:p>
                    <a:p>
                      <a:r>
                        <a:rPr lang="en-US" sz="1600" dirty="0" smtClean="0">
                          <a:latin typeface="Consolas" panose="020B0609020204030204" pitchFamily="49" charset="0"/>
                          <a:cs typeface="Consolas" panose="020B0609020204030204" pitchFamily="49" charset="0"/>
                        </a:rPr>
                        <a:t> </a:t>
                      </a:r>
                      <a:r>
                        <a:rPr lang="en-US" sz="1600" baseline="0" dirty="0" smtClean="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return </a:t>
                      </a:r>
                      <a:r>
                        <a:rPr lang="en-US" sz="1600" dirty="0" smtClean="0">
                          <a:solidFill>
                            <a:srgbClr val="FFFF00"/>
                          </a:solidFill>
                          <a:latin typeface="Consolas" panose="020B0609020204030204" pitchFamily="49" charset="0"/>
                          <a:cs typeface="Consolas" panose="020B0609020204030204" pitchFamily="49" charset="0"/>
                        </a:rPr>
                        <a:t>D</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grades = ["A", "A+", "B", "B", "A", "C"]</a:t>
                      </a:r>
                    </a:p>
                    <a:p>
                      <a:r>
                        <a:rPr lang="en-US" sz="1600" dirty="0" smtClean="0">
                          <a:solidFill>
                            <a:srgbClr val="FFFF00"/>
                          </a:solidFill>
                          <a:latin typeface="Consolas" panose="020B0609020204030204" pitchFamily="49" charset="0"/>
                          <a:cs typeface="Consolas" panose="020B0609020204030204" pitchFamily="49" charset="0"/>
                        </a:rPr>
                        <a:t>rep</a:t>
                      </a:r>
                      <a:r>
                        <a:rPr lang="en-US" sz="1600" dirty="0" smtClean="0">
                          <a:latin typeface="Consolas" panose="020B0609020204030204" pitchFamily="49" charset="0"/>
                          <a:cs typeface="Consolas" panose="020B0609020204030204" pitchFamily="49" charset="0"/>
                        </a:rPr>
                        <a:t> = Repeats(grades)</a:t>
                      </a:r>
                    </a:p>
                    <a:p>
                      <a:r>
                        <a:rPr lang="sv-SE" sz="1600" dirty="0" smtClean="0">
                          <a:latin typeface="Consolas" panose="020B0609020204030204" pitchFamily="49" charset="0"/>
                          <a:cs typeface="Consolas" panose="020B0609020204030204" pitchFamily="49" charset="0"/>
                        </a:rPr>
                        <a:t>for grade in </a:t>
                      </a:r>
                      <a:r>
                        <a:rPr lang="sv-SE" sz="1600" dirty="0" smtClean="0">
                          <a:solidFill>
                            <a:srgbClr val="FFFF00"/>
                          </a:solidFill>
                          <a:latin typeface="Consolas" panose="020B0609020204030204" pitchFamily="49" charset="0"/>
                          <a:cs typeface="Consolas" panose="020B0609020204030204" pitchFamily="49" charset="0"/>
                        </a:rPr>
                        <a:t>rep</a:t>
                      </a:r>
                      <a:r>
                        <a:rPr lang="sv-SE" sz="1600" dirty="0" smtClean="0">
                          <a:latin typeface="Consolas" panose="020B0609020204030204" pitchFamily="49" charset="0"/>
                          <a:cs typeface="Consolas" panose="020B0609020204030204" pitchFamily="49" charset="0"/>
                        </a:rPr>
                        <a:t>:</a:t>
                      </a:r>
                    </a:p>
                    <a:p>
                      <a:r>
                        <a:rPr lang="sv-SE" sz="1600" dirty="0" smtClean="0">
                          <a:latin typeface="Consolas" panose="020B0609020204030204" pitchFamily="49" charset="0"/>
                          <a:cs typeface="Consolas" panose="020B0609020204030204" pitchFamily="49" charset="0"/>
                        </a:rPr>
                        <a:t>    print grade + ": " + str(</a:t>
                      </a:r>
                      <a:r>
                        <a:rPr lang="sv-SE" sz="1600" dirty="0" smtClean="0">
                          <a:solidFill>
                            <a:srgbClr val="FFFF00"/>
                          </a:solidFill>
                          <a:latin typeface="Consolas" panose="020B0609020204030204" pitchFamily="49" charset="0"/>
                          <a:cs typeface="Consolas" panose="020B0609020204030204" pitchFamily="49" charset="0"/>
                        </a:rPr>
                        <a:t>rep</a:t>
                      </a:r>
                      <a:r>
                        <a:rPr lang="sv-SE" sz="1600" dirty="0" smtClean="0">
                          <a:latin typeface="Consolas" panose="020B0609020204030204" pitchFamily="49" charset="0"/>
                          <a:cs typeface="Consolas" panose="020B0609020204030204" pitchFamily="49" charset="0"/>
                        </a:rPr>
                        <a:t>[grade])</a:t>
                      </a:r>
                      <a:endParaRPr lang="en-US" sz="16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68575719"/>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Repeats.py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pt-BR" sz="1800" dirty="0" smtClean="0">
                          <a:latin typeface="Consolas" panose="020B0609020204030204" pitchFamily="49" charset="0"/>
                          <a:cs typeface="Consolas" panose="020B0609020204030204" pitchFamily="49" charset="0"/>
                        </a:rPr>
                        <a:t>A: 2</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pt-BR" sz="1800" dirty="0" smtClean="0">
                          <a:latin typeface="Consolas" panose="020B0609020204030204" pitchFamily="49" charset="0"/>
                          <a:cs typeface="Consolas" panose="020B0609020204030204" pitchFamily="49" charset="0"/>
                        </a:rPr>
                        <a:t>A+: 1</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pt-BR" sz="1800" dirty="0" smtClean="0">
                          <a:latin typeface="Consolas" panose="020B0609020204030204" pitchFamily="49" charset="0"/>
                          <a:cs typeface="Consolas" panose="020B0609020204030204" pitchFamily="49" charset="0"/>
                        </a:rPr>
                        <a:t>B: 2</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pt-BR" sz="1800" dirty="0" smtClean="0">
                          <a:latin typeface="Consolas" panose="020B0609020204030204" pitchFamily="49" charset="0"/>
                          <a:cs typeface="Consolas" panose="020B0609020204030204" pitchFamily="49" charset="0"/>
                        </a:rPr>
                        <a:t>C: 1</a:t>
                      </a:r>
                    </a:p>
                  </a:txBody>
                  <a:tcPr/>
                </a:tc>
                <a:extLst>
                  <a:ext uri="{0D108BD9-81ED-4DB2-BD59-A6C34878D82A}">
                    <a16:rowId xmlns:a16="http://schemas.microsoft.com/office/drawing/2014/main" xmlns=""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14916247"/>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Repeats.py</a:t>
                      </a:r>
                    </a:p>
                  </a:txBody>
                  <a:tcPr>
                    <a:solidFill>
                      <a:srgbClr val="0070C0"/>
                    </a:solidFill>
                  </a:tcPr>
                </a:tc>
                <a:extLst>
                  <a:ext uri="{0D108BD9-81ED-4DB2-BD59-A6C34878D82A}">
                    <a16:rowId xmlns:a16="http://schemas.microsoft.com/office/drawing/2014/main" xmlns="" val="643227359"/>
                  </a:ext>
                </a:extLst>
              </a:tr>
            </a:tbl>
          </a:graphicData>
        </a:graphic>
      </p:graphicFrame>
      <p:sp>
        <p:nvSpPr>
          <p:cNvPr id="8" name="Content Placeholder 2"/>
          <p:cNvSpPr>
            <a:spLocks noGrp="1"/>
          </p:cNvSpPr>
          <p:nvPr>
            <p:ph idx="1"/>
          </p:nvPr>
        </p:nvSpPr>
        <p:spPr>
          <a:xfrm>
            <a:off x="1097280" y="1845734"/>
            <a:ext cx="4655820" cy="4023360"/>
          </a:xfrm>
        </p:spPr>
        <p:txBody>
          <a:bodyPr/>
          <a:lstStyle/>
          <a:p>
            <a:r>
              <a:rPr lang="en-US" dirty="0" smtClean="0"/>
              <a:t>A dictionary is a great way to count unique elements.</a:t>
            </a:r>
          </a:p>
          <a:p>
            <a:r>
              <a:rPr lang="en-US" dirty="0" smtClean="0"/>
              <a:t>In this example we are keeping track of how many times each grade was observed.</a:t>
            </a:r>
            <a:endParaRPr lang="en-US" dirty="0"/>
          </a:p>
        </p:txBody>
      </p:sp>
    </p:spTree>
    <p:extLst>
      <p:ext uri="{BB962C8B-B14F-4D97-AF65-F5344CB8AC3E}">
        <p14:creationId xmlns:p14="http://schemas.microsoft.com/office/powerpoint/2010/main" val="12442170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097280" y="1845734"/>
            <a:ext cx="10058400" cy="4023360"/>
          </a:xfrm>
        </p:spPr>
        <p:txBody>
          <a:bodyPr/>
          <a:lstStyle/>
          <a:p>
            <a:r>
              <a:rPr lang="en-US" dirty="0" smtClean="0"/>
              <a:t>Keep track of user’s ages</a:t>
            </a:r>
            <a:endParaRPr lang="en-US" dirty="0"/>
          </a:p>
        </p:txBody>
      </p:sp>
      <p:sp>
        <p:nvSpPr>
          <p:cNvPr id="4" name="Title 3"/>
          <p:cNvSpPr>
            <a:spLocks noGrp="1"/>
          </p:cNvSpPr>
          <p:nvPr>
            <p:ph type="title"/>
          </p:nvPr>
        </p:nvSpPr>
        <p:spPr>
          <a:noFill/>
        </p:spPr>
        <p:txBody>
          <a:bodyPr/>
          <a:lstStyle/>
          <a:p>
            <a:r>
              <a:rPr lang="en-US" dirty="0" smtClean="0"/>
              <a:t>Dictionary – example 2</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56356436"/>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xmlns="" val="3049328480"/>
                    </a:ext>
                  </a:extLst>
                </a:gridCol>
              </a:tblGrid>
              <a:tr h="3615267">
                <a:tc>
                  <a:txBody>
                    <a:bodyPr/>
                    <a:lstStyle/>
                    <a:p>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 = {}</a:t>
                      </a:r>
                    </a:p>
                    <a:p>
                      <a:r>
                        <a:rPr lang="en-US" sz="1600" dirty="0" smtClean="0">
                          <a:latin typeface="Consolas" panose="020B0609020204030204" pitchFamily="49" charset="0"/>
                          <a:cs typeface="Consolas" panose="020B0609020204030204" pitchFamily="49" charset="0"/>
                        </a:rPr>
                        <a:t>for person in range(3):</a:t>
                      </a:r>
                    </a:p>
                    <a:p>
                      <a:r>
                        <a:rPr lang="en-US" sz="1600" dirty="0" smtClean="0">
                          <a:latin typeface="Consolas" panose="020B0609020204030204" pitchFamily="49" charset="0"/>
                          <a:cs typeface="Consolas" panose="020B0609020204030204" pitchFamily="49" charset="0"/>
                        </a:rPr>
                        <a:t>    name = </a:t>
                      </a:r>
                      <a:r>
                        <a:rPr lang="en-US" sz="1600" dirty="0" err="1" smtClean="0">
                          <a:latin typeface="Consolas" panose="020B0609020204030204" pitchFamily="49" charset="0"/>
                          <a:cs typeface="Consolas" panose="020B0609020204030204" pitchFamily="49" charset="0"/>
                        </a:rPr>
                        <a:t>raw_input</a:t>
                      </a:r>
                      <a:r>
                        <a:rPr lang="en-US" sz="1600" dirty="0" smtClean="0">
                          <a:latin typeface="Consolas" panose="020B0609020204030204" pitchFamily="49" charset="0"/>
                          <a:cs typeface="Consolas" panose="020B0609020204030204" pitchFamily="49" charset="0"/>
                        </a:rPr>
                        <a:t>("enter name: ")</a:t>
                      </a:r>
                    </a:p>
                    <a:p>
                      <a:r>
                        <a:rPr lang="en-US" sz="1600" dirty="0" smtClean="0">
                          <a:latin typeface="Consolas" panose="020B0609020204030204" pitchFamily="49" charset="0"/>
                          <a:cs typeface="Consolas" panose="020B0609020204030204" pitchFamily="49" charset="0"/>
                        </a:rPr>
                        <a:t>    age = int(input("enter age: "))</a:t>
                      </a:r>
                    </a:p>
                    <a:p>
                      <a:r>
                        <a:rPr lang="en-US" sz="1600" dirty="0" smtClean="0">
                          <a:latin typeface="Consolas" panose="020B0609020204030204" pitchFamily="49" charset="0"/>
                          <a:cs typeface="Consolas" panose="020B0609020204030204" pitchFamily="49" charset="0"/>
                        </a:rPr>
                        <a:t>    if name in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[name].append(age)</a:t>
                      </a:r>
                    </a:p>
                    <a:p>
                      <a:r>
                        <a:rPr lang="en-US" sz="1600" dirty="0" smtClean="0">
                          <a:latin typeface="Consolas" panose="020B0609020204030204" pitchFamily="49" charset="0"/>
                          <a:cs typeface="Consolas" panose="020B0609020204030204" pitchFamily="49" charset="0"/>
                        </a:rPr>
                        <a:t>    else:</a:t>
                      </a:r>
                    </a:p>
                    <a:p>
                      <a:r>
                        <a:rPr lang="en-US" sz="1600" dirty="0" smtClean="0">
                          <a:latin typeface="Consolas" panose="020B0609020204030204" pitchFamily="49" charset="0"/>
                          <a:cs typeface="Consolas" panose="020B0609020204030204" pitchFamily="49" charset="0"/>
                        </a:rPr>
                        <a: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[name] = [age]</a:t>
                      </a:r>
                    </a:p>
                    <a:p>
                      <a:r>
                        <a:rPr lang="en-US" sz="1600" dirty="0" smtClean="0">
                          <a:latin typeface="Consolas" panose="020B0609020204030204" pitchFamily="49" charset="0"/>
                          <a:cs typeface="Consolas" panose="020B0609020204030204" pitchFamily="49" charset="0"/>
                        </a:rPr>
                        <a:t>    print ""</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for person in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print d + "-&gt;" + str(D[d])</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48725754"/>
              </p:ext>
            </p:extLst>
          </p:nvPr>
        </p:nvGraphicFramePr>
        <p:xfrm>
          <a:off x="1181100" y="2319867"/>
          <a:ext cx="4572000" cy="36576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AgeList.py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name: bob</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age: 30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name: bob</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age: 35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name: </a:t>
                      </a:r>
                      <a:r>
                        <a:rPr lang="en-US" sz="1800" dirty="0" err="1" smtClean="0">
                          <a:latin typeface="Consolas" panose="020B0609020204030204" pitchFamily="49" charset="0"/>
                          <a:cs typeface="Consolas" panose="020B0609020204030204" pitchFamily="49" charset="0"/>
                        </a:rPr>
                        <a:t>jill</a:t>
                      </a: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age: 32</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bob-&gt;[30, 35]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err="1" smtClean="0">
                          <a:latin typeface="Consolas" panose="020B0609020204030204" pitchFamily="49" charset="0"/>
                          <a:cs typeface="Consolas" panose="020B0609020204030204" pitchFamily="49" charset="0"/>
                        </a:rPr>
                        <a:t>jill</a:t>
                      </a:r>
                      <a:r>
                        <a:rPr lang="en-US" sz="1800" dirty="0" smtClean="0">
                          <a:latin typeface="Consolas" panose="020B0609020204030204" pitchFamily="49" charset="0"/>
                          <a:cs typeface="Consolas" panose="020B0609020204030204" pitchFamily="49" charset="0"/>
                        </a:rPr>
                        <a:t>-&gt;[32]</a:t>
                      </a:r>
                    </a:p>
                  </a:txBody>
                  <a:tcPr/>
                </a:tc>
                <a:extLst>
                  <a:ext uri="{0D108BD9-81ED-4DB2-BD59-A6C34878D82A}">
                    <a16:rowId xmlns:a16="http://schemas.microsoft.com/office/drawing/2014/main" xmlns=""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00224719"/>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AgeList.py</a:t>
                      </a:r>
                    </a:p>
                  </a:txBody>
                  <a:tcPr>
                    <a:solidFill>
                      <a:srgbClr val="0070C0"/>
                    </a:solidFill>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9438398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097280" y="1845734"/>
            <a:ext cx="4655820" cy="4023360"/>
          </a:xfrm>
        </p:spPr>
        <p:txBody>
          <a:bodyPr/>
          <a:lstStyle/>
          <a:p>
            <a:r>
              <a:rPr lang="en-US" dirty="0" smtClean="0"/>
              <a:t>A very simple game involving the player and an enemy.</a:t>
            </a:r>
          </a:p>
          <a:p>
            <a:r>
              <a:rPr lang="en-US" b="1" dirty="0" smtClean="0">
                <a:solidFill>
                  <a:srgbClr val="0070C0"/>
                </a:solidFill>
              </a:rPr>
              <a:t>Dictionary</a:t>
            </a:r>
            <a:r>
              <a:rPr lang="en-US" dirty="0" smtClean="0"/>
              <a:t> is used to keep track of each character’s attributes.</a:t>
            </a:r>
            <a:endParaRPr lang="en-US" dirty="0"/>
          </a:p>
        </p:txBody>
      </p:sp>
      <p:sp>
        <p:nvSpPr>
          <p:cNvPr id="4" name="Title 3"/>
          <p:cNvSpPr>
            <a:spLocks noGrp="1"/>
          </p:cNvSpPr>
          <p:nvPr>
            <p:ph type="title"/>
          </p:nvPr>
        </p:nvSpPr>
        <p:spPr>
          <a:noFill/>
        </p:spPr>
        <p:txBody>
          <a:bodyPr/>
          <a:lstStyle/>
          <a:p>
            <a:r>
              <a:rPr lang="en-US" dirty="0" smtClean="0"/>
              <a:t>Dictionary – example 3</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92455517"/>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xmlns="" val="3049328480"/>
                    </a:ext>
                  </a:extLst>
                </a:gridCol>
              </a:tblGrid>
              <a:tr h="3615267">
                <a:tc>
                  <a:txBody>
                    <a:bodyPr/>
                    <a:lstStyle/>
                    <a:p>
                      <a:r>
                        <a:rPr lang="en-US" sz="1200" dirty="0" smtClean="0">
                          <a:solidFill>
                            <a:schemeClr val="bg1">
                              <a:lumMod val="85000"/>
                            </a:schemeClr>
                          </a:solidFill>
                          <a:latin typeface="Consolas" panose="020B0609020204030204" pitchFamily="49" charset="0"/>
                          <a:cs typeface="Consolas" panose="020B0609020204030204" pitchFamily="49" charset="0"/>
                        </a:rPr>
                        <a:t># set up characters</a:t>
                      </a:r>
                    </a:p>
                    <a:p>
                      <a:r>
                        <a:rPr lang="en-US" sz="1200" dirty="0" smtClean="0">
                          <a:solidFill>
                            <a:srgbClr val="FFFF00"/>
                          </a:solidFill>
                          <a:latin typeface="Consolas" panose="020B0609020204030204" pitchFamily="49" charset="0"/>
                          <a:cs typeface="Consolas" panose="020B0609020204030204" pitchFamily="49" charset="0"/>
                        </a:rPr>
                        <a:t>player</a:t>
                      </a:r>
                      <a:r>
                        <a:rPr lang="en-US" sz="1200" dirty="0" smtClean="0">
                          <a:latin typeface="Consolas" panose="020B0609020204030204" pitchFamily="49" charset="0"/>
                          <a:cs typeface="Consolas" panose="020B0609020204030204" pitchFamily="49" charset="0"/>
                        </a:rPr>
                        <a:t> = {'health': 50, 'damage': 300, 'armor': []}</a:t>
                      </a:r>
                    </a:p>
                    <a:p>
                      <a:r>
                        <a:rPr lang="en-US" sz="1200" dirty="0" smtClean="0">
                          <a:solidFill>
                            <a:srgbClr val="FFC000"/>
                          </a:solidFill>
                          <a:latin typeface="Consolas" panose="020B0609020204030204" pitchFamily="49" charset="0"/>
                          <a:cs typeface="Consolas" panose="020B0609020204030204" pitchFamily="49" charset="0"/>
                        </a:rPr>
                        <a:t>enemy</a:t>
                      </a:r>
                      <a:r>
                        <a:rPr lang="en-US" sz="1200" dirty="0" smtClean="0">
                          <a:latin typeface="Consolas" panose="020B0609020204030204" pitchFamily="49" charset="0"/>
                          <a:cs typeface="Consolas" panose="020B0609020204030204" pitchFamily="49" charset="0"/>
                        </a:rPr>
                        <a:t> = {'health': 250, 'damage': 200, 'armor': ['Laser Armor']}</a:t>
                      </a:r>
                    </a:p>
                    <a:p>
                      <a:endParaRPr lang="en-US" sz="1200" dirty="0" smtClean="0">
                        <a:latin typeface="Consolas" panose="020B0609020204030204" pitchFamily="49" charset="0"/>
                        <a:cs typeface="Consolas" panose="020B0609020204030204" pitchFamily="49" charset="0"/>
                      </a:endParaRPr>
                    </a:p>
                    <a:p>
                      <a:r>
                        <a:rPr lang="en-US" sz="1200" dirty="0" smtClean="0">
                          <a:solidFill>
                            <a:schemeClr val="bg1">
                              <a:lumMod val="85000"/>
                            </a:schemeClr>
                          </a:solidFill>
                          <a:latin typeface="Consolas" panose="020B0609020204030204" pitchFamily="49" charset="0"/>
                          <a:cs typeface="Consolas" panose="020B0609020204030204" pitchFamily="49" charset="0"/>
                        </a:rPr>
                        <a:t># consume armor</a:t>
                      </a:r>
                    </a:p>
                    <a:p>
                      <a:r>
                        <a:rPr lang="en-US" sz="1200" dirty="0" smtClean="0">
                          <a:latin typeface="Consolas" panose="020B0609020204030204" pitchFamily="49" charset="0"/>
                          <a:cs typeface="Consolas" panose="020B0609020204030204" pitchFamily="49" charset="0"/>
                        </a:rPr>
                        <a:t>for armor in </a:t>
                      </a:r>
                      <a:r>
                        <a:rPr lang="en-US" sz="1200" dirty="0" smtClean="0">
                          <a:solidFill>
                            <a:srgbClr val="FFC000"/>
                          </a:solidFill>
                          <a:latin typeface="Consolas" panose="020B0609020204030204" pitchFamily="49" charset="0"/>
                          <a:cs typeface="Consolas" panose="020B0609020204030204" pitchFamily="49" charset="0"/>
                        </a:rPr>
                        <a:t>enemy</a:t>
                      </a:r>
                      <a:r>
                        <a:rPr lang="en-US" sz="1200" dirty="0" smtClean="0">
                          <a:latin typeface="Consolas" panose="020B0609020204030204" pitchFamily="49" charset="0"/>
                          <a:cs typeface="Consolas" panose="020B0609020204030204" pitchFamily="49" charset="0"/>
                        </a:rPr>
                        <a:t>['armor']:</a:t>
                      </a:r>
                    </a:p>
                    <a:p>
                      <a:r>
                        <a:rPr lang="en-US" sz="1200" dirty="0" smtClean="0">
                          <a:latin typeface="Consolas" panose="020B0609020204030204" pitchFamily="49" charset="0"/>
                          <a:cs typeface="Consolas" panose="020B0609020204030204" pitchFamily="49" charset="0"/>
                        </a:rPr>
                        <a:t>    </a:t>
                      </a:r>
                      <a:r>
                        <a:rPr lang="en-US" sz="1200" dirty="0" smtClean="0">
                          <a:solidFill>
                            <a:srgbClr val="FFC000"/>
                          </a:solidFill>
                          <a:latin typeface="Consolas" panose="020B0609020204030204" pitchFamily="49" charset="0"/>
                          <a:cs typeface="Consolas" panose="020B0609020204030204" pitchFamily="49" charset="0"/>
                        </a:rPr>
                        <a:t>enemy</a:t>
                      </a:r>
                      <a:r>
                        <a:rPr lang="en-US" sz="1200" dirty="0" smtClean="0">
                          <a:latin typeface="Consolas" panose="020B0609020204030204" pitchFamily="49" charset="0"/>
                          <a:cs typeface="Consolas" panose="020B0609020204030204" pitchFamily="49" charset="0"/>
                        </a:rPr>
                        <a:t>['health'] += 25</a:t>
                      </a:r>
                    </a:p>
                    <a:p>
                      <a:r>
                        <a:rPr lang="en-US" sz="1200" dirty="0" smtClean="0">
                          <a:latin typeface="Consolas" panose="020B0609020204030204" pitchFamily="49" charset="0"/>
                          <a:cs typeface="Consolas" panose="020B0609020204030204" pitchFamily="49" charset="0"/>
                        </a:rPr>
                        <a:t>for armor in </a:t>
                      </a:r>
                      <a:r>
                        <a:rPr lang="en-US" sz="1200" dirty="0" smtClean="0">
                          <a:solidFill>
                            <a:srgbClr val="FFFF00"/>
                          </a:solidFill>
                          <a:latin typeface="Consolas" panose="020B0609020204030204" pitchFamily="49" charset="0"/>
                          <a:cs typeface="Consolas" panose="020B0609020204030204" pitchFamily="49" charset="0"/>
                        </a:rPr>
                        <a:t>player</a:t>
                      </a:r>
                      <a:r>
                        <a:rPr lang="en-US" sz="1200" dirty="0" smtClean="0">
                          <a:latin typeface="Consolas" panose="020B0609020204030204" pitchFamily="49" charset="0"/>
                          <a:cs typeface="Consolas" panose="020B0609020204030204" pitchFamily="49" charset="0"/>
                        </a:rPr>
                        <a:t>['armor']:</a:t>
                      </a:r>
                    </a:p>
                    <a:p>
                      <a:r>
                        <a:rPr lang="en-US" sz="1200" dirty="0" smtClean="0">
                          <a:latin typeface="Consolas" panose="020B0609020204030204" pitchFamily="49" charset="0"/>
                          <a:cs typeface="Consolas" panose="020B0609020204030204" pitchFamily="49" charset="0"/>
                        </a:rPr>
                        <a:t>    </a:t>
                      </a:r>
                      <a:r>
                        <a:rPr lang="en-US" sz="1200" dirty="0" smtClean="0">
                          <a:solidFill>
                            <a:srgbClr val="FFFF00"/>
                          </a:solidFill>
                          <a:latin typeface="Consolas" panose="020B0609020204030204" pitchFamily="49" charset="0"/>
                          <a:cs typeface="Consolas" panose="020B0609020204030204" pitchFamily="49" charset="0"/>
                        </a:rPr>
                        <a:t>player</a:t>
                      </a:r>
                      <a:r>
                        <a:rPr lang="en-US" sz="1200" dirty="0" smtClean="0">
                          <a:latin typeface="Consolas" panose="020B0609020204030204" pitchFamily="49" charset="0"/>
                          <a:cs typeface="Consolas" panose="020B0609020204030204" pitchFamily="49" charset="0"/>
                        </a:rPr>
                        <a:t>['health'] += 25</a:t>
                      </a:r>
                    </a:p>
                    <a:p>
                      <a:r>
                        <a:rPr lang="en-US" sz="1200" dirty="0" smtClean="0">
                          <a:latin typeface="Consolas" panose="020B0609020204030204" pitchFamily="49" charset="0"/>
                          <a:cs typeface="Consolas" panose="020B0609020204030204" pitchFamily="49" charset="0"/>
                        </a:rPr>
                        <a:t>	</a:t>
                      </a:r>
                    </a:p>
                    <a:p>
                      <a:r>
                        <a:rPr lang="en-US" sz="1200" dirty="0" smtClean="0">
                          <a:solidFill>
                            <a:schemeClr val="bg1">
                              <a:lumMod val="85000"/>
                            </a:schemeClr>
                          </a:solidFill>
                          <a:latin typeface="Consolas" panose="020B0609020204030204" pitchFamily="49" charset="0"/>
                          <a:cs typeface="Consolas" panose="020B0609020204030204" pitchFamily="49" charset="0"/>
                        </a:rPr>
                        <a:t># fight!</a:t>
                      </a:r>
                    </a:p>
                    <a:p>
                      <a:r>
                        <a:rPr lang="en-US" sz="1200" dirty="0" smtClean="0">
                          <a:latin typeface="Consolas" panose="020B0609020204030204" pitchFamily="49" charset="0"/>
                          <a:cs typeface="Consolas" panose="020B0609020204030204" pitchFamily="49" charset="0"/>
                        </a:rPr>
                        <a:t>if </a:t>
                      </a:r>
                      <a:r>
                        <a:rPr lang="en-US" sz="1200" dirty="0" smtClean="0">
                          <a:solidFill>
                            <a:srgbClr val="FFFF00"/>
                          </a:solidFill>
                          <a:latin typeface="Consolas" panose="020B0609020204030204" pitchFamily="49" charset="0"/>
                          <a:cs typeface="Consolas" panose="020B0609020204030204" pitchFamily="49" charset="0"/>
                        </a:rPr>
                        <a:t>player</a:t>
                      </a:r>
                      <a:r>
                        <a:rPr lang="en-US" sz="1200" dirty="0" smtClean="0">
                          <a:latin typeface="Consolas" panose="020B0609020204030204" pitchFamily="49" charset="0"/>
                          <a:cs typeface="Consolas" panose="020B0609020204030204" pitchFamily="49" charset="0"/>
                        </a:rPr>
                        <a:t>['damage'] &gt; </a:t>
                      </a:r>
                      <a:r>
                        <a:rPr lang="en-US" sz="1200" dirty="0" smtClean="0">
                          <a:solidFill>
                            <a:srgbClr val="FFC000"/>
                          </a:solidFill>
                          <a:latin typeface="Consolas" panose="020B0609020204030204" pitchFamily="49" charset="0"/>
                          <a:cs typeface="Consolas" panose="020B0609020204030204" pitchFamily="49" charset="0"/>
                        </a:rPr>
                        <a:t>enemy</a:t>
                      </a:r>
                      <a:r>
                        <a:rPr lang="en-US" sz="1200" dirty="0" smtClean="0">
                          <a:latin typeface="Consolas" panose="020B0609020204030204" pitchFamily="49" charset="0"/>
                          <a:cs typeface="Consolas" panose="020B0609020204030204" pitchFamily="49" charset="0"/>
                        </a:rPr>
                        <a:t>['health</a:t>
                      </a:r>
                      <a:r>
                        <a:rPr lang="en-US" sz="1200" b="1" kern="1200" dirty="0" smtClean="0">
                          <a:solidFill>
                            <a:schemeClr val="lt1"/>
                          </a:solidFill>
                          <a:latin typeface="Consolas" panose="020B0609020204030204" pitchFamily="49" charset="0"/>
                          <a:ea typeface="+mn-ea"/>
                          <a:cs typeface="Consolas" panose="020B0609020204030204" pitchFamily="49" charset="0"/>
                        </a:rPr>
                        <a:t>']:</a:t>
                      </a:r>
                    </a:p>
                    <a:p>
                      <a:r>
                        <a:rPr lang="en-US" sz="1200" dirty="0" smtClean="0">
                          <a:latin typeface="Consolas" panose="020B0609020204030204" pitchFamily="49" charset="0"/>
                          <a:cs typeface="Consolas" panose="020B0609020204030204" pitchFamily="49" charset="0"/>
                        </a:rPr>
                        <a:t>    print "player wins!"</a:t>
                      </a:r>
                    </a:p>
                    <a:p>
                      <a:r>
                        <a:rPr lang="en-US" sz="1200" dirty="0" smtClean="0">
                          <a:latin typeface="Consolas" panose="020B0609020204030204" pitchFamily="49" charset="0"/>
                          <a:cs typeface="Consolas" panose="020B0609020204030204" pitchFamily="49" charset="0"/>
                        </a:rPr>
                        <a:t>elif </a:t>
                      </a:r>
                      <a:r>
                        <a:rPr lang="en-US" sz="1200" dirty="0" smtClean="0">
                          <a:solidFill>
                            <a:srgbClr val="FFC000"/>
                          </a:solidFill>
                          <a:latin typeface="Consolas" panose="020B0609020204030204" pitchFamily="49" charset="0"/>
                          <a:cs typeface="Consolas" panose="020B0609020204030204" pitchFamily="49" charset="0"/>
                        </a:rPr>
                        <a:t>enemy</a:t>
                      </a:r>
                      <a:r>
                        <a:rPr lang="en-US" sz="1200" dirty="0" smtClean="0">
                          <a:latin typeface="Consolas" panose="020B0609020204030204" pitchFamily="49" charset="0"/>
                          <a:cs typeface="Consolas" panose="020B0609020204030204" pitchFamily="49" charset="0"/>
                        </a:rPr>
                        <a:t>['damage'] &gt; </a:t>
                      </a:r>
                      <a:r>
                        <a:rPr lang="en-US" sz="1200" dirty="0" smtClean="0">
                          <a:solidFill>
                            <a:srgbClr val="FFFF00"/>
                          </a:solidFill>
                          <a:latin typeface="Consolas" panose="020B0609020204030204" pitchFamily="49" charset="0"/>
                          <a:cs typeface="Consolas" panose="020B0609020204030204" pitchFamily="49" charset="0"/>
                        </a:rPr>
                        <a:t>player</a:t>
                      </a:r>
                      <a:r>
                        <a:rPr lang="en-US" sz="1200" dirty="0" smtClean="0">
                          <a:latin typeface="Consolas" panose="020B0609020204030204" pitchFamily="49" charset="0"/>
                          <a:cs typeface="Consolas" panose="020B0609020204030204" pitchFamily="49" charset="0"/>
                        </a:rPr>
                        <a:t>['health']:</a:t>
                      </a:r>
                    </a:p>
                    <a:p>
                      <a:r>
                        <a:rPr lang="en-US" sz="1200" dirty="0" smtClean="0">
                          <a:latin typeface="Consolas" panose="020B0609020204030204" pitchFamily="49" charset="0"/>
                          <a:cs typeface="Consolas" panose="020B0609020204030204" pitchFamily="49" charset="0"/>
                        </a:rPr>
                        <a:t>    print "player loses!"</a:t>
                      </a:r>
                    </a:p>
                    <a:p>
                      <a:r>
                        <a:rPr lang="en-US" sz="1200" dirty="0" smtClean="0">
                          <a:latin typeface="Consolas" panose="020B0609020204030204" pitchFamily="49" charset="0"/>
                          <a:cs typeface="Consolas" panose="020B0609020204030204" pitchFamily="49" charset="0"/>
                        </a:rPr>
                        <a:t>else:</a:t>
                      </a:r>
                    </a:p>
                    <a:p>
                      <a:r>
                        <a:rPr lang="en-US" sz="1200" dirty="0" smtClean="0">
                          <a:latin typeface="Consolas" panose="020B0609020204030204" pitchFamily="49" charset="0"/>
                          <a:cs typeface="Consolas" panose="020B0609020204030204" pitchFamily="49" charset="0"/>
                        </a:rPr>
                        <a:t>    print "stalemate!"</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61698664"/>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Game.py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player wins!</a:t>
                      </a:r>
                    </a:p>
                  </a:txBody>
                  <a:tcPr/>
                </a:tc>
                <a:extLst>
                  <a:ext uri="{0D108BD9-81ED-4DB2-BD59-A6C34878D82A}">
                    <a16:rowId xmlns:a16="http://schemas.microsoft.com/office/drawing/2014/main" xmlns=""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96869229"/>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Game.py</a:t>
                      </a:r>
                    </a:p>
                  </a:txBody>
                  <a:tcPr>
                    <a:solidFill>
                      <a:srgbClr val="0070C0"/>
                    </a:solidFill>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14080071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Importing libraries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582435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Libraries</a:t>
            </a:r>
            <a:endParaRPr lang="en-US" dirty="0"/>
          </a:p>
        </p:txBody>
      </p:sp>
      <p:sp>
        <p:nvSpPr>
          <p:cNvPr id="5" name="Content Placeholder 4"/>
          <p:cNvSpPr>
            <a:spLocks noGrp="1"/>
          </p:cNvSpPr>
          <p:nvPr>
            <p:ph idx="1"/>
          </p:nvPr>
        </p:nvSpPr>
        <p:spPr/>
        <p:txBody>
          <a:bodyPr/>
          <a:lstStyle/>
          <a:p>
            <a:r>
              <a:rPr lang="en-US" dirty="0"/>
              <a:t>Widespread Python support means a rich selection of  third-party libraries for multiple platforms.</a:t>
            </a:r>
          </a:p>
          <a:p>
            <a:r>
              <a:rPr lang="en-US" dirty="0"/>
              <a:t>This means you can spend less time reinventing the wheel</a:t>
            </a:r>
            <a:r>
              <a:rPr lang="en-US" dirty="0" smtClean="0"/>
              <a:t>.</a:t>
            </a:r>
          </a:p>
          <a:p>
            <a:r>
              <a:rPr lang="en-US" dirty="0" smtClean="0"/>
              <a:t>Import a library into your script using the </a:t>
            </a:r>
            <a:r>
              <a:rPr lang="en-US" b="1" dirty="0" smtClean="0">
                <a:solidFill>
                  <a:srgbClr val="0070C0"/>
                </a:solidFill>
              </a:rPr>
              <a:t>import</a:t>
            </a:r>
            <a:r>
              <a:rPr lang="en-US" dirty="0" smtClean="0"/>
              <a:t> keyword.</a:t>
            </a:r>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23502076"/>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600" dirty="0" smtClean="0">
                          <a:latin typeface="Consolas" panose="020B0609020204030204" pitchFamily="49" charset="0"/>
                          <a:cs typeface="Consolas" panose="020B0609020204030204" pitchFamily="49" charset="0"/>
                        </a:rPr>
                        <a:t>&gt;&gt;&gt; import </a:t>
                      </a:r>
                      <a:r>
                        <a:rPr lang="en-US" sz="1600" dirty="0" smtClean="0">
                          <a:solidFill>
                            <a:srgbClr val="FFFF00"/>
                          </a:solidFill>
                          <a:latin typeface="Consolas" panose="020B0609020204030204" pitchFamily="49" charset="0"/>
                          <a:cs typeface="Consolas" panose="020B0609020204030204" pitchFamily="49" charset="0"/>
                        </a:rPr>
                        <a:t>math</a:t>
                      </a:r>
                    </a:p>
                    <a:p>
                      <a:r>
                        <a:rPr lang="en-US" sz="1600" dirty="0" smtClean="0">
                          <a:latin typeface="Consolas" panose="020B0609020204030204" pitchFamily="49" charset="0"/>
                          <a:cs typeface="Consolas" panose="020B0609020204030204" pitchFamily="49" charset="0"/>
                        </a:rPr>
                        <a:t>&gt;&gt;&gt; p = </a:t>
                      </a:r>
                      <a:r>
                        <a:rPr lang="en-US" sz="1600" dirty="0" err="1" smtClean="0">
                          <a:solidFill>
                            <a:srgbClr val="FFFF00"/>
                          </a:solidFill>
                          <a:latin typeface="Consolas" panose="020B0609020204030204" pitchFamily="49" charset="0"/>
                          <a:cs typeface="Consolas" panose="020B0609020204030204" pitchFamily="49" charset="0"/>
                        </a:rPr>
                        <a:t>math</a:t>
                      </a:r>
                      <a:r>
                        <a:rPr lang="en-US" sz="1600" dirty="0" err="1" smtClean="0">
                          <a:latin typeface="Consolas" panose="020B0609020204030204" pitchFamily="49" charset="0"/>
                          <a:cs typeface="Consolas" panose="020B0609020204030204" pitchFamily="49" charset="0"/>
                        </a:rPr>
                        <a:t>.pi</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r = 10</a:t>
                      </a:r>
                    </a:p>
                    <a:p>
                      <a:r>
                        <a:rPr lang="en-US" sz="1600" dirty="0" smtClean="0">
                          <a:latin typeface="Consolas" panose="020B0609020204030204" pitchFamily="49" charset="0"/>
                          <a:cs typeface="Consolas" panose="020B0609020204030204" pitchFamily="49" charset="0"/>
                        </a:rPr>
                        <a:t>&gt;&gt;&gt; print p * </a:t>
                      </a:r>
                      <a:r>
                        <a:rPr lang="en-US" sz="1600" dirty="0" err="1" smtClean="0">
                          <a:solidFill>
                            <a:srgbClr val="FFFF00"/>
                          </a:solidFill>
                          <a:latin typeface="Consolas" panose="020B0609020204030204" pitchFamily="49" charset="0"/>
                          <a:cs typeface="Consolas" panose="020B0609020204030204" pitchFamily="49" charset="0"/>
                        </a:rPr>
                        <a:t>math</a:t>
                      </a:r>
                      <a:r>
                        <a:rPr lang="en-US" sz="1600" dirty="0" err="1" smtClean="0">
                          <a:latin typeface="Consolas" panose="020B0609020204030204" pitchFamily="49" charset="0"/>
                          <a:cs typeface="Consolas" panose="020B0609020204030204" pitchFamily="49" charset="0"/>
                        </a:rPr>
                        <a:t>.pow</a:t>
                      </a:r>
                      <a:r>
                        <a:rPr lang="en-US" sz="1600" dirty="0" smtClean="0">
                          <a:latin typeface="Consolas" panose="020B0609020204030204" pitchFamily="49" charset="0"/>
                          <a:cs typeface="Consolas" panose="020B0609020204030204" pitchFamily="49" charset="0"/>
                        </a:rPr>
                        <a:t>(r, 2)</a:t>
                      </a:r>
                    </a:p>
                    <a:p>
                      <a:r>
                        <a:rPr lang="en-US" sz="1600" dirty="0" smtClean="0">
                          <a:latin typeface="Consolas" panose="020B0609020204030204" pitchFamily="49" charset="0"/>
                          <a:cs typeface="Consolas" panose="020B0609020204030204" pitchFamily="49" charset="0"/>
                        </a:rPr>
                        <a:t>314.159265359</a:t>
                      </a:r>
                    </a:p>
                    <a:p>
                      <a:endParaRPr lang="en-US" sz="1600" dirty="0" smtClean="0">
                        <a:latin typeface="Consolas" panose="020B0609020204030204" pitchFamily="49" charset="0"/>
                        <a:cs typeface="Consolas" panose="020B0609020204030204" pitchFamily="49" charset="0"/>
                      </a:endParaRPr>
                    </a:p>
                    <a:p>
                      <a:r>
                        <a:rPr lang="pt-BR" sz="1600" dirty="0" smtClean="0">
                          <a:latin typeface="Consolas" panose="020B0609020204030204" pitchFamily="49" charset="0"/>
                          <a:cs typeface="Consolas" panose="020B0609020204030204" pitchFamily="49" charset="0"/>
                        </a:rPr>
                        <a:t>&gt;&gt;&gt; print 2 * p * r</a:t>
                      </a:r>
                    </a:p>
                    <a:p>
                      <a:r>
                        <a:rPr lang="pt-BR" sz="1600" dirty="0" smtClean="0">
                          <a:latin typeface="Consolas" panose="020B0609020204030204" pitchFamily="49" charset="0"/>
                          <a:cs typeface="Consolas" panose="020B0609020204030204" pitchFamily="49" charset="0"/>
                        </a:rPr>
                        <a:t>62.8318530718</a:t>
                      </a:r>
                      <a:endParaRPr lang="en-US" sz="16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50825636"/>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600" dirty="0" smtClean="0">
                          <a:latin typeface="Consolas" panose="020B0609020204030204" pitchFamily="49" charset="0"/>
                          <a:cs typeface="Consolas" panose="020B0609020204030204" pitchFamily="49" charset="0"/>
                        </a:rPr>
                        <a:t>&gt;&gt;&gt; import </a:t>
                      </a:r>
                      <a:r>
                        <a:rPr lang="en-US" sz="1600" dirty="0" smtClean="0">
                          <a:solidFill>
                            <a:srgbClr val="FFFF00"/>
                          </a:solidFill>
                          <a:latin typeface="Consolas" panose="020B0609020204030204" pitchFamily="49" charset="0"/>
                          <a:cs typeface="Consolas" panose="020B0609020204030204" pitchFamily="49" charset="0"/>
                        </a:rPr>
                        <a:t>random</a:t>
                      </a:r>
                    </a:p>
                    <a:p>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random</a:t>
                      </a:r>
                      <a:r>
                        <a:rPr lang="en-US" sz="1600" dirty="0" err="1" smtClean="0">
                          <a:latin typeface="Consolas" panose="020B0609020204030204" pitchFamily="49" charset="0"/>
                          <a:cs typeface="Consolas" panose="020B0609020204030204" pitchFamily="49" charset="0"/>
                        </a:rPr>
                        <a:t>.randrange</a:t>
                      </a:r>
                      <a:r>
                        <a:rPr lang="en-US" sz="1600" dirty="0" smtClean="0">
                          <a:latin typeface="Consolas" panose="020B0609020204030204" pitchFamily="49" charset="0"/>
                          <a:cs typeface="Consolas" panose="020B0609020204030204" pitchFamily="49" charset="0"/>
                        </a:rPr>
                        <a:t>(10)</a:t>
                      </a:r>
                    </a:p>
                    <a:p>
                      <a:r>
                        <a:rPr lang="en-US" sz="1600" dirty="0" smtClean="0">
                          <a:latin typeface="Consolas" panose="020B0609020204030204" pitchFamily="49" charset="0"/>
                          <a:cs typeface="Consolas" panose="020B0609020204030204" pitchFamily="49" charset="0"/>
                        </a:rPr>
                        <a:t>4</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random</a:t>
                      </a:r>
                      <a:r>
                        <a:rPr lang="en-US" sz="1600" dirty="0" err="1" smtClean="0">
                          <a:latin typeface="Consolas" panose="020B0609020204030204" pitchFamily="49" charset="0"/>
                          <a:cs typeface="Consolas" panose="020B0609020204030204" pitchFamily="49" charset="0"/>
                        </a:rPr>
                        <a:t>.randrange</a:t>
                      </a:r>
                      <a:r>
                        <a:rPr lang="en-US" sz="1600" dirty="0" smtClean="0">
                          <a:latin typeface="Consolas" panose="020B0609020204030204" pitchFamily="49" charset="0"/>
                          <a:cs typeface="Consolas" panose="020B0609020204030204" pitchFamily="49" charset="0"/>
                        </a:rPr>
                        <a:t>(10)</a:t>
                      </a:r>
                    </a:p>
                    <a:p>
                      <a:r>
                        <a:rPr lang="en-US" sz="1600" dirty="0" smtClean="0">
                          <a:latin typeface="Consolas" panose="020B0609020204030204" pitchFamily="49" charset="0"/>
                          <a:cs typeface="Consolas" panose="020B0609020204030204" pitchFamily="49" charset="0"/>
                        </a:rPr>
                        <a:t>9</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random</a:t>
                      </a:r>
                      <a:r>
                        <a:rPr lang="en-US" sz="1600" dirty="0" err="1" smtClean="0">
                          <a:latin typeface="Consolas" panose="020B0609020204030204" pitchFamily="49" charset="0"/>
                          <a:cs typeface="Consolas" panose="020B0609020204030204" pitchFamily="49" charset="0"/>
                        </a:rPr>
                        <a:t>.randrange</a:t>
                      </a:r>
                      <a:r>
                        <a:rPr lang="en-US" sz="1600" dirty="0" smtClean="0">
                          <a:latin typeface="Consolas" panose="020B0609020204030204" pitchFamily="49" charset="0"/>
                          <a:cs typeface="Consolas" panose="020B0609020204030204" pitchFamily="49" charset="0"/>
                        </a:rPr>
                        <a:t>(10)</a:t>
                      </a:r>
                    </a:p>
                    <a:p>
                      <a:r>
                        <a:rPr lang="en-US" sz="1600" dirty="0" smtClean="0">
                          <a:latin typeface="Consolas" panose="020B0609020204030204" pitchFamily="49" charset="0"/>
                          <a:cs typeface="Consolas" panose="020B0609020204030204" pitchFamily="49" charset="0"/>
                        </a:rPr>
                        <a:t>5</a:t>
                      </a: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2096010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Why use Python?</a:t>
            </a:r>
            <a:endParaRPr lang="en-US" dirty="0"/>
          </a:p>
        </p:txBody>
      </p:sp>
      <p:sp>
        <p:nvSpPr>
          <p:cNvPr id="3" name="Content Placeholder 2"/>
          <p:cNvSpPr>
            <a:spLocks noGrp="1"/>
          </p:cNvSpPr>
          <p:nvPr>
            <p:ph idx="1"/>
          </p:nvPr>
        </p:nvSpPr>
        <p:spPr/>
        <p:txBody>
          <a:bodyPr/>
          <a:lstStyle/>
          <a:p>
            <a:pPr lvl="1"/>
            <a:r>
              <a:rPr lang="en-US" dirty="0" smtClean="0"/>
              <a:t>Because it is supported by so many platforms, your code will not be limited to just your machine, or even just your operating system!</a:t>
            </a:r>
          </a:p>
          <a:p>
            <a:pPr lvl="1"/>
            <a:r>
              <a:rPr lang="en-US" dirty="0" smtClean="0"/>
              <a:t>There is already massive support for python in the form of third-party libraries.  These will help you do things like:</a:t>
            </a:r>
          </a:p>
          <a:p>
            <a:pPr lvl="2"/>
            <a:r>
              <a:rPr lang="en-US" dirty="0" smtClean="0"/>
              <a:t>Develop a game using </a:t>
            </a:r>
            <a:r>
              <a:rPr lang="en-US" dirty="0" err="1" smtClean="0">
                <a:hlinkClick r:id="rId2"/>
              </a:rPr>
              <a:t>PyGame</a:t>
            </a:r>
            <a:endParaRPr lang="en-US" dirty="0" smtClean="0"/>
          </a:p>
          <a:p>
            <a:pPr lvl="2"/>
            <a:r>
              <a:rPr lang="en-US" dirty="0" smtClean="0"/>
              <a:t>Make really cool plots for your conference paper using </a:t>
            </a:r>
            <a:r>
              <a:rPr lang="en-US" dirty="0" smtClean="0">
                <a:hlinkClick r:id="rId3"/>
              </a:rPr>
              <a:t>matplotlib</a:t>
            </a:r>
            <a:endParaRPr lang="en-US" dirty="0" smtClean="0"/>
          </a:p>
          <a:p>
            <a:pPr lvl="2"/>
            <a:r>
              <a:rPr lang="en-US" dirty="0" smtClean="0"/>
              <a:t>Build a graphical user interface (GUI) using </a:t>
            </a:r>
            <a:r>
              <a:rPr lang="en-US" dirty="0" err="1" smtClean="0">
                <a:hlinkClick r:id="rId4"/>
              </a:rPr>
              <a:t>PyQt</a:t>
            </a:r>
            <a:endParaRPr lang="en-US" dirty="0" smtClean="0"/>
          </a:p>
          <a:p>
            <a:pPr lvl="2"/>
            <a:r>
              <a:rPr lang="en-US" dirty="0" smtClean="0"/>
              <a:t>Scientific computing using </a:t>
            </a:r>
            <a:r>
              <a:rPr lang="en-US" dirty="0" err="1" smtClean="0">
                <a:hlinkClick r:id="rId5"/>
              </a:rPr>
              <a:t>NumPy</a:t>
            </a:r>
            <a:endParaRPr lang="en-US" dirty="0" smtClean="0"/>
          </a:p>
          <a:p>
            <a:pPr lvl="2"/>
            <a:r>
              <a:rPr lang="en-US" dirty="0" smtClean="0"/>
              <a:t>Web development using </a:t>
            </a:r>
            <a:r>
              <a:rPr lang="en-US" dirty="0" smtClean="0">
                <a:hlinkClick r:id="rId6"/>
              </a:rPr>
              <a:t>Django</a:t>
            </a:r>
            <a:endParaRPr lang="en-US" dirty="0" smtClean="0"/>
          </a:p>
          <a:p>
            <a:pPr lvl="2"/>
            <a:r>
              <a:rPr lang="en-US" dirty="0" smtClean="0"/>
              <a:t>The list goes on…</a:t>
            </a:r>
          </a:p>
          <a:p>
            <a:pPr lvl="1"/>
            <a:r>
              <a:rPr lang="en-US" dirty="0" smtClean="0"/>
              <a:t>Python’s flexibility allows you to be massively</a:t>
            </a:r>
            <a:br>
              <a:rPr lang="en-US" dirty="0" smtClean="0"/>
            </a:br>
            <a:r>
              <a:rPr lang="en-US" dirty="0" smtClean="0"/>
              <a:t>productive without writing too many lines of code.</a:t>
            </a:r>
          </a:p>
          <a:p>
            <a:pPr lvl="1"/>
            <a:r>
              <a:rPr lang="en-US" dirty="0" smtClean="0"/>
              <a:t>Python bindings are available for many popular</a:t>
            </a:r>
            <a:br>
              <a:rPr lang="en-US" dirty="0" smtClean="0"/>
            </a:br>
            <a:r>
              <a:rPr lang="en-US" dirty="0" smtClean="0"/>
              <a:t>APIs: Google services, Amazon AWS, etc.</a:t>
            </a:r>
          </a:p>
          <a:p>
            <a:pPr lvl="1"/>
            <a:endParaRPr lang="en-US" dirty="0" smtClean="0"/>
          </a:p>
          <a:p>
            <a:pPr lvl="2"/>
            <a:endParaRPr lang="en-US" dirty="0" smtClean="0"/>
          </a:p>
          <a:p>
            <a:pPr lvl="2"/>
            <a:endParaRPr lang="en-US" dirty="0" smtClean="0"/>
          </a:p>
          <a:p>
            <a:pPr lvl="2"/>
            <a:endParaRPr lang="en-US"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2480" y="3518072"/>
            <a:ext cx="2743200" cy="502920"/>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12480" y="4129366"/>
            <a:ext cx="2743200" cy="929640"/>
          </a:xfrm>
          <a:prstGeom prst="rect">
            <a:avLst/>
          </a:prstGeom>
        </p:spPr>
      </p:pic>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12480" y="2824482"/>
            <a:ext cx="2743200" cy="585216"/>
          </a:xfrm>
          <a:prstGeom prst="rect">
            <a:avLst/>
          </a:prstGeom>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12480" y="5168979"/>
            <a:ext cx="2743200" cy="1245870"/>
          </a:xfrm>
          <a:prstGeom prst="rect">
            <a:avLst/>
          </a:prstGeom>
        </p:spPr>
      </p:pic>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51180" y="4377098"/>
            <a:ext cx="1828800" cy="1906524"/>
          </a:xfrm>
          <a:prstGeom prst="rect">
            <a:avLst/>
          </a:prstGeom>
        </p:spPr>
      </p:pic>
    </p:spTree>
    <p:extLst>
      <p:ext uri="{BB962C8B-B14F-4D97-AF65-F5344CB8AC3E}">
        <p14:creationId xmlns:p14="http://schemas.microsoft.com/office/powerpoint/2010/main" val="30562924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Python standard library</a:t>
            </a:r>
            <a:endParaRPr lang="en-US" dirty="0"/>
          </a:p>
        </p:txBody>
      </p:sp>
      <p:sp>
        <p:nvSpPr>
          <p:cNvPr id="3" name="Content Placeholder 2"/>
          <p:cNvSpPr>
            <a:spLocks noGrp="1"/>
          </p:cNvSpPr>
          <p:nvPr>
            <p:ph idx="1"/>
          </p:nvPr>
        </p:nvSpPr>
        <p:spPr/>
        <p:txBody>
          <a:bodyPr/>
          <a:lstStyle/>
          <a:p>
            <a:r>
              <a:rPr lang="en-US" dirty="0" smtClean="0"/>
              <a:t>There are a large number of libraries that are included by default in your Python distribution.  These are collectively known as the Python standard library.  There are many, and of course you don’t have to memorize them all.  If </a:t>
            </a:r>
            <a:r>
              <a:rPr lang="en-US" dirty="0"/>
              <a:t>you’re curious, see here: </a:t>
            </a:r>
            <a:r>
              <a:rPr lang="en-US" dirty="0">
                <a:hlinkClick r:id="rId2"/>
              </a:rPr>
              <a:t>https://docs.python.org/2/library</a:t>
            </a:r>
            <a:r>
              <a:rPr lang="en-US" dirty="0" smtClean="0">
                <a:hlinkClick r:id="rId2"/>
              </a:rPr>
              <a:t>/</a:t>
            </a:r>
            <a:r>
              <a:rPr lang="en-US" dirty="0" smtClean="0"/>
              <a:t>.</a:t>
            </a:r>
          </a:p>
          <a:p>
            <a:r>
              <a:rPr lang="en-US" dirty="0" smtClean="0"/>
              <a:t>We just saw two of them!  </a:t>
            </a:r>
            <a:r>
              <a:rPr lang="en-US" b="1" dirty="0" smtClean="0">
                <a:solidFill>
                  <a:srgbClr val="0070C0"/>
                </a:solidFill>
              </a:rPr>
              <a:t>math</a:t>
            </a:r>
            <a:r>
              <a:rPr lang="en-US" dirty="0" smtClean="0">
                <a:solidFill>
                  <a:schemeClr val="tx1"/>
                </a:solidFill>
              </a:rPr>
              <a:t> </a:t>
            </a:r>
            <a:r>
              <a:rPr lang="en-US" dirty="0" smtClean="0"/>
              <a:t>and</a:t>
            </a:r>
            <a:r>
              <a:rPr lang="en-US" dirty="0" smtClean="0">
                <a:solidFill>
                  <a:schemeClr val="tx1"/>
                </a:solidFill>
              </a:rPr>
              <a:t> </a:t>
            </a:r>
            <a:r>
              <a:rPr lang="en-US" b="1" dirty="0" smtClean="0">
                <a:solidFill>
                  <a:srgbClr val="0070C0"/>
                </a:solidFill>
              </a:rPr>
              <a:t>random </a:t>
            </a:r>
            <a:r>
              <a:rPr lang="en-US" dirty="0" smtClean="0"/>
              <a:t>are both included in the Python standard library.</a:t>
            </a:r>
          </a:p>
          <a:p>
            <a:r>
              <a:rPr lang="en-US" dirty="0" smtClean="0"/>
              <a:t>Since they are included by default, you do not need to </a:t>
            </a:r>
            <a:r>
              <a:rPr lang="en-US" b="1" dirty="0" smtClean="0">
                <a:solidFill>
                  <a:srgbClr val="0070C0"/>
                </a:solidFill>
              </a:rPr>
              <a:t>install</a:t>
            </a:r>
            <a:r>
              <a:rPr lang="en-US" dirty="0" smtClean="0"/>
              <a:t> these libraries.</a:t>
            </a:r>
          </a:p>
        </p:txBody>
      </p:sp>
    </p:spTree>
    <p:extLst>
      <p:ext uri="{BB962C8B-B14F-4D97-AF65-F5344CB8AC3E}">
        <p14:creationId xmlns:p14="http://schemas.microsoft.com/office/powerpoint/2010/main" val="25660769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Practical Example 1</a:t>
            </a:r>
            <a:endParaRPr lang="en-US" dirty="0"/>
          </a:p>
        </p:txBody>
      </p:sp>
      <p:sp>
        <p:nvSpPr>
          <p:cNvPr id="5" name="Text Placeholder 4"/>
          <p:cNvSpPr>
            <a:spLocks noGrp="1"/>
          </p:cNvSpPr>
          <p:nvPr>
            <p:ph type="body" idx="1"/>
          </p:nvPr>
        </p:nvSpPr>
        <p:spPr/>
        <p:txBody>
          <a:bodyPr/>
          <a:lstStyle/>
          <a:p>
            <a:r>
              <a:rPr lang="en-US" dirty="0" smtClean="0"/>
              <a:t>Image Processing</a:t>
            </a:r>
            <a:endParaRPr lang="en-US" dirty="0"/>
          </a:p>
        </p:txBody>
      </p:sp>
    </p:spTree>
    <p:extLst>
      <p:ext uri="{BB962C8B-B14F-4D97-AF65-F5344CB8AC3E}">
        <p14:creationId xmlns:p14="http://schemas.microsoft.com/office/powerpoint/2010/main" val="37088124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Image processing</a:t>
            </a:r>
            <a:endParaRPr lang="en-US" dirty="0"/>
          </a:p>
        </p:txBody>
      </p:sp>
      <p:sp>
        <p:nvSpPr>
          <p:cNvPr id="5" name="Content Placeholder 4"/>
          <p:cNvSpPr>
            <a:spLocks noGrp="1"/>
          </p:cNvSpPr>
          <p:nvPr>
            <p:ph idx="1"/>
          </p:nvPr>
        </p:nvSpPr>
        <p:spPr>
          <a:xfrm>
            <a:off x="1097280" y="1845734"/>
            <a:ext cx="4655820" cy="4023360"/>
          </a:xfrm>
        </p:spPr>
        <p:txBody>
          <a:bodyPr/>
          <a:lstStyle/>
          <a:p>
            <a:r>
              <a:rPr lang="en-US" dirty="0" smtClean="0"/>
              <a:t>We can take advantage of the </a:t>
            </a:r>
            <a:r>
              <a:rPr lang="en-US" b="1" dirty="0" smtClean="0">
                <a:solidFill>
                  <a:srgbClr val="0070C0"/>
                </a:solidFill>
              </a:rPr>
              <a:t>Pillow</a:t>
            </a:r>
            <a:r>
              <a:rPr lang="en-US" dirty="0" smtClean="0"/>
              <a:t> library to make image processing a breeze.</a:t>
            </a:r>
          </a:p>
          <a:p>
            <a:r>
              <a:rPr lang="en-US" dirty="0" smtClean="0"/>
              <a:t>This short program will let us smooth out an image a specified amount.</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29674095"/>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xmlns="" val="3049328480"/>
                    </a:ext>
                  </a:extLst>
                </a:gridCol>
              </a:tblGrid>
              <a:tr h="3615267">
                <a:tc>
                  <a:txBody>
                    <a:bodyPr/>
                    <a:lstStyle/>
                    <a:p>
                      <a:r>
                        <a:rPr lang="en-US" sz="1000" dirty="0" smtClean="0">
                          <a:solidFill>
                            <a:schemeClr val="bg1"/>
                          </a:solidFill>
                          <a:latin typeface="Consolas" panose="020B0609020204030204" pitchFamily="49" charset="0"/>
                          <a:cs typeface="Consolas" panose="020B0609020204030204" pitchFamily="49" charset="0"/>
                        </a:rPr>
                        <a:t>from PIL import </a:t>
                      </a:r>
                      <a:r>
                        <a:rPr lang="en-US" sz="1000" dirty="0" smtClean="0">
                          <a:solidFill>
                            <a:srgbClr val="FFFF00"/>
                          </a:solidFill>
                          <a:latin typeface="Consolas" panose="020B0609020204030204" pitchFamily="49" charset="0"/>
                          <a:cs typeface="Consolas" panose="020B0609020204030204" pitchFamily="49" charset="0"/>
                        </a:rPr>
                        <a:t>Image</a:t>
                      </a:r>
                    </a:p>
                    <a:p>
                      <a:r>
                        <a:rPr lang="en-US" sz="1000" dirty="0" smtClean="0">
                          <a:solidFill>
                            <a:schemeClr val="bg1"/>
                          </a:solidFill>
                          <a:latin typeface="Consolas" panose="020B0609020204030204" pitchFamily="49" charset="0"/>
                          <a:cs typeface="Consolas" panose="020B0609020204030204" pitchFamily="49" charset="0"/>
                        </a:rPr>
                        <a:t>from PIL import </a:t>
                      </a:r>
                      <a:r>
                        <a:rPr lang="en-US" sz="1000" dirty="0" err="1" smtClean="0">
                          <a:solidFill>
                            <a:srgbClr val="FFC000"/>
                          </a:solidFill>
                          <a:latin typeface="Consolas" panose="020B0609020204030204" pitchFamily="49" charset="0"/>
                          <a:cs typeface="Consolas" panose="020B0609020204030204" pitchFamily="49" charset="0"/>
                        </a:rPr>
                        <a:t>ImageFilter</a:t>
                      </a:r>
                      <a:endParaRPr lang="en-US" sz="1000" dirty="0" smtClean="0">
                        <a:solidFill>
                          <a:srgbClr val="FFC000"/>
                        </a:solidFill>
                        <a:latin typeface="Consolas" panose="020B0609020204030204" pitchFamily="49" charset="0"/>
                        <a:cs typeface="Consolas" panose="020B0609020204030204" pitchFamily="49" charset="0"/>
                      </a:endParaRP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rgbClr val="FFFF00"/>
                          </a:solidFill>
                          <a:latin typeface="Consolas" panose="020B0609020204030204" pitchFamily="49" charset="0"/>
                          <a:cs typeface="Consolas" panose="020B0609020204030204" pitchFamily="49" charset="0"/>
                        </a:rPr>
                        <a:t>Image</a:t>
                      </a:r>
                      <a:r>
                        <a:rPr lang="en-US" sz="1000" dirty="0" err="1"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FF00"/>
                          </a:solidFill>
                          <a:latin typeface="Consolas" panose="020B0609020204030204" pitchFamily="49" charset="0"/>
                          <a:cs typeface="Consolas" panose="020B0609020204030204" pitchFamily="49" charset="0"/>
                        </a:rPr>
                        <a:t>open</a:t>
                      </a:r>
                      <a:r>
                        <a:rPr lang="en-US" sz="1000" dirty="0" smtClean="0">
                          <a:solidFill>
                            <a:schemeClr val="bg1"/>
                          </a:solidFill>
                          <a:latin typeface="Consolas" panose="020B0609020204030204" pitchFamily="49" charset="0"/>
                          <a:cs typeface="Consolas" panose="020B0609020204030204" pitchFamily="49" charset="0"/>
                        </a:rPr>
                        <a:t>(“nature.jpg") </a:t>
                      </a:r>
                      <a:r>
                        <a:rPr lang="en-US" sz="1000" dirty="0" smtClean="0">
                          <a:solidFill>
                            <a:schemeClr val="bg1">
                              <a:lumMod val="85000"/>
                            </a:schemeClr>
                          </a:solidFill>
                          <a:latin typeface="Consolas" panose="020B0609020204030204" pitchFamily="49" charset="0"/>
                          <a:cs typeface="Consolas" panose="020B0609020204030204" pitchFamily="49" charset="0"/>
                        </a:rPr>
                        <a:t># load image</a:t>
                      </a:r>
                    </a:p>
                    <a:p>
                      <a:r>
                        <a:rPr lang="en-US" sz="1000" dirty="0" smtClean="0">
                          <a:solidFill>
                            <a:schemeClr val="bg1"/>
                          </a:solidFill>
                          <a:latin typeface="Consolas" panose="020B0609020204030204" pitchFamily="49" charset="0"/>
                          <a:cs typeface="Consolas" panose="020B0609020204030204" pitchFamily="49" charset="0"/>
                        </a:rPr>
                        <a:t>s = int(</a:t>
                      </a:r>
                      <a:r>
                        <a:rPr lang="en-US" sz="1000" dirty="0" err="1" smtClean="0">
                          <a:solidFill>
                            <a:schemeClr val="bg1"/>
                          </a:solidFill>
                          <a:latin typeface="Consolas" panose="020B0609020204030204" pitchFamily="49" charset="0"/>
                          <a:cs typeface="Consolas" panose="020B0609020204030204" pitchFamily="49" charset="0"/>
                        </a:rPr>
                        <a:t>raw_input</a:t>
                      </a:r>
                      <a:r>
                        <a:rPr lang="en-US" sz="1000" dirty="0" smtClean="0">
                          <a:solidFill>
                            <a:schemeClr val="bg1"/>
                          </a:solidFill>
                          <a:latin typeface="Consolas" panose="020B0609020204030204" pitchFamily="49" charset="0"/>
                          <a:cs typeface="Consolas" panose="020B0609020204030204" pitchFamily="49" charset="0"/>
                        </a:rPr>
                        <a:t>("enter smoothness: "))</a:t>
                      </a:r>
                    </a:p>
                    <a:p>
                      <a:r>
                        <a:rPr lang="en-US" sz="1000" dirty="0" smtClean="0">
                          <a:solidFill>
                            <a:schemeClr val="bg1"/>
                          </a:solidFill>
                          <a:latin typeface="Consolas" panose="020B0609020204030204" pitchFamily="49" charset="0"/>
                          <a:cs typeface="Consolas" panose="020B0609020204030204" pitchFamily="49" charset="0"/>
                        </a:rPr>
                        <a:t>if s &lt; 0 or s &gt; 10: </a:t>
                      </a:r>
                      <a:r>
                        <a:rPr lang="en-US" sz="1000" dirty="0" smtClean="0">
                          <a:solidFill>
                            <a:schemeClr val="bg1">
                              <a:lumMod val="85000"/>
                            </a:schemeClr>
                          </a:solidFill>
                          <a:latin typeface="Consolas" panose="020B0609020204030204" pitchFamily="49" charset="0"/>
                          <a:cs typeface="Consolas" panose="020B0609020204030204" pitchFamily="49" charset="0"/>
                        </a:rPr>
                        <a:t># make sure input is reasonable</a:t>
                      </a:r>
                    </a:p>
                    <a:p>
                      <a:r>
                        <a:rPr lang="en-US" sz="1000" dirty="0" smtClean="0">
                          <a:solidFill>
                            <a:schemeClr val="bg1"/>
                          </a:solidFill>
                          <a:latin typeface="Consolas" panose="020B0609020204030204" pitchFamily="49" charset="0"/>
                          <a:cs typeface="Consolas" panose="020B0609020204030204" pitchFamily="49" charset="0"/>
                        </a:rPr>
                        <a:t>    print "smoothness must be in range [0, 10]"</a:t>
                      </a:r>
                    </a:p>
                    <a:p>
                      <a:r>
                        <a:rPr lang="en-US" sz="1000" dirty="0" smtClean="0">
                          <a:solidFill>
                            <a:schemeClr val="bg1"/>
                          </a:solidFill>
                          <a:latin typeface="Consolas" panose="020B0609020204030204" pitchFamily="49" charset="0"/>
                          <a:cs typeface="Consolas" panose="020B0609020204030204" pitchFamily="49" charset="0"/>
                        </a:rPr>
                        <a:t>    exit()</a:t>
                      </a: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for </a:t>
                      </a:r>
                      <a:r>
                        <a:rPr lang="en-US" sz="1000" dirty="0" err="1" smtClean="0">
                          <a:solidFill>
                            <a:schemeClr val="bg1"/>
                          </a:solidFill>
                          <a:latin typeface="Consolas" panose="020B0609020204030204" pitchFamily="49" charset="0"/>
                          <a:cs typeface="Consolas" panose="020B0609020204030204" pitchFamily="49" charset="0"/>
                        </a:rPr>
                        <a:t>i</a:t>
                      </a:r>
                      <a:r>
                        <a:rPr lang="en-US" sz="1000" dirty="0" smtClean="0">
                          <a:solidFill>
                            <a:schemeClr val="bg1"/>
                          </a:solidFill>
                          <a:latin typeface="Consolas" panose="020B0609020204030204" pitchFamily="49" charset="0"/>
                          <a:cs typeface="Consolas" panose="020B0609020204030204" pitchFamily="49" charset="0"/>
                        </a:rPr>
                        <a:t> in range(s):</a:t>
                      </a:r>
                    </a:p>
                    <a:p>
                      <a:r>
                        <a:rPr lang="en-US" sz="1000" dirty="0" smtClean="0">
                          <a:solidFill>
                            <a:schemeClr val="bg1"/>
                          </a:solidFill>
                          <a:latin typeface="Consolas" panose="020B0609020204030204" pitchFamily="49" charset="0"/>
                          <a:cs typeface="Consolas" panose="020B0609020204030204" pitchFamily="49" charset="0"/>
                        </a:rPr>
                        <a:t>    print "processing: " + str(</a:t>
                      </a:r>
                      <a:r>
                        <a:rPr lang="en-US" sz="1000" dirty="0" err="1" smtClean="0">
                          <a:solidFill>
                            <a:schemeClr val="bg1"/>
                          </a:solidFill>
                          <a:latin typeface="Consolas" panose="020B0609020204030204" pitchFamily="49" charset="0"/>
                          <a:cs typeface="Consolas" panose="020B0609020204030204" pitchFamily="49" charset="0"/>
                        </a:rPr>
                        <a:t>i</a:t>
                      </a:r>
                      <a:r>
                        <a:rPr lang="en-US" sz="1000" dirty="0" smtClean="0">
                          <a:solidFill>
                            <a:schemeClr val="bg1"/>
                          </a:solidFill>
                          <a:latin typeface="Consolas" panose="020B0609020204030204" pitchFamily="49" charset="0"/>
                          <a:cs typeface="Consolas" panose="020B0609020204030204" pitchFamily="49" charset="0"/>
                        </a:rPr>
                        <a:t> + 1) + " of " + str(s)</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filter</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ImageFilter</a:t>
                      </a:r>
                      <a:r>
                        <a:rPr lang="en-US" sz="1000" dirty="0" err="1"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MedianFilter</a:t>
                      </a:r>
                      <a:r>
                        <a:rPr lang="en-US" sz="1000" dirty="0" smtClean="0">
                          <a:solidFill>
                            <a:schemeClr val="bg1"/>
                          </a:solidFill>
                          <a:latin typeface="Consolas" panose="020B0609020204030204" pitchFamily="49" charset="0"/>
                          <a:cs typeface="Consolas" panose="020B0609020204030204" pitchFamily="49" charset="0"/>
                        </a:rPr>
                        <a:t>(5))</a:t>
                      </a:r>
                    </a:p>
                    <a:p>
                      <a:r>
                        <a:rPr lang="en-US" sz="1000" dirty="0" smtClean="0">
                          <a:solidFill>
                            <a:schemeClr val="bg1"/>
                          </a:solidFill>
                          <a:latin typeface="Consolas" panose="020B0609020204030204" pitchFamily="49" charset="0"/>
                          <a:cs typeface="Consolas" panose="020B0609020204030204" pitchFamily="49" charset="0"/>
                        </a:rPr>
                        <a:t>print "finished"</a:t>
                      </a: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err="1" smtClean="0">
                          <a:solidFill>
                            <a:schemeClr val="bg1"/>
                          </a:solidFill>
                          <a:latin typeface="Consolas" panose="020B0609020204030204" pitchFamily="49" charset="0"/>
                          <a:cs typeface="Consolas" panose="020B0609020204030204" pitchFamily="49" charset="0"/>
                        </a:rPr>
                        <a:t>imOutName</a:t>
                      </a:r>
                      <a:r>
                        <a:rPr lang="en-US" sz="1000" dirty="0" smtClean="0">
                          <a:solidFill>
                            <a:schemeClr val="bg1"/>
                          </a:solidFill>
                          <a:latin typeface="Consolas" panose="020B0609020204030204" pitchFamily="49" charset="0"/>
                          <a:cs typeface="Consolas" panose="020B0609020204030204" pitchFamily="49" charset="0"/>
                        </a:rPr>
                        <a:t> = “nature_" + str(s) + ".jpg"</a:t>
                      </a: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save</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chemeClr val="bg1"/>
                          </a:solidFill>
                          <a:latin typeface="Consolas" panose="020B0609020204030204" pitchFamily="49" charset="0"/>
                          <a:cs typeface="Consolas" panose="020B0609020204030204" pitchFamily="49" charset="0"/>
                        </a:rPr>
                        <a:t>imOutName</a:t>
                      </a:r>
                      <a:r>
                        <a:rPr lang="en-US" sz="1000" dirty="0" smtClean="0">
                          <a:solidFill>
                            <a:schemeClr val="bg1"/>
                          </a:solidFill>
                          <a:latin typeface="Consolas" panose="020B0609020204030204" pitchFamily="49" charset="0"/>
                          <a:cs typeface="Consolas" panose="020B0609020204030204" pitchFamily="49" charset="0"/>
                        </a:rPr>
                        <a:t>, "JPEG")</a:t>
                      </a: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show</a:t>
                      </a:r>
                      <a:r>
                        <a:rPr lang="en-US" sz="1000" dirty="0" smtClean="0">
                          <a:solidFill>
                            <a:schemeClr val="bg1"/>
                          </a:solidFill>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xmlns=""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27113192"/>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 python MedianFilterA.py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enter smoothness: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1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2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3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4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5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finished!</a:t>
                      </a:r>
                    </a:p>
                  </a:txBody>
                  <a:tcPr/>
                </a:tc>
                <a:extLst>
                  <a:ext uri="{0D108BD9-81ED-4DB2-BD59-A6C34878D82A}">
                    <a16:rowId xmlns:a16="http://schemas.microsoft.com/office/drawing/2014/main" xmlns=""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27838327"/>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MedianFilterA.py</a:t>
                      </a:r>
                    </a:p>
                  </a:txBody>
                  <a:tcPr>
                    <a:solidFill>
                      <a:srgbClr val="0070C0"/>
                    </a:solidFill>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8665835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8900" y="2894113"/>
            <a:ext cx="4571999" cy="3049488"/>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2894112"/>
            <a:ext cx="4572000" cy="3049488"/>
          </a:xfrm>
          <a:prstGeom prst="rect">
            <a:avLst/>
          </a:prstGeom>
        </p:spPr>
      </p:pic>
      <p:sp>
        <p:nvSpPr>
          <p:cNvPr id="6" name="Right Arrow 5"/>
          <p:cNvSpPr/>
          <p:nvPr/>
        </p:nvSpPr>
        <p:spPr>
          <a:xfrm>
            <a:off x="5576047" y="5072530"/>
            <a:ext cx="1389704" cy="703729"/>
          </a:xfrm>
          <a:prstGeom prst="rightArrow">
            <a:avLst>
              <a:gd name="adj1" fmla="val 31316"/>
              <a:gd name="adj2" fmla="val 58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67558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Image processing</a:t>
            </a:r>
            <a:endParaRPr lang="en-US" dirty="0"/>
          </a:p>
        </p:txBody>
      </p:sp>
      <p:sp>
        <p:nvSpPr>
          <p:cNvPr id="5" name="Content Placeholder 4"/>
          <p:cNvSpPr>
            <a:spLocks noGrp="1"/>
          </p:cNvSpPr>
          <p:nvPr>
            <p:ph idx="1"/>
          </p:nvPr>
        </p:nvSpPr>
        <p:spPr>
          <a:xfrm>
            <a:off x="1097280" y="1845734"/>
            <a:ext cx="4655820" cy="4023360"/>
          </a:xfrm>
        </p:spPr>
        <p:txBody>
          <a:bodyPr/>
          <a:lstStyle/>
          <a:p>
            <a:r>
              <a:rPr lang="en-US" dirty="0" smtClean="0"/>
              <a:t>We can easily modify our program to add a new feature.  Now we let the user select between two different filters.</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49385191"/>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xmlns="" val="3049328480"/>
                    </a:ext>
                  </a:extLst>
                </a:gridCol>
              </a:tblGrid>
              <a:tr h="3615267">
                <a:tc>
                  <a:txBody>
                    <a:bodyPr/>
                    <a:lstStyle/>
                    <a:p>
                      <a:r>
                        <a:rPr lang="en-US" sz="1000" dirty="0" smtClean="0">
                          <a:solidFill>
                            <a:schemeClr val="bg1"/>
                          </a:solidFill>
                          <a:latin typeface="Consolas" panose="020B0609020204030204" pitchFamily="49" charset="0"/>
                          <a:cs typeface="Consolas" panose="020B0609020204030204" pitchFamily="49" charset="0"/>
                        </a:rPr>
                        <a:t>from PIL import </a:t>
                      </a:r>
                      <a:r>
                        <a:rPr lang="en-US" sz="1000" dirty="0" smtClean="0">
                          <a:solidFill>
                            <a:srgbClr val="FFFF00"/>
                          </a:solidFill>
                          <a:latin typeface="Consolas" panose="020B0609020204030204" pitchFamily="49" charset="0"/>
                          <a:cs typeface="Consolas" panose="020B0609020204030204" pitchFamily="49" charset="0"/>
                        </a:rPr>
                        <a:t>Image</a:t>
                      </a:r>
                    </a:p>
                    <a:p>
                      <a:r>
                        <a:rPr lang="en-US" sz="1000" dirty="0" smtClean="0">
                          <a:solidFill>
                            <a:schemeClr val="bg1"/>
                          </a:solidFill>
                          <a:latin typeface="Consolas" panose="020B0609020204030204" pitchFamily="49" charset="0"/>
                          <a:cs typeface="Consolas" panose="020B0609020204030204" pitchFamily="49" charset="0"/>
                        </a:rPr>
                        <a:t>from PIL import </a:t>
                      </a:r>
                      <a:r>
                        <a:rPr lang="en-US" sz="1000" dirty="0" err="1" smtClean="0">
                          <a:solidFill>
                            <a:srgbClr val="FFC000"/>
                          </a:solidFill>
                          <a:latin typeface="Consolas" panose="020B0609020204030204" pitchFamily="49" charset="0"/>
                          <a:cs typeface="Consolas" panose="020B0609020204030204" pitchFamily="49" charset="0"/>
                        </a:rPr>
                        <a:t>ImageFilter</a:t>
                      </a:r>
                      <a:endParaRPr lang="en-US" sz="1000" dirty="0" smtClean="0">
                        <a:solidFill>
                          <a:srgbClr val="FFC000"/>
                        </a:solidFill>
                        <a:latin typeface="Consolas" panose="020B0609020204030204" pitchFamily="49" charset="0"/>
                        <a:cs typeface="Consolas" panose="020B0609020204030204" pitchFamily="49" charset="0"/>
                      </a:endParaRP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rgbClr val="FFFF00"/>
                          </a:solidFill>
                          <a:latin typeface="Consolas" panose="020B0609020204030204" pitchFamily="49" charset="0"/>
                          <a:cs typeface="Consolas" panose="020B0609020204030204" pitchFamily="49" charset="0"/>
                        </a:rPr>
                        <a:t>Image</a:t>
                      </a:r>
                      <a:r>
                        <a:rPr lang="en-US" sz="1000" dirty="0" err="1"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FF00"/>
                          </a:solidFill>
                          <a:latin typeface="Consolas" panose="020B0609020204030204" pitchFamily="49" charset="0"/>
                          <a:cs typeface="Consolas" panose="020B0609020204030204" pitchFamily="49" charset="0"/>
                        </a:rPr>
                        <a:t>open</a:t>
                      </a:r>
                      <a:r>
                        <a:rPr lang="en-US" sz="1000" dirty="0" smtClean="0">
                          <a:solidFill>
                            <a:schemeClr val="bg1"/>
                          </a:solidFill>
                          <a:latin typeface="Consolas" panose="020B0609020204030204" pitchFamily="49" charset="0"/>
                          <a:cs typeface="Consolas" panose="020B0609020204030204" pitchFamily="49" charset="0"/>
                        </a:rPr>
                        <a:t>("nature.jpg") # load image</a:t>
                      </a:r>
                    </a:p>
                    <a:p>
                      <a:r>
                        <a:rPr lang="en-US" sz="1000" dirty="0" smtClean="0">
                          <a:solidFill>
                            <a:schemeClr val="bg1"/>
                          </a:solidFill>
                          <a:latin typeface="Consolas" panose="020B0609020204030204" pitchFamily="49" charset="0"/>
                          <a:cs typeface="Consolas" panose="020B0609020204030204" pitchFamily="49" charset="0"/>
                        </a:rPr>
                        <a:t>s = int(</a:t>
                      </a:r>
                      <a:r>
                        <a:rPr lang="en-US" sz="1000" dirty="0" err="1" smtClean="0">
                          <a:solidFill>
                            <a:schemeClr val="bg1"/>
                          </a:solidFill>
                          <a:latin typeface="Consolas" panose="020B0609020204030204" pitchFamily="49" charset="0"/>
                          <a:cs typeface="Consolas" panose="020B0609020204030204" pitchFamily="49" charset="0"/>
                        </a:rPr>
                        <a:t>raw_input</a:t>
                      </a:r>
                      <a:r>
                        <a:rPr lang="en-US" sz="1000" dirty="0" smtClean="0">
                          <a:solidFill>
                            <a:schemeClr val="bg1"/>
                          </a:solidFill>
                          <a:latin typeface="Consolas" panose="020B0609020204030204" pitchFamily="49" charset="0"/>
                          <a:cs typeface="Consolas" panose="020B0609020204030204" pitchFamily="49" charset="0"/>
                        </a:rPr>
                        <a:t>("enter smoothness: "))</a:t>
                      </a:r>
                    </a:p>
                    <a:p>
                      <a:r>
                        <a:rPr lang="en-US" sz="1000" dirty="0" smtClean="0">
                          <a:solidFill>
                            <a:schemeClr val="bg1"/>
                          </a:solidFill>
                          <a:latin typeface="Consolas" panose="020B0609020204030204" pitchFamily="49" charset="0"/>
                          <a:cs typeface="Consolas" panose="020B0609020204030204" pitchFamily="49" charset="0"/>
                        </a:rPr>
                        <a:t>r = int(</a:t>
                      </a:r>
                      <a:r>
                        <a:rPr lang="en-US" sz="1000" dirty="0" err="1" smtClean="0">
                          <a:solidFill>
                            <a:schemeClr val="bg1"/>
                          </a:solidFill>
                          <a:latin typeface="Consolas" panose="020B0609020204030204" pitchFamily="49" charset="0"/>
                          <a:cs typeface="Consolas" panose="020B0609020204030204" pitchFamily="49" charset="0"/>
                        </a:rPr>
                        <a:t>raw_input</a:t>
                      </a:r>
                      <a:r>
                        <a:rPr lang="en-US" sz="1000" dirty="0" smtClean="0">
                          <a:solidFill>
                            <a:schemeClr val="bg1"/>
                          </a:solidFill>
                          <a:latin typeface="Consolas" panose="020B0609020204030204" pitchFamily="49" charset="0"/>
                          <a:cs typeface="Consolas" panose="020B0609020204030204" pitchFamily="49" charset="0"/>
                        </a:rPr>
                        <a:t>("select filter: "))</a:t>
                      </a:r>
                    </a:p>
                    <a:p>
                      <a:r>
                        <a:rPr lang="en-US" sz="1000" dirty="0" smtClean="0">
                          <a:solidFill>
                            <a:schemeClr val="bg1"/>
                          </a:solidFill>
                          <a:latin typeface="Consolas" panose="020B0609020204030204" pitchFamily="49" charset="0"/>
                          <a:cs typeface="Consolas" panose="020B0609020204030204" pitchFamily="49" charset="0"/>
                        </a:rPr>
                        <a:t>if (s &lt; 0 or s &gt; 10) or (r &lt; 0 or r &gt; 1):</a:t>
                      </a:r>
                    </a:p>
                    <a:p>
                      <a:r>
                        <a:rPr lang="en-US" sz="1000" dirty="0" smtClean="0">
                          <a:solidFill>
                            <a:schemeClr val="bg1"/>
                          </a:solidFill>
                          <a:latin typeface="Consolas" panose="020B0609020204030204" pitchFamily="49" charset="0"/>
                          <a:cs typeface="Consolas" panose="020B0609020204030204" pitchFamily="49" charset="0"/>
                        </a:rPr>
                        <a:t>    print "smoothness must be in range [0, 10]"</a:t>
                      </a:r>
                    </a:p>
                    <a:p>
                      <a:r>
                        <a:rPr lang="en-US" sz="1000" dirty="0" smtClean="0">
                          <a:solidFill>
                            <a:schemeClr val="bg1"/>
                          </a:solidFill>
                          <a:latin typeface="Consolas" panose="020B0609020204030204" pitchFamily="49" charset="0"/>
                          <a:cs typeface="Consolas" panose="020B0609020204030204" pitchFamily="49" charset="0"/>
                        </a:rPr>
                        <a:t>    print "filter should be in range [0, 1]"</a:t>
                      </a:r>
                    </a:p>
                    <a:p>
                      <a:r>
                        <a:rPr lang="en-US" sz="1000" dirty="0" smtClean="0">
                          <a:solidFill>
                            <a:schemeClr val="bg1"/>
                          </a:solidFill>
                          <a:latin typeface="Consolas" panose="020B0609020204030204" pitchFamily="49" charset="0"/>
                          <a:cs typeface="Consolas" panose="020B0609020204030204" pitchFamily="49" charset="0"/>
                        </a:rPr>
                        <a:t>    exit()</a:t>
                      </a: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for </a:t>
                      </a:r>
                      <a:r>
                        <a:rPr lang="en-US" sz="1000" dirty="0" err="1" smtClean="0">
                          <a:solidFill>
                            <a:schemeClr val="bg1"/>
                          </a:solidFill>
                          <a:latin typeface="Consolas" panose="020B0609020204030204" pitchFamily="49" charset="0"/>
                          <a:cs typeface="Consolas" panose="020B0609020204030204" pitchFamily="49" charset="0"/>
                        </a:rPr>
                        <a:t>i</a:t>
                      </a:r>
                      <a:r>
                        <a:rPr lang="en-US" sz="1000" dirty="0" smtClean="0">
                          <a:solidFill>
                            <a:schemeClr val="bg1"/>
                          </a:solidFill>
                          <a:latin typeface="Consolas" panose="020B0609020204030204" pitchFamily="49" charset="0"/>
                          <a:cs typeface="Consolas" panose="020B0609020204030204" pitchFamily="49" charset="0"/>
                        </a:rPr>
                        <a:t> in range(s):</a:t>
                      </a:r>
                    </a:p>
                    <a:p>
                      <a:r>
                        <a:rPr lang="en-US" sz="1000" dirty="0" smtClean="0">
                          <a:solidFill>
                            <a:schemeClr val="bg1"/>
                          </a:solidFill>
                          <a:latin typeface="Consolas" panose="020B0609020204030204" pitchFamily="49" charset="0"/>
                          <a:cs typeface="Consolas" panose="020B0609020204030204" pitchFamily="49" charset="0"/>
                        </a:rPr>
                        <a:t>    print "processing: " + str(</a:t>
                      </a:r>
                      <a:r>
                        <a:rPr lang="en-US" sz="1000" dirty="0" err="1" smtClean="0">
                          <a:solidFill>
                            <a:schemeClr val="bg1"/>
                          </a:solidFill>
                          <a:latin typeface="Consolas" panose="020B0609020204030204" pitchFamily="49" charset="0"/>
                          <a:cs typeface="Consolas" panose="020B0609020204030204" pitchFamily="49" charset="0"/>
                        </a:rPr>
                        <a:t>i</a:t>
                      </a:r>
                      <a:r>
                        <a:rPr lang="en-US" sz="1000" dirty="0" smtClean="0">
                          <a:solidFill>
                            <a:schemeClr val="bg1"/>
                          </a:solidFill>
                          <a:latin typeface="Consolas" panose="020B0609020204030204" pitchFamily="49" charset="0"/>
                          <a:cs typeface="Consolas" panose="020B0609020204030204" pitchFamily="49" charset="0"/>
                        </a:rPr>
                        <a:t> + 1) + " of " + str(s)</a:t>
                      </a:r>
                    </a:p>
                    <a:p>
                      <a:r>
                        <a:rPr lang="en-US" sz="1000" dirty="0" smtClean="0">
                          <a:solidFill>
                            <a:schemeClr val="bg1"/>
                          </a:solidFill>
                          <a:latin typeface="Consolas" panose="020B0609020204030204" pitchFamily="49" charset="0"/>
                          <a:cs typeface="Consolas" panose="020B0609020204030204" pitchFamily="49" charset="0"/>
                        </a:rPr>
                        <a:t>    if r == 0:</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filter</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ImageFilter</a:t>
                      </a:r>
                      <a:r>
                        <a:rPr lang="en-US" sz="1000" dirty="0" err="1"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MedianFilter</a:t>
                      </a:r>
                      <a:r>
                        <a:rPr lang="en-US" sz="1000" dirty="0" smtClean="0">
                          <a:solidFill>
                            <a:schemeClr val="bg1"/>
                          </a:solidFill>
                          <a:latin typeface="Consolas" panose="020B0609020204030204" pitchFamily="49" charset="0"/>
                          <a:cs typeface="Consolas" panose="020B0609020204030204" pitchFamily="49" charset="0"/>
                        </a:rPr>
                        <a:t>(5))</a:t>
                      </a:r>
                    </a:p>
                    <a:p>
                      <a:r>
                        <a:rPr lang="en-US" sz="1000" dirty="0" smtClean="0">
                          <a:solidFill>
                            <a:schemeClr val="bg1"/>
                          </a:solidFill>
                          <a:latin typeface="Consolas" panose="020B0609020204030204" pitchFamily="49" charset="0"/>
                          <a:cs typeface="Consolas" panose="020B0609020204030204" pitchFamily="49" charset="0"/>
                        </a:rPr>
                        <a:t>    elif r == 1:</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filter</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ImageFilter</a:t>
                      </a:r>
                      <a:r>
                        <a:rPr lang="en-US" sz="1000" dirty="0" err="1"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GaussianBlur</a:t>
                      </a:r>
                      <a:r>
                        <a:rPr lang="en-US" sz="1000" dirty="0" smtClean="0">
                          <a:solidFill>
                            <a:schemeClr val="bg1"/>
                          </a:solidFill>
                          <a:latin typeface="Consolas" panose="020B0609020204030204" pitchFamily="49" charset="0"/>
                          <a:cs typeface="Consolas" panose="020B0609020204030204" pitchFamily="49" charset="0"/>
                        </a:rPr>
                        <a:t>(5))</a:t>
                      </a:r>
                    </a:p>
                    <a:p>
                      <a:r>
                        <a:rPr lang="en-US" sz="1000" dirty="0" smtClean="0">
                          <a:solidFill>
                            <a:schemeClr val="bg1"/>
                          </a:solidFill>
                          <a:latin typeface="Consolas" panose="020B0609020204030204" pitchFamily="49" charset="0"/>
                          <a:cs typeface="Consolas" panose="020B0609020204030204" pitchFamily="49" charset="0"/>
                        </a:rPr>
                        <a:t>print "finished!"</a:t>
                      </a: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err="1" smtClean="0">
                          <a:solidFill>
                            <a:schemeClr val="bg1"/>
                          </a:solidFill>
                          <a:latin typeface="Consolas" panose="020B0609020204030204" pitchFamily="49" charset="0"/>
                          <a:cs typeface="Consolas" panose="020B0609020204030204" pitchFamily="49" charset="0"/>
                        </a:rPr>
                        <a:t>imOutName</a:t>
                      </a:r>
                      <a:r>
                        <a:rPr lang="en-US" sz="1000" dirty="0" smtClean="0">
                          <a:solidFill>
                            <a:schemeClr val="bg1"/>
                          </a:solidFill>
                          <a:latin typeface="Consolas" panose="020B0609020204030204" pitchFamily="49" charset="0"/>
                          <a:cs typeface="Consolas" panose="020B0609020204030204" pitchFamily="49" charset="0"/>
                        </a:rPr>
                        <a:t> = "nature" + str(s) + "_" + str(r) + ".jpg"</a:t>
                      </a: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save</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chemeClr val="bg1"/>
                          </a:solidFill>
                          <a:latin typeface="Consolas" panose="020B0609020204030204" pitchFamily="49" charset="0"/>
                          <a:cs typeface="Consolas" panose="020B0609020204030204" pitchFamily="49" charset="0"/>
                        </a:rPr>
                        <a:t>imOutName</a:t>
                      </a:r>
                      <a:r>
                        <a:rPr lang="en-US" sz="1000" dirty="0" smtClean="0">
                          <a:solidFill>
                            <a:schemeClr val="bg1"/>
                          </a:solidFill>
                          <a:latin typeface="Consolas" panose="020B0609020204030204" pitchFamily="49" charset="0"/>
                          <a:cs typeface="Consolas" panose="020B0609020204030204" pitchFamily="49" charset="0"/>
                        </a:rPr>
                        <a:t>, "JPEG")</a:t>
                      </a: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show</a:t>
                      </a:r>
                      <a:r>
                        <a:rPr lang="en-US" sz="1000" dirty="0" smtClean="0">
                          <a:solidFill>
                            <a:schemeClr val="bg1"/>
                          </a:solidFill>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xmlns=""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2012860"/>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 python MedianFilterB.py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enter smoothness: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select filter: 1</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1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2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3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4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5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finished!</a:t>
                      </a:r>
                    </a:p>
                  </a:txBody>
                  <a:tcPr/>
                </a:tc>
                <a:extLst>
                  <a:ext uri="{0D108BD9-81ED-4DB2-BD59-A6C34878D82A}">
                    <a16:rowId xmlns:a16="http://schemas.microsoft.com/office/drawing/2014/main" xmlns=""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13584157"/>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MedianFilterB.py</a:t>
                      </a:r>
                    </a:p>
                  </a:txBody>
                  <a:tcPr>
                    <a:solidFill>
                      <a:srgbClr val="0070C0"/>
                    </a:solidFill>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31268053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2894112"/>
            <a:ext cx="4572000" cy="3049488"/>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8900" y="2894111"/>
            <a:ext cx="4572000" cy="3049489"/>
          </a:xfrm>
        </p:spPr>
      </p:pic>
      <p:sp>
        <p:nvSpPr>
          <p:cNvPr id="6" name="Right Arrow 5"/>
          <p:cNvSpPr/>
          <p:nvPr/>
        </p:nvSpPr>
        <p:spPr>
          <a:xfrm>
            <a:off x="5576047" y="5072530"/>
            <a:ext cx="1389704" cy="703729"/>
          </a:xfrm>
          <a:prstGeom prst="rightArrow">
            <a:avLst>
              <a:gd name="adj1" fmla="val 31316"/>
              <a:gd name="adj2" fmla="val 58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37820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Practical Example 2</a:t>
            </a:r>
            <a:endParaRPr lang="en-US" dirty="0"/>
          </a:p>
        </p:txBody>
      </p:sp>
      <p:sp>
        <p:nvSpPr>
          <p:cNvPr id="5" name="Text Placeholder 4"/>
          <p:cNvSpPr>
            <a:spLocks noGrp="1"/>
          </p:cNvSpPr>
          <p:nvPr>
            <p:ph type="body" idx="1"/>
          </p:nvPr>
        </p:nvSpPr>
        <p:spPr/>
        <p:txBody>
          <a:bodyPr/>
          <a:lstStyle/>
          <a:p>
            <a:r>
              <a:rPr lang="en-US" dirty="0" smtClean="0"/>
              <a:t>Anagram detection</a:t>
            </a:r>
            <a:endParaRPr lang="en-US" dirty="0"/>
          </a:p>
        </p:txBody>
      </p:sp>
    </p:spTree>
    <p:extLst>
      <p:ext uri="{BB962C8B-B14F-4D97-AF65-F5344CB8AC3E}">
        <p14:creationId xmlns:p14="http://schemas.microsoft.com/office/powerpoint/2010/main" val="36305036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Anagram detection</a:t>
            </a:r>
            <a:endParaRPr lang="en-US" dirty="0"/>
          </a:p>
        </p:txBody>
      </p:sp>
      <p:sp>
        <p:nvSpPr>
          <p:cNvPr id="5" name="Content Placeholder 4"/>
          <p:cNvSpPr>
            <a:spLocks noGrp="1"/>
          </p:cNvSpPr>
          <p:nvPr>
            <p:ph idx="1"/>
          </p:nvPr>
        </p:nvSpPr>
        <p:spPr/>
        <p:txBody>
          <a:bodyPr/>
          <a:lstStyle/>
          <a:p>
            <a:r>
              <a:rPr lang="en-US" dirty="0" smtClean="0"/>
              <a:t>This is a common interview question, and it’s really easy to solve with a few key ideas.</a:t>
            </a:r>
          </a:p>
          <a:p>
            <a:r>
              <a:rPr lang="en-US" dirty="0" smtClean="0"/>
              <a:t>Once we have the ideas, it can be done in surprisingly little code.</a:t>
            </a:r>
          </a:p>
          <a:p>
            <a:r>
              <a:rPr lang="en-US" dirty="0" smtClean="0"/>
              <a:t>Goal: given a word in English, find all of its anagrams.</a:t>
            </a:r>
            <a:endParaRPr lang="en-US" dirty="0"/>
          </a:p>
        </p:txBody>
      </p:sp>
    </p:spTree>
    <p:extLst>
      <p:ext uri="{BB962C8B-B14F-4D97-AF65-F5344CB8AC3E}">
        <p14:creationId xmlns:p14="http://schemas.microsoft.com/office/powerpoint/2010/main" val="10298480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Anagram detection</a:t>
            </a:r>
            <a:endParaRPr lang="en-US" dirty="0"/>
          </a:p>
        </p:txBody>
      </p:sp>
      <p:sp>
        <p:nvSpPr>
          <p:cNvPr id="5" name="Content Placeholder 4"/>
          <p:cNvSpPr>
            <a:spLocks noGrp="1"/>
          </p:cNvSpPr>
          <p:nvPr>
            <p:ph idx="1"/>
          </p:nvPr>
        </p:nvSpPr>
        <p:spPr/>
        <p:txBody>
          <a:bodyPr/>
          <a:lstStyle/>
          <a:p>
            <a:r>
              <a:rPr lang="en-US" dirty="0" smtClean="0"/>
              <a:t>This is a common interview question, and it’s really easy to solve with a few key ideas.</a:t>
            </a:r>
          </a:p>
          <a:p>
            <a:r>
              <a:rPr lang="en-US" dirty="0" smtClean="0"/>
              <a:t>Once we have the ideas, it can be done in surprisingly little code.</a:t>
            </a:r>
          </a:p>
          <a:p>
            <a:r>
              <a:rPr lang="en-US" dirty="0" smtClean="0"/>
              <a:t>Goal: given a word in English, find all of its anagrams.</a:t>
            </a:r>
          </a:p>
          <a:p>
            <a:r>
              <a:rPr lang="en-US" dirty="0" smtClean="0"/>
              <a:t>Hint: the </a:t>
            </a:r>
            <a:r>
              <a:rPr lang="en-US" b="1" dirty="0" smtClean="0">
                <a:solidFill>
                  <a:srgbClr val="0070C0"/>
                </a:solidFill>
              </a:rPr>
              <a:t>dictionary</a:t>
            </a:r>
            <a:r>
              <a:rPr lang="en-US" dirty="0" smtClean="0"/>
              <a:t> data structure will help!</a:t>
            </a:r>
          </a:p>
          <a:p>
            <a:r>
              <a:rPr lang="en-US" dirty="0" smtClean="0"/>
              <a:t>We can solve this in two steps:</a:t>
            </a:r>
          </a:p>
          <a:p>
            <a:pPr lvl="1"/>
            <a:r>
              <a:rPr lang="en-US" dirty="0" smtClean="0"/>
              <a:t>Step one: process a wordlist using our key idea.</a:t>
            </a:r>
          </a:p>
          <a:p>
            <a:pPr lvl="1"/>
            <a:r>
              <a:rPr lang="en-US" dirty="0" smtClean="0"/>
              <a:t>Step two: pick a word and list all its anagrams.</a:t>
            </a:r>
          </a:p>
          <a:p>
            <a:endParaRPr lang="en-US" dirty="0" smtClean="0"/>
          </a:p>
        </p:txBody>
      </p:sp>
    </p:spTree>
    <p:extLst>
      <p:ext uri="{BB962C8B-B14F-4D97-AF65-F5344CB8AC3E}">
        <p14:creationId xmlns:p14="http://schemas.microsoft.com/office/powerpoint/2010/main" val="28551445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Anagram detection</a:t>
            </a:r>
            <a:endParaRPr lang="en-US" dirty="0"/>
          </a:p>
        </p:txBody>
      </p:sp>
      <p:sp>
        <p:nvSpPr>
          <p:cNvPr id="5" name="Content Placeholder 4"/>
          <p:cNvSpPr>
            <a:spLocks noGrp="1"/>
          </p:cNvSpPr>
          <p:nvPr>
            <p:ph idx="1"/>
          </p:nvPr>
        </p:nvSpPr>
        <p:spPr/>
        <p:txBody>
          <a:bodyPr/>
          <a:lstStyle/>
          <a:p>
            <a:r>
              <a:rPr lang="en-US" dirty="0" smtClean="0"/>
              <a:t>Key idea: </a:t>
            </a:r>
          </a:p>
          <a:p>
            <a:pPr lvl="1"/>
            <a:r>
              <a:rPr lang="en-US" dirty="0" smtClean="0"/>
              <a:t>We need a representation where any two words which are anagrams point to the same thing.</a:t>
            </a:r>
          </a:p>
          <a:p>
            <a:pPr lvl="1"/>
            <a:r>
              <a:rPr lang="en-US" dirty="0" smtClean="0"/>
              <a:t>Two words which are anagrams have exactly the same letters, but in different order.</a:t>
            </a:r>
          </a:p>
          <a:p>
            <a:pPr lvl="1"/>
            <a:r>
              <a:rPr lang="en-US" dirty="0" smtClean="0"/>
              <a:t>Think about sorting…</a:t>
            </a:r>
          </a:p>
          <a:p>
            <a:endParaRPr lang="en-US" dirty="0" smtClean="0"/>
          </a:p>
        </p:txBody>
      </p:sp>
    </p:spTree>
    <p:extLst>
      <p:ext uri="{BB962C8B-B14F-4D97-AF65-F5344CB8AC3E}">
        <p14:creationId xmlns:p14="http://schemas.microsoft.com/office/powerpoint/2010/main" val="620092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branches</a:t>
            </a:r>
            <a:endParaRPr lang="en-US" dirty="0"/>
          </a:p>
        </p:txBody>
      </p:sp>
      <p:sp>
        <p:nvSpPr>
          <p:cNvPr id="3" name="Content Placeholder 2"/>
          <p:cNvSpPr>
            <a:spLocks noGrp="1"/>
          </p:cNvSpPr>
          <p:nvPr>
            <p:ph idx="1"/>
          </p:nvPr>
        </p:nvSpPr>
        <p:spPr/>
        <p:txBody>
          <a:bodyPr/>
          <a:lstStyle/>
          <a:p>
            <a:r>
              <a:rPr lang="en-US" dirty="0" smtClean="0"/>
              <a:t>v2.x (current as of July 2015 is 2.7.10)</a:t>
            </a:r>
          </a:p>
          <a:p>
            <a:pPr lvl="1"/>
            <a:r>
              <a:rPr lang="en-US" dirty="0" smtClean="0"/>
              <a:t>Considered as legacy</a:t>
            </a:r>
          </a:p>
          <a:p>
            <a:pPr lvl="1"/>
            <a:r>
              <a:rPr lang="en-US" dirty="0" smtClean="0"/>
              <a:t>Still the default for many OS</a:t>
            </a:r>
          </a:p>
          <a:p>
            <a:r>
              <a:rPr lang="en-US" dirty="0" smtClean="0"/>
              <a:t>v3.x (current as of July 2015 is 3.4.3)</a:t>
            </a:r>
          </a:p>
          <a:p>
            <a:pPr lvl="1"/>
            <a:r>
              <a:rPr lang="en-US" dirty="0" smtClean="0"/>
              <a:t>Considered as the current version</a:t>
            </a:r>
          </a:p>
          <a:p>
            <a:pPr lvl="1"/>
            <a:r>
              <a:rPr lang="en-US" dirty="0" smtClean="0"/>
              <a:t>Changelog here</a:t>
            </a:r>
            <a:r>
              <a:rPr lang="en-US" dirty="0"/>
              <a:t>: </a:t>
            </a:r>
            <a:r>
              <a:rPr lang="en-US" dirty="0">
                <a:hlinkClick r:id="rId2"/>
              </a:rPr>
              <a:t>https://</a:t>
            </a:r>
            <a:r>
              <a:rPr lang="en-US" dirty="0" smtClean="0">
                <a:hlinkClick r:id="rId2"/>
              </a:rPr>
              <a:t>docs.python.org/3/whatsnew/3.0.html</a:t>
            </a:r>
            <a:r>
              <a:rPr lang="en-US" dirty="0" smtClean="0"/>
              <a:t> </a:t>
            </a:r>
          </a:p>
          <a:p>
            <a:r>
              <a:rPr lang="en-US" dirty="0" smtClean="0"/>
              <a:t>The code in this class is intended to run on </a:t>
            </a:r>
            <a:r>
              <a:rPr lang="en-US" b="1" u="sng" dirty="0" smtClean="0"/>
              <a:t>v2.7.10</a:t>
            </a:r>
          </a:p>
          <a:p>
            <a:r>
              <a:rPr lang="en-US" dirty="0" smtClean="0"/>
              <a:t>More on the difference between the </a:t>
            </a:r>
            <a:r>
              <a:rPr lang="en-US" dirty="0"/>
              <a:t>two branches </a:t>
            </a:r>
            <a:r>
              <a:rPr lang="en-US" dirty="0" smtClean="0"/>
              <a:t>here:</a:t>
            </a:r>
          </a:p>
          <a:p>
            <a:pPr lvl="1"/>
            <a:r>
              <a:rPr lang="en-US" dirty="0" smtClean="0">
                <a:hlinkClick r:id="rId3"/>
              </a:rPr>
              <a:t>https</a:t>
            </a:r>
            <a:r>
              <a:rPr lang="en-US" dirty="0">
                <a:hlinkClick r:id="rId3"/>
              </a:rPr>
              <a:t>://</a:t>
            </a:r>
            <a:r>
              <a:rPr lang="en-US" dirty="0" smtClean="0">
                <a:hlinkClick r:id="rId3"/>
              </a:rPr>
              <a:t>wiki.python.org/moin/Python2orPython3</a:t>
            </a:r>
            <a:r>
              <a:rPr lang="en-US" dirty="0" smtClean="0"/>
              <a:t> </a:t>
            </a:r>
            <a:endParaRPr lang="en-US" dirty="0"/>
          </a:p>
        </p:txBody>
      </p:sp>
    </p:spTree>
    <p:extLst>
      <p:ext uri="{BB962C8B-B14F-4D97-AF65-F5344CB8AC3E}">
        <p14:creationId xmlns:p14="http://schemas.microsoft.com/office/powerpoint/2010/main" val="11496922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Anagram detection</a:t>
            </a:r>
            <a:endParaRPr lang="en-US" dirty="0"/>
          </a:p>
        </p:txBody>
      </p:sp>
      <p:sp>
        <p:nvSpPr>
          <p:cNvPr id="5" name="Content Placeholder 4"/>
          <p:cNvSpPr>
            <a:spLocks noGrp="1"/>
          </p:cNvSpPr>
          <p:nvPr>
            <p:ph idx="1"/>
          </p:nvPr>
        </p:nvSpPr>
        <p:spPr/>
        <p:txBody>
          <a:bodyPr/>
          <a:lstStyle/>
          <a:p>
            <a:r>
              <a:rPr lang="en-US" dirty="0" smtClean="0"/>
              <a:t>Key idea: </a:t>
            </a:r>
          </a:p>
          <a:p>
            <a:pPr lvl="1"/>
            <a:r>
              <a:rPr lang="en-US" dirty="0" smtClean="0"/>
              <a:t>We need a representation where any two words which are anagrams point to the same thing.</a:t>
            </a:r>
          </a:p>
          <a:p>
            <a:pPr lvl="1"/>
            <a:r>
              <a:rPr lang="en-US" dirty="0" smtClean="0"/>
              <a:t>Two words which are anagrams have exactly the same letters, but in different order.</a:t>
            </a:r>
          </a:p>
          <a:p>
            <a:pPr lvl="1"/>
            <a:r>
              <a:rPr lang="en-US" dirty="0" smtClean="0"/>
              <a:t>Think about sorting…</a:t>
            </a:r>
          </a:p>
          <a:p>
            <a:endParaRPr lang="en-US" dirty="0" smtClean="0"/>
          </a:p>
        </p:txBody>
      </p:sp>
      <p:pic>
        <p:nvPicPr>
          <p:cNvPr id="2" name="Picture 1"/>
          <p:cNvPicPr>
            <a:picLocks noChangeAspect="1"/>
          </p:cNvPicPr>
          <p:nvPr/>
        </p:nvPicPr>
        <p:blipFill>
          <a:blip r:embed="rId2"/>
          <a:stretch>
            <a:fillRect/>
          </a:stretch>
        </p:blipFill>
        <p:spPr>
          <a:xfrm>
            <a:off x="1181100" y="3429000"/>
            <a:ext cx="9851095" cy="2514600"/>
          </a:xfrm>
          <a:prstGeom prst="rect">
            <a:avLst/>
          </a:prstGeom>
        </p:spPr>
      </p:pic>
    </p:spTree>
    <p:extLst>
      <p:ext uri="{BB962C8B-B14F-4D97-AF65-F5344CB8AC3E}">
        <p14:creationId xmlns:p14="http://schemas.microsoft.com/office/powerpoint/2010/main" val="31350197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Anagram detection</a:t>
            </a:r>
            <a:endParaRPr lang="en-US" dirty="0"/>
          </a:p>
        </p:txBody>
      </p:sp>
      <p:sp>
        <p:nvSpPr>
          <p:cNvPr id="5" name="Content Placeholder 4"/>
          <p:cNvSpPr>
            <a:spLocks noGrp="1"/>
          </p:cNvSpPr>
          <p:nvPr>
            <p:ph idx="1"/>
          </p:nvPr>
        </p:nvSpPr>
        <p:spPr/>
        <p:txBody>
          <a:bodyPr/>
          <a:lstStyle/>
          <a:p>
            <a:r>
              <a:rPr lang="en-US" dirty="0" smtClean="0"/>
              <a:t>Key idea: </a:t>
            </a:r>
          </a:p>
          <a:p>
            <a:pPr lvl="1"/>
            <a:r>
              <a:rPr lang="en-US" dirty="0" smtClean="0"/>
              <a:t>We need a representation where any two words which are anagrams point to the same thing.</a:t>
            </a:r>
          </a:p>
          <a:p>
            <a:pPr lvl="1"/>
            <a:r>
              <a:rPr lang="en-US" dirty="0" smtClean="0"/>
              <a:t>Two words which are anagrams have exactly the same letters, but in different order.</a:t>
            </a:r>
          </a:p>
          <a:p>
            <a:pPr lvl="1"/>
            <a:r>
              <a:rPr lang="en-US" dirty="0" smtClean="0"/>
              <a:t>Think about sorting…</a:t>
            </a:r>
          </a:p>
          <a:p>
            <a:r>
              <a:rPr lang="en-US" dirty="0" smtClean="0"/>
              <a:t>Now we can use a </a:t>
            </a:r>
            <a:r>
              <a:rPr lang="en-US" b="1" dirty="0" smtClean="0">
                <a:solidFill>
                  <a:srgbClr val="0070C0"/>
                </a:solidFill>
              </a:rPr>
              <a:t>dictionary</a:t>
            </a:r>
            <a:r>
              <a:rPr lang="en-US" dirty="0" smtClean="0"/>
              <a:t>, where the </a:t>
            </a:r>
            <a:r>
              <a:rPr lang="en-US" b="1" dirty="0" smtClean="0">
                <a:solidFill>
                  <a:srgbClr val="0070C0"/>
                </a:solidFill>
              </a:rPr>
              <a:t>key</a:t>
            </a:r>
            <a:r>
              <a:rPr lang="en-US" dirty="0" smtClean="0"/>
              <a:t> is the sorted string, and the </a:t>
            </a:r>
            <a:r>
              <a:rPr lang="en-US" b="1" dirty="0" smtClean="0">
                <a:solidFill>
                  <a:srgbClr val="0070C0"/>
                </a:solidFill>
              </a:rPr>
              <a:t>value</a:t>
            </a:r>
            <a:r>
              <a:rPr lang="en-US" dirty="0" smtClean="0"/>
              <a:t> is a list of all words which have that sorted string.</a:t>
            </a:r>
          </a:p>
          <a:p>
            <a:r>
              <a:rPr lang="en-US" dirty="0" smtClean="0"/>
              <a:t>Once we have built up this dictionary, using </a:t>
            </a:r>
            <a:br>
              <a:rPr lang="en-US" dirty="0" smtClean="0"/>
            </a:br>
            <a:r>
              <a:rPr lang="en-US" dirty="0" smtClean="0"/>
              <a:t>a wordlist, it’s quick and easy to find all the</a:t>
            </a:r>
            <a:br>
              <a:rPr lang="en-US" dirty="0" smtClean="0"/>
            </a:br>
            <a:r>
              <a:rPr lang="en-US" dirty="0" smtClean="0"/>
              <a:t>anagrams for any given word!</a:t>
            </a:r>
          </a:p>
          <a:p>
            <a:endParaRPr lang="en-US" dirty="0" smtClean="0"/>
          </a:p>
        </p:txBody>
      </p:sp>
      <p:pic>
        <p:nvPicPr>
          <p:cNvPr id="3" name="Picture 2"/>
          <p:cNvPicPr>
            <a:picLocks noChangeAspect="1"/>
          </p:cNvPicPr>
          <p:nvPr/>
        </p:nvPicPr>
        <p:blipFill>
          <a:blip r:embed="rId2"/>
          <a:stretch>
            <a:fillRect/>
          </a:stretch>
        </p:blipFill>
        <p:spPr>
          <a:xfrm>
            <a:off x="6438900" y="3657600"/>
            <a:ext cx="4260205" cy="2286000"/>
          </a:xfrm>
          <a:prstGeom prst="rect">
            <a:avLst/>
          </a:prstGeom>
        </p:spPr>
      </p:pic>
    </p:spTree>
    <p:extLst>
      <p:ext uri="{BB962C8B-B14F-4D97-AF65-F5344CB8AC3E}">
        <p14:creationId xmlns:p14="http://schemas.microsoft.com/office/powerpoint/2010/main" val="5432975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Anagram detection</a:t>
            </a:r>
            <a:endParaRPr lang="en-US" dirty="0"/>
          </a:p>
        </p:txBody>
      </p:sp>
      <p:sp>
        <p:nvSpPr>
          <p:cNvPr id="3" name="Content Placeholder 2"/>
          <p:cNvSpPr>
            <a:spLocks noGrp="1"/>
          </p:cNvSpPr>
          <p:nvPr>
            <p:ph idx="1"/>
          </p:nvPr>
        </p:nvSpPr>
        <p:spPr>
          <a:xfrm>
            <a:off x="1097280" y="1845734"/>
            <a:ext cx="4655820" cy="4023360"/>
          </a:xfrm>
        </p:spPr>
        <p:txBody>
          <a:bodyPr/>
          <a:lstStyle/>
          <a:p>
            <a:r>
              <a:rPr lang="en-US" dirty="0" smtClean="0"/>
              <a:t>We have the idea, now let’s put it into code!</a:t>
            </a:r>
          </a:p>
          <a:p>
            <a:r>
              <a:rPr lang="en-US" dirty="0" smtClean="0"/>
              <a:t>The function </a:t>
            </a:r>
            <a:r>
              <a:rPr lang="en-US" dirty="0" err="1" smtClean="0"/>
              <a:t>GenKey</a:t>
            </a:r>
            <a:r>
              <a:rPr lang="en-US" dirty="0" smtClean="0"/>
              <a:t> converts the input string to lowercase and then sorts it.</a:t>
            </a:r>
          </a:p>
        </p:txBody>
      </p:sp>
      <p:graphicFrame>
        <p:nvGraphicFramePr>
          <p:cNvPr id="4" name="Table 3"/>
          <p:cNvGraphicFramePr>
            <a:graphicFrameLocks noGrp="1"/>
          </p:cNvGraphicFramePr>
          <p:nvPr>
            <p:extLst>
              <p:ext uri="{D42A27DB-BD31-4B8C-83A1-F6EECF244321}">
                <p14:modId xmlns:p14="http://schemas.microsoft.com/office/powerpoint/2010/main" val="2511291382"/>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xmlns="" val="3049328480"/>
                    </a:ext>
                  </a:extLst>
                </a:gridCol>
              </a:tblGrid>
              <a:tr h="3615267">
                <a:tc>
                  <a:txBody>
                    <a:bodyPr/>
                    <a:lstStyle/>
                    <a:p>
                      <a:r>
                        <a:rPr lang="en-US" sz="1000" dirty="0" smtClean="0">
                          <a:solidFill>
                            <a:schemeClr val="bg1"/>
                          </a:solidFill>
                          <a:latin typeface="Consolas" panose="020B0609020204030204" pitchFamily="49" charset="0"/>
                          <a:cs typeface="Consolas" panose="020B0609020204030204" pitchFamily="49" charset="0"/>
                        </a:rPr>
                        <a:t>def </a:t>
                      </a:r>
                      <a:r>
                        <a:rPr lang="en-US" sz="1000" dirty="0" err="1" smtClean="0">
                          <a:solidFill>
                            <a:schemeClr val="bg1"/>
                          </a:solidFill>
                          <a:latin typeface="Consolas" panose="020B0609020204030204" pitchFamily="49" charset="0"/>
                          <a:cs typeface="Consolas" panose="020B0609020204030204" pitchFamily="49" charset="0"/>
                        </a:rPr>
                        <a:t>GenKey</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chemeClr val="bg1"/>
                          </a:solidFill>
                          <a:latin typeface="Consolas" panose="020B0609020204030204" pitchFamily="49" charset="0"/>
                          <a:cs typeface="Consolas" panose="020B0609020204030204" pitchFamily="49" charset="0"/>
                        </a:rPr>
                        <a:t>stringIn</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stringIn</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chemeClr val="bg1"/>
                          </a:solidFill>
                          <a:latin typeface="Consolas" panose="020B0609020204030204" pitchFamily="49" charset="0"/>
                          <a:cs typeface="Consolas" panose="020B0609020204030204" pitchFamily="49" charset="0"/>
                        </a:rPr>
                        <a:t>stringIn.lower</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bg1">
                              <a:lumMod val="85000"/>
                            </a:schemeClr>
                          </a:solidFill>
                          <a:latin typeface="Consolas" panose="020B0609020204030204" pitchFamily="49" charset="0"/>
                          <a:cs typeface="Consolas" panose="020B0609020204030204" pitchFamily="49" charset="0"/>
                        </a:rPr>
                        <a:t># convert to lowercase</a:t>
                      </a:r>
                    </a:p>
                    <a:p>
                      <a:r>
                        <a:rPr lang="en-US" sz="1000" dirty="0" smtClean="0">
                          <a:solidFill>
                            <a:schemeClr val="bg1"/>
                          </a:solidFill>
                          <a:latin typeface="Consolas" panose="020B0609020204030204" pitchFamily="49" charset="0"/>
                          <a:cs typeface="Consolas" panose="020B0609020204030204" pitchFamily="49" charset="0"/>
                        </a:rPr>
                        <a:t>    a = list(</a:t>
                      </a:r>
                      <a:r>
                        <a:rPr lang="en-US" sz="1000" dirty="0" err="1" smtClean="0">
                          <a:solidFill>
                            <a:schemeClr val="bg1"/>
                          </a:solidFill>
                          <a:latin typeface="Consolas" panose="020B0609020204030204" pitchFamily="49" charset="0"/>
                          <a:cs typeface="Consolas" panose="020B0609020204030204" pitchFamily="49" charset="0"/>
                        </a:rPr>
                        <a:t>stringIn</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bg1">
                              <a:lumMod val="85000"/>
                            </a:schemeClr>
                          </a:solidFill>
                          <a:latin typeface="Consolas" panose="020B0609020204030204" pitchFamily="49" charset="0"/>
                          <a:cs typeface="Consolas" panose="020B0609020204030204" pitchFamily="49" charset="0"/>
                        </a:rPr>
                        <a:t>#</a:t>
                      </a:r>
                      <a:r>
                        <a:rPr lang="en-US" sz="1000" baseline="0" dirty="0" smtClean="0">
                          <a:solidFill>
                            <a:schemeClr val="bg1">
                              <a:lumMod val="85000"/>
                            </a:schemeClr>
                          </a:solidFill>
                          <a:latin typeface="Consolas" panose="020B0609020204030204" pitchFamily="49" charset="0"/>
                          <a:cs typeface="Consolas" panose="020B0609020204030204" pitchFamily="49" charset="0"/>
                        </a:rPr>
                        <a:t> convert string to list</a:t>
                      </a:r>
                      <a:endParaRPr lang="en-US" sz="1000" dirty="0" smtClean="0">
                        <a:solidFill>
                          <a:schemeClr val="bg1">
                            <a:lumMod val="85000"/>
                          </a:schemeClr>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a.sort</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bg1">
                              <a:lumMod val="85000"/>
                            </a:schemeClr>
                          </a:solidFill>
                          <a:latin typeface="Consolas" panose="020B0609020204030204" pitchFamily="49" charset="0"/>
                          <a:cs typeface="Consolas" panose="020B0609020204030204" pitchFamily="49" charset="0"/>
                        </a:rPr>
                        <a:t># sort list</a:t>
                      </a:r>
                    </a:p>
                    <a:p>
                      <a:r>
                        <a:rPr lang="en-US" sz="1000" dirty="0" smtClean="0">
                          <a:solidFill>
                            <a:schemeClr val="bg1"/>
                          </a:solidFill>
                          <a:latin typeface="Consolas" panose="020B0609020204030204" pitchFamily="49" charset="0"/>
                          <a:cs typeface="Consolas" panose="020B0609020204030204" pitchFamily="49" charset="0"/>
                        </a:rPr>
                        <a:t>    return "".join(a) </a:t>
                      </a:r>
                      <a:r>
                        <a:rPr lang="en-US" sz="1000" dirty="0" smtClean="0">
                          <a:solidFill>
                            <a:schemeClr val="bg1">
                              <a:lumMod val="85000"/>
                            </a:schemeClr>
                          </a:solidFill>
                          <a:latin typeface="Consolas" panose="020B0609020204030204" pitchFamily="49" charset="0"/>
                          <a:cs typeface="Consolas" panose="020B0609020204030204" pitchFamily="49" charset="0"/>
                        </a:rPr>
                        <a:t># convert list to</a:t>
                      </a:r>
                      <a:r>
                        <a:rPr lang="en-US" sz="1000" baseline="0" dirty="0" smtClean="0">
                          <a:solidFill>
                            <a:schemeClr val="bg1">
                              <a:lumMod val="85000"/>
                            </a:schemeClr>
                          </a:solidFill>
                          <a:latin typeface="Consolas" panose="020B0609020204030204" pitchFamily="49" charset="0"/>
                          <a:cs typeface="Consolas" panose="020B0609020204030204" pitchFamily="49" charset="0"/>
                        </a:rPr>
                        <a:t> string, return</a:t>
                      </a:r>
                      <a:endParaRPr lang="en-US" sz="1000" dirty="0" smtClean="0">
                        <a:solidFill>
                          <a:schemeClr val="bg1">
                            <a:lumMod val="85000"/>
                          </a:schemeClr>
                        </a:solidFill>
                        <a:latin typeface="Consolas" panose="020B0609020204030204" pitchFamily="49" charset="0"/>
                        <a:cs typeface="Consolas" panose="020B0609020204030204" pitchFamily="49" charset="0"/>
                      </a:endParaRP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D = {}</a:t>
                      </a:r>
                    </a:p>
                    <a:p>
                      <a:r>
                        <a:rPr lang="en-US" sz="1000" dirty="0" smtClean="0">
                          <a:solidFill>
                            <a:schemeClr val="bg1"/>
                          </a:solidFill>
                          <a:latin typeface="Consolas" panose="020B0609020204030204" pitchFamily="49" charset="0"/>
                          <a:cs typeface="Consolas" panose="020B0609020204030204" pitchFamily="49" charset="0"/>
                        </a:rPr>
                        <a:t>print "processing word list..."</a:t>
                      </a:r>
                    </a:p>
                    <a:p>
                      <a:r>
                        <a:rPr lang="en-US" sz="1000" dirty="0" smtClean="0">
                          <a:solidFill>
                            <a:schemeClr val="bg1"/>
                          </a:solidFill>
                          <a:latin typeface="Consolas" panose="020B0609020204030204" pitchFamily="49" charset="0"/>
                          <a:cs typeface="Consolas" panose="020B0609020204030204" pitchFamily="49" charset="0"/>
                        </a:rPr>
                        <a:t>with open("wlist.txt") as f:</a:t>
                      </a:r>
                    </a:p>
                    <a:p>
                      <a:r>
                        <a:rPr lang="en-US" sz="1000" dirty="0" smtClean="0">
                          <a:solidFill>
                            <a:schemeClr val="bg1"/>
                          </a:solidFill>
                          <a:latin typeface="Consolas" panose="020B0609020204030204" pitchFamily="49" charset="0"/>
                          <a:cs typeface="Consolas" panose="020B0609020204030204" pitchFamily="49" charset="0"/>
                        </a:rPr>
                        <a:t>    for line in f:</a:t>
                      </a:r>
                    </a:p>
                    <a:p>
                      <a:r>
                        <a:rPr lang="en-US" sz="1000" dirty="0" smtClean="0">
                          <a:solidFill>
                            <a:schemeClr val="bg1"/>
                          </a:solidFill>
                          <a:latin typeface="Consolas" panose="020B0609020204030204" pitchFamily="49" charset="0"/>
                          <a:cs typeface="Consolas" panose="020B0609020204030204" pitchFamily="49" charset="0"/>
                        </a:rPr>
                        <a:t>        word = </a:t>
                      </a:r>
                      <a:r>
                        <a:rPr lang="en-US" sz="1000" dirty="0" err="1" smtClean="0">
                          <a:solidFill>
                            <a:schemeClr val="bg1"/>
                          </a:solidFill>
                          <a:latin typeface="Consolas" panose="020B0609020204030204" pitchFamily="49" charset="0"/>
                          <a:cs typeface="Consolas" panose="020B0609020204030204" pitchFamily="49" charset="0"/>
                        </a:rPr>
                        <a:t>line.strip</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bg1">
                              <a:lumMod val="85000"/>
                            </a:schemeClr>
                          </a:solidFill>
                          <a:latin typeface="Consolas" panose="020B0609020204030204" pitchFamily="49" charset="0"/>
                          <a:cs typeface="Consolas" panose="020B0609020204030204" pitchFamily="49" charset="0"/>
                        </a:rPr>
                        <a:t># remove whitespace, newlines</a:t>
                      </a:r>
                    </a:p>
                    <a:p>
                      <a:r>
                        <a:rPr lang="en-US" sz="1000" dirty="0" smtClean="0">
                          <a:solidFill>
                            <a:schemeClr val="bg1"/>
                          </a:solidFill>
                          <a:latin typeface="Consolas" panose="020B0609020204030204" pitchFamily="49" charset="0"/>
                          <a:cs typeface="Consolas" panose="020B0609020204030204" pitchFamily="49" charset="0"/>
                        </a:rPr>
                        <a:t>        k = </a:t>
                      </a:r>
                      <a:r>
                        <a:rPr lang="en-US" sz="1000" dirty="0" err="1" smtClean="0">
                          <a:solidFill>
                            <a:schemeClr val="bg1"/>
                          </a:solidFill>
                          <a:latin typeface="Consolas" panose="020B0609020204030204" pitchFamily="49" charset="0"/>
                          <a:cs typeface="Consolas" panose="020B0609020204030204" pitchFamily="49" charset="0"/>
                        </a:rPr>
                        <a:t>GenKey</a:t>
                      </a:r>
                      <a:r>
                        <a:rPr lang="en-US" sz="1000" dirty="0" smtClean="0">
                          <a:solidFill>
                            <a:schemeClr val="bg1"/>
                          </a:solidFill>
                          <a:latin typeface="Consolas" panose="020B0609020204030204" pitchFamily="49" charset="0"/>
                          <a:cs typeface="Consolas" panose="020B0609020204030204" pitchFamily="49" charset="0"/>
                        </a:rPr>
                        <a:t>(word) </a:t>
                      </a:r>
                      <a:r>
                        <a:rPr lang="en-US" sz="1000" dirty="0" smtClean="0">
                          <a:solidFill>
                            <a:schemeClr val="bg1">
                              <a:lumMod val="85000"/>
                            </a:schemeClr>
                          </a:solidFill>
                          <a:latin typeface="Consolas" panose="020B0609020204030204" pitchFamily="49" charset="0"/>
                          <a:cs typeface="Consolas" panose="020B0609020204030204" pitchFamily="49" charset="0"/>
                        </a:rPr>
                        <a:t># k is the sorted</a:t>
                      </a:r>
                      <a:r>
                        <a:rPr lang="en-US" sz="1000" baseline="0" dirty="0" smtClean="0">
                          <a:solidFill>
                            <a:schemeClr val="bg1">
                              <a:lumMod val="85000"/>
                            </a:schemeClr>
                          </a:solidFill>
                          <a:latin typeface="Consolas" panose="020B0609020204030204" pitchFamily="49" charset="0"/>
                          <a:cs typeface="Consolas" panose="020B0609020204030204" pitchFamily="49" charset="0"/>
                        </a:rPr>
                        <a:t> string</a:t>
                      </a:r>
                      <a:endParaRPr lang="en-US" sz="1000" dirty="0" smtClean="0">
                        <a:solidFill>
                          <a:schemeClr val="bg1">
                            <a:lumMod val="85000"/>
                          </a:schemeClr>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        if k in D:</a:t>
                      </a:r>
                    </a:p>
                    <a:p>
                      <a:r>
                        <a:rPr lang="en-US" sz="1000" dirty="0" smtClean="0">
                          <a:solidFill>
                            <a:schemeClr val="bg1"/>
                          </a:solidFill>
                          <a:latin typeface="Consolas" panose="020B0609020204030204" pitchFamily="49" charset="0"/>
                          <a:cs typeface="Consolas" panose="020B0609020204030204" pitchFamily="49" charset="0"/>
                        </a:rPr>
                        <a:t>            D[k].append(word)</a:t>
                      </a:r>
                    </a:p>
                    <a:p>
                      <a:r>
                        <a:rPr lang="en-US" sz="1000" dirty="0" smtClean="0">
                          <a:solidFill>
                            <a:schemeClr val="bg1"/>
                          </a:solidFill>
                          <a:latin typeface="Consolas" panose="020B0609020204030204" pitchFamily="49" charset="0"/>
                          <a:cs typeface="Consolas" panose="020B0609020204030204" pitchFamily="49" charset="0"/>
                        </a:rPr>
                        <a:t>        else:</a:t>
                      </a:r>
                    </a:p>
                    <a:p>
                      <a:r>
                        <a:rPr lang="en-US" sz="1000" dirty="0" smtClean="0">
                          <a:solidFill>
                            <a:schemeClr val="bg1"/>
                          </a:solidFill>
                          <a:latin typeface="Consolas" panose="020B0609020204030204" pitchFamily="49" charset="0"/>
                          <a:cs typeface="Consolas" panose="020B0609020204030204" pitchFamily="49" charset="0"/>
                        </a:rPr>
                        <a:t>            D[k] = [word]</a:t>
                      </a:r>
                    </a:p>
                    <a:p>
                      <a:r>
                        <a:rPr lang="en-US" sz="1000" dirty="0" smtClean="0">
                          <a:solidFill>
                            <a:schemeClr val="bg1"/>
                          </a:solidFill>
                          <a:latin typeface="Consolas" panose="020B0609020204030204" pitchFamily="49" charset="0"/>
                          <a:cs typeface="Consolas" panose="020B0609020204030204" pitchFamily="49" charset="0"/>
                        </a:rPr>
                        <a:t>print "done"</a:t>
                      </a: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word = </a:t>
                      </a:r>
                      <a:r>
                        <a:rPr lang="en-US" sz="1000" dirty="0" err="1" smtClean="0">
                          <a:solidFill>
                            <a:schemeClr val="bg1"/>
                          </a:solidFill>
                          <a:latin typeface="Consolas" panose="020B0609020204030204" pitchFamily="49" charset="0"/>
                          <a:cs typeface="Consolas" panose="020B0609020204030204" pitchFamily="49" charset="0"/>
                        </a:rPr>
                        <a:t>raw_input</a:t>
                      </a:r>
                      <a:r>
                        <a:rPr lang="en-US" sz="1000" dirty="0" smtClean="0">
                          <a:solidFill>
                            <a:schemeClr val="bg1"/>
                          </a:solidFill>
                          <a:latin typeface="Consolas" panose="020B0609020204030204" pitchFamily="49" charset="0"/>
                          <a:cs typeface="Consolas" panose="020B0609020204030204" pitchFamily="49" charset="0"/>
                        </a:rPr>
                        <a:t>("enter word: ")</a:t>
                      </a:r>
                    </a:p>
                    <a:p>
                      <a:r>
                        <a:rPr lang="en-US" sz="1000" dirty="0" smtClean="0">
                          <a:solidFill>
                            <a:schemeClr val="bg1"/>
                          </a:solidFill>
                          <a:latin typeface="Consolas" panose="020B0609020204030204" pitchFamily="49" charset="0"/>
                          <a:cs typeface="Consolas" panose="020B0609020204030204" pitchFamily="49" charset="0"/>
                        </a:rPr>
                        <a:t>print D[</a:t>
                      </a:r>
                      <a:r>
                        <a:rPr lang="en-US" sz="1000" dirty="0" err="1" smtClean="0">
                          <a:solidFill>
                            <a:schemeClr val="bg1"/>
                          </a:solidFill>
                          <a:latin typeface="Consolas" panose="020B0609020204030204" pitchFamily="49" charset="0"/>
                          <a:cs typeface="Consolas" panose="020B0609020204030204" pitchFamily="49" charset="0"/>
                        </a:rPr>
                        <a:t>GenKey</a:t>
                      </a:r>
                      <a:r>
                        <a:rPr lang="en-US" sz="1000" dirty="0" smtClean="0">
                          <a:solidFill>
                            <a:schemeClr val="bg1"/>
                          </a:solidFill>
                          <a:latin typeface="Consolas" panose="020B0609020204030204" pitchFamily="49" charset="0"/>
                          <a:cs typeface="Consolas" panose="020B0609020204030204" pitchFamily="49" charset="0"/>
                        </a:rPr>
                        <a:t>(word)]</a:t>
                      </a:r>
                    </a:p>
                  </a:txBody>
                  <a:tcPr/>
                </a:tc>
                <a:extLst>
                  <a:ext uri="{0D108BD9-81ED-4DB2-BD59-A6C34878D82A}">
                    <a16:rowId xmlns:a16="http://schemas.microsoft.com/office/drawing/2014/main" xmlns=""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94069809"/>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 python Anagram.py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word list...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done</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enter word: horse</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heros</a:t>
                      </a:r>
                      <a:r>
                        <a:rPr lang="en-US" sz="1600" dirty="0" smtClean="0">
                          <a:latin typeface="Consolas" panose="020B0609020204030204" pitchFamily="49" charset="0"/>
                          <a:cs typeface="Consolas" panose="020B0609020204030204" pitchFamily="49" charset="0"/>
                        </a:rPr>
                        <a:t>', 'horse', '</a:t>
                      </a:r>
                      <a:r>
                        <a:rPr lang="en-US" sz="1600" dirty="0" err="1" smtClean="0">
                          <a:latin typeface="Consolas" panose="020B0609020204030204" pitchFamily="49" charset="0"/>
                          <a:cs typeface="Consolas" panose="020B0609020204030204" pitchFamily="49" charset="0"/>
                        </a:rPr>
                        <a:t>osher</a:t>
                      </a:r>
                      <a:r>
                        <a:rPr lang="en-US" sz="1600" dirty="0" smtClean="0">
                          <a:latin typeface="Consolas" panose="020B0609020204030204" pitchFamily="49" charset="0"/>
                          <a:cs typeface="Consolas" panose="020B0609020204030204" pitchFamily="49" charset="0"/>
                        </a:rPr>
                        <a:t>', 'shore']</a:t>
                      </a:r>
                    </a:p>
                  </a:txBody>
                  <a:tcPr/>
                </a:tc>
                <a:extLst>
                  <a:ext uri="{0D108BD9-81ED-4DB2-BD59-A6C34878D82A}">
                    <a16:rowId xmlns:a16="http://schemas.microsoft.com/office/drawing/2014/main" xmlns=""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41619594"/>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xmlns=""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Anagram.py</a:t>
                      </a:r>
                    </a:p>
                  </a:txBody>
                  <a:tcPr>
                    <a:solidFill>
                      <a:srgbClr val="0070C0"/>
                    </a:solidFill>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21487760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077875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Acknowledgments</a:t>
            </a:r>
            <a:endParaRPr lang="en-US" dirty="0"/>
          </a:p>
        </p:txBody>
      </p:sp>
      <p:sp>
        <p:nvSpPr>
          <p:cNvPr id="5" name="Content Placeholder 4"/>
          <p:cNvSpPr>
            <a:spLocks noGrp="1"/>
          </p:cNvSpPr>
          <p:nvPr>
            <p:ph idx="1"/>
          </p:nvPr>
        </p:nvSpPr>
        <p:spPr/>
        <p:txBody>
          <a:bodyPr/>
          <a:lstStyle/>
          <a:p>
            <a:r>
              <a:rPr lang="en-US" dirty="0" smtClean="0"/>
              <a:t>This class took a lot of time and effort to put together.  I didn’t do it alone.  I really appreciate the help provided by the following people:</a:t>
            </a:r>
          </a:p>
          <a:p>
            <a:pPr lvl="1"/>
            <a:r>
              <a:rPr lang="en-US" dirty="0"/>
              <a:t>Prof. Truong Nguyen (UCSD ECE Department Chair, Professor</a:t>
            </a:r>
            <a:r>
              <a:rPr lang="en-US" dirty="0" smtClean="0"/>
              <a:t>)</a:t>
            </a:r>
          </a:p>
          <a:p>
            <a:pPr lvl="1"/>
            <a:r>
              <a:rPr lang="en-US" dirty="0" smtClean="0"/>
              <a:t>San </a:t>
            </a:r>
            <a:r>
              <a:rPr lang="en-US" dirty="0"/>
              <a:t>Diego Python Users </a:t>
            </a:r>
            <a:r>
              <a:rPr lang="en-US" dirty="0" smtClean="0"/>
              <a:t>Group</a:t>
            </a:r>
          </a:p>
          <a:p>
            <a:pPr lvl="1"/>
            <a:r>
              <a:rPr lang="en-US" dirty="0" smtClean="0"/>
              <a:t>Trey Hunner (---)</a:t>
            </a:r>
          </a:p>
          <a:p>
            <a:pPr lvl="1"/>
            <a:r>
              <a:rPr lang="en-US" dirty="0" smtClean="0"/>
              <a:t>Dr. Sayanan Sivaraman (Apple, UCSD PhD 2013)</a:t>
            </a:r>
          </a:p>
          <a:p>
            <a:pPr lvl="1"/>
            <a:r>
              <a:rPr lang="en-US" dirty="0" smtClean="0"/>
              <a:t>Dr. Karl Ni (Lawrence Livermore National Laboratory, UCSD PhD 2008)</a:t>
            </a:r>
          </a:p>
          <a:p>
            <a:pPr lvl="2"/>
            <a:r>
              <a:rPr lang="en-US" dirty="0" smtClean="0"/>
              <a:t>Please see Karl’s upcoming course “</a:t>
            </a:r>
            <a:r>
              <a:rPr lang="en-US" b="1" dirty="0" smtClean="0">
                <a:solidFill>
                  <a:srgbClr val="0070C0"/>
                </a:solidFill>
              </a:rPr>
              <a:t>Build Your First AI Algorithm</a:t>
            </a:r>
            <a:r>
              <a:rPr lang="en-US" dirty="0" smtClean="0"/>
              <a:t>” using </a:t>
            </a:r>
            <a:r>
              <a:rPr lang="en-US" b="1" dirty="0" smtClean="0">
                <a:solidFill>
                  <a:srgbClr val="0070C0"/>
                </a:solidFill>
              </a:rPr>
              <a:t>Python</a:t>
            </a:r>
            <a:r>
              <a:rPr lang="en-US" dirty="0" smtClean="0"/>
              <a:t> and the </a:t>
            </a:r>
            <a:r>
              <a:rPr lang="en-US" b="1" dirty="0" smtClean="0">
                <a:solidFill>
                  <a:srgbClr val="0070C0"/>
                </a:solidFill>
              </a:rPr>
              <a:t>Keras</a:t>
            </a:r>
            <a:r>
              <a:rPr lang="en-US" dirty="0" smtClean="0"/>
              <a:t> toolbox.</a:t>
            </a:r>
          </a:p>
          <a:p>
            <a:pPr lvl="1"/>
            <a:endParaRPr lang="en-US" dirty="0" smtClean="0"/>
          </a:p>
          <a:p>
            <a:pPr lvl="1"/>
            <a:endParaRPr lang="en-US" dirty="0"/>
          </a:p>
        </p:txBody>
      </p:sp>
    </p:spTree>
    <p:extLst>
      <p:ext uri="{BB962C8B-B14F-4D97-AF65-F5344CB8AC3E}">
        <p14:creationId xmlns:p14="http://schemas.microsoft.com/office/powerpoint/2010/main" val="3269754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4962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smtClean="0"/>
              <a:t>Mutability</a:t>
            </a:r>
            <a:endParaRPr lang="en-US" dirty="0"/>
          </a:p>
        </p:txBody>
      </p:sp>
      <p:sp>
        <p:nvSpPr>
          <p:cNvPr id="5" name="Content Placeholder 4"/>
          <p:cNvSpPr>
            <a:spLocks noGrp="1"/>
          </p:cNvSpPr>
          <p:nvPr>
            <p:ph idx="1"/>
          </p:nvPr>
        </p:nvSpPr>
        <p:spPr/>
        <p:txBody>
          <a:bodyPr/>
          <a:lstStyle/>
          <a:p>
            <a:r>
              <a:rPr lang="en-US" dirty="0" smtClean="0"/>
              <a:t>If an object is mutable, then it can be changed while still pointing to the same memory location.  This is great for things like lists and dictionaries.  You can do almost anything to a list or dictionary, and Python is fine with it.  It will allocate and de-allocate memory as needed.</a:t>
            </a:r>
          </a:p>
          <a:p>
            <a:r>
              <a:rPr lang="en-US" dirty="0" smtClean="0"/>
              <a:t>This poses a problem for hashing, however.  To remain fast, the hashing process should be able to compute the hash value for an object once, and be done with it.  This requires that the object isn’t changing in a meaningful way.  </a:t>
            </a:r>
          </a:p>
          <a:p>
            <a:r>
              <a:rPr lang="en-US" dirty="0" smtClean="0"/>
              <a:t>We can get some more insight into this topic by re-opening our interpreters and </a:t>
            </a:r>
            <a:r>
              <a:rPr lang="en-US" dirty="0" smtClean="0"/>
              <a:t>using </a:t>
            </a:r>
            <a:r>
              <a:rPr lang="en-US" b="1" dirty="0">
                <a:solidFill>
                  <a:srgbClr val="0070C0"/>
                </a:solidFill>
              </a:rPr>
              <a:t>id()</a:t>
            </a:r>
            <a:r>
              <a:rPr lang="en-US" dirty="0" smtClean="0"/>
              <a:t> to find the memory location of different mutable and immutable objects.</a:t>
            </a:r>
            <a:endParaRPr lang="en-US" b="1" dirty="0" smtClean="0">
              <a:solidFill>
                <a:srgbClr val="0070C0"/>
              </a:solidFill>
            </a:endParaRPr>
          </a:p>
          <a:p>
            <a:pPr lvl="1"/>
            <a:endParaRPr lang="en-US" dirty="0" smtClean="0"/>
          </a:p>
          <a:p>
            <a:pPr lvl="1"/>
            <a:endParaRPr lang="en-US" dirty="0"/>
          </a:p>
        </p:txBody>
      </p:sp>
    </p:spTree>
    <p:extLst>
      <p:ext uri="{BB962C8B-B14F-4D97-AF65-F5344CB8AC3E}">
        <p14:creationId xmlns:p14="http://schemas.microsoft.com/office/powerpoint/2010/main" val="3262338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Mutability</a:t>
            </a:r>
            <a:endParaRPr lang="en-US" dirty="0"/>
          </a:p>
        </p:txBody>
      </p:sp>
      <p:sp>
        <p:nvSpPr>
          <p:cNvPr id="5" name="Content Placeholder 4"/>
          <p:cNvSpPr>
            <a:spLocks noGrp="1"/>
          </p:cNvSpPr>
          <p:nvPr>
            <p:ph idx="1"/>
          </p:nvPr>
        </p:nvSpPr>
        <p:spPr/>
        <p:txBody>
          <a:bodyPr/>
          <a:lstStyle/>
          <a:p>
            <a:r>
              <a:rPr lang="en-US" dirty="0" smtClean="0"/>
              <a:t>All data in Python is represented as objects.  Objects are either mutable or immutable.</a:t>
            </a:r>
          </a:p>
          <a:p>
            <a:pPr lvl="1"/>
            <a:r>
              <a:rPr lang="en-US" dirty="0"/>
              <a:t>Immutable – The object’s identity will change if its content is changed.</a:t>
            </a:r>
          </a:p>
          <a:p>
            <a:pPr lvl="2"/>
            <a:r>
              <a:rPr lang="en-US" dirty="0"/>
              <a:t>Ex: int, float, string, </a:t>
            </a:r>
            <a:r>
              <a:rPr lang="en-US" dirty="0" smtClean="0"/>
              <a:t>tuple</a:t>
            </a:r>
          </a:p>
          <a:p>
            <a:pPr lvl="1"/>
            <a:r>
              <a:rPr lang="en-US" dirty="0" smtClean="0"/>
              <a:t>Mutable – The object’s content can be changed without changing its identity.</a:t>
            </a:r>
          </a:p>
          <a:p>
            <a:pPr lvl="2"/>
            <a:r>
              <a:rPr lang="en-US" dirty="0" smtClean="0"/>
              <a:t>Ex: list, dictionary, class</a:t>
            </a:r>
          </a:p>
        </p:txBody>
      </p:sp>
      <p:graphicFrame>
        <p:nvGraphicFramePr>
          <p:cNvPr id="6" name="Table 5"/>
          <p:cNvGraphicFramePr>
            <a:graphicFrameLocks noGrp="1"/>
          </p:cNvGraphicFramePr>
          <p:nvPr>
            <p:extLst>
              <p:ext uri="{D42A27DB-BD31-4B8C-83A1-F6EECF244321}">
                <p14:modId xmlns:p14="http://schemas.microsoft.com/office/powerpoint/2010/main" val="327806523"/>
              </p:ext>
            </p:extLst>
          </p:nvPr>
        </p:nvGraphicFramePr>
        <p:xfrm>
          <a:off x="1181100" y="3429000"/>
          <a:ext cx="4572000" cy="2538793"/>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38793">
                <a:tc>
                  <a:txBody>
                    <a:bodyPr/>
                    <a:lstStyle/>
                    <a:p>
                      <a:r>
                        <a:rPr lang="en-US" sz="1200" dirty="0" smtClean="0">
                          <a:latin typeface="Consolas" panose="020B0609020204030204" pitchFamily="49" charset="0"/>
                          <a:cs typeface="Consolas" panose="020B0609020204030204" pitchFamily="49" charset="0"/>
                        </a:rPr>
                        <a:t>&gt;&gt;&gt; s = "</a:t>
                      </a:r>
                      <a:r>
                        <a:rPr lang="en-US" sz="1200" dirty="0" err="1" smtClean="0">
                          <a:latin typeface="Consolas" panose="020B0609020204030204" pitchFamily="49" charset="0"/>
                          <a:cs typeface="Consolas" panose="020B0609020204030204" pitchFamily="49" charset="0"/>
                        </a:rPr>
                        <a:t>ucsd</a:t>
                      </a:r>
                      <a:r>
                        <a:rPr lang="en-US" sz="1200" dirty="0" smtClean="0">
                          <a:latin typeface="Consolas" panose="020B0609020204030204" pitchFamily="49" charset="0"/>
                          <a:cs typeface="Consolas" panose="020B0609020204030204" pitchFamily="49" charset="0"/>
                        </a:rPr>
                        <a:t>“  </a:t>
                      </a:r>
                      <a:r>
                        <a:rPr lang="en-US" sz="1200" dirty="0" smtClean="0">
                          <a:solidFill>
                            <a:schemeClr val="bg1">
                              <a:lumMod val="85000"/>
                            </a:schemeClr>
                          </a:solidFill>
                          <a:latin typeface="Consolas" panose="020B0609020204030204" pitchFamily="49" charset="0"/>
                          <a:cs typeface="Consolas" panose="020B0609020204030204" pitchFamily="49" charset="0"/>
                        </a:rPr>
                        <a:t># strings are immutable</a:t>
                      </a:r>
                    </a:p>
                    <a:p>
                      <a:r>
                        <a:rPr lang="en-US" sz="1200" dirty="0" smtClean="0">
                          <a:latin typeface="Consolas" panose="020B0609020204030204" pitchFamily="49" charset="0"/>
                          <a:cs typeface="Consolas" panose="020B0609020204030204" pitchFamily="49" charset="0"/>
                        </a:rPr>
                        <a:t>&gt;&gt;&gt; id(s)</a:t>
                      </a:r>
                    </a:p>
                    <a:p>
                      <a:r>
                        <a:rPr lang="en-US" sz="1200" dirty="0" smtClean="0">
                          <a:solidFill>
                            <a:srgbClr val="FFFF00"/>
                          </a:solidFill>
                          <a:latin typeface="Consolas" panose="020B0609020204030204" pitchFamily="49" charset="0"/>
                          <a:cs typeface="Consolas" panose="020B0609020204030204" pitchFamily="49" charset="0"/>
                        </a:rPr>
                        <a:t>37942720</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&gt;&gt;&gt; s += " is great"</a:t>
                      </a:r>
                    </a:p>
                    <a:p>
                      <a:r>
                        <a:rPr lang="en-US" sz="1200" dirty="0" smtClean="0">
                          <a:latin typeface="Consolas" panose="020B0609020204030204" pitchFamily="49" charset="0"/>
                          <a:cs typeface="Consolas" panose="020B0609020204030204" pitchFamily="49" charset="0"/>
                        </a:rPr>
                        <a:t>&gt;&gt;&gt; id(s)</a:t>
                      </a:r>
                    </a:p>
                    <a:p>
                      <a:r>
                        <a:rPr lang="en-US" sz="1200" dirty="0" smtClean="0">
                          <a:solidFill>
                            <a:srgbClr val="FFFF00"/>
                          </a:solidFill>
                          <a:latin typeface="Consolas" panose="020B0609020204030204" pitchFamily="49" charset="0"/>
                          <a:cs typeface="Consolas" panose="020B0609020204030204" pitchFamily="49" charset="0"/>
                        </a:rPr>
                        <a:t>38416080</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&gt;&gt;&gt; print s</a:t>
                      </a:r>
                    </a:p>
                    <a:p>
                      <a:r>
                        <a:rPr lang="en-US" sz="1200" dirty="0" err="1" smtClean="0">
                          <a:latin typeface="Consolas" panose="020B0609020204030204" pitchFamily="49" charset="0"/>
                          <a:cs typeface="Consolas" panose="020B0609020204030204" pitchFamily="49" charset="0"/>
                        </a:rPr>
                        <a:t>ucsd</a:t>
                      </a:r>
                      <a:r>
                        <a:rPr lang="en-US" sz="1200" dirty="0" smtClean="0">
                          <a:latin typeface="Consolas" panose="020B0609020204030204" pitchFamily="49" charset="0"/>
                          <a:cs typeface="Consolas" panose="020B0609020204030204" pitchFamily="49" charset="0"/>
                        </a:rPr>
                        <a:t> is great</a:t>
                      </a:r>
                    </a:p>
                    <a:p>
                      <a:endParaRPr lang="en-US" sz="12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04814501"/>
              </p:ext>
            </p:extLst>
          </p:nvPr>
        </p:nvGraphicFramePr>
        <p:xfrm>
          <a:off x="6438900" y="3429000"/>
          <a:ext cx="4572000" cy="2538793"/>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38793">
                <a:tc>
                  <a:txBody>
                    <a:bodyPr/>
                    <a:lstStyle/>
                    <a:p>
                      <a:r>
                        <a:rPr lang="en-US" sz="1200" dirty="0" smtClean="0">
                          <a:latin typeface="Consolas" panose="020B0609020204030204" pitchFamily="49" charset="0"/>
                          <a:cs typeface="Consolas" panose="020B0609020204030204" pitchFamily="49" charset="0"/>
                        </a:rPr>
                        <a:t>&gt;&gt;&gt; s = ["rick", "</a:t>
                      </a:r>
                      <a:r>
                        <a:rPr lang="en-US" sz="1200" dirty="0" err="1" smtClean="0">
                          <a:latin typeface="Consolas" panose="020B0609020204030204" pitchFamily="49" charset="0"/>
                          <a:cs typeface="Consolas" panose="020B0609020204030204" pitchFamily="49" charset="0"/>
                        </a:rPr>
                        <a:t>morty</a:t>
                      </a:r>
                      <a:r>
                        <a:rPr lang="en-US" sz="1200" dirty="0" smtClean="0">
                          <a:latin typeface="Consolas" panose="020B0609020204030204" pitchFamily="49" charset="0"/>
                          <a:cs typeface="Consolas" panose="020B0609020204030204" pitchFamily="49" charset="0"/>
                        </a:rPr>
                        <a:t>"] </a:t>
                      </a:r>
                      <a:r>
                        <a:rPr lang="en-US" sz="1200" dirty="0" smtClean="0">
                          <a:solidFill>
                            <a:schemeClr val="bg1">
                              <a:lumMod val="85000"/>
                            </a:schemeClr>
                          </a:solidFill>
                          <a:latin typeface="Consolas" panose="020B0609020204030204" pitchFamily="49" charset="0"/>
                          <a:cs typeface="Consolas" panose="020B0609020204030204" pitchFamily="49" charset="0"/>
                        </a:rPr>
                        <a:t># lists are mutable!</a:t>
                      </a:r>
                    </a:p>
                    <a:p>
                      <a:r>
                        <a:rPr lang="en-US" sz="1200" dirty="0" smtClean="0">
                          <a:latin typeface="Consolas" panose="020B0609020204030204" pitchFamily="49" charset="0"/>
                          <a:cs typeface="Consolas" panose="020B0609020204030204" pitchFamily="49" charset="0"/>
                        </a:rPr>
                        <a:t>&gt;&gt;&gt; id(s)</a:t>
                      </a:r>
                    </a:p>
                    <a:p>
                      <a:r>
                        <a:rPr lang="en-US" sz="1200" dirty="0" smtClean="0">
                          <a:solidFill>
                            <a:srgbClr val="FFFF00"/>
                          </a:solidFill>
                          <a:latin typeface="Consolas" panose="020B0609020204030204" pitchFamily="49" charset="0"/>
                          <a:cs typeface="Consolas" panose="020B0609020204030204" pitchFamily="49" charset="0"/>
                        </a:rPr>
                        <a:t>38413016</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&gt;&gt;&gt; </a:t>
                      </a:r>
                      <a:r>
                        <a:rPr lang="en-US" sz="1200" dirty="0" err="1" smtClean="0">
                          <a:latin typeface="Consolas" panose="020B0609020204030204" pitchFamily="49" charset="0"/>
                          <a:cs typeface="Consolas" panose="020B0609020204030204" pitchFamily="49" charset="0"/>
                        </a:rPr>
                        <a:t>s.append</a:t>
                      </a:r>
                      <a:r>
                        <a:rPr lang="en-US" sz="1200" dirty="0" smtClean="0">
                          <a:latin typeface="Consolas" panose="020B0609020204030204" pitchFamily="49" charset="0"/>
                          <a:cs typeface="Consolas" panose="020B0609020204030204" pitchFamily="49" charset="0"/>
                        </a:rPr>
                        <a:t>("jerry")</a:t>
                      </a:r>
                    </a:p>
                    <a:p>
                      <a:r>
                        <a:rPr lang="en-US" sz="1200" dirty="0" smtClean="0">
                          <a:latin typeface="Consolas" panose="020B0609020204030204" pitchFamily="49" charset="0"/>
                          <a:cs typeface="Consolas" panose="020B0609020204030204" pitchFamily="49" charset="0"/>
                        </a:rPr>
                        <a:t>&gt;&gt;&gt; id(s)</a:t>
                      </a:r>
                    </a:p>
                    <a:p>
                      <a:r>
                        <a:rPr lang="en-US" sz="1200" dirty="0" smtClean="0">
                          <a:solidFill>
                            <a:srgbClr val="FFFF00"/>
                          </a:solidFill>
                          <a:latin typeface="Consolas" panose="020B0609020204030204" pitchFamily="49" charset="0"/>
                          <a:cs typeface="Consolas" panose="020B0609020204030204" pitchFamily="49" charset="0"/>
                        </a:rPr>
                        <a:t>38413016</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&gt;&gt;&gt; print s</a:t>
                      </a:r>
                    </a:p>
                    <a:p>
                      <a:r>
                        <a:rPr lang="en-US" sz="1200" dirty="0" smtClean="0">
                          <a:latin typeface="Consolas" panose="020B0609020204030204" pitchFamily="49" charset="0"/>
                          <a:cs typeface="Consolas" panose="020B0609020204030204" pitchFamily="49" charset="0"/>
                        </a:rPr>
                        <a:t>['rick', '</a:t>
                      </a:r>
                      <a:r>
                        <a:rPr lang="en-US" sz="1200" dirty="0" err="1" smtClean="0">
                          <a:latin typeface="Consolas" panose="020B0609020204030204" pitchFamily="49" charset="0"/>
                          <a:cs typeface="Consolas" panose="020B0609020204030204" pitchFamily="49" charset="0"/>
                        </a:rPr>
                        <a:t>morty</a:t>
                      </a:r>
                      <a:r>
                        <a:rPr lang="en-US" sz="1200" dirty="0" smtClean="0">
                          <a:latin typeface="Consolas" panose="020B0609020204030204" pitchFamily="49" charset="0"/>
                          <a:cs typeface="Consolas" panose="020B0609020204030204" pitchFamily="49" charset="0"/>
                        </a:rPr>
                        <a:t>', 'jerry']</a:t>
                      </a:r>
                    </a:p>
                    <a:p>
                      <a:endParaRPr lang="en-US" sz="12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845074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solidFill>
            <a:srgbClr val="FFFF00"/>
          </a:solidFill>
        </p:spPr>
        <p:txBody>
          <a:bodyPr/>
          <a:lstStyle/>
          <a:p>
            <a:r>
              <a:rPr lang="en-US" dirty="0" smtClean="0"/>
              <a:t>Quick lesson on mutability</a:t>
            </a:r>
            <a:endParaRPr lang="en-US" dirty="0"/>
          </a:p>
        </p:txBody>
      </p:sp>
      <p:sp>
        <p:nvSpPr>
          <p:cNvPr id="5" name="Content Placeholder 4"/>
          <p:cNvSpPr>
            <a:spLocks noGrp="1"/>
          </p:cNvSpPr>
          <p:nvPr>
            <p:ph idx="1"/>
          </p:nvPr>
        </p:nvSpPr>
        <p:spPr/>
        <p:txBody>
          <a:bodyPr/>
          <a:lstStyle/>
          <a:p>
            <a:pPr lvl="1"/>
            <a:endParaRPr lang="en-US" dirty="0" smtClean="0"/>
          </a:p>
          <a:p>
            <a:pPr lvl="1"/>
            <a:endParaRPr lang="en-US" dirty="0"/>
          </a:p>
        </p:txBody>
      </p:sp>
    </p:spTree>
    <p:extLst>
      <p:ext uri="{BB962C8B-B14F-4D97-AF65-F5344CB8AC3E}">
        <p14:creationId xmlns:p14="http://schemas.microsoft.com/office/powerpoint/2010/main" val="293545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solidFill>
            <a:srgbClr val="FFFF00"/>
          </a:solidFill>
        </p:spPr>
        <p:txBody>
          <a:bodyPr/>
          <a:lstStyle/>
          <a:p>
            <a:r>
              <a:rPr lang="en-US" dirty="0" smtClean="0"/>
              <a:t>Quick lesson on mutability</a:t>
            </a:r>
            <a:endParaRPr lang="en-US" dirty="0"/>
          </a:p>
        </p:txBody>
      </p:sp>
      <p:sp>
        <p:nvSpPr>
          <p:cNvPr id="5" name="Content Placeholder 4"/>
          <p:cNvSpPr>
            <a:spLocks noGrp="1"/>
          </p:cNvSpPr>
          <p:nvPr>
            <p:ph idx="1"/>
          </p:nvPr>
        </p:nvSpPr>
        <p:spPr/>
        <p:txBody>
          <a:bodyPr/>
          <a:lstStyle/>
          <a:p>
            <a:pPr lvl="1"/>
            <a:endParaRPr lang="en-US" dirty="0" smtClean="0"/>
          </a:p>
          <a:p>
            <a:pPr lvl="1"/>
            <a:endParaRPr lang="en-US" dirty="0"/>
          </a:p>
        </p:txBody>
      </p:sp>
    </p:spTree>
    <p:extLst>
      <p:ext uri="{BB962C8B-B14F-4D97-AF65-F5344CB8AC3E}">
        <p14:creationId xmlns:p14="http://schemas.microsoft.com/office/powerpoint/2010/main" val="1004517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start</a:t>
            </a:r>
            <a:endParaRPr lang="en-US" dirty="0"/>
          </a:p>
        </p:txBody>
      </p:sp>
      <p:sp>
        <p:nvSpPr>
          <p:cNvPr id="3" name="Content Placeholder 2"/>
          <p:cNvSpPr>
            <a:spLocks noGrp="1"/>
          </p:cNvSpPr>
          <p:nvPr>
            <p:ph idx="1"/>
          </p:nvPr>
        </p:nvSpPr>
        <p:spPr/>
        <p:txBody>
          <a:bodyPr>
            <a:normAutofit/>
          </a:bodyPr>
          <a:lstStyle/>
          <a:p>
            <a:r>
              <a:rPr lang="en-US" dirty="0" smtClean="0"/>
              <a:t>Hopefully, by this point, everyone has installed Python on their laptop.  </a:t>
            </a:r>
          </a:p>
          <a:p>
            <a:r>
              <a:rPr lang="en-US" dirty="0" smtClean="0"/>
              <a:t>I highly recommend that you type alongside me during this course.  I think you’ll get more out of it that way!</a:t>
            </a:r>
          </a:p>
          <a:p>
            <a:r>
              <a:rPr lang="en-US" dirty="0" smtClean="0"/>
              <a:t>If you want to learn more, there are some really great lectures online.</a:t>
            </a:r>
          </a:p>
          <a:p>
            <a:pPr lvl="1"/>
            <a:r>
              <a:rPr lang="en-US" dirty="0" smtClean="0">
                <a:hlinkClick r:id="rId2"/>
              </a:rPr>
              <a:t>Jessica McKellar @ </a:t>
            </a:r>
            <a:r>
              <a:rPr lang="en-US" dirty="0" err="1" smtClean="0">
                <a:hlinkClick r:id="rId2"/>
              </a:rPr>
              <a:t>PyCon</a:t>
            </a:r>
            <a:r>
              <a:rPr lang="en-US" dirty="0" smtClean="0">
                <a:hlinkClick r:id="rId2"/>
              </a:rPr>
              <a:t> 2014</a:t>
            </a:r>
            <a:endParaRPr lang="en-US" dirty="0" smtClean="0"/>
          </a:p>
          <a:p>
            <a:pPr lvl="1"/>
            <a:r>
              <a:rPr lang="en-US" dirty="0" smtClean="0">
                <a:hlinkClick r:id="rId3"/>
              </a:rPr>
              <a:t>Series from Google Developers (2 days)</a:t>
            </a:r>
            <a:endParaRPr lang="en-US" dirty="0" smtClean="0"/>
          </a:p>
          <a:p>
            <a:r>
              <a:rPr lang="en-US" dirty="0" smtClean="0"/>
              <a:t>If anyone does not have Python installed at this point, please try one of these:</a:t>
            </a:r>
          </a:p>
          <a:p>
            <a:pPr lvl="1"/>
            <a:r>
              <a:rPr lang="en-US" dirty="0" smtClean="0"/>
              <a:t>Go ahead and install from </a:t>
            </a:r>
            <a:r>
              <a:rPr lang="en-US" dirty="0" smtClean="0">
                <a:hlinkClick r:id="rId4"/>
              </a:rPr>
              <a:t>python.org</a:t>
            </a:r>
            <a:r>
              <a:rPr lang="en-US" dirty="0" smtClean="0"/>
              <a:t>.</a:t>
            </a:r>
          </a:p>
          <a:p>
            <a:pPr lvl="1"/>
            <a:r>
              <a:rPr lang="en-US" dirty="0" smtClean="0"/>
              <a:t>If, for whatever reason, you cannot install Python (perhaps because of access privileges or some other such thing), please use a web-based Python interpreter for this class: </a:t>
            </a:r>
            <a:r>
              <a:rPr lang="en-US" dirty="0" smtClean="0">
                <a:hlinkClick r:id="rId5"/>
              </a:rPr>
              <a:t>Coding Ground</a:t>
            </a:r>
            <a:r>
              <a:rPr lang="en-US" dirty="0" smtClean="0"/>
              <a:t>.</a:t>
            </a:r>
          </a:p>
          <a:p>
            <a:pPr lvl="1"/>
            <a:r>
              <a:rPr lang="en-US" dirty="0" smtClean="0"/>
              <a:t>As a last resort, use this one: </a:t>
            </a:r>
            <a:r>
              <a:rPr lang="en-US" dirty="0" smtClean="0">
                <a:hlinkClick r:id="rId6"/>
              </a:rPr>
              <a:t>repl.it</a:t>
            </a:r>
            <a:r>
              <a:rPr lang="en-US" dirty="0" smtClean="0"/>
              <a:t>.  It has a nice UI but supports Python 3 instead of 2.</a:t>
            </a:r>
          </a:p>
        </p:txBody>
      </p:sp>
    </p:spTree>
    <p:extLst>
      <p:ext uri="{BB962C8B-B14F-4D97-AF65-F5344CB8AC3E}">
        <p14:creationId xmlns:p14="http://schemas.microsoft.com/office/powerpoint/2010/main" val="22250969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Tuple</a:t>
            </a:r>
            <a:endParaRPr lang="en-US" dirty="0"/>
          </a:p>
        </p:txBody>
      </p:sp>
      <p:sp>
        <p:nvSpPr>
          <p:cNvPr id="5" name="Content Placeholder 4"/>
          <p:cNvSpPr>
            <a:spLocks noGrp="1"/>
          </p:cNvSpPr>
          <p:nvPr>
            <p:ph idx="1"/>
          </p:nvPr>
        </p:nvSpPr>
        <p:spPr/>
        <p:txBody>
          <a:bodyPr/>
          <a:lstStyle/>
          <a:p>
            <a:r>
              <a:rPr lang="en-US" dirty="0" smtClean="0"/>
              <a:t>Similar to a list, a tuple is also a collection of items.  However, a tuple is immutable while a list is mutable.  While you lose flexibility in using a tuple, you gain speed in exchange.  Operations with tuples will take less time to compute.  You </a:t>
            </a:r>
            <a:r>
              <a:rPr lang="en-US" b="1" dirty="0" smtClean="0">
                <a:solidFill>
                  <a:srgbClr val="0070C0"/>
                </a:solidFill>
              </a:rPr>
              <a:t>cannot modify </a:t>
            </a:r>
            <a:r>
              <a:rPr lang="en-US" dirty="0" smtClean="0"/>
              <a:t>an element in a tuple.</a:t>
            </a:r>
          </a:p>
          <a:p>
            <a:r>
              <a:rPr lang="en-US" dirty="0" smtClean="0"/>
              <a:t>Tuples are defined using a comma-separated collection of values in </a:t>
            </a:r>
            <a:r>
              <a:rPr lang="en-US" dirty="0" err="1" smtClean="0"/>
              <a:t>parens</a:t>
            </a:r>
            <a:r>
              <a:rPr lang="en-US" dirty="0" smtClean="0"/>
              <a:t> “</a:t>
            </a:r>
            <a:r>
              <a:rPr lang="en-US" b="1" dirty="0" smtClean="0">
                <a:solidFill>
                  <a:srgbClr val="0070C0"/>
                </a:solidFill>
              </a:rPr>
              <a:t>( )</a:t>
            </a:r>
            <a:r>
              <a:rPr lang="en-US" dirty="0" smtClean="0"/>
              <a: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71119201"/>
              </p:ext>
            </p:extLst>
          </p:nvPr>
        </p:nvGraphicFramePr>
        <p:xfrm>
          <a:off x="1181100" y="3429000"/>
          <a:ext cx="4572000" cy="2538793"/>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38793">
                <a:tc>
                  <a:txBody>
                    <a:bodyPr/>
                    <a:lstStyle/>
                    <a:p>
                      <a:r>
                        <a:rPr lang="en-US" sz="1400" dirty="0" smtClean="0">
                          <a:latin typeface="Consolas" panose="020B0609020204030204" pitchFamily="49" charset="0"/>
                          <a:cs typeface="Consolas" panose="020B0609020204030204" pitchFamily="49" charset="0"/>
                        </a:rPr>
                        <a:t>&gt;&gt;&gt; x = (3, 5)</a:t>
                      </a:r>
                    </a:p>
                    <a:p>
                      <a:r>
                        <a:rPr lang="en-US" sz="1400" dirty="0" smtClean="0">
                          <a:latin typeface="Consolas" panose="020B0609020204030204" pitchFamily="49" charset="0"/>
                          <a:cs typeface="Consolas" panose="020B0609020204030204" pitchFamily="49" charset="0"/>
                        </a:rPr>
                        <a:t>&gt;&gt;&gt; print x[0]</a:t>
                      </a:r>
                    </a:p>
                    <a:p>
                      <a:r>
                        <a:rPr lang="en-US" sz="1400" dirty="0" smtClean="0">
                          <a:latin typeface="Consolas" panose="020B0609020204030204" pitchFamily="49" charset="0"/>
                          <a:cs typeface="Consolas" panose="020B0609020204030204" pitchFamily="49" charset="0"/>
                        </a:rPr>
                        <a:t>3</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&gt;&gt;&gt; x[0] = 5</a:t>
                      </a:r>
                    </a:p>
                    <a:p>
                      <a:r>
                        <a:rPr lang="en-US" sz="1400" dirty="0" err="1" smtClean="0">
                          <a:latin typeface="Consolas" panose="020B0609020204030204" pitchFamily="49" charset="0"/>
                          <a:cs typeface="Consolas" panose="020B0609020204030204" pitchFamily="49" charset="0"/>
                        </a:rPr>
                        <a:t>Traceback</a:t>
                      </a:r>
                      <a:r>
                        <a:rPr lang="en-US" sz="1400" dirty="0" smtClean="0">
                          <a:latin typeface="Consolas" panose="020B0609020204030204" pitchFamily="49" charset="0"/>
                          <a:cs typeface="Consolas" panose="020B0609020204030204" pitchFamily="49" charset="0"/>
                        </a:rPr>
                        <a:t> (most recent call last):</a:t>
                      </a:r>
                    </a:p>
                    <a:p>
                      <a:r>
                        <a:rPr lang="en-US" sz="1400" dirty="0" smtClean="0">
                          <a:latin typeface="Consolas" panose="020B0609020204030204" pitchFamily="49" charset="0"/>
                          <a:cs typeface="Consolas" panose="020B0609020204030204" pitchFamily="49" charset="0"/>
                        </a:rPr>
                        <a:t>  File "&lt;</a:t>
                      </a:r>
                      <a:r>
                        <a:rPr lang="en-US" sz="1400" dirty="0" err="1" smtClean="0">
                          <a:latin typeface="Consolas" panose="020B0609020204030204" pitchFamily="49" charset="0"/>
                          <a:cs typeface="Consolas" panose="020B0609020204030204" pitchFamily="49" charset="0"/>
                        </a:rPr>
                        <a:t>stdin</a:t>
                      </a:r>
                      <a:r>
                        <a:rPr lang="en-US" sz="1400" dirty="0" smtClean="0">
                          <a:latin typeface="Consolas" panose="020B0609020204030204" pitchFamily="49" charset="0"/>
                          <a:cs typeface="Consolas" panose="020B0609020204030204" pitchFamily="49" charset="0"/>
                        </a:rPr>
                        <a:t>&gt;", line 1, in &lt;module&gt;</a:t>
                      </a:r>
                    </a:p>
                    <a:p>
                      <a:r>
                        <a:rPr lang="en-US" sz="1400" dirty="0" err="1" smtClean="0">
                          <a:latin typeface="Consolas" panose="020B0609020204030204" pitchFamily="49" charset="0"/>
                          <a:cs typeface="Consolas" panose="020B0609020204030204" pitchFamily="49" charset="0"/>
                        </a:rPr>
                        <a:t>TypeError</a:t>
                      </a:r>
                      <a:r>
                        <a:rPr lang="en-US" sz="1400" dirty="0" smtClean="0">
                          <a:latin typeface="Consolas" panose="020B0609020204030204" pitchFamily="49" charset="0"/>
                          <a:cs typeface="Consolas" panose="020B0609020204030204" pitchFamily="49" charset="0"/>
                        </a:rPr>
                        <a:t>: </a:t>
                      </a:r>
                      <a:r>
                        <a:rPr lang="en-US" sz="1400" dirty="0" smtClean="0">
                          <a:solidFill>
                            <a:srgbClr val="FFFF00"/>
                          </a:solidFill>
                          <a:latin typeface="Consolas" panose="020B0609020204030204" pitchFamily="49" charset="0"/>
                          <a:cs typeface="Consolas" panose="020B0609020204030204" pitchFamily="49" charset="0"/>
                        </a:rPr>
                        <a:t>'tuple' object does not support item assignment</a:t>
                      </a:r>
                      <a:endParaRPr lang="en-US" sz="1400" dirty="0">
                        <a:solidFill>
                          <a:srgbClr val="FFFF00"/>
                        </a:solidFill>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38082580"/>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s-ES" sz="1400" dirty="0" smtClean="0">
                          <a:latin typeface="Consolas" panose="020B0609020204030204" pitchFamily="49" charset="0"/>
                          <a:cs typeface="Consolas" panose="020B0609020204030204" pitchFamily="49" charset="0"/>
                        </a:rPr>
                        <a:t>&gt;&gt;&gt; x = (1, 2)</a:t>
                      </a:r>
                    </a:p>
                    <a:p>
                      <a:r>
                        <a:rPr lang="es-ES" sz="1400" dirty="0" smtClean="0">
                          <a:latin typeface="Consolas" panose="020B0609020204030204" pitchFamily="49" charset="0"/>
                          <a:cs typeface="Consolas" panose="020B0609020204030204" pitchFamily="49" charset="0"/>
                        </a:rPr>
                        <a:t>&gt;&gt;&gt; y = (3, 4)</a:t>
                      </a:r>
                    </a:p>
                    <a:p>
                      <a:r>
                        <a:rPr lang="es-ES" sz="1400" dirty="0" smtClean="0">
                          <a:latin typeface="Consolas" panose="020B0609020204030204" pitchFamily="49" charset="0"/>
                          <a:cs typeface="Consolas" panose="020B0609020204030204" pitchFamily="49" charset="0"/>
                        </a:rPr>
                        <a:t>&gt;&gt;&gt; x + y</a:t>
                      </a:r>
                    </a:p>
                    <a:p>
                      <a:r>
                        <a:rPr lang="es-ES" sz="1400" dirty="0" smtClean="0">
                          <a:latin typeface="Consolas" panose="020B0609020204030204" pitchFamily="49" charset="0"/>
                          <a:cs typeface="Consolas" panose="020B0609020204030204" pitchFamily="49" charset="0"/>
                        </a:rPr>
                        <a:t>(1, 2, 3, 4)</a:t>
                      </a:r>
                    </a:p>
                    <a:p>
                      <a:endParaRPr lang="es-ES" sz="1400" dirty="0" smtClean="0">
                        <a:latin typeface="Consolas" panose="020B0609020204030204" pitchFamily="49" charset="0"/>
                        <a:cs typeface="Consolas" panose="020B0609020204030204" pitchFamily="49" charset="0"/>
                      </a:endParaRPr>
                    </a:p>
                    <a:p>
                      <a:r>
                        <a:rPr lang="es-ES" sz="1400" dirty="0" smtClean="0">
                          <a:latin typeface="Consolas" panose="020B0609020204030204" pitchFamily="49" charset="0"/>
                          <a:cs typeface="Consolas" panose="020B0609020204030204" pitchFamily="49" charset="0"/>
                        </a:rPr>
                        <a:t>&gt;&gt;&gt; </a:t>
                      </a:r>
                      <a:r>
                        <a:rPr lang="es-ES" sz="1400" dirty="0" err="1" smtClean="0">
                          <a:latin typeface="Consolas" panose="020B0609020204030204" pitchFamily="49" charset="0"/>
                          <a:cs typeface="Consolas" panose="020B0609020204030204" pitchFamily="49" charset="0"/>
                        </a:rPr>
                        <a:t>len</a:t>
                      </a:r>
                      <a:r>
                        <a:rPr lang="es-ES" sz="1400" dirty="0" smtClean="0">
                          <a:latin typeface="Consolas" panose="020B0609020204030204" pitchFamily="49" charset="0"/>
                          <a:cs typeface="Consolas" panose="020B0609020204030204" pitchFamily="49" charset="0"/>
                        </a:rPr>
                        <a:t>(x)</a:t>
                      </a:r>
                    </a:p>
                    <a:p>
                      <a:r>
                        <a:rPr lang="es-ES" sz="1400" dirty="0" smtClean="0">
                          <a:latin typeface="Consolas" panose="020B0609020204030204" pitchFamily="49" charset="0"/>
                          <a:cs typeface="Consolas" panose="020B0609020204030204" pitchFamily="49" charset="0"/>
                        </a:rPr>
                        <a:t>2</a:t>
                      </a:r>
                    </a:p>
                    <a:p>
                      <a:endParaRPr lang="es-ES" sz="1400" dirty="0" smtClean="0">
                        <a:latin typeface="Consolas" panose="020B0609020204030204" pitchFamily="49" charset="0"/>
                        <a:cs typeface="Consolas" panose="020B0609020204030204" pitchFamily="49" charset="0"/>
                      </a:endParaRPr>
                    </a:p>
                    <a:p>
                      <a:r>
                        <a:rPr lang="es-ES" sz="1400" dirty="0" smtClean="0">
                          <a:latin typeface="Consolas" panose="020B0609020204030204" pitchFamily="49" charset="0"/>
                          <a:cs typeface="Consolas" panose="020B0609020204030204" pitchFamily="49" charset="0"/>
                        </a:rPr>
                        <a:t>&gt;&gt;&gt; </a:t>
                      </a:r>
                      <a:r>
                        <a:rPr lang="es-ES" sz="1400" dirty="0" err="1" smtClean="0">
                          <a:latin typeface="Consolas" panose="020B0609020204030204" pitchFamily="49" charset="0"/>
                          <a:cs typeface="Consolas" panose="020B0609020204030204" pitchFamily="49" charset="0"/>
                        </a:rPr>
                        <a:t>len</a:t>
                      </a:r>
                      <a:r>
                        <a:rPr lang="es-ES" sz="1400" dirty="0" smtClean="0">
                          <a:latin typeface="Consolas" panose="020B0609020204030204" pitchFamily="49" charset="0"/>
                          <a:cs typeface="Consolas" panose="020B0609020204030204" pitchFamily="49" charset="0"/>
                        </a:rPr>
                        <a:t>(x + x + y)</a:t>
                      </a:r>
                    </a:p>
                    <a:p>
                      <a:r>
                        <a:rPr lang="es-ES" sz="1400" dirty="0" smtClean="0">
                          <a:latin typeface="Consolas" panose="020B0609020204030204" pitchFamily="49" charset="0"/>
                          <a:cs typeface="Consolas" panose="020B0609020204030204" pitchFamily="49" charset="0"/>
                        </a:rPr>
                        <a:t>6</a:t>
                      </a:r>
                      <a:endParaRPr lang="en-US" sz="14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234746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to path</a:t>
            </a:r>
            <a:endParaRPr lang="en-US" dirty="0"/>
          </a:p>
        </p:txBody>
      </p:sp>
      <p:sp>
        <p:nvSpPr>
          <p:cNvPr id="3" name="Content Placeholder 2"/>
          <p:cNvSpPr>
            <a:spLocks noGrp="1"/>
          </p:cNvSpPr>
          <p:nvPr>
            <p:ph idx="1"/>
          </p:nvPr>
        </p:nvSpPr>
        <p:spPr>
          <a:xfrm>
            <a:off x="1097280" y="1845734"/>
            <a:ext cx="4655820" cy="4023360"/>
          </a:xfrm>
        </p:spPr>
        <p:txBody>
          <a:bodyPr/>
          <a:lstStyle/>
          <a:p>
            <a:r>
              <a:rPr lang="en-US" dirty="0" smtClean="0"/>
              <a:t>When installing Python in Windows, I recommend enabling “</a:t>
            </a:r>
            <a:r>
              <a:rPr lang="en-US" b="1" dirty="0" smtClean="0">
                <a:solidFill>
                  <a:srgbClr val="0070C0"/>
                </a:solidFill>
              </a:rPr>
              <a:t>Add python.exe to Path</a:t>
            </a:r>
            <a:r>
              <a:rPr lang="en-US" dirty="0" smtClean="0"/>
              <a:t>”.</a:t>
            </a:r>
          </a:p>
          <a:p>
            <a:r>
              <a:rPr lang="en-US" dirty="0" smtClean="0"/>
              <a:t>This will enable you to call Python from any directory.</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900" y="2033540"/>
            <a:ext cx="4572000" cy="3943928"/>
          </a:xfrm>
          <a:prstGeom prst="rect">
            <a:avLst/>
          </a:prstGeom>
        </p:spPr>
      </p:pic>
      <p:sp>
        <p:nvSpPr>
          <p:cNvPr id="7" name="Rectangle 6"/>
          <p:cNvSpPr/>
          <p:nvPr/>
        </p:nvSpPr>
        <p:spPr>
          <a:xfrm>
            <a:off x="8480612" y="4040094"/>
            <a:ext cx="2133600" cy="280894"/>
          </a:xfrm>
          <a:prstGeom prst="rect">
            <a:avLst/>
          </a:prstGeom>
          <a:solidFill>
            <a:schemeClr val="accent1">
              <a:alpha val="25000"/>
            </a:schemeClr>
          </a:solidFill>
          <a:ln>
            <a:solidFill>
              <a:schemeClr val="accent1">
                <a:shade val="50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096000" y="3573929"/>
            <a:ext cx="2486211"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867410218"/>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3049328480"/>
                    </a:ext>
                  </a:extLst>
                </a:gridCol>
              </a:tblGrid>
              <a:tr h="2548468">
                <a:tc>
                  <a:txBody>
                    <a:bodyPr/>
                    <a:lstStyle/>
                    <a:p>
                      <a:r>
                        <a:rPr lang="en-US" sz="1800" dirty="0" smtClean="0">
                          <a:solidFill>
                            <a:schemeClr val="bg1">
                              <a:lumMod val="85000"/>
                            </a:schemeClr>
                          </a:solidFill>
                          <a:latin typeface="Consolas" panose="020B0609020204030204" pitchFamily="49" charset="0"/>
                          <a:cs typeface="Consolas" panose="020B0609020204030204" pitchFamily="49" charset="0"/>
                        </a:rPr>
                        <a:t># if not added to path</a:t>
                      </a:r>
                    </a:p>
                    <a:p>
                      <a:r>
                        <a:rPr lang="en-US" sz="1800" dirty="0" smtClean="0">
                          <a:latin typeface="Consolas" panose="020B0609020204030204" pitchFamily="49" charset="0"/>
                          <a:cs typeface="Consolas" panose="020B0609020204030204" pitchFamily="49" charset="0"/>
                        </a:rPr>
                        <a:t>C:\scripts&gt;C:\Python27\python.exe</a:t>
                      </a:r>
                    </a:p>
                    <a:p>
                      <a:endParaRPr lang="en-US" sz="1800" dirty="0" smtClean="0">
                        <a:latin typeface="Consolas" panose="020B0609020204030204" pitchFamily="49" charset="0"/>
                        <a:cs typeface="Consolas" panose="020B0609020204030204" pitchFamily="49" charset="0"/>
                      </a:endParaRPr>
                    </a:p>
                    <a:p>
                      <a:r>
                        <a:rPr lang="en-US" sz="1800" dirty="0" smtClean="0">
                          <a:solidFill>
                            <a:schemeClr val="bg1">
                              <a:lumMod val="85000"/>
                            </a:schemeClr>
                          </a:solidFill>
                          <a:latin typeface="Consolas" panose="020B0609020204030204" pitchFamily="49" charset="0"/>
                          <a:cs typeface="Consolas" panose="020B0609020204030204" pitchFamily="49" charset="0"/>
                        </a:rPr>
                        <a:t># if added to path</a:t>
                      </a:r>
                    </a:p>
                    <a:p>
                      <a:r>
                        <a:rPr lang="en-US" sz="1800" dirty="0" smtClean="0">
                          <a:latin typeface="Consolas" panose="020B0609020204030204" pitchFamily="49" charset="0"/>
                          <a:cs typeface="Consolas" panose="020B0609020204030204" pitchFamily="49" charset="0"/>
                        </a:rPr>
                        <a:t>C:\scripts&gt;python</a:t>
                      </a:r>
                    </a:p>
                  </a:txBody>
                  <a:tcPr/>
                </a:tc>
                <a:extLst>
                  <a:ext uri="{0D108BD9-81ED-4DB2-BD59-A6C34878D82A}">
                    <a16:rowId xmlns:a16="http://schemas.microsoft.com/office/drawing/2014/main" xmlns="" val="643227359"/>
                  </a:ext>
                </a:extLst>
              </a:tr>
            </a:tbl>
          </a:graphicData>
        </a:graphic>
      </p:graphicFrame>
    </p:spTree>
    <p:extLst>
      <p:ext uri="{BB962C8B-B14F-4D97-AF65-F5344CB8AC3E}">
        <p14:creationId xmlns:p14="http://schemas.microsoft.com/office/powerpoint/2010/main" val="1840162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Interpreter</a:t>
            </a:r>
            <a:endParaRPr lang="en-US" dirty="0"/>
          </a:p>
        </p:txBody>
      </p:sp>
      <p:sp>
        <p:nvSpPr>
          <p:cNvPr id="3" name="Content Placeholder 2"/>
          <p:cNvSpPr>
            <a:spLocks noGrp="1"/>
          </p:cNvSpPr>
          <p:nvPr>
            <p:ph idx="1"/>
          </p:nvPr>
        </p:nvSpPr>
        <p:spPr/>
        <p:txBody>
          <a:bodyPr/>
          <a:lstStyle/>
          <a:p>
            <a:r>
              <a:rPr lang="en-US" dirty="0" smtClean="0"/>
              <a:t>Python is a program itself.  Usually we pass it files (scripts) that we have written.</a:t>
            </a:r>
          </a:p>
          <a:p>
            <a:r>
              <a:rPr lang="en-US" dirty="0" smtClean="0"/>
              <a:t>Instead, let’s open the interpreter directly and have a look around.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449" y="2742753"/>
            <a:ext cx="6354062" cy="3200847"/>
          </a:xfrm>
          <a:prstGeom prst="rect">
            <a:avLst/>
          </a:prstGeom>
        </p:spPr>
      </p:pic>
    </p:spTree>
    <p:extLst>
      <p:ext uri="{BB962C8B-B14F-4D97-AF65-F5344CB8AC3E}">
        <p14:creationId xmlns:p14="http://schemas.microsoft.com/office/powerpoint/2010/main" val="2828359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6630</TotalTime>
  <Words>5776</Words>
  <Application>Microsoft Office PowerPoint</Application>
  <PresentationFormat>Widescreen</PresentationFormat>
  <Paragraphs>887</Paragraphs>
  <Slides>70</Slides>
  <Notes>0</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ＭＳ Ｐゴシック</vt:lpstr>
      <vt:lpstr>Calibri</vt:lpstr>
      <vt:lpstr>Calibri Light</vt:lpstr>
      <vt:lpstr>Consolas</vt:lpstr>
      <vt:lpstr>Wingdings</vt:lpstr>
      <vt:lpstr>Retrospect</vt:lpstr>
      <vt:lpstr> Introduction to Python Programming</vt:lpstr>
      <vt:lpstr>Overview</vt:lpstr>
      <vt:lpstr>Introduction</vt:lpstr>
      <vt:lpstr>What is Python?</vt:lpstr>
      <vt:lpstr>Why use Python?</vt:lpstr>
      <vt:lpstr>Two branches</vt:lpstr>
      <vt:lpstr>Before we start</vt:lpstr>
      <vt:lpstr>Add to path</vt:lpstr>
      <vt:lpstr>Python Interpreter</vt:lpstr>
      <vt:lpstr>Python as a calculator</vt:lpstr>
      <vt:lpstr>Python as a calculator</vt:lpstr>
      <vt:lpstr>Python as a calculator: division</vt:lpstr>
      <vt:lpstr>Basics</vt:lpstr>
      <vt:lpstr>Variables</vt:lpstr>
      <vt:lpstr>Variables: naming rules</vt:lpstr>
      <vt:lpstr>Types</vt:lpstr>
      <vt:lpstr>Typecasting</vt:lpstr>
      <vt:lpstr>Built-in functions</vt:lpstr>
      <vt:lpstr>Control flow – range()</vt:lpstr>
      <vt:lpstr>Control flow – if </vt:lpstr>
      <vt:lpstr>Containment</vt:lpstr>
      <vt:lpstr>Control flow – for</vt:lpstr>
      <vt:lpstr>Control flow – others </vt:lpstr>
      <vt:lpstr>Python scripts</vt:lpstr>
      <vt:lpstr>Hello World</vt:lpstr>
      <vt:lpstr>The shebang (#!)</vt:lpstr>
      <vt:lpstr>Functions</vt:lpstr>
      <vt:lpstr>Functions</vt:lpstr>
      <vt:lpstr>Functions</vt:lpstr>
      <vt:lpstr>Function: example</vt:lpstr>
      <vt:lpstr>Function: example</vt:lpstr>
      <vt:lpstr>Function: example</vt:lpstr>
      <vt:lpstr>Data Structures</vt:lpstr>
      <vt:lpstr>Data Structures</vt:lpstr>
      <vt:lpstr>List</vt:lpstr>
      <vt:lpstr>List – accessing and modifying</vt:lpstr>
      <vt:lpstr>List – slicing </vt:lpstr>
      <vt:lpstr>List – routines</vt:lpstr>
      <vt:lpstr>List – append()</vt:lpstr>
      <vt:lpstr>List – extend()</vt:lpstr>
      <vt:lpstr>Dictionary</vt:lpstr>
      <vt:lpstr>Dictionary – keys and values </vt:lpstr>
      <vt:lpstr>Dictionary – interaction </vt:lpstr>
      <vt:lpstr>Dictionary – example </vt:lpstr>
      <vt:lpstr>Dictionary – example 1</vt:lpstr>
      <vt:lpstr>Dictionary – example 2</vt:lpstr>
      <vt:lpstr>Dictionary – example 3</vt:lpstr>
      <vt:lpstr>Importing libraries</vt:lpstr>
      <vt:lpstr>Libraries</vt:lpstr>
      <vt:lpstr>Python standard library</vt:lpstr>
      <vt:lpstr>Practical Example 1</vt:lpstr>
      <vt:lpstr>Image processing</vt:lpstr>
      <vt:lpstr>Image processing</vt:lpstr>
      <vt:lpstr>Image processing</vt:lpstr>
      <vt:lpstr>Image processing</vt:lpstr>
      <vt:lpstr>Practical Example 2</vt:lpstr>
      <vt:lpstr>Anagram detection</vt:lpstr>
      <vt:lpstr>Anagram detection</vt:lpstr>
      <vt:lpstr>Anagram detection</vt:lpstr>
      <vt:lpstr>Anagram detection</vt:lpstr>
      <vt:lpstr>Anagram detection</vt:lpstr>
      <vt:lpstr>Anagram detection</vt:lpstr>
      <vt:lpstr>Thanks!</vt:lpstr>
      <vt:lpstr>Acknowledgments</vt:lpstr>
      <vt:lpstr>Backup</vt:lpstr>
      <vt:lpstr>Mutability</vt:lpstr>
      <vt:lpstr>Mutability</vt:lpstr>
      <vt:lpstr>Quick lesson on mutability</vt:lpstr>
      <vt:lpstr>Quick lesson on mutability</vt:lpstr>
      <vt:lpstr>Tuple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Python Programming</dc:title>
  <dc:creator>Natan Jacobson</dc:creator>
  <cp:lastModifiedBy>Natan Jacobson</cp:lastModifiedBy>
  <cp:revision>306</cp:revision>
  <dcterms:created xsi:type="dcterms:W3CDTF">2015-07-05T21:38:11Z</dcterms:created>
  <dcterms:modified xsi:type="dcterms:W3CDTF">2015-08-05T00:56:02Z</dcterms:modified>
</cp:coreProperties>
</file>