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97" r:id="rId3"/>
    <p:sldId id="499" r:id="rId4"/>
    <p:sldId id="500" r:id="rId5"/>
    <p:sldId id="501" r:id="rId6"/>
    <p:sldId id="502" r:id="rId7"/>
    <p:sldId id="503" r:id="rId8"/>
    <p:sldId id="504" r:id="rId9"/>
    <p:sldId id="505" r:id="rId10"/>
    <p:sldId id="506" r:id="rId11"/>
    <p:sldId id="507" r:id="rId12"/>
    <p:sldId id="269" r:id="rId13"/>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p:cViewPr varScale="1">
        <p:scale>
          <a:sx n="81" d="100"/>
          <a:sy n="81" d="100"/>
        </p:scale>
        <p:origin x="1003"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12-08-2025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A6B61-674B-0ABF-F5C3-A72BF2845D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2FBED0-DE41-A040-921A-D95B51852C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B3F754-664A-ECDE-8199-65800D97632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BCAF3E54-5ADF-52CC-11B5-B7F7837DEE42}"/>
              </a:ext>
            </a:extLst>
          </p:cNvPr>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327712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363605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427154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12-08-2025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12-08-2025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12-08-2025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12-08-2025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12-08-2025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12-08-2025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12-08-2025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12-08-2025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t>Expected Results:</a:t>
            </a:r>
          </a:p>
          <a:p>
            <a:r>
              <a:t>- High-resolution, realistic image generation from text prompts.</a:t>
            </a:r>
          </a:p>
          <a:p>
            <a:r>
              <a:t>- Improved semantic alignment between input text and output image.</a:t>
            </a:r>
          </a:p>
          <a:p/>
          <a:p>
            <a:r>
              <a:t>Impact:</a:t>
            </a:r>
          </a:p>
          <a:p>
            <a:r>
              <a:t>- Democratization of AI-based creativity.</a:t>
            </a:r>
          </a:p>
          <a:p>
            <a:r>
              <a:t>- Applications in education, art, design, healthcare, and gaming.</a:t>
            </a:r>
          </a:p>
          <a:p>
            <a:r>
              <a:t>- Improved accessibility for non-artists and visually impaired individuals.</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2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D42DB-FF71-D8E6-630F-399C60C5361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2FB631E-E469-C80D-C58A-99E545F3785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3B6D9598-AD90-B9CA-8610-998CE22F1CA3}"/>
              </a:ext>
            </a:extLst>
          </p:cNvPr>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t>Phase 1: Literature Review &amp; Data Collection (Weeks 1-3)</a:t>
            </a:r>
          </a:p>
          <a:p>
            <a:r>
              <a:t>Phase 2: Preprocessing &amp; Model Selection (Weeks 4-6)</a:t>
            </a:r>
          </a:p>
          <a:p>
            <a:r>
              <a:t>Phase 3: Model Training &amp; Fine-tuning (Weeks 7-10)</a:t>
            </a:r>
          </a:p>
          <a:p>
            <a:r>
              <a:t>Phase 4: Prototype Development (Weeks 11-12)</a:t>
            </a:r>
          </a:p>
          <a:p>
            <a:r>
              <a:t>Phase 5: Evaluation &amp; Testing (Weeks 13-14)</a:t>
            </a:r>
          </a:p>
          <a:p>
            <a:r>
              <a:t>Phase 6: Documentation &amp; Final Presentation (Weeks 15-16)</a:t>
            </a:r>
          </a:p>
        </p:txBody>
      </p:sp>
      <p:cxnSp>
        <p:nvCxnSpPr>
          <p:cNvPr id="7" name="Straight Connector 6">
            <a:extLst>
              <a:ext uri="{FF2B5EF4-FFF2-40B4-BE49-F238E27FC236}">
                <a16:creationId xmlns:a16="http://schemas.microsoft.com/office/drawing/2014/main" id="{1362D34C-9176-DD2A-8AAF-507BD46BD71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066F8A4-300F-9AE0-4A5E-2A2D19A8A5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C166FAC4-E627-209B-D9A4-20EC84D69C44}"/>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3EFC42AB-18CA-0963-DBE1-ABF7FDD5C215}"/>
              </a:ext>
            </a:extLst>
          </p:cNvPr>
          <p:cNvSpPr txBox="1"/>
          <p:nvPr/>
        </p:nvSpPr>
        <p:spPr>
          <a:xfrm>
            <a:off x="179512" y="1274263"/>
            <a:ext cx="8208912" cy="923330"/>
          </a:xfrm>
          <a:prstGeom prst="rect">
            <a:avLst/>
          </a:prstGeom>
          <a:noFill/>
        </p:spPr>
        <p:txBody>
          <a:bodyPr wrap="square">
            <a:spAutoFit/>
          </a:bodyPr>
          <a:lstStyle/>
          <a:p>
            <a:pPr marL="285750" indent="-285750">
              <a:buFont typeface="Arial" panose="020B0604020202020204" pitchFamily="34" charset="0"/>
              <a:buChar char="•"/>
            </a:pPr>
            <a:r>
              <a:rPr lang="en-US" dirty="0"/>
              <a:t>Phases of the project with estimated timeframes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Gantt chart or simple timeline format</a:t>
            </a:r>
          </a:p>
        </p:txBody>
      </p:sp>
    </p:spTree>
    <p:extLst>
      <p:ext uri="{BB962C8B-B14F-4D97-AF65-F5344CB8AC3E}">
        <p14:creationId xmlns:p14="http://schemas.microsoft.com/office/powerpoint/2010/main" val="344950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Final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2637624349"/>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417610186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58206324"/>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41949598"/>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707886"/>
          </a:xfrm>
          <a:prstGeom prst="rect">
            <a:avLst/>
          </a:prstGeom>
          <a:noFill/>
        </p:spPr>
        <p:txBody>
          <a:bodyPr wrap="square">
            <a:spAutoFit/>
          </a:bodyPr>
          <a:lstStyle/>
          <a:p>
            <a:r>
              <a:t>AI-Based Text-to-Image Generation</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t>This project focuses on developing an AI-based system that can generate images directly from natural language descriptions. By combining Natural Language Processing (NLP), Computer Vision (CV), and Generative Modeling techniques, the project aims to bridge the gap between text and visual content, enabling realistic and creative image synthesis.</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5432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t>- To design and develop a prototype AI-based text-to-image generation system.</a:t>
            </a:r>
          </a:p>
          <a:p>
            <a:r>
              <a:t>- To explore GANs, diffusion models, and transformer-based architectures.</a:t>
            </a:r>
          </a:p>
          <a:p>
            <a:r>
              <a:t>- To enhance contextual accuracy between text and generated images.</a:t>
            </a:r>
          </a:p>
          <a:p>
            <a:r>
              <a:t>- To evaluate model performance using realism and semantic alignment metrics.</a:t>
            </a:r>
          </a:p>
          <a:p>
            <a:r>
              <a:t>- To investigate real-world applications in education, art, and design.</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732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t>- Text-to-image synthesis using advanced AI models.</a:t>
            </a:r>
          </a:p>
          <a:p>
            <a:r>
              <a:t>- Support for both realistic and artistic image generation.</a:t>
            </a:r>
          </a:p>
          <a:p>
            <a:r>
              <a:t>- Interactive prototype for real-time prompt-to-image conversion.</a:t>
            </a:r>
          </a:p>
          <a:p>
            <a:r>
              <a:t>- Evaluation based on FID score, CLIP similarity, and user feedback.</a:t>
            </a:r>
          </a:p>
          <a:p>
            <a:r>
              <a:t>- Applicability across multiple domains.</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7423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61173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a:t>
            </a:r>
            <a:r>
              <a:rPr lang="en-US" sz="3200" b="1" kern="100" dirty="0" err="1">
                <a:effectLst/>
                <a:latin typeface="Verdana" panose="020B0604030504040204" pitchFamily="34" charset="0"/>
                <a:ea typeface="Times New Roman" panose="02020603050405020304" pitchFamily="18" charset="0"/>
                <a:cs typeface="Times New Roman" panose="02020603050405020304" pitchFamily="18" charset="0"/>
              </a:rPr>
              <a:t>Usecases</a:t>
            </a: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&amp; Scope</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581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100424"/>
            <a:ext cx="828092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t>System Flow:</a:t>
            </a:r>
          </a:p>
          <a:p>
            <a:r>
              <a:t>1. Input Text Prompt</a:t>
            </a:r>
          </a:p>
          <a:p>
            <a:r>
              <a:t>2. Text Preprocessing &amp; Embedding (Transformer Models)</a:t>
            </a:r>
          </a:p>
          <a:p>
            <a:r>
              <a:t>3. Model Inference (Diffusion/GAN-based)</a:t>
            </a:r>
          </a:p>
          <a:p>
            <a:r>
              <a:t>4. Image Generation</a:t>
            </a:r>
          </a:p>
          <a:p>
            <a:r>
              <a:t>5. Output Visualization via Prototype (Flask/Streamlit GUI).</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337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t>Datasets:</a:t>
            </a:r>
          </a:p>
          <a:p>
            <a:r>
              <a:t>- COCO (Common Objects in Context)</a:t>
            </a:r>
          </a:p>
          <a:p>
            <a:r>
              <a:t>- Conceptual Captions</a:t>
            </a:r>
          </a:p>
          <a:p>
            <a:r>
              <a:t>- LAION-5B</a:t>
            </a:r>
          </a:p>
          <a:p/>
          <a:p>
            <a:r>
              <a:t>Resources:</a:t>
            </a:r>
          </a:p>
          <a:p>
            <a:r>
              <a:t>- Python, PyTorch, TensorFlow, Hugging Face Transformers</a:t>
            </a:r>
          </a:p>
          <a:p>
            <a:r>
              <a:t>- Pre-trained models: Stable Diffusion, DALL·E-mini, AttnGAN</a:t>
            </a:r>
          </a:p>
          <a:p>
            <a:r>
              <a:t>- CUDA-enabled GPUs for training and inference</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67A919E-7DB1-E6B8-D950-8901A88C816D}"/>
              </a:ext>
            </a:extLst>
          </p:cNvPr>
          <p:cNvSpPr txBox="1"/>
          <p:nvPr/>
        </p:nvSpPr>
        <p:spPr>
          <a:xfrm>
            <a:off x="395536" y="1772816"/>
            <a:ext cx="7344816" cy="646331"/>
          </a:xfrm>
          <a:prstGeom prst="rect">
            <a:avLst/>
          </a:prstGeom>
          <a:noFill/>
        </p:spPr>
        <p:txBody>
          <a:bodyPr wrap="square">
            <a:spAutoFit/>
          </a:bodyPr>
          <a:lstStyle/>
          <a:p>
            <a:pPr algn="l">
              <a:buFont typeface="Arial" panose="020B0604020202020204" pitchFamily="34" charset="0"/>
              <a:buChar char="•"/>
            </a:pPr>
            <a:r>
              <a:rPr lang="en-US" b="0" i="0" dirty="0">
                <a:solidFill>
                  <a:srgbClr val="374151"/>
                </a:solidFill>
                <a:effectLst/>
                <a:latin typeface="Söhne"/>
              </a:rPr>
              <a:t>Describe the data sources or materials you used.</a:t>
            </a:r>
          </a:p>
          <a:p>
            <a:pPr algn="l">
              <a:buFont typeface="Arial" panose="020B0604020202020204" pitchFamily="34" charset="0"/>
              <a:buChar char="•"/>
            </a:pPr>
            <a:r>
              <a:rPr lang="en-US" b="0" i="0" dirty="0">
                <a:solidFill>
                  <a:srgbClr val="374151"/>
                </a:solidFill>
                <a:effectLst/>
                <a:latin typeface="Söhne"/>
              </a:rPr>
              <a:t>Highlight any databases, software, or hardware.</a:t>
            </a:r>
          </a:p>
        </p:txBody>
      </p:sp>
    </p:spTree>
    <p:extLst>
      <p:ext uri="{BB962C8B-B14F-4D97-AF65-F5344CB8AC3E}">
        <p14:creationId xmlns:p14="http://schemas.microsoft.com/office/powerpoint/2010/main" val="344906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4047" y="0"/>
            <a:ext cx="9180512" cy="6885384"/>
          </a:xfrm>
        </p:spPr>
      </p:pic>
      <p:sp>
        <p:nvSpPr>
          <p:cNvPr id="5" name="Rectangle 1"/>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t>1. Data Collection: Large-scale text-image datasets (COCO, LAION-5B).</a:t>
            </a:r>
          </a:p>
          <a:p>
            <a:r>
              <a:t>2. Preprocessing: Text tokenization &amp; image normalization.</a:t>
            </a:r>
          </a:p>
          <a:p>
            <a:r>
              <a:t>3. Model Selection: Diffusion models (Stable Diffusion), GANs (AttnGAN).</a:t>
            </a:r>
          </a:p>
          <a:p>
            <a:r>
              <a:t>4. Training &amp; Fine-Tuning: Improve semantic alignment and accuracy.</a:t>
            </a:r>
          </a:p>
          <a:p>
            <a:r>
              <a:t>5. Evaluation: Metrics like FID and CLIP similarity.</a:t>
            </a:r>
          </a:p>
          <a:p>
            <a:r>
              <a:t>6. Deployment: Interactive prototype using Streamlit/Flask.</a:t>
            </a: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9AC123-1FF4-759B-44D8-95C077A7D7D5}"/>
              </a:ext>
            </a:extLst>
          </p:cNvPr>
          <p:cNvSpPr txBox="1"/>
          <p:nvPr/>
        </p:nvSpPr>
        <p:spPr>
          <a:xfrm>
            <a:off x="213724" y="1306624"/>
            <a:ext cx="8606747" cy="1200329"/>
          </a:xfrm>
          <a:prstGeom prst="rect">
            <a:avLst/>
          </a:prstGeom>
          <a:noFill/>
        </p:spPr>
        <p:txBody>
          <a:bodyPr wrap="square">
            <a:spAutoFit/>
          </a:bodyPr>
          <a:lstStyle/>
          <a:p>
            <a:pPr algn="l">
              <a:buFont typeface="Arial" panose="020B0604020202020204" pitchFamily="34" charset="0"/>
              <a:buChar char="•"/>
            </a:pPr>
            <a:r>
              <a:rPr lang="en-US" b="0" i="0" dirty="0">
                <a:solidFill>
                  <a:srgbClr val="374151"/>
                </a:solidFill>
                <a:effectLst/>
                <a:latin typeface="Söhne"/>
              </a:rPr>
              <a:t>Explain the approach or methods you used to tackle the problem.</a:t>
            </a:r>
          </a:p>
          <a:p>
            <a:pPr algn="l">
              <a:buFont typeface="Arial" panose="020B0604020202020204" pitchFamily="34" charset="0"/>
              <a:buChar char="•"/>
            </a:pPr>
            <a:r>
              <a:rPr lang="en-US" b="0" i="0" dirty="0">
                <a:solidFill>
                  <a:srgbClr val="374151"/>
                </a:solidFill>
                <a:effectLst/>
                <a:latin typeface="Söhne"/>
              </a:rPr>
              <a:t>Include any tools or technologies utilized.</a:t>
            </a:r>
          </a:p>
          <a:p>
            <a:pPr>
              <a:buFont typeface="Arial" panose="020B0604020202020204" pitchFamily="34" charset="0"/>
              <a:buChar char="•"/>
            </a:pPr>
            <a:r>
              <a:rPr lang="en-US" dirty="0">
                <a:solidFill>
                  <a:srgbClr val="374151"/>
                </a:solidFill>
                <a:latin typeface="Söhne"/>
              </a:rPr>
              <a:t>Tools, technologies, frameworks you will use</a:t>
            </a:r>
          </a:p>
          <a:p>
            <a:pPr>
              <a:buFont typeface="Arial" panose="020B0604020202020204" pitchFamily="34" charset="0"/>
              <a:buChar char="•"/>
            </a:pPr>
            <a:r>
              <a:rPr lang="en-US" dirty="0">
                <a:solidFill>
                  <a:srgbClr val="374151"/>
                </a:solidFill>
                <a:latin typeface="Söhne"/>
              </a:rPr>
              <a:t>Block diagram or flowchart (if applicable)</a:t>
            </a:r>
            <a:endParaRPr lang="en-US" b="0" i="0" dirty="0">
              <a:solidFill>
                <a:srgbClr val="374151"/>
              </a:solidFill>
              <a:effectLst/>
              <a:latin typeface="Söhne"/>
            </a:endParaRPr>
          </a:p>
        </p:txBody>
      </p:sp>
    </p:spTree>
    <p:extLst>
      <p:ext uri="{BB962C8B-B14F-4D97-AF65-F5344CB8AC3E}">
        <p14:creationId xmlns:p14="http://schemas.microsoft.com/office/powerpoint/2010/main" val="1099878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6053</TotalTime>
  <Words>190</Words>
  <Application>Microsoft Office PowerPoint</Application>
  <PresentationFormat>On-screen Show (4:3)</PresentationFormat>
  <Paragraphs>55</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Garamond</vt:lpstr>
      <vt:lpstr>Söhne</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Vinay Kumar</cp:lastModifiedBy>
  <cp:revision>306</cp:revision>
  <cp:lastPrinted>2022-09-05T08:43:44Z</cp:lastPrinted>
  <dcterms:created xsi:type="dcterms:W3CDTF">2020-01-16T09:05:56Z</dcterms:created>
  <dcterms:modified xsi:type="dcterms:W3CDTF">2025-08-12T08:35:50Z</dcterms:modified>
</cp:coreProperties>
</file>