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A1391-710C-4BD3-84DD-1695C0E239A2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4B485-E2FF-4642-99F4-DC8F18802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188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4B485-E2FF-4642-99F4-DC8F188026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8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51A44-AFCB-6E8C-ACA7-FFDCE930F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D7B39-AB52-7112-0F0B-B379197D2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C83E-5262-F504-BAB5-23471CC1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4023-81AB-4446-AA67-85957FBC740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EF001-556D-7B98-52D4-C73BD8ECC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4B7C0-9E8F-C24D-1A30-543BF400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4078-828F-4A61-9A66-9F2BB2FB9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29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40DFB-1099-4047-18D6-DDA886F96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5B0DA-7A16-D772-90DF-897F26B3D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BA741-0F0E-02AC-BD95-C1EFEAB4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4023-81AB-4446-AA67-85957FBC740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BFF8-4C01-AD5A-CB9B-0D1E6373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C47B0-5C7D-BCCA-F15F-CF83980E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4078-828F-4A61-9A66-9F2BB2FB9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7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1A0A5-A175-34F7-0325-71FB2E869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4E2F2-5E0F-F680-6EBF-2BACA39C7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D904-E82C-C03B-3153-67456F07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4023-81AB-4446-AA67-85957FBC740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35BB6-30D7-37DE-05BB-DAF6DB63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AA17-0892-AF19-C696-3FDD0FC7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4078-828F-4A61-9A66-9F2BB2FB9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2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90C1-BD10-771C-F4AD-99A0921C3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BF71-EB91-F282-5E9C-1056FDC9A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C1597-7F90-FAB4-BCEA-3F3F120D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4023-81AB-4446-AA67-85957FBC740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C420B-A703-A8FA-A317-2821ABA1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29BA3-B91D-B670-508D-96A7B963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4078-828F-4A61-9A66-9F2BB2FB9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65D9E-8A7F-8381-9FA5-0FDB4CF0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CA5C3-01FB-4A2E-34CC-71AD88D07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CE2B-45A6-96E7-D92E-59F88FB9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4023-81AB-4446-AA67-85957FBC740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474CE-F934-C404-A4F6-B6F1CCC1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1A966-E061-98E2-69EA-EF99519F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4078-828F-4A61-9A66-9F2BB2FB9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3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7F9E-41E4-2BCD-6157-80F9C1F7E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A873-9683-6DC4-DF07-76C7CDD36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4153F-3470-4133-ABB2-98895D034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B90D8-3683-7E67-9BB5-4CCCBC1F1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4023-81AB-4446-AA67-85957FBC740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5C0AFA-88E6-CAAD-7E11-D02955C4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07776-F20D-5611-EBF2-B948C409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4078-828F-4A61-9A66-9F2BB2FB9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6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F61-5683-6E2D-9C14-56B90C5F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6CC27-6670-4211-68E7-0D0E93E42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03AD3-70DD-55C8-6DB2-989FEE89D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9E1D3C-A8AB-D3BE-99B6-DA51A077B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C3F45-1AD5-3600-7D4E-85FB1777A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55BCB-ABA8-2896-34FF-864BEFEC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4023-81AB-4446-AA67-85957FBC740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0D5F7F-8EB5-444F-A661-EBFA6AFA1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AE8220-03F5-0280-3D73-1E918986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4078-828F-4A61-9A66-9F2BB2FB9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30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DCC23-DDE4-6C6C-E76C-EDB2CA25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345BD-F61A-2A54-C058-EC0B5595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4023-81AB-4446-AA67-85957FBC740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FB1B9-4285-4752-0418-49D624A1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DCC864-58CC-8C54-D10B-045134842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4078-828F-4A61-9A66-9F2BB2FB9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51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EDE47-A122-A081-2B96-C4B7E546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4023-81AB-4446-AA67-85957FBC740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600F3-BD65-8482-C8EC-B2FCA8BC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4A8DA-FFBE-08A7-FC93-76F2546F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4078-828F-4A61-9A66-9F2BB2FB9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7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BEF6-E1CB-86DE-0168-D703D48B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00DB0-49D2-A76C-7D85-6BF824BDC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13DF3-3A3C-245E-FE72-09D020174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2B3CE-8462-D45B-33A1-F6EF6F67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4023-81AB-4446-AA67-85957FBC740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966EA-8774-50D2-03B1-0326F9ADD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CC79-B5D3-99CE-FC84-249735F2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4078-828F-4A61-9A66-9F2BB2FB9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31E2C-AAC8-E6BE-21DA-6C83F67E2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C41F7-5CE8-D457-73A1-3D13BACA7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765370-B842-8E72-70F2-F803D9B6CC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EDDCA-D102-6E61-83B2-646488B0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4023-81AB-4446-AA67-85957FBC740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4078-33D2-3277-2E38-D6BD7BD9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56212-47DD-7534-0C27-9383EEDD8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44078-828F-4A61-9A66-9F2BB2FB9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BD8B1-98B6-89C7-6BA9-2BB5B7D85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60E98-A794-AF51-DE9F-7ADDFE5E3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23729-DA58-1394-A721-8268CA28A8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74023-81AB-4446-AA67-85957FBC7409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1525F-D12D-6FBF-7E25-14F7C4C03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3CE6D-F98B-1960-E85B-62B474107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044078-828F-4A61-9A66-9F2BB2FB9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30E8-16AC-FE88-E2F5-1394CF4273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77944-F538-FCED-58AF-AF7786E8B1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9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02133-45F0-9CCF-5292-FF242394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🚀 The Shift: From Relational to Knowledge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5C7F-7064-794C-C1E5-8C7200F4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Motivation:</a:t>
            </a:r>
          </a:p>
          <a:p>
            <a:endParaRPr lang="en-US" dirty="0"/>
          </a:p>
          <a:p>
            <a:r>
              <a:rPr lang="en-US" dirty="0"/>
              <a:t>    As aerospace systems grow in complexity — with needs in AI, predictive maintenance, digital twins, and decision automation — we need more expressive, interconnected, and semantically rich backends.</a:t>
            </a:r>
          </a:p>
          <a:p>
            <a:endParaRPr lang="en-US" dirty="0"/>
          </a:p>
          <a:p>
            <a:r>
              <a:rPr lang="en-US" dirty="0"/>
              <a:t>🧠 The Next-Gen Backend: Knowledge Graphs + Ontologies</a:t>
            </a:r>
          </a:p>
          <a:p>
            <a:endParaRPr lang="en-US" dirty="0"/>
          </a:p>
          <a:p>
            <a:r>
              <a:rPr lang="en-US" dirty="0"/>
              <a:t>    Data Analysis: Fault tracing, root cause, supplier impact</a:t>
            </a:r>
          </a:p>
          <a:p>
            <a:r>
              <a:rPr lang="en-US" dirty="0"/>
              <a:t>    Modeling &amp; Simulation: Digital twins, maintenance scheduling</a:t>
            </a:r>
          </a:p>
          <a:p>
            <a:r>
              <a:rPr lang="en-US" dirty="0"/>
              <a:t>    Decision Support: Technician recommendations, part substitutions</a:t>
            </a:r>
          </a:p>
          <a:p>
            <a:r>
              <a:rPr lang="en-US" dirty="0"/>
              <a:t>    AI &amp; Reasoning: Inference from implicit knowledge</a:t>
            </a:r>
          </a:p>
          <a:p>
            <a:endParaRPr lang="en-US" dirty="0"/>
          </a:p>
          <a:p>
            <a:r>
              <a:rPr lang="en-US" dirty="0"/>
              <a:t>    Knowledge graphs provide a flexible, connected structure</a:t>
            </a:r>
          </a:p>
          <a:p>
            <a:r>
              <a:rPr lang="en-US" dirty="0"/>
              <a:t>    Ontologies define the schema (just like relational design) — but with richer meaning</a:t>
            </a:r>
          </a:p>
        </p:txBody>
      </p:sp>
    </p:spTree>
    <p:extLst>
      <p:ext uri="{BB962C8B-B14F-4D97-AF65-F5344CB8AC3E}">
        <p14:creationId xmlns:p14="http://schemas.microsoft.com/office/powerpoint/2010/main" val="18030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C256-CD49-D151-34E1-CCEC1CE3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E861E-DE1F-B9BB-B28E-BAB11FE8A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❌ Approach 1: No Formal Ontology (Loose Schema)</a:t>
            </a:r>
          </a:p>
          <a:p>
            <a:endParaRPr lang="en-US" dirty="0"/>
          </a:p>
          <a:p>
            <a:r>
              <a:rPr lang="en-US" dirty="0"/>
              <a:t>    Nodes:</a:t>
            </a:r>
          </a:p>
          <a:p>
            <a:r>
              <a:rPr lang="en-US" dirty="0"/>
              <a:t>        Engine, Technician, </a:t>
            </a:r>
            <a:r>
              <a:rPr lang="en-US" dirty="0" err="1"/>
              <a:t>RepairEvent</a:t>
            </a:r>
            <a:r>
              <a:rPr lang="en-US" dirty="0"/>
              <a:t>, Part, Fault</a:t>
            </a:r>
          </a:p>
          <a:p>
            <a:r>
              <a:rPr lang="en-US" dirty="0"/>
              <a:t>    Edges:</a:t>
            </a:r>
          </a:p>
          <a:p>
            <a:r>
              <a:rPr lang="en-US" dirty="0"/>
              <a:t>        "</a:t>
            </a:r>
            <a:r>
              <a:rPr lang="en-US" dirty="0" err="1"/>
              <a:t>has_fault</a:t>
            </a:r>
            <a:r>
              <a:rPr lang="en-US" dirty="0"/>
              <a:t>", "</a:t>
            </a:r>
            <a:r>
              <a:rPr lang="en-US" dirty="0" err="1"/>
              <a:t>involves_part</a:t>
            </a:r>
            <a:r>
              <a:rPr lang="en-US" dirty="0"/>
              <a:t>", "</a:t>
            </a:r>
            <a:r>
              <a:rPr lang="en-US" dirty="0" err="1"/>
              <a:t>performed_by</a:t>
            </a:r>
            <a:r>
              <a:rPr lang="en-US" dirty="0"/>
              <a:t>", "</a:t>
            </a:r>
            <a:r>
              <a:rPr lang="en-US" dirty="0" err="1"/>
              <a:t>occurred_at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r>
              <a:rPr lang="en-US" dirty="0"/>
              <a:t>:Repair123  :</a:t>
            </a:r>
            <a:r>
              <a:rPr lang="en-US" dirty="0" err="1"/>
              <a:t>has_fault</a:t>
            </a:r>
            <a:r>
              <a:rPr lang="en-US" dirty="0"/>
              <a:t>     "F202" .</a:t>
            </a:r>
          </a:p>
          <a:p>
            <a:r>
              <a:rPr lang="en-US" dirty="0"/>
              <a:t>:Repair123  :</a:t>
            </a:r>
            <a:r>
              <a:rPr lang="en-US" dirty="0" err="1"/>
              <a:t>involves_part</a:t>
            </a:r>
            <a:r>
              <a:rPr lang="en-US" dirty="0"/>
              <a:t> "PR89" .</a:t>
            </a:r>
          </a:p>
          <a:p>
            <a:r>
              <a:rPr lang="en-US" dirty="0"/>
              <a:t>:Repair123  :</a:t>
            </a:r>
            <a:r>
              <a:rPr lang="en-US" dirty="0" err="1"/>
              <a:t>performed_by</a:t>
            </a:r>
            <a:r>
              <a:rPr lang="en-US" dirty="0"/>
              <a:t>  "John Smith" .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endParaRPr lang="en-US" dirty="0"/>
          </a:p>
          <a:p>
            <a:r>
              <a:rPr lang="en-US" dirty="0"/>
              <a:t>    No semantic constraints — "John Smith" is just a string</a:t>
            </a:r>
          </a:p>
          <a:p>
            <a:r>
              <a:rPr lang="en-US" dirty="0"/>
              <a:t>    No inference — can’t reason about technician certifications or fault hierarchies</a:t>
            </a:r>
          </a:p>
          <a:p>
            <a:r>
              <a:rPr lang="en-US" dirty="0"/>
              <a:t>    No data validation — a "</a:t>
            </a:r>
            <a:r>
              <a:rPr lang="en-US" dirty="0" err="1"/>
              <a:t>RepairEvent</a:t>
            </a:r>
            <a:r>
              <a:rPr lang="en-US" dirty="0"/>
              <a:t>" could point to "Paperclip" as a technician</a:t>
            </a:r>
          </a:p>
          <a:p>
            <a:r>
              <a:rPr lang="en-US" dirty="0"/>
              <a:t>    Hard to scale into AI/ML or reasoning</a:t>
            </a:r>
          </a:p>
        </p:txBody>
      </p:sp>
    </p:spTree>
    <p:extLst>
      <p:ext uri="{BB962C8B-B14F-4D97-AF65-F5344CB8AC3E}">
        <p14:creationId xmlns:p14="http://schemas.microsoft.com/office/powerpoint/2010/main" val="2654666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C77F-E905-EE28-8B79-473CBB58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CE960-1342-C0F2-A522-FC18225D0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/>
              <a:t>✅ Approach 2: Formal Ontology (OWL DL / Description Logic)</a:t>
            </a:r>
          </a:p>
          <a:p>
            <a:endParaRPr lang="en-US" dirty="0"/>
          </a:p>
          <a:p>
            <a:r>
              <a:rPr lang="en-US" dirty="0"/>
              <a:t>    Classes: Engine, </a:t>
            </a:r>
            <a:r>
              <a:rPr lang="en-US" dirty="0" err="1"/>
              <a:t>RepairEvent</a:t>
            </a:r>
            <a:r>
              <a:rPr lang="en-US" dirty="0"/>
              <a:t>, Technician, Fault, Part</a:t>
            </a:r>
          </a:p>
          <a:p>
            <a:r>
              <a:rPr lang="en-US" dirty="0"/>
              <a:t>    Properties:</a:t>
            </a:r>
          </a:p>
          <a:p>
            <a:r>
              <a:rPr lang="en-US" dirty="0"/>
              <a:t>        </a:t>
            </a:r>
            <a:r>
              <a:rPr lang="en-US" dirty="0" err="1"/>
              <a:t>hasFault</a:t>
            </a:r>
            <a:r>
              <a:rPr lang="en-US" dirty="0"/>
              <a:t> (object property: </a:t>
            </a:r>
            <a:r>
              <a:rPr lang="en-US" dirty="0" err="1"/>
              <a:t>RepairEvent</a:t>
            </a:r>
            <a:r>
              <a:rPr lang="en-US" dirty="0"/>
              <a:t> → Fault)</a:t>
            </a:r>
          </a:p>
          <a:p>
            <a:r>
              <a:rPr lang="en-US" dirty="0"/>
              <a:t>        </a:t>
            </a:r>
            <a:r>
              <a:rPr lang="en-US" dirty="0" err="1"/>
              <a:t>performedBy</a:t>
            </a:r>
            <a:r>
              <a:rPr lang="en-US" dirty="0"/>
              <a:t> (object property: </a:t>
            </a:r>
            <a:r>
              <a:rPr lang="en-US" dirty="0" err="1"/>
              <a:t>RepairEvent</a:t>
            </a:r>
            <a:r>
              <a:rPr lang="en-US" dirty="0"/>
              <a:t> → Technician)</a:t>
            </a:r>
          </a:p>
          <a:p>
            <a:r>
              <a:rPr lang="en-US" dirty="0"/>
              <a:t>        </a:t>
            </a:r>
            <a:r>
              <a:rPr lang="en-US" dirty="0" err="1"/>
              <a:t>hasCertification</a:t>
            </a:r>
            <a:r>
              <a:rPr lang="en-US" dirty="0"/>
              <a:t> (object property: Technician → Certification)</a:t>
            </a:r>
          </a:p>
          <a:p>
            <a:r>
              <a:rPr lang="en-US" dirty="0"/>
              <a:t>        </a:t>
            </a:r>
            <a:r>
              <a:rPr lang="en-US" dirty="0" err="1"/>
              <a:t>replacesPart</a:t>
            </a:r>
            <a:r>
              <a:rPr lang="en-US" dirty="0"/>
              <a:t> (object property: </a:t>
            </a:r>
            <a:r>
              <a:rPr lang="en-US" dirty="0" err="1"/>
              <a:t>RepairEvent</a:t>
            </a:r>
            <a:r>
              <a:rPr lang="en-US" dirty="0"/>
              <a:t> → Part)</a:t>
            </a:r>
          </a:p>
          <a:p>
            <a:r>
              <a:rPr lang="en-US" dirty="0"/>
              <a:t>    Restrictions:</a:t>
            </a:r>
          </a:p>
          <a:p>
            <a:r>
              <a:rPr lang="en-US" dirty="0"/>
              <a:t>        </a:t>
            </a:r>
            <a:r>
              <a:rPr lang="en-US" dirty="0" err="1"/>
              <a:t>RepairEvent</a:t>
            </a:r>
            <a:r>
              <a:rPr lang="en-US" dirty="0"/>
              <a:t> ⊑ ∃ </a:t>
            </a:r>
            <a:r>
              <a:rPr lang="en-US" dirty="0" err="1"/>
              <a:t>performedBy.Technician</a:t>
            </a:r>
            <a:endParaRPr lang="en-US" dirty="0"/>
          </a:p>
          <a:p>
            <a:r>
              <a:rPr lang="en-US" dirty="0"/>
              <a:t>        Fault ⊑ ∃ </a:t>
            </a:r>
            <a:r>
              <a:rPr lang="en-US" dirty="0" err="1"/>
              <a:t>isFaultOf.Engine</a:t>
            </a:r>
            <a:endParaRPr lang="en-US" dirty="0"/>
          </a:p>
          <a:p>
            <a:r>
              <a:rPr lang="en-US" dirty="0"/>
              <a:t>        Technician ⊑ ∃ </a:t>
            </a:r>
            <a:r>
              <a:rPr lang="en-US" dirty="0" err="1"/>
              <a:t>hasCertification.Certification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Example (OWL DL):</a:t>
            </a:r>
          </a:p>
          <a:p>
            <a:endParaRPr lang="en-US" dirty="0"/>
          </a:p>
          <a:p>
            <a:r>
              <a:rPr lang="en-US" dirty="0"/>
              <a:t>:Repair123  </a:t>
            </a:r>
            <a:r>
              <a:rPr lang="en-US" dirty="0" err="1"/>
              <a:t>rdf:type</a:t>
            </a:r>
            <a:r>
              <a:rPr lang="en-US" dirty="0"/>
              <a:t> :</a:t>
            </a:r>
            <a:r>
              <a:rPr lang="en-US" dirty="0" err="1"/>
              <a:t>RepairEvent</a:t>
            </a:r>
            <a:r>
              <a:rPr lang="en-US" dirty="0"/>
              <a:t> ;</a:t>
            </a:r>
          </a:p>
          <a:p>
            <a:r>
              <a:rPr lang="en-US" dirty="0"/>
              <a:t>            :</a:t>
            </a:r>
            <a:r>
              <a:rPr lang="en-US" dirty="0" err="1"/>
              <a:t>hasFault</a:t>
            </a:r>
            <a:r>
              <a:rPr lang="en-US" dirty="0"/>
              <a:t> :F202 ;</a:t>
            </a:r>
          </a:p>
          <a:p>
            <a:r>
              <a:rPr lang="en-US" dirty="0"/>
              <a:t>            :</a:t>
            </a:r>
            <a:r>
              <a:rPr lang="en-US" dirty="0" err="1"/>
              <a:t>replacesPart</a:t>
            </a:r>
            <a:r>
              <a:rPr lang="en-US" dirty="0"/>
              <a:t> :PR89 ;</a:t>
            </a:r>
          </a:p>
          <a:p>
            <a:r>
              <a:rPr lang="en-US" dirty="0"/>
              <a:t>            :</a:t>
            </a:r>
            <a:r>
              <a:rPr lang="en-US" dirty="0" err="1"/>
              <a:t>performedBy</a:t>
            </a:r>
            <a:r>
              <a:rPr lang="en-US" dirty="0"/>
              <a:t> :</a:t>
            </a:r>
            <a:r>
              <a:rPr lang="en-US" dirty="0" err="1"/>
              <a:t>JohnSmith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:</a:t>
            </a:r>
            <a:r>
              <a:rPr lang="en-US" dirty="0" err="1"/>
              <a:t>JohnSmith</a:t>
            </a:r>
            <a:r>
              <a:rPr lang="en-US" dirty="0"/>
              <a:t> </a:t>
            </a:r>
            <a:r>
              <a:rPr lang="en-US" dirty="0" err="1"/>
              <a:t>rdf:type</a:t>
            </a:r>
            <a:r>
              <a:rPr lang="en-US" dirty="0"/>
              <a:t> :Technician ;</a:t>
            </a:r>
          </a:p>
          <a:p>
            <a:r>
              <a:rPr lang="en-US" dirty="0"/>
              <a:t>           :</a:t>
            </a:r>
            <a:r>
              <a:rPr lang="en-US" dirty="0" err="1"/>
              <a:t>hasCertification</a:t>
            </a:r>
            <a:r>
              <a:rPr lang="en-US" dirty="0"/>
              <a:t> :</a:t>
            </a:r>
            <a:r>
              <a:rPr lang="en-US" dirty="0" err="1"/>
              <a:t>CoreEngineRepair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US" dirty="0"/>
              <a:t>What We Gain:</a:t>
            </a:r>
          </a:p>
          <a:p>
            <a:endParaRPr lang="en-US" dirty="0"/>
          </a:p>
          <a:p>
            <a:r>
              <a:rPr lang="en-US" dirty="0"/>
              <a:t>✅ Inference: Can deduce technician is qualified</a:t>
            </a:r>
          </a:p>
          <a:p>
            <a:r>
              <a:rPr lang="en-US" dirty="0"/>
              <a:t>✅ Classification: Can infer repair is Core Engine Repair</a:t>
            </a:r>
          </a:p>
          <a:p>
            <a:r>
              <a:rPr lang="en-US" dirty="0"/>
              <a:t>✅ Validation: Prevents invalid links (e.g., repair performed by a Part)</a:t>
            </a:r>
          </a:p>
          <a:p>
            <a:r>
              <a:rPr lang="en-US" dirty="0"/>
              <a:t>✅ Querying: Ask for all repairs of engines with critical faults, by certified techs</a:t>
            </a:r>
          </a:p>
          <a:p>
            <a:r>
              <a:rPr lang="en-US" dirty="0"/>
              <a:t>✅ Interoperability: Can share data across systems using common semantics</a:t>
            </a:r>
          </a:p>
        </p:txBody>
      </p:sp>
    </p:spTree>
    <p:extLst>
      <p:ext uri="{BB962C8B-B14F-4D97-AF65-F5344CB8AC3E}">
        <p14:creationId xmlns:p14="http://schemas.microsoft.com/office/powerpoint/2010/main" val="831790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B48A-A8FB-85B2-AD48-E65CD2FE5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C777-6901-4457-F27B-DE366DD3B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🧠 Key Insight:</a:t>
            </a:r>
          </a:p>
          <a:p>
            <a:endParaRPr lang="en-US" dirty="0"/>
          </a:p>
          <a:p>
            <a:r>
              <a:rPr lang="en-US" dirty="0"/>
              <a:t>    Just like in relational databases, ontology design quality determines how usable, reliable, and intelligent your backend is.</a:t>
            </a:r>
          </a:p>
          <a:p>
            <a:endParaRPr lang="en-US" dirty="0"/>
          </a:p>
          <a:p>
            <a:r>
              <a:rPr lang="en-US" dirty="0"/>
              <a:t>    Loose graphs are like bad relational schemas — full of redundancy, inconsistency, and ambiguity</a:t>
            </a:r>
          </a:p>
          <a:p>
            <a:r>
              <a:rPr lang="en-US" dirty="0"/>
              <a:t>    Formal ontologies (e.g., in OWL DL) enforce logical constraints, support reasoning, and unlock automation</a:t>
            </a:r>
          </a:p>
          <a:p>
            <a:endParaRPr lang="en-US" dirty="0"/>
          </a:p>
          <a:p>
            <a:r>
              <a:rPr lang="en-US" dirty="0"/>
              <a:t>✈️ Aerospace Example Summary</a:t>
            </a:r>
          </a:p>
          <a:p>
            <a:r>
              <a:rPr lang="en-US" dirty="0"/>
              <a:t>	Flat Graph (no ontology)	OWL Ontology</a:t>
            </a:r>
          </a:p>
          <a:p>
            <a:r>
              <a:rPr lang="en-US" dirty="0"/>
              <a:t>Schema checks	❌ None	✅ Logic-based</a:t>
            </a:r>
          </a:p>
          <a:p>
            <a:r>
              <a:rPr lang="en-US" dirty="0"/>
              <a:t>Data quality	❌ Poor	✅ Validated</a:t>
            </a:r>
          </a:p>
          <a:p>
            <a:r>
              <a:rPr lang="en-US" dirty="0"/>
              <a:t>Inference	❌ None	✅ Yes</a:t>
            </a:r>
          </a:p>
          <a:p>
            <a:r>
              <a:rPr lang="en-US" dirty="0"/>
              <a:t>Scalability	⚠️ Limited	✅ Rich queries</a:t>
            </a:r>
          </a:p>
          <a:p>
            <a:r>
              <a:rPr lang="en-US" dirty="0"/>
              <a:t>Example bug	Repair done by a string	Invalid in OWL</a:t>
            </a:r>
          </a:p>
        </p:txBody>
      </p:sp>
    </p:spTree>
    <p:extLst>
      <p:ext uri="{BB962C8B-B14F-4D97-AF65-F5344CB8AC3E}">
        <p14:creationId xmlns:p14="http://schemas.microsoft.com/office/powerpoint/2010/main" val="55889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00EC-9D6D-56DD-1B35-1F6299D4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Aerospace Manufacturing Example — Repair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CC9ED-6A92-BFB6-5472-A37D72643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🎯 Context:</a:t>
            </a:r>
          </a:p>
          <a:p>
            <a:r>
              <a:rPr lang="en-US" dirty="0"/>
              <a:t>We're designing a relational database for tracking </a:t>
            </a:r>
            <a:r>
              <a:rPr lang="en-US" b="1" dirty="0"/>
              <a:t>aircraft engine repairs</a:t>
            </a:r>
            <a:r>
              <a:rPr lang="en-US" dirty="0"/>
              <a:t>. For each repair event, we want to record: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Engine serial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Aircraft tail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Technician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Fault codes identified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Parts replaced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Maintenance 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Date of repair</a:t>
            </a:r>
          </a:p>
          <a:p>
            <a:r>
              <a:rPr lang="en-US" dirty="0"/>
              <a:t>Let’s build a </a:t>
            </a:r>
            <a:r>
              <a:rPr lang="en-US" b="1" dirty="0"/>
              <a:t>single relation</a:t>
            </a:r>
            <a:r>
              <a:rPr lang="en-US" dirty="0"/>
              <a:t> for simplicity:</a:t>
            </a:r>
          </a:p>
          <a:p>
            <a:r>
              <a:rPr lang="en-US" dirty="0"/>
              <a:t>Repair(</a:t>
            </a:r>
            <a:r>
              <a:rPr lang="en-US" dirty="0" err="1"/>
              <a:t>engine_serial</a:t>
            </a:r>
            <a:r>
              <a:rPr lang="en-US" dirty="0"/>
              <a:t>, </a:t>
            </a:r>
            <a:r>
              <a:rPr lang="en-US" dirty="0" err="1"/>
              <a:t>tail_number</a:t>
            </a:r>
            <a:r>
              <a:rPr lang="en-US" dirty="0"/>
              <a:t>, technician, </a:t>
            </a:r>
            <a:r>
              <a:rPr lang="en-US" dirty="0" err="1"/>
              <a:t>fault_code</a:t>
            </a:r>
            <a:r>
              <a:rPr lang="en-US" dirty="0"/>
              <a:t>, </a:t>
            </a:r>
            <a:r>
              <a:rPr lang="en-US" dirty="0" err="1"/>
              <a:t>part_replaced</a:t>
            </a:r>
            <a:r>
              <a:rPr lang="en-US" dirty="0"/>
              <a:t>, </a:t>
            </a:r>
            <a:r>
              <a:rPr lang="en-US" dirty="0" err="1"/>
              <a:t>base_name</a:t>
            </a:r>
            <a:r>
              <a:rPr lang="en-US" dirty="0"/>
              <a:t>, </a:t>
            </a:r>
            <a:r>
              <a:rPr lang="en-US" dirty="0" err="1"/>
              <a:t>repair_date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0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52FDF-6232-1A01-F038-8F958CA38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91119-471A-437D-94C9-F093587B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Scenario:</a:t>
            </a:r>
          </a:p>
          <a:p>
            <a:r>
              <a:rPr lang="en-US" dirty="0"/>
              <a:t>A repair event on </a:t>
            </a:r>
            <a:r>
              <a:rPr lang="en-US" b="1" dirty="0"/>
              <a:t>engine E123</a:t>
            </a:r>
            <a:r>
              <a:rPr lang="en-US" dirty="0"/>
              <a:t> (tail T789) at </a:t>
            </a:r>
            <a:r>
              <a:rPr lang="en-US" b="1" dirty="0"/>
              <a:t>Dallas Base</a:t>
            </a:r>
            <a:r>
              <a:rPr lang="en-US" dirty="0"/>
              <a:t> on </a:t>
            </a:r>
            <a:r>
              <a:rPr lang="en-US" b="1" dirty="0"/>
              <a:t>2025-03-01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 fault codes: </a:t>
            </a:r>
            <a:r>
              <a:rPr lang="en-US" b="1" dirty="0"/>
              <a:t>F101</a:t>
            </a:r>
            <a:r>
              <a:rPr lang="en-US" dirty="0"/>
              <a:t>, </a:t>
            </a:r>
            <a:r>
              <a:rPr lang="en-US" b="1" dirty="0"/>
              <a:t>F202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 parts replaced: </a:t>
            </a:r>
            <a:r>
              <a:rPr lang="en-US" b="1" dirty="0"/>
              <a:t>PR55</a:t>
            </a:r>
            <a:r>
              <a:rPr lang="en-US" dirty="0"/>
              <a:t>, </a:t>
            </a:r>
            <a:r>
              <a:rPr lang="en-US" b="1" dirty="0"/>
              <a:t>PR56</a:t>
            </a:r>
            <a:r>
              <a:rPr lang="en-US" dirty="0"/>
              <a:t>, </a:t>
            </a:r>
            <a:r>
              <a:rPr lang="en-US" b="1" dirty="0"/>
              <a:t>PR89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 technicians involved: </a:t>
            </a:r>
            <a:r>
              <a:rPr lang="en-US" b="1" dirty="0"/>
              <a:t>John Smith</a:t>
            </a:r>
            <a:r>
              <a:rPr lang="en-US" dirty="0"/>
              <a:t>, </a:t>
            </a:r>
            <a:r>
              <a:rPr lang="en-US" b="1" dirty="0"/>
              <a:t>Ana Diaz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965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BD52-44D8-3D95-523E-10B07230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Resulting Tuples (12 in total):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B04E8C-38B0-0A6D-D4A0-BEECAC6039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46871" y="1780160"/>
          <a:ext cx="9098257" cy="4442268"/>
        </p:xfrm>
        <a:graphic>
          <a:graphicData uri="http://schemas.openxmlformats.org/drawingml/2006/table">
            <a:tbl>
              <a:tblPr/>
              <a:tblGrid>
                <a:gridCol w="1299751">
                  <a:extLst>
                    <a:ext uri="{9D8B030D-6E8A-4147-A177-3AD203B41FA5}">
                      <a16:colId xmlns:a16="http://schemas.microsoft.com/office/drawing/2014/main" val="1468885012"/>
                    </a:ext>
                  </a:extLst>
                </a:gridCol>
                <a:gridCol w="1299751">
                  <a:extLst>
                    <a:ext uri="{9D8B030D-6E8A-4147-A177-3AD203B41FA5}">
                      <a16:colId xmlns:a16="http://schemas.microsoft.com/office/drawing/2014/main" val="2609273590"/>
                    </a:ext>
                  </a:extLst>
                </a:gridCol>
                <a:gridCol w="1299751">
                  <a:extLst>
                    <a:ext uri="{9D8B030D-6E8A-4147-A177-3AD203B41FA5}">
                      <a16:colId xmlns:a16="http://schemas.microsoft.com/office/drawing/2014/main" val="1025536842"/>
                    </a:ext>
                  </a:extLst>
                </a:gridCol>
                <a:gridCol w="1299751">
                  <a:extLst>
                    <a:ext uri="{9D8B030D-6E8A-4147-A177-3AD203B41FA5}">
                      <a16:colId xmlns:a16="http://schemas.microsoft.com/office/drawing/2014/main" val="1261555932"/>
                    </a:ext>
                  </a:extLst>
                </a:gridCol>
                <a:gridCol w="1299751">
                  <a:extLst>
                    <a:ext uri="{9D8B030D-6E8A-4147-A177-3AD203B41FA5}">
                      <a16:colId xmlns:a16="http://schemas.microsoft.com/office/drawing/2014/main" val="3061135221"/>
                    </a:ext>
                  </a:extLst>
                </a:gridCol>
                <a:gridCol w="1299751">
                  <a:extLst>
                    <a:ext uri="{9D8B030D-6E8A-4147-A177-3AD203B41FA5}">
                      <a16:colId xmlns:a16="http://schemas.microsoft.com/office/drawing/2014/main" val="3309972258"/>
                    </a:ext>
                  </a:extLst>
                </a:gridCol>
                <a:gridCol w="1299751">
                  <a:extLst>
                    <a:ext uri="{9D8B030D-6E8A-4147-A177-3AD203B41FA5}">
                      <a16:colId xmlns:a16="http://schemas.microsoft.com/office/drawing/2014/main" val="957954489"/>
                    </a:ext>
                  </a:extLst>
                </a:gridCol>
              </a:tblGrid>
              <a:tr h="553807">
                <a:tc>
                  <a:txBody>
                    <a:bodyPr/>
                    <a:lstStyle/>
                    <a:p>
                      <a:r>
                        <a:rPr lang="en-US" sz="1600"/>
                        <a:t>engine_serial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tail_number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technician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fault_code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part_replaced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base_name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repair_date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04239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r>
                        <a:rPr lang="en-US" sz="1600"/>
                        <a:t>E123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T789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John Smith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F101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PR55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Dallas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2025-03-01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317811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r>
                        <a:rPr lang="en-US" sz="1600"/>
                        <a:t>E123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T789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John Smith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F101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PR56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Dallas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2025-03-01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696344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r>
                        <a:rPr lang="en-US" sz="1600"/>
                        <a:t>E123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T789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John Smith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F101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PR89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Dallas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2025-03-01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04597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r>
                        <a:rPr lang="en-US" sz="1600"/>
                        <a:t>E123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T789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John Smith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F202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PR55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Dallas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2025-03-01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5484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r>
                        <a:rPr lang="en-US" sz="1600"/>
                        <a:t>E123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T789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John Smith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F202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PR56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Dallas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2025-03-01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617129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r>
                        <a:rPr lang="en-US" sz="1600"/>
                        <a:t>E123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T789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John Smith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F202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PR89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Dallas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2025-03-01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8612375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r>
                        <a:rPr lang="en-US" sz="1600"/>
                        <a:t>E123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T789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Ana Diaz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F101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PR55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Dallas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2025-03-01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831366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r>
                        <a:rPr lang="en-US" sz="1600"/>
                        <a:t>E123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T789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Ana Diaz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F101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PR56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Dallas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2025-03-01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57215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r>
                        <a:rPr lang="en-US" sz="1600"/>
                        <a:t>E123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T789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Ana Diaz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F101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PR89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Dallas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2025-03-01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38093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r>
                        <a:rPr lang="en-US" sz="1600"/>
                        <a:t>E123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T789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Ana Diaz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F202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PR55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Dallas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2025-03-01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244972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r>
                        <a:rPr lang="en-US" sz="1600"/>
                        <a:t>E123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T789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Ana Diaz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F202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PR56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Dallas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2025-03-01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959573"/>
                  </a:ext>
                </a:extLst>
              </a:tr>
              <a:tr h="316461">
                <a:tc>
                  <a:txBody>
                    <a:bodyPr/>
                    <a:lstStyle/>
                    <a:p>
                      <a:r>
                        <a:rPr lang="en-US" sz="1600"/>
                        <a:t>E123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T789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Ana Diaz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F202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PR89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Dallas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2025-03-01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310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05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39664-AB1B-62E5-5437-55275D356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⚠️ What goes wrong? (Schema Design Anomalies)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DADE4-7C31-D243-51D3-F7ABDA2FC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    Redundancy</a:t>
            </a:r>
          </a:p>
          <a:p>
            <a:r>
              <a:rPr lang="en-US" dirty="0"/>
              <a:t>        </a:t>
            </a:r>
            <a:r>
              <a:rPr lang="en-US" dirty="0" err="1"/>
              <a:t>engine_serial</a:t>
            </a:r>
            <a:r>
              <a:rPr lang="en-US" dirty="0"/>
              <a:t>, </a:t>
            </a:r>
            <a:r>
              <a:rPr lang="en-US" dirty="0" err="1"/>
              <a:t>tail_number</a:t>
            </a:r>
            <a:r>
              <a:rPr lang="en-US" dirty="0"/>
              <a:t>, technician, </a:t>
            </a:r>
            <a:r>
              <a:rPr lang="en-US" dirty="0" err="1"/>
              <a:t>base_name</a:t>
            </a:r>
            <a:r>
              <a:rPr lang="en-US" dirty="0"/>
              <a:t>, </a:t>
            </a:r>
            <a:r>
              <a:rPr lang="en-US" dirty="0" err="1"/>
              <a:t>repair_date</a:t>
            </a:r>
            <a:r>
              <a:rPr lang="en-US" dirty="0"/>
              <a:t> repeated in every tuple</a:t>
            </a:r>
          </a:p>
          <a:p>
            <a:r>
              <a:rPr lang="en-US" dirty="0"/>
              <a:t>        Even </a:t>
            </a:r>
            <a:r>
              <a:rPr lang="en-US" dirty="0" err="1"/>
              <a:t>fault_code</a:t>
            </a:r>
            <a:r>
              <a:rPr lang="en-US" dirty="0"/>
              <a:t> and </a:t>
            </a:r>
            <a:r>
              <a:rPr lang="en-US" dirty="0" err="1"/>
              <a:t>part_replaced</a:t>
            </a:r>
            <a:r>
              <a:rPr lang="en-US" dirty="0"/>
              <a:t> get multiplied needlessly (combinatorial explosion)</a:t>
            </a:r>
          </a:p>
          <a:p>
            <a:endParaRPr lang="en-US" dirty="0"/>
          </a:p>
          <a:p>
            <a:r>
              <a:rPr lang="en-US" dirty="0"/>
              <a:t>    Update Anomaly</a:t>
            </a:r>
          </a:p>
          <a:p>
            <a:r>
              <a:rPr lang="en-US" dirty="0"/>
              <a:t>        If John Smith gets reassigned to another base, we’d need to update every single tuple</a:t>
            </a:r>
          </a:p>
          <a:p>
            <a:r>
              <a:rPr lang="en-US" dirty="0"/>
              <a:t>        Forgetting one tuple leads to inconsistency</a:t>
            </a:r>
          </a:p>
          <a:p>
            <a:endParaRPr lang="en-US" dirty="0"/>
          </a:p>
          <a:p>
            <a:r>
              <a:rPr lang="en-US" dirty="0"/>
              <a:t>    Deletion Anomaly</a:t>
            </a:r>
          </a:p>
          <a:p>
            <a:r>
              <a:rPr lang="en-US" dirty="0"/>
              <a:t>        Suppose we delete the tuple where </a:t>
            </a:r>
            <a:r>
              <a:rPr lang="en-US" dirty="0" err="1"/>
              <a:t>part_replaced</a:t>
            </a:r>
            <a:r>
              <a:rPr lang="en-US" dirty="0"/>
              <a:t> = PR89 and </a:t>
            </a:r>
            <a:r>
              <a:rPr lang="en-US" dirty="0" err="1"/>
              <a:t>fault_code</a:t>
            </a:r>
            <a:r>
              <a:rPr lang="en-US" dirty="0"/>
              <a:t> = F202, but that was the only place we recorded F202</a:t>
            </a:r>
          </a:p>
          <a:p>
            <a:r>
              <a:rPr lang="en-US" dirty="0"/>
              <a:t>        Now we’ve lost evidence of that fault in this repair!</a:t>
            </a:r>
          </a:p>
        </p:txBody>
      </p:sp>
    </p:spTree>
    <p:extLst>
      <p:ext uri="{BB962C8B-B14F-4D97-AF65-F5344CB8AC3E}">
        <p14:creationId xmlns:p14="http://schemas.microsoft.com/office/powerpoint/2010/main" val="212516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3014-C8CC-0436-FD1B-AD4BB3E7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2AE7-7CA0-8BEC-B01D-BC9506D54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Engine(</a:t>
            </a:r>
            <a:r>
              <a:rPr lang="en-US" dirty="0" err="1"/>
              <a:t>engine_serial</a:t>
            </a:r>
            <a:r>
              <a:rPr lang="en-US" dirty="0"/>
              <a:t>, </a:t>
            </a:r>
            <a:r>
              <a:rPr lang="en-US" dirty="0" err="1"/>
              <a:t>tail_number</a:t>
            </a:r>
            <a:r>
              <a:rPr lang="en-US" dirty="0"/>
              <a:t>)</a:t>
            </a:r>
          </a:p>
          <a:p>
            <a:r>
              <a:rPr lang="en-US" dirty="0"/>
              <a:t>Technician(</a:t>
            </a:r>
            <a:r>
              <a:rPr lang="en-US" dirty="0" err="1"/>
              <a:t>tech_id</a:t>
            </a:r>
            <a:r>
              <a:rPr lang="en-US" dirty="0"/>
              <a:t>, name)</a:t>
            </a:r>
          </a:p>
          <a:p>
            <a:r>
              <a:rPr lang="en-US" dirty="0" err="1"/>
              <a:t>RepairEvent</a:t>
            </a:r>
            <a:r>
              <a:rPr lang="en-US" dirty="0"/>
              <a:t>(</a:t>
            </a:r>
            <a:r>
              <a:rPr lang="en-US" dirty="0" err="1"/>
              <a:t>repair_id</a:t>
            </a:r>
            <a:r>
              <a:rPr lang="en-US" dirty="0"/>
              <a:t>, </a:t>
            </a:r>
            <a:r>
              <a:rPr lang="en-US" dirty="0" err="1"/>
              <a:t>engine_serial</a:t>
            </a:r>
            <a:r>
              <a:rPr lang="en-US" dirty="0"/>
              <a:t>, </a:t>
            </a:r>
            <a:r>
              <a:rPr lang="en-US" dirty="0" err="1"/>
              <a:t>base_name</a:t>
            </a:r>
            <a:r>
              <a:rPr lang="en-US" dirty="0"/>
              <a:t>, </a:t>
            </a:r>
            <a:r>
              <a:rPr lang="en-US" dirty="0" err="1"/>
              <a:t>repair_date</a:t>
            </a:r>
            <a:r>
              <a:rPr lang="en-US" dirty="0"/>
              <a:t>)</a:t>
            </a:r>
          </a:p>
          <a:p>
            <a:r>
              <a:rPr lang="en-US" dirty="0" err="1"/>
              <a:t>RepairTech</a:t>
            </a:r>
            <a:r>
              <a:rPr lang="en-US" dirty="0"/>
              <a:t>(</a:t>
            </a:r>
            <a:r>
              <a:rPr lang="en-US" dirty="0" err="1"/>
              <a:t>repair_id</a:t>
            </a:r>
            <a:r>
              <a:rPr lang="en-US" dirty="0"/>
              <a:t>, </a:t>
            </a:r>
            <a:r>
              <a:rPr lang="en-US" dirty="0" err="1"/>
              <a:t>tech_id</a:t>
            </a:r>
            <a:r>
              <a:rPr lang="en-US" dirty="0"/>
              <a:t>)</a:t>
            </a:r>
          </a:p>
          <a:p>
            <a:r>
              <a:rPr lang="en-US" dirty="0"/>
              <a:t>Fault(</a:t>
            </a:r>
            <a:r>
              <a:rPr lang="en-US" dirty="0" err="1"/>
              <a:t>repair_id</a:t>
            </a:r>
            <a:r>
              <a:rPr lang="en-US" dirty="0"/>
              <a:t>, </a:t>
            </a:r>
            <a:r>
              <a:rPr lang="en-US" dirty="0" err="1"/>
              <a:t>fault_code</a:t>
            </a:r>
            <a:r>
              <a:rPr lang="en-US" dirty="0"/>
              <a:t>)</a:t>
            </a:r>
          </a:p>
          <a:p>
            <a:r>
              <a:rPr lang="en-US" dirty="0" err="1"/>
              <a:t>ReplacedPart</a:t>
            </a:r>
            <a:r>
              <a:rPr lang="en-US" dirty="0"/>
              <a:t>(</a:t>
            </a:r>
            <a:r>
              <a:rPr lang="en-US" dirty="0" err="1"/>
              <a:t>repair_id</a:t>
            </a:r>
            <a:r>
              <a:rPr lang="en-US" dirty="0"/>
              <a:t>, </a:t>
            </a:r>
            <a:r>
              <a:rPr lang="en-US" dirty="0" err="1"/>
              <a:t>part_replaced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79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74AC9-9ADA-2D93-5B8C-C81A2DAE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82655-877A-D82E-5046-54A34B771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RepairEvent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0DFD9F4-5556-5608-B75E-8D663AC11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741756"/>
              </p:ext>
            </p:extLst>
          </p:nvPr>
        </p:nvGraphicFramePr>
        <p:xfrm>
          <a:off x="930965" y="2178998"/>
          <a:ext cx="10515600" cy="3845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8312895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050497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102390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17743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repair_id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engine_serial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base_name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repair_date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1170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R001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E123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Dallas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2025-03-01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821381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7572762-FE80-450A-3AC7-02771A769EBA}"/>
              </a:ext>
            </a:extLst>
          </p:cNvPr>
          <p:cNvSpPr txBox="1"/>
          <p:nvPr/>
        </p:nvSpPr>
        <p:spPr>
          <a:xfrm>
            <a:off x="930965" y="2573493"/>
            <a:ext cx="609600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Technician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49F852D-BA6E-93CB-DE3A-A373043C5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245177"/>
              </p:ext>
            </p:extLst>
          </p:nvPr>
        </p:nvGraphicFramePr>
        <p:xfrm>
          <a:off x="884583" y="2952058"/>
          <a:ext cx="10515600" cy="576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415466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685934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tech_id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name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68385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T001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John Smith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8093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T002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Ana Diaz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61076340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F52EA5A-FE11-6A55-13F5-63AD51C6056B}"/>
              </a:ext>
            </a:extLst>
          </p:cNvPr>
          <p:cNvSpPr txBox="1"/>
          <p:nvPr/>
        </p:nvSpPr>
        <p:spPr>
          <a:xfrm>
            <a:off x="884583" y="3622729"/>
            <a:ext cx="609600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RepairTech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3DD7075-A583-F89B-1C41-A217CA281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22367"/>
              </p:ext>
            </p:extLst>
          </p:nvPr>
        </p:nvGraphicFramePr>
        <p:xfrm>
          <a:off x="838200" y="4078491"/>
          <a:ext cx="10515600" cy="576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46956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2027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repair_id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tech_id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96592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R001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T001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75762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R001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T002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4964207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9CE6FF6-9CF9-ECC1-EAE0-7AAAE6BD75FC}"/>
              </a:ext>
            </a:extLst>
          </p:cNvPr>
          <p:cNvSpPr txBox="1"/>
          <p:nvPr/>
        </p:nvSpPr>
        <p:spPr>
          <a:xfrm>
            <a:off x="838200" y="4673584"/>
            <a:ext cx="6096000" cy="378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Fault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DD062D6-4BD6-C158-ECC7-FE084C95F7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882957"/>
              </p:ext>
            </p:extLst>
          </p:nvPr>
        </p:nvGraphicFramePr>
        <p:xfrm>
          <a:off x="838200" y="5070408"/>
          <a:ext cx="10515600" cy="576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4775149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8911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repair_id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fault_code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43702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R001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F101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4732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R001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F202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9927005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BB3DDA4-2FE2-F81D-8030-96C77F6AC948}"/>
              </a:ext>
            </a:extLst>
          </p:cNvPr>
          <p:cNvSpPr txBox="1"/>
          <p:nvPr/>
        </p:nvSpPr>
        <p:spPr>
          <a:xfrm>
            <a:off x="745435" y="56734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Mangal" panose="02040503050203030202" pitchFamily="18" charset="0"/>
              </a:rPr>
              <a:t>ReplacedPart</a:t>
            </a:r>
            <a:endParaRPr lang="en-US" dirty="0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9DE37AA-5683-12D0-22C4-BF73619FBA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003002"/>
              </p:ext>
            </p:extLst>
          </p:nvPr>
        </p:nvGraphicFramePr>
        <p:xfrm>
          <a:off x="791817" y="5994821"/>
          <a:ext cx="10515600" cy="769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65720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458585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repair_id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part_replaced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0019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R001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PR55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17678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R001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PR56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9034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R001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PR89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17396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24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2CB1-108D-68F8-3EED-A6E493B3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📊 Efficiency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D62DCC-28EC-053B-AE22-236136D127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722110"/>
              </p:ext>
            </p:extLst>
          </p:nvPr>
        </p:nvGraphicFramePr>
        <p:xfrm>
          <a:off x="838200" y="2143593"/>
          <a:ext cx="10515600" cy="32153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084161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750226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86100623"/>
                    </a:ext>
                  </a:extLst>
                </a:gridCol>
              </a:tblGrid>
              <a:tr h="459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Aspect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Flat Table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Normalized Design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539135"/>
                  </a:ext>
                </a:extLst>
              </a:tr>
              <a:tr h="459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Total Rows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53254976"/>
                  </a:ext>
                </a:extLst>
              </a:tr>
              <a:tr h="459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Repeated Strings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12x technician, engine, base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Only once each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3526771"/>
                  </a:ext>
                </a:extLst>
              </a:tr>
              <a:tr h="459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Update Operations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6–12 row edits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1 row edit max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7084294"/>
                  </a:ext>
                </a:extLst>
              </a:tr>
              <a:tr h="459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Delete a part safely?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❌ Risky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✅ Safe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3240498"/>
                  </a:ext>
                </a:extLst>
              </a:tr>
              <a:tr h="459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Enforce valid technician?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❌ Manual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✅ Via foreign key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544024"/>
                  </a:ext>
                </a:extLst>
              </a:tr>
              <a:tr h="45934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Query parts per repair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>
                          <a:effectLst/>
                        </a:rPr>
                        <a:t>Slow (GROUP BY)</a:t>
                      </a:r>
                      <a:endParaRPr lang="en-US" sz="1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dirty="0">
                          <a:effectLst/>
                        </a:rPr>
                        <a:t>Fast (direct join)</a:t>
                      </a:r>
                      <a:endParaRPr lang="en-US" sz="1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Mangal" panose="02040503050203030202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31516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921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2D71-9342-7F10-0C24-189777F1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8A70-2084-A602-A0B2-74C567AD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Excellent point — simply normalizing the schema doesn’t magically reduce the </a:t>
            </a:r>
            <a:r>
              <a:rPr lang="en-US" b="1" dirty="0"/>
              <a:t>total number of facts</a:t>
            </a:r>
            <a:r>
              <a:rPr lang="en-US" dirty="0"/>
              <a:t>; it reorganizes them into </a:t>
            </a:r>
            <a:r>
              <a:rPr lang="en-US" b="1" dirty="0"/>
              <a:t>separate relations</a:t>
            </a:r>
            <a:r>
              <a:rPr lang="en-US" dirty="0"/>
              <a:t>. To drive home the </a:t>
            </a:r>
            <a:r>
              <a:rPr lang="en-US" b="1" dirty="0"/>
              <a:t>efficiency</a:t>
            </a:r>
            <a:r>
              <a:rPr lang="en-US" dirty="0"/>
              <a:t>, we need to highlight the </a:t>
            </a:r>
            <a:r>
              <a:rPr lang="en-US" b="1" dirty="0"/>
              <a:t>real wins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Less storage for repeated info</a:t>
            </a:r>
            <a:r>
              <a:rPr lang="en-US" dirty="0"/>
              <a:t> (fewer duplicated strings)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Easier and safer updates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Faster queries for specific tasks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Better data integrity</a:t>
            </a:r>
            <a:endParaRPr lang="en-US" dirty="0"/>
          </a:p>
          <a:p>
            <a:r>
              <a:rPr lang="en-US" dirty="0"/>
              <a:t>Let me revise the example with </a:t>
            </a:r>
            <a:r>
              <a:rPr lang="en-US" b="1" dirty="0"/>
              <a:t>explicit row counts</a:t>
            </a:r>
            <a:r>
              <a:rPr lang="en-US" dirty="0"/>
              <a:t>, </a:t>
            </a:r>
            <a:r>
              <a:rPr lang="en-US" b="1" dirty="0"/>
              <a:t>storage implications</a:t>
            </a:r>
            <a:r>
              <a:rPr lang="en-US" dirty="0"/>
              <a:t>, and </a:t>
            </a:r>
            <a:r>
              <a:rPr lang="en-US" b="1" dirty="0"/>
              <a:t>operations</a:t>
            </a:r>
            <a:r>
              <a:rPr lang="en-US" dirty="0"/>
              <a:t> that clearly demonstrate these advantages.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9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1225</Words>
  <Application>Microsoft Office PowerPoint</Application>
  <PresentationFormat>Widescreen</PresentationFormat>
  <Paragraphs>273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Aerospace Manufacturing Example — Repair Use Case</vt:lpstr>
      <vt:lpstr>PowerPoint Presentation</vt:lpstr>
      <vt:lpstr>Resulting Tuples (12 in total):</vt:lpstr>
      <vt:lpstr>⚠️ What goes wrong? (Schema Design Anomalies)</vt:lpstr>
      <vt:lpstr>PowerPoint Presentation</vt:lpstr>
      <vt:lpstr>PowerPoint Presentation</vt:lpstr>
      <vt:lpstr>📊 Efficiency Comparison</vt:lpstr>
      <vt:lpstr>PowerPoint Presentation</vt:lpstr>
      <vt:lpstr>🚀 The Shift: From Relational to Knowledge Graphs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Poonam Sutar</dc:creator>
  <cp:lastModifiedBy>Poonam Sutar</cp:lastModifiedBy>
  <cp:revision>1</cp:revision>
  <dcterms:created xsi:type="dcterms:W3CDTF">2025-03-21T06:50:06Z</dcterms:created>
  <dcterms:modified xsi:type="dcterms:W3CDTF">2025-03-21T07:35:26Z</dcterms:modified>
</cp:coreProperties>
</file>