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76" r:id="rId3"/>
    <p:sldId id="277" r:id="rId4"/>
    <p:sldId id="259" r:id="rId5"/>
    <p:sldId id="268" r:id="rId6"/>
    <p:sldId id="269" r:id="rId7"/>
    <p:sldId id="271" r:id="rId8"/>
    <p:sldId id="278" r:id="rId9"/>
    <p:sldId id="272" r:id="rId10"/>
    <p:sldId id="273" r:id="rId11"/>
    <p:sldId id="274" r:id="rId12"/>
    <p:sldId id="275" r:id="rId13"/>
    <p:sldId id="261" r:id="rId14"/>
    <p:sldId id="262" r:id="rId15"/>
    <p:sldId id="263" r:id="rId16"/>
    <p:sldId id="264" r:id="rId17"/>
    <p:sldId id="265" r:id="rId18"/>
    <p:sldId id="266"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E8D4"/>
    <a:srgbClr val="76608A"/>
    <a:srgbClr val="F0A3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65" autoAdjust="0"/>
  </p:normalViewPr>
  <p:slideViewPr>
    <p:cSldViewPr snapToGrid="0">
      <p:cViewPr>
        <p:scale>
          <a:sx n="100" d="100"/>
          <a:sy n="100" d="100"/>
        </p:scale>
        <p:origin x="95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F5A207-41E9-4AEE-B500-568BE5231E15}" type="datetimeFigureOut">
              <a:rPr lang="en-US" smtClean="0"/>
              <a:t>4/4/2025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84FED7-F7FE-48AA-977F-21118962BE67}" type="slidenum">
              <a:rPr lang="en-US" smtClean="0"/>
              <a:t>‹#›</a:t>
            </a:fld>
            <a:endParaRPr lang="en-US"/>
          </a:p>
        </p:txBody>
      </p:sp>
    </p:spTree>
    <p:extLst>
      <p:ext uri="{BB962C8B-B14F-4D97-AF65-F5344CB8AC3E}">
        <p14:creationId xmlns:p14="http://schemas.microsoft.com/office/powerpoint/2010/main" val="424550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define what an 'Airfoil' is conceptually, that a '</a:t>
            </a:r>
            <a:r>
              <a:rPr lang="en-US" dirty="0" err="1"/>
              <a:t>LeadingEdge</a:t>
            </a:r>
            <a:r>
              <a:rPr lang="en-US" dirty="0"/>
              <a:t>' is a type of 'Edge', and '</a:t>
            </a:r>
            <a:r>
              <a:rPr lang="en-US" dirty="0" err="1"/>
              <a:t>AirfoilDefect</a:t>
            </a:r>
            <a:r>
              <a:rPr lang="en-US" dirty="0"/>
              <a:t>' is a type of 'Defect'. This creates the structured vocabulary.</a:t>
            </a:r>
          </a:p>
        </p:txBody>
      </p:sp>
      <p:sp>
        <p:nvSpPr>
          <p:cNvPr id="4" name="Slide Number Placeholder 3"/>
          <p:cNvSpPr>
            <a:spLocks noGrp="1"/>
          </p:cNvSpPr>
          <p:nvPr>
            <p:ph type="sldNum" sz="quarter" idx="5"/>
          </p:nvPr>
        </p:nvSpPr>
        <p:spPr/>
        <p:txBody>
          <a:bodyPr/>
          <a:lstStyle/>
          <a:p>
            <a:fld id="{A284FED7-F7FE-48AA-977F-21118962BE67}" type="slidenum">
              <a:rPr lang="en-US" smtClean="0"/>
              <a:t>5</a:t>
            </a:fld>
            <a:endParaRPr lang="en-US"/>
          </a:p>
        </p:txBody>
      </p:sp>
    </p:spTree>
    <p:extLst>
      <p:ext uri="{BB962C8B-B14F-4D97-AF65-F5344CB8AC3E}">
        <p14:creationId xmlns:p14="http://schemas.microsoft.com/office/powerpoint/2010/main" val="1035967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introduce specific instances like airfoil1. We declare it's an Airfoil (using </a:t>
            </a:r>
            <a:r>
              <a:rPr lang="en-US" dirty="0" err="1"/>
              <a:t>rdf:type</a:t>
            </a:r>
            <a:r>
              <a:rPr lang="en-US" dirty="0"/>
              <a:t>). We link it to its specific leading_edge1 using the </a:t>
            </a:r>
            <a:r>
              <a:rPr lang="en-US" dirty="0" err="1"/>
              <a:t>hasContinuantPart</a:t>
            </a:r>
            <a:r>
              <a:rPr lang="en-US" dirty="0"/>
              <a:t> property. We describe a specific airfoil_defect1 located in defect1_region. Finally, we see how a specific measurement Defect1_Depth_MICE (which is of type </a:t>
            </a:r>
            <a:r>
              <a:rPr lang="en-US" dirty="0" err="1"/>
              <a:t>DefectDepth</a:t>
            </a:r>
            <a:r>
              <a:rPr lang="en-US" dirty="0"/>
              <a:t>) describes this defect and ultimately links (via the IBE) to the actual data value '0.092' inches.</a:t>
            </a:r>
          </a:p>
        </p:txBody>
      </p:sp>
      <p:sp>
        <p:nvSpPr>
          <p:cNvPr id="4" name="Slide Number Placeholder 3"/>
          <p:cNvSpPr>
            <a:spLocks noGrp="1"/>
          </p:cNvSpPr>
          <p:nvPr>
            <p:ph type="sldNum" sz="quarter" idx="5"/>
          </p:nvPr>
        </p:nvSpPr>
        <p:spPr/>
        <p:txBody>
          <a:bodyPr/>
          <a:lstStyle/>
          <a:p>
            <a:fld id="{A284FED7-F7FE-48AA-977F-21118962BE67}" type="slidenum">
              <a:rPr lang="en-US" smtClean="0"/>
              <a:t>6</a:t>
            </a:fld>
            <a:endParaRPr lang="en-US"/>
          </a:p>
        </p:txBody>
      </p:sp>
    </p:spTree>
    <p:extLst>
      <p:ext uri="{BB962C8B-B14F-4D97-AF65-F5344CB8AC3E}">
        <p14:creationId xmlns:p14="http://schemas.microsoft.com/office/powerpoint/2010/main" val="1300958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Characteristics (Relational World):</a:t>
            </a:r>
          </a:p>
          <a:p>
            <a:endParaRPr lang="en-US" dirty="0"/>
          </a:p>
          <a:p>
            <a:r>
              <a:rPr lang="en-US" dirty="0"/>
              <a:t>Very specific focus: Only logs defect length.</a:t>
            </a:r>
          </a:p>
          <a:p>
            <a:endParaRPr lang="en-US" dirty="0"/>
          </a:p>
          <a:p>
            <a:r>
              <a:rPr lang="en-US" dirty="0"/>
              <a:t>Uses simple identifiers (</a:t>
            </a:r>
            <a:r>
              <a:rPr lang="en-US" dirty="0" err="1"/>
              <a:t>AirfoilID</a:t>
            </a:r>
            <a:r>
              <a:rPr lang="en-US" dirty="0"/>
              <a:t>).</a:t>
            </a:r>
          </a:p>
          <a:p>
            <a:endParaRPr lang="en-US" dirty="0"/>
          </a:p>
          <a:p>
            <a:r>
              <a:rPr lang="en-US" dirty="0"/>
              <a:t>Locations/types are descriptive text ('Leading Edge').</a:t>
            </a:r>
          </a:p>
          <a:p>
            <a:endParaRPr lang="en-US" dirty="0"/>
          </a:p>
          <a:p>
            <a:r>
              <a:rPr lang="en-US" dirty="0"/>
              <a:t>Missing Information: No defect depth, no timestamp, no inspection context beyond the log entry ID.</a:t>
            </a:r>
          </a:p>
          <a:p>
            <a:endParaRPr lang="en-US" dirty="0"/>
          </a:p>
          <a:p>
            <a:r>
              <a:rPr lang="en-US" dirty="0"/>
              <a:t>Queried with SQL: SELECT </a:t>
            </a:r>
            <a:r>
              <a:rPr lang="en-US" dirty="0" err="1"/>
              <a:t>MeasuredLength_in</a:t>
            </a:r>
            <a:r>
              <a:rPr lang="en-US" dirty="0"/>
              <a:t> FROM </a:t>
            </a:r>
            <a:r>
              <a:rPr lang="en-US" dirty="0" err="1"/>
              <a:t>Defect_Length_Log</a:t>
            </a:r>
            <a:r>
              <a:rPr lang="en-US" dirty="0"/>
              <a:t> WHERE </a:t>
            </a:r>
            <a:r>
              <a:rPr lang="en-US" dirty="0" err="1"/>
              <a:t>AirfoilID</a:t>
            </a:r>
            <a:r>
              <a:rPr lang="en-US" dirty="0"/>
              <a:t> = 1;</a:t>
            </a:r>
          </a:p>
          <a:p>
            <a:endParaRPr lang="en-US" dirty="0"/>
          </a:p>
          <a:p>
            <a:r>
              <a:rPr lang="en-US" dirty="0"/>
              <a:t>Efficient for its specific purpose but lacks broader context.</a:t>
            </a:r>
          </a:p>
          <a:p>
            <a:endParaRPr lang="en-US" dirty="0"/>
          </a:p>
          <a:p>
            <a:r>
              <a:rPr lang="en-US" dirty="0"/>
              <a:t> Characteristics:</a:t>
            </a:r>
          </a:p>
          <a:p>
            <a:r>
              <a:rPr lang="en-US" dirty="0"/>
              <a:t>Integrates table data: Uses </a:t>
            </a:r>
            <a:r>
              <a:rPr lang="en-US" dirty="0" err="1"/>
              <a:t>Length_in</a:t>
            </a:r>
            <a:r>
              <a:rPr lang="en-US" dirty="0"/>
              <a:t> and </a:t>
            </a:r>
            <a:r>
              <a:rPr lang="en-US" dirty="0" err="1"/>
              <a:t>Depth_in</a:t>
            </a:r>
            <a:r>
              <a:rPr lang="en-US" dirty="0"/>
              <a:t> for measurements.</a:t>
            </a:r>
          </a:p>
          <a:p>
            <a:r>
              <a:rPr lang="en-US" dirty="0"/>
              <a:t>Enriches data: Adds detailed XY location (:DefectIndex1Distance..., :DefectIndex2Distance...) based on ontology structure, information not present in the source table.</a:t>
            </a:r>
          </a:p>
          <a:p>
            <a:r>
              <a:rPr lang="en-US" dirty="0"/>
              <a:t>Explicit Semantics: Uses ontology classes and properties.</a:t>
            </a:r>
          </a:p>
          <a:p>
            <a:r>
              <a:rPr lang="en-US" dirty="0"/>
              <a:t>Structured Data: Represents measurements and location coordinates as distinct instances with values, units, and potentially reference points (:</a:t>
            </a:r>
            <a:r>
              <a:rPr lang="en-US" dirty="0" err="1"/>
              <a:t>measuredFrom</a:t>
            </a:r>
            <a:r>
              <a:rPr lang="en-US" dirty="0"/>
              <a:t>).</a:t>
            </a:r>
          </a:p>
          <a:p>
            <a:r>
              <a:rPr lang="en-US" dirty="0"/>
              <a:t>Queried with SPARQL: SELECT ?defect ?x ?y WHERE { ?defect a :</a:t>
            </a:r>
            <a:r>
              <a:rPr lang="en-US" dirty="0" err="1"/>
              <a:t>AirfoilDefect</a:t>
            </a:r>
            <a:r>
              <a:rPr lang="en-US" dirty="0"/>
              <a:t> ; :</a:t>
            </a:r>
            <a:r>
              <a:rPr lang="en-US" dirty="0" err="1"/>
              <a:t>locatedOnPart</a:t>
            </a:r>
            <a:r>
              <a:rPr lang="en-US" dirty="0"/>
              <a:t>/:type :</a:t>
            </a:r>
            <a:r>
              <a:rPr lang="en-US" dirty="0" err="1"/>
              <a:t>LeadingEdge</a:t>
            </a:r>
            <a:r>
              <a:rPr lang="en-US" dirty="0"/>
              <a:t> ; :</a:t>
            </a:r>
            <a:r>
              <a:rPr lang="en-US" dirty="0" err="1"/>
              <a:t>describedByMeasurement</a:t>
            </a:r>
            <a:r>
              <a:rPr lang="en-US" dirty="0"/>
              <a:t> [ a :DefectIndex1DistanceToDatum ; :</a:t>
            </a:r>
            <a:r>
              <a:rPr lang="en-US" dirty="0" err="1"/>
              <a:t>hasValue</a:t>
            </a:r>
            <a:r>
              <a:rPr lang="en-US" dirty="0"/>
              <a:t> ?x ] ; :</a:t>
            </a:r>
            <a:r>
              <a:rPr lang="en-US" dirty="0" err="1"/>
              <a:t>describedByMeasurement</a:t>
            </a:r>
            <a:r>
              <a:rPr lang="en-US" dirty="0"/>
              <a:t> [ a :DefectIndex2DistanceToDatum ; :</a:t>
            </a:r>
            <a:r>
              <a:rPr lang="en-US" dirty="0" err="1"/>
              <a:t>hasValue</a:t>
            </a:r>
            <a:r>
              <a:rPr lang="en-US" dirty="0"/>
              <a:t> ?y ] . } (Find XY coordinates of defects on leading edges).</a:t>
            </a:r>
          </a:p>
          <a:p>
            <a:r>
              <a:rPr lang="en-US" dirty="0"/>
              <a:t>The Question: How can we query the simple </a:t>
            </a:r>
            <a:r>
              <a:rPr lang="en-US" dirty="0" err="1"/>
              <a:t>Defect_Measurements</a:t>
            </a:r>
            <a:r>
              <a:rPr lang="en-US" dirty="0"/>
              <a:t> table but get results structured with rich spatial location details defined by the ontology, even when that detail isn't in the source table itself? Answer: R2RML maps the table data, and the query engine combines this with the ontology structure. (Again, virtualization typically maps existing data. Adding new data not in the source usually requires loading it into the graph or joining with another virtualized source that does contain it. This slide emphasizes the target structure's richness compared to the source).</a:t>
            </a:r>
          </a:p>
          <a:p>
            <a:endParaRPr lang="en-US" dirty="0"/>
          </a:p>
          <a:p>
            <a:endParaRPr lang="en-US" dirty="0"/>
          </a:p>
        </p:txBody>
      </p:sp>
      <p:sp>
        <p:nvSpPr>
          <p:cNvPr id="4" name="Slide Number Placeholder 3"/>
          <p:cNvSpPr>
            <a:spLocks noGrp="1"/>
          </p:cNvSpPr>
          <p:nvPr>
            <p:ph type="sldNum" sz="quarter" idx="5"/>
          </p:nvPr>
        </p:nvSpPr>
        <p:spPr/>
        <p:txBody>
          <a:bodyPr/>
          <a:lstStyle/>
          <a:p>
            <a:fld id="{A284FED7-F7FE-48AA-977F-21118962BE67}" type="slidenum">
              <a:rPr lang="en-US" smtClean="0"/>
              <a:t>8</a:t>
            </a:fld>
            <a:endParaRPr lang="en-US"/>
          </a:p>
        </p:txBody>
      </p:sp>
    </p:spTree>
    <p:extLst>
      <p:ext uri="{BB962C8B-B14F-4D97-AF65-F5344CB8AC3E}">
        <p14:creationId xmlns:p14="http://schemas.microsoft.com/office/powerpoint/2010/main" val="1771753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E1BC5-BCC7-A0C3-7080-704FB46AD6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A2D4BF-95EA-91CE-E9D7-DA056A6BF0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789762-FA58-FDFB-2C23-7FDC0E9B29AB}"/>
              </a:ext>
            </a:extLst>
          </p:cNvPr>
          <p:cNvSpPr>
            <a:spLocks noGrp="1"/>
          </p:cNvSpPr>
          <p:nvPr>
            <p:ph type="dt" sz="half" idx="10"/>
          </p:nvPr>
        </p:nvSpPr>
        <p:spPr/>
        <p:txBody>
          <a:bodyPr/>
          <a:lstStyle/>
          <a:p>
            <a:fld id="{0A1ABF7D-A288-4310-9E84-9E12EAA96700}" type="datetimeFigureOut">
              <a:rPr lang="en-US" smtClean="0"/>
              <a:t>4/4/2025</a:t>
            </a:fld>
            <a:endParaRPr lang="en-US"/>
          </a:p>
        </p:txBody>
      </p:sp>
      <p:sp>
        <p:nvSpPr>
          <p:cNvPr id="5" name="Footer Placeholder 4">
            <a:extLst>
              <a:ext uri="{FF2B5EF4-FFF2-40B4-BE49-F238E27FC236}">
                <a16:creationId xmlns:a16="http://schemas.microsoft.com/office/drawing/2014/main" id="{B1CF454A-3D5F-ADF1-3C8A-81E718C7A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BD2AA-CFA6-0AA1-B3B1-126773C37349}"/>
              </a:ext>
            </a:extLst>
          </p:cNvPr>
          <p:cNvSpPr>
            <a:spLocks noGrp="1"/>
          </p:cNvSpPr>
          <p:nvPr>
            <p:ph type="sldNum" sz="quarter" idx="12"/>
          </p:nvPr>
        </p:nvSpPr>
        <p:spPr/>
        <p:txBody>
          <a:bodyPr/>
          <a:lstStyle/>
          <a:p>
            <a:fld id="{96D689DD-EAEF-4606-A7C0-D6AEF68C2BB6}" type="slidenum">
              <a:rPr lang="en-US" smtClean="0"/>
              <a:t>‹#›</a:t>
            </a:fld>
            <a:endParaRPr lang="en-US"/>
          </a:p>
        </p:txBody>
      </p:sp>
    </p:spTree>
    <p:extLst>
      <p:ext uri="{BB962C8B-B14F-4D97-AF65-F5344CB8AC3E}">
        <p14:creationId xmlns:p14="http://schemas.microsoft.com/office/powerpoint/2010/main" val="427505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1344D-93D7-F182-39CA-1C78F95982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AE1AAA-A07F-DB21-C1BD-A6A178C3B3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73CDF-CDFD-D647-3C4D-E3931404099A}"/>
              </a:ext>
            </a:extLst>
          </p:cNvPr>
          <p:cNvSpPr>
            <a:spLocks noGrp="1"/>
          </p:cNvSpPr>
          <p:nvPr>
            <p:ph type="dt" sz="half" idx="10"/>
          </p:nvPr>
        </p:nvSpPr>
        <p:spPr/>
        <p:txBody>
          <a:bodyPr/>
          <a:lstStyle/>
          <a:p>
            <a:fld id="{0A1ABF7D-A288-4310-9E84-9E12EAA96700}" type="datetimeFigureOut">
              <a:rPr lang="en-US" smtClean="0"/>
              <a:t>4/4/2025</a:t>
            </a:fld>
            <a:endParaRPr lang="en-US"/>
          </a:p>
        </p:txBody>
      </p:sp>
      <p:sp>
        <p:nvSpPr>
          <p:cNvPr id="5" name="Footer Placeholder 4">
            <a:extLst>
              <a:ext uri="{FF2B5EF4-FFF2-40B4-BE49-F238E27FC236}">
                <a16:creationId xmlns:a16="http://schemas.microsoft.com/office/drawing/2014/main" id="{F7AA01CE-C5A5-0974-12C3-D0CD8BCC4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8CC85-1B55-064C-297F-ED392337D07C}"/>
              </a:ext>
            </a:extLst>
          </p:cNvPr>
          <p:cNvSpPr>
            <a:spLocks noGrp="1"/>
          </p:cNvSpPr>
          <p:nvPr>
            <p:ph type="sldNum" sz="quarter" idx="12"/>
          </p:nvPr>
        </p:nvSpPr>
        <p:spPr/>
        <p:txBody>
          <a:bodyPr/>
          <a:lstStyle/>
          <a:p>
            <a:fld id="{96D689DD-EAEF-4606-A7C0-D6AEF68C2BB6}" type="slidenum">
              <a:rPr lang="en-US" smtClean="0"/>
              <a:t>‹#›</a:t>
            </a:fld>
            <a:endParaRPr lang="en-US"/>
          </a:p>
        </p:txBody>
      </p:sp>
    </p:spTree>
    <p:extLst>
      <p:ext uri="{BB962C8B-B14F-4D97-AF65-F5344CB8AC3E}">
        <p14:creationId xmlns:p14="http://schemas.microsoft.com/office/powerpoint/2010/main" val="339611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AA7B1E-79DB-B15E-4BC3-8D9541617B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440AAA-0043-BADB-23F4-60F1E384C3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AAA12-DC2D-004B-995F-FA7391C0002B}"/>
              </a:ext>
            </a:extLst>
          </p:cNvPr>
          <p:cNvSpPr>
            <a:spLocks noGrp="1"/>
          </p:cNvSpPr>
          <p:nvPr>
            <p:ph type="dt" sz="half" idx="10"/>
          </p:nvPr>
        </p:nvSpPr>
        <p:spPr/>
        <p:txBody>
          <a:bodyPr/>
          <a:lstStyle/>
          <a:p>
            <a:fld id="{0A1ABF7D-A288-4310-9E84-9E12EAA96700}" type="datetimeFigureOut">
              <a:rPr lang="en-US" smtClean="0"/>
              <a:t>4/4/2025</a:t>
            </a:fld>
            <a:endParaRPr lang="en-US"/>
          </a:p>
        </p:txBody>
      </p:sp>
      <p:sp>
        <p:nvSpPr>
          <p:cNvPr id="5" name="Footer Placeholder 4">
            <a:extLst>
              <a:ext uri="{FF2B5EF4-FFF2-40B4-BE49-F238E27FC236}">
                <a16:creationId xmlns:a16="http://schemas.microsoft.com/office/drawing/2014/main" id="{75EDF6F7-49CC-51C6-E113-A3FDEB87FA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0AB8BC-6B2D-AA1A-C87C-0A523E9215D1}"/>
              </a:ext>
            </a:extLst>
          </p:cNvPr>
          <p:cNvSpPr>
            <a:spLocks noGrp="1"/>
          </p:cNvSpPr>
          <p:nvPr>
            <p:ph type="sldNum" sz="quarter" idx="12"/>
          </p:nvPr>
        </p:nvSpPr>
        <p:spPr/>
        <p:txBody>
          <a:bodyPr/>
          <a:lstStyle/>
          <a:p>
            <a:fld id="{96D689DD-EAEF-4606-A7C0-D6AEF68C2BB6}" type="slidenum">
              <a:rPr lang="en-US" smtClean="0"/>
              <a:t>‹#›</a:t>
            </a:fld>
            <a:endParaRPr lang="en-US"/>
          </a:p>
        </p:txBody>
      </p:sp>
    </p:spTree>
    <p:extLst>
      <p:ext uri="{BB962C8B-B14F-4D97-AF65-F5344CB8AC3E}">
        <p14:creationId xmlns:p14="http://schemas.microsoft.com/office/powerpoint/2010/main" val="2241109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3FEB-DD4F-21D2-DCBF-1E613F3832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8BF3FB-9AF9-A169-9FC4-3832FB2B8B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8B523F-4A54-63A4-0B02-2914A38CB933}"/>
              </a:ext>
            </a:extLst>
          </p:cNvPr>
          <p:cNvSpPr>
            <a:spLocks noGrp="1"/>
          </p:cNvSpPr>
          <p:nvPr>
            <p:ph type="dt" sz="half" idx="10"/>
          </p:nvPr>
        </p:nvSpPr>
        <p:spPr/>
        <p:txBody>
          <a:bodyPr/>
          <a:lstStyle/>
          <a:p>
            <a:fld id="{0A1ABF7D-A288-4310-9E84-9E12EAA96700}" type="datetimeFigureOut">
              <a:rPr lang="en-US" smtClean="0"/>
              <a:t>4/4/2025</a:t>
            </a:fld>
            <a:endParaRPr lang="en-US"/>
          </a:p>
        </p:txBody>
      </p:sp>
      <p:sp>
        <p:nvSpPr>
          <p:cNvPr id="5" name="Footer Placeholder 4">
            <a:extLst>
              <a:ext uri="{FF2B5EF4-FFF2-40B4-BE49-F238E27FC236}">
                <a16:creationId xmlns:a16="http://schemas.microsoft.com/office/drawing/2014/main" id="{879B63CB-587C-10DC-D6D0-F448B97A5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F0365-DEF2-90CF-90C7-8B3E53EB26F3}"/>
              </a:ext>
            </a:extLst>
          </p:cNvPr>
          <p:cNvSpPr>
            <a:spLocks noGrp="1"/>
          </p:cNvSpPr>
          <p:nvPr>
            <p:ph type="sldNum" sz="quarter" idx="12"/>
          </p:nvPr>
        </p:nvSpPr>
        <p:spPr/>
        <p:txBody>
          <a:bodyPr/>
          <a:lstStyle/>
          <a:p>
            <a:fld id="{96D689DD-EAEF-4606-A7C0-D6AEF68C2BB6}" type="slidenum">
              <a:rPr lang="en-US" smtClean="0"/>
              <a:t>‹#›</a:t>
            </a:fld>
            <a:endParaRPr lang="en-US"/>
          </a:p>
        </p:txBody>
      </p:sp>
    </p:spTree>
    <p:extLst>
      <p:ext uri="{BB962C8B-B14F-4D97-AF65-F5344CB8AC3E}">
        <p14:creationId xmlns:p14="http://schemas.microsoft.com/office/powerpoint/2010/main" val="2114765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F3FD-A725-BAF3-74D6-FEB411F7C3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0F5FD4-5B6B-D1BA-5729-5B884DCA08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5D2A69-CB1D-E183-242F-D9C95C136356}"/>
              </a:ext>
            </a:extLst>
          </p:cNvPr>
          <p:cNvSpPr>
            <a:spLocks noGrp="1"/>
          </p:cNvSpPr>
          <p:nvPr>
            <p:ph type="dt" sz="half" idx="10"/>
          </p:nvPr>
        </p:nvSpPr>
        <p:spPr/>
        <p:txBody>
          <a:bodyPr/>
          <a:lstStyle/>
          <a:p>
            <a:fld id="{0A1ABF7D-A288-4310-9E84-9E12EAA96700}" type="datetimeFigureOut">
              <a:rPr lang="en-US" smtClean="0"/>
              <a:t>4/4/2025</a:t>
            </a:fld>
            <a:endParaRPr lang="en-US"/>
          </a:p>
        </p:txBody>
      </p:sp>
      <p:sp>
        <p:nvSpPr>
          <p:cNvPr id="5" name="Footer Placeholder 4">
            <a:extLst>
              <a:ext uri="{FF2B5EF4-FFF2-40B4-BE49-F238E27FC236}">
                <a16:creationId xmlns:a16="http://schemas.microsoft.com/office/drawing/2014/main" id="{DD023788-2CCF-205A-6AF2-7489C6A09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E7AFE-0ADA-323A-5BDE-6470357BB8AB}"/>
              </a:ext>
            </a:extLst>
          </p:cNvPr>
          <p:cNvSpPr>
            <a:spLocks noGrp="1"/>
          </p:cNvSpPr>
          <p:nvPr>
            <p:ph type="sldNum" sz="quarter" idx="12"/>
          </p:nvPr>
        </p:nvSpPr>
        <p:spPr/>
        <p:txBody>
          <a:bodyPr/>
          <a:lstStyle/>
          <a:p>
            <a:fld id="{96D689DD-EAEF-4606-A7C0-D6AEF68C2BB6}" type="slidenum">
              <a:rPr lang="en-US" smtClean="0"/>
              <a:t>‹#›</a:t>
            </a:fld>
            <a:endParaRPr lang="en-US"/>
          </a:p>
        </p:txBody>
      </p:sp>
    </p:spTree>
    <p:extLst>
      <p:ext uri="{BB962C8B-B14F-4D97-AF65-F5344CB8AC3E}">
        <p14:creationId xmlns:p14="http://schemas.microsoft.com/office/powerpoint/2010/main" val="3706982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C8B9-A70D-C898-B893-1B1A4CB718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02E9D8-8A1F-A169-E67F-F939065E44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D5C564-2647-51F1-FE2E-DC557FA0E6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8D119-07CB-A4AF-2211-99E2EA5C1E36}"/>
              </a:ext>
            </a:extLst>
          </p:cNvPr>
          <p:cNvSpPr>
            <a:spLocks noGrp="1"/>
          </p:cNvSpPr>
          <p:nvPr>
            <p:ph type="dt" sz="half" idx="10"/>
          </p:nvPr>
        </p:nvSpPr>
        <p:spPr/>
        <p:txBody>
          <a:bodyPr/>
          <a:lstStyle/>
          <a:p>
            <a:fld id="{0A1ABF7D-A288-4310-9E84-9E12EAA96700}" type="datetimeFigureOut">
              <a:rPr lang="en-US" smtClean="0"/>
              <a:t>4/4/2025</a:t>
            </a:fld>
            <a:endParaRPr lang="en-US"/>
          </a:p>
        </p:txBody>
      </p:sp>
      <p:sp>
        <p:nvSpPr>
          <p:cNvPr id="6" name="Footer Placeholder 5">
            <a:extLst>
              <a:ext uri="{FF2B5EF4-FFF2-40B4-BE49-F238E27FC236}">
                <a16:creationId xmlns:a16="http://schemas.microsoft.com/office/drawing/2014/main" id="{5D1726E7-DDE7-931D-F3ED-BACA2863EC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AD4AD-DEBF-0DDB-310D-749AC1C85987}"/>
              </a:ext>
            </a:extLst>
          </p:cNvPr>
          <p:cNvSpPr>
            <a:spLocks noGrp="1"/>
          </p:cNvSpPr>
          <p:nvPr>
            <p:ph type="sldNum" sz="quarter" idx="12"/>
          </p:nvPr>
        </p:nvSpPr>
        <p:spPr/>
        <p:txBody>
          <a:bodyPr/>
          <a:lstStyle/>
          <a:p>
            <a:fld id="{96D689DD-EAEF-4606-A7C0-D6AEF68C2BB6}" type="slidenum">
              <a:rPr lang="en-US" smtClean="0"/>
              <a:t>‹#›</a:t>
            </a:fld>
            <a:endParaRPr lang="en-US"/>
          </a:p>
        </p:txBody>
      </p:sp>
    </p:spTree>
    <p:extLst>
      <p:ext uri="{BB962C8B-B14F-4D97-AF65-F5344CB8AC3E}">
        <p14:creationId xmlns:p14="http://schemas.microsoft.com/office/powerpoint/2010/main" val="111370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0C776-08A9-069D-38FD-885D971AD4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9C779B-B70C-3ECC-22F0-9CA17E6206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E02450-E908-D985-4243-FBB9E95882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B7C478-D4C5-1D3F-E499-D18E0EA368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11CFDE-8E3C-99F2-5BBF-367B4BAE13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D5DEE5-F546-8CC6-03D4-D21507531A9F}"/>
              </a:ext>
            </a:extLst>
          </p:cNvPr>
          <p:cNvSpPr>
            <a:spLocks noGrp="1"/>
          </p:cNvSpPr>
          <p:nvPr>
            <p:ph type="dt" sz="half" idx="10"/>
          </p:nvPr>
        </p:nvSpPr>
        <p:spPr/>
        <p:txBody>
          <a:bodyPr/>
          <a:lstStyle/>
          <a:p>
            <a:fld id="{0A1ABF7D-A288-4310-9E84-9E12EAA96700}" type="datetimeFigureOut">
              <a:rPr lang="en-US" smtClean="0"/>
              <a:t>4/4/2025</a:t>
            </a:fld>
            <a:endParaRPr lang="en-US"/>
          </a:p>
        </p:txBody>
      </p:sp>
      <p:sp>
        <p:nvSpPr>
          <p:cNvPr id="8" name="Footer Placeholder 7">
            <a:extLst>
              <a:ext uri="{FF2B5EF4-FFF2-40B4-BE49-F238E27FC236}">
                <a16:creationId xmlns:a16="http://schemas.microsoft.com/office/drawing/2014/main" id="{C060393E-7068-FC50-2663-5CB271083D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D54EA1-D6BD-7EC7-6C52-B4756D6B7CE2}"/>
              </a:ext>
            </a:extLst>
          </p:cNvPr>
          <p:cNvSpPr>
            <a:spLocks noGrp="1"/>
          </p:cNvSpPr>
          <p:nvPr>
            <p:ph type="sldNum" sz="quarter" idx="12"/>
          </p:nvPr>
        </p:nvSpPr>
        <p:spPr/>
        <p:txBody>
          <a:bodyPr/>
          <a:lstStyle/>
          <a:p>
            <a:fld id="{96D689DD-EAEF-4606-A7C0-D6AEF68C2BB6}" type="slidenum">
              <a:rPr lang="en-US" smtClean="0"/>
              <a:t>‹#›</a:t>
            </a:fld>
            <a:endParaRPr lang="en-US"/>
          </a:p>
        </p:txBody>
      </p:sp>
    </p:spTree>
    <p:extLst>
      <p:ext uri="{BB962C8B-B14F-4D97-AF65-F5344CB8AC3E}">
        <p14:creationId xmlns:p14="http://schemas.microsoft.com/office/powerpoint/2010/main" val="234959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04C9-420D-C53F-9A68-6DA6BBE03B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7308F3-FD8A-2349-1AB7-FFFB5DCC0FBD}"/>
              </a:ext>
            </a:extLst>
          </p:cNvPr>
          <p:cNvSpPr>
            <a:spLocks noGrp="1"/>
          </p:cNvSpPr>
          <p:nvPr>
            <p:ph type="dt" sz="half" idx="10"/>
          </p:nvPr>
        </p:nvSpPr>
        <p:spPr/>
        <p:txBody>
          <a:bodyPr/>
          <a:lstStyle/>
          <a:p>
            <a:fld id="{0A1ABF7D-A288-4310-9E84-9E12EAA96700}" type="datetimeFigureOut">
              <a:rPr lang="en-US" smtClean="0"/>
              <a:t>4/4/2025</a:t>
            </a:fld>
            <a:endParaRPr lang="en-US"/>
          </a:p>
        </p:txBody>
      </p:sp>
      <p:sp>
        <p:nvSpPr>
          <p:cNvPr id="4" name="Footer Placeholder 3">
            <a:extLst>
              <a:ext uri="{FF2B5EF4-FFF2-40B4-BE49-F238E27FC236}">
                <a16:creationId xmlns:a16="http://schemas.microsoft.com/office/drawing/2014/main" id="{F431A3C4-70A8-67C8-D9C2-136EF03760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149775-2C41-2250-E47B-BCCAC16B5FCA}"/>
              </a:ext>
            </a:extLst>
          </p:cNvPr>
          <p:cNvSpPr>
            <a:spLocks noGrp="1"/>
          </p:cNvSpPr>
          <p:nvPr>
            <p:ph type="sldNum" sz="quarter" idx="12"/>
          </p:nvPr>
        </p:nvSpPr>
        <p:spPr/>
        <p:txBody>
          <a:bodyPr/>
          <a:lstStyle/>
          <a:p>
            <a:fld id="{96D689DD-EAEF-4606-A7C0-D6AEF68C2BB6}" type="slidenum">
              <a:rPr lang="en-US" smtClean="0"/>
              <a:t>‹#›</a:t>
            </a:fld>
            <a:endParaRPr lang="en-US"/>
          </a:p>
        </p:txBody>
      </p:sp>
    </p:spTree>
    <p:extLst>
      <p:ext uri="{BB962C8B-B14F-4D97-AF65-F5344CB8AC3E}">
        <p14:creationId xmlns:p14="http://schemas.microsoft.com/office/powerpoint/2010/main" val="2908568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58B59-9B1E-6E7A-0445-D1C21C5C129B}"/>
              </a:ext>
            </a:extLst>
          </p:cNvPr>
          <p:cNvSpPr>
            <a:spLocks noGrp="1"/>
          </p:cNvSpPr>
          <p:nvPr>
            <p:ph type="dt" sz="half" idx="10"/>
          </p:nvPr>
        </p:nvSpPr>
        <p:spPr/>
        <p:txBody>
          <a:bodyPr/>
          <a:lstStyle/>
          <a:p>
            <a:fld id="{0A1ABF7D-A288-4310-9E84-9E12EAA96700}" type="datetimeFigureOut">
              <a:rPr lang="en-US" smtClean="0"/>
              <a:t>4/4/2025</a:t>
            </a:fld>
            <a:endParaRPr lang="en-US"/>
          </a:p>
        </p:txBody>
      </p:sp>
      <p:sp>
        <p:nvSpPr>
          <p:cNvPr id="3" name="Footer Placeholder 2">
            <a:extLst>
              <a:ext uri="{FF2B5EF4-FFF2-40B4-BE49-F238E27FC236}">
                <a16:creationId xmlns:a16="http://schemas.microsoft.com/office/drawing/2014/main" id="{9FA9795D-0C0C-8966-E26B-C2C7AB8EC4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88BF08-9492-DE7E-0BBE-AA23C82C8965}"/>
              </a:ext>
            </a:extLst>
          </p:cNvPr>
          <p:cNvSpPr>
            <a:spLocks noGrp="1"/>
          </p:cNvSpPr>
          <p:nvPr>
            <p:ph type="sldNum" sz="quarter" idx="12"/>
          </p:nvPr>
        </p:nvSpPr>
        <p:spPr/>
        <p:txBody>
          <a:bodyPr/>
          <a:lstStyle/>
          <a:p>
            <a:fld id="{96D689DD-EAEF-4606-A7C0-D6AEF68C2BB6}" type="slidenum">
              <a:rPr lang="en-US" smtClean="0"/>
              <a:t>‹#›</a:t>
            </a:fld>
            <a:endParaRPr lang="en-US"/>
          </a:p>
        </p:txBody>
      </p:sp>
    </p:spTree>
    <p:extLst>
      <p:ext uri="{BB962C8B-B14F-4D97-AF65-F5344CB8AC3E}">
        <p14:creationId xmlns:p14="http://schemas.microsoft.com/office/powerpoint/2010/main" val="1400086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F7E02-9FB2-A51B-6157-48CAEBD130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43BE6D-EBA8-2657-1FDD-B9FA8D5BE3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94EC37-13F1-508F-060B-2637F7DE54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FF83F2-9D39-7674-1311-89A0AF9C9BEE}"/>
              </a:ext>
            </a:extLst>
          </p:cNvPr>
          <p:cNvSpPr>
            <a:spLocks noGrp="1"/>
          </p:cNvSpPr>
          <p:nvPr>
            <p:ph type="dt" sz="half" idx="10"/>
          </p:nvPr>
        </p:nvSpPr>
        <p:spPr/>
        <p:txBody>
          <a:bodyPr/>
          <a:lstStyle/>
          <a:p>
            <a:fld id="{0A1ABF7D-A288-4310-9E84-9E12EAA96700}" type="datetimeFigureOut">
              <a:rPr lang="en-US" smtClean="0"/>
              <a:t>4/4/2025</a:t>
            </a:fld>
            <a:endParaRPr lang="en-US"/>
          </a:p>
        </p:txBody>
      </p:sp>
      <p:sp>
        <p:nvSpPr>
          <p:cNvPr id="6" name="Footer Placeholder 5">
            <a:extLst>
              <a:ext uri="{FF2B5EF4-FFF2-40B4-BE49-F238E27FC236}">
                <a16:creationId xmlns:a16="http://schemas.microsoft.com/office/drawing/2014/main" id="{72AFD2EA-CB44-C968-1F96-90D6485934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146E96-A170-80A4-47AC-DD8855A93F8B}"/>
              </a:ext>
            </a:extLst>
          </p:cNvPr>
          <p:cNvSpPr>
            <a:spLocks noGrp="1"/>
          </p:cNvSpPr>
          <p:nvPr>
            <p:ph type="sldNum" sz="quarter" idx="12"/>
          </p:nvPr>
        </p:nvSpPr>
        <p:spPr/>
        <p:txBody>
          <a:bodyPr/>
          <a:lstStyle/>
          <a:p>
            <a:fld id="{96D689DD-EAEF-4606-A7C0-D6AEF68C2BB6}" type="slidenum">
              <a:rPr lang="en-US" smtClean="0"/>
              <a:t>‹#›</a:t>
            </a:fld>
            <a:endParaRPr lang="en-US"/>
          </a:p>
        </p:txBody>
      </p:sp>
    </p:spTree>
    <p:extLst>
      <p:ext uri="{BB962C8B-B14F-4D97-AF65-F5344CB8AC3E}">
        <p14:creationId xmlns:p14="http://schemas.microsoft.com/office/powerpoint/2010/main" val="3628963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A685C-FC03-8443-E9AA-3948178FD0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786AD3-852E-AF06-AC1B-A635513891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28F6BF-7F27-83C6-2469-42FB614DE8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9F2F7B-9AD6-43EA-CD25-AE34C19E1E8C}"/>
              </a:ext>
            </a:extLst>
          </p:cNvPr>
          <p:cNvSpPr>
            <a:spLocks noGrp="1"/>
          </p:cNvSpPr>
          <p:nvPr>
            <p:ph type="dt" sz="half" idx="10"/>
          </p:nvPr>
        </p:nvSpPr>
        <p:spPr/>
        <p:txBody>
          <a:bodyPr/>
          <a:lstStyle/>
          <a:p>
            <a:fld id="{0A1ABF7D-A288-4310-9E84-9E12EAA96700}" type="datetimeFigureOut">
              <a:rPr lang="en-US" smtClean="0"/>
              <a:t>4/4/2025</a:t>
            </a:fld>
            <a:endParaRPr lang="en-US"/>
          </a:p>
        </p:txBody>
      </p:sp>
      <p:sp>
        <p:nvSpPr>
          <p:cNvPr id="6" name="Footer Placeholder 5">
            <a:extLst>
              <a:ext uri="{FF2B5EF4-FFF2-40B4-BE49-F238E27FC236}">
                <a16:creationId xmlns:a16="http://schemas.microsoft.com/office/drawing/2014/main" id="{EF456779-E6FA-5AB7-EF14-CAB3B823E0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8B6230-8ED7-71B3-D8A8-7F670D129A34}"/>
              </a:ext>
            </a:extLst>
          </p:cNvPr>
          <p:cNvSpPr>
            <a:spLocks noGrp="1"/>
          </p:cNvSpPr>
          <p:nvPr>
            <p:ph type="sldNum" sz="quarter" idx="12"/>
          </p:nvPr>
        </p:nvSpPr>
        <p:spPr/>
        <p:txBody>
          <a:bodyPr/>
          <a:lstStyle/>
          <a:p>
            <a:fld id="{96D689DD-EAEF-4606-A7C0-D6AEF68C2BB6}" type="slidenum">
              <a:rPr lang="en-US" smtClean="0"/>
              <a:t>‹#›</a:t>
            </a:fld>
            <a:endParaRPr lang="en-US"/>
          </a:p>
        </p:txBody>
      </p:sp>
    </p:spTree>
    <p:extLst>
      <p:ext uri="{BB962C8B-B14F-4D97-AF65-F5344CB8AC3E}">
        <p14:creationId xmlns:p14="http://schemas.microsoft.com/office/powerpoint/2010/main" val="74427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1CC461-1C21-10C9-6F12-5DF6111FE2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ACA4C6-D231-AB47-A1EC-7E50430703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27865-0730-E9E0-A8CF-0900F003B0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A1ABF7D-A288-4310-9E84-9E12EAA96700}" type="datetimeFigureOut">
              <a:rPr lang="en-US" smtClean="0"/>
              <a:t>4/4/2025</a:t>
            </a:fld>
            <a:endParaRPr lang="en-US"/>
          </a:p>
        </p:txBody>
      </p:sp>
      <p:sp>
        <p:nvSpPr>
          <p:cNvPr id="5" name="Footer Placeholder 4">
            <a:extLst>
              <a:ext uri="{FF2B5EF4-FFF2-40B4-BE49-F238E27FC236}">
                <a16:creationId xmlns:a16="http://schemas.microsoft.com/office/drawing/2014/main" id="{D66BE007-D010-5402-6316-07CDA4B265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5DA4DDB-D9AB-3BD1-F5FA-6C2456525E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D689DD-EAEF-4606-A7C0-D6AEF68C2BB6}" type="slidenum">
              <a:rPr lang="en-US" smtClean="0"/>
              <a:t>‹#›</a:t>
            </a:fld>
            <a:endParaRPr lang="en-US"/>
          </a:p>
        </p:txBody>
      </p:sp>
    </p:spTree>
    <p:extLst>
      <p:ext uri="{BB962C8B-B14F-4D97-AF65-F5344CB8AC3E}">
        <p14:creationId xmlns:p14="http://schemas.microsoft.com/office/powerpoint/2010/main" val="3593200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E11A-FF7E-AD7B-1584-11F11DA5054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2CDAAB2-1F01-DB4A-7407-7FDB4F44E8F3}"/>
              </a:ext>
            </a:extLst>
          </p:cNvPr>
          <p:cNvSpPr>
            <a:spLocks noGrp="1"/>
          </p:cNvSpPr>
          <p:nvPr>
            <p:ph idx="1"/>
          </p:nvPr>
        </p:nvSpPr>
        <p:spPr/>
        <p:txBody>
          <a:bodyPr/>
          <a:lstStyle/>
          <a:p>
            <a:r>
              <a:rPr lang="en-US" dirty="0"/>
              <a:t>Building a Knowledge Graph by Populating Data on Ontologies</a:t>
            </a:r>
          </a:p>
          <a:p>
            <a:r>
              <a:rPr lang="en-US" dirty="0"/>
              <a:t>Virtualization and Querying the Knowledge Graph</a:t>
            </a:r>
          </a:p>
        </p:txBody>
      </p:sp>
    </p:spTree>
    <p:extLst>
      <p:ext uri="{BB962C8B-B14F-4D97-AF65-F5344CB8AC3E}">
        <p14:creationId xmlns:p14="http://schemas.microsoft.com/office/powerpoint/2010/main" val="1372445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8BC09-62BC-BBA1-DA7D-20B9FA4358B1}"/>
              </a:ext>
            </a:extLst>
          </p:cNvPr>
          <p:cNvSpPr>
            <a:spLocks noGrp="1"/>
          </p:cNvSpPr>
          <p:nvPr>
            <p:ph type="title"/>
          </p:nvPr>
        </p:nvSpPr>
        <p:spPr/>
        <p:txBody>
          <a:bodyPr/>
          <a:lstStyle/>
          <a:p>
            <a:r>
              <a:rPr lang="en-US" dirty="0"/>
              <a:t>Why Use R2RML? Key Benefits</a:t>
            </a:r>
          </a:p>
        </p:txBody>
      </p:sp>
      <p:sp>
        <p:nvSpPr>
          <p:cNvPr id="3" name="Content Placeholder 2">
            <a:extLst>
              <a:ext uri="{FF2B5EF4-FFF2-40B4-BE49-F238E27FC236}">
                <a16:creationId xmlns:a16="http://schemas.microsoft.com/office/drawing/2014/main" id="{C0DCBC91-3EED-FB30-0382-89B00D13505D}"/>
              </a:ext>
            </a:extLst>
          </p:cNvPr>
          <p:cNvSpPr>
            <a:spLocks noGrp="1"/>
          </p:cNvSpPr>
          <p:nvPr>
            <p:ph idx="1"/>
          </p:nvPr>
        </p:nvSpPr>
        <p:spPr/>
        <p:txBody>
          <a:bodyPr>
            <a:normAutofit fontScale="92500" lnSpcReduction="20000"/>
          </a:bodyPr>
          <a:lstStyle/>
          <a:p>
            <a:r>
              <a:rPr lang="en-US" dirty="0"/>
              <a:t>Allows querying relational data directly using SPARQL without physically moving or duplicating the data into the graph database. (This is what we did with SQLite!).</a:t>
            </a:r>
          </a:p>
          <a:p>
            <a:r>
              <a:rPr lang="en-US" dirty="0"/>
              <a:t>Queries are translated on-the-fly (SPARQL -&gt; SQL).</a:t>
            </a:r>
          </a:p>
          <a:p>
            <a:r>
              <a:rPr lang="en-US" dirty="0"/>
              <a:t>Standardization: Provides a common, vendor-neutral way to define mappings.</a:t>
            </a:r>
          </a:p>
          <a:p>
            <a:r>
              <a:rPr lang="en-US" dirty="0"/>
              <a:t>Reusability: Mappings can be shared and potentially reused across different tools that support R2RML.</a:t>
            </a:r>
          </a:p>
          <a:p>
            <a:r>
              <a:rPr lang="en-US" dirty="0"/>
              <a:t>Separation of Concerns: Keeps the mapping logic separate from application code and the databases themselves.</a:t>
            </a:r>
          </a:p>
          <a:p>
            <a:r>
              <a:rPr lang="en-US" dirty="0"/>
              <a:t>ETL (Extract, Transform, Load): Can also be used in ETL processes to physically convert and load relational data into RDF.</a:t>
            </a:r>
          </a:p>
        </p:txBody>
      </p:sp>
    </p:spTree>
    <p:extLst>
      <p:ext uri="{BB962C8B-B14F-4D97-AF65-F5344CB8AC3E}">
        <p14:creationId xmlns:p14="http://schemas.microsoft.com/office/powerpoint/2010/main" val="2680862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76DC4-3734-DD22-D939-F01FD05B1D0E}"/>
              </a:ext>
            </a:extLst>
          </p:cNvPr>
          <p:cNvSpPr>
            <a:spLocks noGrp="1"/>
          </p:cNvSpPr>
          <p:nvPr>
            <p:ph type="title"/>
          </p:nvPr>
        </p:nvSpPr>
        <p:spPr/>
        <p:txBody>
          <a:bodyPr/>
          <a:lstStyle/>
          <a:p>
            <a:r>
              <a:rPr lang="en-US" dirty="0"/>
              <a:t>How Does it Work? Core Concepts</a:t>
            </a:r>
          </a:p>
        </p:txBody>
      </p:sp>
      <p:sp>
        <p:nvSpPr>
          <p:cNvPr id="3" name="Content Placeholder 2">
            <a:extLst>
              <a:ext uri="{FF2B5EF4-FFF2-40B4-BE49-F238E27FC236}">
                <a16:creationId xmlns:a16="http://schemas.microsoft.com/office/drawing/2014/main" id="{B45648CD-5390-FC77-B16E-B84D3F965522}"/>
              </a:ext>
            </a:extLst>
          </p:cNvPr>
          <p:cNvSpPr>
            <a:spLocks noGrp="1"/>
          </p:cNvSpPr>
          <p:nvPr>
            <p:ph idx="1"/>
          </p:nvPr>
        </p:nvSpPr>
        <p:spPr/>
        <p:txBody>
          <a:bodyPr>
            <a:normAutofit fontScale="77500" lnSpcReduction="20000"/>
          </a:bodyPr>
          <a:lstStyle/>
          <a:p>
            <a:endParaRPr lang="en-US" dirty="0"/>
          </a:p>
          <a:p>
            <a:r>
              <a:rPr lang="en-US" dirty="0"/>
              <a:t>The Goal: Specify rules to generate RDF Triples (Subject - Predicate - Object) from table rows.</a:t>
            </a:r>
          </a:p>
          <a:p>
            <a:r>
              <a:rPr lang="en-US" dirty="0"/>
              <a:t>Key Building Blocks in an R2RML file:</a:t>
            </a:r>
          </a:p>
          <a:p>
            <a:r>
              <a:rPr lang="en-US" dirty="0" err="1"/>
              <a:t>rr:TriplesMap</a:t>
            </a:r>
            <a:r>
              <a:rPr lang="en-US" dirty="0"/>
              <a:t>: The main container for mapping rules related to one logical source (e.g., one table or one query result).</a:t>
            </a:r>
          </a:p>
          <a:p>
            <a:r>
              <a:rPr lang="en-US" dirty="0" err="1"/>
              <a:t>rr:logicalTable</a:t>
            </a:r>
            <a:r>
              <a:rPr lang="en-US" dirty="0"/>
              <a:t>: Defines where the source data comes from (e.g., </a:t>
            </a:r>
            <a:r>
              <a:rPr lang="en-US" dirty="0" err="1"/>
              <a:t>rr:tableName</a:t>
            </a:r>
            <a:r>
              <a:rPr lang="en-US" dirty="0"/>
              <a:t> "Persons" or </a:t>
            </a:r>
            <a:r>
              <a:rPr lang="en-US" dirty="0" err="1"/>
              <a:t>rr:sqlQuery</a:t>
            </a:r>
            <a:r>
              <a:rPr lang="en-US" dirty="0"/>
              <a:t> "SELECT ...").</a:t>
            </a:r>
          </a:p>
          <a:p>
            <a:r>
              <a:rPr lang="en-US" dirty="0" err="1"/>
              <a:t>rr:subjectMap</a:t>
            </a:r>
            <a:r>
              <a:rPr lang="en-US" dirty="0"/>
              <a:t>: Defines how to create the Subject URI for each triple (often using a template with primary key values, like http://example.com/person/{id}).</a:t>
            </a:r>
          </a:p>
          <a:p>
            <a:r>
              <a:rPr lang="en-US" dirty="0" err="1"/>
              <a:t>rr:predicateObjectMap</a:t>
            </a:r>
            <a:r>
              <a:rPr lang="en-US" dirty="0"/>
              <a:t>: Defines how to create the Predicate (the property URI, like </a:t>
            </a:r>
            <a:r>
              <a:rPr lang="en-US" dirty="0" err="1"/>
              <a:t>foaf:name</a:t>
            </a:r>
            <a:r>
              <a:rPr lang="en-US" dirty="0"/>
              <a:t>) and the Object (a literal value from a column like "Alice", or another URI).</a:t>
            </a:r>
          </a:p>
        </p:txBody>
      </p:sp>
    </p:spTree>
    <p:extLst>
      <p:ext uri="{BB962C8B-B14F-4D97-AF65-F5344CB8AC3E}">
        <p14:creationId xmlns:p14="http://schemas.microsoft.com/office/powerpoint/2010/main" val="3853510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A6E94-D6A1-D52E-2F8C-423EED26C6B0}"/>
              </a:ext>
            </a:extLst>
          </p:cNvPr>
          <p:cNvSpPr>
            <a:spLocks noGrp="1"/>
          </p:cNvSpPr>
          <p:nvPr>
            <p:ph type="title"/>
          </p:nvPr>
        </p:nvSpPr>
        <p:spPr/>
        <p:txBody>
          <a:bodyPr/>
          <a:lstStyle/>
          <a:p>
            <a:r>
              <a:rPr lang="en-US" dirty="0"/>
              <a:t>Anatomy of a Mapping</a:t>
            </a:r>
          </a:p>
        </p:txBody>
      </p:sp>
      <p:sp>
        <p:nvSpPr>
          <p:cNvPr id="3" name="Content Placeholder 2">
            <a:extLst>
              <a:ext uri="{FF2B5EF4-FFF2-40B4-BE49-F238E27FC236}">
                <a16:creationId xmlns:a16="http://schemas.microsoft.com/office/drawing/2014/main" id="{DF3CBAC3-D800-CF97-17E7-7DEE7F12039B}"/>
              </a:ext>
            </a:extLst>
          </p:cNvPr>
          <p:cNvSpPr>
            <a:spLocks noGrp="1"/>
          </p:cNvSpPr>
          <p:nvPr>
            <p:ph idx="1"/>
          </p:nvPr>
        </p:nvSpPr>
        <p:spPr/>
        <p:txBody>
          <a:bodyPr>
            <a:normAutofit fontScale="32500" lnSpcReduction="20000"/>
          </a:bodyPr>
          <a:lstStyle/>
          <a:p>
            <a:r>
              <a:rPr lang="en-US" dirty="0"/>
              <a:t>Input (SQLite Row):</a:t>
            </a:r>
          </a:p>
          <a:p>
            <a:r>
              <a:rPr lang="en-US" dirty="0"/>
              <a:t>| id | name | city |</a:t>
            </a:r>
          </a:p>
          <a:p>
            <a:r>
              <a:rPr lang="en-US" dirty="0"/>
              <a:t>| :-: | :------ | :------- |</a:t>
            </a:r>
          </a:p>
          <a:p>
            <a:r>
              <a:rPr lang="en-US" dirty="0"/>
              <a:t>| 1 | "Alice" | "London" |</a:t>
            </a:r>
          </a:p>
          <a:p>
            <a:endParaRPr lang="en-US" dirty="0"/>
          </a:p>
          <a:p>
            <a:r>
              <a:rPr lang="en-US" dirty="0"/>
              <a:t>R2RML Snippets (Conceptual):</a:t>
            </a:r>
          </a:p>
          <a:p>
            <a:endParaRPr lang="en-US" dirty="0"/>
          </a:p>
          <a:p>
            <a:r>
              <a:rPr lang="en-US" dirty="0"/>
              <a:t>    Subject Map Rule:</a:t>
            </a:r>
          </a:p>
          <a:p>
            <a:r>
              <a:rPr lang="en-US" dirty="0"/>
              <a:t>    </a:t>
            </a:r>
            <a:r>
              <a:rPr lang="en-US" dirty="0" err="1"/>
              <a:t>rr:subjectMap</a:t>
            </a:r>
            <a:r>
              <a:rPr lang="en-US" dirty="0"/>
              <a:t> [ </a:t>
            </a:r>
            <a:r>
              <a:rPr lang="en-US" dirty="0" err="1"/>
              <a:t>rr:template</a:t>
            </a:r>
            <a:r>
              <a:rPr lang="en-US" dirty="0"/>
              <a:t> "http://example.com/person/{id}" ]</a:t>
            </a:r>
          </a:p>
          <a:p>
            <a:r>
              <a:rPr lang="en-US" dirty="0"/>
              <a:t>    Generates -&gt; &lt;http://example.com/person/1&gt;</a:t>
            </a:r>
          </a:p>
          <a:p>
            <a:endParaRPr lang="en-US" dirty="0"/>
          </a:p>
          <a:p>
            <a:r>
              <a:rPr lang="en-US" dirty="0"/>
              <a:t>    Predicate-Object Map Rule 1:</a:t>
            </a:r>
          </a:p>
          <a:p>
            <a:r>
              <a:rPr lang="en-US" dirty="0"/>
              <a:t>    </a:t>
            </a:r>
            <a:r>
              <a:rPr lang="en-US" dirty="0" err="1"/>
              <a:t>rr:predicateObjectMap</a:t>
            </a:r>
            <a:r>
              <a:rPr lang="en-US" dirty="0"/>
              <a:t> [ </a:t>
            </a:r>
            <a:r>
              <a:rPr lang="en-US" dirty="0" err="1"/>
              <a:t>rr:predicate</a:t>
            </a:r>
            <a:r>
              <a:rPr lang="en-US" dirty="0"/>
              <a:t> </a:t>
            </a:r>
            <a:r>
              <a:rPr lang="en-US" dirty="0" err="1"/>
              <a:t>foaf:name</a:t>
            </a:r>
            <a:r>
              <a:rPr lang="en-US" dirty="0"/>
              <a:t>; </a:t>
            </a:r>
            <a:r>
              <a:rPr lang="en-US" dirty="0" err="1"/>
              <a:t>rr:objectMap</a:t>
            </a:r>
            <a:r>
              <a:rPr lang="en-US" dirty="0"/>
              <a:t> [ </a:t>
            </a:r>
            <a:r>
              <a:rPr lang="en-US" dirty="0" err="1"/>
              <a:t>rr:column</a:t>
            </a:r>
            <a:r>
              <a:rPr lang="en-US" dirty="0"/>
              <a:t> "name" ] ]</a:t>
            </a:r>
          </a:p>
          <a:p>
            <a:r>
              <a:rPr lang="en-US" dirty="0"/>
              <a:t>    Generates -&gt; </a:t>
            </a:r>
            <a:r>
              <a:rPr lang="en-US" dirty="0" err="1"/>
              <a:t>foaf:name</a:t>
            </a:r>
            <a:r>
              <a:rPr lang="en-US" dirty="0"/>
              <a:t> "Alice"</a:t>
            </a:r>
          </a:p>
          <a:p>
            <a:endParaRPr lang="en-US" dirty="0"/>
          </a:p>
          <a:p>
            <a:r>
              <a:rPr lang="en-US" dirty="0"/>
              <a:t>    Predicate-Object Map Rule 2:</a:t>
            </a:r>
          </a:p>
          <a:p>
            <a:r>
              <a:rPr lang="en-US" dirty="0"/>
              <a:t>    </a:t>
            </a:r>
            <a:r>
              <a:rPr lang="en-US" dirty="0" err="1"/>
              <a:t>rr:predicateObjectMap</a:t>
            </a:r>
            <a:r>
              <a:rPr lang="en-US" dirty="0"/>
              <a:t> [ </a:t>
            </a:r>
            <a:r>
              <a:rPr lang="en-US" dirty="0" err="1"/>
              <a:t>rr:predicate</a:t>
            </a:r>
            <a:r>
              <a:rPr lang="en-US" dirty="0"/>
              <a:t> :</a:t>
            </a:r>
            <a:r>
              <a:rPr lang="en-US" dirty="0" err="1"/>
              <a:t>livesInCity</a:t>
            </a:r>
            <a:r>
              <a:rPr lang="en-US" dirty="0"/>
              <a:t>; </a:t>
            </a:r>
            <a:r>
              <a:rPr lang="en-US" dirty="0" err="1"/>
              <a:t>rr:objectMap</a:t>
            </a:r>
            <a:r>
              <a:rPr lang="en-US" dirty="0"/>
              <a:t> [ </a:t>
            </a:r>
            <a:r>
              <a:rPr lang="en-US" dirty="0" err="1"/>
              <a:t>rr:column</a:t>
            </a:r>
            <a:r>
              <a:rPr lang="en-US" dirty="0"/>
              <a:t> "city" ] ]</a:t>
            </a:r>
          </a:p>
          <a:p>
            <a:r>
              <a:rPr lang="en-US" dirty="0"/>
              <a:t>    Generates -&gt; :</a:t>
            </a:r>
            <a:r>
              <a:rPr lang="en-US" dirty="0" err="1"/>
              <a:t>livesInCity</a:t>
            </a:r>
            <a:r>
              <a:rPr lang="en-US" dirty="0"/>
              <a:t> "London"</a:t>
            </a:r>
          </a:p>
        </p:txBody>
      </p:sp>
    </p:spTree>
    <p:extLst>
      <p:ext uri="{BB962C8B-B14F-4D97-AF65-F5344CB8AC3E}">
        <p14:creationId xmlns:p14="http://schemas.microsoft.com/office/powerpoint/2010/main" val="1949347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FAA90-E8B0-97FD-A590-2FB0E2FBF801}"/>
              </a:ext>
            </a:extLst>
          </p:cNvPr>
          <p:cNvSpPr>
            <a:spLocks noGrp="1"/>
          </p:cNvSpPr>
          <p:nvPr>
            <p:ph type="title"/>
          </p:nvPr>
        </p:nvSpPr>
        <p:spPr/>
        <p:txBody>
          <a:bodyPr/>
          <a:lstStyle/>
          <a:p>
            <a:r>
              <a:rPr lang="en-US" dirty="0"/>
              <a:t>SQL </a:t>
            </a:r>
          </a:p>
        </p:txBody>
      </p:sp>
      <p:sp>
        <p:nvSpPr>
          <p:cNvPr id="3" name="Content Placeholder 2">
            <a:extLst>
              <a:ext uri="{FF2B5EF4-FFF2-40B4-BE49-F238E27FC236}">
                <a16:creationId xmlns:a16="http://schemas.microsoft.com/office/drawing/2014/main" id="{09EF66D6-0837-055B-D88F-3C58DA3FCE8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09817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75A8-8064-B1DC-3661-AABFBC9226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105362-4CEE-9F30-A5A9-15E60748FA95}"/>
              </a:ext>
            </a:extLst>
          </p:cNvPr>
          <p:cNvSpPr>
            <a:spLocks noGrp="1"/>
          </p:cNvSpPr>
          <p:nvPr>
            <p:ph idx="1"/>
          </p:nvPr>
        </p:nvSpPr>
        <p:spPr/>
        <p:txBody>
          <a:bodyPr>
            <a:normAutofit fontScale="70000" lnSpcReduction="20000"/>
          </a:bodyPr>
          <a:lstStyle/>
          <a:p>
            <a:r>
              <a:rPr lang="en-US" b="1" dirty="0"/>
              <a:t>VIRTUALIZATION &amp; QUERYING (Approx. 10 minutes total)</a:t>
            </a:r>
          </a:p>
          <a:p>
            <a:r>
              <a:rPr lang="en-US" b="1" dirty="0"/>
              <a:t>Slide 7: What is Virtualization in Knowledge Graphs?</a:t>
            </a:r>
          </a:p>
          <a:p>
            <a:pPr>
              <a:buFont typeface="Arial" panose="020B0604020202020204" pitchFamily="34" charset="0"/>
              <a:buChar char="•"/>
            </a:pPr>
            <a:r>
              <a:rPr lang="en-US" b="1" dirty="0"/>
              <a:t>Definition:</a:t>
            </a:r>
            <a:r>
              <a:rPr lang="en-US" dirty="0"/>
              <a:t> Enabling access to data sources without physically duplicating all data into the graph store.</a:t>
            </a:r>
          </a:p>
          <a:p>
            <a:pPr>
              <a:buFont typeface="Arial" panose="020B0604020202020204" pitchFamily="34" charset="0"/>
              <a:buChar char="•"/>
            </a:pPr>
            <a:r>
              <a:rPr lang="en-US" b="1" dirty="0"/>
              <a:t>Why It Matters</a:t>
            </a:r>
            <a:endParaRPr lang="en-US" dirty="0"/>
          </a:p>
          <a:p>
            <a:pPr marL="742950" lvl="1" indent="-285750">
              <a:buFont typeface="Arial" panose="020B0604020202020204" pitchFamily="34" charset="0"/>
              <a:buChar char="•"/>
            </a:pPr>
            <a:r>
              <a:rPr lang="en-US" dirty="0"/>
              <a:t>Real-time integration with legacy systems.</a:t>
            </a:r>
          </a:p>
          <a:p>
            <a:pPr marL="742950" lvl="1" indent="-285750">
              <a:buFont typeface="Arial" panose="020B0604020202020204" pitchFamily="34" charset="0"/>
              <a:buChar char="•"/>
            </a:pPr>
            <a:r>
              <a:rPr lang="en-US" dirty="0"/>
              <a:t>Reduced data redundancy and better synchronization.</a:t>
            </a:r>
          </a:p>
          <a:p>
            <a:pPr>
              <a:buFont typeface="Arial" panose="020B0604020202020204" pitchFamily="34" charset="0"/>
              <a:buChar char="•"/>
            </a:pPr>
            <a:r>
              <a:rPr lang="en-US" b="1" dirty="0"/>
              <a:t>Approaches</a:t>
            </a:r>
            <a:endParaRPr lang="en-US" dirty="0"/>
          </a:p>
          <a:p>
            <a:pPr marL="742950" lvl="1" indent="-285750">
              <a:buFont typeface="Arial" panose="020B0604020202020204" pitchFamily="34" charset="0"/>
              <a:buChar char="•"/>
            </a:pPr>
            <a:r>
              <a:rPr lang="en-US" dirty="0"/>
              <a:t>Virtual graphs: Query external data sources “as if” they’re part of the knowledge graph.</a:t>
            </a:r>
          </a:p>
          <a:p>
            <a:pPr marL="742950" lvl="1" indent="-285750">
              <a:buFont typeface="Arial" panose="020B0604020202020204" pitchFamily="34" charset="0"/>
              <a:buChar char="•"/>
            </a:pPr>
            <a:r>
              <a:rPr lang="en-US" dirty="0"/>
              <a:t>Federated queries: Combine data from multiple graph endpoints seamlessly.</a:t>
            </a:r>
          </a:p>
          <a:p>
            <a:r>
              <a:rPr lang="en-US" b="1" dirty="0"/>
              <a:t>Speaker Note (2 minutes)</a:t>
            </a:r>
            <a:endParaRPr lang="en-US" dirty="0"/>
          </a:p>
          <a:p>
            <a:pPr>
              <a:buFont typeface="Arial" panose="020B0604020202020204" pitchFamily="34" charset="0"/>
              <a:buChar char="•"/>
            </a:pPr>
            <a:r>
              <a:rPr lang="en-US" dirty="0"/>
              <a:t>Highlight how virtualization avoids heavy ETL for large-scale data.</a:t>
            </a:r>
          </a:p>
          <a:p>
            <a:pPr>
              <a:buFont typeface="Arial" panose="020B0604020202020204" pitchFamily="34" charset="0"/>
              <a:buChar char="•"/>
            </a:pPr>
            <a:r>
              <a:rPr lang="en-US" dirty="0"/>
              <a:t>Mention an example: “Query data from the PLM system while also pulling relevant records from the inspection database in real-time.”</a:t>
            </a:r>
          </a:p>
          <a:p>
            <a:endParaRPr lang="en-US" dirty="0"/>
          </a:p>
        </p:txBody>
      </p:sp>
    </p:spTree>
    <p:extLst>
      <p:ext uri="{BB962C8B-B14F-4D97-AF65-F5344CB8AC3E}">
        <p14:creationId xmlns:p14="http://schemas.microsoft.com/office/powerpoint/2010/main" val="4050323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1743E-2962-620C-6B91-D0EBC224F3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EADBF3-E352-0258-A227-8D91B3FC7BE4}"/>
              </a:ext>
            </a:extLst>
          </p:cNvPr>
          <p:cNvSpPr>
            <a:spLocks noGrp="1"/>
          </p:cNvSpPr>
          <p:nvPr>
            <p:ph idx="1"/>
          </p:nvPr>
        </p:nvSpPr>
        <p:spPr/>
        <p:txBody>
          <a:bodyPr>
            <a:noAutofit/>
          </a:bodyPr>
          <a:lstStyle/>
          <a:p>
            <a:r>
              <a:rPr lang="en-US" sz="600" dirty="0"/>
              <a:t>Comprehensive Database Schema Design Techniques</a:t>
            </a:r>
          </a:p>
          <a:p>
            <a:r>
              <a:rPr lang="en-US" sz="600" dirty="0"/>
              <a:t>1. Relational Database Normalization (1NF through 5NF and Beyond)</a:t>
            </a:r>
          </a:p>
          <a:p>
            <a:endParaRPr lang="en-US" sz="600" dirty="0"/>
          </a:p>
          <a:p>
            <a:r>
              <a:rPr lang="en-US" sz="600" dirty="0"/>
              <a:t>Relational schema design often uses normalization, a process of structuring tables to reduce redundancy and dependency issues​</a:t>
            </a:r>
          </a:p>
          <a:p>
            <a:r>
              <a:rPr lang="en-US" sz="600" dirty="0"/>
              <a:t>. The classic normal forms include:</a:t>
            </a:r>
          </a:p>
          <a:p>
            <a:endParaRPr lang="en-US" sz="600" dirty="0"/>
          </a:p>
          <a:p>
            <a:r>
              <a:rPr lang="en-US" sz="600" dirty="0"/>
              <a:t>    First Normal Form (1NF) – Each table column holds atomic (indivisible) values, with no repeating groups, and each row is uniquely identifiable​</a:t>
            </a:r>
          </a:p>
          <a:p>
            <a:r>
              <a:rPr lang="en-US" sz="600" dirty="0"/>
              <a:t>. For example, a customer orders table violating 1NF might have a column listing multiple products per order; 1NF would split that into separate rows or a child table​</a:t>
            </a:r>
          </a:p>
          <a:p>
            <a:endParaRPr lang="en-US" sz="600" dirty="0"/>
          </a:p>
          <a:p>
            <a:r>
              <a:rPr lang="en-US" sz="600" dirty="0"/>
              <a:t>    Second Normal Form (2NF) – Achieved after 1NF by ensuring full dependency on the primary key. No non-key attribute should depend on only part of a composite key​</a:t>
            </a:r>
          </a:p>
          <a:p>
            <a:r>
              <a:rPr lang="en-US" sz="600" dirty="0"/>
              <a:t>. In practice, if a table’s primary key has multiple columns, every other column must depend on the entire key, not just one part. This usually means moving partially dependent data to another table​</a:t>
            </a:r>
          </a:p>
          <a:p>
            <a:r>
              <a:rPr lang="en-US" sz="600" dirty="0"/>
              <a:t>    Third Normal Form (3NF) – Achieved after 2NF by removing transitive dependencies. No non-key attribute should depend on another non-key attribute​</a:t>
            </a:r>
          </a:p>
          <a:p>
            <a:r>
              <a:rPr lang="en-US" sz="600" dirty="0"/>
              <a:t>. In other words, if column A depends on column B which depends on the primary key, then A should be moved to a separate table linked to B. This prevents update/delete anomalies​</a:t>
            </a:r>
          </a:p>
          <a:p>
            <a:r>
              <a:rPr lang="en-US" sz="600" dirty="0"/>
              <a:t>.</a:t>
            </a:r>
          </a:p>
          <a:p>
            <a:endParaRPr lang="en-US" sz="600" dirty="0"/>
          </a:p>
          <a:p>
            <a:r>
              <a:rPr lang="en-US" sz="600" dirty="0"/>
              <a:t>    Boyce–Codd Normal Form (BCNF) – A stricter version of 3NF. It requires that every determinant (any attribute or set of attributes that functionally determines another) is a candidate key​</a:t>
            </a:r>
          </a:p>
          <a:p>
            <a:r>
              <a:rPr lang="en-US" sz="600" dirty="0"/>
              <a:t>. BCNF addresses certain edge cases not covered by 3NF (usually when a table has multiple overlapping candidate keys). For example, if a table of students, courses, and instructors had a rule "Instructor teaches Course," then Instructor alone determining Course violates BCNF unless that pairing is made into a separate table​</a:t>
            </a:r>
          </a:p>
          <a:p>
            <a:r>
              <a:rPr lang="en-US" sz="600" dirty="0"/>
              <a:t>    Fourth Normal Form (4NF) – Eliminates multi-valued dependencies. If two independent one-to-many relationships exist in one table, 4NF splits them into separate tables to avoid redundant combinations. This normal form handles cases where a record contains two sets of repeating facts that don’t directly depend on each other (aside from the primary key)​</a:t>
            </a:r>
          </a:p>
          <a:p>
            <a:pPr marL="0" indent="0">
              <a:buNone/>
            </a:pPr>
            <a:r>
              <a:rPr lang="en-US" sz="600" dirty="0"/>
              <a:t>. 4NF is rarely needed outside of specialized designs (e.g. complex hierarchies or historical tracking)​</a:t>
            </a:r>
          </a:p>
          <a:p>
            <a:r>
              <a:rPr lang="en-US" sz="600" dirty="0"/>
              <a:t>    Fifth Normal Form (5NF) – Also called Projection-Join NF, it resolves join dependencies, ensuring that a complex relationship that can be reconstructed via joins is decomposed to avoid any anomalous data combinations​</a:t>
            </a:r>
          </a:p>
          <a:p>
            <a:r>
              <a:rPr lang="en-US" sz="600" dirty="0"/>
              <a:t>. A table is in 5NF if it cannot be further non-</a:t>
            </a:r>
            <a:r>
              <a:rPr lang="en-US" sz="600" dirty="0" err="1"/>
              <a:t>losslessly</a:t>
            </a:r>
            <a:r>
              <a:rPr lang="en-US" sz="600" dirty="0"/>
              <a:t> decomposed into smaller tables​</a:t>
            </a:r>
          </a:p>
          <a:p>
            <a:r>
              <a:rPr lang="en-US" sz="600" dirty="0"/>
              <a:t>. This is the highest normal form focused on eliminating redundancy; beyond this, Sixth Normal Form (6NF) and Domain-Key NF (DKNF) exist in theory, but these are used only in niche cases (such as temporal databases or certain data warehouse designs) and not common in industry practice​</a:t>
            </a:r>
          </a:p>
          <a:p>
            <a:r>
              <a:rPr lang="en-US" sz="600" dirty="0"/>
              <a:t>   Practical note: In industry, normalization is applied up through 3NF (or BCNF) for operational databases to ensure data integrity. Higher normal forms (4NF, 5NF) are less frequently encountered, as real-world requirements (performance, reporting needs) sometimes lead designers to balance strict normalization with other techniques like denormalization.</a:t>
            </a:r>
          </a:p>
        </p:txBody>
      </p:sp>
    </p:spTree>
    <p:extLst>
      <p:ext uri="{BB962C8B-B14F-4D97-AF65-F5344CB8AC3E}">
        <p14:creationId xmlns:p14="http://schemas.microsoft.com/office/powerpoint/2010/main" val="1286579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A6DC4-E442-F9FB-6686-69351F541B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0AEACA-09FF-D5F7-F9E4-6604B5B961ED}"/>
              </a:ext>
            </a:extLst>
          </p:cNvPr>
          <p:cNvSpPr>
            <a:spLocks noGrp="1"/>
          </p:cNvSpPr>
          <p:nvPr>
            <p:ph idx="1"/>
          </p:nvPr>
        </p:nvSpPr>
        <p:spPr/>
        <p:txBody>
          <a:bodyPr>
            <a:noAutofit/>
          </a:bodyPr>
          <a:lstStyle/>
          <a:p>
            <a:r>
              <a:rPr lang="en-US" sz="600" dirty="0"/>
              <a:t>🔍 What are Anomalies in Database Schema Design?</a:t>
            </a:r>
          </a:p>
          <a:p>
            <a:r>
              <a:rPr lang="en-US" sz="600" dirty="0"/>
              <a:t>Anomalies in a database schema occur when the schema is poorly designed—typically due to lack of proper normalization. These anomalies affect data integrity and can lead to inconsistent or redundant data.</a:t>
            </a:r>
          </a:p>
          <a:p>
            <a:r>
              <a:rPr lang="en-US" sz="600" dirty="0"/>
              <a:t>💣 Common Types of Anomalies:</a:t>
            </a:r>
          </a:p>
          <a:p>
            <a:r>
              <a:rPr lang="en-US" sz="600" dirty="0"/>
              <a:t>1. Insertion Anomaly</a:t>
            </a:r>
          </a:p>
          <a:p>
            <a:r>
              <a:rPr lang="en-US" sz="600" dirty="0"/>
              <a:t>Occurs when you can't add data to the database without having to add unrelated data.</a:t>
            </a:r>
          </a:p>
          <a:p>
            <a:r>
              <a:rPr lang="en-US" sz="600" dirty="0"/>
              <a:t>Example: You have a table like this:</a:t>
            </a:r>
          </a:p>
          <a:p>
            <a:r>
              <a:rPr lang="en-US" sz="600" dirty="0"/>
              <a:t>| </a:t>
            </a:r>
            <a:r>
              <a:rPr lang="en-US" sz="600" dirty="0" err="1"/>
              <a:t>StudentName</a:t>
            </a:r>
            <a:r>
              <a:rPr lang="en-US" sz="600" dirty="0"/>
              <a:t> | Course     |</a:t>
            </a:r>
          </a:p>
          <a:p>
            <a:r>
              <a:rPr lang="en-US" sz="600" dirty="0"/>
              <a:t>|-------------|------------|</a:t>
            </a:r>
          </a:p>
          <a:p>
            <a:r>
              <a:rPr lang="en-US" sz="600" dirty="0"/>
              <a:t>| Alice       | Database   |</a:t>
            </a:r>
          </a:p>
          <a:p>
            <a:r>
              <a:rPr lang="en-US" sz="600" dirty="0"/>
              <a:t>If you want to add a new course that no student has enrolled in yet, you can't do it without inserting a dummy student.</a:t>
            </a:r>
          </a:p>
          <a:p>
            <a:r>
              <a:rPr lang="en-US" sz="600" dirty="0"/>
              <a:t>2. Update Anomaly</a:t>
            </a:r>
          </a:p>
          <a:p>
            <a:r>
              <a:rPr lang="en-US" sz="600" dirty="0"/>
              <a:t>Occurs when the same data is stored in multiple places, and you have to update it in all those places to keep it consistent.</a:t>
            </a:r>
          </a:p>
          <a:p>
            <a:r>
              <a:rPr lang="en-US" sz="600" dirty="0"/>
              <a:t>Example: If a professor's name appears in 5 different rows and they change their name, you need to update all 5 rows. If one is missed, the data becomes inconsistent.</a:t>
            </a:r>
          </a:p>
          <a:p>
            <a:r>
              <a:rPr lang="en-US" sz="600" dirty="0"/>
              <a:t>3. Deletion Anomaly</a:t>
            </a:r>
          </a:p>
          <a:p>
            <a:r>
              <a:rPr lang="en-US" sz="600" dirty="0"/>
              <a:t>Occurs when deleting a record inadvertently removes useful information.</a:t>
            </a:r>
          </a:p>
          <a:p>
            <a:r>
              <a:rPr lang="en-US" sz="600" dirty="0"/>
              <a:t>Example: You delete the only student enrolled in "AI Ethics" and accidentally lose all information about that course.</a:t>
            </a:r>
          </a:p>
          <a:p>
            <a:r>
              <a:rPr lang="en-US" sz="600" dirty="0"/>
              <a:t>4. Redundancy</a:t>
            </a:r>
          </a:p>
          <a:p>
            <a:r>
              <a:rPr lang="en-US" sz="600" dirty="0"/>
              <a:t>Storing the same piece of information in multiple places unnecessarily.</a:t>
            </a:r>
          </a:p>
          <a:p>
            <a:r>
              <a:rPr lang="en-US" sz="600" dirty="0"/>
              <a:t>Problem:</a:t>
            </a:r>
          </a:p>
          <a:p>
            <a:r>
              <a:rPr lang="en-US" sz="600" dirty="0"/>
              <a:t>    Wastes space.</a:t>
            </a:r>
          </a:p>
          <a:p>
            <a:r>
              <a:rPr lang="en-US" sz="600" dirty="0"/>
              <a:t>   Leads to update anomalies.</a:t>
            </a:r>
          </a:p>
          <a:p>
            <a:r>
              <a:rPr lang="en-US" sz="600" dirty="0"/>
              <a:t>   Makes queries and maintenance harder.</a:t>
            </a:r>
          </a:p>
        </p:txBody>
      </p:sp>
    </p:spTree>
    <p:extLst>
      <p:ext uri="{BB962C8B-B14F-4D97-AF65-F5344CB8AC3E}">
        <p14:creationId xmlns:p14="http://schemas.microsoft.com/office/powerpoint/2010/main" val="1103463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D5AC-94D4-EA80-FD47-03C35CB40C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4C7833-0D99-0FBE-714C-03AFC7718C0B}"/>
              </a:ext>
            </a:extLst>
          </p:cNvPr>
          <p:cNvSpPr>
            <a:spLocks noGrp="1"/>
          </p:cNvSpPr>
          <p:nvPr>
            <p:ph idx="1"/>
          </p:nvPr>
        </p:nvSpPr>
        <p:spPr/>
        <p:txBody>
          <a:bodyPr>
            <a:normAutofit fontScale="25000" lnSpcReduction="20000"/>
          </a:bodyPr>
          <a:lstStyle/>
          <a:p>
            <a:r>
              <a:rPr lang="en-US" dirty="0"/>
              <a:t>Analogous "Anomalies" in Knowledge Graphs &amp; Ontology-Based Schemas</a:t>
            </a:r>
          </a:p>
          <a:p>
            <a:r>
              <a:rPr lang="en-US" dirty="0"/>
              <a:t>These aren't called "anomalies" in formal semantic web literature as much as modeling pitfalls, semantic inconsistencies, or ontology anti-patterns. But they serve similar roles.</a:t>
            </a:r>
          </a:p>
          <a:p>
            <a:r>
              <a:rPr lang="en-US" dirty="0"/>
              <a:t>1. Semantic Redundancy</a:t>
            </a:r>
          </a:p>
          <a:p>
            <a:r>
              <a:rPr lang="en-US" dirty="0"/>
              <a:t>What it is: Multiple classes or properties expressing the same meaning.</a:t>
            </a:r>
          </a:p>
          <a:p>
            <a:r>
              <a:rPr lang="en-US" dirty="0"/>
              <a:t>    Example:</a:t>
            </a:r>
          </a:p>
          <a:p>
            <a:r>
              <a:rPr lang="en-US" dirty="0"/>
              <a:t>    Having both </a:t>
            </a:r>
            <a:r>
              <a:rPr lang="en-US" dirty="0" err="1"/>
              <a:t>hasBirthDate</a:t>
            </a:r>
            <a:r>
              <a:rPr lang="en-US" dirty="0"/>
              <a:t> and </a:t>
            </a:r>
            <a:r>
              <a:rPr lang="en-US" dirty="0" err="1"/>
              <a:t>dateOfBirth</a:t>
            </a:r>
            <a:r>
              <a:rPr lang="en-US" dirty="0"/>
              <a:t> properties with overlapping usage.</a:t>
            </a:r>
          </a:p>
          <a:p>
            <a:r>
              <a:rPr lang="en-US" dirty="0"/>
              <a:t>    Why it’s bad:</a:t>
            </a:r>
          </a:p>
          <a:p>
            <a:r>
              <a:rPr lang="en-US" dirty="0"/>
              <a:t>    Inference engines may duplicate inferred facts or produce contradictions.</a:t>
            </a:r>
          </a:p>
          <a:p>
            <a:r>
              <a:rPr lang="en-US" dirty="0"/>
              <a:t>    Real-world effect:</a:t>
            </a:r>
          </a:p>
          <a:p>
            <a:r>
              <a:rPr lang="en-US" dirty="0"/>
              <a:t>    In aerospace maintenance ontologies, this could mean systems showing multiple contradictory failure timelines.</a:t>
            </a:r>
          </a:p>
          <a:p>
            <a:r>
              <a:rPr lang="en-US" dirty="0"/>
              <a:t>2. Ontological Inconsistency</a:t>
            </a:r>
          </a:p>
          <a:p>
            <a:r>
              <a:rPr lang="en-US" dirty="0"/>
              <a:t>What it is: Logical contradictions due to class/property definitions, domain/range, or constraints.</a:t>
            </a:r>
          </a:p>
          <a:p>
            <a:r>
              <a:rPr lang="en-US" dirty="0"/>
              <a:t>    Example:</a:t>
            </a:r>
          </a:p>
          <a:p>
            <a:r>
              <a:rPr lang="en-US" dirty="0"/>
              <a:t>    A class is both defined as disjoint with another and subclass of it.</a:t>
            </a:r>
          </a:p>
          <a:p>
            <a:r>
              <a:rPr lang="en-US" dirty="0"/>
              <a:t>    Why it’s bad:</a:t>
            </a:r>
          </a:p>
          <a:p>
            <a:r>
              <a:rPr lang="en-US" dirty="0"/>
              <a:t>    Reasoners will mark the ontology as inconsistent, making it unusable for inference.</a:t>
            </a:r>
          </a:p>
          <a:p>
            <a:r>
              <a:rPr lang="en-US" dirty="0"/>
              <a:t>3. Over-Ontologizing (Over-Engineering)</a:t>
            </a:r>
          </a:p>
          <a:p>
            <a:r>
              <a:rPr lang="en-US" dirty="0"/>
              <a:t>What it is: Modeling overly detailed or abstract structures that don't map to real data.</a:t>
            </a:r>
          </a:p>
          <a:p>
            <a:r>
              <a:rPr lang="en-US" dirty="0"/>
              <a:t>    Example:</a:t>
            </a:r>
          </a:p>
          <a:p>
            <a:r>
              <a:rPr lang="en-US" dirty="0"/>
              <a:t>    Creating 6-level deep class hierarchies without any instance data.</a:t>
            </a:r>
          </a:p>
          <a:p>
            <a:r>
              <a:rPr lang="en-US" dirty="0"/>
              <a:t>    Why it’s bad:</a:t>
            </a:r>
          </a:p>
          <a:p>
            <a:r>
              <a:rPr lang="en-US" dirty="0"/>
              <a:t>    Harder to maintain, interpret, or use in real-world queries.</a:t>
            </a:r>
          </a:p>
          <a:p>
            <a:r>
              <a:rPr lang="en-US" dirty="0"/>
              <a:t>    Seen in:</a:t>
            </a:r>
          </a:p>
          <a:p>
            <a:r>
              <a:rPr lang="en-US" dirty="0"/>
              <a:t>    Some defense KGs, where ontologies are inherited from standards (e.g., MIL-STDs) but aren’t grounded in actual use.</a:t>
            </a:r>
          </a:p>
          <a:p>
            <a:r>
              <a:rPr lang="en-US" dirty="0"/>
              <a:t>4. Inference Explosion (Reasoning Overload)</a:t>
            </a:r>
          </a:p>
          <a:p>
            <a:r>
              <a:rPr lang="en-US" dirty="0"/>
              <a:t>What it is: Reasoners generate too many inferred triples, including irrelevant or misleading ones.</a:t>
            </a:r>
          </a:p>
          <a:p>
            <a:r>
              <a:rPr lang="en-US" dirty="0"/>
              <a:t>    Causes:</a:t>
            </a:r>
          </a:p>
          <a:p>
            <a:r>
              <a:rPr lang="en-US" dirty="0"/>
              <a:t>        Excessive use of </a:t>
            </a:r>
            <a:r>
              <a:rPr lang="en-US" dirty="0" err="1"/>
              <a:t>owl:sameAs</a:t>
            </a:r>
            <a:endParaRPr lang="en-US" dirty="0"/>
          </a:p>
          <a:p>
            <a:r>
              <a:rPr lang="en-US" dirty="0"/>
              <a:t>        Open-world assumption</a:t>
            </a:r>
          </a:p>
          <a:p>
            <a:r>
              <a:rPr lang="en-US" dirty="0"/>
              <a:t>        Broad subclass hierarchies</a:t>
            </a:r>
          </a:p>
          <a:p>
            <a:r>
              <a:rPr lang="en-US" dirty="0"/>
              <a:t>    Example:</a:t>
            </a:r>
          </a:p>
          <a:p>
            <a:r>
              <a:rPr lang="en-US" dirty="0"/>
              <a:t>    A SHACL shape infers that "every component has a fault", flooding the graph.</a:t>
            </a:r>
          </a:p>
          <a:p>
            <a:r>
              <a:rPr lang="en-US" dirty="0"/>
              <a:t>5. </a:t>
            </a:r>
            <a:r>
              <a:rPr lang="en-US" dirty="0" err="1"/>
              <a:t>Underspecification</a:t>
            </a:r>
            <a:r>
              <a:rPr lang="en-US" dirty="0"/>
              <a:t> / Underdetermined Models</a:t>
            </a:r>
          </a:p>
          <a:p>
            <a:r>
              <a:rPr lang="en-US" dirty="0"/>
              <a:t>What it is: Not enough constraints to differentiate classes or properties.</a:t>
            </a:r>
          </a:p>
          <a:p>
            <a:r>
              <a:rPr lang="en-US" dirty="0"/>
              <a:t>    Example:</a:t>
            </a:r>
          </a:p>
          <a:p>
            <a:r>
              <a:rPr lang="en-US" dirty="0"/>
              <a:t>    A </a:t>
            </a:r>
            <a:r>
              <a:rPr lang="en-US" dirty="0" err="1"/>
              <a:t>hasPart</a:t>
            </a:r>
            <a:r>
              <a:rPr lang="en-US" dirty="0"/>
              <a:t> property used everywhere without any domain/range or inverse.</a:t>
            </a:r>
          </a:p>
          <a:p>
            <a:r>
              <a:rPr lang="en-US" dirty="0"/>
              <a:t>    Why it’s bad:</a:t>
            </a:r>
          </a:p>
          <a:p>
            <a:r>
              <a:rPr lang="en-US" dirty="0"/>
              <a:t>    Reasoners and SPARQL queries become ineffective or unpredictable.</a:t>
            </a:r>
          </a:p>
          <a:p>
            <a:r>
              <a:rPr lang="en-US" dirty="0"/>
              <a:t>6. Schema Drift in Graph DBs</a:t>
            </a:r>
          </a:p>
          <a:p>
            <a:r>
              <a:rPr lang="en-US" dirty="0"/>
              <a:t>What it is: In property graph DBs like Neo4j, schema is implicit, and nodes/relationships may change over time without central control.</a:t>
            </a:r>
          </a:p>
          <a:p>
            <a:r>
              <a:rPr lang="en-US" dirty="0"/>
              <a:t>    Analogy: Like a schema-less RDBMS—leads to unexpected patterns or missing relationships.</a:t>
            </a:r>
          </a:p>
          <a:p>
            <a:r>
              <a:rPr lang="en-US" dirty="0"/>
              <a:t>    Fix: Use SHACL/OWL constraints or enforce naming conventions and patterns.</a:t>
            </a:r>
          </a:p>
          <a:p>
            <a:r>
              <a:rPr lang="en-US" dirty="0"/>
              <a:t>7. Open World Assumption (OWA) Confusion</a:t>
            </a:r>
          </a:p>
          <a:p>
            <a:r>
              <a:rPr lang="en-US" dirty="0"/>
              <a:t>What it is: People assume data absence = false (closed-world), but RDF/OWL assumes data may just be missing.</a:t>
            </a:r>
          </a:p>
          <a:p>
            <a:r>
              <a:rPr lang="en-US" dirty="0"/>
              <a:t>    Example:</a:t>
            </a:r>
          </a:p>
          <a:p>
            <a:r>
              <a:rPr lang="en-US" dirty="0"/>
              <a:t>    Lack of </a:t>
            </a:r>
            <a:r>
              <a:rPr lang="en-US" dirty="0" err="1"/>
              <a:t>hasMaintenanceDate</a:t>
            </a:r>
            <a:r>
              <a:rPr lang="en-US" dirty="0"/>
              <a:t> doesn't mean no maintenance was done.</a:t>
            </a:r>
          </a:p>
          <a:p>
            <a:r>
              <a:rPr lang="en-US" dirty="0"/>
              <a:t>    Why it’s bad:</a:t>
            </a:r>
          </a:p>
          <a:p>
            <a:r>
              <a:rPr lang="en-US" dirty="0"/>
              <a:t>   Leads to flawed reasoning unless explicitly handled.</a:t>
            </a:r>
          </a:p>
          <a:p>
            <a:r>
              <a:rPr lang="en-US" dirty="0"/>
              <a:t>8. Disconnected Subgraphs</a:t>
            </a:r>
          </a:p>
          <a:p>
            <a:r>
              <a:rPr lang="en-US" dirty="0"/>
              <a:t>What it is: Portions of the graph are not reachable due to missing relationships.</a:t>
            </a:r>
          </a:p>
          <a:p>
            <a:r>
              <a:rPr lang="en-US" dirty="0"/>
              <a:t>    Causes:</a:t>
            </a:r>
          </a:p>
          <a:p>
            <a:r>
              <a:rPr lang="en-US" dirty="0"/>
              <a:t>        Forgetting to add </a:t>
            </a:r>
            <a:r>
              <a:rPr lang="en-US" dirty="0" err="1"/>
              <a:t>rdfs:subClassOf</a:t>
            </a:r>
            <a:r>
              <a:rPr lang="en-US" dirty="0"/>
              <a:t>, </a:t>
            </a:r>
            <a:r>
              <a:rPr lang="en-US" dirty="0" err="1"/>
              <a:t>owl:equivalentClass</a:t>
            </a:r>
            <a:r>
              <a:rPr lang="en-US" dirty="0"/>
              <a:t>, or </a:t>
            </a:r>
            <a:r>
              <a:rPr lang="en-US" dirty="0" err="1"/>
              <a:t>rdf:type</a:t>
            </a:r>
            <a:r>
              <a:rPr lang="en-US" dirty="0"/>
              <a:t>.</a:t>
            </a:r>
          </a:p>
          <a:p>
            <a:r>
              <a:rPr lang="en-US" dirty="0"/>
              <a:t>    Effect:</a:t>
            </a:r>
          </a:p>
          <a:p>
            <a:r>
              <a:rPr lang="en-US" dirty="0"/>
              <a:t>    SPARQL queries and inferences return incomplete results.</a:t>
            </a:r>
          </a:p>
          <a:p>
            <a:r>
              <a:rPr lang="en-US" dirty="0"/>
              <a:t>9. Misuse of </a:t>
            </a:r>
            <a:r>
              <a:rPr lang="en-US" dirty="0" err="1"/>
              <a:t>owl:sameAs</a:t>
            </a:r>
            <a:endParaRPr lang="en-US" dirty="0"/>
          </a:p>
          <a:p>
            <a:r>
              <a:rPr lang="en-US" dirty="0"/>
              <a:t>What it is: Incorrectly declaring two entities as identical when they are only similar.</a:t>
            </a:r>
          </a:p>
          <a:p>
            <a:r>
              <a:rPr lang="en-US" dirty="0"/>
              <a:t>    Effect:</a:t>
            </a:r>
          </a:p>
          <a:p>
            <a:r>
              <a:rPr lang="en-US" dirty="0"/>
              <a:t>    Cascading identity errors in inference.</a:t>
            </a:r>
          </a:p>
          <a:p>
            <a:r>
              <a:rPr lang="en-US" dirty="0"/>
              <a:t>    In defense/aerospace:</a:t>
            </a:r>
          </a:p>
          <a:p>
            <a:r>
              <a:rPr lang="en-US" dirty="0"/>
              <a:t>    Confusing two different aircraft components across model versions could have serious implications.</a:t>
            </a:r>
          </a:p>
        </p:txBody>
      </p:sp>
    </p:spTree>
    <p:extLst>
      <p:ext uri="{BB962C8B-B14F-4D97-AF65-F5344CB8AC3E}">
        <p14:creationId xmlns:p14="http://schemas.microsoft.com/office/powerpoint/2010/main" val="2462258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50497-D7CF-B479-862D-C760AC2029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C29839-F865-4668-F17C-416386F96765}"/>
              </a:ext>
            </a:extLst>
          </p:cNvPr>
          <p:cNvSpPr>
            <a:spLocks noGrp="1"/>
          </p:cNvSpPr>
          <p:nvPr>
            <p:ph idx="1"/>
          </p:nvPr>
        </p:nvSpPr>
        <p:spPr/>
        <p:txBody>
          <a:bodyPr>
            <a:normAutofit fontScale="25000" lnSpcReduction="20000"/>
          </a:bodyPr>
          <a:lstStyle/>
          <a:p>
            <a:r>
              <a:rPr lang="en-US" dirty="0"/>
              <a:t>🧠 Formal Theories &amp; Tools to Detect These</a:t>
            </a:r>
          </a:p>
          <a:p>
            <a:r>
              <a:rPr lang="en-US" dirty="0"/>
              <a:t>✔️ Specification Languages:</a:t>
            </a:r>
          </a:p>
          <a:p>
            <a:endParaRPr lang="en-US" dirty="0"/>
          </a:p>
          <a:p>
            <a:r>
              <a:rPr lang="en-US" dirty="0"/>
              <a:t>    SHACL – Shapes Constraint Language to validate RDF graphs</a:t>
            </a:r>
          </a:p>
          <a:p>
            <a:endParaRPr lang="en-US" dirty="0"/>
          </a:p>
          <a:p>
            <a:r>
              <a:rPr lang="en-US" dirty="0"/>
              <a:t>    SPIN – SPARQL-based inference rules and constraints</a:t>
            </a:r>
          </a:p>
          <a:p>
            <a:endParaRPr lang="en-US" dirty="0"/>
          </a:p>
          <a:p>
            <a:r>
              <a:rPr lang="en-US" dirty="0"/>
              <a:t>    SHOE, OWL 2 DL, and RDFS semantics – for formal reasoning</a:t>
            </a:r>
          </a:p>
          <a:p>
            <a:endParaRPr lang="en-US" dirty="0"/>
          </a:p>
          <a:p>
            <a:r>
              <a:rPr lang="en-US" dirty="0"/>
              <a:t>🧰 Tooling:</a:t>
            </a:r>
          </a:p>
          <a:p>
            <a:endParaRPr lang="en-US" dirty="0"/>
          </a:p>
          <a:p>
            <a:r>
              <a:rPr lang="en-US" dirty="0"/>
              <a:t>    Protégé + </a:t>
            </a:r>
            <a:r>
              <a:rPr lang="en-US" dirty="0" err="1"/>
              <a:t>HermiT</a:t>
            </a:r>
            <a:r>
              <a:rPr lang="en-US" dirty="0"/>
              <a:t> or Pellet reasoners</a:t>
            </a:r>
          </a:p>
          <a:p>
            <a:endParaRPr lang="en-US" dirty="0"/>
          </a:p>
          <a:p>
            <a:r>
              <a:rPr lang="en-US" dirty="0"/>
              <a:t>    </a:t>
            </a:r>
            <a:r>
              <a:rPr lang="en-US" dirty="0" err="1"/>
              <a:t>TopBraid</a:t>
            </a:r>
            <a:r>
              <a:rPr lang="en-US" dirty="0"/>
              <a:t> Composer, </a:t>
            </a:r>
            <a:r>
              <a:rPr lang="en-US" dirty="0" err="1"/>
              <a:t>Stardog’s</a:t>
            </a:r>
            <a:r>
              <a:rPr lang="en-US" dirty="0"/>
              <a:t> Integrity Constraints</a:t>
            </a:r>
          </a:p>
          <a:p>
            <a:endParaRPr lang="en-US" dirty="0"/>
          </a:p>
          <a:p>
            <a:r>
              <a:rPr lang="en-US" dirty="0"/>
              <a:t>    Neo4j's Schema Constraints and APOC procedures</a:t>
            </a:r>
          </a:p>
          <a:p>
            <a:endParaRPr lang="en-US" dirty="0"/>
          </a:p>
          <a:p>
            <a:r>
              <a:rPr lang="en-US" dirty="0"/>
              <a:t>    KG-Hub (by Monarch Initiative) for biomedical KGs</a:t>
            </a:r>
          </a:p>
          <a:p>
            <a:endParaRPr lang="en-US" dirty="0"/>
          </a:p>
          <a:p>
            <a:r>
              <a:rPr lang="en-US" dirty="0"/>
              <a:t>    </a:t>
            </a:r>
            <a:r>
              <a:rPr lang="en-US" dirty="0" err="1"/>
              <a:t>GraphLint</a:t>
            </a:r>
            <a:r>
              <a:rPr lang="en-US" dirty="0"/>
              <a:t>, </a:t>
            </a:r>
            <a:r>
              <a:rPr lang="en-US" dirty="0" err="1"/>
              <a:t>OntoClean</a:t>
            </a:r>
            <a:r>
              <a:rPr lang="en-US" dirty="0"/>
              <a:t>, and other ontology anti-pattern checkers</a:t>
            </a:r>
          </a:p>
        </p:txBody>
      </p:sp>
    </p:spTree>
    <p:extLst>
      <p:ext uri="{BB962C8B-B14F-4D97-AF65-F5344CB8AC3E}">
        <p14:creationId xmlns:p14="http://schemas.microsoft.com/office/powerpoint/2010/main" val="2278893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5F131-109E-3444-E0FC-B38DB06BC1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347C42-1FD8-7681-6D4E-BA203F475E4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76647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9886-589A-33AE-F48A-8323906C47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500F00-437C-9544-3438-0377A783AB7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81FF42F-6E82-BE76-F1EB-1892FC997A53}"/>
              </a:ext>
            </a:extLst>
          </p:cNvPr>
          <p:cNvPicPr>
            <a:picLocks noChangeAspect="1"/>
          </p:cNvPicPr>
          <p:nvPr/>
        </p:nvPicPr>
        <p:blipFill>
          <a:blip r:embed="rId2"/>
          <a:stretch>
            <a:fillRect/>
          </a:stretch>
        </p:blipFill>
        <p:spPr>
          <a:xfrm>
            <a:off x="1438275" y="1953203"/>
            <a:ext cx="9315450" cy="4096182"/>
          </a:xfrm>
          <a:prstGeom prst="rect">
            <a:avLst/>
          </a:prstGeom>
        </p:spPr>
      </p:pic>
    </p:spTree>
    <p:extLst>
      <p:ext uri="{BB962C8B-B14F-4D97-AF65-F5344CB8AC3E}">
        <p14:creationId xmlns:p14="http://schemas.microsoft.com/office/powerpoint/2010/main" val="2345688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C1034-3C68-DE17-D545-2B7EED76BE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21B0B2-ADD6-3969-CD0A-5CE2DF37BE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F36BE0-9EEC-0F6D-22C5-DFD3B07BF0F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577A194-49C7-3E8F-5AA0-6A3BCAC617D9}"/>
              </a:ext>
            </a:extLst>
          </p:cNvPr>
          <p:cNvPicPr>
            <a:picLocks noChangeAspect="1"/>
          </p:cNvPicPr>
          <p:nvPr/>
        </p:nvPicPr>
        <p:blipFill>
          <a:blip r:embed="rId2"/>
          <a:stretch>
            <a:fillRect/>
          </a:stretch>
        </p:blipFill>
        <p:spPr>
          <a:xfrm>
            <a:off x="1438275" y="1953203"/>
            <a:ext cx="9315450" cy="4096182"/>
          </a:xfrm>
          <a:prstGeom prst="rect">
            <a:avLst/>
          </a:prstGeom>
        </p:spPr>
      </p:pic>
      <p:pic>
        <p:nvPicPr>
          <p:cNvPr id="6" name="Picture 5">
            <a:extLst>
              <a:ext uri="{FF2B5EF4-FFF2-40B4-BE49-F238E27FC236}">
                <a16:creationId xmlns:a16="http://schemas.microsoft.com/office/drawing/2014/main" id="{4390BCB6-8AD2-F739-9CA9-5F65BEBF995D}"/>
              </a:ext>
            </a:extLst>
          </p:cNvPr>
          <p:cNvPicPr>
            <a:picLocks noChangeAspect="1"/>
          </p:cNvPicPr>
          <p:nvPr/>
        </p:nvPicPr>
        <p:blipFill>
          <a:blip r:embed="rId3"/>
          <a:stretch>
            <a:fillRect/>
          </a:stretch>
        </p:blipFill>
        <p:spPr>
          <a:xfrm>
            <a:off x="1438275" y="1983782"/>
            <a:ext cx="9315450" cy="4097874"/>
          </a:xfrm>
          <a:prstGeom prst="rect">
            <a:avLst/>
          </a:prstGeom>
        </p:spPr>
      </p:pic>
    </p:spTree>
    <p:extLst>
      <p:ext uri="{BB962C8B-B14F-4D97-AF65-F5344CB8AC3E}">
        <p14:creationId xmlns:p14="http://schemas.microsoft.com/office/powerpoint/2010/main" val="2075298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5F0B-AA47-3785-E05A-B0D0B2E56F93}"/>
              </a:ext>
            </a:extLst>
          </p:cNvPr>
          <p:cNvSpPr>
            <a:spLocks noGrp="1"/>
          </p:cNvSpPr>
          <p:nvPr>
            <p:ph type="title"/>
          </p:nvPr>
        </p:nvSpPr>
        <p:spPr/>
        <p:txBody>
          <a:bodyPr/>
          <a:lstStyle/>
          <a:p>
            <a:r>
              <a:rPr lang="en-US" dirty="0"/>
              <a:t>SPARQL</a:t>
            </a:r>
          </a:p>
        </p:txBody>
      </p:sp>
      <p:sp>
        <p:nvSpPr>
          <p:cNvPr id="3" name="Content Placeholder 2">
            <a:extLst>
              <a:ext uri="{FF2B5EF4-FFF2-40B4-BE49-F238E27FC236}">
                <a16:creationId xmlns:a16="http://schemas.microsoft.com/office/drawing/2014/main" id="{5F0D4350-2696-BEE4-C78E-D26EEF2EB7D7}"/>
              </a:ext>
            </a:extLst>
          </p:cNvPr>
          <p:cNvSpPr>
            <a:spLocks noGrp="1"/>
          </p:cNvSpPr>
          <p:nvPr>
            <p:ph idx="1"/>
          </p:nvPr>
        </p:nvSpPr>
        <p:spPr/>
        <p:txBody>
          <a:bodyPr/>
          <a:lstStyle/>
          <a:p>
            <a:r>
              <a:rPr lang="en-US" dirty="0"/>
              <a:t>Pattern </a:t>
            </a:r>
            <a:r>
              <a:rPr lang="en-US" dirty="0" err="1"/>
              <a:t>mathing</a:t>
            </a:r>
            <a:r>
              <a:rPr lang="en-US" dirty="0"/>
              <a:t> example of query</a:t>
            </a:r>
          </a:p>
        </p:txBody>
      </p:sp>
    </p:spTree>
    <p:extLst>
      <p:ext uri="{BB962C8B-B14F-4D97-AF65-F5344CB8AC3E}">
        <p14:creationId xmlns:p14="http://schemas.microsoft.com/office/powerpoint/2010/main" val="1046465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145B-30DD-53DB-AE8C-23D954FCB9B7}"/>
              </a:ext>
            </a:extLst>
          </p:cNvPr>
          <p:cNvSpPr>
            <a:spLocks noGrp="1"/>
          </p:cNvSpPr>
          <p:nvPr>
            <p:ph type="title"/>
          </p:nvPr>
        </p:nvSpPr>
        <p:spPr/>
        <p:txBody>
          <a:bodyPr/>
          <a:lstStyle/>
          <a:p>
            <a:r>
              <a:rPr lang="en-US" dirty="0"/>
              <a:t>Ontology &amp; Individuals: Structuring and Populating Knowledge</a:t>
            </a:r>
          </a:p>
        </p:txBody>
      </p:sp>
      <p:sp>
        <p:nvSpPr>
          <p:cNvPr id="3" name="Content Placeholder 2">
            <a:extLst>
              <a:ext uri="{FF2B5EF4-FFF2-40B4-BE49-F238E27FC236}">
                <a16:creationId xmlns:a16="http://schemas.microsoft.com/office/drawing/2014/main" id="{C8495267-72CB-74A4-6E46-6C33B9841D20}"/>
              </a:ext>
            </a:extLst>
          </p:cNvPr>
          <p:cNvSpPr>
            <a:spLocks noGrp="1"/>
          </p:cNvSpPr>
          <p:nvPr>
            <p:ph idx="1"/>
          </p:nvPr>
        </p:nvSpPr>
        <p:spPr>
          <a:xfrm>
            <a:off x="838200" y="1825625"/>
            <a:ext cx="5257800" cy="4351338"/>
          </a:xfrm>
        </p:spPr>
        <p:txBody>
          <a:bodyPr>
            <a:normAutofit/>
          </a:bodyPr>
          <a:lstStyle/>
          <a:p>
            <a:r>
              <a:rPr lang="en-US" sz="1400" dirty="0"/>
              <a:t>The Ontology - The Blueprint / Schema</a:t>
            </a:r>
          </a:p>
          <a:p>
            <a:r>
              <a:rPr lang="en-US" sz="1400" dirty="0"/>
              <a:t>What is an Ontology?</a:t>
            </a:r>
          </a:p>
          <a:p>
            <a:r>
              <a:rPr lang="en-US" sz="1400" dirty="0"/>
              <a:t>    A formal blueprint or schema for a domain of knowledge (like airfoil defects).</a:t>
            </a:r>
          </a:p>
          <a:p>
            <a:r>
              <a:rPr lang="en-US" sz="1400" dirty="0"/>
              <a:t>    Defines the Types of Things (Classes) we care about (e.g., Airfoil, Defect, Edge).</a:t>
            </a:r>
          </a:p>
          <a:p>
            <a:r>
              <a:rPr lang="en-US" sz="1400" dirty="0"/>
              <a:t>    Defines the Types of Relationships (Properties/Predicates) that can exist between these things (e.g., </a:t>
            </a:r>
            <a:r>
              <a:rPr lang="en-US" sz="1400" dirty="0" err="1"/>
              <a:t>subClassOf</a:t>
            </a:r>
            <a:r>
              <a:rPr lang="en-US" sz="1400" dirty="0"/>
              <a:t>, </a:t>
            </a:r>
            <a:r>
              <a:rPr lang="en-US" sz="1400" dirty="0" err="1"/>
              <a:t>hasPart</a:t>
            </a:r>
            <a:r>
              <a:rPr lang="en-US" sz="1400" dirty="0"/>
              <a:t>, </a:t>
            </a:r>
            <a:r>
              <a:rPr lang="en-US" sz="1400" dirty="0" err="1"/>
              <a:t>measuredFrom</a:t>
            </a:r>
            <a:r>
              <a:rPr lang="en-US" sz="1400" dirty="0"/>
              <a:t>).</a:t>
            </a:r>
          </a:p>
          <a:p>
            <a:r>
              <a:rPr lang="en-US" sz="1400" dirty="0"/>
              <a:t>    Creates a shared vocabulary and structure for data.</a:t>
            </a:r>
          </a:p>
        </p:txBody>
      </p:sp>
      <p:sp>
        <p:nvSpPr>
          <p:cNvPr id="6" name="TextBox 5">
            <a:extLst>
              <a:ext uri="{FF2B5EF4-FFF2-40B4-BE49-F238E27FC236}">
                <a16:creationId xmlns:a16="http://schemas.microsoft.com/office/drawing/2014/main" id="{4058AB7E-ADF7-6097-5516-EA1EF87B33E1}"/>
              </a:ext>
            </a:extLst>
          </p:cNvPr>
          <p:cNvSpPr txBox="1"/>
          <p:nvPr/>
        </p:nvSpPr>
        <p:spPr>
          <a:xfrm>
            <a:off x="6096000" y="1825625"/>
            <a:ext cx="5950226" cy="4401205"/>
          </a:xfrm>
          <a:prstGeom prst="rect">
            <a:avLst/>
          </a:prstGeom>
          <a:noFill/>
        </p:spPr>
        <p:txBody>
          <a:bodyPr wrap="square">
            <a:spAutoFit/>
          </a:bodyPr>
          <a:lstStyle/>
          <a:p>
            <a:r>
              <a:rPr lang="en-US" sz="1400" dirty="0"/>
              <a:t># --- Ontology Snippet (Schema Definition) ---</a:t>
            </a:r>
          </a:p>
          <a:p>
            <a:r>
              <a:rPr lang="en-US" sz="1400" dirty="0"/>
              <a:t># PREFIX </a:t>
            </a:r>
            <a:r>
              <a:rPr lang="en-US" sz="1400" dirty="0" err="1"/>
              <a:t>rdfs</a:t>
            </a:r>
            <a:r>
              <a:rPr lang="en-US" sz="1400" dirty="0"/>
              <a:t>: &lt;http://www.w3.org/2000/01/rdf-schema#&gt;</a:t>
            </a:r>
          </a:p>
          <a:p>
            <a:r>
              <a:rPr lang="en-US" sz="1400" dirty="0"/>
              <a:t># PREFIX pw: &lt;http://prattwhitney.com/ontology#&gt; # Example prefix</a:t>
            </a:r>
          </a:p>
          <a:p>
            <a:endParaRPr lang="en-US" sz="1400" dirty="0"/>
          </a:p>
          <a:p>
            <a:r>
              <a:rPr lang="en-US" sz="1400" dirty="0"/>
              <a:t># Class Definitions and Hierarchy (using </a:t>
            </a:r>
            <a:r>
              <a:rPr lang="en-US" sz="1400" dirty="0" err="1"/>
              <a:t>rdfs:subClassOf</a:t>
            </a:r>
            <a:r>
              <a:rPr lang="en-US" sz="1400" dirty="0"/>
              <a:t>)</a:t>
            </a:r>
          </a:p>
          <a:p>
            <a:r>
              <a:rPr lang="en-US" sz="1400" dirty="0" err="1"/>
              <a:t>pw:Airfoil</a:t>
            </a:r>
            <a:r>
              <a:rPr lang="en-US" sz="1400" dirty="0"/>
              <a:t>            </a:t>
            </a:r>
            <a:r>
              <a:rPr lang="en-US" sz="1400" dirty="0" err="1"/>
              <a:t>rdfs:subClassOf</a:t>
            </a:r>
            <a:r>
              <a:rPr lang="en-US" sz="1400" dirty="0"/>
              <a:t>  </a:t>
            </a:r>
            <a:r>
              <a:rPr lang="en-US" sz="1400" dirty="0" err="1"/>
              <a:t>pw:MaterialArtifact</a:t>
            </a:r>
            <a:r>
              <a:rPr lang="en-US" sz="1400" dirty="0"/>
              <a:t> .</a:t>
            </a:r>
          </a:p>
          <a:p>
            <a:r>
              <a:rPr lang="en-US" sz="1400" dirty="0" err="1"/>
              <a:t>pw:Edge</a:t>
            </a:r>
            <a:r>
              <a:rPr lang="en-US" sz="1400" dirty="0"/>
              <a:t>               </a:t>
            </a:r>
            <a:r>
              <a:rPr lang="en-US" sz="1400" dirty="0" err="1"/>
              <a:t>rdfs:subClassOf</a:t>
            </a:r>
            <a:r>
              <a:rPr lang="en-US" sz="1400" dirty="0"/>
              <a:t>  </a:t>
            </a:r>
            <a:r>
              <a:rPr lang="en-US" sz="1400" dirty="0" err="1"/>
              <a:t>pw:FiatObjectPart</a:t>
            </a:r>
            <a:r>
              <a:rPr lang="en-US" sz="1400" dirty="0"/>
              <a:t> .</a:t>
            </a:r>
          </a:p>
          <a:p>
            <a:r>
              <a:rPr lang="en-US" sz="1400" dirty="0" err="1"/>
              <a:t>pw:LeadingEdge</a:t>
            </a:r>
            <a:r>
              <a:rPr lang="en-US" sz="1400" dirty="0"/>
              <a:t>        </a:t>
            </a:r>
            <a:r>
              <a:rPr lang="en-US" sz="1400" dirty="0" err="1"/>
              <a:t>rdfs:subClassOf</a:t>
            </a:r>
            <a:r>
              <a:rPr lang="en-US" sz="1400" dirty="0"/>
              <a:t>  </a:t>
            </a:r>
            <a:r>
              <a:rPr lang="en-US" sz="1400" dirty="0" err="1"/>
              <a:t>pw:Edge</a:t>
            </a:r>
            <a:r>
              <a:rPr lang="en-US" sz="1400" dirty="0"/>
              <a:t> .</a:t>
            </a:r>
          </a:p>
          <a:p>
            <a:r>
              <a:rPr lang="en-US" sz="1400" dirty="0" err="1"/>
              <a:t>pw:TrailingEdge</a:t>
            </a:r>
            <a:r>
              <a:rPr lang="en-US" sz="1400" dirty="0"/>
              <a:t>       </a:t>
            </a:r>
            <a:r>
              <a:rPr lang="en-US" sz="1400" dirty="0" err="1"/>
              <a:t>rdfs:subClassOf</a:t>
            </a:r>
            <a:r>
              <a:rPr lang="en-US" sz="1400" dirty="0"/>
              <a:t>  </a:t>
            </a:r>
            <a:r>
              <a:rPr lang="en-US" sz="1400" dirty="0" err="1"/>
              <a:t>pw:Edge</a:t>
            </a:r>
            <a:r>
              <a:rPr lang="en-US" sz="1400" dirty="0"/>
              <a:t> .</a:t>
            </a:r>
          </a:p>
          <a:p>
            <a:r>
              <a:rPr lang="en-US" sz="1400" dirty="0" err="1"/>
              <a:t>pw:Tip</a:t>
            </a:r>
            <a:r>
              <a:rPr lang="en-US" sz="1400" dirty="0"/>
              <a:t>                </a:t>
            </a:r>
            <a:r>
              <a:rPr lang="en-US" sz="1400" dirty="0" err="1"/>
              <a:t>rdfs:subClassOf</a:t>
            </a:r>
            <a:r>
              <a:rPr lang="en-US" sz="1400" dirty="0"/>
              <a:t>  </a:t>
            </a:r>
            <a:r>
              <a:rPr lang="en-US" sz="1400" dirty="0" err="1"/>
              <a:t>pw:FiatObjectPart</a:t>
            </a:r>
            <a:r>
              <a:rPr lang="en-US" sz="1400" dirty="0"/>
              <a:t> .</a:t>
            </a:r>
          </a:p>
          <a:p>
            <a:r>
              <a:rPr lang="en-US" sz="1400" dirty="0" err="1"/>
              <a:t>pw:Defect</a:t>
            </a:r>
            <a:r>
              <a:rPr lang="en-US" sz="1400" dirty="0"/>
              <a:t>             </a:t>
            </a:r>
            <a:r>
              <a:rPr lang="en-US" sz="1400" dirty="0" err="1"/>
              <a:t>rdfs:subClassOf</a:t>
            </a:r>
            <a:r>
              <a:rPr lang="en-US" sz="1400" dirty="0"/>
              <a:t>  </a:t>
            </a:r>
            <a:r>
              <a:rPr lang="en-US" sz="1400" dirty="0" err="1"/>
              <a:t>pw:Quality</a:t>
            </a:r>
            <a:r>
              <a:rPr lang="en-US" sz="1400" dirty="0"/>
              <a:t> .</a:t>
            </a:r>
          </a:p>
          <a:p>
            <a:r>
              <a:rPr lang="en-US" sz="1400" dirty="0" err="1"/>
              <a:t>pw:AirfoilDefect</a:t>
            </a:r>
            <a:r>
              <a:rPr lang="en-US" sz="1400" dirty="0"/>
              <a:t>      </a:t>
            </a:r>
            <a:r>
              <a:rPr lang="en-US" sz="1400" dirty="0" err="1"/>
              <a:t>rdfs:subClassOf</a:t>
            </a:r>
            <a:r>
              <a:rPr lang="en-US" sz="1400" dirty="0"/>
              <a:t>  </a:t>
            </a:r>
            <a:r>
              <a:rPr lang="en-US" sz="1400" dirty="0" err="1"/>
              <a:t>pw:Defect</a:t>
            </a:r>
            <a:r>
              <a:rPr lang="en-US" sz="1400" dirty="0"/>
              <a:t> .</a:t>
            </a:r>
          </a:p>
          <a:p>
            <a:r>
              <a:rPr lang="en-US" sz="1400" dirty="0" err="1"/>
              <a:t>pw:DefectRegion</a:t>
            </a:r>
            <a:r>
              <a:rPr lang="en-US" sz="1400" dirty="0"/>
              <a:t>       </a:t>
            </a:r>
            <a:r>
              <a:rPr lang="en-US" sz="1400" dirty="0" err="1"/>
              <a:t>rdfs:subClassOf</a:t>
            </a:r>
            <a:r>
              <a:rPr lang="en-US" sz="1400" dirty="0"/>
              <a:t>  </a:t>
            </a:r>
            <a:r>
              <a:rPr lang="en-US" sz="1400" dirty="0" err="1"/>
              <a:t>pw:FiatObjectPart</a:t>
            </a:r>
            <a:r>
              <a:rPr lang="en-US" sz="1400" dirty="0"/>
              <a:t> .</a:t>
            </a:r>
          </a:p>
          <a:p>
            <a:endParaRPr lang="en-US" sz="1400" dirty="0"/>
          </a:p>
          <a:p>
            <a:r>
              <a:rPr lang="en-US" sz="1400" dirty="0" err="1"/>
              <a:t>pw:DefectDepth</a:t>
            </a:r>
            <a:r>
              <a:rPr lang="en-US" sz="1400" dirty="0"/>
              <a:t>        </a:t>
            </a:r>
            <a:r>
              <a:rPr lang="en-US" sz="1400" dirty="0" err="1"/>
              <a:t>rdfs:subClassOf</a:t>
            </a:r>
            <a:r>
              <a:rPr lang="en-US" sz="1400" dirty="0"/>
              <a:t>  </a:t>
            </a:r>
            <a:r>
              <a:rPr lang="en-US" sz="1400" dirty="0" err="1"/>
              <a:t>pw:DistanceMeasurementInfoContentEntity</a:t>
            </a:r>
            <a:r>
              <a:rPr lang="en-US" sz="1400" dirty="0"/>
              <a:t> .</a:t>
            </a:r>
          </a:p>
          <a:p>
            <a:r>
              <a:rPr lang="en-US" sz="1400" dirty="0"/>
              <a:t># ... and other measurement types ...</a:t>
            </a:r>
          </a:p>
          <a:p>
            <a:endParaRPr lang="en-US" sz="1400" dirty="0"/>
          </a:p>
          <a:p>
            <a:r>
              <a:rPr lang="en-US" sz="1400" dirty="0"/>
              <a:t># (Implicitly defines properties used later like '</a:t>
            </a:r>
            <a:r>
              <a:rPr lang="en-US" sz="1400" dirty="0" err="1"/>
              <a:t>hasPart</a:t>
            </a:r>
            <a:r>
              <a:rPr lang="en-US" sz="1400" dirty="0"/>
              <a:t>', '</a:t>
            </a:r>
            <a:r>
              <a:rPr lang="en-US" sz="1400" dirty="0" err="1"/>
              <a:t>inheresIn</a:t>
            </a:r>
            <a:r>
              <a:rPr lang="en-US" sz="1400" dirty="0"/>
              <a:t>', '</a:t>
            </a:r>
            <a:r>
              <a:rPr lang="en-US" sz="1400" dirty="0" err="1"/>
              <a:t>measuredFrom</a:t>
            </a:r>
            <a:r>
              <a:rPr lang="en-US" sz="1400" dirty="0"/>
              <a:t>' etc.)</a:t>
            </a:r>
          </a:p>
        </p:txBody>
      </p:sp>
    </p:spTree>
    <p:extLst>
      <p:ext uri="{BB962C8B-B14F-4D97-AF65-F5344CB8AC3E}">
        <p14:creationId xmlns:p14="http://schemas.microsoft.com/office/powerpoint/2010/main" val="399518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2F43A-85BB-3009-5282-3C5FC0F14A0B}"/>
              </a:ext>
            </a:extLst>
          </p:cNvPr>
          <p:cNvSpPr>
            <a:spLocks noGrp="1"/>
          </p:cNvSpPr>
          <p:nvPr>
            <p:ph type="title"/>
          </p:nvPr>
        </p:nvSpPr>
        <p:spPr/>
        <p:txBody>
          <a:bodyPr/>
          <a:lstStyle/>
          <a:p>
            <a:r>
              <a:rPr lang="en-US" dirty="0"/>
              <a:t>Individuals - The Specific Instances / Data</a:t>
            </a:r>
          </a:p>
        </p:txBody>
      </p:sp>
      <p:sp>
        <p:nvSpPr>
          <p:cNvPr id="3" name="Content Placeholder 2">
            <a:extLst>
              <a:ext uri="{FF2B5EF4-FFF2-40B4-BE49-F238E27FC236}">
                <a16:creationId xmlns:a16="http://schemas.microsoft.com/office/drawing/2014/main" id="{BEBFF52C-A05A-B617-FCD6-BED162AF624A}"/>
              </a:ext>
            </a:extLst>
          </p:cNvPr>
          <p:cNvSpPr>
            <a:spLocks noGrp="1"/>
          </p:cNvSpPr>
          <p:nvPr>
            <p:ph sz="half" idx="1"/>
          </p:nvPr>
        </p:nvSpPr>
        <p:spPr/>
        <p:txBody>
          <a:bodyPr>
            <a:normAutofit fontScale="25000" lnSpcReduction="20000"/>
          </a:bodyPr>
          <a:lstStyle/>
          <a:p>
            <a:r>
              <a:rPr lang="en-US" dirty="0"/>
              <a:t>What are Individuals (Instances)?</a:t>
            </a:r>
          </a:p>
          <a:p>
            <a:r>
              <a:rPr lang="en-US" dirty="0"/>
              <a:t>    Specific, real-world things or data points that belong to the Classes defined in the ontology.</a:t>
            </a:r>
          </a:p>
          <a:p>
            <a:r>
              <a:rPr lang="en-US" dirty="0"/>
              <a:t>    They are the actual data populating the knowledge graph.</a:t>
            </a:r>
          </a:p>
          <a:p>
            <a:r>
              <a:rPr lang="en-US" dirty="0"/>
              <a:t>    Examples: A specific airfoil airfoil1, a particular defect airfoil_defect_id1, a concrete measurement Defect1_Depth_MICE.</a:t>
            </a:r>
          </a:p>
          <a:p>
            <a:r>
              <a:rPr lang="en-US" dirty="0"/>
              <a:t>Populating the Ontology:</a:t>
            </a:r>
          </a:p>
          <a:p>
            <a:r>
              <a:rPr lang="en-US" dirty="0"/>
              <a:t>    Assigning individuals to their Class (</a:t>
            </a:r>
            <a:r>
              <a:rPr lang="en-US" dirty="0" err="1"/>
              <a:t>rdf:type</a:t>
            </a:r>
            <a:r>
              <a:rPr lang="en-US" dirty="0"/>
              <a:t>).</a:t>
            </a:r>
          </a:p>
          <a:p>
            <a:r>
              <a:rPr lang="en-US" dirty="0"/>
              <a:t>    Connecting individuals using the Properties defined or implied by the ontology.</a:t>
            </a:r>
          </a:p>
          <a:p>
            <a:r>
              <a:rPr lang="en-US" dirty="0"/>
              <a:t>    Linking individuals to literal data values (numbers, text, dates).</a:t>
            </a:r>
          </a:p>
        </p:txBody>
      </p:sp>
      <p:sp>
        <p:nvSpPr>
          <p:cNvPr id="4" name="Content Placeholder 3">
            <a:extLst>
              <a:ext uri="{FF2B5EF4-FFF2-40B4-BE49-F238E27FC236}">
                <a16:creationId xmlns:a16="http://schemas.microsoft.com/office/drawing/2014/main" id="{A149ED8F-9759-F389-6029-33DE38E14EA9}"/>
              </a:ext>
            </a:extLst>
          </p:cNvPr>
          <p:cNvSpPr>
            <a:spLocks noGrp="1"/>
          </p:cNvSpPr>
          <p:nvPr>
            <p:ph sz="half" idx="2"/>
          </p:nvPr>
        </p:nvSpPr>
        <p:spPr/>
        <p:txBody>
          <a:bodyPr>
            <a:normAutofit fontScale="25000" lnSpcReduction="20000"/>
          </a:bodyPr>
          <a:lstStyle/>
          <a:p>
            <a:pPr marL="0" indent="0">
              <a:buNone/>
            </a:pPr>
            <a:r>
              <a:rPr lang="en-US" dirty="0"/>
              <a:t># --- Instance Data Snippet (Population) ---</a:t>
            </a:r>
          </a:p>
          <a:p>
            <a:pPr marL="0" indent="0">
              <a:buNone/>
            </a:pPr>
            <a:r>
              <a:rPr lang="en-US" dirty="0"/>
              <a:t># PREFIX </a:t>
            </a:r>
            <a:r>
              <a:rPr lang="en-US" dirty="0" err="1"/>
              <a:t>rdf</a:t>
            </a:r>
            <a:r>
              <a:rPr lang="en-US" dirty="0"/>
              <a:t>: &lt;http://www.w3.org/1999/02/22-rdf-syntax-ns#&gt;</a:t>
            </a:r>
          </a:p>
          <a:p>
            <a:pPr marL="0" indent="0">
              <a:buNone/>
            </a:pPr>
            <a:r>
              <a:rPr lang="en-US" dirty="0"/>
              <a:t># PREFIX pw: &lt;http://prattwhitney.com/ontology#&gt; # Example prefix</a:t>
            </a:r>
          </a:p>
          <a:p>
            <a:pPr marL="0" indent="0">
              <a:buNone/>
            </a:pPr>
            <a:r>
              <a:rPr lang="en-US" dirty="0"/>
              <a:t># (Assume prefixes map to your actual URIs/namespaces)</a:t>
            </a:r>
          </a:p>
          <a:p>
            <a:pPr marL="0" indent="0">
              <a:buNone/>
            </a:pPr>
            <a:endParaRPr lang="en-US" dirty="0"/>
          </a:p>
          <a:p>
            <a:pPr marL="0" indent="0">
              <a:buNone/>
            </a:pPr>
            <a:r>
              <a:rPr lang="en-US" dirty="0"/>
              <a:t># == Describing Airfoil 'airfoil1' ==</a:t>
            </a:r>
          </a:p>
          <a:p>
            <a:pPr marL="0" indent="0">
              <a:buNone/>
            </a:pPr>
            <a:r>
              <a:rPr lang="en-US" dirty="0"/>
              <a:t>pw:airfoil1          </a:t>
            </a:r>
            <a:r>
              <a:rPr lang="en-US" dirty="0" err="1"/>
              <a:t>rdf:type</a:t>
            </a:r>
            <a:r>
              <a:rPr lang="en-US" dirty="0"/>
              <a:t>             </a:t>
            </a:r>
            <a:r>
              <a:rPr lang="en-US" dirty="0" err="1"/>
              <a:t>pw:Airfoil</a:t>
            </a:r>
            <a:r>
              <a:rPr lang="en-US" dirty="0"/>
              <a:t> .       # 'airfoil1' is an instance of the Class 'Airfoil'</a:t>
            </a:r>
          </a:p>
          <a:p>
            <a:pPr marL="0" indent="0">
              <a:buNone/>
            </a:pPr>
            <a:r>
              <a:rPr lang="en-US" dirty="0"/>
              <a:t>pw:airfoil1          </a:t>
            </a:r>
            <a:r>
              <a:rPr lang="en-US" dirty="0" err="1"/>
              <a:t>pw:hasContinuantPart</a:t>
            </a:r>
            <a:r>
              <a:rPr lang="en-US" dirty="0"/>
              <a:t> pw:leading_edge1 . # Connects 'airfoil1' to its specific leading edge</a:t>
            </a:r>
          </a:p>
          <a:p>
            <a:pPr marL="0" indent="0">
              <a:buNone/>
            </a:pPr>
            <a:r>
              <a:rPr lang="en-US" dirty="0"/>
              <a:t>pw:airfoil1          </a:t>
            </a:r>
            <a:r>
              <a:rPr lang="en-US" dirty="0" err="1"/>
              <a:t>pw:hasContinuantPart</a:t>
            </a:r>
            <a:r>
              <a:rPr lang="en-US" dirty="0"/>
              <a:t> pw:defect1_region . # Connects 'airfoil1' to its specific defect region</a:t>
            </a:r>
          </a:p>
          <a:p>
            <a:pPr marL="0" indent="0">
              <a:buNone/>
            </a:pPr>
            <a:r>
              <a:rPr lang="en-US" dirty="0"/>
              <a:t>pw:airfoil1          </a:t>
            </a:r>
            <a:r>
              <a:rPr lang="en-US" dirty="0" err="1"/>
              <a:t>pw:hasContinuantPart</a:t>
            </a:r>
            <a:r>
              <a:rPr lang="en-US" dirty="0"/>
              <a:t> pw:tip1 .</a:t>
            </a:r>
          </a:p>
          <a:p>
            <a:pPr marL="0" indent="0">
              <a:buNone/>
            </a:pPr>
            <a:endParaRPr lang="en-US" dirty="0"/>
          </a:p>
          <a:p>
            <a:pPr marL="0" indent="0">
              <a:buNone/>
            </a:pPr>
            <a:r>
              <a:rPr lang="en-US" dirty="0"/>
              <a:t># == Describing specific parts of 'airfoil1' ==</a:t>
            </a:r>
          </a:p>
          <a:p>
            <a:pPr marL="0" indent="0">
              <a:buNone/>
            </a:pPr>
            <a:r>
              <a:rPr lang="en-US" dirty="0"/>
              <a:t>pw:leading_edge1     </a:t>
            </a:r>
            <a:r>
              <a:rPr lang="en-US" dirty="0" err="1"/>
              <a:t>rdf:type</a:t>
            </a:r>
            <a:r>
              <a:rPr lang="en-US" dirty="0"/>
              <a:t>             </a:t>
            </a:r>
            <a:r>
              <a:rPr lang="en-US" dirty="0" err="1"/>
              <a:t>pw:LeadingEdge</a:t>
            </a:r>
            <a:r>
              <a:rPr lang="en-US" dirty="0"/>
              <a:t> .   # 'leading_edge1' is an instance of '</a:t>
            </a:r>
            <a:r>
              <a:rPr lang="en-US" dirty="0" err="1"/>
              <a:t>LeadingEdge</a:t>
            </a:r>
            <a:r>
              <a:rPr lang="en-US" dirty="0"/>
              <a:t>'</a:t>
            </a:r>
          </a:p>
          <a:p>
            <a:pPr marL="0" indent="0">
              <a:buNone/>
            </a:pPr>
            <a:r>
              <a:rPr lang="en-US" dirty="0"/>
              <a:t>pw:tip1              </a:t>
            </a:r>
            <a:r>
              <a:rPr lang="en-US" dirty="0" err="1"/>
              <a:t>rdf:type</a:t>
            </a:r>
            <a:r>
              <a:rPr lang="en-US" dirty="0"/>
              <a:t>             </a:t>
            </a:r>
            <a:r>
              <a:rPr lang="en-US" dirty="0" err="1"/>
              <a:t>pw:Tip</a:t>
            </a:r>
            <a:r>
              <a:rPr lang="en-US" dirty="0"/>
              <a:t> .</a:t>
            </a:r>
          </a:p>
          <a:p>
            <a:pPr marL="0" indent="0">
              <a:buNone/>
            </a:pPr>
            <a:r>
              <a:rPr lang="en-US" dirty="0"/>
              <a:t>pw:defect1_region    </a:t>
            </a:r>
            <a:r>
              <a:rPr lang="en-US" dirty="0" err="1"/>
              <a:t>rdf:type</a:t>
            </a:r>
            <a:r>
              <a:rPr lang="en-US" dirty="0"/>
              <a:t>             </a:t>
            </a:r>
            <a:r>
              <a:rPr lang="en-US" dirty="0" err="1"/>
              <a:t>pw:DefectRegion</a:t>
            </a:r>
            <a:r>
              <a:rPr lang="en-US" dirty="0"/>
              <a:t> .</a:t>
            </a:r>
          </a:p>
          <a:p>
            <a:pPr marL="0" indent="0">
              <a:buNone/>
            </a:pPr>
            <a:endParaRPr lang="en-US" dirty="0"/>
          </a:p>
          <a:p>
            <a:pPr marL="0" indent="0">
              <a:buNone/>
            </a:pPr>
            <a:r>
              <a:rPr lang="en-US" dirty="0"/>
              <a:t># == Describing Defect 'airfoil_defect1' ==</a:t>
            </a:r>
          </a:p>
          <a:p>
            <a:pPr marL="0" indent="0">
              <a:buNone/>
            </a:pPr>
            <a:r>
              <a:rPr lang="en-US" dirty="0"/>
              <a:t>pw:airfoil_defect1   </a:t>
            </a:r>
            <a:r>
              <a:rPr lang="en-US" dirty="0" err="1"/>
              <a:t>rdf:type</a:t>
            </a:r>
            <a:r>
              <a:rPr lang="en-US" dirty="0"/>
              <a:t>             </a:t>
            </a:r>
            <a:r>
              <a:rPr lang="en-US" dirty="0" err="1"/>
              <a:t>pw:AirfoilDefect</a:t>
            </a:r>
            <a:r>
              <a:rPr lang="en-US" dirty="0"/>
              <a:t> . # 'airfoil_defect1' is an instance of '</a:t>
            </a:r>
            <a:r>
              <a:rPr lang="en-US" dirty="0" err="1"/>
              <a:t>AirfoilDefect</a:t>
            </a:r>
            <a:r>
              <a:rPr lang="en-US" dirty="0"/>
              <a:t>'</a:t>
            </a:r>
          </a:p>
          <a:p>
            <a:pPr marL="0" indent="0">
              <a:buNone/>
            </a:pPr>
            <a:r>
              <a:rPr lang="en-US" dirty="0"/>
              <a:t>pw:airfoil_defect1   </a:t>
            </a:r>
            <a:r>
              <a:rPr lang="en-US" dirty="0" err="1"/>
              <a:t>pw:inheresIn</a:t>
            </a:r>
            <a:r>
              <a:rPr lang="en-US" dirty="0"/>
              <a:t>         pw:defect1_region .# Links the defect quality to its physical location</a:t>
            </a:r>
          </a:p>
          <a:p>
            <a:pPr marL="0" indent="0">
              <a:buNone/>
            </a:pPr>
            <a:r>
              <a:rPr lang="en-US" dirty="0"/>
              <a:t># (Note: '</a:t>
            </a:r>
            <a:r>
              <a:rPr lang="en-US" dirty="0" err="1"/>
              <a:t>inheresIn</a:t>
            </a:r>
            <a:r>
              <a:rPr lang="en-US" dirty="0"/>
              <a:t>' is likely defined in your upper ontology)</a:t>
            </a:r>
          </a:p>
          <a:p>
            <a:pPr marL="0" indent="0">
              <a:buNone/>
            </a:pPr>
            <a:endParaRPr lang="en-US" dirty="0"/>
          </a:p>
          <a:p>
            <a:pPr marL="0" indent="0">
              <a:buNone/>
            </a:pPr>
            <a:r>
              <a:rPr lang="en-US" dirty="0"/>
              <a:t># == Describing a specific measurement related to the defect ==</a:t>
            </a:r>
          </a:p>
          <a:p>
            <a:pPr marL="0" indent="0">
              <a:buNone/>
            </a:pPr>
            <a:r>
              <a:rPr lang="en-US" dirty="0"/>
              <a:t># Measurement Information Content Entity (MICE) for depth</a:t>
            </a:r>
          </a:p>
          <a:p>
            <a:pPr marL="0" indent="0">
              <a:buNone/>
            </a:pPr>
            <a:r>
              <a:rPr lang="en-US" dirty="0"/>
              <a:t>pw:Defect1_Depth_MICE </a:t>
            </a:r>
            <a:r>
              <a:rPr lang="en-US" dirty="0" err="1"/>
              <a:t>rdf:type</a:t>
            </a:r>
            <a:r>
              <a:rPr lang="en-US" dirty="0"/>
              <a:t>            </a:t>
            </a:r>
            <a:r>
              <a:rPr lang="en-US" dirty="0" err="1"/>
              <a:t>pw:DefectDepth</a:t>
            </a:r>
            <a:r>
              <a:rPr lang="en-US" dirty="0"/>
              <a:t> . # Instance of '</a:t>
            </a:r>
            <a:r>
              <a:rPr lang="en-US" dirty="0" err="1"/>
              <a:t>DefectDepth</a:t>
            </a:r>
            <a:r>
              <a:rPr lang="en-US" dirty="0"/>
              <a:t>' class</a:t>
            </a:r>
          </a:p>
          <a:p>
            <a:pPr marL="0" indent="0">
              <a:buNone/>
            </a:pPr>
            <a:r>
              <a:rPr lang="en-US" dirty="0"/>
              <a:t>pw:Defect1_Depth_MICE </a:t>
            </a:r>
            <a:r>
              <a:rPr lang="en-US" dirty="0" err="1"/>
              <a:t>pw:describes</a:t>
            </a:r>
            <a:r>
              <a:rPr lang="en-US" dirty="0"/>
              <a:t>        pw:airfoil_defect1 . # Links measurement context to the defect</a:t>
            </a:r>
          </a:p>
          <a:p>
            <a:pPr marL="0" indent="0">
              <a:buNone/>
            </a:pPr>
            <a:r>
              <a:rPr lang="en-US" dirty="0"/>
              <a:t>pw:Defect1_Depth_MICE </a:t>
            </a:r>
            <a:r>
              <a:rPr lang="en-US" dirty="0" err="1"/>
              <a:t>pw:genericallyDependsOn</a:t>
            </a:r>
            <a:r>
              <a:rPr lang="en-US" dirty="0"/>
              <a:t> pw:Defect1_Depth_IBE . # Links to the info bearer</a:t>
            </a:r>
          </a:p>
          <a:p>
            <a:pPr marL="0" indent="0">
              <a:buNone/>
            </a:pPr>
            <a:endParaRPr lang="en-US" dirty="0"/>
          </a:p>
          <a:p>
            <a:pPr marL="0" indent="0">
              <a:buNone/>
            </a:pPr>
            <a:r>
              <a:rPr lang="en-US" dirty="0"/>
              <a:t># Information Bearing Entity (IBE) holding the value</a:t>
            </a:r>
          </a:p>
          <a:p>
            <a:pPr marL="0" indent="0">
              <a:buNone/>
            </a:pPr>
            <a:r>
              <a:rPr lang="en-US" dirty="0"/>
              <a:t>pw:Defect1_Depth_IBE  </a:t>
            </a:r>
            <a:r>
              <a:rPr lang="en-US" dirty="0" err="1"/>
              <a:t>rdf:type</a:t>
            </a:r>
            <a:r>
              <a:rPr lang="en-US" dirty="0"/>
              <a:t>            </a:t>
            </a:r>
            <a:r>
              <a:rPr lang="en-US" dirty="0" err="1"/>
              <a:t>pw:InformationBearingEntity</a:t>
            </a:r>
            <a:r>
              <a:rPr lang="en-US" dirty="0"/>
              <a:t> . # General type</a:t>
            </a:r>
          </a:p>
          <a:p>
            <a:pPr marL="0" indent="0">
              <a:buNone/>
            </a:pPr>
            <a:r>
              <a:rPr lang="en-US" dirty="0"/>
              <a:t>pw:Defect1_Depth_IBE  </a:t>
            </a:r>
            <a:r>
              <a:rPr lang="en-US" dirty="0" err="1"/>
              <a:t>pw:has_decimal_value</a:t>
            </a:r>
            <a:r>
              <a:rPr lang="en-US" dirty="0"/>
              <a:t> "0.092"^^</a:t>
            </a:r>
            <a:r>
              <a:rPr lang="en-US" dirty="0" err="1"/>
              <a:t>xsd:decimal</a:t>
            </a:r>
            <a:r>
              <a:rPr lang="en-US" dirty="0"/>
              <a:t> . # The actual data value</a:t>
            </a:r>
          </a:p>
          <a:p>
            <a:pPr marL="0" indent="0">
              <a:buNone/>
            </a:pPr>
            <a:r>
              <a:rPr lang="en-US" dirty="0"/>
              <a:t>pw:Defect1_Depth_IBE  </a:t>
            </a:r>
            <a:r>
              <a:rPr lang="en-US" dirty="0" err="1"/>
              <a:t>pw:uses_measurement_unit</a:t>
            </a:r>
            <a:r>
              <a:rPr lang="en-US" dirty="0"/>
              <a:t> </a:t>
            </a:r>
            <a:r>
              <a:rPr lang="en-US" dirty="0" err="1"/>
              <a:t>pw:inch_measurement_unit</a:t>
            </a:r>
            <a:r>
              <a:rPr lang="en-US" dirty="0"/>
              <a:t> . # Link to the unit instance</a:t>
            </a:r>
          </a:p>
          <a:p>
            <a:pPr marL="0" indent="0">
              <a:buNone/>
            </a:pPr>
            <a:endParaRPr lang="en-US" dirty="0"/>
          </a:p>
          <a:p>
            <a:pPr marL="0" indent="0">
              <a:buNone/>
            </a:pPr>
            <a:r>
              <a:rPr lang="en-US" dirty="0" err="1"/>
              <a:t>pw:inch_measurement_unit</a:t>
            </a:r>
            <a:r>
              <a:rPr lang="en-US" dirty="0"/>
              <a:t> </a:t>
            </a:r>
            <a:r>
              <a:rPr lang="en-US" dirty="0" err="1"/>
              <a:t>rdf:type</a:t>
            </a:r>
            <a:r>
              <a:rPr lang="en-US" dirty="0"/>
              <a:t>         </a:t>
            </a:r>
            <a:r>
              <a:rPr lang="en-US" dirty="0" err="1"/>
              <a:t>pw:MeasurementUnitOfLength</a:t>
            </a:r>
            <a:r>
              <a:rPr lang="en-US" dirty="0"/>
              <a:t> . # The unit definition</a:t>
            </a:r>
          </a:p>
        </p:txBody>
      </p:sp>
      <p:sp>
        <p:nvSpPr>
          <p:cNvPr id="6" name="TextBox 5">
            <a:extLst>
              <a:ext uri="{FF2B5EF4-FFF2-40B4-BE49-F238E27FC236}">
                <a16:creationId xmlns:a16="http://schemas.microsoft.com/office/drawing/2014/main" id="{E277C504-90B2-555A-F2DA-282D4420CA18}"/>
              </a:ext>
            </a:extLst>
          </p:cNvPr>
          <p:cNvSpPr txBox="1"/>
          <p:nvPr/>
        </p:nvSpPr>
        <p:spPr>
          <a:xfrm>
            <a:off x="685800" y="4864202"/>
            <a:ext cx="4343400" cy="1169551"/>
          </a:xfrm>
          <a:prstGeom prst="rect">
            <a:avLst/>
          </a:prstGeom>
          <a:noFill/>
        </p:spPr>
        <p:txBody>
          <a:bodyPr wrap="square">
            <a:spAutoFit/>
          </a:bodyPr>
          <a:lstStyle/>
          <a:p>
            <a:pPr>
              <a:buFont typeface="Arial" panose="020B0604020202020204" pitchFamily="34" charset="0"/>
              <a:buChar char="•"/>
            </a:pPr>
            <a:r>
              <a:rPr lang="en-US" sz="1400" b="1" dirty="0"/>
              <a:t>Ontology = Structure &amp; Rules | Individuals = Data &amp; Facts</a:t>
            </a:r>
            <a:endParaRPr lang="en-US" sz="1400" dirty="0"/>
          </a:p>
          <a:p>
            <a:pPr>
              <a:buFont typeface="Arial" panose="020B0604020202020204" pitchFamily="34" charset="0"/>
              <a:buChar char="•"/>
            </a:pPr>
            <a:r>
              <a:rPr lang="en-US" sz="1400" dirty="0"/>
              <a:t>The Ontology provides the meaningful framework; Individuals populate that framework with specific knowledge, creating the Knowledge Graph.</a:t>
            </a:r>
          </a:p>
        </p:txBody>
      </p:sp>
    </p:spTree>
    <p:extLst>
      <p:ext uri="{BB962C8B-B14F-4D97-AF65-F5344CB8AC3E}">
        <p14:creationId xmlns:p14="http://schemas.microsoft.com/office/powerpoint/2010/main" val="791757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DDA7-1220-4FA0-29EC-56C1D5A2AC24}"/>
              </a:ext>
            </a:extLst>
          </p:cNvPr>
          <p:cNvSpPr>
            <a:spLocks noGrp="1"/>
          </p:cNvSpPr>
          <p:nvPr>
            <p:ph type="title"/>
          </p:nvPr>
        </p:nvSpPr>
        <p:spPr/>
        <p:txBody>
          <a:bodyPr/>
          <a:lstStyle/>
          <a:p>
            <a:r>
              <a:rPr lang="en-US" dirty="0"/>
              <a:t>virtualization</a:t>
            </a:r>
          </a:p>
        </p:txBody>
      </p:sp>
    </p:spTree>
    <p:extLst>
      <p:ext uri="{BB962C8B-B14F-4D97-AF65-F5344CB8AC3E}">
        <p14:creationId xmlns:p14="http://schemas.microsoft.com/office/powerpoint/2010/main" val="3176408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A59D3C-5058-E17A-DDDE-EC7F58FB2D63}"/>
              </a:ext>
            </a:extLst>
          </p:cNvPr>
          <p:cNvSpPr>
            <a:spLocks noGrp="1"/>
          </p:cNvSpPr>
          <p:nvPr>
            <p:ph type="title"/>
          </p:nvPr>
        </p:nvSpPr>
        <p:spPr/>
        <p:txBody>
          <a:bodyPr/>
          <a:lstStyle/>
          <a:p>
            <a:r>
              <a:rPr lang="en-US" dirty="0"/>
              <a:t>Relational and  Graph Data</a:t>
            </a:r>
          </a:p>
        </p:txBody>
      </p:sp>
      <p:sp>
        <p:nvSpPr>
          <p:cNvPr id="6" name="Rectangle 1">
            <a:extLst>
              <a:ext uri="{FF2B5EF4-FFF2-40B4-BE49-F238E27FC236}">
                <a16:creationId xmlns:a16="http://schemas.microsoft.com/office/drawing/2014/main" id="{3E3072DB-BAF8-424D-4EC9-1A9DD5E6A8E0}"/>
              </a:ext>
            </a:extLst>
          </p:cNvPr>
          <p:cNvSpPr>
            <a:spLocks noChangeArrowheads="1"/>
          </p:cNvSpPr>
          <p:nvPr/>
        </p:nvSpPr>
        <p:spPr bwMode="auto">
          <a:xfrm>
            <a:off x="0" y="-12590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Content Placeholder 8">
            <a:extLst>
              <a:ext uri="{FF2B5EF4-FFF2-40B4-BE49-F238E27FC236}">
                <a16:creationId xmlns:a16="http://schemas.microsoft.com/office/drawing/2014/main" id="{C9D6FD71-F355-9A51-6629-87745A3FFC0E}"/>
              </a:ext>
            </a:extLst>
          </p:cNvPr>
          <p:cNvGraphicFramePr>
            <a:graphicFrameLocks noGrp="1"/>
          </p:cNvGraphicFramePr>
          <p:nvPr>
            <p:ph idx="1"/>
            <p:extLst>
              <p:ext uri="{D42A27DB-BD31-4B8C-83A1-F6EECF244321}">
                <p14:modId xmlns:p14="http://schemas.microsoft.com/office/powerpoint/2010/main" val="1505077987"/>
              </p:ext>
            </p:extLst>
          </p:nvPr>
        </p:nvGraphicFramePr>
        <p:xfrm>
          <a:off x="838200" y="1580178"/>
          <a:ext cx="5400675" cy="3200400"/>
        </p:xfrm>
        <a:graphic>
          <a:graphicData uri="http://schemas.openxmlformats.org/drawingml/2006/table">
            <a:tbl>
              <a:tblPr/>
              <a:tblGrid>
                <a:gridCol w="1080135">
                  <a:extLst>
                    <a:ext uri="{9D8B030D-6E8A-4147-A177-3AD203B41FA5}">
                      <a16:colId xmlns:a16="http://schemas.microsoft.com/office/drawing/2014/main" val="1675880208"/>
                    </a:ext>
                  </a:extLst>
                </a:gridCol>
                <a:gridCol w="1080135">
                  <a:extLst>
                    <a:ext uri="{9D8B030D-6E8A-4147-A177-3AD203B41FA5}">
                      <a16:colId xmlns:a16="http://schemas.microsoft.com/office/drawing/2014/main" val="1319685953"/>
                    </a:ext>
                  </a:extLst>
                </a:gridCol>
                <a:gridCol w="1080135">
                  <a:extLst>
                    <a:ext uri="{9D8B030D-6E8A-4147-A177-3AD203B41FA5}">
                      <a16:colId xmlns:a16="http://schemas.microsoft.com/office/drawing/2014/main" val="3186004493"/>
                    </a:ext>
                  </a:extLst>
                </a:gridCol>
                <a:gridCol w="1080135">
                  <a:extLst>
                    <a:ext uri="{9D8B030D-6E8A-4147-A177-3AD203B41FA5}">
                      <a16:colId xmlns:a16="http://schemas.microsoft.com/office/drawing/2014/main" val="2790910007"/>
                    </a:ext>
                  </a:extLst>
                </a:gridCol>
                <a:gridCol w="1080135">
                  <a:extLst>
                    <a:ext uri="{9D8B030D-6E8A-4147-A177-3AD203B41FA5}">
                      <a16:colId xmlns:a16="http://schemas.microsoft.com/office/drawing/2014/main" val="1354534484"/>
                    </a:ext>
                  </a:extLst>
                </a:gridCol>
              </a:tblGrid>
              <a:tr h="0">
                <a:tc>
                  <a:txBody>
                    <a:bodyPr/>
                    <a:lstStyle/>
                    <a:p>
                      <a:r>
                        <a:rPr lang="en-US"/>
                        <a:t>DefectID</a:t>
                      </a:r>
                    </a:p>
                  </a:txBody>
                  <a:tcPr anchor="ctr">
                    <a:lnL>
                      <a:noFill/>
                    </a:lnL>
                    <a:lnR>
                      <a:noFill/>
                    </a:lnR>
                    <a:lnT>
                      <a:noFill/>
                    </a:lnT>
                    <a:lnB>
                      <a:noFill/>
                    </a:lnB>
                    <a:noFill/>
                  </a:tcPr>
                </a:tc>
                <a:tc>
                  <a:txBody>
                    <a:bodyPr/>
                    <a:lstStyle/>
                    <a:p>
                      <a:r>
                        <a:rPr lang="en-US"/>
                        <a:t>AirfoilID</a:t>
                      </a:r>
                    </a:p>
                  </a:txBody>
                  <a:tcPr anchor="ctr">
                    <a:lnL>
                      <a:noFill/>
                    </a:lnL>
                    <a:lnR>
                      <a:noFill/>
                    </a:lnR>
                    <a:lnT>
                      <a:noFill/>
                    </a:lnT>
                    <a:lnB>
                      <a:noFill/>
                    </a:lnB>
                    <a:noFill/>
                  </a:tcPr>
                </a:tc>
                <a:tc>
                  <a:txBody>
                    <a:bodyPr/>
                    <a:lstStyle/>
                    <a:p>
                      <a:r>
                        <a:rPr lang="en-US"/>
                        <a:t>Location</a:t>
                      </a:r>
                    </a:p>
                  </a:txBody>
                  <a:tcPr anchor="ctr">
                    <a:lnL>
                      <a:noFill/>
                    </a:lnL>
                    <a:lnR>
                      <a:noFill/>
                    </a:lnR>
                    <a:lnT>
                      <a:noFill/>
                    </a:lnT>
                    <a:lnB>
                      <a:noFill/>
                    </a:lnB>
                    <a:noFill/>
                  </a:tcPr>
                </a:tc>
                <a:tc>
                  <a:txBody>
                    <a:bodyPr/>
                    <a:lstStyle/>
                    <a:p>
                      <a:r>
                        <a:rPr lang="en-US"/>
                        <a:t>Length_in</a:t>
                      </a:r>
                    </a:p>
                  </a:txBody>
                  <a:tcPr anchor="ctr">
                    <a:lnL>
                      <a:noFill/>
                    </a:lnL>
                    <a:lnR>
                      <a:noFill/>
                    </a:lnR>
                    <a:lnT>
                      <a:noFill/>
                    </a:lnT>
                    <a:lnB>
                      <a:noFill/>
                    </a:lnB>
                    <a:noFill/>
                  </a:tcPr>
                </a:tc>
                <a:tc>
                  <a:txBody>
                    <a:bodyPr/>
                    <a:lstStyle/>
                    <a:p>
                      <a:r>
                        <a:rPr lang="en-US" dirty="0" err="1"/>
                        <a:t>Depth_in</a:t>
                      </a:r>
                      <a:endParaRPr lang="en-US" dirty="0"/>
                    </a:p>
                  </a:txBody>
                  <a:tcPr anchor="ctr">
                    <a:lnL>
                      <a:noFill/>
                    </a:lnL>
                    <a:lnR>
                      <a:noFill/>
                    </a:lnR>
                    <a:lnT>
                      <a:noFill/>
                    </a:lnT>
                    <a:lnB>
                      <a:noFill/>
                    </a:lnB>
                    <a:noFill/>
                  </a:tcPr>
                </a:tc>
                <a:extLst>
                  <a:ext uri="{0D108BD9-81ED-4DB2-BD59-A6C34878D82A}">
                    <a16:rowId xmlns:a16="http://schemas.microsoft.com/office/drawing/2014/main" val="2944473695"/>
                  </a:ext>
                </a:extLst>
              </a:tr>
              <a:tr h="0">
                <a:tc>
                  <a:txBody>
                    <a:bodyPr/>
                    <a:lstStyle/>
                    <a:p>
                      <a:r>
                        <a:rPr lang="en-US"/>
                        <a:t>D101</a:t>
                      </a:r>
                    </a:p>
                  </a:txBody>
                  <a:tcPr anchor="ctr">
                    <a:lnL>
                      <a:noFill/>
                    </a:lnL>
                    <a:lnR>
                      <a:noFill/>
                    </a:lnR>
                    <a:lnT>
                      <a:noFill/>
                    </a:lnT>
                    <a:lnB>
                      <a:noFill/>
                    </a:lnB>
                    <a:noFill/>
                  </a:tcPr>
                </a:tc>
                <a:tc>
                  <a:txBody>
                    <a:bodyPr/>
                    <a:lstStyle/>
                    <a:p>
                      <a:r>
                        <a:rPr lang="en-US"/>
                        <a:t>1</a:t>
                      </a:r>
                    </a:p>
                  </a:txBody>
                  <a:tcPr anchor="ctr">
                    <a:lnL>
                      <a:noFill/>
                    </a:lnL>
                    <a:lnR>
                      <a:noFill/>
                    </a:lnR>
                    <a:lnT>
                      <a:noFill/>
                    </a:lnT>
                    <a:lnB>
                      <a:noFill/>
                    </a:lnB>
                    <a:noFill/>
                  </a:tcPr>
                </a:tc>
                <a:tc>
                  <a:txBody>
                    <a:bodyPr/>
                    <a:lstStyle/>
                    <a:p>
                      <a:r>
                        <a:rPr lang="en-US"/>
                        <a:t>Leading Edge</a:t>
                      </a:r>
                    </a:p>
                  </a:txBody>
                  <a:tcPr anchor="ctr">
                    <a:lnL>
                      <a:noFill/>
                    </a:lnL>
                    <a:lnR>
                      <a:noFill/>
                    </a:lnR>
                    <a:lnT>
                      <a:noFill/>
                    </a:lnT>
                    <a:lnB>
                      <a:noFill/>
                    </a:lnB>
                    <a:noFill/>
                  </a:tcPr>
                </a:tc>
                <a:tc>
                  <a:txBody>
                    <a:bodyPr/>
                    <a:lstStyle/>
                    <a:p>
                      <a:r>
                        <a:rPr lang="en-US"/>
                        <a:t>0.20</a:t>
                      </a:r>
                    </a:p>
                  </a:txBody>
                  <a:tcPr anchor="ctr">
                    <a:lnL>
                      <a:noFill/>
                    </a:lnL>
                    <a:lnR>
                      <a:noFill/>
                    </a:lnR>
                    <a:lnT>
                      <a:noFill/>
                    </a:lnT>
                    <a:lnB>
                      <a:noFill/>
                    </a:lnB>
                    <a:noFill/>
                  </a:tcPr>
                </a:tc>
                <a:tc>
                  <a:txBody>
                    <a:bodyPr/>
                    <a:lstStyle/>
                    <a:p>
                      <a:r>
                        <a:rPr lang="en-US"/>
                        <a:t>0.08</a:t>
                      </a:r>
                    </a:p>
                  </a:txBody>
                  <a:tcPr anchor="ctr">
                    <a:lnL>
                      <a:noFill/>
                    </a:lnL>
                    <a:lnR>
                      <a:noFill/>
                    </a:lnR>
                    <a:lnT>
                      <a:noFill/>
                    </a:lnT>
                    <a:lnB>
                      <a:noFill/>
                    </a:lnB>
                    <a:noFill/>
                  </a:tcPr>
                </a:tc>
                <a:extLst>
                  <a:ext uri="{0D108BD9-81ED-4DB2-BD59-A6C34878D82A}">
                    <a16:rowId xmlns:a16="http://schemas.microsoft.com/office/drawing/2014/main" val="2529061831"/>
                  </a:ext>
                </a:extLst>
              </a:tr>
              <a:tr h="0">
                <a:tc>
                  <a:txBody>
                    <a:bodyPr/>
                    <a:lstStyle/>
                    <a:p>
                      <a:r>
                        <a:rPr lang="en-US"/>
                        <a:t>D102</a:t>
                      </a:r>
                    </a:p>
                  </a:txBody>
                  <a:tcPr anchor="ctr">
                    <a:lnL>
                      <a:noFill/>
                    </a:lnL>
                    <a:lnR>
                      <a:noFill/>
                    </a:lnR>
                    <a:lnT>
                      <a:noFill/>
                    </a:lnT>
                    <a:lnB>
                      <a:noFill/>
                    </a:lnB>
                    <a:noFill/>
                  </a:tcPr>
                </a:tc>
                <a:tc>
                  <a:txBody>
                    <a:bodyPr/>
                    <a:lstStyle/>
                    <a:p>
                      <a:r>
                        <a:rPr lang="en-US"/>
                        <a:t>2</a:t>
                      </a:r>
                    </a:p>
                  </a:txBody>
                  <a:tcPr anchor="ctr">
                    <a:lnL>
                      <a:noFill/>
                    </a:lnL>
                    <a:lnR>
                      <a:noFill/>
                    </a:lnR>
                    <a:lnT>
                      <a:noFill/>
                    </a:lnT>
                    <a:lnB>
                      <a:noFill/>
                    </a:lnB>
                    <a:noFill/>
                  </a:tcPr>
                </a:tc>
                <a:tc>
                  <a:txBody>
                    <a:bodyPr/>
                    <a:lstStyle/>
                    <a:p>
                      <a:r>
                        <a:rPr lang="en-US"/>
                        <a:t>Leading Edge</a:t>
                      </a:r>
                    </a:p>
                  </a:txBody>
                  <a:tcPr anchor="ctr">
                    <a:lnL>
                      <a:noFill/>
                    </a:lnL>
                    <a:lnR>
                      <a:noFill/>
                    </a:lnR>
                    <a:lnT>
                      <a:noFill/>
                    </a:lnT>
                    <a:lnB>
                      <a:noFill/>
                    </a:lnB>
                    <a:noFill/>
                  </a:tcPr>
                </a:tc>
                <a:tc>
                  <a:txBody>
                    <a:bodyPr/>
                    <a:lstStyle/>
                    <a:p>
                      <a:r>
                        <a:rPr lang="en-US"/>
                        <a:t>0.35</a:t>
                      </a:r>
                    </a:p>
                  </a:txBody>
                  <a:tcPr anchor="ctr">
                    <a:lnL>
                      <a:noFill/>
                    </a:lnL>
                    <a:lnR>
                      <a:noFill/>
                    </a:lnR>
                    <a:lnT>
                      <a:noFill/>
                    </a:lnT>
                    <a:lnB>
                      <a:noFill/>
                    </a:lnB>
                    <a:noFill/>
                  </a:tcPr>
                </a:tc>
                <a:tc>
                  <a:txBody>
                    <a:bodyPr/>
                    <a:lstStyle/>
                    <a:p>
                      <a:r>
                        <a:rPr lang="en-US"/>
                        <a:t>0.12</a:t>
                      </a:r>
                    </a:p>
                  </a:txBody>
                  <a:tcPr anchor="ctr">
                    <a:lnL>
                      <a:noFill/>
                    </a:lnL>
                    <a:lnR>
                      <a:noFill/>
                    </a:lnR>
                    <a:lnT>
                      <a:noFill/>
                    </a:lnT>
                    <a:lnB>
                      <a:noFill/>
                    </a:lnB>
                    <a:noFill/>
                  </a:tcPr>
                </a:tc>
                <a:extLst>
                  <a:ext uri="{0D108BD9-81ED-4DB2-BD59-A6C34878D82A}">
                    <a16:rowId xmlns:a16="http://schemas.microsoft.com/office/drawing/2014/main" val="4174388785"/>
                  </a:ext>
                </a:extLst>
              </a:tr>
              <a:tr h="0">
                <a:tc>
                  <a:txBody>
                    <a:bodyPr/>
                    <a:lstStyle/>
                    <a:p>
                      <a:r>
                        <a:rPr lang="en-US"/>
                        <a:t>D103</a:t>
                      </a:r>
                    </a:p>
                  </a:txBody>
                  <a:tcPr anchor="ctr">
                    <a:lnL>
                      <a:noFill/>
                    </a:lnL>
                    <a:lnR>
                      <a:noFill/>
                    </a:lnR>
                    <a:lnT>
                      <a:noFill/>
                    </a:lnT>
                    <a:lnB>
                      <a:noFill/>
                    </a:lnB>
                    <a:noFill/>
                  </a:tcPr>
                </a:tc>
                <a:tc>
                  <a:txBody>
                    <a:bodyPr/>
                    <a:lstStyle/>
                    <a:p>
                      <a:r>
                        <a:rPr lang="en-US"/>
                        <a:t>1</a:t>
                      </a:r>
                    </a:p>
                  </a:txBody>
                  <a:tcPr anchor="ctr">
                    <a:lnL>
                      <a:noFill/>
                    </a:lnL>
                    <a:lnR>
                      <a:noFill/>
                    </a:lnR>
                    <a:lnT>
                      <a:noFill/>
                    </a:lnT>
                    <a:lnB>
                      <a:noFill/>
                    </a:lnB>
                    <a:noFill/>
                  </a:tcPr>
                </a:tc>
                <a:tc>
                  <a:txBody>
                    <a:bodyPr/>
                    <a:lstStyle/>
                    <a:p>
                      <a:r>
                        <a:rPr lang="en-US"/>
                        <a:t>Leading Edge</a:t>
                      </a:r>
                    </a:p>
                  </a:txBody>
                  <a:tcPr anchor="ctr">
                    <a:lnL>
                      <a:noFill/>
                    </a:lnL>
                    <a:lnR>
                      <a:noFill/>
                    </a:lnR>
                    <a:lnT>
                      <a:noFill/>
                    </a:lnT>
                    <a:lnB>
                      <a:noFill/>
                    </a:lnB>
                    <a:noFill/>
                  </a:tcPr>
                </a:tc>
                <a:tc>
                  <a:txBody>
                    <a:bodyPr/>
                    <a:lstStyle/>
                    <a:p>
                      <a:r>
                        <a:rPr lang="en-US"/>
                        <a:t>0.15</a:t>
                      </a:r>
                    </a:p>
                  </a:txBody>
                  <a:tcPr anchor="ctr">
                    <a:lnL>
                      <a:noFill/>
                    </a:lnL>
                    <a:lnR>
                      <a:noFill/>
                    </a:lnR>
                    <a:lnT>
                      <a:noFill/>
                    </a:lnT>
                    <a:lnB>
                      <a:noFill/>
                    </a:lnB>
                    <a:noFill/>
                  </a:tcPr>
                </a:tc>
                <a:tc>
                  <a:txBody>
                    <a:bodyPr/>
                    <a:lstStyle/>
                    <a:p>
                      <a:r>
                        <a:rPr lang="en-US"/>
                        <a:t>0.05</a:t>
                      </a:r>
                    </a:p>
                  </a:txBody>
                  <a:tcPr anchor="ctr">
                    <a:lnL>
                      <a:noFill/>
                    </a:lnL>
                    <a:lnR>
                      <a:noFill/>
                    </a:lnR>
                    <a:lnT>
                      <a:noFill/>
                    </a:lnT>
                    <a:lnB>
                      <a:noFill/>
                    </a:lnB>
                    <a:noFill/>
                  </a:tcPr>
                </a:tc>
                <a:extLst>
                  <a:ext uri="{0D108BD9-81ED-4DB2-BD59-A6C34878D82A}">
                    <a16:rowId xmlns:a16="http://schemas.microsoft.com/office/drawing/2014/main" val="1659849078"/>
                  </a:ext>
                </a:extLst>
              </a:tr>
              <a:tr h="0">
                <a:tc>
                  <a:txBody>
                    <a:bodyPr/>
                    <a:lstStyle/>
                    <a:p>
                      <a:r>
                        <a:rPr lang="en-US"/>
                        <a:t>D104</a:t>
                      </a:r>
                    </a:p>
                  </a:txBody>
                  <a:tcPr anchor="ctr">
                    <a:lnL>
                      <a:noFill/>
                    </a:lnL>
                    <a:lnR>
                      <a:noFill/>
                    </a:lnR>
                    <a:lnT>
                      <a:noFill/>
                    </a:lnT>
                    <a:lnB>
                      <a:noFill/>
                    </a:lnB>
                    <a:noFill/>
                  </a:tcPr>
                </a:tc>
                <a:tc>
                  <a:txBody>
                    <a:bodyPr/>
                    <a:lstStyle/>
                    <a:p>
                      <a:r>
                        <a:rPr lang="en-US"/>
                        <a:t>3</a:t>
                      </a:r>
                    </a:p>
                  </a:txBody>
                  <a:tcPr anchor="ctr">
                    <a:lnL>
                      <a:noFill/>
                    </a:lnL>
                    <a:lnR>
                      <a:noFill/>
                    </a:lnR>
                    <a:lnT>
                      <a:noFill/>
                    </a:lnT>
                    <a:lnB>
                      <a:noFill/>
                    </a:lnB>
                    <a:noFill/>
                  </a:tcPr>
                </a:tc>
                <a:tc>
                  <a:txBody>
                    <a:bodyPr/>
                    <a:lstStyle/>
                    <a:p>
                      <a:r>
                        <a:rPr lang="en-US"/>
                        <a:t>Leading Edge</a:t>
                      </a:r>
                    </a:p>
                  </a:txBody>
                  <a:tcPr anchor="ctr">
                    <a:lnL>
                      <a:noFill/>
                    </a:lnL>
                    <a:lnR>
                      <a:noFill/>
                    </a:lnR>
                    <a:lnT>
                      <a:noFill/>
                    </a:lnT>
                    <a:lnB>
                      <a:noFill/>
                    </a:lnB>
                    <a:noFill/>
                  </a:tcPr>
                </a:tc>
                <a:tc>
                  <a:txBody>
                    <a:bodyPr/>
                    <a:lstStyle/>
                    <a:p>
                      <a:r>
                        <a:rPr lang="en-US"/>
                        <a:t>0.25</a:t>
                      </a:r>
                    </a:p>
                  </a:txBody>
                  <a:tcPr anchor="ctr">
                    <a:lnL>
                      <a:noFill/>
                    </a:lnL>
                    <a:lnR>
                      <a:noFill/>
                    </a:lnR>
                    <a:lnT>
                      <a:noFill/>
                    </a:lnT>
                    <a:lnB>
                      <a:noFill/>
                    </a:lnB>
                    <a:noFill/>
                  </a:tcPr>
                </a:tc>
                <a:tc>
                  <a:txBody>
                    <a:bodyPr/>
                    <a:lstStyle/>
                    <a:p>
                      <a:r>
                        <a:rPr lang="en-US" dirty="0"/>
                        <a:t>0.09</a:t>
                      </a:r>
                    </a:p>
                  </a:txBody>
                  <a:tcPr anchor="ctr">
                    <a:lnL>
                      <a:noFill/>
                    </a:lnL>
                    <a:lnR>
                      <a:noFill/>
                    </a:lnR>
                    <a:lnT>
                      <a:noFill/>
                    </a:lnT>
                    <a:lnB>
                      <a:noFill/>
                    </a:lnB>
                    <a:noFill/>
                  </a:tcPr>
                </a:tc>
                <a:extLst>
                  <a:ext uri="{0D108BD9-81ED-4DB2-BD59-A6C34878D82A}">
                    <a16:rowId xmlns:a16="http://schemas.microsoft.com/office/drawing/2014/main" val="42107535"/>
                  </a:ext>
                </a:extLst>
              </a:tr>
            </a:tbl>
          </a:graphicData>
        </a:graphic>
      </p:graphicFrame>
      <p:sp>
        <p:nvSpPr>
          <p:cNvPr id="10" name="Rectangle 2">
            <a:extLst>
              <a:ext uri="{FF2B5EF4-FFF2-40B4-BE49-F238E27FC236}">
                <a16:creationId xmlns:a16="http://schemas.microsoft.com/office/drawing/2014/main" id="{7248CF5A-6C4E-7CEF-AA62-8EDD1B447F6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A3A886B7-C656-3AF8-A5F4-8E7AA14595BF}"/>
              </a:ext>
            </a:extLst>
          </p:cNvPr>
          <p:cNvSpPr txBox="1"/>
          <p:nvPr/>
        </p:nvSpPr>
        <p:spPr>
          <a:xfrm>
            <a:off x="6981825" y="1580178"/>
            <a:ext cx="4705350" cy="4893647"/>
          </a:xfrm>
          <a:prstGeom prst="rect">
            <a:avLst/>
          </a:prstGeom>
          <a:noFill/>
        </p:spPr>
        <p:txBody>
          <a:bodyPr wrap="square">
            <a:spAutoFit/>
          </a:bodyPr>
          <a:lstStyle/>
          <a:p>
            <a:r>
              <a:rPr lang="en-US" sz="800" dirty="0"/>
              <a:t>@prefix : &lt;http://example.com/ontology#&gt; .</a:t>
            </a:r>
          </a:p>
          <a:p>
            <a:endParaRPr lang="en-US" sz="800" dirty="0"/>
          </a:p>
          <a:p>
            <a:r>
              <a:rPr lang="en-US" sz="800" dirty="0"/>
              <a:t>:Airfoil_1       </a:t>
            </a:r>
            <a:r>
              <a:rPr lang="en-US" sz="800" dirty="0" err="1"/>
              <a:t>rdf:type</a:t>
            </a:r>
            <a:r>
              <a:rPr lang="en-US" sz="800" dirty="0"/>
              <a:t>         :Airfoil ;</a:t>
            </a:r>
          </a:p>
          <a:p>
            <a:r>
              <a:rPr lang="en-US" sz="800" dirty="0"/>
              <a:t>                 :</a:t>
            </a:r>
            <a:r>
              <a:rPr lang="en-US" sz="800" dirty="0" err="1"/>
              <a:t>hasSpecificPart</a:t>
            </a:r>
            <a:r>
              <a:rPr lang="en-US" sz="800" dirty="0"/>
              <a:t>  :LE_partOf_1 .</a:t>
            </a:r>
          </a:p>
          <a:p>
            <a:endParaRPr lang="en-US" sz="800" dirty="0"/>
          </a:p>
          <a:p>
            <a:r>
              <a:rPr lang="en-US" sz="800" dirty="0"/>
              <a:t>:LE_partOf_1     </a:t>
            </a:r>
            <a:r>
              <a:rPr lang="en-US" sz="800" dirty="0" err="1"/>
              <a:t>rdf:type</a:t>
            </a:r>
            <a:r>
              <a:rPr lang="en-US" sz="800" dirty="0"/>
              <a:t>         :</a:t>
            </a:r>
            <a:r>
              <a:rPr lang="en-US" sz="800" dirty="0" err="1"/>
              <a:t>LeadingEdge</a:t>
            </a:r>
            <a:r>
              <a:rPr lang="en-US" sz="800" dirty="0"/>
              <a:t> .</a:t>
            </a:r>
          </a:p>
          <a:p>
            <a:endParaRPr lang="en-US" sz="800" dirty="0"/>
          </a:p>
          <a:p>
            <a:r>
              <a:rPr lang="en-US" sz="800" dirty="0"/>
              <a:t># Defect instance, linked from </a:t>
            </a:r>
            <a:r>
              <a:rPr lang="en-US" sz="800" dirty="0" err="1"/>
              <a:t>DefectID</a:t>
            </a:r>
            <a:r>
              <a:rPr lang="en-US" sz="800" dirty="0"/>
              <a:t> D101</a:t>
            </a:r>
          </a:p>
          <a:p>
            <a:r>
              <a:rPr lang="en-US" sz="800" dirty="0"/>
              <a:t>:Defect_D101     </a:t>
            </a:r>
            <a:r>
              <a:rPr lang="en-US" sz="800" dirty="0" err="1"/>
              <a:t>rdf:type</a:t>
            </a:r>
            <a:r>
              <a:rPr lang="en-US" sz="800" dirty="0"/>
              <a:t>               :</a:t>
            </a:r>
            <a:r>
              <a:rPr lang="en-US" sz="800" dirty="0" err="1"/>
              <a:t>AirfoilDefect</a:t>
            </a:r>
            <a:r>
              <a:rPr lang="en-US" sz="800" dirty="0"/>
              <a:t> ;</a:t>
            </a:r>
          </a:p>
          <a:p>
            <a:r>
              <a:rPr lang="en-US" sz="800" dirty="0"/>
              <a:t>                 :</a:t>
            </a:r>
            <a:r>
              <a:rPr lang="en-US" sz="800" dirty="0" err="1"/>
              <a:t>locatedOnPart</a:t>
            </a:r>
            <a:r>
              <a:rPr lang="en-US" sz="800" dirty="0"/>
              <a:t>        :LE_partOf_1 ;</a:t>
            </a:r>
          </a:p>
          <a:p>
            <a:r>
              <a:rPr lang="en-US" sz="800" dirty="0"/>
              <a:t>                 :</a:t>
            </a:r>
            <a:r>
              <a:rPr lang="en-US" sz="800" dirty="0" err="1"/>
              <a:t>describedByMeasurement</a:t>
            </a:r>
            <a:r>
              <a:rPr lang="en-US" sz="800" dirty="0"/>
              <a:t> :Length_D101 ;</a:t>
            </a:r>
          </a:p>
          <a:p>
            <a:r>
              <a:rPr lang="en-US" sz="800" dirty="0"/>
              <a:t>                 :</a:t>
            </a:r>
            <a:r>
              <a:rPr lang="en-US" sz="800" dirty="0" err="1"/>
              <a:t>describedByMeasurement</a:t>
            </a:r>
            <a:r>
              <a:rPr lang="en-US" sz="800" dirty="0"/>
              <a:t> :Depth_D101 ;</a:t>
            </a:r>
          </a:p>
          <a:p>
            <a:r>
              <a:rPr lang="en-US" sz="800" dirty="0"/>
              <a:t>                 # *** Location info NOT in table, structured via ontology ***</a:t>
            </a:r>
          </a:p>
          <a:p>
            <a:r>
              <a:rPr lang="en-US" sz="800" dirty="0"/>
              <a:t>                 :</a:t>
            </a:r>
            <a:r>
              <a:rPr lang="en-US" sz="800" dirty="0" err="1"/>
              <a:t>describedByMeasurement</a:t>
            </a:r>
            <a:r>
              <a:rPr lang="en-US" sz="800" dirty="0"/>
              <a:t> :X_Location_D101 ;</a:t>
            </a:r>
          </a:p>
          <a:p>
            <a:r>
              <a:rPr lang="en-US" sz="800" dirty="0"/>
              <a:t>                 :</a:t>
            </a:r>
            <a:r>
              <a:rPr lang="en-US" sz="800" dirty="0" err="1"/>
              <a:t>describedByMeasurement</a:t>
            </a:r>
            <a:r>
              <a:rPr lang="en-US" sz="800" dirty="0"/>
              <a:t> :Y_Location_D101 .</a:t>
            </a:r>
          </a:p>
          <a:p>
            <a:endParaRPr lang="en-US" sz="800" dirty="0"/>
          </a:p>
          <a:p>
            <a:r>
              <a:rPr lang="en-US" sz="800" dirty="0"/>
              <a:t># Length Measurement - Info FROM table</a:t>
            </a:r>
          </a:p>
          <a:p>
            <a:r>
              <a:rPr lang="en-US" sz="800" dirty="0"/>
              <a:t>:Length_D101     </a:t>
            </a:r>
            <a:r>
              <a:rPr lang="en-US" sz="800" dirty="0" err="1"/>
              <a:t>rdf:type</a:t>
            </a:r>
            <a:r>
              <a:rPr lang="en-US" sz="800" dirty="0"/>
              <a:t>         :</a:t>
            </a:r>
            <a:r>
              <a:rPr lang="en-US" sz="800" dirty="0" err="1"/>
              <a:t>DefectLength</a:t>
            </a:r>
            <a:r>
              <a:rPr lang="en-US" sz="800" dirty="0"/>
              <a:t> ;</a:t>
            </a:r>
          </a:p>
          <a:p>
            <a:r>
              <a:rPr lang="en-US" sz="800" dirty="0"/>
              <a:t>                 :</a:t>
            </a:r>
            <a:r>
              <a:rPr lang="en-US" sz="800" dirty="0" err="1"/>
              <a:t>hasValue</a:t>
            </a:r>
            <a:r>
              <a:rPr lang="en-US" sz="800" dirty="0"/>
              <a:t>       "0.20"^^</a:t>
            </a:r>
            <a:r>
              <a:rPr lang="en-US" sz="800" dirty="0" err="1"/>
              <a:t>xsd:decimal</a:t>
            </a:r>
            <a:r>
              <a:rPr lang="en-US" sz="800" dirty="0"/>
              <a:t> ;</a:t>
            </a:r>
          </a:p>
          <a:p>
            <a:r>
              <a:rPr lang="en-US" sz="800" dirty="0"/>
              <a:t>                 :</a:t>
            </a:r>
            <a:r>
              <a:rPr lang="en-US" sz="800" dirty="0" err="1"/>
              <a:t>hasUnit</a:t>
            </a:r>
            <a:r>
              <a:rPr lang="en-US" sz="800" dirty="0"/>
              <a:t>        :</a:t>
            </a:r>
            <a:r>
              <a:rPr lang="en-US" sz="800" dirty="0" err="1"/>
              <a:t>Unit_inch</a:t>
            </a:r>
            <a:r>
              <a:rPr lang="en-US" sz="800" dirty="0"/>
              <a:t> .</a:t>
            </a:r>
          </a:p>
          <a:p>
            <a:endParaRPr lang="en-US" sz="800" dirty="0"/>
          </a:p>
          <a:p>
            <a:r>
              <a:rPr lang="en-US" sz="800" dirty="0"/>
              <a:t># Depth Measurement - Info FROM table</a:t>
            </a:r>
          </a:p>
          <a:p>
            <a:r>
              <a:rPr lang="en-US" sz="800" dirty="0"/>
              <a:t>:Depth_D101      </a:t>
            </a:r>
            <a:r>
              <a:rPr lang="en-US" sz="800" dirty="0" err="1"/>
              <a:t>rdf:type</a:t>
            </a:r>
            <a:r>
              <a:rPr lang="en-US" sz="800" dirty="0"/>
              <a:t>         :</a:t>
            </a:r>
            <a:r>
              <a:rPr lang="en-US" sz="800" dirty="0" err="1"/>
              <a:t>DefectDepth</a:t>
            </a:r>
            <a:r>
              <a:rPr lang="en-US" sz="800" dirty="0"/>
              <a:t> ;</a:t>
            </a:r>
          </a:p>
          <a:p>
            <a:r>
              <a:rPr lang="en-US" sz="800" dirty="0"/>
              <a:t>                 :</a:t>
            </a:r>
            <a:r>
              <a:rPr lang="en-US" sz="800" dirty="0" err="1"/>
              <a:t>hasValue</a:t>
            </a:r>
            <a:r>
              <a:rPr lang="en-US" sz="800" dirty="0"/>
              <a:t>       "0.08"^^</a:t>
            </a:r>
            <a:r>
              <a:rPr lang="en-US" sz="800" dirty="0" err="1"/>
              <a:t>xsd:decimal</a:t>
            </a:r>
            <a:r>
              <a:rPr lang="en-US" sz="800" dirty="0"/>
              <a:t> ;</a:t>
            </a:r>
          </a:p>
          <a:p>
            <a:r>
              <a:rPr lang="en-US" sz="800" dirty="0"/>
              <a:t>                 :</a:t>
            </a:r>
            <a:r>
              <a:rPr lang="en-US" sz="800" dirty="0" err="1"/>
              <a:t>hasUnit</a:t>
            </a:r>
            <a:r>
              <a:rPr lang="en-US" sz="800" dirty="0"/>
              <a:t>        :</a:t>
            </a:r>
            <a:r>
              <a:rPr lang="en-US" sz="800" dirty="0" err="1"/>
              <a:t>Unit_inch</a:t>
            </a:r>
            <a:r>
              <a:rPr lang="en-US" sz="800" dirty="0"/>
              <a:t> .</a:t>
            </a:r>
          </a:p>
          <a:p>
            <a:endParaRPr lang="en-US" sz="800" dirty="0"/>
          </a:p>
          <a:p>
            <a:r>
              <a:rPr lang="en-US" sz="800" dirty="0"/>
              <a:t># X Location Measurement - Info NOT FROM table</a:t>
            </a:r>
          </a:p>
          <a:p>
            <a:r>
              <a:rPr lang="en-US" sz="800" dirty="0"/>
              <a:t>:X_Location_D101 </a:t>
            </a:r>
            <a:r>
              <a:rPr lang="en-US" sz="800" dirty="0" err="1"/>
              <a:t>rdf:type</a:t>
            </a:r>
            <a:r>
              <a:rPr lang="en-US" sz="800" dirty="0"/>
              <a:t>         :DefectIndex1DistanceToDatum ; # Ontology Class for X coord</a:t>
            </a:r>
          </a:p>
          <a:p>
            <a:r>
              <a:rPr lang="en-US" sz="800" dirty="0"/>
              <a:t>                 :</a:t>
            </a:r>
            <a:r>
              <a:rPr lang="en-US" sz="800" dirty="0" err="1"/>
              <a:t>hasValue</a:t>
            </a:r>
            <a:r>
              <a:rPr lang="en-US" sz="800" dirty="0"/>
              <a:t>       "5.75"^^</a:t>
            </a:r>
            <a:r>
              <a:rPr lang="en-US" sz="800" dirty="0" err="1"/>
              <a:t>xsd:decimal</a:t>
            </a:r>
            <a:r>
              <a:rPr lang="en-US" sz="800" dirty="0"/>
              <a:t> ;           # Hypothetical X value</a:t>
            </a:r>
          </a:p>
          <a:p>
            <a:r>
              <a:rPr lang="en-US" sz="800" dirty="0"/>
              <a:t>                 :</a:t>
            </a:r>
            <a:r>
              <a:rPr lang="en-US" sz="800" dirty="0" err="1"/>
              <a:t>hasUnit</a:t>
            </a:r>
            <a:r>
              <a:rPr lang="en-US" sz="800" dirty="0"/>
              <a:t>        :</a:t>
            </a:r>
            <a:r>
              <a:rPr lang="en-US" sz="800" dirty="0" err="1"/>
              <a:t>Unit_inch</a:t>
            </a:r>
            <a:r>
              <a:rPr lang="en-US" sz="800" dirty="0"/>
              <a:t> ;</a:t>
            </a:r>
          </a:p>
          <a:p>
            <a:r>
              <a:rPr lang="en-US" sz="800" dirty="0"/>
              <a:t>                 :</a:t>
            </a:r>
            <a:r>
              <a:rPr lang="en-US" sz="800" dirty="0" err="1"/>
              <a:t>measuredFrom</a:t>
            </a:r>
            <a:r>
              <a:rPr lang="en-US" sz="800" dirty="0"/>
              <a:t>   :</a:t>
            </a:r>
            <a:r>
              <a:rPr lang="en-US" sz="800" dirty="0" err="1"/>
              <a:t>Datum_LE_Tip</a:t>
            </a:r>
            <a:r>
              <a:rPr lang="en-US" sz="800" dirty="0"/>
              <a:t> .               # Reference Point</a:t>
            </a:r>
          </a:p>
          <a:p>
            <a:endParaRPr lang="en-US" sz="800" dirty="0"/>
          </a:p>
          <a:p>
            <a:r>
              <a:rPr lang="en-US" sz="800" dirty="0"/>
              <a:t># Y Location Measurement - Info NOT FROM table</a:t>
            </a:r>
          </a:p>
          <a:p>
            <a:r>
              <a:rPr lang="en-US" sz="800" dirty="0"/>
              <a:t>:Y_Location_D101 </a:t>
            </a:r>
            <a:r>
              <a:rPr lang="en-US" sz="800" dirty="0" err="1"/>
              <a:t>rdf:type</a:t>
            </a:r>
            <a:r>
              <a:rPr lang="en-US" sz="800" dirty="0"/>
              <a:t>         :DefectIndex2DistanceToDatum ; # Ontology Class for Y coord</a:t>
            </a:r>
          </a:p>
          <a:p>
            <a:r>
              <a:rPr lang="en-US" sz="800" dirty="0"/>
              <a:t>                 :</a:t>
            </a:r>
            <a:r>
              <a:rPr lang="en-US" sz="800" dirty="0" err="1"/>
              <a:t>hasValue</a:t>
            </a:r>
            <a:r>
              <a:rPr lang="en-US" sz="800" dirty="0"/>
              <a:t>       "1.20"^^</a:t>
            </a:r>
            <a:r>
              <a:rPr lang="en-US" sz="800" dirty="0" err="1"/>
              <a:t>xsd:decimal</a:t>
            </a:r>
            <a:r>
              <a:rPr lang="en-US" sz="800" dirty="0"/>
              <a:t> ;           # Hypothetical Y value</a:t>
            </a:r>
          </a:p>
          <a:p>
            <a:r>
              <a:rPr lang="en-US" sz="800" dirty="0"/>
              <a:t>                 :</a:t>
            </a:r>
            <a:r>
              <a:rPr lang="en-US" sz="800" dirty="0" err="1"/>
              <a:t>hasUnit</a:t>
            </a:r>
            <a:r>
              <a:rPr lang="en-US" sz="800" dirty="0"/>
              <a:t>        :</a:t>
            </a:r>
            <a:r>
              <a:rPr lang="en-US" sz="800" dirty="0" err="1"/>
              <a:t>Unit_inch</a:t>
            </a:r>
            <a:r>
              <a:rPr lang="en-US" sz="800" dirty="0"/>
              <a:t> ;</a:t>
            </a:r>
          </a:p>
          <a:p>
            <a:r>
              <a:rPr lang="en-US" sz="800" dirty="0"/>
              <a:t>                 :</a:t>
            </a:r>
            <a:r>
              <a:rPr lang="en-US" sz="800" dirty="0" err="1"/>
              <a:t>measuredFrom</a:t>
            </a:r>
            <a:r>
              <a:rPr lang="en-US" sz="800" dirty="0"/>
              <a:t>   :</a:t>
            </a:r>
            <a:r>
              <a:rPr lang="en-US" sz="800" dirty="0" err="1"/>
              <a:t>Datum_LE_Base</a:t>
            </a:r>
            <a:r>
              <a:rPr lang="en-US" sz="800" dirty="0"/>
              <a:t> .              # Reference Point</a:t>
            </a:r>
          </a:p>
          <a:p>
            <a:endParaRPr lang="en-US" sz="800" dirty="0"/>
          </a:p>
          <a:p>
            <a:r>
              <a:rPr lang="en-US" sz="800" dirty="0"/>
              <a:t>:</a:t>
            </a:r>
            <a:r>
              <a:rPr lang="en-US" sz="800" dirty="0" err="1"/>
              <a:t>Unit_inch</a:t>
            </a:r>
            <a:r>
              <a:rPr lang="en-US" sz="800" dirty="0"/>
              <a:t>       </a:t>
            </a:r>
            <a:r>
              <a:rPr lang="en-US" sz="800" dirty="0" err="1"/>
              <a:t>rdf:type</a:t>
            </a:r>
            <a:r>
              <a:rPr lang="en-US" sz="800" dirty="0"/>
              <a:t>         :</a:t>
            </a:r>
            <a:r>
              <a:rPr lang="en-US" sz="800" dirty="0" err="1"/>
              <a:t>MeasurementUnitOfLength</a:t>
            </a:r>
            <a:r>
              <a:rPr lang="en-US" sz="800" dirty="0"/>
              <a:t> .</a:t>
            </a:r>
          </a:p>
        </p:txBody>
      </p:sp>
    </p:spTree>
    <p:extLst>
      <p:ext uri="{BB962C8B-B14F-4D97-AF65-F5344CB8AC3E}">
        <p14:creationId xmlns:p14="http://schemas.microsoft.com/office/powerpoint/2010/main" val="3325489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17BCE5-FFDD-0B1F-93A2-EFC7EC5AD56A}"/>
              </a:ext>
            </a:extLst>
          </p:cNvPr>
          <p:cNvSpPr>
            <a:spLocks noGrp="1"/>
          </p:cNvSpPr>
          <p:nvPr>
            <p:ph type="title"/>
          </p:nvPr>
        </p:nvSpPr>
        <p:spPr/>
        <p:txBody>
          <a:bodyPr/>
          <a:lstStyle/>
          <a:p>
            <a:r>
              <a:rPr lang="en-US" dirty="0"/>
              <a:t>What is R2RML?</a:t>
            </a:r>
          </a:p>
        </p:txBody>
      </p:sp>
      <p:sp>
        <p:nvSpPr>
          <p:cNvPr id="4" name="Content Placeholder 3">
            <a:extLst>
              <a:ext uri="{FF2B5EF4-FFF2-40B4-BE49-F238E27FC236}">
                <a16:creationId xmlns:a16="http://schemas.microsoft.com/office/drawing/2014/main" id="{70A5A951-C94E-401E-6052-8F4E34A48DCC}"/>
              </a:ext>
            </a:extLst>
          </p:cNvPr>
          <p:cNvSpPr>
            <a:spLocks noGrp="1"/>
          </p:cNvSpPr>
          <p:nvPr>
            <p:ph idx="1"/>
          </p:nvPr>
        </p:nvSpPr>
        <p:spPr/>
        <p:txBody>
          <a:bodyPr>
            <a:normAutofit/>
          </a:bodyPr>
          <a:lstStyle/>
          <a:p>
            <a:r>
              <a:rPr lang="en-US" dirty="0"/>
              <a:t>R2RML = RDB to RDF Mapping Language</a:t>
            </a:r>
          </a:p>
          <a:p>
            <a:r>
              <a:rPr lang="en-US" dirty="0"/>
              <a:t>It's a W3C Standard: A formal recommendation for expressing mappings. (https://www.w3.org/TR/r2rml/)</a:t>
            </a:r>
          </a:p>
          <a:p>
            <a:r>
              <a:rPr lang="en-US" dirty="0"/>
              <a:t>Purpose: Defines a declarative language to describe how to transform data from relational tables (or SQL views/queries) into RDF triples.</a:t>
            </a:r>
          </a:p>
          <a:p>
            <a:r>
              <a:rPr lang="en-US" dirty="0"/>
              <a:t>It provides instructions for converting each row (or parts of rows) from your database into linked RDF statements.</a:t>
            </a:r>
          </a:p>
          <a:p>
            <a:r>
              <a:rPr lang="en-US" dirty="0"/>
              <a:t>written in Turtle syntax (.</a:t>
            </a:r>
            <a:r>
              <a:rPr lang="en-US" dirty="0" err="1"/>
              <a:t>ttl</a:t>
            </a:r>
            <a:r>
              <a:rPr lang="en-US" dirty="0"/>
              <a:t>), making it readable RDF itself.</a:t>
            </a:r>
          </a:p>
        </p:txBody>
      </p:sp>
    </p:spTree>
    <p:extLst>
      <p:ext uri="{BB962C8B-B14F-4D97-AF65-F5344CB8AC3E}">
        <p14:creationId xmlns:p14="http://schemas.microsoft.com/office/powerpoint/2010/main" val="271126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906</TotalTime>
  <Words>3856</Words>
  <Application>Microsoft Office PowerPoint</Application>
  <PresentationFormat>Widescreen</PresentationFormat>
  <Paragraphs>344</Paragraphs>
  <Slides>19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Agenda</vt:lpstr>
      <vt:lpstr>PowerPoint Presentation</vt:lpstr>
      <vt:lpstr>PowerPoint Presentation</vt:lpstr>
      <vt:lpstr>SPARQL</vt:lpstr>
      <vt:lpstr>Ontology &amp; Individuals: Structuring and Populating Knowledge</vt:lpstr>
      <vt:lpstr>Individuals - The Specific Instances / Data</vt:lpstr>
      <vt:lpstr>virtualization</vt:lpstr>
      <vt:lpstr>Relational and  Graph Data</vt:lpstr>
      <vt:lpstr>What is R2RML?</vt:lpstr>
      <vt:lpstr>Why Use R2RML? Key Benefits</vt:lpstr>
      <vt:lpstr>How Does it Work? Core Concepts</vt:lpstr>
      <vt:lpstr>Anatomy of a Mapping</vt:lpstr>
      <vt:lpstr>SQL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Poonam Sutar</dc:creator>
  <cp:lastModifiedBy>Poonam Sutar</cp:lastModifiedBy>
  <cp:revision>2</cp:revision>
  <dcterms:created xsi:type="dcterms:W3CDTF">2025-04-03T22:54:38Z</dcterms:created>
  <dcterms:modified xsi:type="dcterms:W3CDTF">2025-04-04T18:50:04Z</dcterms:modified>
</cp:coreProperties>
</file>