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7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76214" autoAdjust="0"/>
  </p:normalViewPr>
  <p:slideViewPr>
    <p:cSldViewPr snapToGrid="0">
      <p:cViewPr varScale="1">
        <p:scale>
          <a:sx n="69" d="100"/>
          <a:sy n="69" d="100"/>
        </p:scale>
        <p:origin x="8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39D2B-F92A-4B3E-AE32-E7EBCC0BD788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82279-EF8E-4445-96FF-E5DFE91D9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7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“The Information Entity Ontology has two key concepts: </a:t>
            </a:r>
            <a:r>
              <a:rPr lang="en-US" i="1" dirty="0"/>
              <a:t>Information Content Entity (ICE)</a:t>
            </a:r>
            <a:r>
              <a:rPr lang="en-US" dirty="0"/>
              <a:t> and </a:t>
            </a:r>
            <a:r>
              <a:rPr lang="en-US" i="1" dirty="0"/>
              <a:t>Information Bearing Entity (IBE)</a:t>
            </a:r>
            <a:r>
              <a:rPr lang="en-US" dirty="0"/>
              <a:t>.</a:t>
            </a:r>
          </a:p>
          <a:p>
            <a:r>
              <a:rPr lang="en-US" dirty="0"/>
              <a:t>ICE represents the </a:t>
            </a:r>
            <a:r>
              <a:rPr lang="en-US" b="1" dirty="0"/>
              <a:t>meaning</a:t>
            </a:r>
            <a:r>
              <a:rPr lang="en-US" dirty="0"/>
              <a:t> of the information—the text, numbers, or schematics that describe something. IBE is the </a:t>
            </a:r>
            <a:r>
              <a:rPr lang="en-US" b="1" dirty="0"/>
              <a:t>carrier</a:t>
            </a:r>
            <a:r>
              <a:rPr lang="en-US" dirty="0"/>
              <a:t> of that information, the physical or digital place where it is stored.</a:t>
            </a:r>
          </a:p>
          <a:p>
            <a:r>
              <a:rPr lang="en-US" dirty="0"/>
              <a:t>Why do we separate these? Because the same content can appear in multiple locations, and we need to track its origin and ensure consistency. For example, a spacecraft part number might appear on a </a:t>
            </a:r>
            <a:r>
              <a:rPr lang="en-US" b="1" dirty="0"/>
              <a:t>printed label</a:t>
            </a:r>
            <a:r>
              <a:rPr lang="en-US" dirty="0"/>
              <a:t>, in a </a:t>
            </a:r>
            <a:r>
              <a:rPr lang="en-US" b="1" dirty="0"/>
              <a:t>database entry</a:t>
            </a:r>
            <a:r>
              <a:rPr lang="en-US" dirty="0"/>
              <a:t>, in an </a:t>
            </a:r>
            <a:r>
              <a:rPr lang="en-US" b="1" dirty="0"/>
              <a:t>Excel cell</a:t>
            </a:r>
            <a:r>
              <a:rPr lang="en-US" dirty="0"/>
              <a:t>, and on a </a:t>
            </a:r>
            <a:r>
              <a:rPr lang="en-US" b="1" dirty="0"/>
              <a:t>server file</a:t>
            </a:r>
            <a:r>
              <a:rPr lang="en-US" dirty="0"/>
              <a:t>—but all of them refer to the same ICE.</a:t>
            </a:r>
          </a:p>
          <a:p>
            <a:r>
              <a:rPr lang="en-US" dirty="0"/>
              <a:t>ICEs are also </a:t>
            </a:r>
            <a:r>
              <a:rPr lang="en-US" i="1" dirty="0"/>
              <a:t>about</a:t>
            </a:r>
            <a:r>
              <a:rPr lang="en-US" dirty="0"/>
              <a:t> real-world things. A </a:t>
            </a:r>
            <a:r>
              <a:rPr lang="en-US" b="1" dirty="0"/>
              <a:t>mission plan</a:t>
            </a:r>
            <a:r>
              <a:rPr lang="en-US" dirty="0"/>
              <a:t> is </a:t>
            </a:r>
            <a:r>
              <a:rPr lang="en-US" i="1" dirty="0"/>
              <a:t>about</a:t>
            </a:r>
            <a:r>
              <a:rPr lang="en-US" dirty="0"/>
              <a:t> a specific rocket launch. A </a:t>
            </a:r>
            <a:r>
              <a:rPr lang="en-US" b="1" dirty="0"/>
              <a:t>temperature reading</a:t>
            </a:r>
            <a:r>
              <a:rPr lang="en-US" dirty="0"/>
              <a:t> is </a:t>
            </a:r>
            <a:r>
              <a:rPr lang="en-US" i="1" dirty="0"/>
              <a:t>about</a:t>
            </a:r>
            <a:r>
              <a:rPr lang="en-US" dirty="0"/>
              <a:t> an engine’s operating conditions.</a:t>
            </a:r>
          </a:p>
          <a:p>
            <a:r>
              <a:rPr lang="en-US" dirty="0"/>
              <a:t>Finally, IBEs store data using </a:t>
            </a:r>
            <a:r>
              <a:rPr lang="en-US" b="1" dirty="0" err="1"/>
              <a:t>has_text_value</a:t>
            </a:r>
            <a:r>
              <a:rPr lang="en-US" dirty="0"/>
              <a:t> or </a:t>
            </a:r>
            <a:r>
              <a:rPr lang="en-US" b="1" dirty="0" err="1"/>
              <a:t>has_integer_value</a:t>
            </a:r>
            <a:r>
              <a:rPr lang="en-US" dirty="0"/>
              <a:t>. A </a:t>
            </a:r>
            <a:r>
              <a:rPr lang="en-US" b="1" dirty="0"/>
              <a:t>database cell</a:t>
            </a:r>
            <a:r>
              <a:rPr lang="en-US" dirty="0"/>
              <a:t> might hold the number ‘1200’ for a thruster’s burn time, or an </a:t>
            </a:r>
            <a:r>
              <a:rPr lang="en-US" b="1" dirty="0"/>
              <a:t>ID badge</a:t>
            </a:r>
            <a:r>
              <a:rPr lang="en-US" dirty="0"/>
              <a:t> might contain the name ‘John Doe.’ This distinction keeps content flexible and well-structured across different systems.”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82279-EF8E-4445-96FF-E5DFE91D9E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86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8B48-196C-EFCE-EF3B-5CA8E7B32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80CF2-D8B4-1D14-09BC-CF173030B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9620A-BA0D-0C4D-4FAF-FB729BB09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F95B-2DD3-4A52-AC09-E537E6371978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4A420-2CFE-2B0C-E5A9-BE9C13BF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ABE3A-AD48-80A6-F86D-E693DC8D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FA12-BAC2-421B-A4FB-A649D3766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0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275D-965A-CA96-C110-17CE0FDA2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801A1-4A0C-A4A2-C0C6-10424898E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37A3B-C982-35DE-64DE-F3C5FC0E0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F95B-2DD3-4A52-AC09-E537E6371978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F268B-4F33-FC20-F488-E5F1B6EE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E5C13-DE49-EC6C-4B7D-C5C12F6C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FA12-BAC2-421B-A4FB-A649D3766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6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2FF684-BA2B-A0A7-3390-C9751930B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5F730-50E3-DF66-5B5D-C4AAF5D2C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6FEB2-53DB-F0F4-1DA1-C939C6ED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F95B-2DD3-4A52-AC09-E537E6371978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C29EB-AD28-4532-21D2-F3EB7DC3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F919F-97B2-A9D1-3104-CABA703F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FA12-BAC2-421B-A4FB-A649D3766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4C7E-4ECC-95D2-D5FD-BFB5C318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488BD-52B9-16A7-5080-821481930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E7337-67DF-B865-2BDE-BFD0BE5B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F95B-2DD3-4A52-AC09-E537E6371978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9C30C-3701-6DA9-DE9D-01143650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B5567-639B-978A-F607-63420CF3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FA12-BAC2-421B-A4FB-A649D3766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5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5718-0DD2-5CAC-C41B-9BDAC38AE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4EC6D-4BDC-6747-446C-C44F7A331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D30DF-88B0-F20B-B7B6-C83EFF7F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F95B-2DD3-4A52-AC09-E537E6371978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4ECD6-D847-1AD3-C86E-B2E56DE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F2F62-6717-D57F-70E4-FF5E8E8B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FA12-BAC2-421B-A4FB-A649D3766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7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437F-C145-81EE-01D6-75AB428BB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0A730-056D-2BC4-C38D-4D48E626D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61DF8-B711-62BE-B96F-4C3CFAEE0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792BE-9B17-A6EF-2495-B422740C1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F95B-2DD3-4A52-AC09-E537E6371978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5BDC1-86C4-8A45-45E7-EA6A8194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217CB-8AAC-600F-CE59-EC9F6A471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FA12-BAC2-421B-A4FB-A649D3766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2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799C9-D27D-5C43-2A03-95ADC579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11E32-FFF4-0579-594B-1940E7DAC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EBC07-119A-8858-A02C-B6E994B5A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FF612C-EC0B-15F4-8BC3-A98DC9D4A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76E82-E1E0-F64E-5070-4AFBD4772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9EC265-F03E-981E-EC8E-B0CDF4FB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F95B-2DD3-4A52-AC09-E537E6371978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7A48D5-25DF-1F45-387C-1578061B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4B17AA-98A5-BB01-25F6-E1E1A65F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FA12-BAC2-421B-A4FB-A649D3766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3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27E3-AAAE-E702-656E-3D773B1A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8826BA-3B51-3521-30B6-098E43B6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F95B-2DD3-4A52-AC09-E537E6371978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236CB-6EFD-D662-B155-AFD1BEA9F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33898-AB93-563E-8BB7-72066C7C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FA12-BAC2-421B-A4FB-A649D3766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9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2432A3-F1D9-7CAC-AD81-64682D9C4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F95B-2DD3-4A52-AC09-E537E6371978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033228-66C3-9B31-AD9B-CD9621D7F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2BE9F-74FB-4AC7-EB37-9DD90F77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FA12-BAC2-421B-A4FB-A649D3766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7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D8CC6-993D-143A-96CF-BAAFEFFA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202C9-3A7D-F708-A085-2AD88A2DB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FF905-E098-0A2B-FE39-0BF5D8557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D42A0-7C0E-82C0-01E6-208242409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F95B-2DD3-4A52-AC09-E537E6371978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73392-3B9E-019C-D59D-42FEFE08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99103-68E1-E70F-AE9E-C40E924E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FA12-BAC2-421B-A4FB-A649D3766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2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5FD3-10D9-3448-C428-6ED7B5B5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83B09-AFF3-4629-B43B-0D0B3F4B5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F0B21-A116-591F-87E2-35B59A088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68BF5-0B6B-C802-F9FC-D115FAD20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F95B-2DD3-4A52-AC09-E537E6371978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09E3C-7ABF-810A-D061-6896C31E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79C6F-AD92-00CE-D0E5-FE1A4500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FA12-BAC2-421B-A4FB-A649D3766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BF170-1C5C-EBA5-5740-944225474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20C52-4666-BCFD-D6CF-8D1D16C70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132D8-2E12-59FB-97BE-AB245FDA3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27F95B-2DD3-4A52-AC09-E537E6371978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4227D-6761-E283-9111-9350FE792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18F40-4235-37D6-7261-69B64A1F9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F1FA12-BAC2-421B-A4FB-A649D3766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9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B9755A-B8B2-661D-3D8E-8DC9CBC93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Information Entity Ontology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B3D525-77F7-BED3-159E-2A815A4BC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/>
              <a:t>Two main classes</a:t>
            </a:r>
          </a:p>
          <a:p>
            <a:r>
              <a:rPr lang="en-US" sz="1400" b="1" dirty="0"/>
              <a:t>Information Content Entity (ICE):</a:t>
            </a:r>
            <a:r>
              <a:rPr lang="en-US" sz="1400" u="sng" dirty="0"/>
              <a:t> </a:t>
            </a:r>
            <a:r>
              <a:rPr lang="en-US" sz="1400" dirty="0"/>
              <a:t>The abstract content of information (e.g., text, schematics, data).</a:t>
            </a:r>
          </a:p>
          <a:p>
            <a:r>
              <a:rPr lang="en-US" sz="1400" b="1" dirty="0"/>
              <a:t>Information Bearing Entity (IBE): </a:t>
            </a:r>
            <a:r>
              <a:rPr lang="en-US" sz="1400" dirty="0"/>
              <a:t>The physical or digital medium that carries this content (e.g., a newspaper, PDF, database entry, Excel cell, server file, printed report).</a:t>
            </a:r>
          </a:p>
          <a:p>
            <a:pPr marL="0" indent="0">
              <a:buNone/>
            </a:pPr>
            <a:r>
              <a:rPr lang="en-US" sz="1400" b="1" dirty="0"/>
              <a:t>Why the distinction?</a:t>
            </a:r>
          </a:p>
          <a:p>
            <a:r>
              <a:rPr lang="en-US" sz="1400" dirty="0"/>
              <a:t>Identical content can reside in multiple places (e.g., the same blueprint stored on multiple servers).</a:t>
            </a:r>
          </a:p>
          <a:p>
            <a:r>
              <a:rPr lang="en-US" sz="1400" dirty="0"/>
              <a:t>Enables tracking of provenance (where the content came from) and versioning (which copy is most current).</a:t>
            </a:r>
          </a:p>
          <a:p>
            <a:pPr marL="0" indent="0">
              <a:buNone/>
            </a:pPr>
            <a:r>
              <a:rPr lang="en-US" sz="1400" b="1" dirty="0"/>
              <a:t>Aboutness</a:t>
            </a:r>
          </a:p>
          <a:p>
            <a:r>
              <a:rPr lang="en-US" sz="1400" dirty="0"/>
              <a:t>An ICE </a:t>
            </a:r>
            <a:r>
              <a:rPr lang="en-US" sz="1400" dirty="0" err="1"/>
              <a:t>is_about</a:t>
            </a:r>
            <a:r>
              <a:rPr lang="en-US" sz="1400" dirty="0"/>
              <a:t> the real-world entity it describes, prescribes, or designates (e.g., a mission plan </a:t>
            </a:r>
            <a:r>
              <a:rPr lang="en-US" sz="1400" dirty="0" err="1"/>
              <a:t>is_about</a:t>
            </a:r>
            <a:r>
              <a:rPr lang="en-US" sz="1400" dirty="0"/>
              <a:t> a specific rocket launch).</a:t>
            </a:r>
          </a:p>
          <a:p>
            <a:pPr marL="0" indent="0">
              <a:buNone/>
            </a:pPr>
            <a:r>
              <a:rPr lang="en-US" sz="1400" b="1" dirty="0"/>
              <a:t>Data Properties</a:t>
            </a:r>
          </a:p>
          <a:p>
            <a:r>
              <a:rPr lang="en-US" sz="1400" dirty="0"/>
              <a:t>An IBE can hold literal data via </a:t>
            </a:r>
            <a:r>
              <a:rPr lang="en-US" sz="1400" dirty="0" err="1"/>
              <a:t>has_text_value</a:t>
            </a:r>
            <a:r>
              <a:rPr lang="en-US" sz="1400" dirty="0"/>
              <a:t> or </a:t>
            </a:r>
            <a:r>
              <a:rPr lang="en-US" sz="1400" dirty="0" err="1"/>
              <a:t>has_integer_value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b="1" dirty="0"/>
              <a:t>Examples of IBEs:</a:t>
            </a:r>
          </a:p>
          <a:p>
            <a:r>
              <a:rPr lang="en-US" sz="1400" dirty="0"/>
              <a:t>A cell in an Excel spreadsheet containing an engine’s thrust value.</a:t>
            </a:r>
          </a:p>
          <a:p>
            <a:r>
              <a:rPr lang="en-US" sz="1400" dirty="0"/>
              <a:t>A database entry storing a part number.</a:t>
            </a:r>
          </a:p>
          <a:p>
            <a:r>
              <a:rPr lang="en-US" sz="1400" dirty="0"/>
              <a:t>A physical flight manual with printed emergency procedures.</a:t>
            </a:r>
          </a:p>
          <a:p>
            <a:r>
              <a:rPr lang="en-US" sz="1400" dirty="0"/>
              <a:t>A file on a server storing mission logs.</a:t>
            </a:r>
          </a:p>
          <a:p>
            <a:r>
              <a:rPr lang="en-US" sz="1400" dirty="0"/>
              <a:t>A telemetry packet containing real-time sensor data.</a:t>
            </a:r>
          </a:p>
        </p:txBody>
      </p:sp>
    </p:spTree>
    <p:extLst>
      <p:ext uri="{BB962C8B-B14F-4D97-AF65-F5344CB8AC3E}">
        <p14:creationId xmlns:p14="http://schemas.microsoft.com/office/powerpoint/2010/main" val="1123099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125D7-41C0-962F-3B62-023835DD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A8B6F-3493-5324-F322-08BD1ED29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3. XML Configuration Element</a:t>
            </a:r>
          </a:p>
          <a:p>
            <a:endParaRPr lang="en-US" dirty="0"/>
          </a:p>
          <a:p>
            <a:r>
              <a:rPr lang="en-US" dirty="0"/>
              <a:t>In a config.xml file, we have something like:</a:t>
            </a:r>
          </a:p>
          <a:p>
            <a:endParaRPr lang="en-US" dirty="0"/>
          </a:p>
          <a:p>
            <a:r>
              <a:rPr lang="en-US" dirty="0"/>
              <a:t>&lt;root&gt;</a:t>
            </a:r>
          </a:p>
          <a:p>
            <a:r>
              <a:rPr lang="en-US" dirty="0"/>
              <a:t>    &lt;</a:t>
            </a:r>
            <a:r>
              <a:rPr lang="en-US" dirty="0" err="1"/>
              <a:t>AircraftID</a:t>
            </a:r>
            <a:r>
              <a:rPr lang="en-US" dirty="0"/>
              <a:t>&gt;Drone #A123&lt;/AircraftID&gt;</a:t>
            </a:r>
          </a:p>
          <a:p>
            <a:r>
              <a:rPr lang="en-US" dirty="0"/>
              <a:t>&lt;/root&gt;</a:t>
            </a:r>
          </a:p>
          <a:p>
            <a:endParaRPr lang="en-US" dirty="0"/>
          </a:p>
          <a:p>
            <a:r>
              <a:rPr lang="en-US" dirty="0"/>
              <a:t>We can represent this XML element as an IBE:</a:t>
            </a:r>
          </a:p>
          <a:p>
            <a:endParaRPr lang="en-US" dirty="0"/>
          </a:p>
          <a:p>
            <a:r>
              <a:rPr lang="en-US" dirty="0"/>
              <a:t>:</a:t>
            </a:r>
            <a:r>
              <a:rPr lang="en-US" dirty="0" err="1"/>
              <a:t>XML_AircraftID_Element</a:t>
            </a:r>
            <a:r>
              <a:rPr lang="en-US" dirty="0"/>
              <a:t> a </a:t>
            </a:r>
            <a:r>
              <a:rPr lang="en-US" dirty="0" err="1"/>
              <a:t>cco:InformationBearingEntity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cco:has_text_value</a:t>
            </a:r>
            <a:r>
              <a:rPr lang="en-US" dirty="0"/>
              <a:t> "Drone #A123" ;</a:t>
            </a:r>
          </a:p>
          <a:p>
            <a:r>
              <a:rPr lang="en-US" dirty="0"/>
              <a:t>    :</a:t>
            </a:r>
            <a:r>
              <a:rPr lang="en-US" dirty="0" err="1"/>
              <a:t>xpathExpression</a:t>
            </a:r>
            <a:r>
              <a:rPr lang="en-US" dirty="0"/>
              <a:t> "/root/</a:t>
            </a:r>
            <a:r>
              <a:rPr lang="en-US" dirty="0" err="1"/>
              <a:t>AircraftID</a:t>
            </a:r>
            <a:r>
              <a:rPr lang="en-US" dirty="0"/>
              <a:t>" ;</a:t>
            </a:r>
          </a:p>
          <a:p>
            <a:r>
              <a:rPr lang="en-US" dirty="0"/>
              <a:t>    :</a:t>
            </a:r>
            <a:r>
              <a:rPr lang="en-US" dirty="0" err="1"/>
              <a:t>fileName</a:t>
            </a:r>
            <a:r>
              <a:rPr lang="en-US" dirty="0"/>
              <a:t> "config.xml" .</a:t>
            </a:r>
          </a:p>
          <a:p>
            <a:endParaRPr lang="en-US" dirty="0"/>
          </a:p>
          <a:p>
            <a:r>
              <a:rPr lang="en-US" dirty="0"/>
              <a:t>    This clarifies the exact location (the &lt;</a:t>
            </a:r>
            <a:r>
              <a:rPr lang="en-US" dirty="0" err="1"/>
              <a:t>AircraftID</a:t>
            </a:r>
            <a:r>
              <a:rPr lang="en-US" dirty="0"/>
              <a:t>&gt; tag) that physically stores the text.</a:t>
            </a:r>
          </a:p>
          <a:p>
            <a:endParaRPr lang="en-US" dirty="0"/>
          </a:p>
          <a:p>
            <a:r>
              <a:rPr lang="en-US" dirty="0"/>
              <a:t>4. Design Specification PDF (Optional Extended Example)</a:t>
            </a:r>
          </a:p>
          <a:p>
            <a:endParaRPr lang="en-US" dirty="0"/>
          </a:p>
          <a:p>
            <a:r>
              <a:rPr lang="en-US" dirty="0"/>
              <a:t>Suppose we have a PDF titled “DroneA123_DesignSpec.pdf” referencing the ID on line 56. You might treat the entire PDF as one IBE or break it down further:</a:t>
            </a:r>
          </a:p>
          <a:p>
            <a:endParaRPr lang="en-US" dirty="0"/>
          </a:p>
          <a:p>
            <a:r>
              <a:rPr lang="en-US" dirty="0"/>
              <a:t>:</a:t>
            </a:r>
            <a:r>
              <a:rPr lang="en-US" dirty="0" err="1"/>
              <a:t>DesignSpecPDF</a:t>
            </a:r>
            <a:r>
              <a:rPr lang="en-US" dirty="0"/>
              <a:t> a </a:t>
            </a:r>
            <a:r>
              <a:rPr lang="en-US" dirty="0" err="1"/>
              <a:t>cco:InformationBearingEntity</a:t>
            </a:r>
            <a:r>
              <a:rPr lang="en-US" dirty="0"/>
              <a:t> ;</a:t>
            </a:r>
          </a:p>
          <a:p>
            <a:r>
              <a:rPr lang="en-US" dirty="0"/>
              <a:t>    :</a:t>
            </a:r>
            <a:r>
              <a:rPr lang="en-US" dirty="0" err="1"/>
              <a:t>fileName</a:t>
            </a:r>
            <a:r>
              <a:rPr lang="en-US" dirty="0"/>
              <a:t> "DroneA123_DesignSpec.pdf" ;</a:t>
            </a:r>
          </a:p>
          <a:p>
            <a:r>
              <a:rPr lang="en-US" dirty="0"/>
              <a:t>    </a:t>
            </a:r>
            <a:r>
              <a:rPr lang="en-US" dirty="0" err="1"/>
              <a:t>cco:has_text_value</a:t>
            </a:r>
            <a:r>
              <a:rPr lang="en-US" dirty="0"/>
              <a:t> "Some mention of Drone #A123..." .</a:t>
            </a:r>
          </a:p>
          <a:p>
            <a:endParaRPr lang="en-US" dirty="0"/>
          </a:p>
          <a:p>
            <a:r>
              <a:rPr lang="en-US" dirty="0"/>
              <a:t>If you need even finer detail—like which page/line—introduce a sub-IBE or annotation:</a:t>
            </a:r>
          </a:p>
          <a:p>
            <a:endParaRPr lang="en-US" dirty="0"/>
          </a:p>
          <a:p>
            <a:r>
              <a:rPr lang="en-US" dirty="0"/>
              <a:t>:DesignSpecPage4Line56 a </a:t>
            </a:r>
            <a:r>
              <a:rPr lang="en-US" dirty="0" err="1"/>
              <a:t>cco:InformationBearingEntity</a:t>
            </a:r>
            <a:r>
              <a:rPr lang="en-US" dirty="0"/>
              <a:t> ;</a:t>
            </a:r>
          </a:p>
          <a:p>
            <a:r>
              <a:rPr lang="en-US" dirty="0"/>
              <a:t>    :</a:t>
            </a:r>
            <a:r>
              <a:rPr lang="en-US" dirty="0" err="1"/>
              <a:t>parentDocument</a:t>
            </a:r>
            <a:r>
              <a:rPr lang="en-US" dirty="0"/>
              <a:t> :</a:t>
            </a:r>
            <a:r>
              <a:rPr lang="en-US" dirty="0" err="1"/>
              <a:t>DesignSpecPDF</a:t>
            </a:r>
            <a:r>
              <a:rPr lang="en-US" dirty="0"/>
              <a:t> ;</a:t>
            </a:r>
          </a:p>
          <a:p>
            <a:r>
              <a:rPr lang="en-US" dirty="0"/>
              <a:t>    :</a:t>
            </a:r>
            <a:r>
              <a:rPr lang="en-US" dirty="0" err="1"/>
              <a:t>pageNumber</a:t>
            </a:r>
            <a:r>
              <a:rPr lang="en-US" dirty="0"/>
              <a:t> "4" ;</a:t>
            </a:r>
          </a:p>
          <a:p>
            <a:r>
              <a:rPr lang="en-US" dirty="0"/>
              <a:t>    :</a:t>
            </a:r>
            <a:r>
              <a:rPr lang="en-US" dirty="0" err="1"/>
              <a:t>lineNumber</a:t>
            </a:r>
            <a:r>
              <a:rPr lang="en-US" dirty="0"/>
              <a:t> "56" ;</a:t>
            </a:r>
          </a:p>
          <a:p>
            <a:r>
              <a:rPr lang="en-US" dirty="0"/>
              <a:t>    </a:t>
            </a:r>
            <a:r>
              <a:rPr lang="en-US" dirty="0" err="1"/>
              <a:t>cco:has_text_value</a:t>
            </a:r>
            <a:r>
              <a:rPr lang="en-US" dirty="0"/>
              <a:t> "Drone #A123" .</a:t>
            </a:r>
          </a:p>
          <a:p>
            <a:endParaRPr lang="en-US" dirty="0"/>
          </a:p>
          <a:p>
            <a:r>
              <a:rPr lang="en-US" dirty="0"/>
              <a:t>Unifying the Single Information Content</a:t>
            </a:r>
          </a:p>
          <a:p>
            <a:endParaRPr lang="en-US" dirty="0"/>
          </a:p>
          <a:p>
            <a:r>
              <a:rPr lang="en-US" dirty="0"/>
              <a:t>In all these carriers, the same text “Drone #A123” is found. Each is a distinct IBE:</a:t>
            </a:r>
          </a:p>
          <a:p>
            <a:endParaRPr lang="en-US" dirty="0"/>
          </a:p>
          <a:p>
            <a:r>
              <a:rPr lang="en-US" dirty="0"/>
              <a:t>:DroneA123_ID a </a:t>
            </a:r>
            <a:r>
              <a:rPr lang="en-US" dirty="0" err="1"/>
              <a:t>cco:DesignativeInformationContentEntity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cco:designates</a:t>
            </a:r>
            <a:r>
              <a:rPr lang="en-US" dirty="0"/>
              <a:t> :UAV_DroneA123 ;</a:t>
            </a:r>
          </a:p>
          <a:p>
            <a:r>
              <a:rPr lang="en-US" dirty="0"/>
              <a:t>    </a:t>
            </a:r>
            <a:r>
              <a:rPr lang="en-US" dirty="0" err="1"/>
              <a:t>cco:generically_depends_on</a:t>
            </a:r>
            <a:r>
              <a:rPr lang="en-US" dirty="0"/>
              <a:t> :DBCell_drone_inventory_27 ;</a:t>
            </a:r>
          </a:p>
          <a:p>
            <a:r>
              <a:rPr lang="en-US" dirty="0"/>
              <a:t>    </a:t>
            </a:r>
            <a:r>
              <a:rPr lang="en-US" dirty="0" err="1"/>
              <a:t>cco:generically_depends_on</a:t>
            </a:r>
            <a:r>
              <a:rPr lang="en-US" dirty="0"/>
              <a:t> :ExcelCell_CurrentDrones_B2 ;</a:t>
            </a:r>
          </a:p>
          <a:p>
            <a:r>
              <a:rPr lang="en-US" dirty="0"/>
              <a:t>    </a:t>
            </a:r>
            <a:r>
              <a:rPr lang="en-US" dirty="0" err="1"/>
              <a:t>cco:generically_depends_on</a:t>
            </a:r>
            <a:r>
              <a:rPr lang="en-US" dirty="0"/>
              <a:t> :</a:t>
            </a:r>
            <a:r>
              <a:rPr lang="en-US" dirty="0" err="1"/>
              <a:t>XML_AircraftID_Element</a:t>
            </a:r>
            <a:r>
              <a:rPr lang="en-US" dirty="0"/>
              <a:t> .</a:t>
            </a:r>
          </a:p>
          <a:p>
            <a:r>
              <a:rPr lang="en-US" dirty="0"/>
              <a:t>    # and so on for any other carriers...</a:t>
            </a:r>
          </a:p>
          <a:p>
            <a:endParaRPr lang="en-US" dirty="0"/>
          </a:p>
          <a:p>
            <a:r>
              <a:rPr lang="en-US" dirty="0"/>
              <a:t>    :DroneA123_ID is a single piece of content that designates the UAV.</a:t>
            </a:r>
          </a:p>
          <a:p>
            <a:r>
              <a:rPr lang="en-US" dirty="0"/>
              <a:t>    It generically depends on multiple IBEs. In each of those IBEs, </a:t>
            </a:r>
            <a:r>
              <a:rPr lang="en-US" dirty="0" err="1"/>
              <a:t>cco:has_text_value</a:t>
            </a:r>
            <a:r>
              <a:rPr lang="en-US" dirty="0"/>
              <a:t> "Drone #A123" is physically present.</a:t>
            </a:r>
          </a:p>
        </p:txBody>
      </p:sp>
    </p:spTree>
    <p:extLst>
      <p:ext uri="{BB962C8B-B14F-4D97-AF65-F5344CB8AC3E}">
        <p14:creationId xmlns:p14="http://schemas.microsoft.com/office/powerpoint/2010/main" val="2568598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3EF0-276C-56B8-6078-2FB48436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Matters: The Benefits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379DA-7242-E0DE-B9F1-7603900CE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    Precision &amp; Auditability</a:t>
            </a:r>
          </a:p>
          <a:p>
            <a:r>
              <a:rPr lang="en-US" dirty="0"/>
              <a:t>        You know precisely which database cell or Excel cell changed if someone updates “Drone #A123” to “Drone #A123-Mk2.”</a:t>
            </a:r>
          </a:p>
          <a:p>
            <a:r>
              <a:rPr lang="en-US" dirty="0"/>
              <a:t>        That level of detail is invaluable in safety-critical or compliance-heavy contexts.</a:t>
            </a:r>
          </a:p>
          <a:p>
            <a:endParaRPr lang="en-US" dirty="0"/>
          </a:p>
          <a:p>
            <a:r>
              <a:rPr lang="en-US" dirty="0"/>
              <a:t>    Unified Identity</a:t>
            </a:r>
          </a:p>
          <a:p>
            <a:r>
              <a:rPr lang="en-US" dirty="0"/>
              <a:t>        The UAV is always referred to by the same designative content entity, no matter how many carriers.</a:t>
            </a:r>
          </a:p>
          <a:p>
            <a:r>
              <a:rPr lang="en-US" dirty="0"/>
              <a:t>        This ensures all references converge in your knowledge graph or ontology.</a:t>
            </a:r>
          </a:p>
          <a:p>
            <a:endParaRPr lang="en-US" dirty="0"/>
          </a:p>
          <a:p>
            <a:r>
              <a:rPr lang="en-US" dirty="0"/>
              <a:t>    Robust Data Provenance</a:t>
            </a:r>
          </a:p>
          <a:p>
            <a:r>
              <a:rPr lang="en-US" dirty="0"/>
              <a:t>        You can answer: “Where is Drone #A123 mentioned?” and get all relevant carriers (table row, spreadsheet cell, XML tag, PDF line).</a:t>
            </a:r>
          </a:p>
          <a:p>
            <a:r>
              <a:rPr lang="en-US" dirty="0"/>
              <a:t>        If one source is out-of-date or is purged, you still have references to the others.</a:t>
            </a:r>
          </a:p>
          <a:p>
            <a:endParaRPr lang="en-US" dirty="0"/>
          </a:p>
          <a:p>
            <a:r>
              <a:rPr lang="en-US" dirty="0"/>
              <a:t>    Flexible Granularity</a:t>
            </a:r>
          </a:p>
          <a:p>
            <a:r>
              <a:rPr lang="en-US" dirty="0"/>
              <a:t>        You only need to model “row/cell-level IBEs” if your use case demands fine-grained auditing. Otherwise, a single “Database IBE” could suffice.</a:t>
            </a:r>
          </a:p>
          <a:p>
            <a:r>
              <a:rPr lang="en-US" dirty="0"/>
              <a:t>        The same principle applies to page-level vs. line-level references in PDFs.</a:t>
            </a:r>
          </a:p>
          <a:p>
            <a:endParaRPr lang="en-US" dirty="0"/>
          </a:p>
          <a:p>
            <a:r>
              <a:rPr lang="en-US" dirty="0"/>
              <a:t>    Scalability</a:t>
            </a:r>
          </a:p>
          <a:p>
            <a:r>
              <a:rPr lang="en-US" dirty="0"/>
              <a:t>        As you add new data systems (e.g., an ERP system or another specialized app) referencing “Drone #A123,” you simply create a new IBE linked to the same content entity.</a:t>
            </a:r>
          </a:p>
        </p:txBody>
      </p:sp>
    </p:spTree>
    <p:extLst>
      <p:ext uri="{BB962C8B-B14F-4D97-AF65-F5344CB8AC3E}">
        <p14:creationId xmlns:p14="http://schemas.microsoft.com/office/powerpoint/2010/main" val="3293407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A007-B861-B8D8-DFAF-85204A7B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Relationships in CCO for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34F6F-B0D6-54A0-36BC-23F1AED30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INFORMATION BEARING ENTITY </a:t>
            </a:r>
            <a:r>
              <a:rPr lang="en-US" dirty="0" err="1"/>
              <a:t>carrier_of</a:t>
            </a:r>
            <a:r>
              <a:rPr lang="en-US" dirty="0"/>
              <a:t> INFORMATION CONTENT ENTITY</a:t>
            </a:r>
          </a:p>
          <a:p>
            <a:r>
              <a:rPr lang="en-US" dirty="0"/>
              <a:t>E.g., a flight manual document carries the text describing re-entry procedures.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INFORMATION CONTENT ENTITY </a:t>
            </a:r>
            <a:r>
              <a:rPr lang="en-US" dirty="0" err="1"/>
              <a:t>is_about</a:t>
            </a:r>
            <a:r>
              <a:rPr lang="en-US" dirty="0"/>
              <a:t> ENTITY</a:t>
            </a:r>
          </a:p>
          <a:p>
            <a:r>
              <a:rPr lang="en-US" dirty="0"/>
              <a:t>E.g., a set of launch parameters </a:t>
            </a:r>
            <a:r>
              <a:rPr lang="en-US" dirty="0" err="1"/>
              <a:t>is_about</a:t>
            </a:r>
            <a:r>
              <a:rPr lang="en-US" dirty="0"/>
              <a:t> a particular rocket stage.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Three </a:t>
            </a:r>
            <a:r>
              <a:rPr lang="en-US" dirty="0" err="1"/>
              <a:t>subproperties</a:t>
            </a:r>
            <a:r>
              <a:rPr lang="en-US" dirty="0"/>
              <a:t> of “</a:t>
            </a:r>
            <a:r>
              <a:rPr lang="en-US" dirty="0" err="1"/>
              <a:t>is_about</a:t>
            </a:r>
            <a:r>
              <a:rPr lang="en-US" dirty="0"/>
              <a:t>”:</a:t>
            </a:r>
          </a:p>
          <a:p>
            <a:r>
              <a:rPr lang="en-US" dirty="0"/>
              <a:t>describes – observational or descriptive data (e.g., a mission report).</a:t>
            </a:r>
          </a:p>
          <a:p>
            <a:r>
              <a:rPr lang="en-US" dirty="0"/>
              <a:t>prescribes – plans or directives (e.g., an assembly procedure).</a:t>
            </a:r>
          </a:p>
          <a:p>
            <a:r>
              <a:rPr lang="en-US" dirty="0"/>
              <a:t>designates – identifiers or naming (e.g., a vehicle serial number).</a:t>
            </a:r>
          </a:p>
        </p:txBody>
      </p:sp>
    </p:spTree>
    <p:extLst>
      <p:ext uri="{BB962C8B-B14F-4D97-AF65-F5344CB8AC3E}">
        <p14:creationId xmlns:p14="http://schemas.microsoft.com/office/powerpoint/2010/main" val="872000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43079-6A04-9636-A715-6881969E4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Mission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11500-D1A1-56ED-3851-BBF03C687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Descriptive Information Content – “Post-Flight Report #123”</a:t>
            </a:r>
          </a:p>
          <a:p>
            <a:r>
              <a:rPr lang="en-US" dirty="0"/>
              <a:t>describes → Launch Event of Rocket “A”</a:t>
            </a:r>
          </a:p>
          <a:p>
            <a:r>
              <a:rPr lang="en-US" dirty="0"/>
              <a:t>Directive Information Content – “Crew Emergency Procedures Manual”</a:t>
            </a:r>
          </a:p>
          <a:p>
            <a:r>
              <a:rPr lang="en-US" dirty="0"/>
              <a:t>prescribes → Crew Egress Protocols</a:t>
            </a:r>
          </a:p>
          <a:p>
            <a:r>
              <a:rPr lang="en-US" dirty="0"/>
              <a:t>Designative Information Content – “Vehicle ID: 2025A”</a:t>
            </a:r>
          </a:p>
          <a:p>
            <a:r>
              <a:rPr lang="en-US" dirty="0"/>
              <a:t>designates → Next-gen Satellite in production</a:t>
            </a:r>
          </a:p>
          <a:p>
            <a:endParaRPr lang="en-US" dirty="0"/>
          </a:p>
          <a:p>
            <a:r>
              <a:rPr lang="en-US" dirty="0"/>
              <a:t>Information Bearing Entities might be:</a:t>
            </a:r>
          </a:p>
          <a:p>
            <a:r>
              <a:rPr lang="en-US" dirty="0"/>
              <a:t>A physical binder in the control room</a:t>
            </a:r>
          </a:p>
          <a:p>
            <a:r>
              <a:rPr lang="en-US" dirty="0"/>
              <a:t>A PDF file stored on the NASA engineering server</a:t>
            </a:r>
          </a:p>
          <a:p>
            <a:r>
              <a:rPr lang="en-US" dirty="0"/>
              <a:t>A printed nameplate attached to the satellite</a:t>
            </a:r>
          </a:p>
          <a:p>
            <a:r>
              <a:rPr lang="en-US" dirty="0"/>
              <a:t>All can point to the same content (e.g., “2025A” as the official ID).</a:t>
            </a:r>
          </a:p>
        </p:txBody>
      </p:sp>
    </p:spTree>
    <p:extLst>
      <p:ext uri="{BB962C8B-B14F-4D97-AF65-F5344CB8AC3E}">
        <p14:creationId xmlns:p14="http://schemas.microsoft.com/office/powerpoint/2010/main" val="52297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E521-A756-6C74-E7F0-052954C2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information separately from the physical items that contain 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59F3E-6977-8C0B-677F-5305B5C85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It Matters:</a:t>
            </a:r>
          </a:p>
          <a:p>
            <a:endParaRPr lang="en-US" dirty="0"/>
          </a:p>
          <a:p>
            <a:r>
              <a:rPr lang="en-US" dirty="0"/>
              <a:t>    Supports rigorous tracking of provenance (where info originated).</a:t>
            </a:r>
          </a:p>
          <a:p>
            <a:r>
              <a:rPr lang="en-US" dirty="0"/>
              <a:t>    Distinguishes content from carrier (e.g., a plan vs. the document storing that plan).</a:t>
            </a:r>
          </a:p>
          <a:p>
            <a:r>
              <a:rPr lang="en-US" dirty="0"/>
              <a:t>    Enables better data integration across systems and organizations.</a:t>
            </a:r>
          </a:p>
        </p:txBody>
      </p:sp>
    </p:spTree>
    <p:extLst>
      <p:ext uri="{BB962C8B-B14F-4D97-AF65-F5344CB8AC3E}">
        <p14:creationId xmlns:p14="http://schemas.microsoft.com/office/powerpoint/2010/main" val="382560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1831-2F87-A9F2-2887-11CD6625D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Core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1763A-C984-218D-FEAA-C496F1D1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 INFORMATION CONTENT ENTITY (ICE)</a:t>
            </a:r>
          </a:p>
          <a:p>
            <a:r>
              <a:rPr lang="en-US" dirty="0"/>
              <a:t>        Abstract “meaning” or “content” (e.g., a mission plan, a blueprint’s design data).</a:t>
            </a:r>
          </a:p>
          <a:p>
            <a:r>
              <a:rPr lang="en-US" dirty="0"/>
              <a:t>        Can exist on multiple carriers at once.</a:t>
            </a:r>
          </a:p>
          <a:p>
            <a:r>
              <a:rPr lang="en-US" dirty="0"/>
              <a:t>        Tied to real-world entities via the relation </a:t>
            </a:r>
            <a:r>
              <a:rPr lang="en-US" dirty="0" err="1"/>
              <a:t>is_about</a:t>
            </a:r>
            <a:r>
              <a:rPr lang="en-US" dirty="0"/>
              <a:t> (e.g., describing a rocket prototype, prescribing a test procedure, designating a part number).</a:t>
            </a:r>
          </a:p>
          <a:p>
            <a:endParaRPr lang="en-US" dirty="0"/>
          </a:p>
          <a:p>
            <a:r>
              <a:rPr lang="en-US" dirty="0"/>
              <a:t>    INFORMATION BEARING ENTITY (IBE)</a:t>
            </a:r>
          </a:p>
          <a:p>
            <a:r>
              <a:rPr lang="en-US" dirty="0"/>
              <a:t>        A physical, material object (e.g., a printed document, a server, a hard drive).</a:t>
            </a:r>
          </a:p>
          <a:p>
            <a:r>
              <a:rPr lang="en-US" dirty="0"/>
              <a:t>        Carries or stores some ICE.</a:t>
            </a:r>
          </a:p>
          <a:p>
            <a:r>
              <a:rPr lang="en-US" dirty="0"/>
              <a:t>        May have data values like </a:t>
            </a:r>
            <a:r>
              <a:rPr lang="en-US" dirty="0" err="1"/>
              <a:t>has_text_value</a:t>
            </a:r>
            <a:r>
              <a:rPr lang="en-US" dirty="0"/>
              <a:t>, </a:t>
            </a:r>
            <a:r>
              <a:rPr lang="en-US" dirty="0" err="1"/>
              <a:t>has_integer_value</a:t>
            </a:r>
            <a:r>
              <a:rPr lang="en-US" dirty="0"/>
              <a:t> (e.g., a digital file containing “Mission Flight Plan #001”).</a:t>
            </a:r>
          </a:p>
          <a:p>
            <a:endParaRPr lang="en-US" dirty="0"/>
          </a:p>
          <a:p>
            <a:r>
              <a:rPr lang="en-US" dirty="0"/>
              <a:t>Relationship Recap</a:t>
            </a:r>
          </a:p>
          <a:p>
            <a:endParaRPr lang="en-US" dirty="0"/>
          </a:p>
          <a:p>
            <a:r>
              <a:rPr lang="en-US" dirty="0"/>
              <a:t>    INFORMATION BEARING ENTITY </a:t>
            </a:r>
            <a:r>
              <a:rPr lang="en-US" dirty="0" err="1"/>
              <a:t>carrier_of</a:t>
            </a:r>
            <a:r>
              <a:rPr lang="en-US" dirty="0"/>
              <a:t> INFORMATION CONTENT ENTITY</a:t>
            </a:r>
          </a:p>
          <a:p>
            <a:r>
              <a:rPr lang="en-US" dirty="0"/>
              <a:t>    INFORMATION CONTENT ENTITY </a:t>
            </a:r>
            <a:r>
              <a:rPr lang="en-US" dirty="0" err="1"/>
              <a:t>generically_depends_on</a:t>
            </a:r>
            <a:r>
              <a:rPr lang="en-US" dirty="0"/>
              <a:t> INFORMATION BEARING ENTITY</a:t>
            </a:r>
          </a:p>
        </p:txBody>
      </p:sp>
    </p:spTree>
    <p:extLst>
      <p:ext uri="{BB962C8B-B14F-4D97-AF65-F5344CB8AC3E}">
        <p14:creationId xmlns:p14="http://schemas.microsoft.com/office/powerpoint/2010/main" val="176417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B16FC-D1F7-93E9-5E16-0C4384A6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“Aboutness” and Content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5D728-0B31-3545-3F53-834CE1545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Aboutness</a:t>
            </a:r>
          </a:p>
          <a:p>
            <a:endParaRPr lang="en-US" dirty="0"/>
          </a:p>
          <a:p>
            <a:r>
              <a:rPr lang="en-US" dirty="0"/>
              <a:t>    INFORMATION CONTENT ENTITY </a:t>
            </a:r>
            <a:r>
              <a:rPr lang="en-US" dirty="0" err="1"/>
              <a:t>is_about</a:t>
            </a:r>
            <a:r>
              <a:rPr lang="en-US" dirty="0"/>
              <a:t> ENTITY</a:t>
            </a:r>
          </a:p>
          <a:p>
            <a:r>
              <a:rPr lang="en-US" dirty="0"/>
              <a:t>    Distinguishes what the content is referring to (an event, a person, a location, etc.).</a:t>
            </a:r>
          </a:p>
          <a:p>
            <a:endParaRPr lang="en-US" dirty="0"/>
          </a:p>
          <a:p>
            <a:r>
              <a:rPr lang="en-US" dirty="0"/>
              <a:t>Specialized Sub-Relations</a:t>
            </a:r>
          </a:p>
          <a:p>
            <a:endParaRPr lang="en-US" dirty="0"/>
          </a:p>
          <a:p>
            <a:r>
              <a:rPr lang="en-US" dirty="0"/>
              <a:t>    describes (reports, diagrams)</a:t>
            </a:r>
          </a:p>
          <a:p>
            <a:r>
              <a:rPr lang="en-US" dirty="0"/>
              <a:t>    prescribes (orders, specifications)</a:t>
            </a:r>
          </a:p>
          <a:p>
            <a:r>
              <a:rPr lang="en-US" dirty="0"/>
              <a:t>    designates (names, IDs)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r>
              <a:rPr lang="en-US" dirty="0"/>
              <a:t>    Describes: “Technical Data Package” describing a new radar system.</a:t>
            </a:r>
          </a:p>
          <a:p>
            <a:r>
              <a:rPr lang="en-US" dirty="0"/>
              <a:t>    Prescribes: “Maintenance Checklist” prescribing steps for an aircraft inspection.</a:t>
            </a:r>
          </a:p>
          <a:p>
            <a:r>
              <a:rPr lang="en-US" dirty="0"/>
              <a:t>    Designates: “Serial Number #1234” designating a particular engine.</a:t>
            </a:r>
          </a:p>
        </p:txBody>
      </p:sp>
    </p:spTree>
    <p:extLst>
      <p:ext uri="{BB962C8B-B14F-4D97-AF65-F5344CB8AC3E}">
        <p14:creationId xmlns:p14="http://schemas.microsoft.com/office/powerpoint/2010/main" val="4097058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AE0C-1F5C-2571-6F20-055E4CE0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 5: Illustrative Example #2 – Directive Information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05DB4-C4EA-87CB-F4B6-4EC3844DE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Scenario:</a:t>
            </a:r>
          </a:p>
          <a:p>
            <a:r>
              <a:rPr lang="en-US" dirty="0"/>
              <a:t>    A mission plan for a UAV flight test.</a:t>
            </a:r>
          </a:p>
          <a:p>
            <a:r>
              <a:rPr lang="en-US" dirty="0"/>
              <a:t>CCO Entities</a:t>
            </a:r>
          </a:p>
          <a:p>
            <a:r>
              <a:rPr lang="en-US" dirty="0"/>
              <a:t>    Military Action (Act): The UAV flight test itself.</a:t>
            </a:r>
          </a:p>
          <a:p>
            <a:r>
              <a:rPr lang="en-US" dirty="0"/>
              <a:t>    Plan (Directive ICE): “Flight Test Plan v2.0,” specifying waypoints, altitudes, checklists.</a:t>
            </a:r>
          </a:p>
          <a:p>
            <a:r>
              <a:rPr lang="en-US" dirty="0"/>
              <a:t>    Info Bearing Entity: A mission-planning system or official mission binder.</a:t>
            </a:r>
          </a:p>
          <a:p>
            <a:r>
              <a:rPr lang="en-US" dirty="0"/>
              <a:t>    prescribes: The plan prescribes the UAV’s flight route and tasks.</a:t>
            </a:r>
          </a:p>
          <a:p>
            <a:r>
              <a:rPr lang="en-US" dirty="0"/>
              <a:t>Diagram Flow</a:t>
            </a:r>
          </a:p>
          <a:p>
            <a:r>
              <a:rPr lang="en-US" dirty="0"/>
              <a:t>    Military Action (UAV flight) → the actual process.</a:t>
            </a:r>
          </a:p>
          <a:p>
            <a:r>
              <a:rPr lang="en-US" dirty="0"/>
              <a:t>    Plan (Directive ICE) → prescribes → Military Action.</a:t>
            </a:r>
          </a:p>
          <a:p>
            <a:r>
              <a:rPr lang="en-US" dirty="0"/>
              <a:t>    Plan (Directive ICE) → </a:t>
            </a:r>
            <a:r>
              <a:rPr lang="en-US" dirty="0" err="1"/>
              <a:t>generically_depends_on</a:t>
            </a:r>
            <a:r>
              <a:rPr lang="en-US" dirty="0"/>
              <a:t> → “Mission Binder” or “Planning Software.”</a:t>
            </a:r>
          </a:p>
          <a:p>
            <a:r>
              <a:rPr lang="en-US" dirty="0"/>
              <a:t>    “Mission Binder” → </a:t>
            </a:r>
            <a:r>
              <a:rPr lang="en-US" dirty="0" err="1"/>
              <a:t>has_text_value</a:t>
            </a:r>
            <a:r>
              <a:rPr lang="en-US" dirty="0"/>
              <a:t> → e.g. “Waypoint alpha at 10:30Z; altitude 5,000 ft.”</a:t>
            </a:r>
          </a:p>
        </p:txBody>
      </p:sp>
    </p:spTree>
    <p:extLst>
      <p:ext uri="{BB962C8B-B14F-4D97-AF65-F5344CB8AC3E}">
        <p14:creationId xmlns:p14="http://schemas.microsoft.com/office/powerpoint/2010/main" val="80415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83B8-18BC-5FB6-FB21-BB029CCD6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EEA04-669E-2C19-FA25-955E7F6BC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Slide 8: Benefits in Aerospace &amp; Defense</a:t>
            </a:r>
          </a:p>
          <a:p>
            <a:endParaRPr lang="en-US" dirty="0"/>
          </a:p>
          <a:p>
            <a:r>
              <a:rPr lang="en-US" dirty="0"/>
              <a:t>    Provenance Tracking:</a:t>
            </a:r>
          </a:p>
          <a:p>
            <a:r>
              <a:rPr lang="en-US" dirty="0"/>
              <a:t>        A blueprint’s specs might appear on multiple servers or documents, yet represent the same design content.</a:t>
            </a:r>
          </a:p>
          <a:p>
            <a:endParaRPr lang="en-US" dirty="0"/>
          </a:p>
          <a:p>
            <a:r>
              <a:rPr lang="en-US" dirty="0"/>
              <a:t>    Consistent Data Integration:</a:t>
            </a:r>
          </a:p>
          <a:p>
            <a:r>
              <a:rPr lang="en-US" dirty="0"/>
              <a:t>        A single ID (e.g., “Drone #A123”) can pop up in various forms: digital logs, printed manifests, mechanic’s notebooks.</a:t>
            </a:r>
          </a:p>
          <a:p>
            <a:r>
              <a:rPr lang="en-US" dirty="0"/>
              <a:t>        Mark them all as the same ICE to unify references across systems.</a:t>
            </a:r>
          </a:p>
          <a:p>
            <a:endParaRPr lang="en-US" dirty="0"/>
          </a:p>
          <a:p>
            <a:r>
              <a:rPr lang="en-US" dirty="0"/>
              <a:t>    Clear Distinction of “Plan vs. Reality”:</a:t>
            </a:r>
          </a:p>
          <a:p>
            <a:r>
              <a:rPr lang="en-US" dirty="0"/>
              <a:t>        The plan (directive ICE) for a flight differs from the actual flight event.</a:t>
            </a:r>
          </a:p>
          <a:p>
            <a:r>
              <a:rPr lang="en-US" dirty="0"/>
              <a:t>        This separation helps in after-action reviews.</a:t>
            </a:r>
          </a:p>
        </p:txBody>
      </p:sp>
    </p:spTree>
    <p:extLst>
      <p:ext uri="{BB962C8B-B14F-4D97-AF65-F5344CB8AC3E}">
        <p14:creationId xmlns:p14="http://schemas.microsoft.com/office/powerpoint/2010/main" val="362491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4D14-E748-43A9-2684-63791D34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F8B45-9601-57DE-C036-B36159408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Scenario Overview</a:t>
            </a:r>
          </a:p>
          <a:p>
            <a:endParaRPr lang="en-US" dirty="0"/>
          </a:p>
          <a:p>
            <a:r>
              <a:rPr lang="en-US" dirty="0"/>
              <a:t>We have a drone with an official designation “Drone #A123.” Various aerospace &amp; defense systems use that same ID:</a:t>
            </a:r>
          </a:p>
          <a:p>
            <a:endParaRPr lang="en-US" dirty="0"/>
          </a:p>
          <a:p>
            <a:r>
              <a:rPr lang="en-US" dirty="0"/>
              <a:t>    Maintenance Database:</a:t>
            </a:r>
          </a:p>
          <a:p>
            <a:r>
              <a:rPr lang="en-US" dirty="0"/>
              <a:t>        A specific row in the “</a:t>
            </a:r>
            <a:r>
              <a:rPr lang="en-US" dirty="0" err="1"/>
              <a:t>drone_inventory</a:t>
            </a:r>
            <a:r>
              <a:rPr lang="en-US" dirty="0"/>
              <a:t>” table holds the ID in its “</a:t>
            </a:r>
            <a:r>
              <a:rPr lang="en-US" dirty="0" err="1"/>
              <a:t>drone_id</a:t>
            </a:r>
            <a:r>
              <a:rPr lang="en-US" dirty="0"/>
              <a:t>” column.</a:t>
            </a:r>
          </a:p>
          <a:p>
            <a:r>
              <a:rPr lang="en-US" dirty="0"/>
              <a:t>    Excel Sheet:</a:t>
            </a:r>
          </a:p>
          <a:p>
            <a:r>
              <a:rPr lang="en-US" dirty="0"/>
              <a:t>        A cell B2 in “FlightManifest.xlsx” listing drones scheduled for a test.</a:t>
            </a:r>
          </a:p>
          <a:p>
            <a:r>
              <a:rPr lang="en-US" dirty="0"/>
              <a:t>    XML Configuration File:</a:t>
            </a:r>
          </a:p>
          <a:p>
            <a:r>
              <a:rPr lang="en-US" dirty="0"/>
              <a:t>        An &lt;</a:t>
            </a:r>
            <a:r>
              <a:rPr lang="en-US" dirty="0" err="1"/>
              <a:t>AircraftID</a:t>
            </a:r>
            <a:r>
              <a:rPr lang="en-US" dirty="0"/>
              <a:t>&gt; tag in “config.xml.”</a:t>
            </a:r>
          </a:p>
          <a:p>
            <a:endParaRPr lang="en-US" dirty="0"/>
          </a:p>
          <a:p>
            <a:r>
              <a:rPr lang="en-US" dirty="0"/>
              <a:t>In addition, there could be a Design Specification Document (e.g., a PDF) that references “Drone #A123” in multiple lines. Each reference is physically or digitally separate, yet they all point to the same conceptual ID.</a:t>
            </a:r>
          </a:p>
        </p:txBody>
      </p:sp>
    </p:spTree>
    <p:extLst>
      <p:ext uri="{BB962C8B-B14F-4D97-AF65-F5344CB8AC3E}">
        <p14:creationId xmlns:p14="http://schemas.microsoft.com/office/powerpoint/2010/main" val="3713437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A6E6-FDB3-F8B4-E2A7-9269BB6C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2C9AE-0863-CB05-2A4D-E4AF75AF1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Entities &amp; Classes</a:t>
            </a:r>
          </a:p>
          <a:p>
            <a:endParaRPr lang="en-US" dirty="0"/>
          </a:p>
          <a:p>
            <a:r>
              <a:rPr lang="en-US" dirty="0"/>
              <a:t>    UAV Drone:</a:t>
            </a:r>
          </a:p>
          <a:p>
            <a:r>
              <a:rPr lang="en-US" dirty="0"/>
              <a:t>        The real physical object (class: </a:t>
            </a:r>
            <a:r>
              <a:rPr lang="en-US" dirty="0" err="1"/>
              <a:t>UnmannedAerialVehicle</a:t>
            </a:r>
            <a:r>
              <a:rPr lang="en-US" dirty="0"/>
              <a:t> or equivalent).</a:t>
            </a:r>
          </a:p>
          <a:p>
            <a:r>
              <a:rPr lang="en-US" dirty="0"/>
              <a:t>        Example: :UAV_DroneA123 a :</a:t>
            </a:r>
            <a:r>
              <a:rPr lang="en-US" dirty="0" err="1"/>
              <a:t>UnmannedAerialVehicle</a:t>
            </a:r>
            <a:r>
              <a:rPr lang="en-US" dirty="0"/>
              <a:t> .</a:t>
            </a:r>
          </a:p>
          <a:p>
            <a:endParaRPr lang="en-US" dirty="0"/>
          </a:p>
          <a:p>
            <a:r>
              <a:rPr lang="en-US" dirty="0"/>
              <a:t>    Drone ID:</a:t>
            </a:r>
          </a:p>
          <a:p>
            <a:r>
              <a:rPr lang="en-US" dirty="0"/>
              <a:t>        The designative information content entity (</a:t>
            </a:r>
            <a:r>
              <a:rPr lang="en-US" dirty="0" err="1"/>
              <a:t>cco:DesignativeInformationContentEntity</a:t>
            </a:r>
            <a:r>
              <a:rPr lang="en-US" dirty="0"/>
              <a:t>) that designates the UAV.</a:t>
            </a:r>
          </a:p>
          <a:p>
            <a:r>
              <a:rPr lang="en-US" dirty="0"/>
              <a:t>        Typically something like :DroneA123_ID a </a:t>
            </a:r>
            <a:r>
              <a:rPr lang="en-US" dirty="0" err="1"/>
              <a:t>cco:DesignativeInformationContentEntity</a:t>
            </a:r>
            <a:r>
              <a:rPr lang="en-US" dirty="0"/>
              <a:t> ; </a:t>
            </a:r>
            <a:r>
              <a:rPr lang="en-US" dirty="0" err="1"/>
              <a:t>cco:designates</a:t>
            </a:r>
            <a:r>
              <a:rPr lang="en-US" dirty="0"/>
              <a:t> :UAV_DroneA123 .</a:t>
            </a:r>
          </a:p>
          <a:p>
            <a:endParaRPr lang="en-US" dirty="0"/>
          </a:p>
          <a:p>
            <a:r>
              <a:rPr lang="en-US" dirty="0"/>
              <a:t>    Information Bearing Entities:</a:t>
            </a:r>
          </a:p>
          <a:p>
            <a:r>
              <a:rPr lang="en-US" dirty="0"/>
              <a:t>        Each place that physically/digitally contains “Drone #A123.”</a:t>
            </a:r>
          </a:p>
          <a:p>
            <a:r>
              <a:rPr lang="en-US" dirty="0"/>
              <a:t>        E.g.,</a:t>
            </a:r>
          </a:p>
          <a:p>
            <a:r>
              <a:rPr lang="en-US" dirty="0"/>
              <a:t>            Database row or cell</a:t>
            </a:r>
          </a:p>
          <a:p>
            <a:r>
              <a:rPr lang="en-US" dirty="0"/>
              <a:t>            Excel cell</a:t>
            </a:r>
          </a:p>
          <a:p>
            <a:r>
              <a:rPr lang="en-US" dirty="0"/>
              <a:t>            XML element</a:t>
            </a:r>
          </a:p>
          <a:p>
            <a:r>
              <a:rPr lang="en-US" dirty="0"/>
              <a:t>            PDF file segment or line number</a:t>
            </a:r>
          </a:p>
        </p:txBody>
      </p:sp>
    </p:spTree>
    <p:extLst>
      <p:ext uri="{BB962C8B-B14F-4D97-AF65-F5344CB8AC3E}">
        <p14:creationId xmlns:p14="http://schemas.microsoft.com/office/powerpoint/2010/main" val="339935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84E4-6D0A-AE80-2222-A8C95740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Examples of Multiple IBEs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96D14-42EF-BB10-8418-13D2DD966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Below, we represent each digital location as a distinct Information Bearing Entity. We’ll also assume that each of these IBEs has a literal text value referencing “Drone #A123,” which is the string that physically appears in that location.</a:t>
            </a:r>
          </a:p>
          <a:p>
            <a:r>
              <a:rPr lang="en-US" dirty="0"/>
              <a:t>1. Maintenance Database Cell</a:t>
            </a:r>
          </a:p>
          <a:p>
            <a:r>
              <a:rPr lang="en-US" dirty="0"/>
              <a:t>Rationale: We want to track exactly which cell or row has this ID, for fine-grained auditing. Suppose there’s a table named </a:t>
            </a:r>
            <a:r>
              <a:rPr lang="en-US" dirty="0" err="1"/>
              <a:t>drone_inventory</a:t>
            </a:r>
            <a:r>
              <a:rPr lang="en-US" dirty="0"/>
              <a:t> with columns (</a:t>
            </a:r>
            <a:r>
              <a:rPr lang="en-US" dirty="0" err="1"/>
              <a:t>drone_id</a:t>
            </a:r>
            <a:r>
              <a:rPr lang="en-US" dirty="0"/>
              <a:t>, model, status), and row #27 includes “Drone #A123” in its </a:t>
            </a:r>
            <a:r>
              <a:rPr lang="en-US" dirty="0" err="1"/>
              <a:t>drone_id</a:t>
            </a:r>
            <a:r>
              <a:rPr lang="en-US" dirty="0"/>
              <a:t> column.</a:t>
            </a:r>
          </a:p>
          <a:p>
            <a:r>
              <a:rPr lang="en-US" dirty="0"/>
              <a:t>:DBCell_drone_inventory_27 a </a:t>
            </a:r>
            <a:r>
              <a:rPr lang="en-US" dirty="0" err="1"/>
              <a:t>cco:InformationBearingEntity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cco:has_text_value</a:t>
            </a:r>
            <a:r>
              <a:rPr lang="en-US" dirty="0"/>
              <a:t> "Drone #A123" ;</a:t>
            </a:r>
          </a:p>
          <a:p>
            <a:r>
              <a:rPr lang="en-US" dirty="0"/>
              <a:t>    :</a:t>
            </a:r>
            <a:r>
              <a:rPr lang="en-US" dirty="0" err="1"/>
              <a:t>isPartOfTable</a:t>
            </a:r>
            <a:r>
              <a:rPr lang="en-US" dirty="0"/>
              <a:t> :</a:t>
            </a:r>
            <a:r>
              <a:rPr lang="en-US" dirty="0" err="1"/>
              <a:t>DroneInventoryTable</a:t>
            </a:r>
            <a:r>
              <a:rPr lang="en-US" dirty="0"/>
              <a:t> ; </a:t>
            </a:r>
          </a:p>
          <a:p>
            <a:r>
              <a:rPr lang="en-US" dirty="0"/>
              <a:t>    :</a:t>
            </a:r>
            <a:r>
              <a:rPr lang="en-US" dirty="0" err="1"/>
              <a:t>correspondsToColumnName</a:t>
            </a:r>
            <a:r>
              <a:rPr lang="en-US" dirty="0"/>
              <a:t> "</a:t>
            </a:r>
            <a:r>
              <a:rPr lang="en-US" dirty="0" err="1"/>
              <a:t>drone_id</a:t>
            </a:r>
            <a:r>
              <a:rPr lang="en-US" dirty="0"/>
              <a:t>" ;</a:t>
            </a:r>
          </a:p>
          <a:p>
            <a:r>
              <a:rPr lang="en-US" dirty="0"/>
              <a:t>    :</a:t>
            </a:r>
            <a:r>
              <a:rPr lang="en-US" dirty="0" err="1"/>
              <a:t>rowIndex</a:t>
            </a:r>
            <a:r>
              <a:rPr lang="en-US" dirty="0"/>
              <a:t> "27" .</a:t>
            </a:r>
          </a:p>
          <a:p>
            <a:r>
              <a:rPr lang="en-US" dirty="0"/>
              <a:t>    :DBCell_drone_inventory_27 physically stores the string “Drone #A123.”</a:t>
            </a:r>
          </a:p>
          <a:p>
            <a:r>
              <a:rPr lang="en-US" dirty="0"/>
              <a:t>    Additional annotations like :</a:t>
            </a:r>
            <a:r>
              <a:rPr lang="en-US" dirty="0" err="1"/>
              <a:t>isPartOfTable</a:t>
            </a:r>
            <a:r>
              <a:rPr lang="en-US" dirty="0"/>
              <a:t> or :</a:t>
            </a:r>
            <a:r>
              <a:rPr lang="en-US" dirty="0" err="1"/>
              <a:t>rowIndex</a:t>
            </a:r>
            <a:r>
              <a:rPr lang="en-US" dirty="0"/>
              <a:t> are not standard CCO relations, but they illustrate how you might add metadata about your DB structure.</a:t>
            </a:r>
          </a:p>
          <a:p>
            <a:r>
              <a:rPr lang="en-US" dirty="0"/>
              <a:t>2. Excel Sheet Cell</a:t>
            </a:r>
          </a:p>
          <a:p>
            <a:r>
              <a:rPr lang="en-US" dirty="0"/>
              <a:t>An Excel workbook “FlightManifest.xlsx” in the sheet “</a:t>
            </a:r>
            <a:r>
              <a:rPr lang="en-US" dirty="0" err="1"/>
              <a:t>CurrentDrones</a:t>
            </a:r>
            <a:r>
              <a:rPr lang="en-US" dirty="0"/>
              <a:t>,” cell B2 also has “Drone #A123.” We treat that cell as an IBE:</a:t>
            </a:r>
          </a:p>
          <a:p>
            <a:r>
              <a:rPr lang="en-US" dirty="0"/>
              <a:t>:ExcelCell_CurrentDrones_B2 a </a:t>
            </a:r>
            <a:r>
              <a:rPr lang="en-US" dirty="0" err="1"/>
              <a:t>cco:InformationBearingEntity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cco:has_text_value</a:t>
            </a:r>
            <a:r>
              <a:rPr lang="en-US" dirty="0"/>
              <a:t> "Drone #A123" ;</a:t>
            </a:r>
          </a:p>
          <a:p>
            <a:r>
              <a:rPr lang="en-US" dirty="0"/>
              <a:t>    :</a:t>
            </a:r>
            <a:r>
              <a:rPr lang="en-US" dirty="0" err="1"/>
              <a:t>sheetName</a:t>
            </a:r>
            <a:r>
              <a:rPr lang="en-US" dirty="0"/>
              <a:t> "</a:t>
            </a:r>
            <a:r>
              <a:rPr lang="en-US" dirty="0" err="1"/>
              <a:t>CurrentDrones</a:t>
            </a:r>
            <a:r>
              <a:rPr lang="en-US" dirty="0"/>
              <a:t>" ;</a:t>
            </a:r>
          </a:p>
          <a:p>
            <a:r>
              <a:rPr lang="en-US" dirty="0"/>
              <a:t>    :</a:t>
            </a:r>
            <a:r>
              <a:rPr lang="en-US" dirty="0" err="1"/>
              <a:t>cellReference</a:t>
            </a:r>
            <a:r>
              <a:rPr lang="en-US" dirty="0"/>
              <a:t> "B2" ;</a:t>
            </a:r>
          </a:p>
          <a:p>
            <a:r>
              <a:rPr lang="en-US" dirty="0"/>
              <a:t>    :</a:t>
            </a:r>
            <a:r>
              <a:rPr lang="en-US" dirty="0" err="1"/>
              <a:t>fileName</a:t>
            </a:r>
            <a:r>
              <a:rPr lang="en-US" dirty="0"/>
              <a:t> "FlightManifest.xlsx" .</a:t>
            </a:r>
          </a:p>
          <a:p>
            <a:r>
              <a:rPr lang="en-US" dirty="0"/>
              <a:t>    Again, we augment with simple custom annotations (:</a:t>
            </a:r>
            <a:r>
              <a:rPr lang="en-US" dirty="0" err="1"/>
              <a:t>sheetName</a:t>
            </a:r>
            <a:r>
              <a:rPr lang="en-US" dirty="0"/>
              <a:t>, etc.) to show location.</a:t>
            </a:r>
          </a:p>
          <a:p>
            <a:r>
              <a:rPr lang="en-US" dirty="0"/>
              <a:t>    The key is </a:t>
            </a:r>
            <a:r>
              <a:rPr lang="en-US" dirty="0" err="1"/>
              <a:t>cco:has_text_value</a:t>
            </a:r>
            <a:r>
              <a:rPr lang="en-US" dirty="0"/>
              <a:t> "Drone #A123", signifying the physical text in that cell.</a:t>
            </a:r>
          </a:p>
        </p:txBody>
      </p:sp>
    </p:spTree>
    <p:extLst>
      <p:ext uri="{BB962C8B-B14F-4D97-AF65-F5344CB8AC3E}">
        <p14:creationId xmlns:p14="http://schemas.microsoft.com/office/powerpoint/2010/main" val="702663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2432</Words>
  <Application>Microsoft Office PowerPoint</Application>
  <PresentationFormat>Widescreen</PresentationFormat>
  <Paragraphs>224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Introduction to the Information Entity Ontology</vt:lpstr>
      <vt:lpstr>Model information separately from the physical items that contain it.</vt:lpstr>
      <vt:lpstr>Two Core Classes</vt:lpstr>
      <vt:lpstr>“Aboutness” and Content Types</vt:lpstr>
      <vt:lpstr>Slide 5: Illustrative Example #2 – Directive Information </vt:lpstr>
      <vt:lpstr>PowerPoint Presentation</vt:lpstr>
      <vt:lpstr>PowerPoint Presentation</vt:lpstr>
      <vt:lpstr>PowerPoint Presentation</vt:lpstr>
      <vt:lpstr>Detailed Examples of Multiple IBEs </vt:lpstr>
      <vt:lpstr>PowerPoint Presentation</vt:lpstr>
      <vt:lpstr>Why This Matters: The Benefits </vt:lpstr>
      <vt:lpstr>Core Relationships in CCO for Information</vt:lpstr>
      <vt:lpstr>Example – Mission 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Shatad Purohit</dc:creator>
  <cp:lastModifiedBy>Shatad Purohit</cp:lastModifiedBy>
  <cp:revision>1</cp:revision>
  <dcterms:created xsi:type="dcterms:W3CDTF">2025-03-10T20:01:20Z</dcterms:created>
  <dcterms:modified xsi:type="dcterms:W3CDTF">2025-03-11T06:29:55Z</dcterms:modified>
</cp:coreProperties>
</file>