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0" r:id="rId10"/>
    <p:sldId id="267" r:id="rId11"/>
    <p:sldId id="268" r:id="rId12"/>
    <p:sldId id="269" r:id="rId13"/>
    <p:sldId id="270" r:id="rId14"/>
    <p:sldId id="266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6E72-8A2F-4C1A-B31C-ADB61708E5F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53A-AF62-41A3-9A71-52CF3748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C4391-68A7-4B03-A27B-7B1FB5772E19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749A-3E54-49C4-89CE-B8A090E82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1EB08-887A-4203-A2CF-869F455153EB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11CFA-8C41-4005-8270-99F22CDEF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87A61-233E-4FA3-AFCE-7E5A70C8F048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34B7-D603-4985-80A6-AD9F8329F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B4C7-02E0-483D-B4E3-FD1F9573D642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7B11-5E9A-48F4-8635-DB135135B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BC89D-C3A1-46A3-8A77-8495D4B85EA1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449CF-1812-416C-87CD-29D5FDA11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D039-077C-40CA-8231-D64CDEBCD847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94FD-56C4-4F35-B89C-E01783EC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C5FB5-B963-4659-A10B-B168903A0E6D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6625A-14E9-4CD0-9A52-1E80FA17E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CD25A-0313-4E3A-A446-FE897ABCA237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A218F-BC02-4E28-B45E-7A2449102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79F98-6CAB-4053-B638-471DD95EAD88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09A0-F0F4-4B57-A074-D27CBEDEE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218A2-7665-4614-828F-A107B4FF1F06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580B-4216-4799-81C4-BC54A46DE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1EF01-2ADD-47C6-8904-47C9C4B65FC5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C771-41E1-476D-A964-7FEEAAF88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7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39F31-AC3D-4C11-8D74-04C2CC235B10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7BDF-2DA0-4A07-A4FA-2B2C828A6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2A833-343C-497E-A4A0-477E0D6D201E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A54C3-2456-4868-86AB-0CC3A4C9E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89E8D-9C3F-4FDB-A116-DF0109D05468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E433-DAB6-477D-8488-A0F0DF90F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3F44D-A319-46F9-88A9-5F597B668149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AAEA-8BFA-4710-A0C2-D944964B1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2FEE-400D-4871-9EA1-D047E301F90E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340D-64FA-4741-A97C-DFE2882A7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41A49F-B040-4A59-B82F-37F981A5D472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28A6EF67-474F-40E0-B6C1-BBC038B0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Times New Roman" panose="02020603050405020304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Times New Roman" panose="02020603050405020304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Times New Roman" panose="02020603050405020304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Times New Roman" panose="02020603050405020304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" TargetMode="External"/><Relationship Id="rId7" Type="http://schemas.openxmlformats.org/officeDocument/2006/relationships/hyperlink" Target="https://pypi.python.org/pypi/SpeechRecognition/" TargetMode="External"/><Relationship Id="rId2" Type="http://schemas.openxmlformats.org/officeDocument/2006/relationships/hyperlink" Target="http://neuralnetworksanddeeplearning.com/chap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pyopencv/2.1.0.wr1.2.0" TargetMode="External"/><Relationship Id="rId5" Type="http://schemas.openxmlformats.org/officeDocument/2006/relationships/hyperlink" Target="https://developer.nvidia.com/cudnn" TargetMode="External"/><Relationship Id="rId4" Type="http://schemas.openxmlformats.org/officeDocument/2006/relationships/hyperlink" Target="https://github.com/yusugomori/DeepLearn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400" cy="2262188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Machine Learning – Máy học</a:t>
            </a:r>
            <a:br>
              <a:rPr lang="en-US" altLang="en-US" sz="4000">
                <a:cs typeface="Times New Roman" panose="02020603050405020304" pitchFamily="18" charset="0"/>
              </a:rPr>
            </a:br>
            <a:r>
              <a:rPr lang="en-US" altLang="en-US" sz="4000">
                <a:cs typeface="Times New Roman" panose="02020603050405020304" pitchFamily="18" charset="0"/>
              </a:rPr>
              <a:t>Trình bày: Nguyễn Phạm Anh Quân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6788"/>
            <a:ext cx="8915400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pPr algn="ctr"/>
            <a:r>
              <a:rPr lang="en-US" altLang="en-US" sz="4000" dirty="0" err="1"/>
              <a:t>Một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dụ</a:t>
            </a:r>
            <a:r>
              <a:rPr lang="en-US" altLang="en-US" sz="4000" dirty="0"/>
              <a:t> </a:t>
            </a:r>
            <a:r>
              <a:rPr lang="en-US" altLang="en-US" sz="4000" dirty="0" err="1"/>
              <a:t>xử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lý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số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liệu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37251"/>
                <a:ext cx="8915400" cy="4505739"/>
              </a:xfrm>
            </p:spPr>
            <p:txBody>
              <a:bodyPr/>
              <a:lstStyle/>
              <a:p>
                <a:r>
                  <a:rPr lang="en-US" sz="2500" dirty="0"/>
                  <a:t>Qui </a:t>
                </a:r>
                <a:r>
                  <a:rPr lang="en-US" sz="2500" dirty="0" err="1"/>
                  <a:t>trình</a:t>
                </a:r>
                <a:r>
                  <a:rPr lang="en-US" sz="2500" dirty="0"/>
                  <a:t> </a:t>
                </a:r>
                <a:r>
                  <a:rPr lang="en-US" sz="2500" dirty="0" err="1"/>
                  <a:t>tính</a:t>
                </a:r>
                <a:r>
                  <a:rPr lang="en-US" sz="2500" dirty="0"/>
                  <a:t> </a:t>
                </a:r>
                <a:r>
                  <a:rPr lang="en-US" sz="2500" dirty="0" err="1"/>
                  <a:t>toán</a:t>
                </a:r>
                <a:r>
                  <a:rPr lang="en-US" sz="2500" dirty="0"/>
                  <a:t>:</a:t>
                </a:r>
              </a:p>
              <a:p>
                <a:pPr lvl="3"/>
                <a:r>
                  <a:rPr lang="en-US" sz="1900" dirty="0" err="1"/>
                  <a:t>Chọn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ngẫu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nhiên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đại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lượng</a:t>
                </a:r>
                <a:r>
                  <a:rPr lang="en-US" sz="1900" dirty="0"/>
                  <a:t> w</a:t>
                </a:r>
                <a:r>
                  <a:rPr lang="en-US" sz="1900" baseline="-25000" dirty="0"/>
                  <a:t>0</a:t>
                </a:r>
                <a:r>
                  <a:rPr lang="en-US" sz="1900" dirty="0"/>
                  <a:t>, </a:t>
                </a:r>
                <a:r>
                  <a:rPr lang="en-US" sz="1900" dirty="0" err="1"/>
                  <a:t>tính</a:t>
                </a:r>
                <a:r>
                  <a:rPr lang="en-US" sz="1900" dirty="0"/>
                  <a:t> y’ = w</a:t>
                </a:r>
                <a:r>
                  <a:rPr lang="en-US" sz="1900" baseline="-25000" dirty="0"/>
                  <a:t>0</a:t>
                </a:r>
                <a:r>
                  <a:rPr lang="en-US" sz="1900" dirty="0"/>
                  <a:t>x (x </a:t>
                </a:r>
                <a:r>
                  <a:rPr lang="en-US" sz="1900" dirty="0" err="1"/>
                  <a:t>là</a:t>
                </a:r>
                <a:r>
                  <a:rPr lang="en-US" sz="1900" dirty="0"/>
                  <a:t> x</a:t>
                </a:r>
                <a:r>
                  <a:rPr lang="en-US" sz="1900" baseline="-25000" dirty="0"/>
                  <a:t>1</a:t>
                </a:r>
                <a:r>
                  <a:rPr lang="en-US" sz="1900" dirty="0"/>
                  <a:t> , </a:t>
                </a:r>
                <a:r>
                  <a:rPr lang="en-US" sz="1900" dirty="0" err="1"/>
                  <a:t>giá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trị</a:t>
                </a:r>
                <a:r>
                  <a:rPr lang="en-US" sz="1900" dirty="0"/>
                  <a:t> </a:t>
                </a:r>
                <a:r>
                  <a:rPr lang="en-US" sz="1900" dirty="0" err="1"/>
                  <a:t>đầu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tiên</a:t>
                </a:r>
                <a:r>
                  <a:rPr lang="en-US" sz="1900" dirty="0"/>
                  <a:t>)</a:t>
                </a:r>
              </a:p>
              <a:p>
                <a:pPr lvl="3"/>
                <a:r>
                  <a:rPr lang="en-US" sz="1900" dirty="0"/>
                  <a:t>So </a:t>
                </a:r>
                <a:r>
                  <a:rPr lang="en-US" sz="1900" dirty="0" err="1"/>
                  <a:t>sánh</a:t>
                </a:r>
                <a:r>
                  <a:rPr lang="en-US" sz="1900" dirty="0"/>
                  <a:t> y </a:t>
                </a:r>
                <a:r>
                  <a:rPr lang="en-US" sz="1900" dirty="0" err="1"/>
                  <a:t>và</a:t>
                </a:r>
                <a:r>
                  <a:rPr lang="en-US" sz="1900" dirty="0"/>
                  <a:t> y’ : E = y – y’. E </a:t>
                </a:r>
                <a:r>
                  <a:rPr lang="en-US" sz="1900" dirty="0" err="1"/>
                  <a:t>là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sai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số</a:t>
                </a:r>
                <a:r>
                  <a:rPr lang="en-US" sz="1900" dirty="0"/>
                  <a:t> (do </a:t>
                </a:r>
                <a:r>
                  <a:rPr lang="en-US" sz="1900" dirty="0" err="1"/>
                  <a:t>giả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lập</a:t>
                </a:r>
                <a:r>
                  <a:rPr lang="en-US" sz="1900" dirty="0"/>
                  <a:t> </a:t>
                </a:r>
                <a:r>
                  <a:rPr lang="en-US" sz="1900" dirty="0" err="1"/>
                  <a:t>đại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lượng</a:t>
                </a:r>
                <a:r>
                  <a:rPr lang="en-US" sz="1900" dirty="0"/>
                  <a:t> ban </a:t>
                </a:r>
                <a:r>
                  <a:rPr lang="en-US" sz="1900" dirty="0" err="1"/>
                  <a:t>đầu</a:t>
                </a:r>
                <a:r>
                  <a:rPr lang="en-US" sz="1900" dirty="0"/>
                  <a:t>)</a:t>
                </a:r>
              </a:p>
              <a:p>
                <a:pPr lvl="3"/>
                <a:r>
                  <a:rPr lang="en-US" sz="1900" dirty="0" err="1"/>
                  <a:t>Tính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toán</a:t>
                </a:r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.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 err="1"/>
                  <a:t>gọi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là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tỉ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suất</a:t>
                </a:r>
                <a:r>
                  <a:rPr lang="en-US" sz="1900" dirty="0"/>
                  <a:t> </a:t>
                </a:r>
                <a:r>
                  <a:rPr lang="en-US" sz="1900" dirty="0" err="1"/>
                  <a:t>học</a:t>
                </a:r>
                <a:r>
                  <a:rPr lang="en-US" sz="1900" dirty="0"/>
                  <a:t> (learning rate).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 err="1"/>
                  <a:t>càng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thấp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thì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tốc</a:t>
                </a:r>
                <a:r>
                  <a:rPr lang="en-US" sz="1900" dirty="0"/>
                  <a:t> </a:t>
                </a:r>
                <a:r>
                  <a:rPr lang="en-US" sz="1900" dirty="0" err="1"/>
                  <a:t>độ</a:t>
                </a:r>
                <a:r>
                  <a:rPr lang="en-US" sz="1900" dirty="0"/>
                  <a:t> </a:t>
                </a:r>
                <a:r>
                  <a:rPr lang="en-US" sz="1900" dirty="0" err="1"/>
                  <a:t>hội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tụ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càng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chậm</a:t>
                </a:r>
                <a:r>
                  <a:rPr lang="en-US" sz="1900" dirty="0"/>
                  <a:t> </a:t>
                </a:r>
                <a:r>
                  <a:rPr lang="en-US" sz="1900" dirty="0" err="1"/>
                  <a:t>và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ngược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lại</a:t>
                </a:r>
                <a:r>
                  <a:rPr lang="en-US" sz="1900" dirty="0"/>
                  <a:t>. </a:t>
                </a:r>
                <a:r>
                  <a:rPr lang="en-US" sz="1900" dirty="0" err="1"/>
                  <a:t>Tuy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nhiên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nếu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chọn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quá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cao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thì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sẽ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dẫn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tới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hội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tụ</a:t>
                </a:r>
                <a:r>
                  <a:rPr lang="en-US" sz="1900" dirty="0"/>
                  <a:t> </a:t>
                </a:r>
                <a:r>
                  <a:rPr lang="en-US" sz="1900" dirty="0" err="1"/>
                  <a:t>quá</a:t>
                </a:r>
                <a:r>
                  <a:rPr lang="en-US" sz="1900" dirty="0"/>
                  <a:t> </a:t>
                </a:r>
                <a:r>
                  <a:rPr lang="en-US" sz="1900" dirty="0" err="1"/>
                  <a:t>nhanh</a:t>
                </a:r>
                <a:r>
                  <a:rPr lang="en-US" sz="1900" dirty="0"/>
                  <a:t>, qua </a:t>
                </a:r>
                <a:r>
                  <a:rPr lang="en-US" sz="1900" dirty="0" err="1"/>
                  <a:t>khỏi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kết</a:t>
                </a:r>
                <a:r>
                  <a:rPr lang="en-US" sz="1900" dirty="0"/>
                  <a:t> </a:t>
                </a:r>
                <a:r>
                  <a:rPr lang="en-US" sz="1900" dirty="0" err="1"/>
                  <a:t>quả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cần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có</a:t>
                </a:r>
                <a:endParaRPr lang="en-US" sz="1900" dirty="0"/>
              </a:p>
              <a:p>
                <a:pPr lvl="3"/>
                <a:r>
                  <a:rPr lang="en-US" sz="1900" dirty="0" err="1"/>
                  <a:t>Tính</a:t>
                </a:r>
                <a:r>
                  <a:rPr lang="en-US" sz="1900" dirty="0"/>
                  <a:t> w </a:t>
                </a:r>
                <a:r>
                  <a:rPr lang="en-US" sz="1900" dirty="0" err="1"/>
                  <a:t>mới</a:t>
                </a:r>
                <a:r>
                  <a:rPr lang="en-US" sz="1900" dirty="0"/>
                  <a:t>: w</a:t>
                </a:r>
                <a:r>
                  <a:rPr lang="en-US" sz="1900" baseline="-25000" dirty="0"/>
                  <a:t>1</a:t>
                </a:r>
                <a:r>
                  <a:rPr lang="en-US" sz="1900" dirty="0"/>
                  <a:t> = w</a:t>
                </a:r>
                <a:r>
                  <a:rPr lang="en-US" sz="1900" baseline="-25000" dirty="0"/>
                  <a:t>0</a:t>
                </a:r>
                <a:r>
                  <a:rPr lang="en-US" sz="1900" dirty="0"/>
                  <a:t> +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900" dirty="0"/>
                  <a:t>w</a:t>
                </a:r>
              </a:p>
              <a:p>
                <a:pPr lvl="3"/>
                <a:r>
                  <a:rPr lang="en-US" sz="1900" dirty="0" err="1"/>
                  <a:t>Tính</a:t>
                </a:r>
                <a:r>
                  <a:rPr lang="en-US" sz="1900" dirty="0"/>
                  <a:t> y’’ </a:t>
                </a:r>
                <a:r>
                  <a:rPr lang="en-US" sz="1900" dirty="0" err="1"/>
                  <a:t>tại</a:t>
                </a:r>
                <a:r>
                  <a:rPr lang="en-US" sz="1900" dirty="0"/>
                  <a:t> x</a:t>
                </a:r>
                <a:r>
                  <a:rPr lang="en-US" sz="1900" baseline="-25000" dirty="0"/>
                  <a:t>2</a:t>
                </a:r>
                <a:r>
                  <a:rPr lang="en-US" sz="1900" dirty="0"/>
                  <a:t> </a:t>
                </a:r>
                <a:r>
                  <a:rPr lang="en-US" sz="1900" dirty="0" err="1"/>
                  <a:t>với</a:t>
                </a:r>
                <a:r>
                  <a:rPr lang="en-US" sz="1900" dirty="0"/>
                  <a:t> w </a:t>
                </a:r>
                <a:r>
                  <a:rPr lang="en-US" sz="1900" dirty="0" err="1"/>
                  <a:t>mới</a:t>
                </a:r>
                <a:endParaRPr lang="en-US" sz="1900" dirty="0"/>
              </a:p>
              <a:p>
                <a:pPr lvl="3"/>
                <a:r>
                  <a:rPr lang="en-US" sz="1900" dirty="0" err="1"/>
                  <a:t>Lập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lại</a:t>
                </a:r>
                <a:r>
                  <a:rPr lang="en-US" sz="1900" dirty="0"/>
                  <a:t> qui </a:t>
                </a:r>
                <a:r>
                  <a:rPr lang="en-US" sz="1900" dirty="0" err="1"/>
                  <a:t>trình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cho</a:t>
                </a:r>
                <a:r>
                  <a:rPr lang="en-US" sz="1900" dirty="0"/>
                  <a:t> </a:t>
                </a:r>
                <a:r>
                  <a:rPr lang="en-US" sz="1900" dirty="0" err="1"/>
                  <a:t>tới</a:t>
                </a:r>
                <a:r>
                  <a:rPr lang="en-US" sz="1900" dirty="0"/>
                  <a:t> </a:t>
                </a:r>
                <a:r>
                  <a:rPr lang="en-US" sz="1900" dirty="0" err="1"/>
                  <a:t>hết</a:t>
                </a:r>
                <a:r>
                  <a:rPr lang="en-US" sz="1900" dirty="0"/>
                  <a:t> </a:t>
                </a:r>
                <a:r>
                  <a:rPr lang="en-US" sz="1900" dirty="0" err="1"/>
                  <a:t>bảng</a:t>
                </a:r>
                <a:r>
                  <a:rPr lang="en-US" sz="1900" dirty="0"/>
                  <a:t> </a:t>
                </a:r>
                <a:r>
                  <a:rPr lang="en-US" sz="1900" dirty="0" err="1"/>
                  <a:t>số</a:t>
                </a:r>
                <a:r>
                  <a:rPr lang="en-US" sz="1900" dirty="0"/>
                  <a:t> </a:t>
                </a:r>
                <a:r>
                  <a:rPr lang="en-US" sz="1900" dirty="0" err="1"/>
                  <a:t>liệu</a:t>
                </a: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37251"/>
                <a:ext cx="8915400" cy="4505739"/>
              </a:xfrm>
              <a:blipFill>
                <a:blip r:embed="rId2"/>
                <a:stretch>
                  <a:fillRect l="-1026" t="-94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2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pPr algn="ctr"/>
            <a:r>
              <a:rPr lang="en-US" altLang="en-US" sz="4000" dirty="0" err="1"/>
              <a:t>Một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dụ</a:t>
            </a:r>
            <a:r>
              <a:rPr lang="en-US" altLang="en-US" sz="4000" dirty="0"/>
              <a:t> </a:t>
            </a:r>
            <a:r>
              <a:rPr lang="en-US" altLang="en-US" sz="4000" dirty="0" err="1"/>
              <a:t>xử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lý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số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537252"/>
            <a:ext cx="8915400" cy="3777622"/>
          </a:xfrm>
        </p:spPr>
        <p:txBody>
          <a:bodyPr/>
          <a:lstStyle/>
          <a:p>
            <a:r>
              <a:rPr lang="en-US" sz="2500" dirty="0" err="1"/>
              <a:t>Kết</a:t>
            </a:r>
            <a:r>
              <a:rPr lang="en-US" sz="2500" dirty="0"/>
              <a:t> </a:t>
            </a:r>
            <a:r>
              <a:rPr lang="en-US" sz="2500" dirty="0" err="1"/>
              <a:t>quả</a:t>
            </a:r>
            <a:r>
              <a:rPr lang="en-US" sz="2500" dirty="0"/>
              <a:t>: y = 0.77606x</a:t>
            </a:r>
          </a:p>
          <a:p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46" y="2451652"/>
            <a:ext cx="4594506" cy="3008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2" y="5844209"/>
            <a:ext cx="87811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: </a:t>
            </a:r>
            <a:r>
              <a:rPr lang="en-US" sz="2500" dirty="0" err="1"/>
              <a:t>Tại</a:t>
            </a:r>
            <a:r>
              <a:rPr lang="en-US" sz="2500" dirty="0"/>
              <a:t> x = 6 (</a:t>
            </a:r>
            <a:r>
              <a:rPr lang="en-US" sz="2500" dirty="0" err="1"/>
              <a:t>ngoài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điểm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biết</a:t>
            </a:r>
            <a:r>
              <a:rPr lang="en-US" sz="2500" dirty="0"/>
              <a:t>), y = 4.65636</a:t>
            </a:r>
          </a:p>
        </p:txBody>
      </p:sp>
    </p:spTree>
    <p:extLst>
      <p:ext uri="{BB962C8B-B14F-4D97-AF65-F5344CB8AC3E}">
        <p14:creationId xmlns:p14="http://schemas.microsoft.com/office/powerpoint/2010/main" val="38094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sơ</a:t>
            </a:r>
            <a:r>
              <a:rPr lang="en-US" sz="4000" dirty="0"/>
              <a:t> </a:t>
            </a:r>
            <a:r>
              <a:rPr lang="en-US" sz="4000" dirty="0" err="1"/>
              <a:t>lược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 </a:t>
            </a:r>
            <a:r>
              <a:rPr lang="en-US" sz="4000" dirty="0" err="1"/>
              <a:t>thần</a:t>
            </a:r>
            <a:r>
              <a:rPr lang="en-US" sz="4000" dirty="0"/>
              <a:t> </a:t>
            </a:r>
            <a:r>
              <a:rPr lang="en-US" sz="4000" dirty="0" err="1"/>
              <a:t>kinh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r>
              <a:rPr lang="en-US" sz="4000" dirty="0"/>
              <a:t> (Artificial 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56591"/>
          </a:xfrm>
        </p:spPr>
        <p:txBody>
          <a:bodyPr/>
          <a:lstStyle/>
          <a:p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phỏng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con </a:t>
            </a:r>
            <a:r>
              <a:rPr lang="en-US" sz="2500" dirty="0" err="1"/>
              <a:t>người</a:t>
            </a:r>
            <a:endParaRPr lang="en-US" sz="2500" dirty="0"/>
          </a:p>
          <a:p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con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bao</a:t>
            </a:r>
            <a:r>
              <a:rPr lang="en-US" sz="2500" dirty="0"/>
              <a:t> </a:t>
            </a:r>
            <a:r>
              <a:rPr lang="en-US" sz="2500" dirty="0" err="1"/>
              <a:t>gồm</a:t>
            </a:r>
            <a:r>
              <a:rPr lang="en-US" sz="2500" dirty="0"/>
              <a:t> </a:t>
            </a:r>
            <a:r>
              <a:rPr lang="en-US" sz="2500" dirty="0" err="1"/>
              <a:t>vài</a:t>
            </a:r>
            <a:r>
              <a:rPr lang="en-US" sz="2500" dirty="0"/>
              <a:t> </a:t>
            </a:r>
            <a:r>
              <a:rPr lang="en-US" sz="2500" dirty="0" err="1"/>
              <a:t>trăm</a:t>
            </a:r>
            <a:r>
              <a:rPr lang="en-US" sz="2500" dirty="0"/>
              <a:t> </a:t>
            </a:r>
            <a:r>
              <a:rPr lang="en-US" sz="2500" dirty="0" err="1"/>
              <a:t>triệu</a:t>
            </a:r>
            <a:r>
              <a:rPr lang="en-US" sz="2500" dirty="0"/>
              <a:t> neuron (</a:t>
            </a:r>
            <a:r>
              <a:rPr lang="en-US" sz="2500" dirty="0" err="1"/>
              <a:t>nơ-ron</a:t>
            </a:r>
            <a:r>
              <a:rPr lang="en-US" sz="2500" dirty="0"/>
              <a:t>) </a:t>
            </a:r>
            <a:r>
              <a:rPr lang="en-US" sz="2500" dirty="0" err="1"/>
              <a:t>thần</a:t>
            </a:r>
            <a:r>
              <a:rPr lang="en-US" sz="2500" dirty="0"/>
              <a:t> </a:t>
            </a:r>
            <a:r>
              <a:rPr lang="en-US" sz="2500" dirty="0" err="1"/>
              <a:t>kinh</a:t>
            </a:r>
            <a:r>
              <a:rPr lang="en-US" sz="2500" dirty="0"/>
              <a:t>. </a:t>
            </a:r>
            <a:r>
              <a:rPr lang="en-US" sz="2500" dirty="0" err="1"/>
              <a:t>Chúng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tập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err="1"/>
              <a:t>thành</a:t>
            </a:r>
            <a:r>
              <a:rPr lang="en-US" sz="2500" dirty="0"/>
              <a:t> 1 </a:t>
            </a:r>
            <a:r>
              <a:rPr lang="en-US" sz="2500" dirty="0" err="1"/>
              <a:t>mạng</a:t>
            </a:r>
            <a:r>
              <a:rPr lang="en-US" sz="2500" dirty="0"/>
              <a:t> </a:t>
            </a:r>
            <a:r>
              <a:rPr lang="en-US" sz="2500" dirty="0" err="1"/>
              <a:t>lưới</a:t>
            </a:r>
            <a:r>
              <a:rPr lang="en-US" sz="2500" dirty="0"/>
              <a:t> </a:t>
            </a:r>
            <a:r>
              <a:rPr lang="en-US" sz="2500" dirty="0" err="1"/>
              <a:t>rất</a:t>
            </a:r>
            <a:r>
              <a:rPr lang="en-US" sz="2500" dirty="0"/>
              <a:t> </a:t>
            </a:r>
            <a:r>
              <a:rPr lang="en-US" sz="2500" dirty="0" err="1"/>
              <a:t>lớn</a:t>
            </a:r>
            <a:r>
              <a:rPr lang="en-US" sz="2500" dirty="0"/>
              <a:t>, </a:t>
            </a:r>
            <a:r>
              <a:rPr lang="en-US" sz="2500" dirty="0" err="1"/>
              <a:t>khoảng</a:t>
            </a:r>
            <a:r>
              <a:rPr lang="en-US" sz="2500" dirty="0"/>
              <a:t> 1000 </a:t>
            </a:r>
            <a:r>
              <a:rPr lang="en-US" sz="2500" dirty="0" err="1"/>
              <a:t>cụm</a:t>
            </a:r>
            <a:r>
              <a:rPr lang="en-US" sz="2500" dirty="0"/>
              <a:t>, </a:t>
            </a:r>
            <a:r>
              <a:rPr lang="en-US" sz="2500" dirty="0" err="1"/>
              <a:t>mỗi</a:t>
            </a:r>
            <a:r>
              <a:rPr lang="en-US" sz="2500" dirty="0"/>
              <a:t> </a:t>
            </a:r>
            <a:r>
              <a:rPr lang="en-US" sz="2500" dirty="0" err="1"/>
              <a:t>cụm</a:t>
            </a:r>
            <a:r>
              <a:rPr lang="en-US" sz="2500" dirty="0"/>
              <a:t> </a:t>
            </a:r>
            <a:r>
              <a:rPr lang="en-US" sz="2500" dirty="0" err="1"/>
              <a:t>khoảng</a:t>
            </a:r>
            <a:r>
              <a:rPr lang="en-US" sz="2500" dirty="0"/>
              <a:t> 500 </a:t>
            </a:r>
            <a:r>
              <a:rPr lang="en-US" sz="2500" dirty="0" err="1"/>
              <a:t>mạng</a:t>
            </a:r>
            <a:r>
              <a:rPr lang="en-US" sz="2500" dirty="0"/>
              <a:t> </a:t>
            </a:r>
            <a:r>
              <a:rPr lang="en-US" sz="2500" dirty="0" err="1"/>
              <a:t>lưới</a:t>
            </a:r>
            <a:endParaRPr lang="en-US" sz="2500" dirty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81670"/>
            <a:ext cx="3942857" cy="22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4870" y="4333461"/>
            <a:ext cx="4679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 </a:t>
            </a:r>
            <a:r>
              <a:rPr lang="en-US" sz="2500" dirty="0" err="1"/>
              <a:t>mạng</a:t>
            </a:r>
            <a:r>
              <a:rPr lang="en-US" sz="2500" dirty="0"/>
              <a:t> </a:t>
            </a:r>
            <a:r>
              <a:rPr lang="en-US" sz="2500" dirty="0" err="1"/>
              <a:t>lưới</a:t>
            </a:r>
            <a:r>
              <a:rPr lang="en-US" sz="2500" dirty="0"/>
              <a:t> </a:t>
            </a:r>
            <a:r>
              <a:rPr lang="en-US" sz="2500" dirty="0" err="1"/>
              <a:t>đơn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tới</a:t>
            </a:r>
            <a:r>
              <a:rPr lang="en-US" sz="2500" dirty="0"/>
              <a:t> 10000 neurons. </a:t>
            </a:r>
            <a:r>
              <a:rPr lang="en-US" sz="2500" dirty="0" err="1"/>
              <a:t>Mỗi</a:t>
            </a:r>
            <a:r>
              <a:rPr lang="en-US" sz="2500" dirty="0"/>
              <a:t> neuron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truyền</a:t>
            </a:r>
            <a:r>
              <a:rPr lang="en-US" sz="2500" dirty="0"/>
              <a:t> </a:t>
            </a:r>
            <a:r>
              <a:rPr lang="en-US" sz="2500" dirty="0" err="1"/>
              <a:t>tín</a:t>
            </a:r>
            <a:r>
              <a:rPr lang="en-US" sz="2500" dirty="0"/>
              <a:t> </a:t>
            </a:r>
            <a:r>
              <a:rPr lang="en-US" sz="2500" dirty="0" err="1"/>
              <a:t>hiệu</a:t>
            </a:r>
            <a:r>
              <a:rPr lang="en-US" sz="2500" dirty="0"/>
              <a:t> </a:t>
            </a:r>
            <a:r>
              <a:rPr lang="en-US" sz="2500" dirty="0" err="1"/>
              <a:t>tới</a:t>
            </a:r>
            <a:r>
              <a:rPr lang="en-US" sz="2500" dirty="0"/>
              <a:t>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trăm</a:t>
            </a:r>
            <a:r>
              <a:rPr lang="en-US" sz="2500" dirty="0"/>
              <a:t>,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ngàn</a:t>
            </a:r>
            <a:r>
              <a:rPr lang="en-US" sz="2500" dirty="0"/>
              <a:t> neuron </a:t>
            </a:r>
            <a:r>
              <a:rPr lang="en-US" sz="2500" dirty="0" err="1"/>
              <a:t>khác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8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sơ</a:t>
            </a:r>
            <a:r>
              <a:rPr lang="en-US" sz="4000" dirty="0"/>
              <a:t> </a:t>
            </a:r>
            <a:r>
              <a:rPr lang="en-US" sz="4000" dirty="0" err="1"/>
              <a:t>lược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 </a:t>
            </a:r>
            <a:r>
              <a:rPr lang="en-US" sz="4000" dirty="0" err="1"/>
              <a:t>thần</a:t>
            </a:r>
            <a:r>
              <a:rPr lang="en-US" sz="4000" dirty="0"/>
              <a:t> </a:t>
            </a:r>
            <a:r>
              <a:rPr lang="en-US" sz="4000" dirty="0" err="1"/>
              <a:t>kinh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r>
              <a:rPr lang="en-US" sz="4000" dirty="0"/>
              <a:t> (Artificial neural network)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27652"/>
          </a:xfrm>
        </p:spPr>
        <p:txBody>
          <a:bodyPr/>
          <a:lstStyle/>
          <a:p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nhà</a:t>
            </a:r>
            <a:r>
              <a:rPr lang="en-US" sz="2300" dirty="0"/>
              <a:t> </a:t>
            </a:r>
            <a:r>
              <a:rPr lang="en-US" sz="2300" dirty="0" err="1"/>
              <a:t>khoa</a:t>
            </a:r>
            <a:r>
              <a:rPr lang="en-US" sz="2300" dirty="0"/>
              <a:t> </a:t>
            </a: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đã</a:t>
            </a:r>
            <a:r>
              <a:rPr lang="en-US" sz="2300" dirty="0"/>
              <a:t> </a:t>
            </a:r>
            <a:r>
              <a:rPr lang="en-US" sz="2300" dirty="0" err="1"/>
              <a:t>chuyển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sinh</a:t>
            </a:r>
            <a:r>
              <a:rPr lang="en-US" sz="2300" dirty="0"/>
              <a:t> </a:t>
            </a:r>
            <a:r>
              <a:rPr lang="en-US" sz="2300" dirty="0" err="1"/>
              <a:t>học</a:t>
            </a:r>
            <a:r>
              <a:rPr lang="en-US" sz="2300" dirty="0"/>
              <a:t> sang </a:t>
            </a: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40" y="3293541"/>
            <a:ext cx="4944525" cy="2453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2843" y="3189441"/>
            <a:ext cx="50390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Ở </a:t>
            </a:r>
            <a:r>
              <a:rPr lang="en-US" sz="2300" dirty="0" err="1"/>
              <a:t>đây</a:t>
            </a:r>
            <a:r>
              <a:rPr lang="en-US" sz="2300" dirty="0"/>
              <a:t> </a:t>
            </a:r>
            <a:r>
              <a:rPr lang="en-US" sz="2300" dirty="0" err="1"/>
              <a:t>chúng</a:t>
            </a:r>
            <a:r>
              <a:rPr lang="en-US" sz="2300" dirty="0"/>
              <a:t> ta </a:t>
            </a:r>
            <a:r>
              <a:rPr lang="en-US" sz="2300" dirty="0" err="1"/>
              <a:t>có</a:t>
            </a:r>
            <a:r>
              <a:rPr lang="en-US" sz="2300" dirty="0"/>
              <a:t> 3 </a:t>
            </a:r>
            <a:r>
              <a:rPr lang="en-US" sz="2300" dirty="0" err="1"/>
              <a:t>lớp</a:t>
            </a:r>
            <a:r>
              <a:rPr lang="en-US" sz="2300" dirty="0"/>
              <a:t>: </a:t>
            </a:r>
          </a:p>
          <a:p>
            <a:r>
              <a:rPr lang="en-US" sz="2300" dirty="0"/>
              <a:t>1/ Input layer: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lớp</a:t>
            </a:r>
            <a:r>
              <a:rPr lang="en-US" sz="2300" dirty="0"/>
              <a:t> data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chúng</a:t>
            </a:r>
            <a:r>
              <a:rPr lang="en-US" sz="2300" dirty="0"/>
              <a:t> ta,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đào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máy</a:t>
            </a:r>
            <a:endParaRPr lang="en-US" sz="2300" dirty="0"/>
          </a:p>
          <a:p>
            <a:r>
              <a:rPr lang="en-US" sz="2300" dirty="0"/>
              <a:t>2/ Hidden layer: data </a:t>
            </a:r>
            <a:r>
              <a:rPr lang="en-US" sz="2300" dirty="0" err="1"/>
              <a:t>truyền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Input layer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hidden layer </a:t>
            </a:r>
            <a:r>
              <a:rPr lang="en-US" sz="2300" dirty="0" err="1"/>
              <a:t>tổng</a:t>
            </a:r>
            <a:r>
              <a:rPr lang="en-US" sz="2300" dirty="0"/>
              <a:t> </a:t>
            </a:r>
            <a:r>
              <a:rPr lang="en-US" sz="2300" dirty="0" err="1"/>
              <a:t>hợp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dạng</a:t>
            </a:r>
            <a:endParaRPr lang="en-US" sz="2300" dirty="0"/>
          </a:p>
          <a:p>
            <a:r>
              <a:rPr lang="en-US" sz="2300" dirty="0"/>
              <a:t>3/ Output layer: </a:t>
            </a:r>
            <a:r>
              <a:rPr lang="en-US" sz="2300" dirty="0" err="1"/>
              <a:t>xuất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sai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127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18" y="277629"/>
            <a:ext cx="8911687" cy="1280890"/>
          </a:xfrm>
        </p:spPr>
        <p:txBody>
          <a:bodyPr/>
          <a:lstStyle/>
          <a:p>
            <a:pPr algn="ctr"/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ví</a:t>
            </a:r>
            <a:r>
              <a:rPr lang="en-US" sz="4000" dirty="0"/>
              <a:t> </a:t>
            </a:r>
            <a:r>
              <a:rPr lang="en-US" sz="4000" dirty="0" err="1"/>
              <a:t>dụ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tế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920" y="1404730"/>
            <a:ext cx="3099558" cy="2169691"/>
          </a:xfrm>
        </p:spPr>
      </p:pic>
      <p:sp>
        <p:nvSpPr>
          <p:cNvPr id="5" name="TextBox 4"/>
          <p:cNvSpPr txBox="1"/>
          <p:nvPr/>
        </p:nvSpPr>
        <p:spPr>
          <a:xfrm>
            <a:off x="1774605" y="988768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detection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3" y="4314012"/>
            <a:ext cx="4349404" cy="2456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15" y="3667681"/>
            <a:ext cx="263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built-in speech recognition (subtitles)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153" y="1304498"/>
            <a:ext cx="2187399" cy="2497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50172" y="1581834"/>
            <a:ext cx="13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Filtering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153" y="4118184"/>
            <a:ext cx="4642113" cy="26413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21922" y="4314012"/>
            <a:ext cx="19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DeepMind,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Starcraft</a:t>
            </a:r>
            <a:r>
              <a:rPr lang="en-US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68133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link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tham</a:t>
            </a:r>
            <a:r>
              <a:rPr lang="en-US" sz="4000" dirty="0"/>
              <a:t> </a:t>
            </a:r>
            <a:r>
              <a:rPr lang="en-US" sz="4000" dirty="0" err="1"/>
              <a:t>khảo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7731"/>
            <a:ext cx="8915400" cy="484495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http://neuralnetworksanddeeplearning.com/chap1.html</a:t>
            </a:r>
            <a:endParaRPr lang="en-US" dirty="0"/>
          </a:p>
          <a:p>
            <a:r>
              <a:rPr lang="en-US" dirty="0">
                <a:hlinkClick r:id="rId3"/>
              </a:rPr>
              <a:t>http://deeplearning.net/tutorial/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https://github.com/yusugomori/DeepLearning</a:t>
            </a:r>
            <a:endParaRPr lang="en-US" dirty="0"/>
          </a:p>
          <a:p>
            <a:r>
              <a:rPr lang="en-US" dirty="0">
                <a:hlinkClick r:id="rId5"/>
              </a:rPr>
              <a:t>https://developer.nvidia.com/cudnn</a:t>
            </a:r>
            <a:endParaRPr lang="en-US" dirty="0"/>
          </a:p>
          <a:p>
            <a:r>
              <a:rPr lang="en-US" dirty="0">
                <a:hlinkClick r:id="rId6"/>
              </a:rPr>
              <a:t>https://pypi.python.org/pypi/pyopencv/2.1.0.wr1.2.0</a:t>
            </a:r>
            <a:endParaRPr lang="en-US" dirty="0"/>
          </a:p>
          <a:p>
            <a:r>
              <a:rPr lang="en-US" dirty="0">
                <a:hlinkClick r:id="rId7"/>
              </a:rPr>
              <a:t>https://pypi.python.org/pypi/SpeechRecognition/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Books:</a:t>
            </a:r>
          </a:p>
          <a:p>
            <a:r>
              <a:rPr lang="en-US" dirty="0"/>
              <a:t>1/ Data science from scratch</a:t>
            </a:r>
          </a:p>
          <a:p>
            <a:r>
              <a:rPr lang="en-US" dirty="0"/>
              <a:t>2/ Python machine learning</a:t>
            </a:r>
          </a:p>
          <a:p>
            <a:r>
              <a:rPr lang="en-US" dirty="0"/>
              <a:t>3/ Neural network for applied science and engineering</a:t>
            </a:r>
          </a:p>
          <a:p>
            <a:r>
              <a:rPr lang="en-US" dirty="0"/>
              <a:t>4/ Practical data science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0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421" y="2703443"/>
            <a:ext cx="8915400" cy="13914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Xin </a:t>
            </a:r>
            <a:r>
              <a:rPr lang="en-US" sz="4000" dirty="0" err="1"/>
              <a:t>chân</a:t>
            </a:r>
            <a:r>
              <a:rPr lang="en-US" sz="4000" dirty="0"/>
              <a:t> </a:t>
            </a:r>
            <a:r>
              <a:rPr lang="en-US" sz="4000" dirty="0" err="1"/>
              <a:t>thành</a:t>
            </a:r>
            <a:r>
              <a:rPr lang="en-US" sz="4000" dirty="0"/>
              <a:t> </a:t>
            </a:r>
            <a:r>
              <a:rPr lang="en-US" sz="4000" dirty="0" err="1"/>
              <a:t>cám</a:t>
            </a:r>
            <a:r>
              <a:rPr lang="en-US" sz="4000" dirty="0"/>
              <a:t>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chú</a:t>
            </a:r>
            <a:r>
              <a:rPr lang="en-US" sz="4000" dirty="0"/>
              <a:t> ý </a:t>
            </a:r>
            <a:r>
              <a:rPr lang="en-US" sz="4000" dirty="0" err="1"/>
              <a:t>theo</a:t>
            </a:r>
            <a:r>
              <a:rPr lang="en-US" sz="4000" dirty="0"/>
              <a:t> </a:t>
            </a:r>
            <a:r>
              <a:rPr lang="en-US" sz="4000" dirty="0" err="1"/>
              <a:t>dõi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22500" y="622300"/>
            <a:ext cx="8950325" cy="1281113"/>
          </a:xfrm>
        </p:spPr>
        <p:txBody>
          <a:bodyPr/>
          <a:lstStyle/>
          <a:p>
            <a:pPr algn="ctr" eaLnBrk="1" hangingPunct="1"/>
            <a:r>
              <a:rPr lang="en-US" altLang="en-US" sz="4000" dirty="0" err="1">
                <a:cs typeface="Times New Roman" panose="02020603050405020304" pitchFamily="18" charset="0"/>
              </a:rPr>
              <a:t>Ứng</a:t>
            </a:r>
            <a:r>
              <a:rPr lang="en-US" altLang="en-US" sz="4000" dirty="0"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cs typeface="Times New Roman" panose="02020603050405020304" pitchFamily="18" charset="0"/>
              </a:rPr>
              <a:t>dụng</a:t>
            </a:r>
            <a:r>
              <a:rPr lang="en-US" altLang="en-US" sz="4000" dirty="0"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cs typeface="Times New Roman" panose="02020603050405020304" pitchFamily="18" charset="0"/>
              </a:rPr>
              <a:t>của</a:t>
            </a:r>
            <a:r>
              <a:rPr lang="en-US" altLang="en-US" sz="4000" dirty="0">
                <a:cs typeface="Times New Roman" panose="02020603050405020304" pitchFamily="18" charset="0"/>
              </a:rPr>
              <a:t> Machine learning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050" y="2044700"/>
            <a:ext cx="3216275" cy="1727200"/>
          </a:xfrm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2062163" y="1493838"/>
            <a:ext cx="76596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Google,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227513" y="2392363"/>
            <a:ext cx="68516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Google DeepMind: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cỗ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máy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mơ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mộng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003675"/>
            <a:ext cx="321627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4227513" y="4322763"/>
            <a:ext cx="6945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search: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" name="TextBox 1"/>
          <p:cNvSpPr txBox="1">
            <a:spLocks noChangeArrowheads="1"/>
          </p:cNvSpPr>
          <p:nvPr/>
        </p:nvSpPr>
        <p:spPr bwMode="auto">
          <a:xfrm>
            <a:off x="542925" y="6122988"/>
            <a:ext cx="113569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500" dirty="0" err="1"/>
              <a:t>Và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các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ứng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dụng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khác</a:t>
            </a:r>
            <a:r>
              <a:rPr lang="en-US" altLang="en-US" sz="2500" dirty="0"/>
              <a:t>: robotic, </a:t>
            </a:r>
            <a:r>
              <a:rPr lang="en-US" altLang="en-US" sz="2500" dirty="0" err="1"/>
              <a:t>nhận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dạng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ảnh</a:t>
            </a:r>
            <a:r>
              <a:rPr lang="en-US" altLang="en-US" sz="2500" dirty="0"/>
              <a:t>/ </a:t>
            </a:r>
            <a:r>
              <a:rPr lang="en-US" altLang="en-US" sz="2500" dirty="0" err="1"/>
              <a:t>vật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thể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nhận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dạng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giọng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nói</a:t>
            </a:r>
            <a:r>
              <a:rPr lang="en-US" altLang="en-US" sz="25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/>
      <p:bldP spid="19461" grpId="0"/>
      <p:bldP spid="19463" grpId="0"/>
      <p:bldP spid="194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761178"/>
          </a:xfrm>
        </p:spPr>
        <p:txBody>
          <a:bodyPr/>
          <a:lstStyle/>
          <a:p>
            <a:pPr algn="ctr" eaLnBrk="1" hangingPunct="1"/>
            <a:r>
              <a:rPr lang="en-US" altLang="en-US" sz="4000" dirty="0" err="1"/>
              <a:t>Vậy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máy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gì</a:t>
            </a:r>
            <a:r>
              <a:rPr lang="en-US" altLang="en-US" sz="4000" dirty="0"/>
              <a:t>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89213" y="1603514"/>
            <a:ext cx="8915400" cy="834886"/>
          </a:xfrm>
        </p:spPr>
        <p:txBody>
          <a:bodyPr/>
          <a:lstStyle/>
          <a:p>
            <a:pPr eaLnBrk="1" hangingPunct="1"/>
            <a:r>
              <a:rPr lang="en-US" altLang="en-US" sz="2500" dirty="0" err="1"/>
              <a:t>Máy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học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là</a:t>
            </a:r>
            <a:r>
              <a:rPr lang="en-US" altLang="en-US" sz="2500" dirty="0"/>
              <a:t> 1 </a:t>
            </a:r>
            <a:r>
              <a:rPr lang="en-US" altLang="en-US" sz="2500" dirty="0" err="1"/>
              <a:t>ngành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khoa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học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về</a:t>
            </a:r>
            <a:r>
              <a:rPr lang="en-US" altLang="en-US" sz="2500" dirty="0"/>
              <a:t> </a:t>
            </a:r>
            <a:r>
              <a:rPr lang="en-US" altLang="en-US" sz="2500" dirty="0" err="1"/>
              <a:t>xử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lý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dữ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liệu</a:t>
            </a:r>
            <a:r>
              <a:rPr lang="en-US" altLang="en-US" sz="2500" dirty="0"/>
              <a:t> (data science)</a:t>
            </a:r>
          </a:p>
          <a:p>
            <a:pPr eaLnBrk="1" hangingPunct="1"/>
            <a:r>
              <a:rPr lang="en-US" altLang="en-US" sz="2500" dirty="0" err="1"/>
              <a:t>Câu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hỏi</a:t>
            </a:r>
            <a:r>
              <a:rPr lang="en-US" altLang="en-US" sz="2500" dirty="0"/>
              <a:t>: </a:t>
            </a:r>
            <a:r>
              <a:rPr lang="en-US" altLang="en-US" sz="2500" dirty="0" err="1"/>
              <a:t>Nếu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được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giao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cho</a:t>
            </a:r>
            <a:r>
              <a:rPr lang="en-US" altLang="en-US" sz="2500" dirty="0"/>
              <a:t> </a:t>
            </a:r>
            <a:r>
              <a:rPr lang="en-US" altLang="en-US" sz="2500" dirty="0" err="1"/>
              <a:t>rất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nhiều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dữ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liệu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bạn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sẽ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làm</a:t>
            </a:r>
            <a:r>
              <a:rPr lang="en-US" altLang="en-US" sz="2500" dirty="0"/>
              <a:t> </a:t>
            </a:r>
            <a:r>
              <a:rPr lang="en-US" altLang="en-US" sz="2500" dirty="0" err="1"/>
              <a:t>gì</a:t>
            </a:r>
            <a:r>
              <a:rPr lang="en-US" altLang="en-US" sz="2500" dirty="0"/>
              <a:t> </a:t>
            </a:r>
            <a:r>
              <a:rPr lang="en-US" altLang="en-US" sz="2500" dirty="0" err="1"/>
              <a:t>với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chúng</a:t>
            </a:r>
            <a:r>
              <a:rPr lang="en-US" altLang="en-US" sz="25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64" y="3590763"/>
            <a:ext cx="3811587" cy="283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368"/>
          </a:xfrm>
        </p:spPr>
        <p:txBody>
          <a:bodyPr/>
          <a:lstStyle/>
          <a:p>
            <a:pPr algn="ctr"/>
            <a:r>
              <a:rPr lang="en-US" altLang="en-US" sz="4000" dirty="0" err="1"/>
              <a:t>Vậy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máy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gì</a:t>
            </a:r>
            <a:r>
              <a:rPr lang="en-US" altLang="en-US" sz="4000" dirty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6278"/>
            <a:ext cx="8915400" cy="1179444"/>
          </a:xfrm>
        </p:spPr>
        <p:txBody>
          <a:bodyPr/>
          <a:lstStyle/>
          <a:p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</a:t>
            </a:r>
            <a:r>
              <a:rPr lang="en-US" sz="2500" dirty="0" err="1"/>
              <a:t>là</a:t>
            </a:r>
            <a:r>
              <a:rPr lang="en-US" sz="2500" dirty="0"/>
              <a:t> 1 </a:t>
            </a:r>
            <a:r>
              <a:rPr lang="en-US" sz="2500" dirty="0" err="1"/>
              <a:t>chuyên</a:t>
            </a:r>
            <a:r>
              <a:rPr lang="en-US" sz="2500" dirty="0"/>
              <a:t> </a:t>
            </a:r>
            <a:r>
              <a:rPr lang="en-US" sz="2500" dirty="0" err="1"/>
              <a:t>ngành</a:t>
            </a:r>
            <a:r>
              <a:rPr lang="en-US" sz="2500" dirty="0"/>
              <a:t> </a:t>
            </a:r>
            <a:r>
              <a:rPr lang="en-US" sz="2500" dirty="0" err="1"/>
              <a:t>phụ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lĩnh</a:t>
            </a:r>
            <a:r>
              <a:rPr lang="en-US" sz="2500" dirty="0"/>
              <a:t> </a:t>
            </a:r>
            <a:r>
              <a:rPr lang="en-US" sz="2500" dirty="0" err="1"/>
              <a:t>vực</a:t>
            </a:r>
            <a:r>
              <a:rPr lang="en-US" sz="2500" dirty="0"/>
              <a:t> </a:t>
            </a:r>
            <a:r>
              <a:rPr lang="en-US" sz="2500" dirty="0" err="1"/>
              <a:t>trí</a:t>
            </a:r>
            <a:r>
              <a:rPr lang="en-US" sz="2500" dirty="0"/>
              <a:t> </a:t>
            </a:r>
            <a:r>
              <a:rPr lang="en-US" sz="2500" dirty="0" err="1"/>
              <a:t>tuệ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tạo</a:t>
            </a:r>
            <a:r>
              <a:rPr lang="en-US" sz="2500" dirty="0"/>
              <a:t>,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sinh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giúp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đưa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 </a:t>
            </a:r>
          </a:p>
          <a:p>
            <a:r>
              <a:rPr lang="en-US" sz="2500" dirty="0"/>
              <a:t>Hai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bài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/>
              <a:t>Bài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loại</a:t>
            </a:r>
            <a:r>
              <a:rPr lang="en-US" sz="2300" dirty="0"/>
              <a:t> (classify)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/>
              <a:t>Bài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dự</a:t>
            </a:r>
            <a:r>
              <a:rPr lang="en-US" sz="2300" dirty="0"/>
              <a:t> </a:t>
            </a:r>
            <a:r>
              <a:rPr lang="en-US" sz="2300" dirty="0" err="1"/>
              <a:t>đoán</a:t>
            </a:r>
            <a:r>
              <a:rPr lang="en-US" sz="2300" dirty="0"/>
              <a:t> (predict)</a:t>
            </a:r>
            <a:endParaRPr lang="en-US" sz="2500" dirty="0"/>
          </a:p>
          <a:p>
            <a:r>
              <a:rPr lang="en-US" sz="2500" dirty="0"/>
              <a:t>Ba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giám</a:t>
            </a:r>
            <a:r>
              <a:rPr lang="en-US" sz="2300" dirty="0"/>
              <a:t> </a:t>
            </a:r>
            <a:r>
              <a:rPr lang="en-US" sz="2300" dirty="0" err="1"/>
              <a:t>sát</a:t>
            </a:r>
            <a:r>
              <a:rPr lang="en-US" sz="2300" dirty="0"/>
              <a:t> (supervised learning)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giám</a:t>
            </a:r>
            <a:r>
              <a:rPr lang="en-US" sz="2300" dirty="0"/>
              <a:t> </a:t>
            </a:r>
            <a:r>
              <a:rPr lang="en-US" sz="2300" dirty="0" err="1"/>
              <a:t>sát</a:t>
            </a:r>
            <a:r>
              <a:rPr lang="en-US" sz="2300" dirty="0"/>
              <a:t> (unsupervised learning)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chắc</a:t>
            </a:r>
            <a:r>
              <a:rPr lang="en-US" sz="2300" dirty="0"/>
              <a:t> </a:t>
            </a:r>
            <a:r>
              <a:rPr lang="en-US" sz="2300" dirty="0" err="1"/>
              <a:t>chắn</a:t>
            </a:r>
            <a:r>
              <a:rPr lang="en-US" sz="2300" dirty="0"/>
              <a:t> (reinforcement learning)</a:t>
            </a:r>
          </a:p>
        </p:txBody>
      </p:sp>
    </p:spTree>
    <p:extLst>
      <p:ext uri="{BB962C8B-B14F-4D97-AF65-F5344CB8AC3E}">
        <p14:creationId xmlns:p14="http://schemas.microsoft.com/office/powerpoint/2010/main" val="9569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pPr algn="ctr"/>
            <a:r>
              <a:rPr lang="en-US" altLang="en-US" sz="4000" dirty="0" err="1"/>
              <a:t>Vậy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máy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gì</a:t>
            </a:r>
            <a:r>
              <a:rPr lang="en-US" altLang="en-US" sz="4000" dirty="0"/>
              <a:t>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3438" y="1722783"/>
            <a:ext cx="8915400" cy="887895"/>
          </a:xfrm>
        </p:spPr>
        <p:txBody>
          <a:bodyPr/>
          <a:lstStyle/>
          <a:p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giám</a:t>
            </a:r>
            <a:r>
              <a:rPr lang="en-US" sz="2500" dirty="0"/>
              <a:t> </a:t>
            </a:r>
            <a:r>
              <a:rPr lang="en-US" sz="2500" dirty="0" err="1"/>
              <a:t>sát</a:t>
            </a:r>
            <a:r>
              <a:rPr lang="en-US" sz="2500" dirty="0"/>
              <a:t> (supervised learning):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đánh</a:t>
            </a:r>
            <a:r>
              <a:rPr lang="en-US" sz="2500" dirty="0"/>
              <a:t> </a:t>
            </a:r>
            <a:r>
              <a:rPr lang="en-US" sz="2500" dirty="0" err="1"/>
              <a:t>dấu</a:t>
            </a:r>
            <a:r>
              <a:rPr lang="en-US" sz="2500" dirty="0"/>
              <a:t> </a:t>
            </a:r>
            <a:r>
              <a:rPr lang="en-US" sz="2500" dirty="0" err="1"/>
              <a:t>sẵn</a:t>
            </a:r>
            <a:r>
              <a:rPr lang="en-US" sz="2500" dirty="0"/>
              <a:t> (labeled)</a:t>
            </a:r>
          </a:p>
          <a:p>
            <a:r>
              <a:rPr lang="en-US" sz="2500" dirty="0" err="1"/>
              <a:t>Vd</a:t>
            </a:r>
            <a:r>
              <a:rPr lang="en-US" sz="2500" dirty="0"/>
              <a:t>: </a:t>
            </a:r>
            <a:r>
              <a:rPr lang="en-US" sz="2500" dirty="0" err="1"/>
              <a:t>Bài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email spam, </a:t>
            </a:r>
            <a:r>
              <a:rPr lang="en-US" sz="2500" dirty="0" err="1"/>
              <a:t>chúng</a:t>
            </a:r>
            <a:r>
              <a:rPr lang="en-US" sz="2500" dirty="0"/>
              <a:t> ta </a:t>
            </a:r>
            <a:r>
              <a:rPr lang="en-US" sz="2500" dirty="0" err="1"/>
              <a:t>cung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1 </a:t>
            </a:r>
            <a:r>
              <a:rPr lang="en-US" sz="2500" dirty="0" err="1"/>
              <a:t>kho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sẵn</a:t>
            </a:r>
            <a:r>
              <a:rPr lang="en-US" sz="2500" dirty="0"/>
              <a:t>: email </a:t>
            </a:r>
            <a:r>
              <a:rPr lang="en-US" sz="2500" dirty="0" err="1"/>
              <a:t>nào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spam </a:t>
            </a:r>
            <a:r>
              <a:rPr lang="en-US" sz="2500" dirty="0" err="1"/>
              <a:t>và</a:t>
            </a:r>
            <a:r>
              <a:rPr lang="en-US" sz="2500" dirty="0"/>
              <a:t> email </a:t>
            </a:r>
            <a:r>
              <a:rPr lang="en-US" sz="2500" dirty="0" err="1"/>
              <a:t>nào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phải</a:t>
            </a:r>
            <a:r>
              <a:rPr lang="en-US" sz="2500" dirty="0"/>
              <a:t> spam. Sau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 (training),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sẽ</a:t>
            </a:r>
            <a:r>
              <a:rPr lang="en-US" sz="2500" dirty="0"/>
              <a:t> </a:t>
            </a:r>
            <a:r>
              <a:rPr lang="en-US" sz="2500" dirty="0" err="1"/>
              <a:t>đưa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email </a:t>
            </a:r>
            <a:r>
              <a:rPr lang="en-US" sz="2500" dirty="0" err="1"/>
              <a:t>mới</a:t>
            </a:r>
            <a:r>
              <a:rPr lang="en-US" sz="2500" dirty="0"/>
              <a:t>, </a:t>
            </a:r>
            <a:r>
              <a:rPr lang="en-US" sz="2500" dirty="0" err="1"/>
              <a:t>chưa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kho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đào</a:t>
            </a:r>
            <a:r>
              <a:rPr lang="en-US" sz="2500" dirty="0"/>
              <a:t>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trước</a:t>
            </a:r>
            <a:r>
              <a:rPr lang="en-US" sz="2500" dirty="0"/>
              <a:t> </a:t>
            </a:r>
            <a:r>
              <a:rPr lang="en-US" sz="2500" dirty="0" err="1"/>
              <a:t>đó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31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620"/>
          </a:xfrm>
        </p:spPr>
        <p:txBody>
          <a:bodyPr/>
          <a:lstStyle/>
          <a:p>
            <a:pPr algn="ctr"/>
            <a:r>
              <a:rPr lang="en-US" altLang="en-US" sz="4000" dirty="0" err="1"/>
              <a:t>Vậy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máy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gì</a:t>
            </a:r>
            <a:r>
              <a:rPr lang="en-US" altLang="en-US" sz="4000" dirty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49287"/>
            <a:ext cx="8915400" cy="3777622"/>
          </a:xfrm>
        </p:spPr>
        <p:txBody>
          <a:bodyPr/>
          <a:lstStyle/>
          <a:p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giám</a:t>
            </a:r>
            <a:r>
              <a:rPr lang="en-US" sz="2500" dirty="0"/>
              <a:t> </a:t>
            </a:r>
            <a:r>
              <a:rPr lang="en-US" sz="2500" dirty="0" err="1"/>
              <a:t>sát</a:t>
            </a:r>
            <a:r>
              <a:rPr lang="en-US" sz="2500" dirty="0"/>
              <a:t> (unsupervised learning):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đào</a:t>
            </a:r>
            <a:r>
              <a:rPr lang="en-US" sz="2500" dirty="0"/>
              <a:t>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dán</a:t>
            </a:r>
            <a:r>
              <a:rPr lang="en-US" sz="2500" dirty="0"/>
              <a:t> </a:t>
            </a:r>
            <a:r>
              <a:rPr lang="en-US" sz="2500" dirty="0" err="1"/>
              <a:t>nhãn</a:t>
            </a:r>
            <a:r>
              <a:rPr lang="en-US" sz="2500" dirty="0"/>
              <a:t> (label) </a:t>
            </a:r>
            <a:r>
              <a:rPr lang="en-US" sz="2500" dirty="0" err="1"/>
              <a:t>sẵn</a:t>
            </a:r>
            <a:r>
              <a:rPr lang="en-US" sz="2500" dirty="0"/>
              <a:t>. </a:t>
            </a:r>
            <a:r>
              <a:rPr lang="en-US" sz="2500" dirty="0" err="1"/>
              <a:t>Phương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này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nhóm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data </a:t>
            </a:r>
            <a:r>
              <a:rPr lang="en-US" sz="2500" dirty="0" err="1"/>
              <a:t>đó</a:t>
            </a:r>
            <a:r>
              <a:rPr lang="en-US" sz="2500" dirty="0"/>
              <a:t> </a:t>
            </a:r>
            <a:r>
              <a:rPr lang="en-US" sz="2500" dirty="0" err="1"/>
              <a:t>thành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nhóm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 </a:t>
            </a:r>
            <a:r>
              <a:rPr lang="en-US" sz="2500" dirty="0" err="1"/>
              <a:t>tương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</a:t>
            </a:r>
            <a:r>
              <a:rPr lang="en-US" sz="2500" dirty="0" err="1"/>
              <a:t>cao</a:t>
            </a:r>
            <a:r>
              <a:rPr lang="en-US" sz="2500" dirty="0"/>
              <a:t> (data clustering, </a:t>
            </a:r>
            <a:r>
              <a:rPr lang="en-US" sz="2500" dirty="0" err="1"/>
              <a:t>bó</a:t>
            </a:r>
            <a:r>
              <a:rPr lang="en-US" sz="2500" dirty="0"/>
              <a:t> </a:t>
            </a:r>
            <a:r>
              <a:rPr lang="en-US" sz="2500" dirty="0" err="1"/>
              <a:t>cụm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76" y="4020699"/>
            <a:ext cx="2893805" cy="26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 err="1"/>
              <a:t>Vậy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máy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gì</a:t>
            </a:r>
            <a:r>
              <a:rPr lang="en-US" altLang="en-US" sz="4000" dirty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6112"/>
            <a:ext cx="8915400" cy="1653192"/>
          </a:xfrm>
        </p:spPr>
        <p:txBody>
          <a:bodyPr/>
          <a:lstStyle/>
          <a:p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chắc</a:t>
            </a:r>
            <a:r>
              <a:rPr lang="en-US" sz="2500" dirty="0"/>
              <a:t> </a:t>
            </a:r>
            <a:r>
              <a:rPr lang="en-US" sz="2500" dirty="0" err="1"/>
              <a:t>chắn</a:t>
            </a:r>
            <a:r>
              <a:rPr lang="en-US" sz="2500" dirty="0"/>
              <a:t> (reinforcement learning): </a:t>
            </a:r>
            <a:r>
              <a:rPr lang="en-US" sz="2500" dirty="0" err="1"/>
              <a:t>mục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triển</a:t>
            </a:r>
            <a:r>
              <a:rPr lang="en-US" sz="2500" dirty="0"/>
              <a:t> 1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hoàn</a:t>
            </a:r>
            <a:r>
              <a:rPr lang="en-US" sz="2500" dirty="0"/>
              <a:t> </a:t>
            </a:r>
            <a:r>
              <a:rPr lang="en-US" sz="2500" dirty="0" err="1"/>
              <a:t>thiện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tương</a:t>
            </a:r>
            <a:r>
              <a:rPr lang="en-US" sz="2500" dirty="0"/>
              <a:t> </a:t>
            </a:r>
            <a:r>
              <a:rPr lang="en-US" sz="2500" dirty="0" err="1"/>
              <a:t>tác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môi</a:t>
            </a:r>
            <a:r>
              <a:rPr lang="en-US" sz="2500" dirty="0"/>
              <a:t> </a:t>
            </a:r>
            <a:r>
              <a:rPr lang="en-US" sz="2500" dirty="0" err="1"/>
              <a:t>trường</a:t>
            </a:r>
            <a:r>
              <a:rPr lang="en-US" sz="2500" dirty="0"/>
              <a:t>, </a:t>
            </a:r>
            <a:r>
              <a:rPr lang="en-US" sz="2500" dirty="0" err="1"/>
              <a:t>bằng</a:t>
            </a:r>
            <a:r>
              <a:rPr lang="en-US" sz="2500" dirty="0"/>
              <a:t> 1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mới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tên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thưởng</a:t>
            </a:r>
            <a:r>
              <a:rPr lang="en-US" sz="2500" dirty="0"/>
              <a:t> (reward function),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tín</a:t>
            </a:r>
            <a:r>
              <a:rPr lang="en-US" sz="2500" dirty="0"/>
              <a:t> </a:t>
            </a:r>
            <a:r>
              <a:rPr lang="en-US" sz="2500" dirty="0" err="1"/>
              <a:t>hiệu</a:t>
            </a:r>
            <a:r>
              <a:rPr lang="en-US" sz="2500" dirty="0"/>
              <a:t> </a:t>
            </a:r>
            <a:r>
              <a:rPr lang="en-US" sz="2500" dirty="0" err="1"/>
              <a:t>thưởng</a:t>
            </a:r>
            <a:r>
              <a:rPr lang="en-US" sz="2500" dirty="0"/>
              <a:t> (reward signal). </a:t>
            </a:r>
          </a:p>
          <a:p>
            <a:r>
              <a:rPr lang="en-US" sz="2500" dirty="0" err="1"/>
              <a:t>Giống</a:t>
            </a:r>
            <a:r>
              <a:rPr lang="en-US" sz="2500" dirty="0"/>
              <a:t> </a:t>
            </a:r>
            <a:r>
              <a:rPr lang="en-US" sz="2500" dirty="0" err="1"/>
              <a:t>như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huấn</a:t>
            </a:r>
            <a:r>
              <a:rPr lang="en-US" sz="2500" dirty="0"/>
              <a:t> </a:t>
            </a:r>
            <a:r>
              <a:rPr lang="en-US" sz="2500" dirty="0" err="1"/>
              <a:t>luyện</a:t>
            </a:r>
            <a:r>
              <a:rPr lang="en-US" sz="2500" dirty="0"/>
              <a:t> </a:t>
            </a:r>
            <a:r>
              <a:rPr lang="en-US" sz="2500" dirty="0" err="1"/>
              <a:t>thú</a:t>
            </a:r>
            <a:r>
              <a:rPr lang="en-US" sz="2500" dirty="0"/>
              <a:t>, </a:t>
            </a:r>
            <a:r>
              <a:rPr lang="en-US" sz="2500" dirty="0" err="1"/>
              <a:t>nếu</a:t>
            </a:r>
            <a:r>
              <a:rPr lang="en-US" sz="2500" dirty="0"/>
              <a:t> </a:t>
            </a:r>
            <a:r>
              <a:rPr lang="en-US" sz="2500" dirty="0" err="1"/>
              <a:t>chúng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</a:t>
            </a:r>
            <a:r>
              <a:rPr lang="en-US" sz="2500" dirty="0" err="1"/>
              <a:t>đúng</a:t>
            </a:r>
            <a:r>
              <a:rPr lang="en-US" sz="2500" dirty="0"/>
              <a:t> </a:t>
            </a:r>
            <a:r>
              <a:rPr lang="en-US" sz="2500" dirty="0" err="1"/>
              <a:t>thì</a:t>
            </a:r>
            <a:r>
              <a:rPr lang="en-US" sz="2500" dirty="0"/>
              <a:t> </a:t>
            </a:r>
            <a:r>
              <a:rPr lang="en-US" sz="2500" dirty="0" err="1"/>
              <a:t>sẽ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thưởng</a:t>
            </a:r>
            <a:r>
              <a:rPr lang="en-US" sz="25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82" y="4041913"/>
            <a:ext cx="3770903" cy="25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680"/>
          </a:xfrm>
        </p:spPr>
        <p:txBody>
          <a:bodyPr/>
          <a:lstStyle/>
          <a:p>
            <a:pPr algn="ctr"/>
            <a:r>
              <a:rPr lang="en-US" altLang="en-US" sz="4000" dirty="0" err="1"/>
              <a:t>Một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dụ</a:t>
            </a:r>
            <a:r>
              <a:rPr lang="en-US" altLang="en-US" sz="4000" dirty="0"/>
              <a:t> </a:t>
            </a:r>
            <a:r>
              <a:rPr lang="en-US" altLang="en-US" sz="4000" dirty="0" err="1"/>
              <a:t>xử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lý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số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99" y="1552015"/>
            <a:ext cx="8915400" cy="463826"/>
          </a:xfrm>
        </p:spPr>
        <p:txBody>
          <a:bodyPr/>
          <a:lstStyle/>
          <a:p>
            <a:r>
              <a:rPr lang="en-US" sz="2500" dirty="0" err="1"/>
              <a:t>Thử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1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 </a:t>
            </a:r>
            <a:r>
              <a:rPr lang="en-US" sz="2500" dirty="0" err="1"/>
              <a:t>đơn</a:t>
            </a:r>
            <a:r>
              <a:rPr lang="en-US" sz="2500" dirty="0"/>
              <a:t> </a:t>
            </a:r>
            <a:r>
              <a:rPr lang="en-US" sz="2500" dirty="0" err="1"/>
              <a:t>giản</a:t>
            </a:r>
            <a:r>
              <a:rPr lang="en-US" sz="2500" dirty="0"/>
              <a:t>. Cho </a:t>
            </a:r>
            <a:r>
              <a:rPr lang="en-US" sz="2500" dirty="0" err="1"/>
              <a:t>bảng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2398643" y="3129971"/>
            <a:ext cx="910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Chúng</a:t>
            </a:r>
            <a:r>
              <a:rPr lang="en-US" sz="2500" dirty="0"/>
              <a:t> ta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59188"/>
              </p:ext>
            </p:extLst>
          </p:nvPr>
        </p:nvGraphicFramePr>
        <p:xfrm>
          <a:off x="2045252" y="214976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16459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08290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1935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7596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09296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275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7445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06" y="3780022"/>
            <a:ext cx="4572867" cy="29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360"/>
          </a:xfrm>
        </p:spPr>
        <p:txBody>
          <a:bodyPr/>
          <a:lstStyle/>
          <a:p>
            <a:pPr algn="ctr"/>
            <a:r>
              <a:rPr lang="en-US" altLang="en-US" sz="4000" dirty="0" err="1"/>
              <a:t>Một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dụ</a:t>
            </a:r>
            <a:r>
              <a:rPr lang="en-US" altLang="en-US" sz="4000" dirty="0"/>
              <a:t> </a:t>
            </a:r>
            <a:r>
              <a:rPr lang="en-US" altLang="en-US" sz="4000" dirty="0" err="1"/>
              <a:t>xử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lý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số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37254"/>
            <a:ext cx="8915400" cy="834886"/>
          </a:xfrm>
        </p:spPr>
        <p:txBody>
          <a:bodyPr/>
          <a:lstStyle/>
          <a:p>
            <a:r>
              <a:rPr lang="en-US" sz="2500" dirty="0" err="1"/>
              <a:t>Mục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: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data,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nội</a:t>
            </a:r>
            <a:r>
              <a:rPr lang="en-US" sz="2500" dirty="0"/>
              <a:t> </a:t>
            </a:r>
            <a:r>
              <a:rPr lang="en-US" sz="2500" dirty="0" err="1"/>
              <a:t>suy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1 </a:t>
            </a:r>
            <a:r>
              <a:rPr lang="en-US" sz="2500" dirty="0" err="1"/>
              <a:t>đường</a:t>
            </a:r>
            <a:r>
              <a:rPr lang="en-US" sz="2500" dirty="0"/>
              <a:t> </a:t>
            </a:r>
            <a:r>
              <a:rPr lang="en-US" sz="2500" dirty="0" err="1"/>
              <a:t>thẳng</a:t>
            </a:r>
            <a:r>
              <a:rPr lang="en-US" sz="2500" dirty="0"/>
              <a:t> </a:t>
            </a:r>
            <a:r>
              <a:rPr lang="en-US" sz="2500" dirty="0" err="1"/>
              <a:t>đi</a:t>
            </a:r>
            <a:r>
              <a:rPr lang="en-US" sz="2500" dirty="0"/>
              <a:t> qua </a:t>
            </a:r>
            <a:r>
              <a:rPr lang="en-US" sz="2500" dirty="0" err="1"/>
              <a:t>tất</a:t>
            </a:r>
            <a:r>
              <a:rPr lang="en-US" sz="2500" dirty="0"/>
              <a:t> </a:t>
            </a:r>
            <a:r>
              <a:rPr lang="en-US" sz="2500" dirty="0" err="1"/>
              <a:t>cả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điểm</a:t>
            </a:r>
            <a:r>
              <a:rPr lang="en-US" sz="2500" dirty="0"/>
              <a:t> (1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gần</a:t>
            </a:r>
            <a:r>
              <a:rPr lang="en-US" sz="2500" dirty="0"/>
              <a:t> </a:t>
            </a:r>
            <a:r>
              <a:rPr lang="en-US" sz="2500" dirty="0" err="1"/>
              <a:t>đúng</a:t>
            </a:r>
            <a:r>
              <a:rPr lang="en-US" sz="2500" dirty="0"/>
              <a:t>)</a:t>
            </a:r>
          </a:p>
          <a:p>
            <a:r>
              <a:rPr lang="en-US" sz="2500" dirty="0" err="1"/>
              <a:t>Phương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r>
              <a:rPr lang="en-US" sz="2500" dirty="0" err="1"/>
              <a:t>đường</a:t>
            </a:r>
            <a:r>
              <a:rPr lang="en-US" sz="2500" dirty="0"/>
              <a:t> </a:t>
            </a:r>
            <a:r>
              <a:rPr lang="en-US" sz="2500" dirty="0" err="1"/>
              <a:t>thẳng</a:t>
            </a:r>
            <a:r>
              <a:rPr lang="en-US" sz="2500" dirty="0"/>
              <a:t>: y = ax</a:t>
            </a:r>
          </a:p>
          <a:p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mạng</a:t>
            </a:r>
            <a:r>
              <a:rPr lang="en-US" sz="2500" dirty="0"/>
              <a:t> neuron, </a:t>
            </a:r>
            <a:r>
              <a:rPr lang="en-US" sz="2500" dirty="0" err="1"/>
              <a:t>nên</a:t>
            </a:r>
            <a:r>
              <a:rPr lang="en-US" sz="2500" dirty="0"/>
              <a:t> </a:t>
            </a:r>
            <a:r>
              <a:rPr lang="en-US" sz="2500" dirty="0" err="1"/>
              <a:t>viết</a:t>
            </a:r>
            <a:r>
              <a:rPr lang="en-US" sz="2500" dirty="0"/>
              <a:t>: y = </a:t>
            </a:r>
            <a:r>
              <a:rPr lang="en-US" sz="2500" dirty="0" err="1"/>
              <a:t>wx</a:t>
            </a:r>
            <a:endParaRPr lang="en-US" sz="2500" dirty="0"/>
          </a:p>
          <a:p>
            <a:r>
              <a:rPr lang="en-US" sz="2500" dirty="0"/>
              <a:t>w: weight, qui </a:t>
            </a:r>
            <a:r>
              <a:rPr lang="en-US" sz="2500" dirty="0" err="1"/>
              <a:t>định</a:t>
            </a:r>
            <a:r>
              <a:rPr lang="en-US" sz="2500" dirty="0"/>
              <a:t>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đóng</a:t>
            </a:r>
            <a:r>
              <a:rPr lang="en-US" sz="2500" dirty="0"/>
              <a:t> </a:t>
            </a:r>
            <a:r>
              <a:rPr lang="en-US" sz="2500" dirty="0" err="1"/>
              <a:t>góp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1 neuron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quá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031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978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Wingdings 3</vt:lpstr>
      <vt:lpstr>Calibri</vt:lpstr>
      <vt:lpstr>Wisp</vt:lpstr>
      <vt:lpstr>Machine Learning – Máy học Trình bày: Nguyễn Phạm Anh Quân</vt:lpstr>
      <vt:lpstr>Ứng dụng của Machine learning</vt:lpstr>
      <vt:lpstr>Vậy máy học là gì?</vt:lpstr>
      <vt:lpstr>Vậy máy học là gì?</vt:lpstr>
      <vt:lpstr>Vậy máy học là gì?</vt:lpstr>
      <vt:lpstr>Vậy máy học là gì?</vt:lpstr>
      <vt:lpstr>Vậy máy học là gì?</vt:lpstr>
      <vt:lpstr>Một ví dụ xử lý số liệu</vt:lpstr>
      <vt:lpstr>Một ví dụ xử lý số liệu</vt:lpstr>
      <vt:lpstr>Một ví dụ xử lý số liệu</vt:lpstr>
      <vt:lpstr>Một ví dụ xử lý số liệu</vt:lpstr>
      <vt:lpstr>Giới thiệu sơ lược về mạng thần kinh nhân tạo (Artificial neural network)</vt:lpstr>
      <vt:lpstr>Giới thiệu sơ lược về mạng thần kinh nhân tạo (Artificial neural network)</vt:lpstr>
      <vt:lpstr>Một số ví dụ thực tế</vt:lpstr>
      <vt:lpstr>Một số link và 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Máy học Trình bày: Nguyễn Phạm Anh Quân</dc:title>
  <dc:creator>Quan Nguyen</dc:creator>
  <cp:lastModifiedBy>Quan Nguyen</cp:lastModifiedBy>
  <cp:revision>32</cp:revision>
  <dcterms:created xsi:type="dcterms:W3CDTF">2016-11-11T10:55:41Z</dcterms:created>
  <dcterms:modified xsi:type="dcterms:W3CDTF">2016-11-11T19:38:18Z</dcterms:modified>
</cp:coreProperties>
</file>