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33DADBA-2F6D-4587-9AFD-A7CBEEAF5897}">
  <a:tblStyle styleId="{333DADBA-2F6D-4587-9AFD-A7CBEEAF589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ố cục tùy chỉnh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0"/>
            <a:ext cx="9144000" cy="2277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446975" y="700175"/>
            <a:ext cx="8281500" cy="32166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446975" y="3992775"/>
            <a:ext cx="7768800" cy="491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ố cục tùy chỉnh 2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ố cục tùy chỉnh 3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0" y="0"/>
            <a:ext cx="9144000" cy="21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7700" y="2432075"/>
            <a:ext cx="6397800" cy="23298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ố cục tùy chỉnh 5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0" y="0"/>
            <a:ext cx="9144000" cy="21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7700" y="2432075"/>
            <a:ext cx="6397800" cy="23298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ố cục tùy chỉnh 6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584000" y="1383750"/>
            <a:ext cx="5976000" cy="2376000"/>
          </a:xfrm>
          <a:prstGeom prst="rect">
            <a:avLst/>
          </a:prstGeom>
          <a:solidFill>
            <a:srgbClr val="2D314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459625" y="1714900"/>
            <a:ext cx="6250800" cy="17136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1832725" y="1773825"/>
            <a:ext cx="5478600" cy="15957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b="1" sz="2400">
                <a:solidFill>
                  <a:srgbClr val="F2D7E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b="1" sz="2400">
                <a:solidFill>
                  <a:srgbClr val="F2D7E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b="1" sz="2400">
                <a:solidFill>
                  <a:srgbClr val="F2D7E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b="1" sz="2400">
                <a:solidFill>
                  <a:srgbClr val="F2D7E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b="1" sz="2400">
                <a:solidFill>
                  <a:srgbClr val="F2D7E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b="1" sz="2400">
                <a:solidFill>
                  <a:srgbClr val="F2D7E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b="1" sz="2400">
                <a:solidFill>
                  <a:srgbClr val="F2D7E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b="1" sz="2400">
                <a:solidFill>
                  <a:srgbClr val="F2D7E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b="1" sz="24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ố cục tùy chỉnh 7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2105247" y="1"/>
            <a:ext cx="7038765" cy="5138760"/>
            <a:chOff x="3388635" y="43347"/>
            <a:chExt cx="5755327" cy="4201766"/>
          </a:xfrm>
        </p:grpSpPr>
        <p:sp>
          <p:nvSpPr>
            <p:cNvPr id="95" name="Shape 95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Shape 217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685175" y="2731725"/>
            <a:ext cx="61200" cy="14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ố cục tùy chỉnh 4"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4" name="Shape 224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Shape 225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vi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46975" y="700175"/>
            <a:ext cx="8281500" cy="32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Microframework Sanic</a:t>
            </a:r>
          </a:p>
        </p:txBody>
      </p:sp>
      <p:sp>
        <p:nvSpPr>
          <p:cNvPr id="233" name="Shape 233"/>
          <p:cNvSpPr txBox="1"/>
          <p:nvPr>
            <p:ph idx="1" type="subTitle"/>
          </p:nvPr>
        </p:nvSpPr>
        <p:spPr>
          <a:xfrm>
            <a:off x="446975" y="3992775"/>
            <a:ext cx="7768800" cy="49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@nampnq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Agenda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vi" sz="2400"/>
              <a:t>What is Sanic?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vi" sz="2400"/>
              <a:t>Why it?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vi" sz="2400"/>
              <a:t>Play with 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Sanic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▄▄▄▄▄</a:t>
            </a:r>
            <a:b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▀▀▀██████▄▄▄       _______________</a:t>
            </a:r>
            <a:b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▄▄▄▄▄  █████████▄  /                 \</a:t>
            </a:r>
            <a:b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▀▀▀▀█████▌ ▀▐▄ ▀▐█ |   Gotta go fast!  | </a:t>
            </a:r>
            <a:b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▀▀█████▄▄ ▀██████▄██ | _________________/</a:t>
            </a:r>
            <a:b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▀▄▄▄▄▄  ▀▀█▄▀█════█▀ |/</a:t>
            </a:r>
            <a:b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▀▀▀▄  ▀▀███ ▀       ▄▄</a:t>
            </a:r>
            <a:b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▄███▀▀██▄████████▄ ▄▀▀▀▀▀▀█▌</a:t>
            </a:r>
            <a:b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██▀▄▄▄██▀▄███▀ ▀▀████      ▄██</a:t>
            </a:r>
            <a:b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▄▀▀▀▄██▄▀▀▌████▒▒▒▒▒▒███     ▌▄▄▀</a:t>
            </a:r>
            <a:b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▌    ▐▀████▐███▒▒▒▒▒▐██▌</a:t>
            </a:r>
            <a:b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▀▄▄▄▄▀   ▀▀████▒▒▒▒▄██▀</a:t>
            </a:r>
            <a:b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▀▀█████████▀</a:t>
            </a:r>
            <a:b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▄▄██▀██████▀█</a:t>
            </a:r>
            <a:b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▄██▀     ▀▀▀  █</a:t>
            </a:r>
            <a:b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▄█             ▐▌</a:t>
            </a:r>
            <a:b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▄▄▄▄█▌              ▀█▄▄▄▄▀▀▄</a:t>
            </a:r>
            <a:b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▌     ▐                ▀▀▄▄▄▀</a:t>
            </a:r>
            <a:b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vi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▀▀▄▄▀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Sanic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7700" y="2432075"/>
            <a:ext cx="6397800" cy="232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vi"/>
              <a:t>Flask-like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vi"/>
              <a:t>Python 3.5+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vi"/>
              <a:t>uvloop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vi"/>
              <a:t>One of the main goals of Sanic is speed. Code that lowers the performance of Sanic without significant gains in usability, security, or features may not be merged.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Benchmarks</a:t>
            </a:r>
          </a:p>
        </p:txBody>
      </p:sp>
      <p:graphicFrame>
        <p:nvGraphicFramePr>
          <p:cNvPr id="257" name="Shape 257"/>
          <p:cNvGraphicFramePr/>
          <p:nvPr/>
        </p:nvGraphicFramePr>
        <p:xfrm>
          <a:off x="3025" y="250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{333DADBA-2F6D-4587-9AFD-A7CBEEAF5897}</a:tableStyleId>
              </a:tblPr>
              <a:tblGrid>
                <a:gridCol w="3880850"/>
                <a:gridCol w="1758125"/>
                <a:gridCol w="1758125"/>
                <a:gridCol w="1758125"/>
              </a:tblGrid>
              <a:tr h="290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vi" sz="1200">
                          <a:solidFill>
                            <a:srgbClr val="333333"/>
                          </a:solidFill>
                        </a:rPr>
                        <a:t>Server</a:t>
                      </a:r>
                    </a:p>
                  </a:txBody>
                  <a:tcPr marT="57150" marB="57150" marR="123825" marL="1238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vi" sz="1200">
                          <a:solidFill>
                            <a:srgbClr val="333333"/>
                          </a:solidFill>
                        </a:rPr>
                        <a:t>Implementation</a:t>
                      </a:r>
                    </a:p>
                  </a:txBody>
                  <a:tcPr marT="57150" marB="57150" marR="123825" marL="1238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vi" sz="1200">
                          <a:solidFill>
                            <a:srgbClr val="333333"/>
                          </a:solidFill>
                        </a:rPr>
                        <a:t>Requests/sec</a:t>
                      </a:r>
                    </a:p>
                  </a:txBody>
                  <a:tcPr marT="57150" marB="57150" marR="123825" marL="1238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vi" sz="1200">
                          <a:solidFill>
                            <a:srgbClr val="333333"/>
                          </a:solidFill>
                        </a:rPr>
                        <a:t>Avg Latency</a:t>
                      </a:r>
                    </a:p>
                  </a:txBody>
                  <a:tcPr marT="57150" marB="57150" marR="123825" marL="123825"/>
                </a:tc>
              </a:tr>
              <a:tr h="417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200">
                          <a:solidFill>
                            <a:srgbClr val="333333"/>
                          </a:solidFill>
                        </a:rPr>
                        <a:t>Sanic</a:t>
                      </a:r>
                    </a:p>
                  </a:txBody>
                  <a:tcPr marT="57150" marB="57150" marR="123825" marL="1238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200">
                          <a:solidFill>
                            <a:srgbClr val="333333"/>
                          </a:solidFill>
                        </a:rPr>
                        <a:t>Python 3.5 + uvloop</a:t>
                      </a:r>
                    </a:p>
                  </a:txBody>
                  <a:tcPr marT="57150" marB="57150" marR="123825" marL="1238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200">
                          <a:solidFill>
                            <a:srgbClr val="333333"/>
                          </a:solidFill>
                        </a:rPr>
                        <a:t>33,342</a:t>
                      </a:r>
                    </a:p>
                  </a:txBody>
                  <a:tcPr marT="57150" marB="57150" marR="123825" marL="1238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200">
                          <a:solidFill>
                            <a:srgbClr val="333333"/>
                          </a:solidFill>
                        </a:rPr>
                        <a:t>2.96ms</a:t>
                      </a:r>
                    </a:p>
                  </a:txBody>
                  <a:tcPr marT="57150" marB="57150" marR="123825" marL="123825"/>
                </a:tc>
              </a:tr>
              <a:tr h="417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200">
                          <a:solidFill>
                            <a:srgbClr val="333333"/>
                          </a:solidFill>
                        </a:rPr>
                        <a:t>Flask</a:t>
                      </a:r>
                    </a:p>
                  </a:txBody>
                  <a:tcPr marT="57150" marB="57150" marR="123825" marL="1238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200">
                          <a:solidFill>
                            <a:srgbClr val="333333"/>
                          </a:solidFill>
                        </a:rPr>
                        <a:t>gunicorn + meinheld</a:t>
                      </a:r>
                    </a:p>
                  </a:txBody>
                  <a:tcPr marT="57150" marB="57150" marR="123825" marL="1238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200">
                          <a:solidFill>
                            <a:srgbClr val="333333"/>
                          </a:solidFill>
                        </a:rPr>
                        <a:t>4,988</a:t>
                      </a:r>
                    </a:p>
                  </a:txBody>
                  <a:tcPr marT="57150" marB="57150" marR="123825" marL="1238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200">
                          <a:solidFill>
                            <a:srgbClr val="333333"/>
                          </a:solidFill>
                        </a:rPr>
                        <a:t>20.08ms</a:t>
                      </a:r>
                    </a:p>
                  </a:txBody>
                  <a:tcPr marT="57150" marB="57150" marR="123825" marL="123825"/>
                </a:tc>
              </a:tr>
              <a:tr h="417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200">
                          <a:solidFill>
                            <a:srgbClr val="333333"/>
                          </a:solidFill>
                        </a:rPr>
                        <a:t>Aiohttp</a:t>
                      </a:r>
                    </a:p>
                  </a:txBody>
                  <a:tcPr marT="57150" marB="57150" marR="123825" marL="1238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200">
                          <a:solidFill>
                            <a:srgbClr val="333333"/>
                          </a:solidFill>
                        </a:rPr>
                        <a:t>Python 3.5 + uvloop</a:t>
                      </a:r>
                    </a:p>
                  </a:txBody>
                  <a:tcPr marT="57150" marB="57150" marR="123825" marL="1238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200">
                          <a:solidFill>
                            <a:srgbClr val="333333"/>
                          </a:solidFill>
                        </a:rPr>
                        <a:t>2,979</a:t>
                      </a:r>
                    </a:p>
                  </a:txBody>
                  <a:tcPr marT="57150" marB="57150" marR="123825" marL="1238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200">
                          <a:solidFill>
                            <a:srgbClr val="333333"/>
                          </a:solidFill>
                        </a:rPr>
                        <a:t>33.42ms</a:t>
                      </a:r>
                    </a:p>
                  </a:txBody>
                  <a:tcPr marT="57150" marB="57150" marR="123825" marL="1238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200">
                          <a:solidFill>
                            <a:srgbClr val="333333"/>
                          </a:solidFill>
                        </a:rPr>
                        <a:t>Tornado</a:t>
                      </a:r>
                    </a:p>
                  </a:txBody>
                  <a:tcPr marT="57150" marB="57150" marR="123825" marL="1238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200">
                          <a:solidFill>
                            <a:srgbClr val="333333"/>
                          </a:solidFill>
                        </a:rPr>
                        <a:t>Python 3.5</a:t>
                      </a:r>
                    </a:p>
                  </a:txBody>
                  <a:tcPr marT="57150" marB="57150" marR="123825" marL="1238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200">
                          <a:solidFill>
                            <a:srgbClr val="333333"/>
                          </a:solidFill>
                        </a:rPr>
                        <a:t>2,138</a:t>
                      </a:r>
                    </a:p>
                  </a:txBody>
                  <a:tcPr marT="57150" marB="57150" marR="123825" marL="1238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200">
                          <a:solidFill>
                            <a:srgbClr val="333333"/>
                          </a:solidFill>
                        </a:rPr>
                        <a:t>46.66ms</a:t>
                      </a:r>
                    </a:p>
                  </a:txBody>
                  <a:tcPr marT="57150" marB="57150" marR="123825" marL="1238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832725" y="1773825"/>
            <a:ext cx="5478600" cy="159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Time to play with Sanic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Thank for listen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