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2" r:id="rId6"/>
    <p:sldId id="278" r:id="rId7"/>
    <p:sldId id="281" r:id="rId8"/>
    <p:sldId id="260" r:id="rId9"/>
    <p:sldId id="277" r:id="rId10"/>
    <p:sldId id="259" r:id="rId11"/>
    <p:sldId id="261" r:id="rId12"/>
    <p:sldId id="272" r:id="rId13"/>
    <p:sldId id="271" r:id="rId14"/>
    <p:sldId id="273" r:id="rId15"/>
    <p:sldId id="274" r:id="rId16"/>
    <p:sldId id="282" r:id="rId17"/>
    <p:sldId id="275" r:id="rId18"/>
    <p:sldId id="266" r:id="rId19"/>
    <p:sldId id="267" r:id="rId20"/>
    <p:sldId id="268" r:id="rId21"/>
    <p:sldId id="269" r:id="rId22"/>
    <p:sldId id="264" r:id="rId23"/>
    <p:sldId id="279" r:id="rId24"/>
    <p:sldId id="280" r:id="rId25"/>
    <p:sldId id="26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mnlab" initials="w" lastIdx="2" clrIdx="0">
    <p:extLst>
      <p:ext uri="{19B8F6BF-5375-455C-9EA6-DF929625EA0E}">
        <p15:presenceInfo xmlns:p15="http://schemas.microsoft.com/office/powerpoint/2012/main" userId="wmn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2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99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5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7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2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7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5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9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1236-0797-4A13-8F01-ABA72173727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7F09-070F-481A-90C0-69169F69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2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umith/ganhac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0028" TargetMode="External"/><Relationship Id="rId2" Type="http://schemas.openxmlformats.org/officeDocument/2006/relationships/hyperlink" Target="https://arxiv.org/abs/1701.078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ke.girls.mo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Generative Adversarial Nets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Taipei Aug. 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55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Problem: Mode Collapse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Generator collapses too many values of noise to the same value of output to have enough diversity to model data distribution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3363685"/>
            <a:ext cx="3666308" cy="27497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30" y="3363684"/>
            <a:ext cx="3666308" cy="27497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78503" y="6046929"/>
            <a:ext cx="29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90000 steps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85758" y="6024071"/>
            <a:ext cx="29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95000 steps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45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learning rate in Generator and Discriminator</a:t>
            </a:r>
          </a:p>
          <a:p>
            <a:r>
              <a:rPr lang="en-US" altLang="zh-TW" dirty="0"/>
              <a:t>Training Discriminator more</a:t>
            </a:r>
          </a:p>
          <a:p>
            <a:r>
              <a:rPr lang="en-US" altLang="zh-TW" dirty="0"/>
              <a:t>Rather than minimize log(1-D(G)), try maximize log(D(G))</a:t>
            </a:r>
          </a:p>
          <a:p>
            <a:r>
              <a:rPr lang="en-US" altLang="zh-TW" dirty="0"/>
              <a:t>How to train a GAN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https://github.com/soumith/ganhacks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14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conditional generative model by adding c as input to both generator and discriminator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14" y="4604657"/>
            <a:ext cx="3385363" cy="17072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9" y="2737023"/>
            <a:ext cx="4528327" cy="39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71766"/>
            <a:ext cx="7380514" cy="30256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Convolutional layer!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2916"/>
            <a:ext cx="9144000" cy="23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5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Remove conditional input in Discriminator</a:t>
            </a:r>
          </a:p>
          <a:p>
            <a:r>
              <a:rPr lang="en-US" altLang="zh-TW" dirty="0"/>
              <a:t>Add additional Classifier on Discriminator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818665"/>
            <a:ext cx="4528327" cy="3905614"/>
          </a:xfrm>
          <a:prstGeom prst="rect">
            <a:avLst/>
          </a:prstGeom>
        </p:spPr>
      </p:pic>
      <p:sp>
        <p:nvSpPr>
          <p:cNvPr id="7" name="乘號 6"/>
          <p:cNvSpPr/>
          <p:nvPr/>
        </p:nvSpPr>
        <p:spPr>
          <a:xfrm>
            <a:off x="4686300" y="3526972"/>
            <a:ext cx="1152526" cy="144507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067294" y="3074846"/>
            <a:ext cx="1379765" cy="70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Classifier Networks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endCxn id="8" idx="1"/>
          </p:cNvCxnSpPr>
          <p:nvPr/>
        </p:nvCxnSpPr>
        <p:spPr>
          <a:xfrm flipV="1">
            <a:off x="4629150" y="3429000"/>
            <a:ext cx="1438144" cy="2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</p:cNvCxnSpPr>
          <p:nvPr/>
        </p:nvCxnSpPr>
        <p:spPr>
          <a:xfrm>
            <a:off x="7447059" y="3429000"/>
            <a:ext cx="38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29550" y="3290207"/>
            <a:ext cx="5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65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InfoGAN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paper, the author use information theory to prove why </a:t>
            </a:r>
            <a:r>
              <a:rPr lang="en-US" altLang="zh-TW" dirty="0" err="1"/>
              <a:t>InfoGAN</a:t>
            </a:r>
            <a:r>
              <a:rPr lang="en-US" altLang="zh-TW" dirty="0"/>
              <a:t> works</a:t>
            </a:r>
          </a:p>
          <a:p>
            <a:r>
              <a:rPr lang="en-US" altLang="zh-TW" dirty="0"/>
              <a:t>Preserve the input class to G, and let Discriminator classify (we don’t know what the class means…)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1" y="3597220"/>
            <a:ext cx="2400298" cy="29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9EED-4AC1-9347-9368-0596DB89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InfoGAN</a:t>
            </a:r>
            <a:r>
              <a:rPr lang="en-US" dirty="0"/>
              <a:t>-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62AA-D672-C945-8007-7B7359E3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Jointly train Classifier Networks and Generator when freeze Discriminator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C307D1-EAF4-A64A-9742-F6011A97E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818665"/>
            <a:ext cx="4528327" cy="3905614"/>
          </a:xfrm>
          <a:prstGeom prst="rect">
            <a:avLst/>
          </a:prstGeom>
        </p:spPr>
      </p:pic>
      <p:sp>
        <p:nvSpPr>
          <p:cNvPr id="5" name="乘號 6">
            <a:extLst>
              <a:ext uri="{FF2B5EF4-FFF2-40B4-BE49-F238E27FC236}">
                <a16:creationId xmlns:a16="http://schemas.microsoft.com/office/drawing/2014/main" id="{BCF33584-AE6D-4343-AB7F-46D4874E96D7}"/>
              </a:ext>
            </a:extLst>
          </p:cNvPr>
          <p:cNvSpPr/>
          <p:nvPr/>
        </p:nvSpPr>
        <p:spPr>
          <a:xfrm>
            <a:off x="4686300" y="3526972"/>
            <a:ext cx="1152526" cy="144507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7">
            <a:extLst>
              <a:ext uri="{FF2B5EF4-FFF2-40B4-BE49-F238E27FC236}">
                <a16:creationId xmlns:a16="http://schemas.microsoft.com/office/drawing/2014/main" id="{B23C4705-7507-E64A-AF0A-1021E0C09A66}"/>
              </a:ext>
            </a:extLst>
          </p:cNvPr>
          <p:cNvSpPr/>
          <p:nvPr/>
        </p:nvSpPr>
        <p:spPr>
          <a:xfrm>
            <a:off x="6067294" y="3074846"/>
            <a:ext cx="1379765" cy="70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Classifier Networks</a:t>
            </a:r>
            <a:endParaRPr lang="zh-TW" altLang="en-US" dirty="0"/>
          </a:p>
        </p:txBody>
      </p:sp>
      <p:cxnSp>
        <p:nvCxnSpPr>
          <p:cNvPr id="7" name="直線單箭頭接點 9">
            <a:extLst>
              <a:ext uri="{FF2B5EF4-FFF2-40B4-BE49-F238E27FC236}">
                <a16:creationId xmlns:a16="http://schemas.microsoft.com/office/drawing/2014/main" id="{FBDE300C-60F5-3147-A6DF-CF633D8F74A1}"/>
              </a:ext>
            </a:extLst>
          </p:cNvPr>
          <p:cNvCxnSpPr>
            <a:endCxn id="6" idx="1"/>
          </p:cNvCxnSpPr>
          <p:nvPr/>
        </p:nvCxnSpPr>
        <p:spPr>
          <a:xfrm flipV="1">
            <a:off x="4629150" y="3429000"/>
            <a:ext cx="1438144" cy="2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11">
            <a:extLst>
              <a:ext uri="{FF2B5EF4-FFF2-40B4-BE49-F238E27FC236}">
                <a16:creationId xmlns:a16="http://schemas.microsoft.com/office/drawing/2014/main" id="{E1D8619F-1FE0-A846-93B2-C0FC8C1BE6AD}"/>
              </a:ext>
            </a:extLst>
          </p:cNvPr>
          <p:cNvCxnSpPr>
            <a:stCxn id="6" idx="3"/>
          </p:cNvCxnSpPr>
          <p:nvPr/>
        </p:nvCxnSpPr>
        <p:spPr>
          <a:xfrm>
            <a:off x="7447059" y="3429000"/>
            <a:ext cx="38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12">
            <a:extLst>
              <a:ext uri="{FF2B5EF4-FFF2-40B4-BE49-F238E27FC236}">
                <a16:creationId xmlns:a16="http://schemas.microsoft.com/office/drawing/2014/main" id="{1060D0BB-CBD2-434A-AE59-4D7704A1E2CA}"/>
              </a:ext>
            </a:extLst>
          </p:cNvPr>
          <p:cNvSpPr txBox="1"/>
          <p:nvPr/>
        </p:nvSpPr>
        <p:spPr>
          <a:xfrm>
            <a:off x="7829550" y="3290207"/>
            <a:ext cx="5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29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 GAN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F603E-D458-234D-8C60-EF5464F8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619305"/>
            <a:ext cx="7886700" cy="28721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71388-5280-FE41-9E9E-0AF522FD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38" y="1426498"/>
            <a:ext cx="3606523" cy="31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9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Super resolution</a:t>
            </a:r>
          </a:p>
          <a:p>
            <a:r>
              <a:rPr lang="en-US" altLang="zh-TW" dirty="0"/>
              <a:t>Video Super resolution</a:t>
            </a:r>
          </a:p>
          <a:p>
            <a:r>
              <a:rPr lang="en-US" altLang="zh-TW" dirty="0"/>
              <a:t>Generate additional training data</a:t>
            </a:r>
          </a:p>
          <a:p>
            <a:r>
              <a:rPr lang="en-US" altLang="zh-TW" dirty="0"/>
              <a:t>Remove Mosaic(?)</a:t>
            </a:r>
          </a:p>
          <a:p>
            <a:r>
              <a:rPr lang="en-US" altLang="zh-TW" dirty="0" err="1"/>
              <a:t>deepFake</a:t>
            </a:r>
            <a:r>
              <a:rPr lang="en-US" altLang="zh-TW" dirty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364936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SRGAN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6190"/>
            <a:ext cx="7886700" cy="3950208"/>
          </a:xfrm>
        </p:spPr>
      </p:pic>
    </p:spTree>
    <p:extLst>
      <p:ext uri="{BB962C8B-B14F-4D97-AF65-F5344CB8AC3E}">
        <p14:creationId xmlns:p14="http://schemas.microsoft.com/office/powerpoint/2010/main" val="96161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Compare with VAE</a:t>
            </a:r>
          </a:p>
          <a:p>
            <a:r>
              <a:rPr lang="en-US" altLang="zh-TW" dirty="0"/>
              <a:t>Adversary</a:t>
            </a:r>
          </a:p>
          <a:p>
            <a:r>
              <a:rPr lang="en-US" altLang="zh-TW" dirty="0"/>
              <a:t>Procedure</a:t>
            </a:r>
          </a:p>
          <a:p>
            <a:r>
              <a:rPr lang="en-US" altLang="zh-TW" dirty="0"/>
              <a:t>Theory</a:t>
            </a:r>
          </a:p>
          <a:p>
            <a:r>
              <a:rPr lang="en-US" altLang="zh-TW" dirty="0"/>
              <a:t>DCGAN</a:t>
            </a:r>
          </a:p>
          <a:p>
            <a:r>
              <a:rPr lang="en-US" altLang="zh-TW" dirty="0"/>
              <a:t>CGAN</a:t>
            </a:r>
          </a:p>
          <a:p>
            <a:r>
              <a:rPr lang="en-US" altLang="zh-TW" dirty="0"/>
              <a:t>ACGAN</a:t>
            </a:r>
          </a:p>
          <a:p>
            <a:r>
              <a:rPr lang="en-US" altLang="zh-TW" dirty="0" err="1"/>
              <a:t>InfoGAN</a:t>
            </a:r>
            <a:endParaRPr lang="en-US" altLang="zh-TW" dirty="0"/>
          </a:p>
          <a:p>
            <a:r>
              <a:rPr lang="en-US" altLang="zh-TW" dirty="0"/>
              <a:t>Cycle GAN</a:t>
            </a:r>
          </a:p>
          <a:p>
            <a:r>
              <a:rPr lang="en-US" altLang="zh-TW" dirty="0"/>
              <a:t>Application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3" y="1690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Spatial Feature Transform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690689"/>
            <a:ext cx="7886700" cy="243169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9" y="4191136"/>
            <a:ext cx="5158277" cy="26668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43700" y="5968093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CVPR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59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 Additional Training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" y="1895226"/>
            <a:ext cx="7886700" cy="27013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FBEA63-D29A-FA44-85C6-6F62165B7B9F}"/>
              </a:ext>
            </a:extLst>
          </p:cNvPr>
          <p:cNvSpPr txBox="1"/>
          <p:nvPr/>
        </p:nvSpPr>
        <p:spPr>
          <a:xfrm>
            <a:off x="258417" y="6211669"/>
            <a:ext cx="862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Kimin</a:t>
            </a:r>
            <a:r>
              <a:rPr lang="en-US" altLang="zh-TW" dirty="0"/>
              <a:t> Lee, </a:t>
            </a:r>
            <a:r>
              <a:rPr lang="en-US" altLang="zh-TW" dirty="0" err="1"/>
              <a:t>Honglak</a:t>
            </a:r>
            <a:r>
              <a:rPr lang="en-US" altLang="zh-TW" dirty="0"/>
              <a:t> Lee, </a:t>
            </a:r>
            <a:r>
              <a:rPr lang="en-US" altLang="zh-TW" dirty="0" err="1"/>
              <a:t>Kibok</a:t>
            </a:r>
            <a:r>
              <a:rPr lang="en-US" altLang="zh-TW" dirty="0"/>
              <a:t> Lee, </a:t>
            </a:r>
            <a:r>
              <a:rPr lang="en-US" altLang="zh-TW" dirty="0" err="1"/>
              <a:t>Jinwoo</a:t>
            </a:r>
            <a:r>
              <a:rPr lang="en-US" altLang="zh-TW" dirty="0"/>
              <a:t> </a:t>
            </a:r>
            <a:r>
              <a:rPr lang="en-US" altLang="zh-TW" dirty="0" err="1"/>
              <a:t>Shin,”Training</a:t>
            </a:r>
            <a:r>
              <a:rPr lang="en-US" altLang="zh-TW" dirty="0"/>
              <a:t> Confidence-calibrated Classifiers for Detecting Out-of-Distribution Samples” ICLR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1A964-E1DA-8041-A302-8B1F98A5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20509"/>
            <a:ext cx="9144000" cy="4836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D59A2D-FA91-9E42-9953-FF3653CC22AF}"/>
              </a:ext>
            </a:extLst>
          </p:cNvPr>
          <p:cNvCxnSpPr/>
          <p:nvPr/>
        </p:nvCxnSpPr>
        <p:spPr>
          <a:xfrm>
            <a:off x="7341704" y="5404140"/>
            <a:ext cx="490331" cy="38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B4CA6E-8FCA-CC45-8CB3-8168C60F2A0F}"/>
              </a:ext>
            </a:extLst>
          </p:cNvPr>
          <p:cNvSpPr txBox="1"/>
          <p:nvPr/>
        </p:nvSpPr>
        <p:spPr>
          <a:xfrm>
            <a:off x="7103165" y="5728036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07A452-E54C-FC40-ADFE-B22897769056}"/>
              </a:ext>
            </a:extLst>
          </p:cNvPr>
          <p:cNvCxnSpPr/>
          <p:nvPr/>
        </p:nvCxnSpPr>
        <p:spPr>
          <a:xfrm>
            <a:off x="4969565" y="5404140"/>
            <a:ext cx="4055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Goodfellow</a:t>
            </a:r>
            <a:r>
              <a:rPr lang="en-US" altLang="zh-TW" dirty="0"/>
              <a:t>, Ian, et al. "Generative adversarial nets." Advances in neural information processing systems. 2014.</a:t>
            </a:r>
          </a:p>
          <a:p>
            <a:r>
              <a:rPr lang="en-US" altLang="zh-TW" dirty="0" err="1"/>
              <a:t>Goodfellow</a:t>
            </a:r>
            <a:r>
              <a:rPr lang="en-US" altLang="zh-TW" dirty="0"/>
              <a:t>, Ian, et al. "Generative adversarial nets." Advances in neural information processing systems. 2014.</a:t>
            </a:r>
          </a:p>
          <a:p>
            <a:r>
              <a:rPr lang="en-US" altLang="zh-TW" dirty="0"/>
              <a:t>Radford, A., Metz, L., &amp; </a:t>
            </a:r>
            <a:r>
              <a:rPr lang="en-US" altLang="zh-TW" dirty="0" err="1"/>
              <a:t>Chintala</a:t>
            </a:r>
            <a:r>
              <a:rPr lang="en-US" altLang="zh-TW" dirty="0"/>
              <a:t>, S. (2015). Unsupervised representation learning with deep convolutional generative adversarial networks. </a:t>
            </a:r>
            <a:r>
              <a:rPr lang="en-US" altLang="zh-TW" dirty="0" err="1"/>
              <a:t>arXiv</a:t>
            </a:r>
            <a:r>
              <a:rPr lang="en-US" altLang="zh-TW" dirty="0"/>
              <a:t> preprint arXiv:1511.06434.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5093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Odena</a:t>
            </a:r>
            <a:r>
              <a:rPr lang="en-US" altLang="zh-TW" dirty="0"/>
              <a:t>, A., </a:t>
            </a:r>
            <a:r>
              <a:rPr lang="en-US" altLang="zh-TW" dirty="0" err="1"/>
              <a:t>Olah</a:t>
            </a:r>
            <a:r>
              <a:rPr lang="en-US" altLang="zh-TW" dirty="0"/>
              <a:t>, C., &amp; </a:t>
            </a:r>
            <a:r>
              <a:rPr lang="en-US" altLang="zh-TW" dirty="0" err="1"/>
              <a:t>Shlens</a:t>
            </a:r>
            <a:r>
              <a:rPr lang="en-US" altLang="zh-TW" dirty="0"/>
              <a:t>, J. (2016). Conditional image synthesis with auxiliary classifier </a:t>
            </a:r>
            <a:r>
              <a:rPr lang="en-US" altLang="zh-TW" dirty="0" err="1"/>
              <a:t>gans</a:t>
            </a:r>
            <a:r>
              <a:rPr lang="en-US" altLang="zh-TW" dirty="0"/>
              <a:t>. </a:t>
            </a:r>
            <a:r>
              <a:rPr lang="en-US" altLang="zh-TW" dirty="0" err="1"/>
              <a:t>arXiv</a:t>
            </a:r>
            <a:r>
              <a:rPr lang="en-US" altLang="zh-TW" dirty="0"/>
              <a:t> preprint arXiv:1610.09585.</a:t>
            </a:r>
          </a:p>
          <a:p>
            <a:r>
              <a:rPr lang="en-US" altLang="zh-TW" dirty="0"/>
              <a:t>Chen, Xi, et al. "</a:t>
            </a:r>
            <a:r>
              <a:rPr lang="en-US" altLang="zh-TW" dirty="0" err="1"/>
              <a:t>Infogan</a:t>
            </a:r>
            <a:r>
              <a:rPr lang="en-US" altLang="zh-TW" dirty="0"/>
              <a:t>: Interpretable representation learning by information maximizing generative adversarial nets." Advances in neural information processing systems. 2016.</a:t>
            </a:r>
          </a:p>
          <a:p>
            <a:r>
              <a:rPr lang="en-US" altLang="zh-TW" dirty="0"/>
              <a:t>Zhu, Jun-Yan, et al. "Unpaired image-to-image translation using cycle-consistent adversarial networks." </a:t>
            </a:r>
            <a:r>
              <a:rPr lang="en-US" altLang="zh-TW" dirty="0" err="1"/>
              <a:t>arXiv</a:t>
            </a:r>
            <a:r>
              <a:rPr lang="en-US" altLang="zh-TW" dirty="0"/>
              <a:t> preprint (2017).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1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Ledig</a:t>
            </a:r>
            <a:r>
              <a:rPr lang="en-US" altLang="zh-TW" dirty="0"/>
              <a:t>, Christian, et al. "Photo-Realistic Single Image Super-Resolution Using a Generative Adversarial Network." CVPR. Vol. 2. No. 3. 2017.</a:t>
            </a:r>
          </a:p>
          <a:p>
            <a:r>
              <a:rPr lang="en-US" altLang="zh-TW" dirty="0"/>
              <a:t>Wang, </a:t>
            </a:r>
            <a:r>
              <a:rPr lang="en-US" altLang="zh-TW" dirty="0" err="1"/>
              <a:t>Xintao</a:t>
            </a:r>
            <a:r>
              <a:rPr lang="en-US" altLang="zh-TW" dirty="0"/>
              <a:t>, et al. "Recovering realistic texture in image super-resolution by deep spatial feature transform." </a:t>
            </a:r>
            <a:r>
              <a:rPr lang="en-US" altLang="zh-TW" dirty="0" err="1"/>
              <a:t>arXiv</a:t>
            </a:r>
            <a:r>
              <a:rPr lang="en-US" altLang="zh-TW" dirty="0"/>
              <a:t> preprint arXiv:1804.02815 (2018).</a:t>
            </a:r>
          </a:p>
          <a:p>
            <a:r>
              <a:rPr lang="en-US" altLang="zh-TW" dirty="0" err="1"/>
              <a:t>Kimin</a:t>
            </a:r>
            <a:r>
              <a:rPr lang="en-US" altLang="zh-TW" dirty="0"/>
              <a:t> Lee, </a:t>
            </a:r>
            <a:r>
              <a:rPr lang="en-US" altLang="zh-TW" dirty="0" err="1"/>
              <a:t>Honglak</a:t>
            </a:r>
            <a:r>
              <a:rPr lang="en-US" altLang="zh-TW" dirty="0"/>
              <a:t> Lee, </a:t>
            </a:r>
            <a:r>
              <a:rPr lang="en-US" altLang="zh-TW" dirty="0" err="1"/>
              <a:t>Kibok</a:t>
            </a:r>
            <a:r>
              <a:rPr lang="en-US" altLang="zh-TW" dirty="0"/>
              <a:t> Lee, </a:t>
            </a:r>
            <a:r>
              <a:rPr lang="en-US" altLang="zh-TW" dirty="0" err="1"/>
              <a:t>Jinwoo</a:t>
            </a:r>
            <a:r>
              <a:rPr lang="en-US" altLang="zh-TW" dirty="0"/>
              <a:t> </a:t>
            </a:r>
            <a:r>
              <a:rPr lang="en-US" altLang="zh-TW" dirty="0" err="1"/>
              <a:t>Shin,”Training</a:t>
            </a:r>
            <a:r>
              <a:rPr lang="en-US" altLang="zh-TW" dirty="0"/>
              <a:t> Confidence-calibrated Classifiers for Detecting Out-of-Distribution Samples” ICLR 2018</a:t>
            </a:r>
          </a:p>
        </p:txBody>
      </p:sp>
    </p:spTree>
    <p:extLst>
      <p:ext uri="{BB962C8B-B14F-4D97-AF65-F5344CB8AC3E}">
        <p14:creationId xmlns:p14="http://schemas.microsoft.com/office/powerpoint/2010/main" val="273555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Wasserstein GAN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https://arxiv.org/abs/1701.07875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Improved Training of Wasserstein GANs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https://arxiv.org/abs/1704.00028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Useful website: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https://make.girls.moe/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548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71D-9FBF-8D48-B300-ED301D38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441D-BC79-554A-8778-ECFA390A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QAQ</a:t>
            </a:r>
          </a:p>
        </p:txBody>
      </p:sp>
    </p:spTree>
    <p:extLst>
      <p:ext uri="{BB962C8B-B14F-4D97-AF65-F5344CB8AC3E}">
        <p14:creationId xmlns:p14="http://schemas.microsoft.com/office/powerpoint/2010/main" val="9427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Comparing GANs with VAE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VAE: training from input image to image.</a:t>
            </a:r>
            <a:br>
              <a:rPr lang="en-US" altLang="zh-TW" dirty="0"/>
            </a:br>
            <a:r>
              <a:rPr lang="en-US" altLang="zh-TW" dirty="0"/>
              <a:t>MSE loss</a:t>
            </a:r>
          </a:p>
          <a:p>
            <a:r>
              <a:rPr lang="en-US" altLang="zh-TW" dirty="0"/>
              <a:t>GAN: training from input random noise to single scaler.</a:t>
            </a:r>
            <a:br>
              <a:rPr lang="en-US" altLang="zh-TW" dirty="0"/>
            </a:br>
            <a:r>
              <a:rPr lang="en-US" altLang="zh-TW" dirty="0"/>
              <a:t>KL divergence</a:t>
            </a:r>
          </a:p>
          <a:p>
            <a:r>
              <a:rPr lang="en-US" altLang="zh-TW" dirty="0"/>
              <a:t>GANs are based on a minimax game rather than an optimization problem, and have a value function that one agent seeks to maximize and the other seeks to minimize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E66F3-D8EC-2D40-B61A-6594096B8BD9}"/>
              </a:ext>
            </a:extLst>
          </p:cNvPr>
          <p:cNvSpPr txBox="1"/>
          <p:nvPr/>
        </p:nvSpPr>
        <p:spPr>
          <a:xfrm>
            <a:off x="848139" y="5897217"/>
            <a:ext cx="766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Goodfellow</a:t>
            </a:r>
            <a:r>
              <a:rPr lang="en-US" altLang="zh-TW" dirty="0"/>
              <a:t>, Ian, et al. "Generative adversarial nets." Advances in neural information processing systems. 2014.</a:t>
            </a:r>
          </a:p>
        </p:txBody>
      </p:sp>
    </p:spTree>
    <p:extLst>
      <p:ext uri="{BB962C8B-B14F-4D97-AF65-F5344CB8AC3E}">
        <p14:creationId xmlns:p14="http://schemas.microsoft.com/office/powerpoint/2010/main" val="281178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Adversary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Compete a discriminative model</a:t>
            </a:r>
          </a:p>
          <a:p>
            <a:r>
              <a:rPr lang="en-US" altLang="zh-TW" dirty="0"/>
              <a:t>In GANs, one network produces vector that is used as the input to another network, and attempts to choose an input that the other network does not know how to process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Not Confusing with Adversarial example!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梯形 3"/>
          <p:cNvSpPr/>
          <p:nvPr/>
        </p:nvSpPr>
        <p:spPr>
          <a:xfrm rot="16200000">
            <a:off x="1677763" y="4086226"/>
            <a:ext cx="1543047" cy="112667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1693" y="4326396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Random noise</a:t>
            </a:r>
            <a:endParaRPr lang="zh-TW" altLang="en-US" dirty="0"/>
          </a:p>
        </p:txBody>
      </p:sp>
      <p:sp>
        <p:nvSpPr>
          <p:cNvPr id="6" name="梯形 5"/>
          <p:cNvSpPr/>
          <p:nvPr/>
        </p:nvSpPr>
        <p:spPr>
          <a:xfrm rot="5400000">
            <a:off x="4992462" y="4086225"/>
            <a:ext cx="1543047" cy="1126672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4" idx="0"/>
          </p:cNvCxnSpPr>
          <p:nvPr/>
        </p:nvCxnSpPr>
        <p:spPr>
          <a:xfrm>
            <a:off x="1526721" y="4649561"/>
            <a:ext cx="359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751865" y="4326395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Single Scaler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0"/>
            <a:endCxn id="9" idx="1"/>
          </p:cNvCxnSpPr>
          <p:nvPr/>
        </p:nvCxnSpPr>
        <p:spPr>
          <a:xfrm flipV="1">
            <a:off x="6327322" y="4649561"/>
            <a:ext cx="424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2"/>
          </p:cNvCxnSpPr>
          <p:nvPr/>
        </p:nvCxnSpPr>
        <p:spPr>
          <a:xfrm flipV="1">
            <a:off x="3012623" y="4649560"/>
            <a:ext cx="7021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5574" y="4326395"/>
            <a:ext cx="108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Generate data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6" idx="2"/>
          </p:cNvCxnSpPr>
          <p:nvPr/>
        </p:nvCxnSpPr>
        <p:spPr>
          <a:xfrm>
            <a:off x="4841420" y="4649560"/>
            <a:ext cx="3592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C028A8-C2FE-0046-8D3A-E39B20AD4F90}"/>
              </a:ext>
            </a:extLst>
          </p:cNvPr>
          <p:cNvSpPr txBox="1"/>
          <p:nvPr/>
        </p:nvSpPr>
        <p:spPr>
          <a:xfrm>
            <a:off x="628650" y="6015380"/>
            <a:ext cx="766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Goodfellow</a:t>
            </a:r>
            <a:r>
              <a:rPr lang="en-US" altLang="zh-TW" dirty="0"/>
              <a:t>, Ian, et al. "Generative adversarial nets." Advances in neural information processing systems. 2014.</a:t>
            </a:r>
          </a:p>
        </p:txBody>
      </p:sp>
    </p:spTree>
    <p:extLst>
      <p:ext uri="{BB962C8B-B14F-4D97-AF65-F5344CB8AC3E}">
        <p14:creationId xmlns:p14="http://schemas.microsoft.com/office/powerpoint/2010/main" val="333583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8" y="1897319"/>
            <a:ext cx="8466463" cy="2596469"/>
          </a:xfrm>
        </p:spPr>
      </p:pic>
      <p:sp>
        <p:nvSpPr>
          <p:cNvPr id="5" name="文字方塊 4"/>
          <p:cNvSpPr txBox="1"/>
          <p:nvPr/>
        </p:nvSpPr>
        <p:spPr>
          <a:xfrm>
            <a:off x="628650" y="4700418"/>
            <a:ext cx="2686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Blue dash: discriminator</a:t>
            </a:r>
          </a:p>
          <a:p>
            <a:r>
              <a:rPr lang="en-US" altLang="zh-TW" sz="2000" dirty="0"/>
              <a:t>Black dot: real data</a:t>
            </a:r>
          </a:p>
          <a:p>
            <a:r>
              <a:rPr lang="en-US" altLang="zh-TW" sz="2000" dirty="0"/>
              <a:t>Green line: generator</a:t>
            </a:r>
            <a:endParaRPr lang="zh-TW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AB0C1-2BB0-DC40-84F4-BD1A08E9D7F4}"/>
              </a:ext>
            </a:extLst>
          </p:cNvPr>
          <p:cNvSpPr txBox="1"/>
          <p:nvPr/>
        </p:nvSpPr>
        <p:spPr>
          <a:xfrm>
            <a:off x="848139" y="5897217"/>
            <a:ext cx="766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Goodfellow</a:t>
            </a:r>
            <a:r>
              <a:rPr lang="en-US" altLang="zh-TW" dirty="0"/>
              <a:t>, Ian, et al. "Generative adversarial nets." Advances in neural information processing systems. 2014.</a:t>
            </a:r>
          </a:p>
        </p:txBody>
      </p:sp>
    </p:spTree>
    <p:extLst>
      <p:ext uri="{BB962C8B-B14F-4D97-AF65-F5344CB8AC3E}">
        <p14:creationId xmlns:p14="http://schemas.microsoft.com/office/powerpoint/2010/main" val="8828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minmax game</a:t>
            </a:r>
          </a:p>
          <a:p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37C34-0DFD-1D4E-B678-65AEDD2D7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369"/>
            <a:ext cx="9144000" cy="497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243E3-6F0A-7C4C-B2D3-3A3B76174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3864685"/>
            <a:ext cx="87757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7791-C40B-3D44-B02A-CFE377DE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Divergence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1348A9-9800-7245-9FD9-1B4290D8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36294"/>
            <a:ext cx="7886700" cy="41299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F6832-3983-8246-AFD1-FB2012B47765}"/>
              </a:ext>
            </a:extLst>
          </p:cNvPr>
          <p:cNvSpPr txBox="1"/>
          <p:nvPr/>
        </p:nvSpPr>
        <p:spPr>
          <a:xfrm>
            <a:off x="3008243" y="6066293"/>
            <a:ext cx="690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JS divergence!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C2471-71C6-5647-80C8-699CE3F7F1B0}"/>
              </a:ext>
            </a:extLst>
          </p:cNvPr>
          <p:cNvSpPr txBox="1"/>
          <p:nvPr/>
        </p:nvSpPr>
        <p:spPr>
          <a:xfrm>
            <a:off x="0" y="6534834"/>
            <a:ext cx="766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Goodfellow</a:t>
            </a:r>
            <a:r>
              <a:rPr lang="en-US" altLang="zh-TW" dirty="0"/>
              <a:t>, Ian, et al. "Generative adversarial nets." Advances in neural information processing systems. 2014.</a:t>
            </a:r>
          </a:p>
        </p:txBody>
      </p:sp>
    </p:spTree>
    <p:extLst>
      <p:ext uri="{BB962C8B-B14F-4D97-AF65-F5344CB8AC3E}">
        <p14:creationId xmlns:p14="http://schemas.microsoft.com/office/powerpoint/2010/main" val="12545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about GANs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Guarantee converges in Optimality? No</a:t>
            </a:r>
          </a:p>
          <a:p>
            <a:r>
              <a:rPr lang="en-US" altLang="zh-TW" dirty="0"/>
              <a:t>Guarantee to improve? No 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In practice, adversarial nets represent a limited family of distributions via the generator, and we optimize network parameters rather than distribution itself, so the proofs do not apply…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B0997-29A3-534B-BCCF-6F785392D69C}"/>
              </a:ext>
            </a:extLst>
          </p:cNvPr>
          <p:cNvSpPr txBox="1"/>
          <p:nvPr/>
        </p:nvSpPr>
        <p:spPr>
          <a:xfrm>
            <a:off x="245165" y="6176963"/>
            <a:ext cx="766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Goodfellow</a:t>
            </a:r>
            <a:r>
              <a:rPr lang="en-US" altLang="zh-TW" dirty="0"/>
              <a:t>, Ian, et al. "Generative adversarial nets." Advances in neural information processing systems. 2014.</a:t>
            </a:r>
          </a:p>
        </p:txBody>
      </p:sp>
    </p:spTree>
    <p:extLst>
      <p:ext uri="{BB962C8B-B14F-4D97-AF65-F5344CB8AC3E}">
        <p14:creationId xmlns:p14="http://schemas.microsoft.com/office/powerpoint/2010/main" val="355360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MNIST, Toronto Face Database, CIFAR-10</a:t>
            </a:r>
          </a:p>
          <a:p>
            <a:r>
              <a:rPr lang="en-US" altLang="zh-TW" dirty="0"/>
              <a:t>The generator used rectifier linear activations and sigmoid activations</a:t>
            </a:r>
          </a:p>
          <a:p>
            <a:r>
              <a:rPr lang="en-US" altLang="zh-TW" dirty="0"/>
              <a:t>The discriminator net used </a:t>
            </a:r>
            <a:r>
              <a:rPr lang="en-US" altLang="zh-TW" dirty="0" err="1"/>
              <a:t>maxout</a:t>
            </a:r>
            <a:r>
              <a:rPr lang="en-US" altLang="zh-TW" dirty="0"/>
              <a:t> activations, Dropout applied</a:t>
            </a:r>
          </a:p>
          <a:p>
            <a:r>
              <a:rPr lang="en-US" altLang="zh-TW" dirty="0"/>
              <a:t>Iterative training!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39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725</Words>
  <Application>Microsoft Office PowerPoint</Application>
  <PresentationFormat>如螢幕大小 (4:3)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Generative Adversarial Nets</vt:lpstr>
      <vt:lpstr>Outline</vt:lpstr>
      <vt:lpstr>Comparing GANs with VAE</vt:lpstr>
      <vt:lpstr>Adversary</vt:lpstr>
      <vt:lpstr>Procedure</vt:lpstr>
      <vt:lpstr>Theory</vt:lpstr>
      <vt:lpstr>KL Divergence</vt:lpstr>
      <vt:lpstr>Question about GANs</vt:lpstr>
      <vt:lpstr>Training</vt:lpstr>
      <vt:lpstr>Problem: Mode Collapse</vt:lpstr>
      <vt:lpstr>Training Tips</vt:lpstr>
      <vt:lpstr>CGAN</vt:lpstr>
      <vt:lpstr>DCGAN</vt:lpstr>
      <vt:lpstr>ACGAN</vt:lpstr>
      <vt:lpstr>InfoGAN</vt:lpstr>
      <vt:lpstr>InfoGAN- training</vt:lpstr>
      <vt:lpstr>Cycle GAN</vt:lpstr>
      <vt:lpstr>Application</vt:lpstr>
      <vt:lpstr>SRGAN</vt:lpstr>
      <vt:lpstr>Spatial Feature Transform</vt:lpstr>
      <vt:lpstr>Generate Additional Training Data</vt:lpstr>
      <vt:lpstr>References</vt:lpstr>
      <vt:lpstr>References</vt:lpstr>
      <vt:lpstr>References</vt:lpstr>
      <vt:lpstr>Advanced Reading</vt:lpstr>
      <vt:lpstr>Question and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Nets</dc:title>
  <dc:creator>wmnlab</dc:creator>
  <cp:lastModifiedBy>rose Teng</cp:lastModifiedBy>
  <cp:revision>77</cp:revision>
  <dcterms:created xsi:type="dcterms:W3CDTF">2018-08-15T09:44:42Z</dcterms:created>
  <dcterms:modified xsi:type="dcterms:W3CDTF">2018-10-10T16:14:16Z</dcterms:modified>
</cp:coreProperties>
</file>