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9" r:id="rId3"/>
    <p:sldId id="260" r:id="rId4"/>
    <p:sldId id="267" r:id="rId5"/>
    <p:sldId id="262" r:id="rId6"/>
    <p:sldId id="264" r:id="rId7"/>
    <p:sldId id="265" r:id="rId8"/>
    <p:sldId id="268" r:id="rId9"/>
    <p:sldId id="269" r:id="rId10"/>
    <p:sldId id="273" r:id="rId11"/>
    <p:sldId id="274" r:id="rId12"/>
    <p:sldId id="280" r:id="rId13"/>
    <p:sldId id="281" r:id="rId14"/>
    <p:sldId id="282" r:id="rId15"/>
    <p:sldId id="283" r:id="rId16"/>
    <p:sldId id="284" r:id="rId17"/>
    <p:sldId id="288" r:id="rId18"/>
    <p:sldId id="263" r:id="rId19"/>
    <p:sldId id="290" r:id="rId20"/>
    <p:sldId id="291" r:id="rId21"/>
    <p:sldId id="289"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 id="306" r:id="rId3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280" autoAdjust="0"/>
  </p:normalViewPr>
  <p:slideViewPr>
    <p:cSldViewPr>
      <p:cViewPr varScale="1">
        <p:scale>
          <a:sx n="68" d="100"/>
          <a:sy n="68" d="100"/>
        </p:scale>
        <p:origin x="1446" y="54"/>
      </p:cViewPr>
      <p:guideLst>
        <p:guide orient="horz" pos="2160"/>
        <p:guide pos="2880"/>
      </p:guideLst>
    </p:cSldViewPr>
  </p:slideViewPr>
  <p:outlineViewPr>
    <p:cViewPr>
      <p:scale>
        <a:sx n="33" d="100"/>
        <a:sy n="33" d="100"/>
      </p:scale>
      <p:origin x="0" y="-4045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0800CF-BBC6-48BA-AA3A-08429E9F3204}" type="datetimeFigureOut">
              <a:rPr lang="zh-TW" altLang="en-US" smtClean="0"/>
              <a:pPr/>
              <a:t>2018/10/7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39AA09-DEB3-4757-BBBE-D2C501FB21EA}"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A65B3CF8-0B7E-4543-9394-F3E33363DEC3}" type="datetimeFigureOut">
              <a:rPr lang="zh-TW" altLang="en-US" smtClean="0"/>
              <a:pPr/>
              <a:t>2018/10/7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01BF2C5-CBE8-4560-AECC-BF0715C800FB}"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A65B3CF8-0B7E-4543-9394-F3E33363DEC3}" type="datetimeFigureOut">
              <a:rPr lang="zh-TW" altLang="en-US" smtClean="0"/>
              <a:pPr/>
              <a:t>2018/10/7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01BF2C5-CBE8-4560-AECC-BF0715C800FB}"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A65B3CF8-0B7E-4543-9394-F3E33363DEC3}" type="datetimeFigureOut">
              <a:rPr lang="zh-TW" altLang="en-US" smtClean="0"/>
              <a:pPr/>
              <a:t>2018/10/7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01BF2C5-CBE8-4560-AECC-BF0715C800FB}"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A65B3CF8-0B7E-4543-9394-F3E33363DEC3}" type="datetimeFigureOut">
              <a:rPr lang="zh-TW" altLang="en-US" smtClean="0"/>
              <a:pPr/>
              <a:t>2018/10/7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01BF2C5-CBE8-4560-AECC-BF0715C800FB}"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A65B3CF8-0B7E-4543-9394-F3E33363DEC3}" type="datetimeFigureOut">
              <a:rPr lang="zh-TW" altLang="en-US" smtClean="0"/>
              <a:pPr/>
              <a:t>2018/10/7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01BF2C5-CBE8-4560-AECC-BF0715C800FB}"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A65B3CF8-0B7E-4543-9394-F3E33363DEC3}" type="datetimeFigureOut">
              <a:rPr lang="zh-TW" altLang="en-US" smtClean="0"/>
              <a:pPr/>
              <a:t>2018/10/7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01BF2C5-CBE8-4560-AECC-BF0715C800FB}"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A65B3CF8-0B7E-4543-9394-F3E33363DEC3}" type="datetimeFigureOut">
              <a:rPr lang="zh-TW" altLang="en-US" smtClean="0"/>
              <a:pPr/>
              <a:t>2018/10/7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101BF2C5-CBE8-4560-AECC-BF0715C800FB}"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A65B3CF8-0B7E-4543-9394-F3E33363DEC3}" type="datetimeFigureOut">
              <a:rPr lang="zh-TW" altLang="en-US" smtClean="0"/>
              <a:pPr/>
              <a:t>2018/10/7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101BF2C5-CBE8-4560-AECC-BF0715C800FB}"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65B3CF8-0B7E-4543-9394-F3E33363DEC3}" type="datetimeFigureOut">
              <a:rPr lang="zh-TW" altLang="en-US" smtClean="0"/>
              <a:pPr/>
              <a:t>2018/10/7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101BF2C5-CBE8-4560-AECC-BF0715C800FB}"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A65B3CF8-0B7E-4543-9394-F3E33363DEC3}" type="datetimeFigureOut">
              <a:rPr lang="zh-TW" altLang="en-US" smtClean="0"/>
              <a:pPr/>
              <a:t>2018/10/7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01BF2C5-CBE8-4560-AECC-BF0715C800FB}"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A65B3CF8-0B7E-4543-9394-F3E33363DEC3}" type="datetimeFigureOut">
              <a:rPr lang="zh-TW" altLang="en-US" smtClean="0"/>
              <a:pPr/>
              <a:t>2018/10/7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01BF2C5-CBE8-4560-AECC-BF0715C800FB}"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5B3CF8-0B7E-4543-9394-F3E33363DEC3}" type="datetimeFigureOut">
              <a:rPr lang="zh-TW" altLang="en-US" smtClean="0"/>
              <a:pPr/>
              <a:t>2018/10/7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1BF2C5-CBE8-4560-AECC-BF0715C800FB}"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601653"/>
            <a:ext cx="9144000" cy="1470025"/>
          </a:xfrm>
        </p:spPr>
        <p:txBody>
          <a:bodyPr>
            <a:normAutofit fontScale="90000"/>
          </a:bodyPr>
          <a:lstStyle/>
          <a:p>
            <a:r>
              <a:rPr lang="en-US" altLang="zh-TW" sz="5000" dirty="0">
                <a:latin typeface="Times New Roman" panose="02020603050405020304" pitchFamily="18" charset="0"/>
                <a:cs typeface="Times New Roman" panose="02020603050405020304" pitchFamily="18" charset="0"/>
              </a:rPr>
              <a:t>Probability and Information Theory</a:t>
            </a:r>
            <a:endParaRPr lang="zh-TW" altLang="en-US" sz="5000" dirty="0">
              <a:latin typeface="Times New Roman" panose="02020603050405020304" pitchFamily="18" charset="0"/>
              <a:cs typeface="Times New Roman" panose="02020603050405020304" pitchFamily="18" charset="0"/>
            </a:endParaRPr>
          </a:p>
        </p:txBody>
      </p:sp>
      <p:sp>
        <p:nvSpPr>
          <p:cNvPr id="3" name="副標題 2"/>
          <p:cNvSpPr>
            <a:spLocks noGrp="1"/>
          </p:cNvSpPr>
          <p:nvPr>
            <p:ph type="subTitle" idx="1"/>
          </p:nvPr>
        </p:nvSpPr>
        <p:spPr>
          <a:xfrm>
            <a:off x="0" y="2357430"/>
            <a:ext cx="9144000" cy="3281370"/>
          </a:xfrm>
        </p:spPr>
        <p:txBody>
          <a:bodyPr>
            <a:normAutofit/>
          </a:bodyPr>
          <a:lstStyle/>
          <a:p>
            <a:pPr algn="l"/>
            <a:endParaRPr lang="en-US" altLang="zh-TW" sz="2400" dirty="0"/>
          </a:p>
          <a:p>
            <a:pPr algn="l"/>
            <a:endParaRPr lang="en-US" altLang="zh-TW" sz="3500" dirty="0"/>
          </a:p>
          <a:p>
            <a:r>
              <a:rPr lang="zh-TW" altLang="en-US" sz="3500" dirty="0"/>
              <a:t>康仕承</a:t>
            </a:r>
            <a:r>
              <a:rPr lang="en-US" altLang="zh-TW" sz="3500" dirty="0"/>
              <a:t>, 11 Oct 2018 at NTU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Probability</a:t>
            </a:r>
            <a:endParaRPr lang="zh-TW"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602000"/>
                <a:ext cx="8229600" cy="4525963"/>
              </a:xfrm>
            </p:spPr>
            <p:txBody>
              <a:bodyPr>
                <a:normAutofit lnSpcReduction="10000"/>
              </a:bodyPr>
              <a:lstStyle/>
              <a:p>
                <a:r>
                  <a:rPr lang="en-US" altLang="zh-TW" dirty="0">
                    <a:latin typeface="Times New Roman" panose="02020603050405020304" pitchFamily="18" charset="0"/>
                    <a:cs typeface="Times New Roman" panose="02020603050405020304" pitchFamily="18" charset="0"/>
                  </a:rPr>
                  <a:t>Random Variable</a:t>
                </a:r>
              </a:p>
              <a:p>
                <a:pPr lvl="1"/>
                <a:r>
                  <a:rPr lang="en-US" altLang="zh-TW" dirty="0">
                    <a:latin typeface="Times New Roman" panose="02020603050405020304" pitchFamily="18" charset="0"/>
                    <a:cs typeface="Times New Roman" panose="02020603050405020304" pitchFamily="18" charset="0"/>
                  </a:rPr>
                  <a:t>Notations (in this textbook)</a:t>
                </a:r>
              </a:p>
              <a:p>
                <a:pPr lvl="2"/>
                <a:r>
                  <a:rPr lang="en-US" altLang="zh-TW" dirty="0">
                    <a:latin typeface="Times New Roman" panose="02020603050405020304" pitchFamily="18" charset="0"/>
                    <a:cs typeface="Times New Roman" panose="02020603050405020304" pitchFamily="18" charset="0"/>
                  </a:rPr>
                  <a:t>random variable: x</a:t>
                </a:r>
              </a:p>
              <a:p>
                <a:pPr lvl="2"/>
                <a:r>
                  <a:rPr lang="en-US" altLang="zh-TW" dirty="0">
                    <a:latin typeface="Times New Roman" panose="02020603050405020304" pitchFamily="18" charset="0"/>
                    <a:cs typeface="Times New Roman" panose="02020603050405020304" pitchFamily="18" charset="0"/>
                  </a:rPr>
                  <a:t>values: </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1</m:t>
                        </m:r>
                      </m:sub>
                    </m:sSub>
                  </m:oMath>
                </a14:m>
                <a:r>
                  <a:rPr lang="en-US" altLang="zh-TW"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2</m:t>
                        </m:r>
                      </m:sub>
                    </m:sSub>
                  </m:oMath>
                </a14:m>
                <a:endParaRPr lang="en-US" altLang="zh-TW" dirty="0">
                  <a:latin typeface="Times New Roman" panose="02020603050405020304" pitchFamily="18" charset="0"/>
                  <a:cs typeface="Times New Roman" panose="02020603050405020304" pitchFamily="18" charset="0"/>
                </a:endParaRPr>
              </a:p>
              <a:p>
                <a:pPr lvl="2"/>
                <a:r>
                  <a:rPr lang="en-US" altLang="zh-TW" dirty="0">
                    <a:latin typeface="Times New Roman" panose="02020603050405020304" pitchFamily="18" charset="0"/>
                    <a:cs typeface="Times New Roman" panose="02020603050405020304" pitchFamily="18" charset="0"/>
                  </a:rPr>
                  <a:t>vector-valued random variable: </a:t>
                </a:r>
                <a:r>
                  <a:rPr lang="en-US" altLang="zh-TW" b="1" dirty="0">
                    <a:latin typeface="Times New Roman" panose="02020603050405020304" pitchFamily="18" charset="0"/>
                    <a:cs typeface="Times New Roman" panose="02020603050405020304" pitchFamily="18" charset="0"/>
                  </a:rPr>
                  <a:t>x</a:t>
                </a:r>
              </a:p>
              <a:p>
                <a:pPr lvl="2"/>
                <a:r>
                  <a:rPr lang="en-US" altLang="zh-TW" dirty="0">
                    <a:latin typeface="Times New Roman" panose="02020603050405020304" pitchFamily="18" charset="0"/>
                    <a:cs typeface="Times New Roman" panose="02020603050405020304" pitchFamily="18" charset="0"/>
                  </a:rPr>
                  <a:t>values: </a:t>
                </a:r>
                <a14:m>
                  <m:oMath xmlns:m="http://schemas.openxmlformats.org/officeDocument/2006/math">
                    <m:r>
                      <a:rPr lang="en-US" altLang="zh-TW" b="1" i="1" smtClean="0">
                        <a:latin typeface="Cambria Math" panose="02040503050406030204" pitchFamily="18" charset="0"/>
                      </a:rPr>
                      <m:t>𝒙</m:t>
                    </m:r>
                  </m:oMath>
                </a14:m>
                <a:endParaRPr lang="en-US" altLang="zh-TW" b="1" dirty="0">
                  <a:latin typeface="Times New Roman" panose="02020603050405020304" pitchFamily="18" charset="0"/>
                  <a:cs typeface="Times New Roman" panose="02020603050405020304" pitchFamily="18" charset="0"/>
                </a:endParaRPr>
              </a:p>
              <a:p>
                <a:pPr lvl="1"/>
                <a:r>
                  <a:rPr lang="en-US" altLang="zh-TW" dirty="0">
                    <a:latin typeface="Times New Roman" panose="02020603050405020304" pitchFamily="18" charset="0"/>
                    <a:cs typeface="Times New Roman" panose="02020603050405020304" pitchFamily="18" charset="0"/>
                  </a:rPr>
                  <a:t>a random variable is a description of the states that are possible; it must be coupled with a probability distribution that speciﬁes how likely each of these states are.</a:t>
                </a:r>
              </a:p>
              <a:p>
                <a:pPr lvl="1"/>
                <a:endParaRPr lang="en-US" altLang="zh-TW" b="1" dirty="0">
                  <a:latin typeface="Times New Roman" panose="02020603050405020304" pitchFamily="18" charset="0"/>
                  <a:cs typeface="Times New Roman" panose="02020603050405020304" pitchFamily="18" charset="0"/>
                </a:endParaRPr>
              </a:p>
              <a:p>
                <a:pPr lvl="2"/>
                <a:endParaRPr lang="zh-TW" altLang="en-US" b="1" dirty="0">
                  <a:latin typeface="Times New Roman" panose="02020603050405020304" pitchFamily="18" charset="0"/>
                  <a:cs typeface="Times New Roman" panose="02020603050405020304" pitchFamily="18" charset="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602000"/>
                <a:ext cx="8229600" cy="4525963"/>
              </a:xfrm>
              <a:blipFill>
                <a:blip r:embed="rId2"/>
                <a:stretch>
                  <a:fillRect l="-1704" t="-2965" r="-140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877265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Probability</a:t>
            </a:r>
            <a:endParaRPr lang="zh-TW"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602000"/>
                <a:ext cx="8229600" cy="5499408"/>
              </a:xfrm>
            </p:spPr>
            <p:txBody>
              <a:bodyPr/>
              <a:lstStyle/>
              <a:p>
                <a:r>
                  <a:rPr lang="en-US" altLang="zh-TW" dirty="0">
                    <a:latin typeface="Times New Roman" panose="02020603050405020304" pitchFamily="18" charset="0"/>
                    <a:cs typeface="Times New Roman" panose="02020603050405020304" pitchFamily="18" charset="0"/>
                  </a:rPr>
                  <a:t>Probability distribution</a:t>
                </a:r>
              </a:p>
              <a:p>
                <a:pPr lvl="1"/>
                <a:r>
                  <a:rPr lang="en-US" altLang="zh-TW" dirty="0">
                    <a:latin typeface="Times New Roman" panose="02020603050405020304" pitchFamily="18" charset="0"/>
                    <a:cs typeface="Times New Roman" panose="02020603050405020304" pitchFamily="18" charset="0"/>
                  </a:rPr>
                  <a:t>Discrete (PMF): if a discrete </a:t>
                </a:r>
                <a:r>
                  <a:rPr lang="en-US" altLang="zh-TW" dirty="0" err="1">
                    <a:latin typeface="Times New Roman" panose="02020603050405020304" pitchFamily="18" charset="0"/>
                    <a:cs typeface="Times New Roman" panose="02020603050405020304" pitchFamily="18" charset="0"/>
                  </a:rPr>
                  <a:t>r.v.</a:t>
                </a:r>
                <a:r>
                  <a:rPr lang="en-US" altLang="zh-TW" dirty="0">
                    <a:latin typeface="Times New Roman" panose="02020603050405020304" pitchFamily="18" charset="0"/>
                    <a:cs typeface="Times New Roman" panose="02020603050405020304" pitchFamily="18" charset="0"/>
                  </a:rPr>
                  <a:t> x</a:t>
                </a:r>
                <a14:m>
                  <m:oMath xmlns:m="http://schemas.openxmlformats.org/officeDocument/2006/math">
                    <m:r>
                      <a:rPr lang="en-US" altLang="zh-TW" b="0" i="1" smtClean="0">
                        <a:latin typeface="Cambria Math" panose="02040503050406030204" pitchFamily="18" charset="0"/>
                        <a:cs typeface="Times New Roman" panose="02020603050405020304" pitchFamily="18" charset="0"/>
                      </a:rPr>
                      <m:t>~</m:t>
                    </m:r>
                  </m:oMath>
                </a14:m>
                <a:r>
                  <a:rPr lang="en-US" altLang="zh-TW" i="1" dirty="0">
                    <a:latin typeface="Times New Roman" panose="02020603050405020304" pitchFamily="18" charset="0"/>
                    <a:cs typeface="Times New Roman" panose="02020603050405020304" pitchFamily="18" charset="0"/>
                  </a:rPr>
                  <a:t>P</a:t>
                </a:r>
                <a:r>
                  <a:rPr lang="en-US" altLang="zh-TW" dirty="0">
                    <a:latin typeface="Times New Roman" panose="02020603050405020304" pitchFamily="18" charset="0"/>
                    <a:cs typeface="Times New Roman" panose="02020603050405020304" pitchFamily="18" charset="0"/>
                  </a:rPr>
                  <a:t>(x):</a:t>
                </a:r>
              </a:p>
              <a:p>
                <a:pPr lvl="2"/>
                <a:r>
                  <a:rPr lang="en-US" altLang="zh-TW" dirty="0">
                    <a:latin typeface="Times New Roman" panose="02020603050405020304" pitchFamily="18" charset="0"/>
                    <a:cs typeface="Times New Roman" panose="02020603050405020304" pitchFamily="18" charset="0"/>
                  </a:rPr>
                  <a:t>For all </a:t>
                </a:r>
                <a14:m>
                  <m:oMath xmlns:m="http://schemas.openxmlformats.org/officeDocument/2006/math">
                    <m:r>
                      <a:rPr lang="en-US" altLang="zh-TW" b="0" i="1" smtClean="0">
                        <a:latin typeface="Cambria Math" panose="02040503050406030204" pitchFamily="18" charset="0"/>
                        <a:cs typeface="Times New Roman" panose="02020603050405020304" pitchFamily="18" charset="0"/>
                      </a:rPr>
                      <m:t>𝑥</m:t>
                    </m:r>
                    <m:r>
                      <a:rPr lang="en-US" altLang="zh-TW" b="0" i="1" smtClean="0">
                        <a:latin typeface="Cambria Math" panose="02040503050406030204" pitchFamily="18" charset="0"/>
                        <a:cs typeface="Times New Roman" panose="02020603050405020304" pitchFamily="18" charset="0"/>
                      </a:rPr>
                      <m:t>∈</m:t>
                    </m:r>
                  </m:oMath>
                </a14:m>
                <a:r>
                  <a:rPr lang="en-US" altLang="zh-TW" dirty="0">
                    <a:latin typeface="Times New Roman" panose="02020603050405020304" pitchFamily="18" charset="0"/>
                    <a:cs typeface="Times New Roman" panose="02020603050405020304" pitchFamily="18" charset="0"/>
                  </a:rPr>
                  <a:t>x, </a:t>
                </a:r>
                <a14:m>
                  <m:oMath xmlns:m="http://schemas.openxmlformats.org/officeDocument/2006/math">
                    <m:r>
                      <a:rPr lang="en-US" altLang="zh-TW" b="0" i="1" smtClean="0">
                        <a:latin typeface="Cambria Math" panose="02040503050406030204" pitchFamily="18" charset="0"/>
                        <a:cs typeface="Times New Roman" panose="02020603050405020304" pitchFamily="18" charset="0"/>
                      </a:rPr>
                      <m:t>0≤</m:t>
                    </m:r>
                  </m:oMath>
                </a14:m>
                <a:r>
                  <a:rPr lang="en-US" altLang="zh-TW" i="1" dirty="0">
                    <a:latin typeface="Times New Roman" panose="02020603050405020304" pitchFamily="18" charset="0"/>
                    <a:cs typeface="Times New Roman" panose="02020603050405020304" pitchFamily="18" charset="0"/>
                  </a:rPr>
                  <a:t>P</a:t>
                </a:r>
                <a:r>
                  <a:rPr lang="en-US" altLang="zh-TW" dirty="0">
                    <a:latin typeface="Times New Roman" panose="02020603050405020304" pitchFamily="18" charset="0"/>
                    <a:cs typeface="Times New Roman" panose="02020603050405020304" pitchFamily="18" charset="0"/>
                  </a:rPr>
                  <a:t>(x)</a:t>
                </a:r>
                <a14:m>
                  <m:oMath xmlns:m="http://schemas.openxmlformats.org/officeDocument/2006/math">
                    <m:r>
                      <a:rPr lang="en-US" altLang="zh-TW" b="0" i="1" smtClean="0">
                        <a:latin typeface="Cambria Math" panose="02040503050406030204" pitchFamily="18" charset="0"/>
                        <a:cs typeface="Times New Roman" panose="02020603050405020304" pitchFamily="18" charset="0"/>
                      </a:rPr>
                      <m:t>≤1</m:t>
                    </m:r>
                    <m:r>
                      <a:rPr lang="en-US" altLang="zh-TW" b="0" i="0" smtClean="0">
                        <a:latin typeface="Cambria Math" panose="02040503050406030204" pitchFamily="18" charset="0"/>
                        <a:cs typeface="Times New Roman" panose="02020603050405020304" pitchFamily="18" charset="0"/>
                      </a:rPr>
                      <m:t>.</m:t>
                    </m:r>
                  </m:oMath>
                </a14:m>
                <a:endParaRPr lang="en-US" altLang="zh-TW" b="0" dirty="0">
                  <a:latin typeface="Times New Roman" panose="02020603050405020304" pitchFamily="18" charset="0"/>
                  <a:cs typeface="Times New Roman" panose="02020603050405020304" pitchFamily="18" charset="0"/>
                </a:endParaRPr>
              </a:p>
              <a:p>
                <a:pPr lvl="2"/>
                <a14:m>
                  <m:oMath xmlns:m="http://schemas.openxmlformats.org/officeDocument/2006/math">
                    <m:r>
                      <a:rPr lang="en-US" altLang="zh-TW" b="0" i="1" smtClean="0">
                        <a:latin typeface="Cambria Math" panose="02040503050406030204" pitchFamily="18" charset="0"/>
                        <a:cs typeface="Times New Roman" panose="02020603050405020304" pitchFamily="18" charset="0"/>
                      </a:rPr>
                      <m:t>∑</m:t>
                    </m:r>
                  </m:oMath>
                </a14:m>
                <a:r>
                  <a:rPr lang="en-US" altLang="zh-TW" i="1" dirty="0">
                    <a:latin typeface="Times New Roman" panose="02020603050405020304" pitchFamily="18" charset="0"/>
                    <a:cs typeface="Times New Roman" panose="02020603050405020304" pitchFamily="18" charset="0"/>
                  </a:rPr>
                  <a:t>P</a:t>
                </a:r>
                <a:r>
                  <a:rPr lang="en-US" altLang="zh-TW" dirty="0">
                    <a:latin typeface="Times New Roman" panose="02020603050405020304" pitchFamily="18" charset="0"/>
                    <a:cs typeface="Times New Roman" panose="02020603050405020304" pitchFamily="18" charset="0"/>
                  </a:rPr>
                  <a:t>(x)</a:t>
                </a:r>
                <a14:m>
                  <m:oMath xmlns:m="http://schemas.openxmlformats.org/officeDocument/2006/math">
                    <m:r>
                      <a:rPr lang="en-US" altLang="zh-TW" b="0" i="1" smtClean="0">
                        <a:latin typeface="Cambria Math" panose="02040503050406030204" pitchFamily="18" charset="0"/>
                        <a:cs typeface="Times New Roman" panose="02020603050405020304" pitchFamily="18" charset="0"/>
                      </a:rPr>
                      <m:t>=1</m:t>
                    </m:r>
                  </m:oMath>
                </a14:m>
                <a:r>
                  <a:rPr lang="en-US" altLang="zh-TW" dirty="0">
                    <a:latin typeface="Times New Roman" panose="02020603050405020304" pitchFamily="18" charset="0"/>
                    <a:cs typeface="Times New Roman" panose="02020603050405020304" pitchFamily="18" charset="0"/>
                  </a:rPr>
                  <a:t>.</a:t>
                </a:r>
              </a:p>
              <a:p>
                <a:pPr lvl="2"/>
                <a:r>
                  <a:rPr lang="en-US" altLang="zh-TW" dirty="0">
                    <a:latin typeface="Times New Roman" panose="02020603050405020304" pitchFamily="18" charset="0"/>
                    <a:cs typeface="Times New Roman" panose="02020603050405020304" pitchFamily="18" charset="0"/>
                  </a:rPr>
                  <a:t>e.g.: uniform distribution: </a:t>
                </a:r>
                <a:r>
                  <a:rPr lang="en-US" altLang="zh-TW" i="1" dirty="0">
                    <a:latin typeface="Times New Roman" panose="02020603050405020304" pitchFamily="18" charset="0"/>
                    <a:cs typeface="Times New Roman" panose="02020603050405020304" pitchFamily="18" charset="0"/>
                  </a:rPr>
                  <a:t>P</a:t>
                </a:r>
                <a:r>
                  <a:rPr lang="en-US" altLang="zh-TW" dirty="0">
                    <a:latin typeface="Times New Roman" panose="02020603050405020304" pitchFamily="18" charset="0"/>
                    <a:cs typeface="Times New Roman" panose="02020603050405020304" pitchFamily="18" charset="0"/>
                  </a:rPr>
                  <a:t>(x</a:t>
                </a:r>
                <a14:m>
                  <m:oMath xmlns:m="http://schemas.openxmlformats.org/officeDocument/2006/math">
                    <m:r>
                      <a:rPr lang="en-US" altLang="zh-TW" b="0" i="1" smtClean="0">
                        <a:latin typeface="Cambria Math" panose="02040503050406030204" pitchFamily="18" charset="0"/>
                        <a:cs typeface="Times New Roman" panose="02020603050405020304" pitchFamily="18" charset="0"/>
                      </a:rPr>
                      <m:t>=</m:t>
                    </m:r>
                    <m:sSub>
                      <m:sSubPr>
                        <m:ctrlPr>
                          <a:rPr lang="en-US" altLang="zh-TW" b="0" i="1" smtClean="0">
                            <a:latin typeface="Cambria Math" panose="02040503050406030204" pitchFamily="18" charset="0"/>
                            <a:cs typeface="Times New Roman" panose="02020603050405020304" pitchFamily="18" charset="0"/>
                          </a:rPr>
                        </m:ctrlPr>
                      </m:sSubPr>
                      <m:e>
                        <m:r>
                          <a:rPr lang="en-US" altLang="zh-TW" b="0" i="1" smtClean="0">
                            <a:latin typeface="Cambria Math" panose="02040503050406030204" pitchFamily="18" charset="0"/>
                            <a:cs typeface="Times New Roman" panose="02020603050405020304" pitchFamily="18" charset="0"/>
                          </a:rPr>
                          <m:t>𝑥</m:t>
                        </m:r>
                      </m:e>
                      <m:sub>
                        <m:r>
                          <a:rPr lang="en-US" altLang="zh-TW" b="0" i="1" smtClean="0">
                            <a:latin typeface="Cambria Math" panose="02040503050406030204" pitchFamily="18" charset="0"/>
                            <a:cs typeface="Times New Roman" panose="02020603050405020304" pitchFamily="18" charset="0"/>
                          </a:rPr>
                          <m:t>𝑖</m:t>
                        </m:r>
                      </m:sub>
                    </m:sSub>
                  </m:oMath>
                </a14:m>
                <a:r>
                  <a:rPr lang="en-US" altLang="zh-TW" dirty="0">
                    <a:latin typeface="Times New Roman" panose="02020603050405020304" pitchFamily="18" charset="0"/>
                    <a:cs typeface="Times New Roman" panose="02020603050405020304" pitchFamily="18" charset="0"/>
                  </a:rPr>
                  <a:t>)</a:t>
                </a:r>
                <a14:m>
                  <m:oMath xmlns:m="http://schemas.openxmlformats.org/officeDocument/2006/math">
                    <m:r>
                      <a:rPr lang="en-US" altLang="zh-TW" b="0" i="1" dirty="0" smtClean="0">
                        <a:latin typeface="Cambria Math" panose="02040503050406030204" pitchFamily="18" charset="0"/>
                        <a:cs typeface="Times New Roman" panose="02020603050405020304" pitchFamily="18" charset="0"/>
                      </a:rPr>
                      <m:t>=</m:t>
                    </m:r>
                    <m:f>
                      <m:fPr>
                        <m:ctrlPr>
                          <a:rPr lang="en-US" altLang="zh-TW" b="0" i="1" dirty="0" smtClean="0">
                            <a:latin typeface="Cambria Math" panose="02040503050406030204" pitchFamily="18" charset="0"/>
                            <a:cs typeface="Times New Roman" panose="02020603050405020304" pitchFamily="18" charset="0"/>
                          </a:rPr>
                        </m:ctrlPr>
                      </m:fPr>
                      <m:num>
                        <m:r>
                          <a:rPr lang="en-US" altLang="zh-TW" b="0" i="1" dirty="0" smtClean="0">
                            <a:latin typeface="Cambria Math" panose="02040503050406030204" pitchFamily="18" charset="0"/>
                            <a:cs typeface="Times New Roman" panose="02020603050405020304" pitchFamily="18" charset="0"/>
                          </a:rPr>
                          <m:t>1</m:t>
                        </m:r>
                      </m:num>
                      <m:den>
                        <m:r>
                          <a:rPr lang="en-US" altLang="zh-TW" b="0" i="1" dirty="0" smtClean="0">
                            <a:latin typeface="Cambria Math" panose="02040503050406030204" pitchFamily="18" charset="0"/>
                            <a:cs typeface="Times New Roman" panose="02020603050405020304" pitchFamily="18" charset="0"/>
                          </a:rPr>
                          <m:t>𝑘</m:t>
                        </m:r>
                      </m:den>
                    </m:f>
                  </m:oMath>
                </a14:m>
                <a:endParaRPr lang="en-US" altLang="zh-TW" b="0" dirty="0">
                  <a:latin typeface="Times New Roman" panose="02020603050405020304" pitchFamily="18" charset="0"/>
                  <a:cs typeface="Times New Roman" panose="02020603050405020304" pitchFamily="18" charset="0"/>
                </a:endParaRPr>
              </a:p>
              <a:p>
                <a:pPr lvl="1"/>
                <a:r>
                  <a:rPr lang="en-US" altLang="zh-TW" dirty="0">
                    <a:latin typeface="Times New Roman" panose="02020603050405020304" pitchFamily="18" charset="0"/>
                    <a:cs typeface="Times New Roman" panose="02020603050405020304" pitchFamily="18" charset="0"/>
                  </a:rPr>
                  <a:t>Continuous (PDF): if a continuous </a:t>
                </a:r>
                <a:r>
                  <a:rPr lang="en-US" altLang="zh-TW" dirty="0" err="1">
                    <a:latin typeface="Times New Roman" panose="02020603050405020304" pitchFamily="18" charset="0"/>
                    <a:cs typeface="Times New Roman" panose="02020603050405020304" pitchFamily="18" charset="0"/>
                  </a:rPr>
                  <a:t>r.v.</a:t>
                </a:r>
                <a:r>
                  <a:rPr lang="en-US" altLang="zh-TW" dirty="0">
                    <a:latin typeface="Times New Roman" panose="02020603050405020304" pitchFamily="18" charset="0"/>
                    <a:cs typeface="Times New Roman" panose="02020603050405020304" pitchFamily="18" charset="0"/>
                  </a:rPr>
                  <a:t> x</a:t>
                </a:r>
                <a14:m>
                  <m:oMath xmlns:m="http://schemas.openxmlformats.org/officeDocument/2006/math">
                    <m:r>
                      <a:rPr lang="en-US" altLang="zh-TW" i="1">
                        <a:latin typeface="Cambria Math" panose="02040503050406030204" pitchFamily="18" charset="0"/>
                        <a:cs typeface="Times New Roman" panose="02020603050405020304" pitchFamily="18" charset="0"/>
                      </a:rPr>
                      <m:t>~</m:t>
                    </m:r>
                  </m:oMath>
                </a14:m>
                <a:r>
                  <a:rPr lang="en-US" altLang="zh-TW" i="1" dirty="0">
                    <a:latin typeface="Times New Roman" panose="02020603050405020304" pitchFamily="18" charset="0"/>
                    <a:cs typeface="Times New Roman" panose="02020603050405020304" pitchFamily="18" charset="0"/>
                  </a:rPr>
                  <a:t>p</a:t>
                </a:r>
                <a:r>
                  <a:rPr lang="en-US" altLang="zh-TW" dirty="0">
                    <a:latin typeface="Times New Roman" panose="02020603050405020304" pitchFamily="18" charset="0"/>
                    <a:cs typeface="Times New Roman" panose="02020603050405020304" pitchFamily="18" charset="0"/>
                  </a:rPr>
                  <a:t>(x):</a:t>
                </a:r>
              </a:p>
              <a:p>
                <a:pPr lvl="2"/>
                <a:r>
                  <a:rPr lang="en-US" altLang="zh-TW" dirty="0">
                    <a:latin typeface="Times New Roman" panose="02020603050405020304" pitchFamily="18" charset="0"/>
                    <a:cs typeface="Times New Roman" panose="02020603050405020304" pitchFamily="18" charset="0"/>
                  </a:rPr>
                  <a:t>The domain of </a:t>
                </a:r>
                <a:r>
                  <a:rPr lang="en-US" altLang="zh-TW" i="1" dirty="0">
                    <a:latin typeface="Times New Roman" panose="02020603050405020304" pitchFamily="18" charset="0"/>
                    <a:cs typeface="Times New Roman" panose="02020603050405020304" pitchFamily="18" charset="0"/>
                  </a:rPr>
                  <a:t>p </a:t>
                </a:r>
                <a:r>
                  <a:rPr lang="en-US" altLang="zh-TW" dirty="0">
                    <a:latin typeface="Times New Roman" panose="02020603050405020304" pitchFamily="18" charset="0"/>
                    <a:cs typeface="Times New Roman" panose="02020603050405020304" pitchFamily="18" charset="0"/>
                  </a:rPr>
                  <a:t>must be the set of all possible of x.</a:t>
                </a:r>
              </a:p>
              <a:p>
                <a:pPr lvl="2"/>
                <a:r>
                  <a:rPr lang="en-US" altLang="zh-TW" dirty="0">
                    <a:latin typeface="Times New Roman" panose="02020603050405020304" pitchFamily="18" charset="0"/>
                    <a:cs typeface="Times New Roman" panose="02020603050405020304" pitchFamily="18" charset="0"/>
                  </a:rPr>
                  <a:t>For all </a:t>
                </a:r>
                <a14:m>
                  <m:oMath xmlns:m="http://schemas.openxmlformats.org/officeDocument/2006/math">
                    <m:r>
                      <a:rPr lang="en-US" altLang="zh-TW" i="1">
                        <a:latin typeface="Cambria Math" panose="02040503050406030204" pitchFamily="18" charset="0"/>
                        <a:cs typeface="Times New Roman" panose="02020603050405020304" pitchFamily="18" charset="0"/>
                      </a:rPr>
                      <m:t>𝑥</m:t>
                    </m:r>
                    <m:r>
                      <a:rPr lang="en-US" altLang="zh-TW" i="1">
                        <a:latin typeface="Cambria Math" panose="02040503050406030204" pitchFamily="18" charset="0"/>
                        <a:cs typeface="Times New Roman" panose="02020603050405020304" pitchFamily="18" charset="0"/>
                      </a:rPr>
                      <m:t>∈</m:t>
                    </m:r>
                  </m:oMath>
                </a14:m>
                <a:r>
                  <a:rPr lang="en-US" altLang="zh-TW" dirty="0">
                    <a:latin typeface="Times New Roman" panose="02020603050405020304" pitchFamily="18" charset="0"/>
                    <a:cs typeface="Times New Roman" panose="02020603050405020304" pitchFamily="18" charset="0"/>
                  </a:rPr>
                  <a:t>x, </a:t>
                </a:r>
                <a:r>
                  <a:rPr lang="en-US" altLang="zh-TW" i="1" dirty="0">
                    <a:latin typeface="Times New Roman" panose="02020603050405020304" pitchFamily="18" charset="0"/>
                    <a:cs typeface="Times New Roman" panose="02020603050405020304" pitchFamily="18" charset="0"/>
                  </a:rPr>
                  <a:t>p</a:t>
                </a:r>
                <a:r>
                  <a:rPr lang="en-US" altLang="zh-TW" dirty="0">
                    <a:latin typeface="Times New Roman" panose="02020603050405020304" pitchFamily="18" charset="0"/>
                    <a:cs typeface="Times New Roman" panose="02020603050405020304" pitchFamily="18" charset="0"/>
                  </a:rPr>
                  <a:t>(x)</a:t>
                </a:r>
                <a14:m>
                  <m:oMath xmlns:m="http://schemas.openxmlformats.org/officeDocument/2006/math">
                    <m:r>
                      <a:rPr lang="en-US" altLang="zh-TW" b="0" i="1" smtClean="0">
                        <a:latin typeface="Cambria Math" panose="02040503050406030204" pitchFamily="18" charset="0"/>
                        <a:cs typeface="Times New Roman" panose="02020603050405020304" pitchFamily="18" charset="0"/>
                      </a:rPr>
                      <m:t>≥0</m:t>
                    </m:r>
                    <m:r>
                      <a:rPr lang="en-US" altLang="zh-TW" b="0" i="0" smtClean="0">
                        <a:latin typeface="Cambria Math" panose="02040503050406030204" pitchFamily="18" charset="0"/>
                        <a:cs typeface="Times New Roman" panose="02020603050405020304" pitchFamily="18" charset="0"/>
                      </a:rPr>
                      <m:t>.</m:t>
                    </m:r>
                  </m:oMath>
                </a14:m>
                <a:endParaRPr lang="en-US" altLang="zh-TW" b="0" dirty="0">
                  <a:latin typeface="Times New Roman" panose="02020603050405020304" pitchFamily="18" charset="0"/>
                  <a:cs typeface="Times New Roman" panose="02020603050405020304" pitchFamily="18" charset="0"/>
                </a:endParaRPr>
              </a:p>
              <a:p>
                <a:pPr lvl="2"/>
                <a14:m>
                  <m:oMath xmlns:m="http://schemas.openxmlformats.org/officeDocument/2006/math">
                    <m:r>
                      <a:rPr lang="en-US" altLang="zh-TW" b="0" i="1" smtClean="0">
                        <a:latin typeface="Cambria Math" panose="02040503050406030204" pitchFamily="18" charset="0"/>
                        <a:cs typeface="Times New Roman" panose="02020603050405020304" pitchFamily="18" charset="0"/>
                      </a:rPr>
                      <m:t>∫</m:t>
                    </m:r>
                  </m:oMath>
                </a14:m>
                <a:r>
                  <a:rPr lang="en-US" altLang="zh-TW" i="1" dirty="0">
                    <a:latin typeface="Times New Roman" panose="02020603050405020304" pitchFamily="18" charset="0"/>
                    <a:cs typeface="Times New Roman" panose="02020603050405020304" pitchFamily="18" charset="0"/>
                  </a:rPr>
                  <a:t>p</a:t>
                </a:r>
                <a:r>
                  <a:rPr lang="en-US" altLang="zh-TW" dirty="0">
                    <a:latin typeface="Times New Roman" panose="02020603050405020304" pitchFamily="18" charset="0"/>
                    <a:cs typeface="Times New Roman" panose="02020603050405020304" pitchFamily="18" charset="0"/>
                  </a:rPr>
                  <a:t>(</a:t>
                </a:r>
                <a14:m>
                  <m:oMath xmlns:m="http://schemas.openxmlformats.org/officeDocument/2006/math">
                    <m:r>
                      <a:rPr lang="en-US" altLang="zh-TW" b="0" i="1" smtClean="0">
                        <a:latin typeface="Cambria Math" panose="02040503050406030204" pitchFamily="18" charset="0"/>
                        <a:cs typeface="Times New Roman" panose="02020603050405020304" pitchFamily="18" charset="0"/>
                      </a:rPr>
                      <m:t>𝑥</m:t>
                    </m:r>
                  </m:oMath>
                </a14:m>
                <a:r>
                  <a:rPr lang="en-US" altLang="zh-TW" dirty="0">
                    <a:latin typeface="Times New Roman" panose="02020603050405020304" pitchFamily="18" charset="0"/>
                    <a:cs typeface="Times New Roman" panose="02020603050405020304" pitchFamily="18" charset="0"/>
                  </a:rPr>
                  <a:t>)</a:t>
                </a:r>
                <a14:m>
                  <m:oMath xmlns:m="http://schemas.openxmlformats.org/officeDocument/2006/math">
                    <m:r>
                      <a:rPr lang="en-US" altLang="zh-TW" b="0" i="1" dirty="0" smtClean="0">
                        <a:latin typeface="Cambria Math" panose="02040503050406030204" pitchFamily="18" charset="0"/>
                        <a:cs typeface="Times New Roman" panose="02020603050405020304" pitchFamily="18" charset="0"/>
                      </a:rPr>
                      <m:t>𝑑𝑥</m:t>
                    </m:r>
                    <m:r>
                      <a:rPr lang="en-US" altLang="zh-TW" b="0" i="1" dirty="0" smtClean="0">
                        <a:latin typeface="Cambria Math" panose="02040503050406030204" pitchFamily="18" charset="0"/>
                        <a:cs typeface="Times New Roman" panose="02020603050405020304" pitchFamily="18" charset="0"/>
                      </a:rPr>
                      <m:t>=1</m:t>
                    </m:r>
                  </m:oMath>
                </a14:m>
                <a:r>
                  <a:rPr lang="en-US" altLang="zh-TW" dirty="0">
                    <a:latin typeface="Times New Roman" panose="02020603050405020304" pitchFamily="18" charset="0"/>
                    <a:cs typeface="Times New Roman" panose="02020603050405020304" pitchFamily="18" charset="0"/>
                  </a:rPr>
                  <a:t>.</a:t>
                </a:r>
              </a:p>
              <a:p>
                <a:pPr lvl="2"/>
                <a:r>
                  <a:rPr lang="en-US" altLang="zh-TW" dirty="0">
                    <a:latin typeface="Times New Roman" panose="02020603050405020304" pitchFamily="18" charset="0"/>
                    <a:cs typeface="Times New Roman" panose="02020603050405020304" pitchFamily="18" charset="0"/>
                  </a:rPr>
                  <a:t>e.g.: uniform distribution: </a:t>
                </a:r>
                <a14:m>
                  <m:oMath xmlns:m="http://schemas.openxmlformats.org/officeDocument/2006/math">
                    <m:r>
                      <a:rPr lang="en-US" altLang="zh-TW" b="0" i="1" smtClean="0">
                        <a:latin typeface="Cambria Math" panose="02040503050406030204" pitchFamily="18" charset="0"/>
                        <a:cs typeface="Times New Roman" panose="02020603050405020304" pitchFamily="18" charset="0"/>
                      </a:rPr>
                      <m:t>𝑢</m:t>
                    </m:r>
                    <m:d>
                      <m:dPr>
                        <m:ctrlPr>
                          <a:rPr lang="en-US" altLang="zh-TW" b="0" i="1" smtClean="0">
                            <a:latin typeface="Cambria Math" panose="02040503050406030204" pitchFamily="18" charset="0"/>
                            <a:cs typeface="Times New Roman" panose="02020603050405020304" pitchFamily="18" charset="0"/>
                          </a:rPr>
                        </m:ctrlPr>
                      </m:dPr>
                      <m:e>
                        <m:r>
                          <a:rPr lang="en-US" altLang="zh-TW" b="0" i="1" smtClean="0">
                            <a:latin typeface="Cambria Math" panose="02040503050406030204" pitchFamily="18" charset="0"/>
                            <a:cs typeface="Times New Roman" panose="02020603050405020304" pitchFamily="18" charset="0"/>
                          </a:rPr>
                          <m:t>𝑥</m:t>
                        </m:r>
                        <m:r>
                          <a:rPr lang="en-US" altLang="zh-TW" b="0" i="1" smtClean="0">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𝑎</m:t>
                        </m:r>
                        <m:r>
                          <a:rPr lang="en-US" altLang="zh-TW" b="0" i="1" smtClean="0">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𝑏</m:t>
                        </m:r>
                      </m:e>
                    </m:d>
                    <m:r>
                      <a:rPr lang="en-US" altLang="zh-TW" b="0" i="1" smtClean="0">
                        <a:latin typeface="Cambria Math" panose="02040503050406030204" pitchFamily="18" charset="0"/>
                        <a:cs typeface="Times New Roman" panose="02020603050405020304" pitchFamily="18" charset="0"/>
                      </a:rPr>
                      <m:t>=</m:t>
                    </m:r>
                    <m:f>
                      <m:fPr>
                        <m:ctrlPr>
                          <a:rPr lang="en-US" altLang="zh-TW" b="0" i="1" smtClean="0">
                            <a:latin typeface="Cambria Math" panose="02040503050406030204" pitchFamily="18" charset="0"/>
                            <a:cs typeface="Times New Roman" panose="02020603050405020304" pitchFamily="18" charset="0"/>
                          </a:rPr>
                        </m:ctrlPr>
                      </m:fPr>
                      <m:num>
                        <m:r>
                          <a:rPr lang="en-US" altLang="zh-TW" b="0" i="1" smtClean="0">
                            <a:latin typeface="Cambria Math" panose="02040503050406030204" pitchFamily="18" charset="0"/>
                            <a:cs typeface="Times New Roman" panose="02020603050405020304" pitchFamily="18" charset="0"/>
                          </a:rPr>
                          <m:t>1</m:t>
                        </m:r>
                      </m:num>
                      <m:den>
                        <m:r>
                          <a:rPr lang="en-US" altLang="zh-TW" b="0" i="1" smtClean="0">
                            <a:latin typeface="Cambria Math" panose="02040503050406030204" pitchFamily="18" charset="0"/>
                            <a:cs typeface="Times New Roman" panose="02020603050405020304" pitchFamily="18" charset="0"/>
                          </a:rPr>
                          <m:t>𝑏</m:t>
                        </m:r>
                        <m:r>
                          <a:rPr lang="en-US" altLang="zh-TW" b="0" i="1" smtClean="0">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𝑎</m:t>
                        </m:r>
                      </m:den>
                    </m:f>
                  </m:oMath>
                </a14:m>
                <a:endParaRPr lang="en-US" altLang="zh-TW" dirty="0">
                  <a:latin typeface="Times New Roman" panose="02020603050405020304" pitchFamily="18" charset="0"/>
                  <a:cs typeface="Times New Roman" panose="02020603050405020304" pitchFamily="18" charset="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602000"/>
                <a:ext cx="8229600" cy="5499408"/>
              </a:xfrm>
              <a:blipFill>
                <a:blip r:embed="rId2"/>
                <a:stretch>
                  <a:fillRect l="-1704" t="-155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003014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Probability</a:t>
            </a:r>
            <a:endParaRPr lang="zh-TW"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46856" y="1602000"/>
                <a:ext cx="8229600" cy="5139368"/>
              </a:xfrm>
            </p:spPr>
            <p:txBody>
              <a:bodyPr/>
              <a:lstStyle/>
              <a:p>
                <a:r>
                  <a:rPr lang="en-US" altLang="zh-TW" dirty="0">
                    <a:latin typeface="Times New Roman" panose="02020603050405020304" pitchFamily="18" charset="0"/>
                    <a:cs typeface="Times New Roman" panose="02020603050405020304" pitchFamily="18" charset="0"/>
                  </a:rPr>
                  <a:t>Marginal probability</a:t>
                </a:r>
              </a:p>
              <a:p>
                <a:pPr lvl="1"/>
                <a:r>
                  <a:rPr lang="en-US" altLang="zh-TW" dirty="0">
                    <a:latin typeface="Times New Roman" panose="02020603050405020304" pitchFamily="18" charset="0"/>
                    <a:cs typeface="Times New Roman" panose="02020603050405020304" pitchFamily="18" charset="0"/>
                  </a:rPr>
                  <a:t>discrete: for a joint distribution (x, y)</a:t>
                </a:r>
                <a14:m>
                  <m:oMath xmlns:m="http://schemas.openxmlformats.org/officeDocument/2006/math">
                    <m:r>
                      <a:rPr lang="en-US" altLang="zh-TW" b="0" i="1" smtClean="0">
                        <a:latin typeface="Cambria Math" panose="02040503050406030204" pitchFamily="18" charset="0"/>
                        <a:cs typeface="Times New Roman" panose="02020603050405020304" pitchFamily="18" charset="0"/>
                      </a:rPr>
                      <m:t>~</m:t>
                    </m:r>
                  </m:oMath>
                </a14:m>
                <a:r>
                  <a:rPr lang="en-US" altLang="zh-TW" i="1" dirty="0">
                    <a:latin typeface="Times New Roman" panose="02020603050405020304" pitchFamily="18" charset="0"/>
                    <a:cs typeface="Times New Roman" panose="02020603050405020304" pitchFamily="18" charset="0"/>
                  </a:rPr>
                  <a:t>P</a:t>
                </a:r>
                <a:r>
                  <a:rPr lang="en-US" altLang="zh-TW" dirty="0">
                    <a:latin typeface="Times New Roman" panose="02020603050405020304" pitchFamily="18" charset="0"/>
                    <a:cs typeface="Times New Roman" panose="02020603050405020304" pitchFamily="18" charset="0"/>
                  </a:rPr>
                  <a:t>(x, y)</a:t>
                </a:r>
              </a:p>
              <a:p>
                <a:pPr lvl="2"/>
                <a:r>
                  <a:rPr lang="en-US" altLang="zh-TW" dirty="0">
                    <a:latin typeface="Times New Roman" panose="02020603050405020304" pitchFamily="18" charset="0"/>
                    <a:cs typeface="Times New Roman" panose="02020603050405020304" pitchFamily="18" charset="0"/>
                  </a:rPr>
                  <a:t>For all </a:t>
                </a:r>
                <a14:m>
                  <m:oMath xmlns:m="http://schemas.openxmlformats.org/officeDocument/2006/math">
                    <m:r>
                      <a:rPr lang="en-US" altLang="zh-TW" b="0" i="1" smtClean="0">
                        <a:latin typeface="Cambria Math" panose="02040503050406030204" pitchFamily="18" charset="0"/>
                        <a:cs typeface="Times New Roman" panose="02020603050405020304" pitchFamily="18" charset="0"/>
                      </a:rPr>
                      <m:t>𝑥</m:t>
                    </m:r>
                    <m:r>
                      <a:rPr lang="en-US" altLang="zh-TW" b="0" i="1" smtClean="0">
                        <a:latin typeface="Cambria Math" panose="02040503050406030204" pitchFamily="18" charset="0"/>
                        <a:cs typeface="Times New Roman" panose="02020603050405020304" pitchFamily="18" charset="0"/>
                      </a:rPr>
                      <m:t>∈</m:t>
                    </m:r>
                  </m:oMath>
                </a14:m>
                <a:r>
                  <a:rPr lang="en-US" altLang="zh-TW" dirty="0">
                    <a:latin typeface="Times New Roman" panose="02020603050405020304" pitchFamily="18" charset="0"/>
                    <a:cs typeface="Times New Roman" panose="02020603050405020304" pitchFamily="18" charset="0"/>
                  </a:rPr>
                  <a:t>x, </a:t>
                </a:r>
                <a:r>
                  <a:rPr lang="en-US" altLang="zh-TW" i="1" dirty="0">
                    <a:latin typeface="Times New Roman" panose="02020603050405020304" pitchFamily="18" charset="0"/>
                    <a:cs typeface="Times New Roman" panose="02020603050405020304" pitchFamily="18" charset="0"/>
                  </a:rPr>
                  <a:t>P</a:t>
                </a:r>
                <a:r>
                  <a:rPr lang="en-US" altLang="zh-TW" dirty="0">
                    <a:latin typeface="Times New Roman" panose="02020603050405020304" pitchFamily="18" charset="0"/>
                    <a:cs typeface="Times New Roman" panose="02020603050405020304" pitchFamily="18" charset="0"/>
                  </a:rPr>
                  <a:t>(x</a:t>
                </a:r>
                <a14:m>
                  <m:oMath xmlns:m="http://schemas.openxmlformats.org/officeDocument/2006/math">
                    <m:r>
                      <a:rPr lang="en-US" altLang="zh-TW" b="0" i="1" smtClean="0">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𝑥</m:t>
                    </m:r>
                  </m:oMath>
                </a14:m>
                <a:r>
                  <a:rPr lang="en-US" altLang="zh-TW" dirty="0">
                    <a:latin typeface="Times New Roman" panose="02020603050405020304" pitchFamily="18" charset="0"/>
                    <a:cs typeface="Times New Roman" panose="02020603050405020304" pitchFamily="18" charset="0"/>
                  </a:rPr>
                  <a:t>)</a:t>
                </a:r>
                <a14:m>
                  <m:oMath xmlns:m="http://schemas.openxmlformats.org/officeDocument/2006/math">
                    <m:r>
                      <a:rPr lang="en-US" altLang="zh-TW" b="0" i="1" dirty="0" smtClean="0">
                        <a:latin typeface="Cambria Math" panose="02040503050406030204" pitchFamily="18" charset="0"/>
                        <a:cs typeface="Times New Roman" panose="02020603050405020304" pitchFamily="18" charset="0"/>
                      </a:rPr>
                      <m:t>=</m:t>
                    </m:r>
                    <m:nary>
                      <m:naryPr>
                        <m:chr m:val="∑"/>
                        <m:supHide m:val="on"/>
                        <m:ctrlPr>
                          <a:rPr lang="en-US" altLang="zh-TW" b="0" i="1" dirty="0" smtClean="0">
                            <a:latin typeface="Cambria Math" panose="02040503050406030204" pitchFamily="18" charset="0"/>
                            <a:cs typeface="Times New Roman" panose="02020603050405020304" pitchFamily="18" charset="0"/>
                          </a:rPr>
                        </m:ctrlPr>
                      </m:naryPr>
                      <m:sub>
                        <m:r>
                          <a:rPr lang="en-US" altLang="zh-TW" b="0" i="1" dirty="0" smtClean="0">
                            <a:latin typeface="Cambria Math" panose="02040503050406030204" pitchFamily="18" charset="0"/>
                            <a:cs typeface="Times New Roman" panose="02020603050405020304" pitchFamily="18" charset="0"/>
                          </a:rPr>
                          <m:t>𝑦</m:t>
                        </m:r>
                      </m:sub>
                      <m:sup/>
                      <m:e>
                        <m:r>
                          <a:rPr lang="en-US" altLang="zh-TW" b="0" i="1" dirty="0" smtClean="0">
                            <a:latin typeface="Cambria Math" panose="02040503050406030204" pitchFamily="18" charset="0"/>
                            <a:cs typeface="Times New Roman" panose="02020603050405020304" pitchFamily="18" charset="0"/>
                          </a:rPr>
                          <m:t>𝑃</m:t>
                        </m:r>
                      </m:e>
                    </m:nary>
                  </m:oMath>
                </a14:m>
                <a:r>
                  <a:rPr lang="en-US" altLang="zh-TW" dirty="0">
                    <a:latin typeface="Times New Roman" panose="02020603050405020304" pitchFamily="18" charset="0"/>
                    <a:cs typeface="Times New Roman" panose="02020603050405020304" pitchFamily="18" charset="0"/>
                  </a:rPr>
                  <a:t>(x</a:t>
                </a:r>
                <a14:m>
                  <m:oMath xmlns:m="http://schemas.openxmlformats.org/officeDocument/2006/math">
                    <m:r>
                      <a:rPr lang="en-US" altLang="zh-TW" b="0" i="1" smtClean="0">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𝑥</m:t>
                    </m:r>
                  </m:oMath>
                </a14:m>
                <a:r>
                  <a:rPr lang="en-US" altLang="zh-TW" dirty="0">
                    <a:latin typeface="Times New Roman" panose="02020603050405020304" pitchFamily="18" charset="0"/>
                    <a:cs typeface="Times New Roman" panose="02020603050405020304" pitchFamily="18" charset="0"/>
                  </a:rPr>
                  <a:t>, y</a:t>
                </a:r>
                <a14:m>
                  <m:oMath xmlns:m="http://schemas.openxmlformats.org/officeDocument/2006/math">
                    <m:r>
                      <a:rPr lang="en-US" altLang="zh-TW" b="0" i="1" smtClean="0">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𝑦</m:t>
                    </m:r>
                  </m:oMath>
                </a14:m>
                <a:r>
                  <a:rPr lang="en-US" altLang="zh-TW" dirty="0">
                    <a:latin typeface="Times New Roman" panose="02020603050405020304" pitchFamily="18" charset="0"/>
                    <a:cs typeface="Times New Roman" panose="02020603050405020304" pitchFamily="18" charset="0"/>
                  </a:rPr>
                  <a:t>).</a:t>
                </a:r>
              </a:p>
              <a:p>
                <a:pPr lvl="1"/>
                <a:r>
                  <a:rPr lang="en-US" altLang="zh-TW" dirty="0">
                    <a:latin typeface="Times New Roman" panose="02020603050405020304" pitchFamily="18" charset="0"/>
                    <a:cs typeface="Times New Roman" panose="02020603050405020304" pitchFamily="18" charset="0"/>
                  </a:rPr>
                  <a:t>continuous: for a joint distribution (x, y)</a:t>
                </a:r>
                <a14:m>
                  <m:oMath xmlns:m="http://schemas.openxmlformats.org/officeDocument/2006/math">
                    <m:r>
                      <a:rPr lang="en-US" altLang="zh-TW" i="1">
                        <a:latin typeface="Cambria Math" panose="02040503050406030204" pitchFamily="18" charset="0"/>
                        <a:cs typeface="Times New Roman" panose="02020603050405020304" pitchFamily="18" charset="0"/>
                      </a:rPr>
                      <m:t>~</m:t>
                    </m:r>
                  </m:oMath>
                </a14:m>
                <a:r>
                  <a:rPr lang="en-US" altLang="zh-TW" i="1" dirty="0">
                    <a:latin typeface="Times New Roman" panose="02020603050405020304" pitchFamily="18" charset="0"/>
                    <a:cs typeface="Times New Roman" panose="02020603050405020304" pitchFamily="18" charset="0"/>
                  </a:rPr>
                  <a:t>p</a:t>
                </a:r>
                <a:r>
                  <a:rPr lang="en-US" altLang="zh-TW" dirty="0">
                    <a:latin typeface="Times New Roman" panose="02020603050405020304" pitchFamily="18" charset="0"/>
                    <a:cs typeface="Times New Roman" panose="02020603050405020304" pitchFamily="18" charset="0"/>
                  </a:rPr>
                  <a:t>(x, y)</a:t>
                </a:r>
              </a:p>
              <a:p>
                <a:pPr lvl="2"/>
                <a:r>
                  <a:rPr lang="en-US" altLang="zh-TW" i="1" dirty="0">
                    <a:latin typeface="Times New Roman" panose="02020603050405020304" pitchFamily="18" charset="0"/>
                    <a:cs typeface="Times New Roman" panose="02020603050405020304" pitchFamily="18" charset="0"/>
                  </a:rPr>
                  <a:t>p</a:t>
                </a:r>
                <a14:m>
                  <m:oMath xmlns:m="http://schemas.openxmlformats.org/officeDocument/2006/math">
                    <m:d>
                      <m:dPr>
                        <m:ctrlPr>
                          <a:rPr lang="en-US" altLang="zh-TW" b="0" i="1" smtClean="0">
                            <a:latin typeface="Cambria Math" panose="02040503050406030204" pitchFamily="18" charset="0"/>
                            <a:cs typeface="Times New Roman" panose="02020603050405020304" pitchFamily="18" charset="0"/>
                          </a:rPr>
                        </m:ctrlPr>
                      </m:dPr>
                      <m:e>
                        <m:r>
                          <a:rPr lang="en-US" altLang="zh-TW" b="0" i="1" smtClean="0">
                            <a:latin typeface="Cambria Math" panose="02040503050406030204" pitchFamily="18" charset="0"/>
                            <a:cs typeface="Times New Roman" panose="02020603050405020304" pitchFamily="18" charset="0"/>
                          </a:rPr>
                          <m:t>𝑥</m:t>
                        </m:r>
                      </m:e>
                    </m:d>
                    <m:r>
                      <a:rPr lang="en-US" altLang="zh-TW" b="0" i="1" smtClean="0">
                        <a:latin typeface="Cambria Math" panose="02040503050406030204" pitchFamily="18" charset="0"/>
                        <a:cs typeface="Times New Roman" panose="02020603050405020304" pitchFamily="18" charset="0"/>
                      </a:rPr>
                      <m:t>=∫</m:t>
                    </m:r>
                  </m:oMath>
                </a14:m>
                <a:r>
                  <a:rPr lang="en-US" altLang="zh-TW" i="1" dirty="0">
                    <a:latin typeface="Times New Roman" panose="02020603050405020304" pitchFamily="18" charset="0"/>
                    <a:cs typeface="Times New Roman" panose="02020603050405020304" pitchFamily="18" charset="0"/>
                  </a:rPr>
                  <a:t>p</a:t>
                </a:r>
                <a14:m>
                  <m:oMath xmlns:m="http://schemas.openxmlformats.org/officeDocument/2006/math">
                    <m:d>
                      <m:dPr>
                        <m:ctrlPr>
                          <a:rPr lang="en-US" altLang="zh-TW" b="0" i="1" dirty="0" smtClean="0">
                            <a:latin typeface="Cambria Math" panose="02040503050406030204" pitchFamily="18" charset="0"/>
                            <a:cs typeface="Times New Roman" panose="02020603050405020304" pitchFamily="18" charset="0"/>
                          </a:rPr>
                        </m:ctrlPr>
                      </m:dPr>
                      <m:e>
                        <m:r>
                          <a:rPr lang="en-US" altLang="zh-TW" b="0" i="1" dirty="0" smtClean="0">
                            <a:latin typeface="Cambria Math" panose="02040503050406030204" pitchFamily="18" charset="0"/>
                            <a:cs typeface="Times New Roman" panose="02020603050405020304" pitchFamily="18" charset="0"/>
                          </a:rPr>
                          <m:t>𝑥</m:t>
                        </m:r>
                        <m:r>
                          <a:rPr lang="en-US" altLang="zh-TW" b="0" i="1" dirty="0" smtClean="0">
                            <a:latin typeface="Cambria Math" panose="02040503050406030204" pitchFamily="18" charset="0"/>
                            <a:cs typeface="Times New Roman" panose="02020603050405020304" pitchFamily="18" charset="0"/>
                          </a:rPr>
                          <m:t>,</m:t>
                        </m:r>
                        <m:r>
                          <a:rPr lang="en-US" altLang="zh-TW" b="0" i="1" dirty="0" smtClean="0">
                            <a:latin typeface="Cambria Math" panose="02040503050406030204" pitchFamily="18" charset="0"/>
                            <a:cs typeface="Times New Roman" panose="02020603050405020304" pitchFamily="18" charset="0"/>
                          </a:rPr>
                          <m:t>𝑦</m:t>
                        </m:r>
                      </m:e>
                    </m:d>
                    <m:r>
                      <a:rPr lang="en-US" altLang="zh-TW" b="0" i="1" dirty="0" smtClean="0">
                        <a:latin typeface="Cambria Math" panose="02040503050406030204" pitchFamily="18" charset="0"/>
                        <a:cs typeface="Times New Roman" panose="02020603050405020304" pitchFamily="18" charset="0"/>
                      </a:rPr>
                      <m:t>𝑑𝑦</m:t>
                    </m:r>
                  </m:oMath>
                </a14:m>
                <a:r>
                  <a:rPr lang="en-US" altLang="zh-TW" dirty="0">
                    <a:latin typeface="Times New Roman" panose="02020603050405020304" pitchFamily="18" charset="0"/>
                    <a:cs typeface="Times New Roman" panose="02020603050405020304" pitchFamily="18" charset="0"/>
                  </a:rPr>
                  <a:t>.</a:t>
                </a:r>
              </a:p>
              <a:p>
                <a:r>
                  <a:rPr lang="en-US" altLang="zh-TW" dirty="0">
                    <a:latin typeface="Times New Roman" panose="02020603050405020304" pitchFamily="18" charset="0"/>
                    <a:cs typeface="Times New Roman" panose="02020603050405020304" pitchFamily="18" charset="0"/>
                  </a:rPr>
                  <a:t>Conditional probability</a:t>
                </a:r>
              </a:p>
              <a:p>
                <a:pPr lvl="1"/>
                <a:r>
                  <a:rPr lang="en-US" altLang="zh-TW" i="1" dirty="0">
                    <a:latin typeface="Times New Roman" panose="02020603050405020304" pitchFamily="18" charset="0"/>
                    <a:cs typeface="Times New Roman" panose="02020603050405020304" pitchFamily="18" charset="0"/>
                  </a:rPr>
                  <a:t>P</a:t>
                </a:r>
                <a:r>
                  <a:rPr lang="en-US" altLang="zh-TW" dirty="0">
                    <a:latin typeface="Times New Roman" panose="02020603050405020304" pitchFamily="18" charset="0"/>
                    <a:cs typeface="Times New Roman" panose="02020603050405020304" pitchFamily="18" charset="0"/>
                  </a:rPr>
                  <a:t>(y</a:t>
                </a:r>
                <a14:m>
                  <m:oMath xmlns:m="http://schemas.openxmlformats.org/officeDocument/2006/math">
                    <m:r>
                      <a:rPr lang="en-US" altLang="zh-TW" b="0" i="1" smtClean="0">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𝑦</m:t>
                    </m:r>
                    <m:r>
                      <a:rPr lang="en-US" altLang="zh-TW" b="0" i="1" smtClean="0">
                        <a:latin typeface="Cambria Math" panose="02040503050406030204" pitchFamily="18" charset="0"/>
                        <a:cs typeface="Times New Roman" panose="02020603050405020304" pitchFamily="18" charset="0"/>
                      </a:rPr>
                      <m:t>|</m:t>
                    </m:r>
                  </m:oMath>
                </a14:m>
                <a:r>
                  <a:rPr lang="en-US" altLang="zh-TW" dirty="0">
                    <a:latin typeface="Times New Roman" panose="02020603050405020304" pitchFamily="18" charset="0"/>
                    <a:cs typeface="Times New Roman" panose="02020603050405020304" pitchFamily="18" charset="0"/>
                  </a:rPr>
                  <a:t>x</a:t>
                </a:r>
                <a14:m>
                  <m:oMath xmlns:m="http://schemas.openxmlformats.org/officeDocument/2006/math">
                    <m:r>
                      <a:rPr lang="en-US" altLang="zh-TW" b="0" i="1" dirty="0" smtClean="0">
                        <a:latin typeface="Cambria Math" panose="02040503050406030204" pitchFamily="18" charset="0"/>
                        <a:cs typeface="Times New Roman" panose="02020603050405020304" pitchFamily="18" charset="0"/>
                      </a:rPr>
                      <m:t>=</m:t>
                    </m:r>
                    <m:r>
                      <a:rPr lang="en-US" altLang="zh-TW" b="0" i="1" dirty="0" smtClean="0">
                        <a:latin typeface="Cambria Math" panose="02040503050406030204" pitchFamily="18" charset="0"/>
                        <a:cs typeface="Times New Roman" panose="02020603050405020304" pitchFamily="18" charset="0"/>
                      </a:rPr>
                      <m:t>𝑥</m:t>
                    </m:r>
                  </m:oMath>
                </a14:m>
                <a:r>
                  <a:rPr lang="en-US" altLang="zh-TW" dirty="0">
                    <a:latin typeface="Times New Roman" panose="02020603050405020304" pitchFamily="18" charset="0"/>
                    <a:cs typeface="Times New Roman" panose="02020603050405020304" pitchFamily="18" charset="0"/>
                  </a:rPr>
                  <a:t>)</a:t>
                </a:r>
                <a14:m>
                  <m:oMath xmlns:m="http://schemas.openxmlformats.org/officeDocument/2006/math">
                    <m:r>
                      <a:rPr lang="en-US" altLang="zh-TW" b="0" i="1" dirty="0" smtClean="0">
                        <a:latin typeface="Cambria Math" panose="02040503050406030204" pitchFamily="18" charset="0"/>
                        <a:cs typeface="Times New Roman" panose="02020603050405020304" pitchFamily="18" charset="0"/>
                      </a:rPr>
                      <m:t>=</m:t>
                    </m:r>
                    <m:f>
                      <m:fPr>
                        <m:ctrlPr>
                          <a:rPr lang="en-US" altLang="zh-TW" b="0" i="1" dirty="0" smtClean="0">
                            <a:latin typeface="Cambria Math" panose="02040503050406030204" pitchFamily="18" charset="0"/>
                            <a:cs typeface="Times New Roman" panose="02020603050405020304" pitchFamily="18" charset="0"/>
                          </a:rPr>
                        </m:ctrlPr>
                      </m:fPr>
                      <m:num>
                        <m:r>
                          <a:rPr lang="en-US" altLang="zh-TW" b="0" i="1" dirty="0" smtClean="0">
                            <a:latin typeface="Cambria Math" panose="02040503050406030204" pitchFamily="18" charset="0"/>
                            <a:cs typeface="Times New Roman" panose="02020603050405020304" pitchFamily="18" charset="0"/>
                          </a:rPr>
                          <m:t>𝑃</m:t>
                        </m:r>
                        <m:r>
                          <a:rPr lang="en-US" altLang="zh-TW" b="0" i="1" dirty="0" smtClean="0">
                            <a:latin typeface="Cambria Math" panose="02040503050406030204" pitchFamily="18" charset="0"/>
                            <a:cs typeface="Times New Roman" panose="02020603050405020304" pitchFamily="18" charset="0"/>
                          </a:rPr>
                          <m:t>(</m:t>
                        </m:r>
                        <m:r>
                          <m:rPr>
                            <m:nor/>
                          </m:rPr>
                          <a:rPr lang="en-US" altLang="zh-TW" b="0" dirty="0" smtClean="0">
                            <a:latin typeface="Times New Roman" panose="02020603050405020304" pitchFamily="18" charset="0"/>
                            <a:cs typeface="Times New Roman" panose="02020603050405020304" pitchFamily="18" charset="0"/>
                          </a:rPr>
                          <m:t>y</m:t>
                        </m:r>
                        <m:r>
                          <a:rPr lang="en-US" altLang="zh-TW" b="0" i="1" dirty="0" smtClean="0">
                            <a:latin typeface="Cambria Math" panose="02040503050406030204" pitchFamily="18" charset="0"/>
                            <a:cs typeface="Times New Roman" panose="02020603050405020304" pitchFamily="18" charset="0"/>
                          </a:rPr>
                          <m:t>=</m:t>
                        </m:r>
                        <m:r>
                          <a:rPr lang="en-US" altLang="zh-TW" b="0" i="1" dirty="0" smtClean="0">
                            <a:latin typeface="Cambria Math" panose="02040503050406030204" pitchFamily="18" charset="0"/>
                            <a:cs typeface="Times New Roman" panose="02020603050405020304" pitchFamily="18" charset="0"/>
                          </a:rPr>
                          <m:t>𝑦</m:t>
                        </m:r>
                        <m:r>
                          <a:rPr lang="en-US" altLang="zh-TW" b="0" i="1" dirty="0" smtClean="0">
                            <a:latin typeface="Cambria Math" panose="02040503050406030204" pitchFamily="18" charset="0"/>
                            <a:cs typeface="Times New Roman" panose="02020603050405020304" pitchFamily="18" charset="0"/>
                          </a:rPr>
                          <m:t>,</m:t>
                        </m:r>
                        <m:r>
                          <m:rPr>
                            <m:nor/>
                          </m:rPr>
                          <a:rPr lang="en-US" altLang="zh-TW" b="0" dirty="0" smtClean="0">
                            <a:latin typeface="Times New Roman" panose="02020603050405020304" pitchFamily="18" charset="0"/>
                            <a:cs typeface="Times New Roman" panose="02020603050405020304" pitchFamily="18" charset="0"/>
                          </a:rPr>
                          <m:t>x</m:t>
                        </m:r>
                        <m:r>
                          <a:rPr lang="en-US" altLang="zh-TW" b="0" i="1" dirty="0" smtClean="0">
                            <a:latin typeface="Cambria Math" panose="02040503050406030204" pitchFamily="18" charset="0"/>
                            <a:cs typeface="Times New Roman" panose="02020603050405020304" pitchFamily="18" charset="0"/>
                          </a:rPr>
                          <m:t>=</m:t>
                        </m:r>
                        <m:r>
                          <a:rPr lang="en-US" altLang="zh-TW" b="0" i="1" dirty="0" smtClean="0">
                            <a:latin typeface="Cambria Math" panose="02040503050406030204" pitchFamily="18" charset="0"/>
                            <a:cs typeface="Times New Roman" panose="02020603050405020304" pitchFamily="18" charset="0"/>
                          </a:rPr>
                          <m:t>𝑥</m:t>
                        </m:r>
                        <m:r>
                          <a:rPr lang="en-US" altLang="zh-TW" b="0" i="1" dirty="0" smtClean="0">
                            <a:latin typeface="Cambria Math" panose="02040503050406030204" pitchFamily="18" charset="0"/>
                            <a:cs typeface="Times New Roman" panose="02020603050405020304" pitchFamily="18" charset="0"/>
                          </a:rPr>
                          <m:t>)</m:t>
                        </m:r>
                      </m:num>
                      <m:den>
                        <m:r>
                          <m:rPr>
                            <m:nor/>
                          </m:rPr>
                          <a:rPr lang="en-US" altLang="zh-TW" b="0" i="1" dirty="0" smtClean="0">
                            <a:latin typeface="Times New Roman" panose="02020603050405020304" pitchFamily="18" charset="0"/>
                            <a:cs typeface="Times New Roman" panose="02020603050405020304" pitchFamily="18" charset="0"/>
                          </a:rPr>
                          <m:t>P</m:t>
                        </m:r>
                        <m:r>
                          <a:rPr lang="en-US" altLang="zh-TW" b="0" i="1" dirty="0" smtClean="0">
                            <a:latin typeface="Cambria Math" panose="02040503050406030204" pitchFamily="18" charset="0"/>
                            <a:cs typeface="Times New Roman" panose="02020603050405020304" pitchFamily="18" charset="0"/>
                          </a:rPr>
                          <m:t>(</m:t>
                        </m:r>
                        <m:r>
                          <m:rPr>
                            <m:nor/>
                          </m:rPr>
                          <a:rPr lang="en-US" altLang="zh-TW" b="0" i="0" dirty="0" smtClean="0">
                            <a:latin typeface="Times New Roman" panose="02020603050405020304" pitchFamily="18" charset="0"/>
                            <a:cs typeface="Times New Roman" panose="02020603050405020304" pitchFamily="18" charset="0"/>
                          </a:rPr>
                          <m:t>x</m:t>
                        </m:r>
                        <m:r>
                          <a:rPr lang="en-US" altLang="zh-TW" b="0" i="1" dirty="0" smtClean="0">
                            <a:latin typeface="Cambria Math" panose="02040503050406030204" pitchFamily="18" charset="0"/>
                            <a:cs typeface="Times New Roman" panose="02020603050405020304" pitchFamily="18" charset="0"/>
                          </a:rPr>
                          <m:t>=</m:t>
                        </m:r>
                        <m:r>
                          <a:rPr lang="en-US" altLang="zh-TW" b="0" i="1" dirty="0" smtClean="0">
                            <a:latin typeface="Cambria Math" panose="02040503050406030204" pitchFamily="18" charset="0"/>
                            <a:cs typeface="Times New Roman" panose="02020603050405020304" pitchFamily="18" charset="0"/>
                          </a:rPr>
                          <m:t>𝑥</m:t>
                        </m:r>
                        <m:r>
                          <a:rPr lang="en-US" altLang="zh-TW" b="0" i="1" dirty="0" smtClean="0">
                            <a:latin typeface="Cambria Math" panose="02040503050406030204" pitchFamily="18" charset="0"/>
                            <a:cs typeface="Times New Roman" panose="02020603050405020304" pitchFamily="18" charset="0"/>
                          </a:rPr>
                          <m:t>)</m:t>
                        </m:r>
                      </m:den>
                    </m:f>
                  </m:oMath>
                </a14:m>
                <a:endParaRPr lang="en-US" altLang="zh-TW" dirty="0">
                  <a:latin typeface="Times New Roman" panose="02020603050405020304" pitchFamily="18" charset="0"/>
                  <a:cs typeface="Times New Roman" panose="02020603050405020304" pitchFamily="18" charset="0"/>
                </a:endParaRPr>
              </a:p>
              <a:p>
                <a:pPr lvl="1"/>
                <a:r>
                  <a:rPr lang="en-US" altLang="zh-TW" dirty="0">
                    <a:latin typeface="Times New Roman" panose="02020603050405020304" pitchFamily="18" charset="0"/>
                    <a:cs typeface="Times New Roman" panose="02020603050405020304" pitchFamily="18" charset="0"/>
                  </a:rPr>
                  <a:t>*intervention query, causal modeling</a:t>
                </a:r>
              </a:p>
              <a:p>
                <a:pPr lvl="1"/>
                <a:endParaRPr lang="en-US" altLang="zh-TW" dirty="0">
                  <a:latin typeface="Times New Roman" panose="02020603050405020304" pitchFamily="18" charset="0"/>
                  <a:cs typeface="Times New Roman" panose="02020603050405020304" pitchFamily="18" charset="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46856" y="1602000"/>
                <a:ext cx="8229600" cy="5139368"/>
              </a:xfrm>
              <a:blipFill>
                <a:blip r:embed="rId2"/>
                <a:stretch>
                  <a:fillRect l="-1704" t="-166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799712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Probability</a:t>
            </a:r>
            <a:endParaRPr lang="zh-TW"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602000"/>
                <a:ext cx="8229600" cy="4525963"/>
              </a:xfrm>
            </p:spPr>
            <p:txBody>
              <a:bodyPr/>
              <a:lstStyle/>
              <a:p>
                <a:r>
                  <a:rPr lang="en-US" altLang="zh-TW" dirty="0">
                    <a:latin typeface="Times New Roman" panose="02020603050405020304" pitchFamily="18" charset="0"/>
                    <a:cs typeface="Times New Roman" panose="02020603050405020304" pitchFamily="18" charset="0"/>
                  </a:rPr>
                  <a:t>Chain rule (or product rule):</a:t>
                </a:r>
              </a:p>
              <a:p>
                <a:pPr lvl="1"/>
                <a:r>
                  <a:rPr lang="en-US" altLang="zh-TW" i="1" dirty="0">
                    <a:latin typeface="Times New Roman" panose="02020603050405020304" pitchFamily="18" charset="0"/>
                    <a:cs typeface="Times New Roman" panose="02020603050405020304" pitchFamily="18" charset="0"/>
                  </a:rPr>
                  <a:t>P</a:t>
                </a:r>
                <a14:m>
                  <m:oMath xmlns:m="http://schemas.openxmlformats.org/officeDocument/2006/math">
                    <m:d>
                      <m:dPr>
                        <m:ctrlPr>
                          <a:rPr lang="en-US" altLang="zh-TW" b="0" i="1" smtClean="0">
                            <a:latin typeface="Cambria Math" panose="02040503050406030204" pitchFamily="18" charset="0"/>
                            <a:cs typeface="Times New Roman" panose="02020603050405020304" pitchFamily="18" charset="0"/>
                          </a:rPr>
                        </m:ctrlPr>
                      </m:dPr>
                      <m:e>
                        <m:sSup>
                          <m:sSupPr>
                            <m:ctrlPr>
                              <a:rPr lang="en-US" altLang="zh-TW" b="0" i="1" smtClean="0">
                                <a:latin typeface="Cambria Math" panose="02040503050406030204" pitchFamily="18" charset="0"/>
                                <a:cs typeface="Times New Roman" panose="02020603050405020304" pitchFamily="18" charset="0"/>
                              </a:rPr>
                            </m:ctrlPr>
                          </m:sSupPr>
                          <m:e>
                            <m:r>
                              <m:rPr>
                                <m:nor/>
                              </m:rPr>
                              <a:rPr lang="en-US" altLang="zh-TW" b="0" i="0" smtClean="0">
                                <a:latin typeface="Cambria Math" panose="02040503050406030204" pitchFamily="18" charset="0"/>
                                <a:cs typeface="Times New Roman" panose="02020603050405020304" pitchFamily="18" charset="0"/>
                              </a:rPr>
                              <m:t>x</m:t>
                            </m:r>
                          </m:e>
                          <m:sup>
                            <m:r>
                              <a:rPr lang="en-US" altLang="zh-TW" b="0" i="1" smtClean="0">
                                <a:latin typeface="Cambria Math" panose="02040503050406030204" pitchFamily="18" charset="0"/>
                                <a:cs typeface="Times New Roman" panose="02020603050405020304" pitchFamily="18" charset="0"/>
                              </a:rPr>
                              <m:t>1</m:t>
                            </m:r>
                          </m:sup>
                        </m:sSup>
                        <m:r>
                          <a:rPr lang="en-US" altLang="zh-TW" b="0" i="1" smtClean="0">
                            <a:latin typeface="Cambria Math" panose="02040503050406030204" pitchFamily="18" charset="0"/>
                            <a:cs typeface="Times New Roman" panose="02020603050405020304" pitchFamily="18" charset="0"/>
                          </a:rPr>
                          <m:t>, …, </m:t>
                        </m:r>
                        <m:sSup>
                          <m:sSupPr>
                            <m:ctrlPr>
                              <a:rPr lang="en-US" altLang="zh-TW" b="0" i="1" smtClean="0">
                                <a:latin typeface="Cambria Math" panose="02040503050406030204" pitchFamily="18" charset="0"/>
                                <a:cs typeface="Times New Roman" panose="02020603050405020304" pitchFamily="18" charset="0"/>
                              </a:rPr>
                            </m:ctrlPr>
                          </m:sSupPr>
                          <m:e>
                            <m:r>
                              <m:rPr>
                                <m:nor/>
                              </m:rPr>
                              <a:rPr lang="en-US" altLang="zh-TW" b="0" i="0" smtClean="0">
                                <a:latin typeface="Cambria Math" panose="02040503050406030204" pitchFamily="18" charset="0"/>
                                <a:cs typeface="Times New Roman" panose="02020603050405020304" pitchFamily="18" charset="0"/>
                              </a:rPr>
                              <m:t>x</m:t>
                            </m:r>
                          </m:e>
                          <m:sup>
                            <m:r>
                              <a:rPr lang="en-US" altLang="zh-TW" b="0" i="1" smtClean="0">
                                <a:latin typeface="Cambria Math" panose="02040503050406030204" pitchFamily="18" charset="0"/>
                                <a:cs typeface="Times New Roman" panose="02020603050405020304" pitchFamily="18" charset="0"/>
                              </a:rPr>
                              <m:t>𝑛</m:t>
                            </m:r>
                          </m:sup>
                        </m:sSup>
                      </m:e>
                    </m:d>
                    <m:r>
                      <a:rPr lang="en-US" altLang="zh-TW" b="0" i="1" smtClean="0">
                        <a:latin typeface="Cambria Math" panose="02040503050406030204" pitchFamily="18" charset="0"/>
                        <a:cs typeface="Times New Roman" panose="02020603050405020304" pitchFamily="18" charset="0"/>
                      </a:rPr>
                      <m:t>=</m:t>
                    </m:r>
                  </m:oMath>
                </a14:m>
                <a:r>
                  <a:rPr lang="en-US" altLang="zh-TW" dirty="0">
                    <a:cs typeface="Times New Roman" panose="02020603050405020304" pitchFamily="18" charset="0"/>
                  </a:rPr>
                  <a:t> </a:t>
                </a:r>
                <a14:m>
                  <m:oMath xmlns:m="http://schemas.openxmlformats.org/officeDocument/2006/math">
                    <m:r>
                      <m:rPr>
                        <m:nor/>
                      </m:rPr>
                      <a:rPr lang="en-US" altLang="zh-TW" i="1" dirty="0">
                        <a:latin typeface="Times New Roman" panose="02020603050405020304" pitchFamily="18" charset="0"/>
                        <a:cs typeface="Times New Roman" panose="02020603050405020304" pitchFamily="18" charset="0"/>
                      </a:rPr>
                      <m:t>P</m:t>
                    </m:r>
                    <m:d>
                      <m:dPr>
                        <m:ctrlPr>
                          <a:rPr lang="en-US" altLang="zh-TW" i="1">
                            <a:latin typeface="Cambria Math" panose="02040503050406030204" pitchFamily="18" charset="0"/>
                            <a:cs typeface="Times New Roman" panose="02020603050405020304" pitchFamily="18" charset="0"/>
                          </a:rPr>
                        </m:ctrlPr>
                      </m:dPr>
                      <m:e>
                        <m:sSup>
                          <m:sSupPr>
                            <m:ctrlPr>
                              <a:rPr lang="en-US" altLang="zh-TW" i="1">
                                <a:latin typeface="Cambria Math" panose="02040503050406030204" pitchFamily="18" charset="0"/>
                                <a:cs typeface="Times New Roman" panose="02020603050405020304" pitchFamily="18" charset="0"/>
                              </a:rPr>
                            </m:ctrlPr>
                          </m:sSupPr>
                          <m:e>
                            <m:r>
                              <m:rPr>
                                <m:nor/>
                              </m:rPr>
                              <a:rPr lang="en-US" altLang="zh-TW">
                                <a:latin typeface="Cambria Math" panose="02040503050406030204" pitchFamily="18" charset="0"/>
                                <a:cs typeface="Times New Roman" panose="02020603050405020304" pitchFamily="18" charset="0"/>
                              </a:rPr>
                              <m:t>x</m:t>
                            </m:r>
                          </m:e>
                          <m:sup>
                            <m:r>
                              <a:rPr lang="en-US" altLang="zh-TW" i="1">
                                <a:latin typeface="Cambria Math" panose="02040503050406030204" pitchFamily="18" charset="0"/>
                                <a:cs typeface="Times New Roman" panose="02020603050405020304" pitchFamily="18" charset="0"/>
                              </a:rPr>
                              <m:t>1</m:t>
                            </m:r>
                          </m:sup>
                        </m:sSup>
                      </m:e>
                    </m:d>
                    <m:sSubSup>
                      <m:sSubSupPr>
                        <m:ctrlPr>
                          <a:rPr lang="en-US" altLang="zh-TW" b="0" i="1" smtClean="0">
                            <a:latin typeface="Cambria Math" panose="02040503050406030204" pitchFamily="18" charset="0"/>
                            <a:cs typeface="Times New Roman" panose="02020603050405020304" pitchFamily="18" charset="0"/>
                          </a:rPr>
                        </m:ctrlPr>
                      </m:sSubSupPr>
                      <m:e>
                        <m:r>
                          <m:rPr>
                            <m:sty m:val="p"/>
                          </m:rPr>
                          <a:rPr lang="en-US" altLang="zh-TW" b="0" i="0" smtClean="0">
                            <a:latin typeface="Cambria Math" panose="02040503050406030204" pitchFamily="18" charset="0"/>
                            <a:cs typeface="Times New Roman" panose="02020603050405020304" pitchFamily="18" charset="0"/>
                          </a:rPr>
                          <m:t>Π</m:t>
                        </m:r>
                      </m:e>
                      <m:sub>
                        <m:r>
                          <a:rPr lang="en-US" altLang="zh-TW" b="0" i="1" smtClean="0">
                            <a:latin typeface="Cambria Math" panose="02040503050406030204" pitchFamily="18" charset="0"/>
                            <a:cs typeface="Times New Roman" panose="02020603050405020304" pitchFamily="18" charset="0"/>
                          </a:rPr>
                          <m:t>𝑖</m:t>
                        </m:r>
                        <m:r>
                          <a:rPr lang="en-US" altLang="zh-TW" b="0" i="1" smtClean="0">
                            <a:latin typeface="Cambria Math" panose="02040503050406030204" pitchFamily="18" charset="0"/>
                            <a:cs typeface="Times New Roman" panose="02020603050405020304" pitchFamily="18" charset="0"/>
                          </a:rPr>
                          <m:t>=2</m:t>
                        </m:r>
                      </m:sub>
                      <m:sup>
                        <m:r>
                          <a:rPr lang="en-US" altLang="zh-TW" b="0" i="1" smtClean="0">
                            <a:latin typeface="Cambria Math" panose="02040503050406030204" pitchFamily="18" charset="0"/>
                            <a:cs typeface="Times New Roman" panose="02020603050405020304" pitchFamily="18" charset="0"/>
                          </a:rPr>
                          <m:t>𝑛</m:t>
                        </m:r>
                      </m:sup>
                    </m:sSubSup>
                  </m:oMath>
                </a14:m>
                <a:r>
                  <a:rPr lang="en-US" altLang="zh-TW" i="1" dirty="0">
                    <a:latin typeface="Times New Roman" panose="02020603050405020304" pitchFamily="18" charset="0"/>
                    <a:cs typeface="Times New Roman" panose="02020603050405020304" pitchFamily="18" charset="0"/>
                  </a:rPr>
                  <a:t>P</a:t>
                </a:r>
                <a14:m>
                  <m:oMath xmlns:m="http://schemas.openxmlformats.org/officeDocument/2006/math">
                    <m:r>
                      <a:rPr lang="en-US" altLang="zh-TW" b="0" i="1" dirty="0" smtClean="0">
                        <a:latin typeface="Cambria Math" panose="02040503050406030204" pitchFamily="18" charset="0"/>
                        <a:cs typeface="Times New Roman" panose="02020603050405020304" pitchFamily="18" charset="0"/>
                      </a:rPr>
                      <m:t>(</m:t>
                    </m:r>
                    <m:sSup>
                      <m:sSupPr>
                        <m:ctrlPr>
                          <a:rPr lang="en-US" altLang="zh-TW" b="0" i="1" dirty="0" smtClean="0">
                            <a:latin typeface="Cambria Math" panose="02040503050406030204" pitchFamily="18" charset="0"/>
                            <a:cs typeface="Times New Roman" panose="02020603050405020304" pitchFamily="18" charset="0"/>
                          </a:rPr>
                        </m:ctrlPr>
                      </m:sSupPr>
                      <m:e>
                        <m:r>
                          <m:rPr>
                            <m:nor/>
                          </m:rPr>
                          <a:rPr lang="en-US" altLang="zh-TW" b="0" i="0" dirty="0" smtClean="0">
                            <a:latin typeface="Cambria Math" panose="02040503050406030204" pitchFamily="18" charset="0"/>
                            <a:cs typeface="Times New Roman" panose="02020603050405020304" pitchFamily="18" charset="0"/>
                          </a:rPr>
                          <m:t>x</m:t>
                        </m:r>
                      </m:e>
                      <m:sup>
                        <m:r>
                          <a:rPr lang="en-US" altLang="zh-TW" b="0" i="1" dirty="0" smtClean="0">
                            <a:latin typeface="Cambria Math" panose="02040503050406030204" pitchFamily="18" charset="0"/>
                            <a:cs typeface="Times New Roman" panose="02020603050405020304" pitchFamily="18" charset="0"/>
                          </a:rPr>
                          <m:t>𝑖</m:t>
                        </m:r>
                      </m:sup>
                    </m:sSup>
                    <m:r>
                      <a:rPr lang="en-US" altLang="zh-TW" b="0" i="1" dirty="0" smtClean="0">
                        <a:latin typeface="Cambria Math" panose="02040503050406030204" pitchFamily="18" charset="0"/>
                        <a:cs typeface="Times New Roman" panose="02020603050405020304" pitchFamily="18" charset="0"/>
                      </a:rPr>
                      <m:t>|</m:t>
                    </m:r>
                    <m:sSup>
                      <m:sSupPr>
                        <m:ctrlPr>
                          <a:rPr lang="en-US" altLang="zh-TW" b="0" i="1" dirty="0" smtClean="0">
                            <a:latin typeface="Cambria Math" panose="02040503050406030204" pitchFamily="18" charset="0"/>
                            <a:cs typeface="Times New Roman" panose="02020603050405020304" pitchFamily="18" charset="0"/>
                          </a:rPr>
                        </m:ctrlPr>
                      </m:sSupPr>
                      <m:e>
                        <m:r>
                          <m:rPr>
                            <m:nor/>
                          </m:rPr>
                          <a:rPr lang="en-US" altLang="zh-TW" b="0" i="0" dirty="0" smtClean="0">
                            <a:latin typeface="Cambria Math" panose="02040503050406030204" pitchFamily="18" charset="0"/>
                            <a:cs typeface="Times New Roman" panose="02020603050405020304" pitchFamily="18" charset="0"/>
                          </a:rPr>
                          <m:t>x</m:t>
                        </m:r>
                      </m:e>
                      <m:sup>
                        <m:r>
                          <a:rPr lang="en-US" altLang="zh-TW" b="0" i="1" dirty="0" smtClean="0">
                            <a:latin typeface="Cambria Math" panose="02040503050406030204" pitchFamily="18" charset="0"/>
                            <a:cs typeface="Times New Roman" panose="02020603050405020304" pitchFamily="18" charset="0"/>
                          </a:rPr>
                          <m:t>1</m:t>
                        </m:r>
                      </m:sup>
                    </m:sSup>
                    <m:r>
                      <a:rPr lang="en-US" altLang="zh-TW" b="0" i="1" dirty="0" smtClean="0">
                        <a:latin typeface="Cambria Math" panose="02040503050406030204" pitchFamily="18" charset="0"/>
                        <a:cs typeface="Times New Roman" panose="02020603050405020304" pitchFamily="18" charset="0"/>
                      </a:rPr>
                      <m:t>,…,</m:t>
                    </m:r>
                    <m:sSup>
                      <m:sSupPr>
                        <m:ctrlPr>
                          <a:rPr lang="en-US" altLang="zh-TW" b="0" i="1" dirty="0" smtClean="0">
                            <a:latin typeface="Cambria Math" panose="02040503050406030204" pitchFamily="18" charset="0"/>
                            <a:cs typeface="Times New Roman" panose="02020603050405020304" pitchFamily="18" charset="0"/>
                          </a:rPr>
                        </m:ctrlPr>
                      </m:sSupPr>
                      <m:e>
                        <m:r>
                          <m:rPr>
                            <m:nor/>
                          </m:rPr>
                          <a:rPr lang="en-US" altLang="zh-TW" b="0" i="0" dirty="0" smtClean="0">
                            <a:latin typeface="Cambria Math" panose="02040503050406030204" pitchFamily="18" charset="0"/>
                            <a:cs typeface="Times New Roman" panose="02020603050405020304" pitchFamily="18" charset="0"/>
                          </a:rPr>
                          <m:t>x</m:t>
                        </m:r>
                      </m:e>
                      <m:sup>
                        <m:r>
                          <a:rPr lang="en-US" altLang="zh-TW" b="0" i="1" dirty="0" smtClean="0">
                            <a:latin typeface="Cambria Math" panose="02040503050406030204" pitchFamily="18" charset="0"/>
                            <a:cs typeface="Times New Roman" panose="02020603050405020304" pitchFamily="18" charset="0"/>
                          </a:rPr>
                          <m:t>𝑖</m:t>
                        </m:r>
                        <m:r>
                          <a:rPr lang="en-US" altLang="zh-TW" b="0" i="1" dirty="0" smtClean="0">
                            <a:latin typeface="Cambria Math" panose="02040503050406030204" pitchFamily="18" charset="0"/>
                            <a:cs typeface="Times New Roman" panose="02020603050405020304" pitchFamily="18" charset="0"/>
                          </a:rPr>
                          <m:t>−1</m:t>
                        </m:r>
                      </m:sup>
                    </m:sSup>
                    <m:r>
                      <a:rPr lang="en-US" altLang="zh-TW" b="0" i="1" dirty="0" smtClean="0">
                        <a:latin typeface="Cambria Math" panose="02040503050406030204" pitchFamily="18" charset="0"/>
                        <a:cs typeface="Times New Roman" panose="02020603050405020304" pitchFamily="18" charset="0"/>
                      </a:rPr>
                      <m:t>)</m:t>
                    </m:r>
                  </m:oMath>
                </a14:m>
                <a:endParaRPr lang="en-US" altLang="zh-TW" dirty="0">
                  <a:latin typeface="Times New Roman" panose="02020603050405020304" pitchFamily="18" charset="0"/>
                  <a:cs typeface="Times New Roman" panose="02020603050405020304" pitchFamily="18" charset="0"/>
                </a:endParaRPr>
              </a:p>
              <a:p>
                <a:pPr lvl="1"/>
                <a:r>
                  <a:rPr lang="en-US" altLang="zh-TW" dirty="0">
                    <a:latin typeface="Times New Roman" panose="02020603050405020304" pitchFamily="18" charset="0"/>
                    <a:cs typeface="Times New Roman" panose="02020603050405020304" pitchFamily="18" charset="0"/>
                  </a:rPr>
                  <a:t>e.g.:</a:t>
                </a:r>
              </a:p>
              <a:p>
                <a:pPr marL="914400" lvl="2" indent="0">
                  <a:buNone/>
                </a:pPr>
                <a:r>
                  <a:rPr lang="en-US" altLang="zh-TW" dirty="0">
                    <a:latin typeface="Times New Roman" panose="02020603050405020304" pitchFamily="18" charset="0"/>
                    <a:cs typeface="Times New Roman" panose="02020603050405020304" pitchFamily="18" charset="0"/>
                  </a:rPr>
                  <a:t>	</a:t>
                </a:r>
                <a14:m>
                  <m:oMath xmlns:m="http://schemas.openxmlformats.org/officeDocument/2006/math">
                    <m:r>
                      <a:rPr lang="en-US" altLang="zh-TW" b="0" i="1" smtClean="0">
                        <a:latin typeface="Cambria Math" panose="02040503050406030204" pitchFamily="18" charset="0"/>
                        <a:cs typeface="Times New Roman" panose="02020603050405020304" pitchFamily="18" charset="0"/>
                      </a:rPr>
                      <m:t>𝑃</m:t>
                    </m:r>
                    <m:r>
                      <a:rPr lang="en-US" altLang="zh-TW" b="0" i="1" smtClean="0">
                        <a:latin typeface="Cambria Math" panose="02040503050406030204" pitchFamily="18" charset="0"/>
                        <a:cs typeface="Times New Roman" panose="02020603050405020304" pitchFamily="18" charset="0"/>
                      </a:rPr>
                      <m:t>(</m:t>
                    </m:r>
                    <m:r>
                      <m:rPr>
                        <m:nor/>
                      </m:rPr>
                      <a:rPr lang="en-US" altLang="zh-TW" b="0" i="0" smtClean="0">
                        <a:latin typeface="Cambria Math" panose="02040503050406030204" pitchFamily="18" charset="0"/>
                        <a:cs typeface="Times New Roman" panose="02020603050405020304" pitchFamily="18" charset="0"/>
                      </a:rPr>
                      <m:t>a</m:t>
                    </m:r>
                    <m:r>
                      <a:rPr lang="en-US" altLang="zh-TW" b="0" i="1" smtClean="0">
                        <a:latin typeface="Cambria Math" panose="02040503050406030204" pitchFamily="18" charset="0"/>
                        <a:cs typeface="Times New Roman" panose="02020603050405020304" pitchFamily="18" charset="0"/>
                      </a:rPr>
                      <m:t>,</m:t>
                    </m:r>
                    <m:r>
                      <m:rPr>
                        <m:nor/>
                      </m:rPr>
                      <a:rPr lang="en-US" altLang="zh-TW" b="0" i="0" smtClean="0">
                        <a:latin typeface="Cambria Math" panose="02040503050406030204" pitchFamily="18" charset="0"/>
                        <a:cs typeface="Times New Roman" panose="02020603050405020304" pitchFamily="18" charset="0"/>
                      </a:rPr>
                      <m:t>b</m:t>
                    </m:r>
                    <m:r>
                      <a:rPr lang="en-US" altLang="zh-TW" b="0" i="1" smtClean="0">
                        <a:latin typeface="Cambria Math" panose="02040503050406030204" pitchFamily="18" charset="0"/>
                        <a:cs typeface="Times New Roman" panose="02020603050405020304" pitchFamily="18" charset="0"/>
                      </a:rPr>
                      <m:t>,</m:t>
                    </m:r>
                    <m:r>
                      <m:rPr>
                        <m:nor/>
                      </m:rPr>
                      <a:rPr lang="en-US" altLang="zh-TW" b="0" i="0" smtClean="0">
                        <a:latin typeface="Cambria Math" panose="02040503050406030204" pitchFamily="18" charset="0"/>
                        <a:cs typeface="Times New Roman" panose="02020603050405020304" pitchFamily="18" charset="0"/>
                      </a:rPr>
                      <m:t>c</m:t>
                    </m:r>
                    <m:r>
                      <a:rPr lang="en-US" altLang="zh-TW" b="0" i="1" smtClean="0">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𝑃</m:t>
                    </m:r>
                    <m:d>
                      <m:dPr>
                        <m:ctrlPr>
                          <a:rPr lang="en-US" altLang="zh-TW" b="0" i="1" smtClean="0">
                            <a:latin typeface="Cambria Math" panose="02040503050406030204" pitchFamily="18" charset="0"/>
                            <a:cs typeface="Times New Roman" panose="02020603050405020304" pitchFamily="18" charset="0"/>
                          </a:rPr>
                        </m:ctrlPr>
                      </m:dPr>
                      <m:e>
                        <m:r>
                          <m:rPr>
                            <m:nor/>
                          </m:rPr>
                          <a:rPr lang="en-US" altLang="zh-TW" b="0" i="0" smtClean="0">
                            <a:latin typeface="Cambria Math" panose="02040503050406030204" pitchFamily="18" charset="0"/>
                            <a:cs typeface="Times New Roman" panose="02020603050405020304" pitchFamily="18" charset="0"/>
                          </a:rPr>
                          <m:t>a</m:t>
                        </m:r>
                      </m:e>
                      <m:e>
                        <m:r>
                          <m:rPr>
                            <m:nor/>
                          </m:rPr>
                          <a:rPr lang="en-US" altLang="zh-TW" b="0" i="0" smtClean="0">
                            <a:latin typeface="Cambria Math" panose="02040503050406030204" pitchFamily="18" charset="0"/>
                            <a:cs typeface="Times New Roman" panose="02020603050405020304" pitchFamily="18" charset="0"/>
                          </a:rPr>
                          <m:t>b</m:t>
                        </m:r>
                        <m:r>
                          <a:rPr lang="en-US" altLang="zh-TW" b="0" i="1" smtClean="0">
                            <a:latin typeface="Cambria Math" panose="02040503050406030204" pitchFamily="18" charset="0"/>
                            <a:cs typeface="Times New Roman" panose="02020603050405020304" pitchFamily="18" charset="0"/>
                          </a:rPr>
                          <m:t>,</m:t>
                        </m:r>
                        <m:r>
                          <m:rPr>
                            <m:nor/>
                          </m:rPr>
                          <a:rPr lang="en-US" altLang="zh-TW" b="0" i="0" smtClean="0">
                            <a:latin typeface="Cambria Math" panose="02040503050406030204" pitchFamily="18" charset="0"/>
                            <a:cs typeface="Times New Roman" panose="02020603050405020304" pitchFamily="18" charset="0"/>
                          </a:rPr>
                          <m:t>c</m:t>
                        </m:r>
                      </m:e>
                    </m:d>
                    <m:r>
                      <a:rPr lang="en-US" altLang="zh-TW" b="0" i="1" smtClean="0">
                        <a:latin typeface="Cambria Math" panose="02040503050406030204" pitchFamily="18" charset="0"/>
                        <a:cs typeface="Times New Roman" panose="02020603050405020304" pitchFamily="18" charset="0"/>
                      </a:rPr>
                      <m:t>𝑃</m:t>
                    </m:r>
                    <m:d>
                      <m:dPr>
                        <m:ctrlPr>
                          <a:rPr lang="en-US" altLang="zh-TW" b="0" i="1" smtClean="0">
                            <a:latin typeface="Cambria Math" panose="02040503050406030204" pitchFamily="18" charset="0"/>
                            <a:cs typeface="Times New Roman" panose="02020603050405020304" pitchFamily="18" charset="0"/>
                          </a:rPr>
                        </m:ctrlPr>
                      </m:dPr>
                      <m:e>
                        <m:r>
                          <m:rPr>
                            <m:nor/>
                          </m:rPr>
                          <a:rPr lang="en-US" altLang="zh-TW" b="0" i="0" smtClean="0">
                            <a:latin typeface="Cambria Math" panose="02040503050406030204" pitchFamily="18" charset="0"/>
                            <a:cs typeface="Times New Roman" panose="02020603050405020304" pitchFamily="18" charset="0"/>
                          </a:rPr>
                          <m:t>b</m:t>
                        </m:r>
                        <m:r>
                          <a:rPr lang="en-US" altLang="zh-TW" b="0" i="1" smtClean="0">
                            <a:latin typeface="Cambria Math" panose="02040503050406030204" pitchFamily="18" charset="0"/>
                            <a:cs typeface="Times New Roman" panose="02020603050405020304" pitchFamily="18" charset="0"/>
                          </a:rPr>
                          <m:t>,</m:t>
                        </m:r>
                        <m:r>
                          <m:rPr>
                            <m:nor/>
                          </m:rPr>
                          <a:rPr lang="en-US" altLang="zh-TW" b="0" i="0" smtClean="0">
                            <a:latin typeface="Cambria Math" panose="02040503050406030204" pitchFamily="18" charset="0"/>
                            <a:cs typeface="Times New Roman" panose="02020603050405020304" pitchFamily="18" charset="0"/>
                          </a:rPr>
                          <m:t>c</m:t>
                        </m:r>
                      </m:e>
                    </m:d>
                  </m:oMath>
                </a14:m>
                <a:endParaRPr lang="en-US" altLang="zh-TW" b="0" dirty="0">
                  <a:latin typeface="Times New Roman" panose="02020603050405020304" pitchFamily="18" charset="0"/>
                  <a:cs typeface="Times New Roman" panose="02020603050405020304" pitchFamily="18" charset="0"/>
                </a:endParaRPr>
              </a:p>
              <a:p>
                <a:pPr marL="914400" lvl="2" indent="0">
                  <a:buNone/>
                </a:pPr>
                <a:r>
                  <a:rPr lang="en-US" altLang="zh-TW" dirty="0">
                    <a:latin typeface="Times New Roman" panose="02020603050405020304" pitchFamily="18" charset="0"/>
                    <a:cs typeface="Times New Roman" panose="02020603050405020304" pitchFamily="18" charset="0"/>
                  </a:rPr>
                  <a:t>         	</a:t>
                </a:r>
                <a14:m>
                  <m:oMath xmlns:m="http://schemas.openxmlformats.org/officeDocument/2006/math">
                    <m:r>
                      <a:rPr lang="en-US" altLang="zh-TW" b="0" i="1" smtClean="0">
                        <a:latin typeface="Cambria Math" panose="02040503050406030204" pitchFamily="18" charset="0"/>
                        <a:cs typeface="Times New Roman" panose="02020603050405020304" pitchFamily="18" charset="0"/>
                      </a:rPr>
                      <m:t>𝑃</m:t>
                    </m:r>
                    <m:d>
                      <m:dPr>
                        <m:ctrlPr>
                          <a:rPr lang="en-US" altLang="zh-TW" b="0" i="1" smtClean="0">
                            <a:latin typeface="Cambria Math" panose="02040503050406030204" pitchFamily="18" charset="0"/>
                            <a:cs typeface="Times New Roman" panose="02020603050405020304" pitchFamily="18" charset="0"/>
                          </a:rPr>
                        </m:ctrlPr>
                      </m:dPr>
                      <m:e>
                        <m:r>
                          <m:rPr>
                            <m:nor/>
                          </m:rPr>
                          <a:rPr lang="en-US" altLang="zh-TW" b="0" i="0" smtClean="0">
                            <a:latin typeface="Cambria Math" panose="02040503050406030204" pitchFamily="18" charset="0"/>
                            <a:cs typeface="Times New Roman" panose="02020603050405020304" pitchFamily="18" charset="0"/>
                          </a:rPr>
                          <m:t>b</m:t>
                        </m:r>
                        <m:r>
                          <a:rPr lang="en-US" altLang="zh-TW" b="0" i="1" smtClean="0">
                            <a:latin typeface="Cambria Math" panose="02040503050406030204" pitchFamily="18" charset="0"/>
                            <a:cs typeface="Times New Roman" panose="02020603050405020304" pitchFamily="18" charset="0"/>
                          </a:rPr>
                          <m:t>,</m:t>
                        </m:r>
                        <m:r>
                          <m:rPr>
                            <m:nor/>
                          </m:rPr>
                          <a:rPr lang="en-US" altLang="zh-TW" b="0" i="0" smtClean="0">
                            <a:latin typeface="Cambria Math" panose="02040503050406030204" pitchFamily="18" charset="0"/>
                            <a:cs typeface="Times New Roman" panose="02020603050405020304" pitchFamily="18" charset="0"/>
                          </a:rPr>
                          <m:t>c</m:t>
                        </m:r>
                      </m:e>
                    </m:d>
                    <m:r>
                      <a:rPr lang="en-US" altLang="zh-TW" b="0" i="1" smtClean="0">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𝑃</m:t>
                    </m:r>
                    <m:d>
                      <m:dPr>
                        <m:ctrlPr>
                          <a:rPr lang="en-US" altLang="zh-TW" b="0" i="1" smtClean="0">
                            <a:latin typeface="Cambria Math" panose="02040503050406030204" pitchFamily="18" charset="0"/>
                            <a:cs typeface="Times New Roman" panose="02020603050405020304" pitchFamily="18" charset="0"/>
                          </a:rPr>
                        </m:ctrlPr>
                      </m:dPr>
                      <m:e>
                        <m:r>
                          <m:rPr>
                            <m:nor/>
                          </m:rPr>
                          <a:rPr lang="en-US" altLang="zh-TW" b="0" i="0" smtClean="0">
                            <a:latin typeface="Cambria Math" panose="02040503050406030204" pitchFamily="18" charset="0"/>
                            <a:cs typeface="Times New Roman" panose="02020603050405020304" pitchFamily="18" charset="0"/>
                          </a:rPr>
                          <m:t>b</m:t>
                        </m:r>
                      </m:e>
                      <m:e>
                        <m:r>
                          <m:rPr>
                            <m:nor/>
                          </m:rPr>
                          <a:rPr lang="en-US" altLang="zh-TW" b="0" i="0" smtClean="0">
                            <a:latin typeface="Cambria Math" panose="02040503050406030204" pitchFamily="18" charset="0"/>
                            <a:cs typeface="Times New Roman" panose="02020603050405020304" pitchFamily="18" charset="0"/>
                          </a:rPr>
                          <m:t>c</m:t>
                        </m:r>
                      </m:e>
                    </m:d>
                    <m:r>
                      <a:rPr lang="en-US" altLang="zh-TW" b="0" i="1" smtClean="0">
                        <a:latin typeface="Cambria Math" panose="02040503050406030204" pitchFamily="18" charset="0"/>
                        <a:cs typeface="Times New Roman" panose="02020603050405020304" pitchFamily="18" charset="0"/>
                      </a:rPr>
                      <m:t>𝑃</m:t>
                    </m:r>
                    <m:r>
                      <a:rPr lang="en-US" altLang="zh-TW" b="0" i="1" smtClean="0">
                        <a:latin typeface="Cambria Math" panose="02040503050406030204" pitchFamily="18" charset="0"/>
                        <a:cs typeface="Times New Roman" panose="02020603050405020304" pitchFamily="18" charset="0"/>
                      </a:rPr>
                      <m:t>(</m:t>
                    </m:r>
                    <m:r>
                      <m:rPr>
                        <m:nor/>
                      </m:rPr>
                      <a:rPr lang="en-US" altLang="zh-TW" b="0" i="0" smtClean="0">
                        <a:latin typeface="Cambria Math" panose="02040503050406030204" pitchFamily="18" charset="0"/>
                        <a:cs typeface="Times New Roman" panose="02020603050405020304" pitchFamily="18" charset="0"/>
                      </a:rPr>
                      <m:t>c</m:t>
                    </m:r>
                    <m:r>
                      <a:rPr lang="en-US" altLang="zh-TW" b="0" i="1" smtClean="0">
                        <a:latin typeface="Cambria Math" panose="02040503050406030204" pitchFamily="18" charset="0"/>
                        <a:cs typeface="Times New Roman" panose="02020603050405020304" pitchFamily="18" charset="0"/>
                      </a:rPr>
                      <m:t>)</m:t>
                    </m:r>
                  </m:oMath>
                </a14:m>
                <a:endParaRPr lang="en-US" altLang="zh-TW" dirty="0">
                  <a:latin typeface="Times New Roman" panose="02020603050405020304" pitchFamily="18" charset="0"/>
                  <a:cs typeface="Times New Roman" panose="02020603050405020304" pitchFamily="18" charset="0"/>
                </a:endParaRPr>
              </a:p>
              <a:p>
                <a:pPr marL="914400" lvl="2" indent="0">
                  <a:buNone/>
                </a:pPr>
                <a:r>
                  <a:rPr lang="en-US" altLang="zh-TW" dirty="0">
                    <a:latin typeface="Times New Roman" panose="02020603050405020304" pitchFamily="18" charset="0"/>
                    <a:cs typeface="Times New Roman" panose="02020603050405020304" pitchFamily="18" charset="0"/>
                  </a:rPr>
                  <a:t>	</a:t>
                </a:r>
                <a14:m>
                  <m:oMath xmlns:m="http://schemas.openxmlformats.org/officeDocument/2006/math">
                    <m:r>
                      <a:rPr lang="en-US" altLang="zh-TW" b="0" i="1" smtClean="0">
                        <a:latin typeface="Cambria Math" panose="02040503050406030204" pitchFamily="18" charset="0"/>
                        <a:cs typeface="Times New Roman" panose="02020603050405020304" pitchFamily="18" charset="0"/>
                      </a:rPr>
                      <m:t>𝑃</m:t>
                    </m:r>
                    <m:d>
                      <m:dPr>
                        <m:ctrlPr>
                          <a:rPr lang="en-US" altLang="zh-TW" b="0" i="1" smtClean="0">
                            <a:latin typeface="Cambria Math" panose="02040503050406030204" pitchFamily="18" charset="0"/>
                            <a:cs typeface="Times New Roman" panose="02020603050405020304" pitchFamily="18" charset="0"/>
                          </a:rPr>
                        </m:ctrlPr>
                      </m:dPr>
                      <m:e>
                        <m:r>
                          <m:rPr>
                            <m:nor/>
                          </m:rPr>
                          <a:rPr lang="en-US" altLang="zh-TW" b="0" i="0" smtClean="0">
                            <a:latin typeface="Cambria Math" panose="02040503050406030204" pitchFamily="18" charset="0"/>
                            <a:cs typeface="Times New Roman" panose="02020603050405020304" pitchFamily="18" charset="0"/>
                          </a:rPr>
                          <m:t>a</m:t>
                        </m:r>
                        <m:r>
                          <a:rPr lang="en-US" altLang="zh-TW" b="0" i="1" smtClean="0">
                            <a:latin typeface="Cambria Math" panose="02040503050406030204" pitchFamily="18" charset="0"/>
                            <a:cs typeface="Times New Roman" panose="02020603050405020304" pitchFamily="18" charset="0"/>
                          </a:rPr>
                          <m:t>,</m:t>
                        </m:r>
                        <m:r>
                          <m:rPr>
                            <m:nor/>
                          </m:rPr>
                          <a:rPr lang="en-US" altLang="zh-TW" b="0" i="0" smtClean="0">
                            <a:latin typeface="Cambria Math" panose="02040503050406030204" pitchFamily="18" charset="0"/>
                            <a:cs typeface="Times New Roman" panose="02020603050405020304" pitchFamily="18" charset="0"/>
                          </a:rPr>
                          <m:t>b</m:t>
                        </m:r>
                        <m:r>
                          <a:rPr lang="en-US" altLang="zh-TW" b="0" i="1" smtClean="0">
                            <a:latin typeface="Cambria Math" panose="02040503050406030204" pitchFamily="18" charset="0"/>
                            <a:cs typeface="Times New Roman" panose="02020603050405020304" pitchFamily="18" charset="0"/>
                          </a:rPr>
                          <m:t>,</m:t>
                        </m:r>
                        <m:r>
                          <m:rPr>
                            <m:nor/>
                          </m:rPr>
                          <a:rPr lang="en-US" altLang="zh-TW" b="0" i="0" smtClean="0">
                            <a:latin typeface="Cambria Math" panose="02040503050406030204" pitchFamily="18" charset="0"/>
                            <a:cs typeface="Times New Roman" panose="02020603050405020304" pitchFamily="18" charset="0"/>
                          </a:rPr>
                          <m:t>c</m:t>
                        </m:r>
                      </m:e>
                    </m:d>
                    <m:r>
                      <a:rPr lang="en-US" altLang="zh-TW" b="0" i="1" smtClean="0">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𝑃</m:t>
                    </m:r>
                    <m:d>
                      <m:dPr>
                        <m:ctrlPr>
                          <a:rPr lang="en-US" altLang="zh-TW" b="0" i="1" smtClean="0">
                            <a:latin typeface="Cambria Math" panose="02040503050406030204" pitchFamily="18" charset="0"/>
                            <a:cs typeface="Times New Roman" panose="02020603050405020304" pitchFamily="18" charset="0"/>
                          </a:rPr>
                        </m:ctrlPr>
                      </m:dPr>
                      <m:e>
                        <m:r>
                          <m:rPr>
                            <m:nor/>
                          </m:rPr>
                          <a:rPr lang="en-US" altLang="zh-TW" b="0" i="0" smtClean="0">
                            <a:latin typeface="Cambria Math" panose="02040503050406030204" pitchFamily="18" charset="0"/>
                            <a:cs typeface="Times New Roman" panose="02020603050405020304" pitchFamily="18" charset="0"/>
                          </a:rPr>
                          <m:t>a</m:t>
                        </m:r>
                      </m:e>
                      <m:e>
                        <m:r>
                          <m:rPr>
                            <m:nor/>
                          </m:rPr>
                          <a:rPr lang="en-US" altLang="zh-TW" b="0" i="0" smtClean="0">
                            <a:latin typeface="Cambria Math" panose="02040503050406030204" pitchFamily="18" charset="0"/>
                            <a:cs typeface="Times New Roman" panose="02020603050405020304" pitchFamily="18" charset="0"/>
                          </a:rPr>
                          <m:t>b</m:t>
                        </m:r>
                        <m:r>
                          <a:rPr lang="en-US" altLang="zh-TW" b="0" i="1" smtClean="0">
                            <a:latin typeface="Cambria Math" panose="02040503050406030204" pitchFamily="18" charset="0"/>
                            <a:cs typeface="Times New Roman" panose="02020603050405020304" pitchFamily="18" charset="0"/>
                          </a:rPr>
                          <m:t>,</m:t>
                        </m:r>
                        <m:r>
                          <m:rPr>
                            <m:nor/>
                          </m:rPr>
                          <a:rPr lang="en-US" altLang="zh-TW" b="0" i="0" smtClean="0">
                            <a:latin typeface="Cambria Math" panose="02040503050406030204" pitchFamily="18" charset="0"/>
                            <a:cs typeface="Times New Roman" panose="02020603050405020304" pitchFamily="18" charset="0"/>
                          </a:rPr>
                          <m:t>c</m:t>
                        </m:r>
                      </m:e>
                    </m:d>
                    <m:r>
                      <a:rPr lang="en-US" altLang="zh-TW" b="0" i="1" smtClean="0">
                        <a:latin typeface="Cambria Math" panose="02040503050406030204" pitchFamily="18" charset="0"/>
                        <a:cs typeface="Times New Roman" panose="02020603050405020304" pitchFamily="18" charset="0"/>
                      </a:rPr>
                      <m:t>𝑃</m:t>
                    </m:r>
                    <m:d>
                      <m:dPr>
                        <m:ctrlPr>
                          <a:rPr lang="en-US" altLang="zh-TW" b="0" i="1" smtClean="0">
                            <a:latin typeface="Cambria Math" panose="02040503050406030204" pitchFamily="18" charset="0"/>
                            <a:cs typeface="Times New Roman" panose="02020603050405020304" pitchFamily="18" charset="0"/>
                          </a:rPr>
                        </m:ctrlPr>
                      </m:dPr>
                      <m:e>
                        <m:r>
                          <m:rPr>
                            <m:nor/>
                          </m:rPr>
                          <a:rPr lang="en-US" altLang="zh-TW" b="0" i="0" smtClean="0">
                            <a:latin typeface="Cambria Math" panose="02040503050406030204" pitchFamily="18" charset="0"/>
                            <a:cs typeface="Times New Roman" panose="02020603050405020304" pitchFamily="18" charset="0"/>
                          </a:rPr>
                          <m:t>b</m:t>
                        </m:r>
                      </m:e>
                      <m:e>
                        <m:r>
                          <m:rPr>
                            <m:nor/>
                          </m:rPr>
                          <a:rPr lang="en-US" altLang="zh-TW" b="0" i="0" smtClean="0">
                            <a:latin typeface="Cambria Math" panose="02040503050406030204" pitchFamily="18" charset="0"/>
                            <a:cs typeface="Times New Roman" panose="02020603050405020304" pitchFamily="18" charset="0"/>
                          </a:rPr>
                          <m:t>c</m:t>
                        </m:r>
                      </m:e>
                    </m:d>
                    <m:r>
                      <a:rPr lang="en-US" altLang="zh-TW" b="0" i="1" smtClean="0">
                        <a:latin typeface="Cambria Math" panose="02040503050406030204" pitchFamily="18" charset="0"/>
                        <a:cs typeface="Times New Roman" panose="02020603050405020304" pitchFamily="18" charset="0"/>
                      </a:rPr>
                      <m:t>𝑃</m:t>
                    </m:r>
                    <m:r>
                      <a:rPr lang="en-US" altLang="zh-TW" b="0" i="1" smtClean="0">
                        <a:latin typeface="Cambria Math" panose="02040503050406030204" pitchFamily="18" charset="0"/>
                        <a:cs typeface="Times New Roman" panose="02020603050405020304" pitchFamily="18" charset="0"/>
                      </a:rPr>
                      <m:t>(</m:t>
                    </m:r>
                    <m:r>
                      <m:rPr>
                        <m:nor/>
                      </m:rPr>
                      <a:rPr lang="en-US" altLang="zh-TW" b="0" i="0" smtClean="0">
                        <a:latin typeface="Cambria Math" panose="02040503050406030204" pitchFamily="18" charset="0"/>
                        <a:cs typeface="Times New Roman" panose="02020603050405020304" pitchFamily="18" charset="0"/>
                      </a:rPr>
                      <m:t>c</m:t>
                    </m:r>
                    <m:r>
                      <a:rPr lang="en-US" altLang="zh-TW" b="0" i="1" smtClean="0">
                        <a:latin typeface="Cambria Math" panose="02040503050406030204" pitchFamily="18" charset="0"/>
                        <a:cs typeface="Times New Roman" panose="02020603050405020304" pitchFamily="18" charset="0"/>
                      </a:rPr>
                      <m:t>)</m:t>
                    </m:r>
                  </m:oMath>
                </a14:m>
                <a:endParaRPr lang="zh-TW" altLang="en-US" dirty="0">
                  <a:latin typeface="Times New Roman" panose="02020603050405020304" pitchFamily="18" charset="0"/>
                  <a:cs typeface="Times New Roman" panose="02020603050405020304" pitchFamily="18" charset="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602000"/>
                <a:ext cx="8229600" cy="4525963"/>
              </a:xfrm>
              <a:blipFill>
                <a:blip r:embed="rId2"/>
                <a:stretch>
                  <a:fillRect l="-1704" t="-188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707178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Probability</a:t>
            </a:r>
            <a:endParaRPr lang="zh-TW"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602000"/>
                <a:ext cx="8229600" cy="4525963"/>
              </a:xfrm>
            </p:spPr>
            <p:txBody>
              <a:bodyPr/>
              <a:lstStyle/>
              <a:p>
                <a:r>
                  <a:rPr lang="en-US" altLang="zh-TW" dirty="0">
                    <a:latin typeface="Times New Roman" panose="02020603050405020304" pitchFamily="18" charset="0"/>
                    <a:cs typeface="Times New Roman" panose="02020603050405020304" pitchFamily="18" charset="0"/>
                  </a:rPr>
                  <a:t>Independence (x</a:t>
                </a:r>
                <a14:m>
                  <m:oMath xmlns:m="http://schemas.openxmlformats.org/officeDocument/2006/math">
                    <m:r>
                      <a:rPr lang="en-US" altLang="zh-TW" i="1" smtClean="0">
                        <a:latin typeface="Cambria Math" panose="02040503050406030204" pitchFamily="18" charset="0"/>
                      </a:rPr>
                      <m:t>⊥</m:t>
                    </m:r>
                  </m:oMath>
                </a14:m>
                <a:r>
                  <a:rPr lang="en-US" altLang="zh-TW" dirty="0">
                    <a:latin typeface="Times New Roman" panose="02020603050405020304" pitchFamily="18" charset="0"/>
                    <a:cs typeface="Times New Roman" panose="02020603050405020304" pitchFamily="18" charset="0"/>
                  </a:rPr>
                  <a:t>y):</a:t>
                </a:r>
              </a:p>
              <a:p>
                <a:pPr lvl="1"/>
                <a:r>
                  <a:rPr lang="en-US" altLang="zh-TW" dirty="0">
                    <a:latin typeface="Times New Roman" panose="02020603050405020304" pitchFamily="18" charset="0"/>
                    <a:cs typeface="Times New Roman" panose="02020603050405020304" pitchFamily="18" charset="0"/>
                  </a:rPr>
                  <a:t>For all </a:t>
                </a:r>
                <a14:m>
                  <m:oMath xmlns:m="http://schemas.openxmlformats.org/officeDocument/2006/math">
                    <m:r>
                      <a:rPr lang="en-US" altLang="zh-TW" b="0" i="1" smtClean="0">
                        <a:latin typeface="Cambria Math" panose="02040503050406030204" pitchFamily="18" charset="0"/>
                        <a:cs typeface="Times New Roman" panose="02020603050405020304" pitchFamily="18" charset="0"/>
                      </a:rPr>
                      <m:t>𝑥</m:t>
                    </m:r>
                    <m:r>
                      <a:rPr lang="en-US" altLang="zh-TW" b="0" i="1" smtClean="0">
                        <a:latin typeface="Cambria Math" panose="02040503050406030204" pitchFamily="18" charset="0"/>
                        <a:cs typeface="Times New Roman" panose="02020603050405020304" pitchFamily="18" charset="0"/>
                      </a:rPr>
                      <m:t>∈</m:t>
                    </m:r>
                    <m:r>
                      <m:rPr>
                        <m:nor/>
                      </m:rPr>
                      <a:rPr lang="en-US" altLang="zh-TW">
                        <a:latin typeface="Times New Roman" panose="02020603050405020304" pitchFamily="18" charset="0"/>
                        <a:cs typeface="Times New Roman" panose="02020603050405020304" pitchFamily="18" charset="0"/>
                      </a:rPr>
                      <m:t>x</m:t>
                    </m:r>
                    <m:r>
                      <a:rPr lang="en-US" altLang="zh-TW" b="0" i="1" smtClean="0">
                        <a:latin typeface="Cambria Math" panose="02040503050406030204" pitchFamily="18" charset="0"/>
                        <a:cs typeface="Times New Roman" panose="02020603050405020304" pitchFamily="18" charset="0"/>
                      </a:rPr>
                      <m:t>, </m:t>
                    </m:r>
                    <m:r>
                      <a:rPr lang="en-US" altLang="zh-TW" b="0" i="1" smtClean="0">
                        <a:latin typeface="Cambria Math" panose="02040503050406030204" pitchFamily="18" charset="0"/>
                        <a:cs typeface="Times New Roman" panose="02020603050405020304" pitchFamily="18" charset="0"/>
                      </a:rPr>
                      <m:t>𝑦</m:t>
                    </m:r>
                    <m:r>
                      <a:rPr lang="en-US" altLang="zh-TW" b="0" i="1" smtClean="0">
                        <a:latin typeface="Cambria Math" panose="02040503050406030204" pitchFamily="18" charset="0"/>
                        <a:cs typeface="Times New Roman" panose="02020603050405020304" pitchFamily="18" charset="0"/>
                      </a:rPr>
                      <m:t>∈</m:t>
                    </m:r>
                    <m:r>
                      <m:rPr>
                        <m:nor/>
                      </m:rPr>
                      <a:rPr lang="en-US" altLang="zh-TW">
                        <a:latin typeface="Times New Roman" panose="02020603050405020304" pitchFamily="18" charset="0"/>
                        <a:cs typeface="Times New Roman" panose="02020603050405020304" pitchFamily="18" charset="0"/>
                      </a:rPr>
                      <m:t>y</m:t>
                    </m:r>
                    <m:r>
                      <a:rPr lang="en-US" altLang="zh-TW" b="0" i="1" smtClean="0">
                        <a:latin typeface="Cambria Math" panose="02040503050406030204" pitchFamily="18" charset="0"/>
                        <a:cs typeface="Times New Roman" panose="02020603050405020304" pitchFamily="18" charset="0"/>
                      </a:rPr>
                      <m:t>,</m:t>
                    </m:r>
                  </m:oMath>
                </a14:m>
                <a:endParaRPr lang="en-US" altLang="zh-TW" b="0" dirty="0">
                  <a:latin typeface="Times New Roman" panose="02020603050405020304" pitchFamily="18" charset="0"/>
                  <a:cs typeface="Times New Roman" panose="02020603050405020304" pitchFamily="18" charset="0"/>
                </a:endParaRPr>
              </a:p>
              <a:p>
                <a:pPr marL="457200" lvl="1" indent="0">
                  <a:buNone/>
                </a:pPr>
                <a14:m>
                  <m:oMathPara xmlns:m="http://schemas.openxmlformats.org/officeDocument/2006/math">
                    <m:oMathParaPr>
                      <m:jc m:val="centerGroup"/>
                    </m:oMathParaPr>
                    <m:oMath xmlns:m="http://schemas.openxmlformats.org/officeDocument/2006/math">
                      <m:r>
                        <m:rPr>
                          <m:nor/>
                        </m:rPr>
                        <a:rPr lang="en-US" altLang="zh-TW" i="1">
                          <a:latin typeface="Times New Roman" panose="02020603050405020304" pitchFamily="18" charset="0"/>
                          <a:cs typeface="Times New Roman" panose="02020603050405020304" pitchFamily="18" charset="0"/>
                        </a:rPr>
                        <m:t>P</m:t>
                      </m:r>
                      <m:d>
                        <m:dPr>
                          <m:ctrlPr>
                            <a:rPr lang="en-US" altLang="zh-TW" i="1">
                              <a:latin typeface="Cambria Math" panose="02040503050406030204" pitchFamily="18" charset="0"/>
                              <a:cs typeface="Times New Roman" panose="02020603050405020304" pitchFamily="18" charset="0"/>
                            </a:rPr>
                          </m:ctrlPr>
                        </m:dPr>
                        <m:e>
                          <m:r>
                            <a:rPr lang="en-US" altLang="zh-TW" i="1">
                              <a:latin typeface="Cambria Math" panose="02040503050406030204" pitchFamily="18" charset="0"/>
                              <a:cs typeface="Times New Roman" panose="02020603050405020304" pitchFamily="18" charset="0"/>
                            </a:rPr>
                            <m:t>𝑥</m:t>
                          </m:r>
                          <m:r>
                            <a:rPr lang="en-US" altLang="zh-TW" i="1">
                              <a:latin typeface="Cambria Math" panose="02040503050406030204" pitchFamily="18" charset="0"/>
                              <a:cs typeface="Times New Roman" panose="02020603050405020304" pitchFamily="18" charset="0"/>
                            </a:rPr>
                            <m:t>=</m:t>
                          </m:r>
                          <m:r>
                            <m:rPr>
                              <m:nor/>
                            </m:rPr>
                            <a:rPr lang="en-US" altLang="zh-TW">
                              <a:latin typeface="Times New Roman" panose="02020603050405020304" pitchFamily="18" charset="0"/>
                              <a:cs typeface="Times New Roman" panose="02020603050405020304" pitchFamily="18" charset="0"/>
                            </a:rPr>
                            <m:t>x</m:t>
                          </m:r>
                          <m:r>
                            <a:rPr lang="en-US" altLang="zh-TW" i="1">
                              <a:latin typeface="Cambria Math" panose="02040503050406030204" pitchFamily="18" charset="0"/>
                              <a:cs typeface="Times New Roman" panose="02020603050405020304" pitchFamily="18" charset="0"/>
                            </a:rPr>
                            <m:t>,</m:t>
                          </m:r>
                          <m:r>
                            <a:rPr lang="en-US" altLang="zh-TW" i="1">
                              <a:latin typeface="Cambria Math" panose="02040503050406030204" pitchFamily="18" charset="0"/>
                              <a:cs typeface="Times New Roman" panose="02020603050405020304" pitchFamily="18" charset="0"/>
                            </a:rPr>
                            <m:t>𝑦</m:t>
                          </m:r>
                          <m:r>
                            <a:rPr lang="en-US" altLang="zh-TW" i="1">
                              <a:latin typeface="Cambria Math" panose="02040503050406030204" pitchFamily="18" charset="0"/>
                              <a:cs typeface="Times New Roman" panose="02020603050405020304" pitchFamily="18" charset="0"/>
                            </a:rPr>
                            <m:t>=</m:t>
                          </m:r>
                          <m:r>
                            <m:rPr>
                              <m:nor/>
                            </m:rPr>
                            <a:rPr lang="en-US" altLang="zh-TW">
                              <a:latin typeface="Times New Roman" panose="02020603050405020304" pitchFamily="18" charset="0"/>
                              <a:cs typeface="Times New Roman" panose="02020603050405020304" pitchFamily="18" charset="0"/>
                            </a:rPr>
                            <m:t>y</m:t>
                          </m:r>
                        </m:e>
                      </m:d>
                    </m:oMath>
                  </m:oMathPara>
                </a14:m>
                <a:endParaRPr lang="en-US" altLang="zh-TW" i="1" dirty="0">
                  <a:latin typeface="Cambria Math" panose="02040503050406030204" pitchFamily="18" charset="0"/>
                  <a:cs typeface="Times New Roman" panose="020206030504050203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altLang="zh-TW" i="1">
                          <a:latin typeface="Cambria Math" panose="02040503050406030204" pitchFamily="18" charset="0"/>
                          <a:cs typeface="Times New Roman" panose="02020603050405020304" pitchFamily="18" charset="0"/>
                        </a:rPr>
                        <m:t>=</m:t>
                      </m:r>
                      <m:r>
                        <m:rPr>
                          <m:nor/>
                        </m:rPr>
                        <a:rPr lang="en-US" altLang="zh-TW" i="1">
                          <a:latin typeface="Times New Roman" panose="02020603050405020304" pitchFamily="18" charset="0"/>
                          <a:cs typeface="Times New Roman" panose="02020603050405020304" pitchFamily="18" charset="0"/>
                        </a:rPr>
                        <m:t>P</m:t>
                      </m:r>
                      <m:d>
                        <m:dPr>
                          <m:ctrlPr>
                            <a:rPr lang="en-US" altLang="zh-TW" i="1">
                              <a:latin typeface="Cambria Math" panose="02040503050406030204" pitchFamily="18" charset="0"/>
                              <a:cs typeface="Times New Roman" panose="02020603050405020304" pitchFamily="18" charset="0"/>
                            </a:rPr>
                          </m:ctrlPr>
                        </m:dPr>
                        <m:e>
                          <m:r>
                            <a:rPr lang="en-US" altLang="zh-TW" i="1">
                              <a:latin typeface="Cambria Math" panose="02040503050406030204" pitchFamily="18" charset="0"/>
                              <a:cs typeface="Times New Roman" panose="02020603050405020304" pitchFamily="18" charset="0"/>
                            </a:rPr>
                            <m:t>𝑥</m:t>
                          </m:r>
                          <m:r>
                            <a:rPr lang="en-US" altLang="zh-TW" i="1">
                              <a:latin typeface="Cambria Math" panose="02040503050406030204" pitchFamily="18" charset="0"/>
                              <a:cs typeface="Times New Roman" panose="02020603050405020304" pitchFamily="18" charset="0"/>
                            </a:rPr>
                            <m:t>=</m:t>
                          </m:r>
                          <m:r>
                            <m:rPr>
                              <m:nor/>
                            </m:rPr>
                            <a:rPr lang="en-US" altLang="zh-TW">
                              <a:latin typeface="Times New Roman" panose="02020603050405020304" pitchFamily="18" charset="0"/>
                              <a:cs typeface="Times New Roman" panose="02020603050405020304" pitchFamily="18" charset="0"/>
                            </a:rPr>
                            <m:t>x</m:t>
                          </m:r>
                        </m:e>
                      </m:d>
                      <m:r>
                        <m:rPr>
                          <m:nor/>
                        </m:rPr>
                        <a:rPr lang="en-US" altLang="zh-TW" i="1">
                          <a:latin typeface="Times New Roman" panose="02020603050405020304" pitchFamily="18" charset="0"/>
                          <a:cs typeface="Times New Roman" panose="02020603050405020304" pitchFamily="18" charset="0"/>
                        </a:rPr>
                        <m:t>P</m:t>
                      </m:r>
                      <m:r>
                        <a:rPr lang="en-US" altLang="zh-TW" i="1">
                          <a:latin typeface="Cambria Math" panose="02040503050406030204" pitchFamily="18" charset="0"/>
                          <a:cs typeface="Times New Roman" panose="02020603050405020304" pitchFamily="18" charset="0"/>
                        </a:rPr>
                        <m:t>(</m:t>
                      </m:r>
                      <m:r>
                        <a:rPr lang="en-US" altLang="zh-TW" i="1">
                          <a:latin typeface="Cambria Math" panose="02040503050406030204" pitchFamily="18" charset="0"/>
                          <a:cs typeface="Times New Roman" panose="02020603050405020304" pitchFamily="18" charset="0"/>
                        </a:rPr>
                        <m:t>𝑦</m:t>
                      </m:r>
                      <m:r>
                        <a:rPr lang="en-US" altLang="zh-TW" i="1">
                          <a:latin typeface="Cambria Math" panose="02040503050406030204" pitchFamily="18" charset="0"/>
                          <a:cs typeface="Times New Roman" panose="02020603050405020304" pitchFamily="18" charset="0"/>
                        </a:rPr>
                        <m:t>=</m:t>
                      </m:r>
                      <m:r>
                        <m:rPr>
                          <m:nor/>
                        </m:rPr>
                        <a:rPr lang="en-US" altLang="zh-TW">
                          <a:latin typeface="Times New Roman" panose="02020603050405020304" pitchFamily="18" charset="0"/>
                          <a:cs typeface="Times New Roman" panose="02020603050405020304" pitchFamily="18" charset="0"/>
                        </a:rPr>
                        <m:t>y</m:t>
                      </m:r>
                      <m:r>
                        <a:rPr lang="en-US" altLang="zh-TW" i="1">
                          <a:latin typeface="Cambria Math" panose="02040503050406030204" pitchFamily="18" charset="0"/>
                          <a:cs typeface="Times New Roman" panose="02020603050405020304" pitchFamily="18" charset="0"/>
                        </a:rPr>
                        <m:t>)</m:t>
                      </m:r>
                    </m:oMath>
                  </m:oMathPara>
                </a14:m>
                <a:endParaRPr lang="en-US" altLang="zh-TW" dirty="0">
                  <a:latin typeface="Times New Roman" panose="02020603050405020304" pitchFamily="18" charset="0"/>
                  <a:cs typeface="Times New Roman" panose="02020603050405020304" pitchFamily="18" charset="0"/>
                </a:endParaRPr>
              </a:p>
              <a:p>
                <a:r>
                  <a:rPr lang="en-US" altLang="zh-TW" dirty="0"/>
                  <a:t>Conditionally independent (</a:t>
                </a:r>
                <a:r>
                  <a:rPr lang="en-US" altLang="zh-TW" dirty="0">
                    <a:latin typeface="Times New Roman" panose="02020603050405020304" pitchFamily="18" charset="0"/>
                    <a:cs typeface="Times New Roman" panose="02020603050405020304" pitchFamily="18" charset="0"/>
                  </a:rPr>
                  <a:t>x</a:t>
                </a:r>
                <a14:m>
                  <m:oMath xmlns:m="http://schemas.openxmlformats.org/officeDocument/2006/math">
                    <m:r>
                      <a:rPr lang="en-US" altLang="zh-TW" i="1">
                        <a:latin typeface="Cambria Math" panose="02040503050406030204" pitchFamily="18" charset="0"/>
                      </a:rPr>
                      <m:t>⊥</m:t>
                    </m:r>
                  </m:oMath>
                </a14:m>
                <a:r>
                  <a:rPr lang="en-US" altLang="zh-TW" dirty="0">
                    <a:latin typeface="Times New Roman" panose="02020603050405020304" pitchFamily="18" charset="0"/>
                    <a:cs typeface="Times New Roman" panose="02020603050405020304" pitchFamily="18" charset="0"/>
                  </a:rPr>
                  <a:t>y</a:t>
                </a:r>
                <a14:m>
                  <m:oMath xmlns:m="http://schemas.openxmlformats.org/officeDocument/2006/math">
                    <m:r>
                      <a:rPr lang="en-US" altLang="zh-TW" b="0" i="1" dirty="0" smtClean="0">
                        <a:latin typeface="Cambria Math" panose="02040503050406030204" pitchFamily="18" charset="0"/>
                        <a:cs typeface="Times New Roman" panose="02020603050405020304" pitchFamily="18" charset="0"/>
                      </a:rPr>
                      <m:t>|</m:t>
                    </m:r>
                  </m:oMath>
                </a14:m>
                <a:r>
                  <a:rPr lang="en-US" altLang="zh-TW" dirty="0">
                    <a:latin typeface="Times New Roman" panose="02020603050405020304" pitchFamily="18" charset="0"/>
                    <a:cs typeface="Times New Roman" panose="02020603050405020304" pitchFamily="18" charset="0"/>
                  </a:rPr>
                  <a:t>z</a:t>
                </a:r>
                <a:r>
                  <a:rPr lang="en-US" altLang="zh-TW" dirty="0"/>
                  <a:t>):</a:t>
                </a:r>
              </a:p>
              <a:p>
                <a:pPr lvl="1"/>
                <a:r>
                  <a:rPr lang="en-US" altLang="zh-TW" dirty="0">
                    <a:latin typeface="Times New Roman" panose="02020603050405020304" pitchFamily="18" charset="0"/>
                    <a:cs typeface="Times New Roman" panose="02020603050405020304" pitchFamily="18" charset="0"/>
                  </a:rPr>
                  <a:t>For all </a:t>
                </a:r>
                <a14:m>
                  <m:oMath xmlns:m="http://schemas.openxmlformats.org/officeDocument/2006/math">
                    <m:r>
                      <a:rPr lang="en-US" altLang="zh-TW" i="1">
                        <a:latin typeface="Cambria Math" panose="02040503050406030204" pitchFamily="18" charset="0"/>
                        <a:cs typeface="Times New Roman" panose="02020603050405020304" pitchFamily="18" charset="0"/>
                      </a:rPr>
                      <m:t>𝑥</m:t>
                    </m:r>
                    <m:r>
                      <a:rPr lang="en-US" altLang="zh-TW" i="1">
                        <a:latin typeface="Cambria Math" panose="02040503050406030204" pitchFamily="18" charset="0"/>
                        <a:cs typeface="Times New Roman" panose="02020603050405020304" pitchFamily="18" charset="0"/>
                      </a:rPr>
                      <m:t>∈</m:t>
                    </m:r>
                    <m:r>
                      <m:rPr>
                        <m:nor/>
                      </m:rPr>
                      <a:rPr lang="en-US" altLang="zh-TW">
                        <a:latin typeface="Times New Roman" panose="02020603050405020304" pitchFamily="18" charset="0"/>
                        <a:cs typeface="Times New Roman" panose="02020603050405020304" pitchFamily="18" charset="0"/>
                      </a:rPr>
                      <m:t>x</m:t>
                    </m:r>
                    <m:r>
                      <a:rPr lang="en-US" altLang="zh-TW" i="1">
                        <a:latin typeface="Cambria Math" panose="02040503050406030204" pitchFamily="18" charset="0"/>
                        <a:cs typeface="Times New Roman" panose="02020603050405020304" pitchFamily="18" charset="0"/>
                      </a:rPr>
                      <m:t>, </m:t>
                    </m:r>
                    <m:r>
                      <a:rPr lang="en-US" altLang="zh-TW" i="1">
                        <a:latin typeface="Cambria Math" panose="02040503050406030204" pitchFamily="18" charset="0"/>
                        <a:cs typeface="Times New Roman" panose="02020603050405020304" pitchFamily="18" charset="0"/>
                      </a:rPr>
                      <m:t>𝑦</m:t>
                    </m:r>
                    <m:r>
                      <a:rPr lang="en-US" altLang="zh-TW" i="1">
                        <a:latin typeface="Cambria Math" panose="02040503050406030204" pitchFamily="18" charset="0"/>
                        <a:cs typeface="Times New Roman" panose="02020603050405020304" pitchFamily="18" charset="0"/>
                      </a:rPr>
                      <m:t>∈</m:t>
                    </m:r>
                    <m:r>
                      <m:rPr>
                        <m:nor/>
                      </m:rPr>
                      <a:rPr lang="en-US" altLang="zh-TW">
                        <a:latin typeface="Times New Roman" panose="02020603050405020304" pitchFamily="18" charset="0"/>
                        <a:cs typeface="Times New Roman" panose="02020603050405020304" pitchFamily="18" charset="0"/>
                      </a:rPr>
                      <m:t>y</m:t>
                    </m:r>
                    <m:r>
                      <a:rPr lang="en-US" altLang="zh-TW" i="1">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 </m:t>
                    </m:r>
                    <m:r>
                      <a:rPr lang="en-US" altLang="zh-TW" b="0" i="1" smtClean="0">
                        <a:latin typeface="Cambria Math" panose="02040503050406030204" pitchFamily="18" charset="0"/>
                        <a:cs typeface="Times New Roman" panose="02020603050405020304" pitchFamily="18" charset="0"/>
                      </a:rPr>
                      <m:t>𝑧</m:t>
                    </m:r>
                    <m:r>
                      <a:rPr lang="en-US" altLang="zh-TW" b="0" i="1" smtClean="0">
                        <a:latin typeface="Cambria Math" panose="02040503050406030204" pitchFamily="18" charset="0"/>
                        <a:cs typeface="Times New Roman" panose="02020603050405020304" pitchFamily="18" charset="0"/>
                      </a:rPr>
                      <m:t>∈</m:t>
                    </m:r>
                    <m:r>
                      <m:rPr>
                        <m:nor/>
                      </m:rPr>
                      <a:rPr lang="en-US" altLang="zh-TW">
                        <a:latin typeface="Times New Roman" panose="02020603050405020304" pitchFamily="18" charset="0"/>
                        <a:cs typeface="Times New Roman" panose="02020603050405020304" pitchFamily="18" charset="0"/>
                      </a:rPr>
                      <m:t>z</m:t>
                    </m:r>
                  </m:oMath>
                </a14:m>
                <a:r>
                  <a:rPr lang="en-US" altLang="zh-TW" dirty="0">
                    <a:latin typeface="Times New Roman" panose="02020603050405020304" pitchFamily="18" charset="0"/>
                    <a:cs typeface="Times New Roman" panose="02020603050405020304" pitchFamily="18" charset="0"/>
                  </a:rPr>
                  <a:t>,</a:t>
                </a:r>
              </a:p>
              <a:p>
                <a:pPr marL="457200" lvl="1" indent="0">
                  <a:buNone/>
                </a:pPr>
                <a14:m>
                  <m:oMathPara xmlns:m="http://schemas.openxmlformats.org/officeDocument/2006/math">
                    <m:oMathParaPr>
                      <m:jc m:val="centerGroup"/>
                    </m:oMathParaPr>
                    <m:oMath xmlns:m="http://schemas.openxmlformats.org/officeDocument/2006/math">
                      <m:r>
                        <m:rPr>
                          <m:nor/>
                        </m:rPr>
                        <a:rPr lang="en-US" altLang="zh-TW" b="0" i="1" smtClean="0">
                          <a:latin typeface="Times New Roman" panose="02020603050405020304" pitchFamily="18" charset="0"/>
                          <a:cs typeface="Times New Roman" panose="02020603050405020304" pitchFamily="18" charset="0"/>
                        </a:rPr>
                        <m:t>    </m:t>
                      </m:r>
                      <m:r>
                        <m:rPr>
                          <m:nor/>
                        </m:rPr>
                        <a:rPr lang="en-US" altLang="zh-TW" i="1">
                          <a:latin typeface="Times New Roman" panose="02020603050405020304" pitchFamily="18" charset="0"/>
                          <a:cs typeface="Times New Roman" panose="02020603050405020304" pitchFamily="18" charset="0"/>
                        </a:rPr>
                        <m:t>P</m:t>
                      </m:r>
                      <m:d>
                        <m:dPr>
                          <m:ctrlPr>
                            <a:rPr lang="en-US" altLang="zh-TW" i="1">
                              <a:latin typeface="Cambria Math" panose="02040503050406030204" pitchFamily="18" charset="0"/>
                              <a:cs typeface="Times New Roman" panose="02020603050405020304" pitchFamily="18" charset="0"/>
                            </a:rPr>
                          </m:ctrlPr>
                        </m:dPr>
                        <m:e>
                          <m:r>
                            <a:rPr lang="en-US" altLang="zh-TW" i="1">
                              <a:latin typeface="Cambria Math" panose="02040503050406030204" pitchFamily="18" charset="0"/>
                              <a:cs typeface="Times New Roman" panose="02020603050405020304" pitchFamily="18" charset="0"/>
                            </a:rPr>
                            <m:t>𝑥</m:t>
                          </m:r>
                          <m:r>
                            <a:rPr lang="en-US" altLang="zh-TW" i="1">
                              <a:latin typeface="Cambria Math" panose="02040503050406030204" pitchFamily="18" charset="0"/>
                              <a:cs typeface="Times New Roman" panose="02020603050405020304" pitchFamily="18" charset="0"/>
                            </a:rPr>
                            <m:t>=</m:t>
                          </m:r>
                          <m:r>
                            <m:rPr>
                              <m:nor/>
                            </m:rPr>
                            <a:rPr lang="en-US" altLang="zh-TW">
                              <a:latin typeface="Times New Roman" panose="02020603050405020304" pitchFamily="18" charset="0"/>
                              <a:cs typeface="Times New Roman" panose="02020603050405020304" pitchFamily="18" charset="0"/>
                            </a:rPr>
                            <m:t>x</m:t>
                          </m:r>
                          <m:r>
                            <a:rPr lang="en-US" altLang="zh-TW" i="1">
                              <a:latin typeface="Cambria Math" panose="02040503050406030204" pitchFamily="18" charset="0"/>
                              <a:cs typeface="Times New Roman" panose="02020603050405020304" pitchFamily="18" charset="0"/>
                            </a:rPr>
                            <m:t>,</m:t>
                          </m:r>
                          <m:r>
                            <a:rPr lang="en-US" altLang="zh-TW" i="1">
                              <a:latin typeface="Cambria Math" panose="02040503050406030204" pitchFamily="18" charset="0"/>
                              <a:cs typeface="Times New Roman" panose="02020603050405020304" pitchFamily="18" charset="0"/>
                            </a:rPr>
                            <m:t>𝑦</m:t>
                          </m:r>
                          <m:r>
                            <a:rPr lang="en-US" altLang="zh-TW" i="1">
                              <a:latin typeface="Cambria Math" panose="02040503050406030204" pitchFamily="18" charset="0"/>
                              <a:cs typeface="Times New Roman" panose="02020603050405020304" pitchFamily="18" charset="0"/>
                            </a:rPr>
                            <m:t>=</m:t>
                          </m:r>
                          <m:r>
                            <m:rPr>
                              <m:nor/>
                            </m:rPr>
                            <a:rPr lang="en-US" altLang="zh-TW">
                              <a:latin typeface="Times New Roman" panose="02020603050405020304" pitchFamily="18" charset="0"/>
                              <a:cs typeface="Times New Roman" panose="02020603050405020304" pitchFamily="18" charset="0"/>
                            </a:rPr>
                            <m:t>y</m:t>
                          </m:r>
                          <m:r>
                            <a:rPr lang="en-US" altLang="zh-TW" b="0" i="1" smtClean="0">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𝑧</m:t>
                          </m:r>
                          <m:r>
                            <a:rPr lang="en-US" altLang="zh-TW" b="0" i="1" smtClean="0">
                              <a:latin typeface="Cambria Math" panose="02040503050406030204" pitchFamily="18" charset="0"/>
                              <a:cs typeface="Times New Roman" panose="02020603050405020304" pitchFamily="18" charset="0"/>
                            </a:rPr>
                            <m:t>=</m:t>
                          </m:r>
                          <m:r>
                            <m:rPr>
                              <m:nor/>
                            </m:rPr>
                            <a:rPr lang="en-US" altLang="zh-TW">
                              <a:latin typeface="Times New Roman" panose="02020603050405020304" pitchFamily="18" charset="0"/>
                              <a:cs typeface="Times New Roman" panose="02020603050405020304" pitchFamily="18" charset="0"/>
                            </a:rPr>
                            <m:t>z</m:t>
                          </m:r>
                        </m:e>
                      </m:d>
                    </m:oMath>
                    <m:oMath xmlns:m="http://schemas.openxmlformats.org/officeDocument/2006/math">
                      <m:r>
                        <a:rPr lang="en-US" altLang="zh-TW" i="1">
                          <a:latin typeface="Cambria Math" panose="02040503050406030204" pitchFamily="18" charset="0"/>
                          <a:cs typeface="Times New Roman" panose="02020603050405020304" pitchFamily="18" charset="0"/>
                        </a:rPr>
                        <m:t>=</m:t>
                      </m:r>
                      <m:r>
                        <m:rPr>
                          <m:nor/>
                        </m:rPr>
                        <a:rPr lang="en-US" altLang="zh-TW" i="1">
                          <a:latin typeface="Times New Roman" panose="02020603050405020304" pitchFamily="18" charset="0"/>
                          <a:cs typeface="Times New Roman" panose="02020603050405020304" pitchFamily="18" charset="0"/>
                        </a:rPr>
                        <m:t>P</m:t>
                      </m:r>
                      <m:d>
                        <m:dPr>
                          <m:ctrlPr>
                            <a:rPr lang="en-US" altLang="zh-TW" i="1">
                              <a:latin typeface="Cambria Math" panose="02040503050406030204" pitchFamily="18" charset="0"/>
                              <a:cs typeface="Times New Roman" panose="02020603050405020304" pitchFamily="18" charset="0"/>
                            </a:rPr>
                          </m:ctrlPr>
                        </m:dPr>
                        <m:e>
                          <m:r>
                            <a:rPr lang="en-US" altLang="zh-TW" i="1">
                              <a:latin typeface="Cambria Math" panose="02040503050406030204" pitchFamily="18" charset="0"/>
                              <a:cs typeface="Times New Roman" panose="02020603050405020304" pitchFamily="18" charset="0"/>
                            </a:rPr>
                            <m:t>𝑥</m:t>
                          </m:r>
                          <m:r>
                            <a:rPr lang="en-US" altLang="zh-TW" i="1">
                              <a:latin typeface="Cambria Math" panose="02040503050406030204" pitchFamily="18" charset="0"/>
                              <a:cs typeface="Times New Roman" panose="02020603050405020304" pitchFamily="18" charset="0"/>
                            </a:rPr>
                            <m:t>=</m:t>
                          </m:r>
                          <m:r>
                            <m:rPr>
                              <m:nor/>
                            </m:rPr>
                            <a:rPr lang="en-US" altLang="zh-TW">
                              <a:latin typeface="Times New Roman" panose="02020603050405020304" pitchFamily="18" charset="0"/>
                              <a:cs typeface="Times New Roman" panose="02020603050405020304" pitchFamily="18" charset="0"/>
                            </a:rPr>
                            <m:t>x</m:t>
                          </m:r>
                          <m:r>
                            <a:rPr lang="en-US" altLang="zh-TW" b="0" i="1" smtClean="0">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𝑧</m:t>
                          </m:r>
                          <m:r>
                            <a:rPr lang="en-US" altLang="zh-TW" b="0" i="1" smtClean="0">
                              <a:latin typeface="Cambria Math" panose="02040503050406030204" pitchFamily="18" charset="0"/>
                              <a:cs typeface="Times New Roman" panose="02020603050405020304" pitchFamily="18" charset="0"/>
                            </a:rPr>
                            <m:t>=</m:t>
                          </m:r>
                          <m:r>
                            <m:rPr>
                              <m:nor/>
                            </m:rPr>
                            <a:rPr lang="en-US" altLang="zh-TW" b="0" i="0" smtClean="0">
                              <a:latin typeface="Times New Roman" panose="02020603050405020304" pitchFamily="18" charset="0"/>
                              <a:cs typeface="Times New Roman" panose="02020603050405020304" pitchFamily="18" charset="0"/>
                            </a:rPr>
                            <m:t>z</m:t>
                          </m:r>
                        </m:e>
                      </m:d>
                      <m:r>
                        <m:rPr>
                          <m:nor/>
                        </m:rPr>
                        <a:rPr lang="en-US" altLang="zh-TW" i="1">
                          <a:latin typeface="Times New Roman" panose="02020603050405020304" pitchFamily="18" charset="0"/>
                          <a:cs typeface="Times New Roman" panose="02020603050405020304" pitchFamily="18" charset="0"/>
                        </a:rPr>
                        <m:t>P</m:t>
                      </m:r>
                      <m:r>
                        <a:rPr lang="en-US" altLang="zh-TW" i="1">
                          <a:latin typeface="Cambria Math" panose="02040503050406030204" pitchFamily="18" charset="0"/>
                          <a:cs typeface="Times New Roman" panose="02020603050405020304" pitchFamily="18" charset="0"/>
                        </a:rPr>
                        <m:t>(</m:t>
                      </m:r>
                      <m:r>
                        <a:rPr lang="en-US" altLang="zh-TW" i="1">
                          <a:latin typeface="Cambria Math" panose="02040503050406030204" pitchFamily="18" charset="0"/>
                          <a:cs typeface="Times New Roman" panose="02020603050405020304" pitchFamily="18" charset="0"/>
                        </a:rPr>
                        <m:t>𝑦</m:t>
                      </m:r>
                      <m:r>
                        <a:rPr lang="en-US" altLang="zh-TW" i="1">
                          <a:latin typeface="Cambria Math" panose="02040503050406030204" pitchFamily="18" charset="0"/>
                          <a:cs typeface="Times New Roman" panose="02020603050405020304" pitchFamily="18" charset="0"/>
                        </a:rPr>
                        <m:t>=</m:t>
                      </m:r>
                      <m:r>
                        <m:rPr>
                          <m:nor/>
                        </m:rPr>
                        <a:rPr lang="en-US" altLang="zh-TW">
                          <a:latin typeface="Times New Roman" panose="02020603050405020304" pitchFamily="18" charset="0"/>
                          <a:cs typeface="Times New Roman" panose="02020603050405020304" pitchFamily="18" charset="0"/>
                        </a:rPr>
                        <m:t>y</m:t>
                      </m:r>
                      <m:r>
                        <a:rPr lang="en-US" altLang="zh-TW" b="0" i="1" smtClean="0">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𝑧</m:t>
                      </m:r>
                      <m:r>
                        <a:rPr lang="en-US" altLang="zh-TW" b="0" i="1" smtClean="0">
                          <a:latin typeface="Cambria Math" panose="02040503050406030204" pitchFamily="18" charset="0"/>
                          <a:cs typeface="Times New Roman" panose="02020603050405020304" pitchFamily="18" charset="0"/>
                        </a:rPr>
                        <m:t>=</m:t>
                      </m:r>
                      <m:r>
                        <m:rPr>
                          <m:nor/>
                        </m:rPr>
                        <a:rPr lang="en-US" altLang="zh-TW" b="0" i="0" smtClean="0">
                          <a:latin typeface="Times New Roman" panose="02020603050405020304" pitchFamily="18" charset="0"/>
                          <a:cs typeface="Times New Roman" panose="02020603050405020304" pitchFamily="18" charset="0"/>
                        </a:rPr>
                        <m:t>z</m:t>
                      </m:r>
                      <m:r>
                        <a:rPr lang="en-US" altLang="zh-TW" i="1">
                          <a:latin typeface="Cambria Math" panose="02040503050406030204" pitchFamily="18" charset="0"/>
                          <a:cs typeface="Times New Roman" panose="02020603050405020304" pitchFamily="18" charset="0"/>
                        </a:rPr>
                        <m:t>)</m:t>
                      </m:r>
                    </m:oMath>
                  </m:oMathPara>
                </a14:m>
                <a:endParaRPr lang="en-US" altLang="zh-TW" dirty="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602000"/>
                <a:ext cx="8229600" cy="4525963"/>
              </a:xfrm>
              <a:blipFill>
                <a:blip r:embed="rId2"/>
                <a:stretch>
                  <a:fillRect l="-1704" t="-188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416704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Probability</a:t>
            </a:r>
            <a:endParaRPr lang="zh-TW"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602000"/>
                <a:ext cx="8229600" cy="4525963"/>
              </a:xfrm>
            </p:spPr>
            <p:txBody>
              <a:bodyPr/>
              <a:lstStyle/>
              <a:p>
                <a:r>
                  <a:rPr lang="en-US" altLang="zh-TW" dirty="0">
                    <a:latin typeface="Times New Roman" panose="02020603050405020304" pitchFamily="18" charset="0"/>
                    <a:cs typeface="Times New Roman" panose="02020603050405020304" pitchFamily="18" charset="0"/>
                  </a:rPr>
                  <a:t>Expectation: </a:t>
                </a:r>
                <a14:m>
                  <m:oMath xmlns:m="http://schemas.openxmlformats.org/officeDocument/2006/math">
                    <m:r>
                      <a:rPr lang="en-US" altLang="zh-TW" b="0" i="1" smtClean="0">
                        <a:latin typeface="Cambria Math" panose="02040503050406030204" pitchFamily="18" charset="0"/>
                        <a:cs typeface="Times New Roman" panose="02020603050405020304" pitchFamily="18" charset="0"/>
                      </a:rPr>
                      <m:t>𝐸</m:t>
                    </m:r>
                    <m:r>
                      <a:rPr lang="en-US" altLang="zh-TW" b="0" i="1" smtClean="0">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𝑥</m:t>
                    </m:r>
                    <m:r>
                      <a:rPr lang="en-US" altLang="zh-TW" b="0" i="1" smtClean="0">
                        <a:latin typeface="Cambria Math" panose="02040503050406030204" pitchFamily="18" charset="0"/>
                        <a:cs typeface="Times New Roman" panose="02020603050405020304" pitchFamily="18" charset="0"/>
                      </a:rPr>
                      <m:t>]</m:t>
                    </m:r>
                  </m:oMath>
                </a14:m>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Variance: Var(x)</a:t>
                </a:r>
                <a14:m>
                  <m:oMath xmlns:m="http://schemas.openxmlformats.org/officeDocument/2006/math">
                    <m:r>
                      <a:rPr lang="en-US" altLang="zh-TW" b="0" i="1" smtClean="0">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𝐸</m:t>
                    </m:r>
                    <m:r>
                      <a:rPr lang="en-US" altLang="zh-TW" b="0" i="1" smtClean="0">
                        <a:latin typeface="Cambria Math" panose="02040503050406030204" pitchFamily="18" charset="0"/>
                        <a:cs typeface="Times New Roman" panose="02020603050405020304" pitchFamily="18" charset="0"/>
                      </a:rPr>
                      <m:t>[</m:t>
                    </m:r>
                    <m:sSup>
                      <m:sSupPr>
                        <m:ctrlPr>
                          <a:rPr lang="en-US" altLang="zh-TW" b="0" i="1" smtClean="0">
                            <a:latin typeface="Cambria Math" panose="02040503050406030204" pitchFamily="18" charset="0"/>
                            <a:cs typeface="Times New Roman" panose="02020603050405020304" pitchFamily="18" charset="0"/>
                          </a:rPr>
                        </m:ctrlPr>
                      </m:sSupPr>
                      <m:e>
                        <m:d>
                          <m:dPr>
                            <m:ctrlPr>
                              <a:rPr lang="en-US" altLang="zh-TW" b="0" i="1" smtClean="0">
                                <a:latin typeface="Cambria Math" panose="02040503050406030204" pitchFamily="18" charset="0"/>
                                <a:cs typeface="Times New Roman" panose="02020603050405020304" pitchFamily="18" charset="0"/>
                              </a:rPr>
                            </m:ctrlPr>
                          </m:dPr>
                          <m:e>
                            <m:r>
                              <m:rPr>
                                <m:nor/>
                              </m:rPr>
                              <a:rPr lang="en-US" altLang="zh-TW" dirty="0">
                                <a:latin typeface="Times New Roman" panose="02020603050405020304" pitchFamily="18" charset="0"/>
                                <a:cs typeface="Times New Roman" panose="02020603050405020304" pitchFamily="18" charset="0"/>
                              </a:rPr>
                              <m:t>x</m:t>
                            </m:r>
                            <m:r>
                              <a:rPr lang="en-US" altLang="zh-TW" b="0" i="1" smtClean="0">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𝐸</m:t>
                            </m:r>
                            <m:d>
                              <m:dPr>
                                <m:begChr m:val="["/>
                                <m:endChr m:val="]"/>
                                <m:ctrlPr>
                                  <a:rPr lang="en-US" altLang="zh-TW" b="0" i="1" smtClean="0">
                                    <a:latin typeface="Cambria Math" panose="02040503050406030204" pitchFamily="18" charset="0"/>
                                    <a:cs typeface="Times New Roman" panose="02020603050405020304" pitchFamily="18" charset="0"/>
                                  </a:rPr>
                                </m:ctrlPr>
                              </m:dPr>
                              <m:e>
                                <m:r>
                                  <m:rPr>
                                    <m:nor/>
                                  </m:rPr>
                                  <a:rPr lang="en-US" altLang="zh-TW" dirty="0">
                                    <a:latin typeface="Times New Roman" panose="02020603050405020304" pitchFamily="18" charset="0"/>
                                    <a:cs typeface="Times New Roman" panose="02020603050405020304" pitchFamily="18" charset="0"/>
                                  </a:rPr>
                                  <m:t>x</m:t>
                                </m:r>
                              </m:e>
                            </m:d>
                          </m:e>
                        </m:d>
                      </m:e>
                      <m:sup>
                        <m:r>
                          <a:rPr lang="en-US" altLang="zh-TW" b="0" i="1" smtClean="0">
                            <a:latin typeface="Cambria Math" panose="02040503050406030204" pitchFamily="18" charset="0"/>
                            <a:cs typeface="Times New Roman" panose="02020603050405020304" pitchFamily="18" charset="0"/>
                          </a:rPr>
                          <m:t>2</m:t>
                        </m:r>
                      </m:sup>
                    </m:sSup>
                    <m:r>
                      <a:rPr lang="en-US" altLang="zh-TW" b="0" i="1" smtClean="0">
                        <a:latin typeface="Cambria Math" panose="02040503050406030204" pitchFamily="18" charset="0"/>
                        <a:cs typeface="Times New Roman" panose="02020603050405020304" pitchFamily="18" charset="0"/>
                      </a:rPr>
                      <m:t>]</m:t>
                    </m:r>
                  </m:oMath>
                </a14:m>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Covariance: </a:t>
                </a:r>
                <a:br>
                  <a:rPr lang="en-US" altLang="zh-TW" dirty="0">
                    <a:latin typeface="Times New Roman" panose="02020603050405020304" pitchFamily="18" charset="0"/>
                    <a:cs typeface="Times New Roman" panose="02020603050405020304" pitchFamily="18" charset="0"/>
                  </a:rPr>
                </a:br>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Cov</a:t>
                </a:r>
                <a:r>
                  <a:rPr lang="en-US" altLang="zh-TW" dirty="0">
                    <a:latin typeface="Times New Roman" panose="02020603050405020304" pitchFamily="18" charset="0"/>
                    <a:cs typeface="Times New Roman" panose="02020603050405020304" pitchFamily="18" charset="0"/>
                  </a:rPr>
                  <a:t>(x, y)</a:t>
                </a:r>
                <a:r>
                  <a:rPr lang="en-US" altLang="zh-TW" dirty="0">
                    <a:cs typeface="Times New Roman" panose="02020603050405020304" pitchFamily="18" charset="0"/>
                  </a:rPr>
                  <a:t> </a:t>
                </a:r>
                <a14:m>
                  <m:oMath xmlns:m="http://schemas.openxmlformats.org/officeDocument/2006/math">
                    <m:r>
                      <a:rPr lang="en-US" altLang="zh-TW" i="1">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𝐸</m:t>
                    </m:r>
                    <m:d>
                      <m:dPr>
                        <m:begChr m:val="["/>
                        <m:endChr m:val="]"/>
                        <m:ctrlPr>
                          <a:rPr lang="en-US" altLang="zh-TW" b="0" i="1" dirty="0" smtClean="0">
                            <a:latin typeface="Cambria Math" panose="02040503050406030204" pitchFamily="18" charset="0"/>
                            <a:cs typeface="Times New Roman" panose="02020603050405020304" pitchFamily="18" charset="0"/>
                          </a:rPr>
                        </m:ctrlPr>
                      </m:dPr>
                      <m:e>
                        <m:d>
                          <m:dPr>
                            <m:ctrlPr>
                              <a:rPr lang="en-US" altLang="zh-TW" b="0" i="1" dirty="0" smtClean="0">
                                <a:latin typeface="Cambria Math" panose="02040503050406030204" pitchFamily="18" charset="0"/>
                                <a:cs typeface="Times New Roman" panose="02020603050405020304" pitchFamily="18" charset="0"/>
                              </a:rPr>
                            </m:ctrlPr>
                          </m:dPr>
                          <m:e>
                            <m:r>
                              <m:rPr>
                                <m:nor/>
                              </m:rPr>
                              <a:rPr lang="en-US" altLang="zh-TW" dirty="0">
                                <a:latin typeface="Times New Roman" panose="02020603050405020304" pitchFamily="18" charset="0"/>
                                <a:cs typeface="Times New Roman" panose="02020603050405020304" pitchFamily="18" charset="0"/>
                              </a:rPr>
                              <m:t>x</m:t>
                            </m:r>
                            <m:r>
                              <a:rPr lang="en-US" altLang="zh-TW" b="0" i="1" smtClean="0">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𝐸</m:t>
                            </m:r>
                            <m:d>
                              <m:dPr>
                                <m:begChr m:val="["/>
                                <m:endChr m:val="]"/>
                                <m:ctrlPr>
                                  <a:rPr lang="en-US" altLang="zh-TW" b="0" i="1" smtClean="0">
                                    <a:latin typeface="Cambria Math" panose="02040503050406030204" pitchFamily="18" charset="0"/>
                                    <a:cs typeface="Times New Roman" panose="02020603050405020304" pitchFamily="18" charset="0"/>
                                  </a:rPr>
                                </m:ctrlPr>
                              </m:dPr>
                              <m:e>
                                <m:r>
                                  <m:rPr>
                                    <m:nor/>
                                  </m:rPr>
                                  <a:rPr lang="en-US" altLang="zh-TW" dirty="0">
                                    <a:latin typeface="Times New Roman" panose="02020603050405020304" pitchFamily="18" charset="0"/>
                                    <a:cs typeface="Times New Roman" panose="02020603050405020304" pitchFamily="18" charset="0"/>
                                  </a:rPr>
                                  <m:t>x</m:t>
                                </m:r>
                              </m:e>
                            </m:d>
                          </m:e>
                        </m:d>
                        <m:d>
                          <m:dPr>
                            <m:ctrlPr>
                              <a:rPr lang="en-US" altLang="zh-TW" b="0" i="1" dirty="0" smtClean="0">
                                <a:latin typeface="Cambria Math" panose="02040503050406030204" pitchFamily="18" charset="0"/>
                                <a:cs typeface="Times New Roman" panose="02020603050405020304" pitchFamily="18" charset="0"/>
                              </a:rPr>
                            </m:ctrlPr>
                          </m:dPr>
                          <m:e>
                            <m:r>
                              <m:rPr>
                                <m:nor/>
                              </m:rPr>
                              <a:rPr lang="en-US" altLang="zh-TW" dirty="0">
                                <a:latin typeface="Times New Roman" panose="02020603050405020304" pitchFamily="18" charset="0"/>
                                <a:cs typeface="Times New Roman" panose="02020603050405020304" pitchFamily="18" charset="0"/>
                              </a:rPr>
                              <m:t>y</m:t>
                            </m:r>
                            <m:r>
                              <a:rPr lang="en-US" altLang="zh-TW" b="0" i="1" smtClean="0">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𝐸</m:t>
                            </m:r>
                            <m:d>
                              <m:dPr>
                                <m:begChr m:val="["/>
                                <m:endChr m:val="]"/>
                                <m:ctrlPr>
                                  <a:rPr lang="en-US" altLang="zh-TW" b="0" i="1" smtClean="0">
                                    <a:latin typeface="Cambria Math" panose="02040503050406030204" pitchFamily="18" charset="0"/>
                                    <a:cs typeface="Times New Roman" panose="02020603050405020304" pitchFamily="18" charset="0"/>
                                  </a:rPr>
                                </m:ctrlPr>
                              </m:dPr>
                              <m:e>
                                <m:r>
                                  <m:rPr>
                                    <m:nor/>
                                  </m:rPr>
                                  <a:rPr lang="en-US" altLang="zh-TW" dirty="0">
                                    <a:latin typeface="Times New Roman" panose="02020603050405020304" pitchFamily="18" charset="0"/>
                                    <a:cs typeface="Times New Roman" panose="02020603050405020304" pitchFamily="18" charset="0"/>
                                  </a:rPr>
                                  <m:t>y</m:t>
                                </m:r>
                              </m:e>
                            </m:d>
                          </m:e>
                        </m:d>
                      </m:e>
                    </m:d>
                  </m:oMath>
                </a14:m>
                <a:endParaRPr lang="en-US" altLang="zh-TW" b="0" dirty="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Covariance matrix:</a:t>
                </a:r>
                <a:br>
                  <a:rPr lang="en-US" altLang="zh-TW" dirty="0">
                    <a:latin typeface="Times New Roman" panose="02020603050405020304" pitchFamily="18" charset="0"/>
                    <a:cs typeface="Times New Roman" panose="02020603050405020304" pitchFamily="18" charset="0"/>
                  </a:rPr>
                </a:br>
                <a:r>
                  <a:rPr lang="en-US" altLang="zh-TW" dirty="0">
                    <a:latin typeface="Times New Roman" panose="02020603050405020304" pitchFamily="18" charset="0"/>
                    <a:cs typeface="Times New Roman" panose="02020603050405020304" pitchFamily="18" charset="0"/>
                  </a:rPr>
                  <a:t>          </a:t>
                </a:r>
                <a:r>
                  <a:rPr lang="en-US" altLang="zh-TW" dirty="0">
                    <a:cs typeface="Times New Roman" panose="02020603050405020304" pitchFamily="18" charset="0"/>
                  </a:rPr>
                  <a:t> </a:t>
                </a:r>
                <a14:m>
                  <m:oMath xmlns:m="http://schemas.openxmlformats.org/officeDocument/2006/math">
                    <m:r>
                      <m:rPr>
                        <m:nor/>
                      </m:rPr>
                      <a:rPr lang="en-US" altLang="zh-TW" b="0" i="0" smtClean="0">
                        <a:latin typeface="Times New Roman" panose="02020603050405020304" pitchFamily="18" charset="0"/>
                        <a:cs typeface="Times New Roman" panose="02020603050405020304" pitchFamily="18" charset="0"/>
                      </a:rPr>
                      <m:t>Cov</m:t>
                    </m:r>
                    <m:sSub>
                      <m:sSubPr>
                        <m:ctrlPr>
                          <a:rPr lang="en-US" altLang="zh-TW" b="0" i="1" smtClean="0">
                            <a:latin typeface="Cambria Math" panose="02040503050406030204" pitchFamily="18" charset="0"/>
                            <a:cs typeface="Times New Roman" panose="02020603050405020304" pitchFamily="18" charset="0"/>
                          </a:rPr>
                        </m:ctrlPr>
                      </m:sSubPr>
                      <m:e>
                        <m:d>
                          <m:dPr>
                            <m:ctrlPr>
                              <a:rPr lang="en-US" altLang="zh-TW" b="0" i="1" smtClean="0">
                                <a:latin typeface="Cambria Math" panose="02040503050406030204" pitchFamily="18" charset="0"/>
                                <a:cs typeface="Times New Roman" panose="02020603050405020304" pitchFamily="18" charset="0"/>
                              </a:rPr>
                            </m:ctrlPr>
                          </m:dPr>
                          <m:e>
                            <m:r>
                              <m:rPr>
                                <m:nor/>
                              </m:rPr>
                              <a:rPr lang="en-US" altLang="zh-TW" b="1" i="0" smtClean="0">
                                <a:latin typeface="Times New Roman" panose="02020603050405020304" pitchFamily="18" charset="0"/>
                                <a:cs typeface="Times New Roman" panose="02020603050405020304" pitchFamily="18" charset="0"/>
                              </a:rPr>
                              <m:t>x</m:t>
                            </m:r>
                          </m:e>
                        </m:d>
                      </m:e>
                      <m:sub>
                        <m:r>
                          <m:rPr>
                            <m:sty m:val="p"/>
                          </m:rPr>
                          <a:rPr lang="en-US" altLang="zh-TW" b="0" i="0" smtClean="0">
                            <a:latin typeface="Cambria Math" panose="02040503050406030204" pitchFamily="18" charset="0"/>
                            <a:cs typeface="Times New Roman" panose="02020603050405020304" pitchFamily="18" charset="0"/>
                          </a:rPr>
                          <m:t>ij</m:t>
                        </m:r>
                      </m:sub>
                    </m:sSub>
                    <m:r>
                      <a:rPr lang="en-US" altLang="zh-TW" b="0" i="1" smtClean="0">
                        <a:latin typeface="Cambria Math" panose="02040503050406030204" pitchFamily="18" charset="0"/>
                        <a:cs typeface="Times New Roman" panose="02020603050405020304" pitchFamily="18" charset="0"/>
                      </a:rPr>
                      <m:t>=</m:t>
                    </m:r>
                    <m:r>
                      <m:rPr>
                        <m:nor/>
                      </m:rPr>
                      <a:rPr lang="en-US" altLang="zh-TW" b="0" i="0" smtClean="0">
                        <a:latin typeface="Times New Roman" panose="02020603050405020304" pitchFamily="18" charset="0"/>
                        <a:cs typeface="Times New Roman" panose="02020603050405020304" pitchFamily="18" charset="0"/>
                      </a:rPr>
                      <m:t>Cov</m:t>
                    </m:r>
                    <m:r>
                      <a:rPr lang="en-US" altLang="zh-TW" b="0" i="1" smtClean="0">
                        <a:latin typeface="Cambria Math" panose="02040503050406030204" pitchFamily="18" charset="0"/>
                        <a:cs typeface="Times New Roman" panose="02020603050405020304" pitchFamily="18" charset="0"/>
                      </a:rPr>
                      <m:t>(</m:t>
                    </m:r>
                    <m:sSub>
                      <m:sSubPr>
                        <m:ctrlPr>
                          <a:rPr lang="en-US" altLang="zh-TW" b="0" i="1" smtClean="0">
                            <a:latin typeface="Cambria Math" panose="02040503050406030204" pitchFamily="18" charset="0"/>
                            <a:cs typeface="Times New Roman" panose="02020603050405020304" pitchFamily="18" charset="0"/>
                          </a:rPr>
                        </m:ctrlPr>
                      </m:sSubPr>
                      <m:e>
                        <m:r>
                          <m:rPr>
                            <m:nor/>
                          </m:rPr>
                          <a:rPr lang="en-US" altLang="zh-TW">
                            <a:latin typeface="Times New Roman" panose="02020603050405020304" pitchFamily="18" charset="0"/>
                            <a:cs typeface="Times New Roman" panose="02020603050405020304" pitchFamily="18" charset="0"/>
                          </a:rPr>
                          <m:t>x</m:t>
                        </m:r>
                      </m:e>
                      <m:sub>
                        <m:r>
                          <a:rPr lang="en-US" altLang="zh-TW" b="0" i="1" smtClean="0">
                            <a:latin typeface="Cambria Math" panose="02040503050406030204" pitchFamily="18" charset="0"/>
                            <a:cs typeface="Times New Roman" panose="02020603050405020304" pitchFamily="18" charset="0"/>
                          </a:rPr>
                          <m:t>𝑖</m:t>
                        </m:r>
                      </m:sub>
                    </m:sSub>
                    <m:r>
                      <a:rPr lang="en-US" altLang="zh-TW" b="0" i="1" smtClean="0">
                        <a:latin typeface="Cambria Math" panose="02040503050406030204" pitchFamily="18" charset="0"/>
                        <a:cs typeface="Times New Roman" panose="02020603050405020304" pitchFamily="18" charset="0"/>
                      </a:rPr>
                      <m:t>, </m:t>
                    </m:r>
                    <m:sSub>
                      <m:sSubPr>
                        <m:ctrlPr>
                          <a:rPr lang="en-US" altLang="zh-TW" b="0" i="1" smtClean="0">
                            <a:latin typeface="Cambria Math" panose="02040503050406030204" pitchFamily="18" charset="0"/>
                            <a:cs typeface="Times New Roman" panose="02020603050405020304" pitchFamily="18" charset="0"/>
                          </a:rPr>
                        </m:ctrlPr>
                      </m:sSubPr>
                      <m:e>
                        <m:r>
                          <m:rPr>
                            <m:nor/>
                          </m:rPr>
                          <a:rPr lang="en-US" altLang="zh-TW" b="0" i="0" smtClean="0">
                            <a:latin typeface="Times New Roman" panose="02020603050405020304" pitchFamily="18" charset="0"/>
                            <a:cs typeface="Times New Roman" panose="02020603050405020304" pitchFamily="18" charset="0"/>
                          </a:rPr>
                          <m:t>x</m:t>
                        </m:r>
                      </m:e>
                      <m:sub>
                        <m:r>
                          <a:rPr lang="en-US" altLang="zh-TW" b="0" i="1" smtClean="0">
                            <a:latin typeface="Cambria Math" panose="02040503050406030204" pitchFamily="18" charset="0"/>
                            <a:cs typeface="Times New Roman" panose="02020603050405020304" pitchFamily="18" charset="0"/>
                          </a:rPr>
                          <m:t>𝑗</m:t>
                        </m:r>
                      </m:sub>
                    </m:sSub>
                    <m:r>
                      <a:rPr lang="en-US" altLang="zh-TW" b="0" i="1" smtClean="0">
                        <a:latin typeface="Cambria Math" panose="02040503050406030204" pitchFamily="18" charset="0"/>
                        <a:cs typeface="Times New Roman" panose="02020603050405020304" pitchFamily="18" charset="0"/>
                      </a:rPr>
                      <m:t>)</m:t>
                    </m:r>
                  </m:oMath>
                </a14:m>
                <a:endParaRPr lang="en-US" altLang="zh-TW" dirty="0">
                  <a:latin typeface="Times New Roman" panose="02020603050405020304" pitchFamily="18" charset="0"/>
                  <a:cs typeface="Times New Roman" panose="02020603050405020304" pitchFamily="18" charset="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602000"/>
                <a:ext cx="8229600" cy="4525963"/>
              </a:xfrm>
              <a:blipFill>
                <a:blip r:embed="rId2"/>
                <a:stretch>
                  <a:fillRect l="-1704" t="-188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853769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Common Probability Distribution</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457200" y="1602000"/>
            <a:ext cx="8229600" cy="5211376"/>
          </a:xfrm>
        </p:spPr>
        <p:txBody>
          <a:bodyPr/>
          <a:lstStyle/>
          <a:p>
            <a:r>
              <a:rPr lang="en-US" altLang="zh-TW" dirty="0">
                <a:latin typeface="Times New Roman" panose="02020603050405020304" pitchFamily="18" charset="0"/>
                <a:cs typeface="Times New Roman" panose="02020603050405020304" pitchFamily="18" charset="0"/>
              </a:rPr>
              <a:t>Bernoulli Distribution</a:t>
            </a:r>
          </a:p>
          <a:p>
            <a:r>
              <a:rPr lang="en-US" altLang="zh-TW" dirty="0" err="1">
                <a:latin typeface="Times New Roman" panose="02020603050405020304" pitchFamily="18" charset="0"/>
                <a:cs typeface="Times New Roman" panose="02020603050405020304" pitchFamily="18" charset="0"/>
              </a:rPr>
              <a:t>Multinoulli</a:t>
            </a:r>
            <a:r>
              <a:rPr lang="en-US" altLang="zh-TW" dirty="0">
                <a:latin typeface="Times New Roman" panose="02020603050405020304" pitchFamily="18" charset="0"/>
                <a:cs typeface="Times New Roman" panose="02020603050405020304" pitchFamily="18" charset="0"/>
              </a:rPr>
              <a:t> Distribution</a:t>
            </a:r>
          </a:p>
          <a:p>
            <a:r>
              <a:rPr lang="en-US" altLang="zh-TW" dirty="0">
                <a:latin typeface="Times New Roman" panose="02020603050405020304" pitchFamily="18" charset="0"/>
                <a:cs typeface="Times New Roman" panose="02020603050405020304" pitchFamily="18" charset="0"/>
              </a:rPr>
              <a:t>Gaussian Distribution (Normal distribution)</a:t>
            </a:r>
          </a:p>
          <a:p>
            <a:pPr lvl="1"/>
            <a:r>
              <a:rPr lang="en-US" altLang="zh-TW" dirty="0">
                <a:latin typeface="Times New Roman" panose="02020603050405020304" pitchFamily="18" charset="0"/>
                <a:cs typeface="Times New Roman" panose="02020603050405020304" pitchFamily="18" charset="0"/>
              </a:rPr>
              <a:t>Central Limit Theorem</a:t>
            </a:r>
          </a:p>
          <a:p>
            <a:r>
              <a:rPr lang="en-US" altLang="zh-TW" dirty="0">
                <a:latin typeface="Times New Roman" panose="02020603050405020304" pitchFamily="18" charset="0"/>
                <a:cs typeface="Times New Roman" panose="02020603050405020304" pitchFamily="18" charset="0"/>
              </a:rPr>
              <a:t>Multivariate Normal Distribution</a:t>
            </a:r>
          </a:p>
          <a:p>
            <a:r>
              <a:rPr lang="en-US" altLang="zh-TW" dirty="0">
                <a:latin typeface="Times New Roman" panose="02020603050405020304" pitchFamily="18" charset="0"/>
                <a:cs typeface="Times New Roman" panose="02020603050405020304" pitchFamily="18" charset="0"/>
              </a:rPr>
              <a:t>Exponential and Laplace Distribution</a:t>
            </a:r>
          </a:p>
          <a:p>
            <a:r>
              <a:rPr lang="en-US" altLang="zh-TW" dirty="0">
                <a:latin typeface="Times New Roman" panose="02020603050405020304" pitchFamily="18" charset="0"/>
                <a:cs typeface="Times New Roman" panose="02020603050405020304" pitchFamily="18" charset="0"/>
              </a:rPr>
              <a:t>Dirac Distribution and Empirical Distribution</a:t>
            </a:r>
          </a:p>
          <a:p>
            <a:r>
              <a:rPr lang="en-US" altLang="zh-TW" dirty="0">
                <a:latin typeface="Times New Roman" panose="02020603050405020304" pitchFamily="18" charset="0"/>
                <a:cs typeface="Times New Roman" panose="02020603050405020304" pitchFamily="18" charset="0"/>
              </a:rPr>
              <a:t>Mixtures of Distribution</a:t>
            </a:r>
          </a:p>
          <a:p>
            <a:endParaRPr lang="en-US" altLang="zh-TW" dirty="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490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9512" y="274638"/>
            <a:ext cx="8784976" cy="1143000"/>
          </a:xfrm>
        </p:spPr>
        <p:txBody>
          <a:bodyPr>
            <a:normAutofit fontScale="90000"/>
          </a:bodyPr>
          <a:lstStyle/>
          <a:p>
            <a:r>
              <a:rPr lang="en-US" altLang="zh-TW" dirty="0">
                <a:latin typeface="Times New Roman" panose="02020603050405020304" pitchFamily="18" charset="0"/>
                <a:cs typeface="Times New Roman" panose="02020603050405020304" pitchFamily="18" charset="0"/>
              </a:rPr>
              <a:t>Useful Properties of Common Functions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457200" y="1602000"/>
            <a:ext cx="8229600" cy="4525963"/>
          </a:xfrm>
        </p:spPr>
        <p:txBody>
          <a:bodyPr/>
          <a:lstStyle/>
          <a:p>
            <a:r>
              <a:rPr lang="en-US" altLang="zh-TW" dirty="0">
                <a:latin typeface="Times New Roman" panose="02020603050405020304" pitchFamily="18" charset="0"/>
                <a:cs typeface="Times New Roman" panose="02020603050405020304" pitchFamily="18" charset="0"/>
              </a:rPr>
              <a:t>Logistic sigmoid </a:t>
            </a:r>
          </a:p>
          <a:p>
            <a:r>
              <a:rPr lang="en-US" altLang="zh-TW" dirty="0" err="1">
                <a:latin typeface="Times New Roman" panose="02020603050405020304" pitchFamily="18" charset="0"/>
                <a:cs typeface="Times New Roman" panose="02020603050405020304" pitchFamily="18" charset="0"/>
              </a:rPr>
              <a:t>Softplus</a:t>
            </a:r>
            <a:r>
              <a:rPr lang="en-US" altLang="zh-TW" dirty="0">
                <a:latin typeface="Times New Roman" panose="02020603050405020304" pitchFamily="18" charset="0"/>
                <a:cs typeface="Times New Roman" panose="02020603050405020304" pitchFamily="18" charset="0"/>
              </a:rPr>
              <a:t> function</a:t>
            </a:r>
          </a:p>
          <a:p>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4667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Bayes’ Rule</a:t>
            </a:r>
            <a:endParaRPr lang="zh-TW"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602000"/>
                <a:ext cx="8229600" cy="4525963"/>
              </a:xfrm>
            </p:spPr>
            <p:txBody>
              <a:bodyPr/>
              <a:lstStyle/>
              <a:p>
                <a:r>
                  <a:rPr lang="en-US" altLang="zh-TW" dirty="0">
                    <a:latin typeface="Times New Roman" panose="02020603050405020304" pitchFamily="18" charset="0"/>
                    <a:cs typeface="Times New Roman" panose="02020603050405020304" pitchFamily="18" charset="0"/>
                  </a:rPr>
                  <a:t>Bayes’ rule:</a:t>
                </a:r>
                <a:br>
                  <a:rPr lang="en-US" altLang="zh-TW" dirty="0">
                    <a:latin typeface="Times New Roman" panose="02020603050405020304" pitchFamily="18" charset="0"/>
                    <a:cs typeface="Times New Roman" panose="02020603050405020304" pitchFamily="18" charset="0"/>
                  </a:rPr>
                </a:br>
                <a14:m>
                  <m:oMath xmlns:m="http://schemas.openxmlformats.org/officeDocument/2006/math">
                    <m:r>
                      <m:rPr>
                        <m:nor/>
                      </m:rPr>
                      <a:rPr lang="en-US" altLang="zh-TW" i="1">
                        <a:latin typeface="Times New Roman" panose="02020603050405020304" pitchFamily="18" charset="0"/>
                        <a:cs typeface="Times New Roman" panose="02020603050405020304" pitchFamily="18" charset="0"/>
                      </a:rPr>
                      <m:t>P</m:t>
                    </m:r>
                    <m:d>
                      <m:dPr>
                        <m:ctrlPr>
                          <a:rPr lang="en-US" altLang="zh-TW" b="0" i="1" smtClean="0">
                            <a:latin typeface="Cambria Math" panose="02040503050406030204" pitchFamily="18" charset="0"/>
                            <a:cs typeface="Times New Roman" panose="02020603050405020304" pitchFamily="18" charset="0"/>
                          </a:rPr>
                        </m:ctrlPr>
                      </m:dPr>
                      <m:e>
                        <m:r>
                          <m:rPr>
                            <m:nor/>
                          </m:rPr>
                          <a:rPr lang="en-US" altLang="zh-TW">
                            <a:latin typeface="Times New Roman" panose="02020603050405020304" pitchFamily="18" charset="0"/>
                            <a:cs typeface="Times New Roman" panose="02020603050405020304" pitchFamily="18" charset="0"/>
                          </a:rPr>
                          <m:t>x</m:t>
                        </m:r>
                      </m:e>
                      <m:e>
                        <m:r>
                          <m:rPr>
                            <m:nor/>
                          </m:rPr>
                          <a:rPr lang="en-US" altLang="zh-TW">
                            <a:latin typeface="Times New Roman" panose="02020603050405020304" pitchFamily="18" charset="0"/>
                            <a:cs typeface="Times New Roman" panose="02020603050405020304" pitchFamily="18" charset="0"/>
                          </a:rPr>
                          <m:t>y</m:t>
                        </m:r>
                      </m:e>
                    </m:d>
                    <m:r>
                      <a:rPr lang="en-US" altLang="zh-TW" b="0" i="1" smtClean="0">
                        <a:latin typeface="Cambria Math" panose="02040503050406030204" pitchFamily="18" charset="0"/>
                        <a:cs typeface="Times New Roman" panose="02020603050405020304" pitchFamily="18" charset="0"/>
                      </a:rPr>
                      <m:t>=</m:t>
                    </m:r>
                    <m:f>
                      <m:fPr>
                        <m:ctrlPr>
                          <a:rPr lang="en-US" altLang="zh-TW" b="0" i="1" smtClean="0">
                            <a:latin typeface="Cambria Math" panose="02040503050406030204" pitchFamily="18" charset="0"/>
                            <a:cs typeface="Times New Roman" panose="02020603050405020304" pitchFamily="18" charset="0"/>
                          </a:rPr>
                        </m:ctrlPr>
                      </m:fPr>
                      <m:num>
                        <m:r>
                          <m:rPr>
                            <m:nor/>
                          </m:rPr>
                          <a:rPr lang="en-US" altLang="zh-TW" i="1">
                            <a:latin typeface="Times New Roman" panose="02020603050405020304" pitchFamily="18" charset="0"/>
                            <a:cs typeface="Times New Roman" panose="02020603050405020304" pitchFamily="18" charset="0"/>
                          </a:rPr>
                          <m:t>P</m:t>
                        </m:r>
                        <m:d>
                          <m:dPr>
                            <m:ctrlPr>
                              <a:rPr lang="en-US" altLang="zh-TW" b="0" i="1" smtClean="0">
                                <a:latin typeface="Cambria Math" panose="02040503050406030204" pitchFamily="18" charset="0"/>
                                <a:cs typeface="Times New Roman" panose="02020603050405020304" pitchFamily="18" charset="0"/>
                              </a:rPr>
                            </m:ctrlPr>
                          </m:dPr>
                          <m:e>
                            <m:r>
                              <m:rPr>
                                <m:nor/>
                              </m:rPr>
                              <a:rPr lang="en-US" altLang="zh-TW">
                                <a:latin typeface="Times New Roman" panose="02020603050405020304" pitchFamily="18" charset="0"/>
                                <a:cs typeface="Times New Roman" panose="02020603050405020304" pitchFamily="18" charset="0"/>
                              </a:rPr>
                              <m:t>x</m:t>
                            </m:r>
                          </m:e>
                        </m:d>
                        <m:r>
                          <m:rPr>
                            <m:nor/>
                          </m:rPr>
                          <a:rPr lang="en-US" altLang="zh-TW" b="0" i="1" smtClean="0">
                            <a:latin typeface="Times New Roman" panose="02020603050405020304" pitchFamily="18" charset="0"/>
                            <a:cs typeface="Times New Roman" panose="02020603050405020304" pitchFamily="18" charset="0"/>
                          </a:rPr>
                          <m:t>P</m:t>
                        </m:r>
                        <m:r>
                          <a:rPr lang="en-US" altLang="zh-TW" b="0" i="1" smtClean="0">
                            <a:latin typeface="Cambria Math" panose="02040503050406030204" pitchFamily="18" charset="0"/>
                            <a:cs typeface="Times New Roman" panose="02020603050405020304" pitchFamily="18" charset="0"/>
                          </a:rPr>
                          <m:t>(</m:t>
                        </m:r>
                        <m:r>
                          <m:rPr>
                            <m:nor/>
                          </m:rPr>
                          <a:rPr lang="en-US" altLang="zh-TW" b="0" i="0" smtClean="0">
                            <a:latin typeface="Times New Roman" panose="02020603050405020304" pitchFamily="18" charset="0"/>
                            <a:cs typeface="Times New Roman" panose="02020603050405020304" pitchFamily="18" charset="0"/>
                          </a:rPr>
                          <m:t>y</m:t>
                        </m:r>
                        <m:r>
                          <a:rPr lang="en-US" altLang="zh-TW" b="0" i="1" smtClean="0">
                            <a:latin typeface="Cambria Math" panose="02040503050406030204" pitchFamily="18" charset="0"/>
                            <a:cs typeface="Times New Roman" panose="02020603050405020304" pitchFamily="18" charset="0"/>
                          </a:rPr>
                          <m:t>|</m:t>
                        </m:r>
                        <m:r>
                          <m:rPr>
                            <m:nor/>
                          </m:rPr>
                          <a:rPr lang="en-US" altLang="zh-TW" b="0" i="0" smtClean="0">
                            <a:latin typeface="Times New Roman" panose="02020603050405020304" pitchFamily="18" charset="0"/>
                            <a:cs typeface="Times New Roman" panose="02020603050405020304" pitchFamily="18" charset="0"/>
                          </a:rPr>
                          <m:t>x</m:t>
                        </m:r>
                        <m:r>
                          <a:rPr lang="en-US" altLang="zh-TW" b="0" i="1" smtClean="0">
                            <a:latin typeface="Cambria Math" panose="02040503050406030204" pitchFamily="18" charset="0"/>
                            <a:cs typeface="Times New Roman" panose="02020603050405020304" pitchFamily="18" charset="0"/>
                          </a:rPr>
                          <m:t>)</m:t>
                        </m:r>
                      </m:num>
                      <m:den>
                        <m:r>
                          <m:rPr>
                            <m:nor/>
                          </m:rPr>
                          <a:rPr lang="en-US" altLang="zh-TW" i="1">
                            <a:latin typeface="Times New Roman" panose="02020603050405020304" pitchFamily="18" charset="0"/>
                            <a:cs typeface="Times New Roman" panose="02020603050405020304" pitchFamily="18" charset="0"/>
                          </a:rPr>
                          <m:t>P</m:t>
                        </m:r>
                        <m:r>
                          <a:rPr lang="en-US" altLang="zh-TW" b="0" i="1" smtClean="0">
                            <a:latin typeface="Cambria Math" panose="02040503050406030204" pitchFamily="18" charset="0"/>
                            <a:cs typeface="Times New Roman" panose="02020603050405020304" pitchFamily="18" charset="0"/>
                          </a:rPr>
                          <m:t>(</m:t>
                        </m:r>
                        <m:r>
                          <m:rPr>
                            <m:nor/>
                          </m:rPr>
                          <a:rPr lang="en-US" altLang="zh-TW">
                            <a:latin typeface="Times New Roman" panose="02020603050405020304" pitchFamily="18" charset="0"/>
                            <a:cs typeface="Times New Roman" panose="02020603050405020304" pitchFamily="18" charset="0"/>
                          </a:rPr>
                          <m:t>y</m:t>
                        </m:r>
                        <m:r>
                          <a:rPr lang="en-US" altLang="zh-TW" b="0" i="1" smtClean="0">
                            <a:latin typeface="Cambria Math" panose="02040503050406030204" pitchFamily="18" charset="0"/>
                            <a:cs typeface="Times New Roman" panose="02020603050405020304" pitchFamily="18" charset="0"/>
                          </a:rPr>
                          <m:t>)</m:t>
                        </m:r>
                      </m:den>
                    </m:f>
                  </m:oMath>
                </a14:m>
                <a:endParaRPr lang="en-US" altLang="zh-TW" dirty="0">
                  <a:latin typeface="Times New Roman" panose="02020603050405020304" pitchFamily="18" charset="0"/>
                  <a:cs typeface="Times New Roman" panose="02020603050405020304" pitchFamily="18" charset="0"/>
                </a:endParaRPr>
              </a:p>
              <a:p>
                <a:r>
                  <a:rPr lang="en-US" altLang="zh-TW" dirty="0"/>
                  <a:t>It is useful to know the name of this formula since many texts refer to it by name.</a:t>
                </a:r>
              </a:p>
              <a:p>
                <a:endParaRPr lang="en-US" altLang="zh-TW" dirty="0">
                  <a:latin typeface="Times New Roman" panose="02020603050405020304" pitchFamily="18" charset="0"/>
                  <a:cs typeface="Times New Roman" panose="02020603050405020304" pitchFamily="18" charset="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602000"/>
                <a:ext cx="8229600" cy="4525963"/>
              </a:xfrm>
              <a:blipFill>
                <a:blip r:embed="rId2"/>
                <a:stretch>
                  <a:fillRect l="-1704" t="-188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240227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9512" y="274638"/>
            <a:ext cx="8784976" cy="1143000"/>
          </a:xfrm>
        </p:spPr>
        <p:txBody>
          <a:bodyPr>
            <a:normAutofit fontScale="90000"/>
          </a:bodyPr>
          <a:lstStyle/>
          <a:p>
            <a:r>
              <a:rPr lang="en-US" altLang="zh-TW" dirty="0">
                <a:latin typeface="Times New Roman" panose="02020603050405020304" pitchFamily="18" charset="0"/>
                <a:cs typeface="Times New Roman" panose="02020603050405020304" pitchFamily="18" charset="0"/>
              </a:rPr>
              <a:t>Technical Details of Continuous Variables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457200" y="1602000"/>
            <a:ext cx="8229600" cy="5256000"/>
          </a:xfrm>
        </p:spPr>
        <p:txBody>
          <a:bodyPr>
            <a:normAutofit/>
          </a:bodyPr>
          <a:lstStyle/>
          <a:p>
            <a:r>
              <a:rPr lang="en-US" altLang="zh-TW" dirty="0">
                <a:latin typeface="Times New Roman" panose="02020603050405020304" pitchFamily="18" charset="0"/>
                <a:cs typeface="Times New Roman" panose="02020603050405020304" pitchFamily="18" charset="0"/>
              </a:rPr>
              <a:t>Measure Theory</a:t>
            </a:r>
          </a:p>
          <a:p>
            <a:pPr lvl="1"/>
            <a:r>
              <a:rPr lang="en-US" altLang="zh-TW" dirty="0"/>
              <a:t>provide a characterization of the set of sets we can compute the probability of without encountering paradoxes. (measurable set)</a:t>
            </a:r>
          </a:p>
          <a:p>
            <a:pPr lvl="1"/>
            <a:r>
              <a:rPr lang="en-US" altLang="zh-TW" dirty="0"/>
              <a:t>provides a rigorous way of describing that a set of points is negligibly small. (measure zero)</a:t>
            </a:r>
          </a:p>
          <a:p>
            <a:r>
              <a:rPr lang="en-US" altLang="zh-TW" dirty="0"/>
              <a:t>“almost everywhere”: some important results in probability</a:t>
            </a:r>
            <a:r>
              <a:rPr lang="zh-TW" altLang="en-US" dirty="0"/>
              <a:t> </a:t>
            </a:r>
            <a:r>
              <a:rPr lang="en-US" altLang="zh-TW" dirty="0"/>
              <a:t>theory hold for all discrete values but hold almost everywhere only for continuous</a:t>
            </a:r>
            <a:r>
              <a:rPr lang="zh-TW" altLang="en-US" dirty="0"/>
              <a:t> </a:t>
            </a:r>
            <a:r>
              <a:rPr lang="en-US" altLang="zh-TW" dirty="0"/>
              <a:t>values.</a:t>
            </a:r>
          </a:p>
          <a:p>
            <a:endParaRPr lang="en-US" altLang="zh-TW" dirty="0"/>
          </a:p>
          <a:p>
            <a:pPr lvl="1"/>
            <a:endParaRPr lang="en-US" altLang="zh-TW" dirty="0">
              <a:latin typeface="Times New Roman" panose="02020603050405020304" pitchFamily="18" charset="0"/>
              <a:cs typeface="Times New Roman" panose="02020603050405020304" pitchFamily="18" charset="0"/>
            </a:endParaRPr>
          </a:p>
          <a:p>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0725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Outline	</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457200" y="1600200"/>
            <a:ext cx="8229600" cy="5257800"/>
          </a:xfrm>
        </p:spPr>
        <p:txBody>
          <a:bodyPr>
            <a:normAutofit/>
          </a:bodyPr>
          <a:lstStyle/>
          <a:p>
            <a:r>
              <a:rPr lang="en-US" altLang="zh-TW" dirty="0">
                <a:latin typeface="Times New Roman" panose="02020603050405020304" pitchFamily="18" charset="0"/>
                <a:cs typeface="Times New Roman" panose="02020603050405020304" pitchFamily="18" charset="0"/>
              </a:rPr>
              <a:t>Introduction to Probability</a:t>
            </a:r>
          </a:p>
          <a:p>
            <a:r>
              <a:rPr lang="en-US" altLang="zh-TW" dirty="0">
                <a:latin typeface="Times New Roman" panose="02020603050405020304" pitchFamily="18" charset="0"/>
                <a:cs typeface="Times New Roman" panose="02020603050405020304" pitchFamily="18" charset="0"/>
              </a:rPr>
              <a:t>Probability</a:t>
            </a:r>
          </a:p>
          <a:p>
            <a:r>
              <a:rPr lang="en-US" altLang="zh-TW" dirty="0">
                <a:latin typeface="Times New Roman" panose="02020603050405020304" pitchFamily="18" charset="0"/>
                <a:cs typeface="Times New Roman" panose="02020603050405020304" pitchFamily="18" charset="0"/>
              </a:rPr>
              <a:t>Common Probability Distribution</a:t>
            </a:r>
          </a:p>
          <a:p>
            <a:r>
              <a:rPr lang="en-US" altLang="zh-TW" dirty="0">
                <a:latin typeface="Times New Roman" panose="02020603050405020304" pitchFamily="18" charset="0"/>
                <a:cs typeface="Times New Roman" panose="02020603050405020304" pitchFamily="18" charset="0"/>
              </a:rPr>
              <a:t>Useful Properties of Common Functions</a:t>
            </a:r>
          </a:p>
          <a:p>
            <a:r>
              <a:rPr lang="en-US" altLang="zh-TW" dirty="0">
                <a:latin typeface="Times New Roman" panose="02020603050405020304" pitchFamily="18" charset="0"/>
                <a:cs typeface="Times New Roman" panose="02020603050405020304" pitchFamily="18" charset="0"/>
              </a:rPr>
              <a:t>Bayes’ Rule</a:t>
            </a:r>
          </a:p>
          <a:p>
            <a:r>
              <a:rPr lang="en-US" altLang="zh-TW" dirty="0">
                <a:latin typeface="Times New Roman" panose="02020603050405020304" pitchFamily="18" charset="0"/>
                <a:cs typeface="Times New Roman" panose="02020603050405020304" pitchFamily="18" charset="0"/>
              </a:rPr>
              <a:t>Technical Details of Continuous Variables</a:t>
            </a:r>
          </a:p>
          <a:p>
            <a:r>
              <a:rPr lang="en-US" altLang="zh-TW" dirty="0">
                <a:latin typeface="Times New Roman" panose="02020603050405020304" pitchFamily="18" charset="0"/>
                <a:cs typeface="Times New Roman" panose="02020603050405020304" pitchFamily="18" charset="0"/>
              </a:rPr>
              <a:t>Information Theory</a:t>
            </a:r>
          </a:p>
          <a:p>
            <a:r>
              <a:rPr lang="en-US" altLang="zh-TW">
                <a:latin typeface="Times New Roman" panose="02020603050405020304" pitchFamily="18" charset="0"/>
                <a:cs typeface="Times New Roman" panose="02020603050405020304" pitchFamily="18" charset="0"/>
              </a:rPr>
              <a:t>Structured Probabilistic Models</a:t>
            </a:r>
            <a:endParaRPr lang="en-US" altLang="zh-TW"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9512" y="274638"/>
            <a:ext cx="8784976" cy="1143000"/>
          </a:xfrm>
        </p:spPr>
        <p:txBody>
          <a:bodyPr>
            <a:normAutofit fontScale="90000"/>
          </a:bodyPr>
          <a:lstStyle/>
          <a:p>
            <a:r>
              <a:rPr lang="en-US" altLang="zh-TW" dirty="0">
                <a:latin typeface="Times New Roman" panose="02020603050405020304" pitchFamily="18" charset="0"/>
                <a:cs typeface="Times New Roman" panose="02020603050405020304" pitchFamily="18" charset="0"/>
              </a:rPr>
              <a:t>Technical Details of Continuous Variables</a:t>
            </a:r>
            <a:endParaRPr lang="zh-TW"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a:xfrm>
                <a:off x="457200" y="1602000"/>
                <a:ext cx="8229600" cy="4981362"/>
              </a:xfrm>
            </p:spPr>
            <p:txBody>
              <a:bodyPr>
                <a:normAutofit/>
              </a:bodyPr>
              <a:lstStyle/>
              <a:p>
                <a:r>
                  <a:rPr lang="en-US" altLang="zh-TW" dirty="0">
                    <a:latin typeface="Times New Roman" panose="02020603050405020304" pitchFamily="18" charset="0"/>
                    <a:cs typeface="Times New Roman" panose="02020603050405020304" pitchFamily="18" charset="0"/>
                  </a:rPr>
                  <a:t>Suppose x and y are two random variables such that </a:t>
                </a:r>
                <a14:m>
                  <m:oMath xmlns:m="http://schemas.openxmlformats.org/officeDocument/2006/math">
                    <m:r>
                      <m:rPr>
                        <m:nor/>
                      </m:rPr>
                      <a:rPr lang="en-US" altLang="zh-TW" b="0" i="0" smtClean="0">
                        <a:latin typeface="Times New Roman" panose="02020603050405020304" pitchFamily="18" charset="0"/>
                        <a:cs typeface="Times New Roman" panose="02020603050405020304" pitchFamily="18" charset="0"/>
                      </a:rPr>
                      <m:t>y</m:t>
                    </m:r>
                    <m:r>
                      <a:rPr lang="en-US" altLang="zh-TW" b="0" i="1" smtClean="0">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𝑔</m:t>
                    </m:r>
                    <m:d>
                      <m:dPr>
                        <m:ctrlPr>
                          <a:rPr lang="en-US" altLang="zh-TW" b="0" i="1" smtClean="0">
                            <a:latin typeface="Cambria Math" panose="02040503050406030204" pitchFamily="18" charset="0"/>
                            <a:cs typeface="Times New Roman" panose="02020603050405020304" pitchFamily="18" charset="0"/>
                          </a:rPr>
                        </m:ctrlPr>
                      </m:dPr>
                      <m:e>
                        <m:r>
                          <m:rPr>
                            <m:nor/>
                          </m:rPr>
                          <a:rPr lang="en-US" altLang="zh-TW" b="0" i="0" smtClean="0">
                            <a:latin typeface="Times New Roman" panose="02020603050405020304" pitchFamily="18" charset="0"/>
                            <a:cs typeface="Times New Roman" panose="02020603050405020304" pitchFamily="18" charset="0"/>
                          </a:rPr>
                          <m:t>x</m:t>
                        </m:r>
                      </m:e>
                    </m:d>
                  </m:oMath>
                </a14:m>
                <a:r>
                  <a:rPr lang="en-US" altLang="zh-TW" dirty="0">
                    <a:latin typeface="Times New Roman" panose="02020603050405020304" pitchFamily="18" charset="0"/>
                    <a:cs typeface="Times New Roman" panose="02020603050405020304" pitchFamily="18" charset="0"/>
                  </a:rPr>
                  <a:t>, where </a:t>
                </a:r>
                <a14:m>
                  <m:oMath xmlns:m="http://schemas.openxmlformats.org/officeDocument/2006/math">
                    <m:r>
                      <a:rPr lang="en-US" altLang="zh-TW" b="0" i="1" smtClean="0">
                        <a:latin typeface="Cambria Math" panose="02040503050406030204" pitchFamily="18" charset="0"/>
                        <a:cs typeface="Times New Roman" panose="02020603050405020304" pitchFamily="18" charset="0"/>
                      </a:rPr>
                      <m:t>𝑔</m:t>
                    </m:r>
                  </m:oMath>
                </a14:m>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is invertible differentiable transformation.</a:t>
                </a:r>
              </a:p>
              <a:p>
                <a:pPr lvl="1"/>
                <a:r>
                  <a:rPr lang="en-US" altLang="zh-TW" dirty="0">
                    <a:latin typeface="Times New Roman" panose="02020603050405020304" pitchFamily="18" charset="0"/>
                    <a:cs typeface="Times New Roman" panose="02020603050405020304" pitchFamily="18" charset="0"/>
                  </a:rPr>
                  <a:t>The expect that </a:t>
                </a:r>
                <a14:m>
                  <m:oMath xmlns:m="http://schemas.openxmlformats.org/officeDocument/2006/math">
                    <m:sSub>
                      <m:sSubPr>
                        <m:ctrlPr>
                          <a:rPr lang="en-US" altLang="zh-TW" b="0" i="1" smtClean="0">
                            <a:latin typeface="Cambria Math" panose="02040503050406030204" pitchFamily="18" charset="0"/>
                            <a:cs typeface="Times New Roman" panose="02020603050405020304" pitchFamily="18" charset="0"/>
                          </a:rPr>
                        </m:ctrlPr>
                      </m:sSubPr>
                      <m:e>
                        <m:r>
                          <m:rPr>
                            <m:nor/>
                          </m:rPr>
                          <a:rPr lang="en-US" altLang="zh-TW" b="0" i="1" smtClean="0">
                            <a:latin typeface="Cambria Math" panose="02040503050406030204" pitchFamily="18" charset="0"/>
                            <a:cs typeface="Times New Roman" panose="02020603050405020304" pitchFamily="18" charset="0"/>
                          </a:rPr>
                          <m:t>p</m:t>
                        </m:r>
                      </m:e>
                      <m:sub>
                        <m:r>
                          <m:rPr>
                            <m:nor/>
                          </m:rPr>
                          <a:rPr lang="en-US" altLang="zh-TW">
                            <a:latin typeface="Times New Roman" panose="02020603050405020304" pitchFamily="18" charset="0"/>
                            <a:cs typeface="Times New Roman" panose="02020603050405020304" pitchFamily="18" charset="0"/>
                          </a:rPr>
                          <m:t>y</m:t>
                        </m:r>
                      </m:sub>
                    </m:sSub>
                    <m:d>
                      <m:dPr>
                        <m:ctrlPr>
                          <a:rPr lang="en-US" altLang="zh-TW" b="0" i="1" smtClean="0">
                            <a:latin typeface="Cambria Math" panose="02040503050406030204" pitchFamily="18" charset="0"/>
                            <a:cs typeface="Times New Roman" panose="02020603050405020304" pitchFamily="18" charset="0"/>
                          </a:rPr>
                        </m:ctrlPr>
                      </m:dPr>
                      <m:e>
                        <m:r>
                          <m:rPr>
                            <m:nor/>
                          </m:rPr>
                          <a:rPr lang="en-US" altLang="zh-TW" b="0" i="0" smtClean="0">
                            <a:latin typeface="Times New Roman" panose="02020603050405020304" pitchFamily="18" charset="0"/>
                            <a:cs typeface="Times New Roman" panose="02020603050405020304" pitchFamily="18" charset="0"/>
                          </a:rPr>
                          <m:t>y</m:t>
                        </m:r>
                      </m:e>
                    </m:d>
                    <m:r>
                      <a:rPr lang="en-US" altLang="zh-TW" b="0" i="1" smtClean="0">
                        <a:latin typeface="Cambria Math" panose="02040503050406030204" pitchFamily="18" charset="0"/>
                        <a:cs typeface="Times New Roman" panose="02020603050405020304" pitchFamily="18" charset="0"/>
                      </a:rPr>
                      <m:t>=</m:t>
                    </m:r>
                    <m:sSub>
                      <m:sSubPr>
                        <m:ctrlPr>
                          <a:rPr lang="en-US" altLang="zh-TW" b="0" i="1" smtClean="0">
                            <a:latin typeface="Cambria Math" panose="02040503050406030204" pitchFamily="18" charset="0"/>
                            <a:cs typeface="Times New Roman" panose="02020603050405020304" pitchFamily="18" charset="0"/>
                          </a:rPr>
                        </m:ctrlPr>
                      </m:sSubPr>
                      <m:e>
                        <m:r>
                          <m:rPr>
                            <m:nor/>
                          </m:rPr>
                          <a:rPr lang="en-US" altLang="zh-TW" i="1">
                            <a:latin typeface="Cambria Math" panose="02040503050406030204" pitchFamily="18" charset="0"/>
                            <a:cs typeface="Times New Roman" panose="02020603050405020304" pitchFamily="18" charset="0"/>
                          </a:rPr>
                          <m:t>p</m:t>
                        </m:r>
                      </m:e>
                      <m:sub>
                        <m:r>
                          <m:rPr>
                            <m:nor/>
                          </m:rPr>
                          <a:rPr lang="en-US" altLang="zh-TW">
                            <a:latin typeface="Times New Roman" panose="02020603050405020304" pitchFamily="18" charset="0"/>
                            <a:cs typeface="Times New Roman" panose="02020603050405020304" pitchFamily="18" charset="0"/>
                          </a:rPr>
                          <m:t>x</m:t>
                        </m:r>
                      </m:sub>
                    </m:sSub>
                    <m:r>
                      <a:rPr lang="en-US" altLang="zh-TW" b="0" i="1" smtClean="0">
                        <a:latin typeface="Cambria Math" panose="02040503050406030204" pitchFamily="18" charset="0"/>
                        <a:cs typeface="Times New Roman" panose="02020603050405020304" pitchFamily="18" charset="0"/>
                      </a:rPr>
                      <m:t>(</m:t>
                    </m:r>
                    <m:sSup>
                      <m:sSupPr>
                        <m:ctrlPr>
                          <a:rPr lang="en-US" altLang="zh-TW" b="0" i="1" smtClean="0">
                            <a:latin typeface="Cambria Math" panose="02040503050406030204" pitchFamily="18" charset="0"/>
                            <a:cs typeface="Times New Roman" panose="02020603050405020304" pitchFamily="18" charset="0"/>
                          </a:rPr>
                        </m:ctrlPr>
                      </m:sSupPr>
                      <m:e>
                        <m:r>
                          <a:rPr lang="en-US" altLang="zh-TW" b="0" i="1" smtClean="0">
                            <a:latin typeface="Cambria Math" panose="02040503050406030204" pitchFamily="18" charset="0"/>
                            <a:cs typeface="Times New Roman" panose="02020603050405020304" pitchFamily="18" charset="0"/>
                          </a:rPr>
                          <m:t>𝑔</m:t>
                        </m:r>
                      </m:e>
                      <m:sup>
                        <m:r>
                          <a:rPr lang="en-US" altLang="zh-TW" b="0" i="1" smtClean="0">
                            <a:latin typeface="Cambria Math" panose="02040503050406030204" pitchFamily="18" charset="0"/>
                            <a:cs typeface="Times New Roman" panose="02020603050405020304" pitchFamily="18" charset="0"/>
                          </a:rPr>
                          <m:t>−1</m:t>
                        </m:r>
                      </m:sup>
                    </m:sSup>
                    <m:r>
                      <a:rPr lang="en-US" altLang="zh-TW" b="0" i="1" smtClean="0">
                        <a:latin typeface="Cambria Math" panose="02040503050406030204" pitchFamily="18" charset="0"/>
                        <a:cs typeface="Times New Roman" panose="02020603050405020304" pitchFamily="18" charset="0"/>
                      </a:rPr>
                      <m:t>(</m:t>
                    </m:r>
                    <m:r>
                      <m:rPr>
                        <m:nor/>
                      </m:rPr>
                      <a:rPr lang="en-US" altLang="zh-TW" b="0" i="0" smtClean="0">
                        <a:latin typeface="Times New Roman" panose="02020603050405020304" pitchFamily="18" charset="0"/>
                        <a:cs typeface="Times New Roman" panose="02020603050405020304" pitchFamily="18" charset="0"/>
                      </a:rPr>
                      <m:t>x</m:t>
                    </m:r>
                    <m:r>
                      <a:rPr lang="en-US" altLang="zh-TW" b="0" i="1" smtClean="0">
                        <a:latin typeface="Cambria Math" panose="02040503050406030204" pitchFamily="18" charset="0"/>
                        <a:cs typeface="Times New Roman" panose="02020603050405020304" pitchFamily="18" charset="0"/>
                      </a:rPr>
                      <m:t>))</m:t>
                    </m:r>
                  </m:oMath>
                </a14:m>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is wrong!</a:t>
                </a:r>
              </a:p>
              <a:p>
                <a:pPr lvl="1"/>
                <a:r>
                  <a:rPr lang="en-US" altLang="zh-TW" dirty="0">
                    <a:latin typeface="Times New Roman" panose="02020603050405020304" pitchFamily="18" charset="0"/>
                    <a:cs typeface="Times New Roman" panose="02020603050405020304" pitchFamily="18" charset="0"/>
                  </a:rPr>
                  <a:t>In fact, </a:t>
                </a:r>
                <a14:m>
                  <m:oMath xmlns:m="http://schemas.openxmlformats.org/officeDocument/2006/math">
                    <m:sSub>
                      <m:sSubPr>
                        <m:ctrlPr>
                          <a:rPr lang="en-US" altLang="zh-TW" i="1">
                            <a:latin typeface="Cambria Math" panose="02040503050406030204" pitchFamily="18" charset="0"/>
                            <a:cs typeface="Times New Roman" panose="02020603050405020304" pitchFamily="18" charset="0"/>
                          </a:rPr>
                        </m:ctrlPr>
                      </m:sSubPr>
                      <m:e>
                        <m:r>
                          <m:rPr>
                            <m:nor/>
                          </m:rPr>
                          <a:rPr lang="en-US" altLang="zh-TW" i="1">
                            <a:latin typeface="Cambria Math" panose="02040503050406030204" pitchFamily="18" charset="0"/>
                            <a:cs typeface="Times New Roman" panose="02020603050405020304" pitchFamily="18" charset="0"/>
                          </a:rPr>
                          <m:t>p</m:t>
                        </m:r>
                      </m:e>
                      <m:sub>
                        <m:r>
                          <m:rPr>
                            <m:nor/>
                          </m:rPr>
                          <a:rPr lang="en-US" altLang="zh-TW">
                            <a:latin typeface="Times New Roman" panose="02020603050405020304" pitchFamily="18" charset="0"/>
                            <a:cs typeface="Times New Roman" panose="02020603050405020304" pitchFamily="18" charset="0"/>
                          </a:rPr>
                          <m:t>x</m:t>
                        </m:r>
                      </m:sub>
                    </m:sSub>
                    <m:d>
                      <m:dPr>
                        <m:ctrlPr>
                          <a:rPr lang="en-US" altLang="zh-TW" i="1">
                            <a:latin typeface="Cambria Math" panose="02040503050406030204" pitchFamily="18" charset="0"/>
                            <a:cs typeface="Times New Roman" panose="02020603050405020304" pitchFamily="18" charset="0"/>
                          </a:rPr>
                        </m:ctrlPr>
                      </m:dPr>
                      <m:e>
                        <m:r>
                          <m:rPr>
                            <m:nor/>
                          </m:rPr>
                          <a:rPr lang="en-US" altLang="zh-TW">
                            <a:latin typeface="Times New Roman" panose="02020603050405020304" pitchFamily="18" charset="0"/>
                            <a:cs typeface="Times New Roman" panose="02020603050405020304" pitchFamily="18" charset="0"/>
                          </a:rPr>
                          <m:t>x</m:t>
                        </m:r>
                      </m:e>
                    </m:d>
                    <m:r>
                      <a:rPr lang="en-US" altLang="zh-TW" i="1">
                        <a:latin typeface="Cambria Math" panose="02040503050406030204" pitchFamily="18" charset="0"/>
                        <a:cs typeface="Times New Roman" panose="02020603050405020304" pitchFamily="18" charset="0"/>
                      </a:rPr>
                      <m:t>=</m:t>
                    </m:r>
                    <m:sSub>
                      <m:sSubPr>
                        <m:ctrlPr>
                          <a:rPr lang="en-US" altLang="zh-TW" i="1">
                            <a:latin typeface="Cambria Math" panose="02040503050406030204" pitchFamily="18" charset="0"/>
                            <a:cs typeface="Times New Roman" panose="02020603050405020304" pitchFamily="18" charset="0"/>
                          </a:rPr>
                        </m:ctrlPr>
                      </m:sSubPr>
                      <m:e>
                        <m:r>
                          <m:rPr>
                            <m:nor/>
                          </m:rPr>
                          <a:rPr lang="en-US" altLang="zh-TW" i="1">
                            <a:latin typeface="Cambria Math" panose="02040503050406030204" pitchFamily="18" charset="0"/>
                            <a:cs typeface="Times New Roman" panose="02020603050405020304" pitchFamily="18" charset="0"/>
                          </a:rPr>
                          <m:t>p</m:t>
                        </m:r>
                      </m:e>
                      <m:sub>
                        <m:r>
                          <m:rPr>
                            <m:nor/>
                          </m:rPr>
                          <a:rPr lang="en-US" altLang="zh-TW">
                            <a:latin typeface="Times New Roman" panose="02020603050405020304" pitchFamily="18" charset="0"/>
                            <a:cs typeface="Times New Roman" panose="02020603050405020304" pitchFamily="18" charset="0"/>
                          </a:rPr>
                          <m:t>y</m:t>
                        </m:r>
                      </m:sub>
                    </m:sSub>
                    <m:d>
                      <m:dPr>
                        <m:ctrlPr>
                          <a:rPr lang="en-US" altLang="zh-TW" i="1">
                            <a:latin typeface="Cambria Math" panose="02040503050406030204" pitchFamily="18" charset="0"/>
                            <a:cs typeface="Times New Roman" panose="02020603050405020304" pitchFamily="18" charset="0"/>
                          </a:rPr>
                        </m:ctrlPr>
                      </m:dPr>
                      <m:e>
                        <m:r>
                          <a:rPr lang="en-US" altLang="zh-TW" i="1">
                            <a:latin typeface="Cambria Math" panose="02040503050406030204" pitchFamily="18" charset="0"/>
                            <a:cs typeface="Times New Roman" panose="02020603050405020304" pitchFamily="18" charset="0"/>
                          </a:rPr>
                          <m:t>𝑔</m:t>
                        </m:r>
                        <m:d>
                          <m:dPr>
                            <m:ctrlPr>
                              <a:rPr lang="en-US" altLang="zh-TW" i="1">
                                <a:latin typeface="Cambria Math" panose="02040503050406030204" pitchFamily="18" charset="0"/>
                                <a:cs typeface="Times New Roman" panose="02020603050405020304" pitchFamily="18" charset="0"/>
                              </a:rPr>
                            </m:ctrlPr>
                          </m:dPr>
                          <m:e>
                            <m:r>
                              <m:rPr>
                                <m:nor/>
                              </m:rPr>
                              <a:rPr lang="en-US" altLang="zh-TW">
                                <a:latin typeface="Times New Roman" panose="02020603050405020304" pitchFamily="18" charset="0"/>
                                <a:cs typeface="Times New Roman" panose="02020603050405020304" pitchFamily="18" charset="0"/>
                              </a:rPr>
                              <m:t>y</m:t>
                            </m:r>
                          </m:e>
                        </m:d>
                      </m:e>
                    </m:d>
                    <m:d>
                      <m:dPr>
                        <m:begChr m:val="|"/>
                        <m:endChr m:val="|"/>
                        <m:ctrlPr>
                          <a:rPr lang="en-US" altLang="zh-TW" i="1">
                            <a:latin typeface="Cambria Math" panose="02040503050406030204" pitchFamily="18" charset="0"/>
                            <a:cs typeface="Times New Roman" panose="02020603050405020304" pitchFamily="18" charset="0"/>
                          </a:rPr>
                        </m:ctrlPr>
                      </m:dPr>
                      <m:e>
                        <m:f>
                          <m:fPr>
                            <m:ctrlPr>
                              <a:rPr lang="en-US" altLang="zh-TW" i="1">
                                <a:latin typeface="Cambria Math" panose="02040503050406030204" pitchFamily="18" charset="0"/>
                                <a:cs typeface="Times New Roman" panose="02020603050405020304" pitchFamily="18" charset="0"/>
                              </a:rPr>
                            </m:ctrlPr>
                          </m:fPr>
                          <m:num>
                            <m:r>
                              <a:rPr lang="en-US" altLang="zh-TW" i="1">
                                <a:latin typeface="Cambria Math" panose="02040503050406030204" pitchFamily="18" charset="0"/>
                                <a:cs typeface="Times New Roman" panose="02020603050405020304" pitchFamily="18" charset="0"/>
                              </a:rPr>
                              <m:t>𝑑</m:t>
                            </m:r>
                            <m:r>
                              <m:rPr>
                                <m:nor/>
                              </m:rPr>
                              <a:rPr lang="en-US" altLang="zh-TW">
                                <a:latin typeface="Times New Roman" panose="02020603050405020304" pitchFamily="18" charset="0"/>
                                <a:cs typeface="Times New Roman" panose="02020603050405020304" pitchFamily="18" charset="0"/>
                              </a:rPr>
                              <m:t>y</m:t>
                            </m:r>
                          </m:num>
                          <m:den>
                            <m:r>
                              <a:rPr lang="en-US" altLang="zh-TW" i="1">
                                <a:latin typeface="Cambria Math" panose="02040503050406030204" pitchFamily="18" charset="0"/>
                                <a:cs typeface="Times New Roman" panose="02020603050405020304" pitchFamily="18" charset="0"/>
                              </a:rPr>
                              <m:t>𝑑</m:t>
                            </m:r>
                            <m:r>
                              <m:rPr>
                                <m:nor/>
                              </m:rPr>
                              <a:rPr lang="en-US" altLang="zh-TW">
                                <a:latin typeface="Times New Roman" panose="02020603050405020304" pitchFamily="18" charset="0"/>
                                <a:cs typeface="Times New Roman" panose="02020603050405020304" pitchFamily="18" charset="0"/>
                              </a:rPr>
                              <m:t>x</m:t>
                            </m:r>
                          </m:den>
                        </m:f>
                      </m:e>
                    </m:d>
                  </m:oMath>
                </a14:m>
                <a:r>
                  <a:rPr lang="en-US" altLang="zh-TW" b="0" dirty="0">
                    <a:latin typeface="Times New Roman" panose="02020603050405020304" pitchFamily="18" charset="0"/>
                    <a:cs typeface="Times New Roman" panose="02020603050405020304" pitchFamily="18" charset="0"/>
                  </a:rPr>
                  <a:t>.</a:t>
                </a:r>
              </a:p>
              <a:p>
                <a:pPr lvl="1"/>
                <a:r>
                  <a:rPr lang="en-US" altLang="zh-TW" dirty="0">
                    <a:latin typeface="Times New Roman" panose="02020603050405020304" pitchFamily="18" charset="0"/>
                    <a:cs typeface="Times New Roman" panose="02020603050405020304" pitchFamily="18" charset="0"/>
                  </a:rPr>
                  <a:t>In higher dimensions, </a:t>
                </a:r>
                <a:br>
                  <a:rPr lang="en-US" altLang="zh-TW" dirty="0">
                    <a:latin typeface="Times New Roman" panose="02020603050405020304" pitchFamily="18" charset="0"/>
                    <a:cs typeface="Times New Roman" panose="02020603050405020304" pitchFamily="18" charset="0"/>
                  </a:rPr>
                </a:br>
                <a14:m>
                  <m:oMath xmlns:m="http://schemas.openxmlformats.org/officeDocument/2006/math">
                    <m:sSub>
                      <m:sSubPr>
                        <m:ctrlPr>
                          <a:rPr lang="en-US" altLang="zh-TW" i="1">
                            <a:latin typeface="Cambria Math" panose="02040503050406030204" pitchFamily="18" charset="0"/>
                            <a:cs typeface="Times New Roman" panose="02020603050405020304" pitchFamily="18" charset="0"/>
                          </a:rPr>
                        </m:ctrlPr>
                      </m:sSubPr>
                      <m:e>
                        <m:r>
                          <m:rPr>
                            <m:nor/>
                          </m:rPr>
                          <a:rPr lang="en-US" altLang="zh-TW" i="1">
                            <a:latin typeface="Cambria Math" panose="02040503050406030204" pitchFamily="18" charset="0"/>
                            <a:cs typeface="Times New Roman" panose="02020603050405020304" pitchFamily="18" charset="0"/>
                          </a:rPr>
                          <m:t>p</m:t>
                        </m:r>
                      </m:e>
                      <m:sub>
                        <m:r>
                          <m:rPr>
                            <m:nor/>
                          </m:rPr>
                          <a:rPr lang="en-US" altLang="zh-TW" b="1">
                            <a:latin typeface="Times New Roman" panose="02020603050405020304" pitchFamily="18" charset="0"/>
                            <a:cs typeface="Times New Roman" panose="02020603050405020304" pitchFamily="18" charset="0"/>
                          </a:rPr>
                          <m:t>x</m:t>
                        </m:r>
                      </m:sub>
                    </m:sSub>
                    <m:d>
                      <m:dPr>
                        <m:ctrlPr>
                          <a:rPr lang="en-US" altLang="zh-TW" i="1">
                            <a:latin typeface="Cambria Math" panose="02040503050406030204" pitchFamily="18" charset="0"/>
                            <a:cs typeface="Times New Roman" panose="02020603050405020304" pitchFamily="18" charset="0"/>
                          </a:rPr>
                        </m:ctrlPr>
                      </m:dPr>
                      <m:e>
                        <m:r>
                          <m:rPr>
                            <m:nor/>
                          </m:rPr>
                          <a:rPr lang="en-US" altLang="zh-TW" b="1">
                            <a:latin typeface="Times New Roman" panose="02020603050405020304" pitchFamily="18" charset="0"/>
                            <a:cs typeface="Times New Roman" panose="02020603050405020304" pitchFamily="18" charset="0"/>
                          </a:rPr>
                          <m:t>x</m:t>
                        </m:r>
                      </m:e>
                    </m:d>
                    <m:r>
                      <a:rPr lang="en-US" altLang="zh-TW" i="1">
                        <a:latin typeface="Cambria Math" panose="02040503050406030204" pitchFamily="18" charset="0"/>
                        <a:cs typeface="Times New Roman" panose="02020603050405020304" pitchFamily="18" charset="0"/>
                      </a:rPr>
                      <m:t>=</m:t>
                    </m:r>
                    <m:sSub>
                      <m:sSubPr>
                        <m:ctrlPr>
                          <a:rPr lang="en-US" altLang="zh-TW" i="1">
                            <a:latin typeface="Cambria Math" panose="02040503050406030204" pitchFamily="18" charset="0"/>
                            <a:cs typeface="Times New Roman" panose="02020603050405020304" pitchFamily="18" charset="0"/>
                          </a:rPr>
                        </m:ctrlPr>
                      </m:sSubPr>
                      <m:e>
                        <m:r>
                          <m:rPr>
                            <m:nor/>
                          </m:rPr>
                          <a:rPr lang="en-US" altLang="zh-TW" i="1">
                            <a:latin typeface="Cambria Math" panose="02040503050406030204" pitchFamily="18" charset="0"/>
                            <a:cs typeface="Times New Roman" panose="02020603050405020304" pitchFamily="18" charset="0"/>
                          </a:rPr>
                          <m:t>p</m:t>
                        </m:r>
                      </m:e>
                      <m:sub>
                        <m:r>
                          <m:rPr>
                            <m:nor/>
                          </m:rPr>
                          <a:rPr lang="en-US" altLang="zh-TW" b="1">
                            <a:latin typeface="Times New Roman" panose="02020603050405020304" pitchFamily="18" charset="0"/>
                            <a:cs typeface="Times New Roman" panose="02020603050405020304" pitchFamily="18" charset="0"/>
                          </a:rPr>
                          <m:t>y</m:t>
                        </m:r>
                      </m:sub>
                    </m:sSub>
                    <m:d>
                      <m:dPr>
                        <m:ctrlPr>
                          <a:rPr lang="en-US" altLang="zh-TW" i="1">
                            <a:latin typeface="Cambria Math" panose="02040503050406030204" pitchFamily="18" charset="0"/>
                            <a:cs typeface="Times New Roman" panose="02020603050405020304" pitchFamily="18" charset="0"/>
                          </a:rPr>
                        </m:ctrlPr>
                      </m:dPr>
                      <m:e>
                        <m:r>
                          <a:rPr lang="en-US" altLang="zh-TW" b="0" i="1" smtClean="0">
                            <a:latin typeface="Cambria Math" panose="02040503050406030204" pitchFamily="18" charset="0"/>
                            <a:cs typeface="Times New Roman" panose="02020603050405020304" pitchFamily="18" charset="0"/>
                          </a:rPr>
                          <m:t>𝑔</m:t>
                        </m:r>
                        <m:d>
                          <m:dPr>
                            <m:ctrlPr>
                              <a:rPr lang="en-US" altLang="zh-TW" i="1">
                                <a:latin typeface="Cambria Math" panose="02040503050406030204" pitchFamily="18" charset="0"/>
                                <a:cs typeface="Times New Roman" panose="02020603050405020304" pitchFamily="18" charset="0"/>
                              </a:rPr>
                            </m:ctrlPr>
                          </m:dPr>
                          <m:e>
                            <m:r>
                              <m:rPr>
                                <m:nor/>
                              </m:rPr>
                              <a:rPr lang="en-US" altLang="zh-TW" b="1">
                                <a:latin typeface="Times New Roman" panose="02020603050405020304" pitchFamily="18" charset="0"/>
                                <a:cs typeface="Times New Roman" panose="02020603050405020304" pitchFamily="18" charset="0"/>
                              </a:rPr>
                              <m:t>y</m:t>
                            </m:r>
                          </m:e>
                        </m:d>
                      </m:e>
                    </m:d>
                    <m:d>
                      <m:dPr>
                        <m:begChr m:val="|"/>
                        <m:endChr m:val="|"/>
                        <m:ctrlPr>
                          <a:rPr lang="en-US" altLang="zh-TW" i="1">
                            <a:latin typeface="Cambria Math" panose="02040503050406030204" pitchFamily="18" charset="0"/>
                            <a:cs typeface="Times New Roman" panose="02020603050405020304" pitchFamily="18" charset="0"/>
                          </a:rPr>
                        </m:ctrlPr>
                      </m:dPr>
                      <m:e>
                        <m:r>
                          <m:rPr>
                            <m:nor/>
                          </m:rPr>
                          <a:rPr lang="en-US" altLang="zh-TW" b="0" i="0" smtClean="0">
                            <a:latin typeface="Cambria Math" panose="02040503050406030204" pitchFamily="18" charset="0"/>
                            <a:cs typeface="Times New Roman" panose="02020603050405020304" pitchFamily="18" charset="0"/>
                          </a:rPr>
                          <m:t>det</m:t>
                        </m:r>
                        <m:d>
                          <m:dPr>
                            <m:ctrlPr>
                              <a:rPr lang="en-US" altLang="zh-TW" b="0" i="1" smtClean="0">
                                <a:latin typeface="Cambria Math" panose="02040503050406030204" pitchFamily="18" charset="0"/>
                                <a:cs typeface="Times New Roman" panose="02020603050405020304" pitchFamily="18" charset="0"/>
                              </a:rPr>
                            </m:ctrlPr>
                          </m:dPr>
                          <m:e>
                            <m:f>
                              <m:fPr>
                                <m:ctrlPr>
                                  <a:rPr lang="en-US" altLang="zh-TW" i="1">
                                    <a:latin typeface="Cambria Math" panose="02040503050406030204" pitchFamily="18" charset="0"/>
                                    <a:cs typeface="Times New Roman" panose="02020603050405020304" pitchFamily="18" charset="0"/>
                                  </a:rPr>
                                </m:ctrlPr>
                              </m:fPr>
                              <m:num>
                                <m:r>
                                  <m:rPr>
                                    <m:nor/>
                                  </m:rPr>
                                  <a:rPr lang="en-US" altLang="zh-TW">
                                    <a:latin typeface="Cambria Math" panose="02040503050406030204" pitchFamily="18" charset="0"/>
                                    <a:ea typeface="Cambria Math" panose="02040503050406030204" pitchFamily="18" charset="0"/>
                                    <a:cs typeface="Times New Roman" panose="02020603050405020304" pitchFamily="18" charset="0"/>
                                  </a:rPr>
                                  <m:t>∂</m:t>
                                </m:r>
                                <m:r>
                                  <m:rPr>
                                    <m:nor/>
                                  </m:rPr>
                                  <a:rPr lang="en-US" altLang="zh-TW">
                                    <a:latin typeface="Times New Roman" panose="02020603050405020304" pitchFamily="18" charset="0"/>
                                    <a:cs typeface="Times New Roman" panose="02020603050405020304" pitchFamily="18" charset="0"/>
                                  </a:rPr>
                                  <m:t>y</m:t>
                                </m:r>
                              </m:num>
                              <m:den>
                                <m:r>
                                  <m:rPr>
                                    <m:nor/>
                                  </m:rPr>
                                  <a:rPr lang="en-US" altLang="zh-TW">
                                    <a:latin typeface="Cambria Math" panose="02040503050406030204" pitchFamily="18" charset="0"/>
                                    <a:ea typeface="Cambria Math" panose="02040503050406030204" pitchFamily="18" charset="0"/>
                                    <a:cs typeface="Times New Roman" panose="02020603050405020304" pitchFamily="18" charset="0"/>
                                  </a:rPr>
                                  <m:t>∂</m:t>
                                </m:r>
                                <m:r>
                                  <m:rPr>
                                    <m:nor/>
                                  </m:rPr>
                                  <a:rPr lang="en-US" altLang="zh-TW" b="0" i="0" smtClean="0">
                                    <a:latin typeface="Cambria Math" panose="02040503050406030204" pitchFamily="18" charset="0"/>
                                    <a:cs typeface="Times New Roman" panose="02020603050405020304" pitchFamily="18" charset="0"/>
                                  </a:rPr>
                                  <m:t>x</m:t>
                                </m:r>
                              </m:den>
                            </m:f>
                          </m:e>
                        </m:d>
                      </m:e>
                    </m:d>
                  </m:oMath>
                </a14:m>
                <a:endParaRPr lang="en-US" altLang="zh-TW" b="0" dirty="0">
                  <a:latin typeface="Times New Roman" panose="02020603050405020304" pitchFamily="18" charset="0"/>
                  <a:cs typeface="Times New Roman" panose="02020603050405020304" pitchFamily="18" charset="0"/>
                </a:endParaRPr>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xfrm>
                <a:off x="457200" y="1602000"/>
                <a:ext cx="8229600" cy="4981362"/>
              </a:xfrm>
              <a:blipFill>
                <a:blip r:embed="rId2"/>
                <a:stretch>
                  <a:fillRect l="-1704" t="-171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209200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Information Theory</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457200" y="1602000"/>
            <a:ext cx="8435280" cy="4525963"/>
          </a:xfrm>
        </p:spPr>
        <p:txBody>
          <a:bodyPr>
            <a:normAutofit/>
          </a:bodyPr>
          <a:lstStyle/>
          <a:p>
            <a:r>
              <a:rPr lang="en-US" altLang="zh-TW" dirty="0">
                <a:latin typeface="Times New Roman" panose="02020603050405020304" pitchFamily="18" charset="0"/>
                <a:cs typeface="Times New Roman" panose="02020603050405020304" pitchFamily="18" charset="0"/>
              </a:rPr>
              <a:t>Information theory revolves around quantifying how much information is present in a signal.</a:t>
            </a:r>
          </a:p>
          <a:p>
            <a:r>
              <a:rPr lang="en-US" altLang="zh-TW" dirty="0">
                <a:latin typeface="Times New Roman" panose="02020603050405020304" pitchFamily="18" charset="0"/>
                <a:cs typeface="Times New Roman" panose="02020603050405020304" pitchFamily="18" charset="0"/>
              </a:rPr>
              <a:t>An unlikely event has occurred is more informative than learning that a likely event has occurred. </a:t>
            </a:r>
          </a:p>
          <a:p>
            <a:pPr lvl="1"/>
            <a:r>
              <a:rPr lang="en-US" altLang="zh-TW" dirty="0">
                <a:latin typeface="Times New Roman" panose="02020603050405020304" pitchFamily="18" charset="0"/>
                <a:cs typeface="Times New Roman" panose="02020603050405020304" pitchFamily="18" charset="0"/>
              </a:rPr>
              <a:t>“the sun rose this morning” is uninformative</a:t>
            </a:r>
          </a:p>
          <a:p>
            <a:pPr lvl="1"/>
            <a:r>
              <a:rPr lang="en-US" altLang="zh-TW" dirty="0">
                <a:latin typeface="Times New Roman" panose="02020603050405020304" pitchFamily="18" charset="0"/>
                <a:cs typeface="Times New Roman" panose="02020603050405020304" pitchFamily="18" charset="0"/>
              </a:rPr>
              <a:t>“there was a solar eclipse this morning” is very informative.</a:t>
            </a:r>
          </a:p>
          <a:p>
            <a:endParaRPr lang="en-US" altLang="zh-TW"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1766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Information Theory</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457200" y="1602000"/>
            <a:ext cx="8229600" cy="4525963"/>
          </a:xfrm>
        </p:spPr>
        <p:txBody>
          <a:bodyPr/>
          <a:lstStyle/>
          <a:p>
            <a:r>
              <a:rPr lang="en-US" altLang="zh-TW" dirty="0">
                <a:latin typeface="Times New Roman" panose="02020603050405020304" pitchFamily="18" charset="0"/>
                <a:cs typeface="Times New Roman" panose="02020603050405020304" pitchFamily="18" charset="0"/>
              </a:rPr>
              <a:t>Axioms(discrete case):</a:t>
            </a:r>
          </a:p>
          <a:p>
            <a:pPr lvl="1"/>
            <a:r>
              <a:rPr lang="en-US" altLang="zh-TW" dirty="0">
                <a:latin typeface="Times New Roman" panose="02020603050405020304" pitchFamily="18" charset="0"/>
                <a:cs typeface="Times New Roman" panose="02020603050405020304" pitchFamily="18" charset="0"/>
              </a:rPr>
              <a:t>Likely events have low information content.</a:t>
            </a:r>
          </a:p>
          <a:p>
            <a:pPr lvl="1"/>
            <a:r>
              <a:rPr lang="en-US" altLang="zh-TW" dirty="0">
                <a:latin typeface="Times New Roman" panose="02020603050405020304" pitchFamily="18" charset="0"/>
                <a:cs typeface="Times New Roman" panose="02020603050405020304" pitchFamily="18" charset="0"/>
              </a:rPr>
              <a:t>Less likely events should have higher information content.</a:t>
            </a:r>
          </a:p>
          <a:p>
            <a:pPr lvl="1"/>
            <a:r>
              <a:rPr lang="en-US" altLang="zh-TW" dirty="0">
                <a:latin typeface="Times New Roman" panose="02020603050405020304" pitchFamily="18" charset="0"/>
                <a:cs typeface="Times New Roman" panose="02020603050405020304" pitchFamily="18" charset="0"/>
              </a:rPr>
              <a:t>Independent events should have additive information.</a:t>
            </a:r>
          </a:p>
          <a:p>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9156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Information Theory</a:t>
            </a:r>
            <a:endParaRPr lang="zh-TW"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a:xfrm>
                <a:off x="457200" y="1602000"/>
                <a:ext cx="8363272" cy="4525963"/>
              </a:xfrm>
            </p:spPr>
            <p:txBody>
              <a:bodyPr/>
              <a:lstStyle/>
              <a:p>
                <a:r>
                  <a:rPr lang="en-US" altLang="zh-TW" dirty="0">
                    <a:latin typeface="Times New Roman" panose="02020603050405020304" pitchFamily="18" charset="0"/>
                    <a:cs typeface="Times New Roman" panose="02020603050405020304" pitchFamily="18" charset="0"/>
                  </a:rPr>
                  <a:t>Define the self-information of an event x</a:t>
                </a:r>
                <a14:m>
                  <m:oMath xmlns:m="http://schemas.openxmlformats.org/officeDocument/2006/math">
                    <m:r>
                      <a:rPr lang="en-US" altLang="zh-TW" i="1">
                        <a:latin typeface="Cambria Math" panose="02040503050406030204" pitchFamily="18" charset="0"/>
                      </a:rPr>
                      <m:t>=</m:t>
                    </m:r>
                    <m:r>
                      <a:rPr lang="en-US" altLang="zh-TW" i="1">
                        <a:latin typeface="Cambria Math" panose="02040503050406030204" pitchFamily="18" charset="0"/>
                      </a:rPr>
                      <m:t>𝑥</m:t>
                    </m:r>
                  </m:oMath>
                </a14:m>
                <a:r>
                  <a:rPr lang="en-US" altLang="zh-TW" dirty="0">
                    <a:latin typeface="Times New Roman" panose="02020603050405020304" pitchFamily="18" charset="0"/>
                    <a:cs typeface="Times New Roman" panose="02020603050405020304" pitchFamily="18" charset="0"/>
                  </a:rPr>
                  <a:t>:</a:t>
                </a:r>
                <a:br>
                  <a:rPr lang="en-US" altLang="zh-TW" dirty="0">
                    <a:latin typeface="Times New Roman" panose="02020603050405020304" pitchFamily="18" charset="0"/>
                    <a:cs typeface="Times New Roman" panose="02020603050405020304" pitchFamily="18" charset="0"/>
                  </a:rPr>
                </a:br>
                <a:r>
                  <a:rPr lang="en-US" altLang="zh-TW" dirty="0">
                    <a:latin typeface="Times New Roman" panose="02020603050405020304" pitchFamily="18" charset="0"/>
                    <a:cs typeface="Times New Roman" panose="02020603050405020304" pitchFamily="18" charset="0"/>
                  </a:rPr>
                  <a:t>			</a:t>
                </a:r>
                <a14:m>
                  <m:oMath xmlns:m="http://schemas.openxmlformats.org/officeDocument/2006/math">
                    <m:r>
                      <a:rPr lang="en-US" altLang="zh-TW" i="1">
                        <a:latin typeface="Cambria Math" panose="02040503050406030204" pitchFamily="18" charset="0"/>
                        <a:cs typeface="Times New Roman" panose="02020603050405020304" pitchFamily="18" charset="0"/>
                      </a:rPr>
                      <m:t>𝐼</m:t>
                    </m:r>
                    <m:d>
                      <m:dPr>
                        <m:ctrlPr>
                          <a:rPr lang="en-US" altLang="zh-TW" i="1">
                            <a:latin typeface="Cambria Math" panose="02040503050406030204" pitchFamily="18" charset="0"/>
                            <a:cs typeface="Times New Roman" panose="02020603050405020304" pitchFamily="18" charset="0"/>
                          </a:rPr>
                        </m:ctrlPr>
                      </m:dPr>
                      <m:e>
                        <m:r>
                          <a:rPr lang="en-US" altLang="zh-TW" i="1">
                            <a:latin typeface="Cambria Math" panose="02040503050406030204" pitchFamily="18" charset="0"/>
                            <a:cs typeface="Times New Roman" panose="02020603050405020304" pitchFamily="18" charset="0"/>
                          </a:rPr>
                          <m:t>𝑥</m:t>
                        </m:r>
                      </m:e>
                    </m:d>
                    <m:r>
                      <a:rPr lang="en-US" altLang="zh-TW" i="1">
                        <a:latin typeface="Cambria Math" panose="02040503050406030204" pitchFamily="18" charset="0"/>
                        <a:cs typeface="Times New Roman" panose="02020603050405020304" pitchFamily="18" charset="0"/>
                      </a:rPr>
                      <m:t>=−</m:t>
                    </m:r>
                    <m:func>
                      <m:funcPr>
                        <m:ctrlPr>
                          <a:rPr lang="en-US" altLang="zh-TW" i="1">
                            <a:latin typeface="Cambria Math" panose="02040503050406030204" pitchFamily="18" charset="0"/>
                            <a:cs typeface="Times New Roman" panose="02020603050405020304" pitchFamily="18" charset="0"/>
                          </a:rPr>
                        </m:ctrlPr>
                      </m:funcPr>
                      <m:fName>
                        <m:r>
                          <m:rPr>
                            <m:sty m:val="p"/>
                          </m:rPr>
                          <a:rPr lang="en-US" altLang="zh-TW">
                            <a:latin typeface="Cambria Math" panose="02040503050406030204" pitchFamily="18" charset="0"/>
                            <a:cs typeface="Times New Roman" panose="02020603050405020304" pitchFamily="18" charset="0"/>
                          </a:rPr>
                          <m:t>log</m:t>
                        </m:r>
                      </m:fName>
                      <m:e>
                        <m:r>
                          <m:rPr>
                            <m:nor/>
                          </m:rPr>
                          <a:rPr lang="en-US" altLang="zh-TW" i="1">
                            <a:latin typeface="Times New Roman" panose="02020603050405020304" pitchFamily="18" charset="0"/>
                            <a:cs typeface="Times New Roman" panose="02020603050405020304" pitchFamily="18" charset="0"/>
                          </a:rPr>
                          <m:t>P</m:t>
                        </m:r>
                        <m:r>
                          <a:rPr lang="en-US" altLang="zh-TW" i="1">
                            <a:latin typeface="Cambria Math" panose="02040503050406030204" pitchFamily="18" charset="0"/>
                            <a:cs typeface="Times New Roman" panose="02020603050405020304" pitchFamily="18" charset="0"/>
                          </a:rPr>
                          <m:t>(</m:t>
                        </m:r>
                        <m:r>
                          <a:rPr lang="en-US" altLang="zh-TW" i="1">
                            <a:latin typeface="Cambria Math" panose="02040503050406030204" pitchFamily="18" charset="0"/>
                            <a:cs typeface="Times New Roman" panose="02020603050405020304" pitchFamily="18" charset="0"/>
                          </a:rPr>
                          <m:t>𝑥</m:t>
                        </m:r>
                        <m:r>
                          <a:rPr lang="en-US" altLang="zh-TW" i="1">
                            <a:latin typeface="Cambria Math" panose="02040503050406030204" pitchFamily="18" charset="0"/>
                            <a:cs typeface="Times New Roman" panose="02020603050405020304" pitchFamily="18" charset="0"/>
                          </a:rPr>
                          <m:t>)</m:t>
                        </m:r>
                      </m:e>
                    </m:func>
                  </m:oMath>
                </a14:m>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Unit: </a:t>
                </a:r>
                <a:r>
                  <a:rPr lang="en-US" altLang="zh-TW" dirty="0" err="1">
                    <a:latin typeface="Times New Roman" panose="02020603050405020304" pitchFamily="18" charset="0"/>
                    <a:cs typeface="Times New Roman" panose="02020603050405020304" pitchFamily="18" charset="0"/>
                  </a:rPr>
                  <a:t>nats</a:t>
                </a:r>
                <a:r>
                  <a:rPr lang="en-US" altLang="zh-TW" dirty="0">
                    <a:latin typeface="Times New Roman" panose="02020603050405020304" pitchFamily="18" charset="0"/>
                    <a:cs typeface="Times New Roman" panose="02020603050405020304" pitchFamily="18" charset="0"/>
                  </a:rPr>
                  <a:t>,</a:t>
                </a:r>
                <a:br>
                  <a:rPr lang="en-US" altLang="zh-TW" dirty="0">
                    <a:latin typeface="Times New Roman" panose="02020603050405020304" pitchFamily="18" charset="0"/>
                    <a:cs typeface="Times New Roman" panose="02020603050405020304" pitchFamily="18" charset="0"/>
                  </a:rPr>
                </a:br>
                <a:r>
                  <a:rPr lang="en-US" altLang="zh-TW" dirty="0">
                    <a:latin typeface="Times New Roman" panose="02020603050405020304" pitchFamily="18" charset="0"/>
                    <a:cs typeface="Times New Roman" panose="02020603050405020304" pitchFamily="18" charset="0"/>
                  </a:rPr>
                  <a:t>one </a:t>
                </a:r>
                <a:r>
                  <a:rPr lang="en-US" altLang="zh-TW" dirty="0" err="1">
                    <a:latin typeface="Times New Roman" panose="02020603050405020304" pitchFamily="18" charset="0"/>
                    <a:cs typeface="Times New Roman" panose="02020603050405020304" pitchFamily="18" charset="0"/>
                  </a:rPr>
                  <a:t>nat</a:t>
                </a:r>
                <a:r>
                  <a:rPr lang="en-US" altLang="zh-TW" dirty="0">
                    <a:latin typeface="Times New Roman" panose="02020603050405020304" pitchFamily="18" charset="0"/>
                    <a:cs typeface="Times New Roman" panose="02020603050405020304" pitchFamily="18" charset="0"/>
                  </a:rPr>
                  <a:t> is the amount of information gained by observation an event of probability </a:t>
                </a:r>
                <a14:m>
                  <m:oMath xmlns:m="http://schemas.openxmlformats.org/officeDocument/2006/math">
                    <m:r>
                      <a:rPr lang="en-US" altLang="zh-TW" b="0" i="1" smtClean="0">
                        <a:latin typeface="Cambria Math" panose="02040503050406030204" pitchFamily="18" charset="0"/>
                        <a:cs typeface="Times New Roman" panose="02020603050405020304" pitchFamily="18" charset="0"/>
                      </a:rPr>
                      <m:t>1/</m:t>
                    </m:r>
                    <m:r>
                      <a:rPr lang="en-US" altLang="zh-TW" b="0" i="1" smtClean="0">
                        <a:latin typeface="Cambria Math" panose="02040503050406030204" pitchFamily="18" charset="0"/>
                        <a:cs typeface="Times New Roman" panose="02020603050405020304" pitchFamily="18" charset="0"/>
                      </a:rPr>
                      <m:t>𝑒</m:t>
                    </m:r>
                  </m:oMath>
                </a14:m>
                <a:r>
                  <a:rPr lang="en-US" altLang="zh-TW" dirty="0">
                    <a:latin typeface="Times New Roman" panose="02020603050405020304" pitchFamily="18" charset="0"/>
                    <a:cs typeface="Times New Roman" panose="02020603050405020304" pitchFamily="18" charset="0"/>
                  </a:rPr>
                  <a:t>.</a:t>
                </a:r>
              </a:p>
              <a:p>
                <a:r>
                  <a:rPr lang="en-US" altLang="zh-TW" dirty="0">
                    <a:latin typeface="Times New Roman" panose="02020603050405020304" pitchFamily="18" charset="0"/>
                    <a:cs typeface="Times New Roman" panose="02020603050405020304" pitchFamily="18" charset="0"/>
                  </a:rPr>
                  <a:t>If use base-2 logarithms, the unit is called bits or </a:t>
                </a:r>
                <a:r>
                  <a:rPr lang="en-US" altLang="zh-TW" dirty="0" err="1">
                    <a:latin typeface="Times New Roman" panose="02020603050405020304" pitchFamily="18" charset="0"/>
                    <a:cs typeface="Times New Roman" panose="02020603050405020304" pitchFamily="18" charset="0"/>
                  </a:rPr>
                  <a:t>shannons</a:t>
                </a:r>
                <a:r>
                  <a:rPr lang="en-US" altLang="zh-TW" dirty="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xfrm>
                <a:off x="457200" y="1602000"/>
                <a:ext cx="8363272" cy="4525963"/>
              </a:xfrm>
              <a:blipFill>
                <a:blip r:embed="rId2"/>
                <a:stretch>
                  <a:fillRect l="-1676" t="-1887" r="-51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7648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Information Theory</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457200" y="1602000"/>
            <a:ext cx="8229600" cy="4525963"/>
          </a:xfrm>
        </p:spPr>
        <p:txBody>
          <a:bodyPr>
            <a:normAutofit/>
          </a:bodyPr>
          <a:lstStyle/>
          <a:p>
            <a:r>
              <a:rPr lang="en-US" altLang="zh-TW" dirty="0"/>
              <a:t>When x is continuous, we use the same deﬁnition of information, but some of the properties from the discrete case are lost. </a:t>
            </a:r>
          </a:p>
          <a:p>
            <a:pPr lvl="1"/>
            <a:r>
              <a:rPr lang="en-US" altLang="zh-TW" dirty="0"/>
              <a:t>For example, an event with unit density still has zero information, despite not being an event that is guaranteed to occur.</a:t>
            </a:r>
          </a:p>
          <a:p>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0959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Information Theory</a:t>
            </a:r>
            <a:endParaRPr lang="zh-TW"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a:xfrm>
                <a:off x="457200" y="1602000"/>
                <a:ext cx="8229600" cy="4981362"/>
              </a:xfrm>
            </p:spPr>
            <p:txBody>
              <a:bodyPr>
                <a:normAutofit/>
              </a:bodyPr>
              <a:lstStyle/>
              <a:p>
                <a:r>
                  <a:rPr lang="en-US" altLang="zh-TW" dirty="0">
                    <a:latin typeface="Times New Roman" panose="02020603050405020304" pitchFamily="18" charset="0"/>
                    <a:cs typeface="Times New Roman" panose="02020603050405020304" pitchFamily="18" charset="0"/>
                  </a:rPr>
                  <a:t>Self-information deals only with a single outcome. </a:t>
                </a:r>
              </a:p>
              <a:p>
                <a:r>
                  <a:rPr lang="en-US" altLang="zh-TW" dirty="0">
                    <a:latin typeface="Times New Roman" panose="02020603050405020304" pitchFamily="18" charset="0"/>
                    <a:cs typeface="Times New Roman" panose="02020603050405020304" pitchFamily="18" charset="0"/>
                  </a:rPr>
                  <a:t>Shannon entropy: the amount of uncertainty in an entire probability distribution</a:t>
                </a:r>
                <a:br>
                  <a:rPr lang="en-US" altLang="zh-TW" dirty="0">
                    <a:latin typeface="Times New Roman" panose="02020603050405020304" pitchFamily="18" charset="0"/>
                    <a:cs typeface="Times New Roman" panose="02020603050405020304" pitchFamily="18" charset="0"/>
                  </a:rPr>
                </a:br>
                <a:r>
                  <a:rPr lang="en-US" altLang="zh-TW" dirty="0">
                    <a:latin typeface="Times New Roman" panose="02020603050405020304" pitchFamily="18" charset="0"/>
                    <a:cs typeface="Times New Roman" panose="02020603050405020304" pitchFamily="18" charset="0"/>
                  </a:rPr>
                  <a:t>	     </a:t>
                </a:r>
                <a14:m>
                  <m:oMath xmlns:m="http://schemas.openxmlformats.org/officeDocument/2006/math">
                    <m:r>
                      <a:rPr lang="en-US" altLang="zh-TW" b="0" i="1" smtClean="0">
                        <a:latin typeface="Cambria Math" panose="02040503050406030204" pitchFamily="18" charset="0"/>
                      </a:rPr>
                      <m:t>𝐻</m:t>
                    </m:r>
                    <m:d>
                      <m:dPr>
                        <m:ctrlPr>
                          <a:rPr lang="en-US" altLang="zh-TW" b="0" i="1" smtClean="0">
                            <a:latin typeface="Cambria Math" panose="02040503050406030204" pitchFamily="18" charset="0"/>
                          </a:rPr>
                        </m:ctrlPr>
                      </m:dPr>
                      <m:e>
                        <m:r>
                          <m:rPr>
                            <m:nor/>
                          </m:rPr>
                          <a:rPr lang="en-US" altLang="zh-TW">
                            <a:latin typeface="Times New Roman" panose="02020603050405020304" pitchFamily="18" charset="0"/>
                            <a:cs typeface="Times New Roman" panose="02020603050405020304" pitchFamily="18" charset="0"/>
                          </a:rPr>
                          <m:t>x</m:t>
                        </m:r>
                      </m:e>
                    </m:d>
                    <m:r>
                      <a:rPr lang="en-US" altLang="zh-TW" b="0" i="1" smtClean="0">
                        <a:latin typeface="Cambria Math" panose="02040503050406030204" pitchFamily="18" charset="0"/>
                      </a:rPr>
                      <m:t>=</m:t>
                    </m:r>
                    <m:r>
                      <a:rPr lang="en-US" altLang="zh-TW" b="0" i="1" smtClean="0">
                        <a:latin typeface="Cambria Math" panose="02040503050406030204" pitchFamily="18" charset="0"/>
                      </a:rPr>
                      <m:t>𝐸</m:t>
                    </m:r>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𝐼</m:t>
                        </m:r>
                        <m:d>
                          <m:dPr>
                            <m:ctrlPr>
                              <a:rPr lang="en-US" altLang="zh-TW" b="0" i="1" smtClean="0">
                                <a:latin typeface="Cambria Math" panose="02040503050406030204" pitchFamily="18" charset="0"/>
                              </a:rPr>
                            </m:ctrlPr>
                          </m:dPr>
                          <m:e>
                            <m:r>
                              <m:rPr>
                                <m:nor/>
                              </m:rPr>
                              <a:rPr lang="en-US" altLang="zh-TW">
                                <a:latin typeface="Times New Roman" panose="02020603050405020304" pitchFamily="18" charset="0"/>
                                <a:cs typeface="Times New Roman" panose="02020603050405020304" pitchFamily="18" charset="0"/>
                              </a:rPr>
                              <m:t>x</m:t>
                            </m:r>
                          </m:e>
                        </m:d>
                      </m:e>
                    </m:d>
                    <m:r>
                      <a:rPr lang="en-US" altLang="zh-TW" b="0" i="1" smtClean="0">
                        <a:latin typeface="Cambria Math" panose="02040503050406030204" pitchFamily="18" charset="0"/>
                      </a:rPr>
                      <m:t>=−</m:t>
                    </m:r>
                    <m:r>
                      <a:rPr lang="en-US" altLang="zh-TW" b="0" i="1" smtClean="0">
                        <a:latin typeface="Cambria Math" panose="02040503050406030204" pitchFamily="18" charset="0"/>
                      </a:rPr>
                      <m:t>𝐸</m:t>
                    </m:r>
                    <m:r>
                      <a:rPr lang="en-US" altLang="zh-TW" b="0" i="1" smtClean="0">
                        <a:latin typeface="Cambria Math" panose="02040503050406030204" pitchFamily="18" charset="0"/>
                      </a:rPr>
                      <m:t>[</m:t>
                    </m:r>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log</m:t>
                        </m:r>
                      </m:fName>
                      <m:e>
                        <m:r>
                          <a:rPr lang="en-US" altLang="zh-TW" b="0" i="1" smtClean="0">
                            <a:latin typeface="Cambria Math" panose="02040503050406030204" pitchFamily="18" charset="0"/>
                          </a:rPr>
                          <m:t>𝑃</m:t>
                        </m:r>
                        <m:r>
                          <a:rPr lang="en-US" altLang="zh-TW" b="0" i="1" smtClean="0">
                            <a:latin typeface="Cambria Math" panose="02040503050406030204" pitchFamily="18" charset="0"/>
                          </a:rPr>
                          <m:t>(</m:t>
                        </m:r>
                        <m:r>
                          <m:rPr>
                            <m:nor/>
                          </m:rPr>
                          <a:rPr lang="en-US" altLang="zh-TW" b="0" i="0" smtClean="0">
                            <a:latin typeface="Times New Roman" panose="02020603050405020304" pitchFamily="18" charset="0"/>
                            <a:cs typeface="Times New Roman" panose="02020603050405020304" pitchFamily="18" charset="0"/>
                          </a:rPr>
                          <m:t>x</m:t>
                        </m:r>
                        <m:r>
                          <a:rPr lang="en-US" altLang="zh-TW" b="0" i="1" smtClean="0">
                            <a:latin typeface="Cambria Math" panose="02040503050406030204" pitchFamily="18" charset="0"/>
                          </a:rPr>
                          <m:t>)</m:t>
                        </m:r>
                      </m:e>
                    </m:func>
                    <m:r>
                      <a:rPr lang="en-US" altLang="zh-TW" b="0" i="1" smtClean="0">
                        <a:latin typeface="Cambria Math" panose="02040503050406030204" pitchFamily="18" charset="0"/>
                      </a:rPr>
                      <m:t>]</m:t>
                    </m:r>
                  </m:oMath>
                </a14:m>
                <a:r>
                  <a:rPr lang="en-US" altLang="zh-TW" dirty="0">
                    <a:latin typeface="Times New Roman" panose="02020603050405020304" pitchFamily="18" charset="0"/>
                    <a:cs typeface="Times New Roman" panose="02020603050405020304" pitchFamily="18" charset="0"/>
                  </a:rPr>
                  <a:t>,</a:t>
                </a:r>
                <a:br>
                  <a:rPr lang="en-US" altLang="zh-TW" dirty="0">
                    <a:latin typeface="Times New Roman" panose="02020603050405020304" pitchFamily="18" charset="0"/>
                    <a:cs typeface="Times New Roman" panose="02020603050405020304" pitchFamily="18" charset="0"/>
                  </a:rPr>
                </a:br>
                <a:r>
                  <a:rPr lang="en-US" altLang="zh-TW" dirty="0">
                    <a:latin typeface="Times New Roman" panose="02020603050405020304" pitchFamily="18" charset="0"/>
                    <a:cs typeface="Times New Roman" panose="02020603050405020304" pitchFamily="18" charset="0"/>
                  </a:rPr>
                  <a:t>also denoted </a:t>
                </a:r>
                <a14:m>
                  <m:oMath xmlns:m="http://schemas.openxmlformats.org/officeDocument/2006/math">
                    <m:r>
                      <a:rPr lang="en-US" altLang="zh-TW" b="0" i="1" smtClean="0">
                        <a:latin typeface="Cambria Math" panose="02040503050406030204" pitchFamily="18" charset="0"/>
                      </a:rPr>
                      <m:t>𝐻</m:t>
                    </m:r>
                    <m:r>
                      <a:rPr lang="en-US" altLang="zh-TW" b="0" i="1" smtClean="0">
                        <a:latin typeface="Cambria Math" panose="02040503050406030204" pitchFamily="18" charset="0"/>
                      </a:rPr>
                      <m:t>(</m:t>
                    </m:r>
                    <m:r>
                      <m:rPr>
                        <m:nor/>
                      </m:rPr>
                      <a:rPr lang="en-US" altLang="zh-TW" b="0" i="1" smtClean="0">
                        <a:latin typeface="Times New Roman" panose="02020603050405020304" pitchFamily="18" charset="0"/>
                        <a:cs typeface="Times New Roman" panose="02020603050405020304" pitchFamily="18" charset="0"/>
                      </a:rPr>
                      <m:t>P</m:t>
                    </m:r>
                    <m:r>
                      <a:rPr lang="en-US" altLang="zh-TW" b="0" i="1" smtClean="0">
                        <a:latin typeface="Cambria Math" panose="02040503050406030204" pitchFamily="18" charset="0"/>
                      </a:rPr>
                      <m:t>)</m:t>
                    </m:r>
                  </m:oMath>
                </a14:m>
                <a:r>
                  <a:rPr lang="en-US" altLang="zh-TW" dirty="0">
                    <a:latin typeface="Times New Roman" panose="02020603050405020304" pitchFamily="18" charset="0"/>
                    <a:cs typeface="Times New Roman" panose="02020603050405020304" pitchFamily="18" charset="0"/>
                  </a:rPr>
                  <a:t>.</a:t>
                </a:r>
              </a:p>
              <a:p>
                <a:r>
                  <a:rPr lang="en-US" altLang="zh-TW" dirty="0">
                    <a:latin typeface="Times New Roman" panose="02020603050405020304" pitchFamily="18" charset="0"/>
                    <a:cs typeface="Times New Roman" panose="02020603050405020304" pitchFamily="18" charset="0"/>
                  </a:rPr>
                  <a:t>When x is continuous, the Shannon entropy is known as the differential entropy.</a:t>
                </a:r>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xfrm>
                <a:off x="457200" y="1602000"/>
                <a:ext cx="8229600" cy="4981362"/>
              </a:xfrm>
              <a:blipFill>
                <a:blip r:embed="rId2"/>
                <a:stretch>
                  <a:fillRect l="-1704" t="-1714" r="-163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088196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Information Theory</a:t>
            </a:r>
            <a:endParaRPr lang="zh-TW"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a:xfrm>
                <a:off x="457200" y="1602000"/>
                <a:ext cx="8229600" cy="4525963"/>
              </a:xfrm>
            </p:spPr>
            <p:txBody>
              <a:bodyPr/>
              <a:lstStyle/>
              <a:p>
                <a14:m>
                  <m:oMath xmlns:m="http://schemas.openxmlformats.org/officeDocument/2006/math">
                    <m:r>
                      <a:rPr lang="en-US" altLang="zh-TW" b="0" i="1" smtClean="0">
                        <a:latin typeface="Cambria Math" panose="02040503050406030204" pitchFamily="18" charset="0"/>
                        <a:cs typeface="Times New Roman" panose="02020603050405020304" pitchFamily="18" charset="0"/>
                      </a:rPr>
                      <m:t>𝑃</m:t>
                    </m:r>
                    <m:d>
                      <m:dPr>
                        <m:ctrlPr>
                          <a:rPr lang="en-US" altLang="zh-TW" b="0" i="1" smtClean="0">
                            <a:latin typeface="Cambria Math" panose="02040503050406030204" pitchFamily="18" charset="0"/>
                            <a:cs typeface="Times New Roman" panose="02020603050405020304" pitchFamily="18" charset="0"/>
                          </a:rPr>
                        </m:ctrlPr>
                      </m:dPr>
                      <m:e>
                        <m:r>
                          <m:rPr>
                            <m:nor/>
                          </m:rPr>
                          <a:rPr lang="en-US" altLang="zh-TW">
                            <a:latin typeface="Times New Roman" panose="02020603050405020304" pitchFamily="18" charset="0"/>
                            <a:cs typeface="Times New Roman" panose="02020603050405020304" pitchFamily="18" charset="0"/>
                          </a:rPr>
                          <m:t>x</m:t>
                        </m:r>
                      </m:e>
                    </m:d>
                  </m:oMath>
                </a14:m>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and </a:t>
                </a:r>
                <a14:m>
                  <m:oMath xmlns:m="http://schemas.openxmlformats.org/officeDocument/2006/math">
                    <m:r>
                      <a:rPr lang="en-US" altLang="zh-TW" b="0" i="1" smtClean="0">
                        <a:latin typeface="Cambria Math" panose="02040503050406030204" pitchFamily="18" charset="0"/>
                        <a:cs typeface="Times New Roman" panose="02020603050405020304" pitchFamily="18" charset="0"/>
                      </a:rPr>
                      <m:t>𝑄</m:t>
                    </m:r>
                    <m:r>
                      <a:rPr lang="en-US" altLang="zh-TW" b="0" i="1" smtClean="0">
                        <a:latin typeface="Cambria Math" panose="02040503050406030204" pitchFamily="18" charset="0"/>
                        <a:cs typeface="Times New Roman" panose="02020603050405020304" pitchFamily="18" charset="0"/>
                      </a:rPr>
                      <m:t>(</m:t>
                    </m:r>
                    <m:r>
                      <m:rPr>
                        <m:nor/>
                      </m:rPr>
                      <a:rPr lang="en-US" altLang="zh-TW" b="0" i="0" smtClean="0">
                        <a:latin typeface="Times New Roman" panose="02020603050405020304" pitchFamily="18" charset="0"/>
                        <a:cs typeface="Times New Roman" panose="02020603050405020304" pitchFamily="18" charset="0"/>
                      </a:rPr>
                      <m:t>x</m:t>
                    </m:r>
                    <m:r>
                      <a:rPr lang="en-US" altLang="zh-TW" b="0" i="1" smtClean="0">
                        <a:latin typeface="Cambria Math" panose="02040503050406030204" pitchFamily="18" charset="0"/>
                        <a:cs typeface="Times New Roman" panose="02020603050405020304" pitchFamily="18" charset="0"/>
                      </a:rPr>
                      <m:t>)</m:t>
                    </m:r>
                  </m:oMath>
                </a14:m>
                <a:r>
                  <a:rPr lang="en-US" altLang="zh-TW" dirty="0">
                    <a:latin typeface="Times New Roman" panose="02020603050405020304" pitchFamily="18" charset="0"/>
                    <a:cs typeface="Times New Roman" panose="02020603050405020304" pitchFamily="18" charset="0"/>
                  </a:rPr>
                  <a:t>: two probability distribution over the same random variable x.</a:t>
                </a:r>
              </a:p>
              <a:p>
                <a:r>
                  <a:rPr lang="en-US" altLang="zh-TW" dirty="0" err="1"/>
                  <a:t>Kullback-Leibler</a:t>
                </a:r>
                <a:r>
                  <a:rPr lang="en-US" altLang="zh-TW" dirty="0"/>
                  <a:t> (KL) divergence: measure how different between these two distribution:</a:t>
                </a:r>
                <a:br>
                  <a:rPr lang="en-US" altLang="zh-TW" dirty="0"/>
                </a:b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𝐷</m:t>
                        </m:r>
                      </m:e>
                      <m:sub>
                        <m:r>
                          <m:rPr>
                            <m:nor/>
                          </m:rPr>
                          <a:rPr lang="en-US" altLang="zh-TW" b="0" i="0" smtClean="0">
                            <a:latin typeface="Cambria Math" panose="02040503050406030204" pitchFamily="18" charset="0"/>
                          </a:rPr>
                          <m:t>KL</m:t>
                        </m:r>
                      </m:sub>
                    </m:sSub>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𝑃</m:t>
                        </m:r>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𝑄</m:t>
                            </m:r>
                          </m:e>
                        </m:d>
                      </m:e>
                    </m:d>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𝐸</m:t>
                        </m:r>
                      </m:e>
                      <m:sub>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𝑃</m:t>
                        </m:r>
                      </m:sub>
                    </m:sSub>
                    <m:d>
                      <m:dPr>
                        <m:begChr m:val="["/>
                        <m:endChr m:val="]"/>
                        <m:ctrlPr>
                          <a:rPr lang="en-US" altLang="zh-TW" b="0" i="1" smtClean="0">
                            <a:latin typeface="Cambria Math" panose="02040503050406030204" pitchFamily="18" charset="0"/>
                          </a:rPr>
                        </m:ctrlPr>
                      </m:dPr>
                      <m:e>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log</m:t>
                            </m:r>
                          </m:fName>
                          <m:e>
                            <m:f>
                              <m:fPr>
                                <m:ctrlPr>
                                  <a:rPr lang="en-US" altLang="zh-TW" i="1">
                                    <a:latin typeface="Cambria Math" panose="02040503050406030204" pitchFamily="18" charset="0"/>
                                  </a:rPr>
                                </m:ctrlPr>
                              </m:fPr>
                              <m:num>
                                <m:r>
                                  <a:rPr lang="en-US" altLang="zh-TW" b="0" i="1" smtClean="0">
                                    <a:latin typeface="Cambria Math" panose="02040503050406030204" pitchFamily="18" charset="0"/>
                                  </a:rPr>
                                  <m:t>𝑃</m:t>
                                </m:r>
                                <m:r>
                                  <a:rPr lang="en-US" altLang="zh-TW" b="0" i="1" smtClean="0">
                                    <a:latin typeface="Cambria Math" panose="02040503050406030204" pitchFamily="18" charset="0"/>
                                  </a:rPr>
                                  <m:t>(</m:t>
                                </m:r>
                                <m:r>
                                  <a:rPr lang="en-US" altLang="zh-TW" b="0" i="1" smtClean="0">
                                    <a:latin typeface="Cambria Math" panose="02040503050406030204" pitchFamily="18" charset="0"/>
                                  </a:rPr>
                                  <m:t>𝑥</m:t>
                                </m:r>
                                <m:r>
                                  <a:rPr lang="en-US" altLang="zh-TW" b="0" i="1" smtClean="0">
                                    <a:latin typeface="Cambria Math" panose="02040503050406030204" pitchFamily="18" charset="0"/>
                                  </a:rPr>
                                  <m:t>)</m:t>
                                </m:r>
                              </m:num>
                              <m:den>
                                <m:r>
                                  <a:rPr lang="en-US" altLang="zh-TW" b="0" i="1" smtClean="0">
                                    <a:latin typeface="Cambria Math" panose="02040503050406030204" pitchFamily="18" charset="0"/>
                                  </a:rPr>
                                  <m:t>𝑄</m:t>
                                </m:r>
                                <m:r>
                                  <a:rPr lang="en-US" altLang="zh-TW" b="0" i="1" smtClean="0">
                                    <a:latin typeface="Cambria Math" panose="02040503050406030204" pitchFamily="18" charset="0"/>
                                  </a:rPr>
                                  <m:t>(</m:t>
                                </m:r>
                                <m:r>
                                  <a:rPr lang="en-US" altLang="zh-TW" b="0" i="1" smtClean="0">
                                    <a:latin typeface="Cambria Math" panose="02040503050406030204" pitchFamily="18" charset="0"/>
                                  </a:rPr>
                                  <m:t>𝑥</m:t>
                                </m:r>
                                <m:r>
                                  <a:rPr lang="en-US" altLang="zh-TW" b="0" i="1" smtClean="0">
                                    <a:latin typeface="Cambria Math" panose="02040503050406030204" pitchFamily="18" charset="0"/>
                                  </a:rPr>
                                  <m:t>)</m:t>
                                </m:r>
                              </m:den>
                            </m:f>
                          </m:e>
                        </m:func>
                      </m:e>
                    </m:d>
                  </m:oMath>
                </a14:m>
                <a:endParaRPr lang="zh-TW" altLang="en-US" dirty="0">
                  <a:latin typeface="Times New Roman" panose="02020603050405020304" pitchFamily="18" charset="0"/>
                  <a:cs typeface="Times New Roman" panose="02020603050405020304" pitchFamily="18" charset="0"/>
                </a:endParaRPr>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xfrm>
                <a:off x="457200" y="1602000"/>
                <a:ext cx="8229600" cy="4525963"/>
              </a:xfrm>
              <a:blipFill>
                <a:blip r:embed="rId2"/>
                <a:stretch>
                  <a:fillRect l="-1704" t="-1887" r="-259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699511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Information Theory</a:t>
            </a:r>
            <a:endParaRPr lang="zh-TW"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a:xfrm>
                <a:off x="457200" y="1602000"/>
                <a:ext cx="8229600" cy="5256000"/>
              </a:xfrm>
            </p:spPr>
            <p:txBody>
              <a:bodyPr>
                <a:normAutofit/>
              </a:bodyPr>
              <a:lstStyle/>
              <a:p>
                <a:r>
                  <a:rPr lang="en-US" altLang="zh-TW" dirty="0">
                    <a:latin typeface="Times New Roman" panose="02020603050405020304" pitchFamily="18" charset="0"/>
                    <a:cs typeface="Times New Roman" panose="02020603050405020304" pitchFamily="18" charset="0"/>
                  </a:rPr>
                  <a:t>Property:</a:t>
                </a:r>
              </a:p>
              <a:p>
                <a:pPr lvl="1"/>
                <a:r>
                  <a:rPr lang="en-US" altLang="zh-TW" dirty="0">
                    <a:latin typeface="Times New Roman" panose="02020603050405020304" pitchFamily="18" charset="0"/>
                    <a:cs typeface="Times New Roman" panose="02020603050405020304" pitchFamily="18" charset="0"/>
                  </a:rPr>
                  <a:t>Non-negative.</a:t>
                </a:r>
              </a:p>
              <a:p>
                <a:pPr lvl="2"/>
                <a:r>
                  <a:rPr lang="en-US" altLang="zh-TW" dirty="0">
                    <a:latin typeface="Times New Roman" panose="02020603050405020304" pitchFamily="18" charset="0"/>
                    <a:cs typeface="Times New Roman" panose="02020603050405020304" pitchFamily="18" charset="0"/>
                  </a:rPr>
                  <a:t>The KL-divergence is 0 if and only if </a:t>
                </a:r>
                <a14:m>
                  <m:oMath xmlns:m="http://schemas.openxmlformats.org/officeDocument/2006/math">
                    <m:r>
                      <a:rPr lang="en-US" altLang="zh-TW" b="0" i="1" smtClean="0">
                        <a:latin typeface="Cambria Math" panose="02040503050406030204" pitchFamily="18" charset="0"/>
                      </a:rPr>
                      <m:t>𝑃</m:t>
                    </m:r>
                  </m:oMath>
                </a14:m>
                <a:r>
                  <a:rPr lang="en-US" altLang="zh-TW" dirty="0">
                    <a:latin typeface="Times New Roman" panose="02020603050405020304" pitchFamily="18" charset="0"/>
                    <a:cs typeface="Times New Roman" panose="02020603050405020304" pitchFamily="18" charset="0"/>
                  </a:rPr>
                  <a:t> and </a:t>
                </a:r>
                <a14:m>
                  <m:oMath xmlns:m="http://schemas.openxmlformats.org/officeDocument/2006/math">
                    <m:r>
                      <a:rPr lang="en-US" altLang="zh-TW" b="0" i="1" smtClean="0">
                        <a:latin typeface="Cambria Math" panose="02040503050406030204" pitchFamily="18" charset="0"/>
                      </a:rPr>
                      <m:t>𝑄</m:t>
                    </m:r>
                  </m:oMath>
                </a14:m>
                <a:r>
                  <a:rPr lang="en-US" altLang="zh-TW" dirty="0">
                    <a:latin typeface="Times New Roman" panose="02020603050405020304" pitchFamily="18" charset="0"/>
                    <a:cs typeface="Times New Roman" panose="02020603050405020304" pitchFamily="18" charset="0"/>
                  </a:rPr>
                  <a:t> are the same distribution in discrete variables, or equal almost everywhere continuous variables.</a:t>
                </a:r>
              </a:p>
              <a:p>
                <a:pPr lvl="2"/>
                <a:r>
                  <a:rPr lang="en-US" altLang="zh-TW" dirty="0">
                    <a:latin typeface="Times New Roman" panose="02020603050405020304" pitchFamily="18" charset="0"/>
                    <a:cs typeface="Times New Roman" panose="02020603050405020304" pitchFamily="18" charset="0"/>
                  </a:rPr>
                  <a:t>it is often conceptualized as measuring some sort of distance between these distributions. But it is not symmetric: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𝐷</m:t>
                        </m:r>
                      </m:e>
                      <m:sub>
                        <m:r>
                          <m:rPr>
                            <m:nor/>
                          </m:rPr>
                          <a:rPr lang="en-US" altLang="zh-TW">
                            <a:latin typeface="Times New Roman" panose="02020603050405020304" pitchFamily="18" charset="0"/>
                            <a:cs typeface="Times New Roman" panose="02020603050405020304" pitchFamily="18" charset="0"/>
                          </a:rPr>
                          <m:t>KL</m:t>
                        </m:r>
                      </m:sub>
                    </m:sSub>
                    <m:d>
                      <m:dPr>
                        <m:ctrlPr>
                          <a:rPr lang="en-US" altLang="zh-TW" i="1">
                            <a:latin typeface="Cambria Math" panose="02040503050406030204" pitchFamily="18" charset="0"/>
                          </a:rPr>
                        </m:ctrlPr>
                      </m:dPr>
                      <m:e>
                        <m:r>
                          <a:rPr lang="en-US" altLang="zh-TW" i="1">
                            <a:latin typeface="Cambria Math" panose="02040503050406030204" pitchFamily="18" charset="0"/>
                          </a:rPr>
                          <m:t>𝑃</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𝑄</m:t>
                            </m:r>
                          </m:e>
                        </m:d>
                      </m:e>
                    </m:d>
                    <m:r>
                      <a:rPr lang="en-US" altLang="zh-TW" b="0" i="1" smtClean="0">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𝐷</m:t>
                        </m:r>
                      </m:e>
                      <m:sub>
                        <m:r>
                          <m:rPr>
                            <m:nor/>
                          </m:rPr>
                          <a:rPr lang="en-US" altLang="zh-TW">
                            <a:latin typeface="Times New Roman" panose="02020603050405020304" pitchFamily="18" charset="0"/>
                            <a:cs typeface="Times New Roman" panose="02020603050405020304" pitchFamily="18" charset="0"/>
                          </a:rPr>
                          <m:t>KL</m:t>
                        </m:r>
                      </m:sub>
                    </m:sSub>
                    <m:d>
                      <m:dPr>
                        <m:ctrlPr>
                          <a:rPr lang="en-US" altLang="zh-TW" i="1">
                            <a:latin typeface="Cambria Math" panose="02040503050406030204" pitchFamily="18" charset="0"/>
                          </a:rPr>
                        </m:ctrlPr>
                      </m:dPr>
                      <m:e>
                        <m:r>
                          <a:rPr lang="en-US" altLang="zh-TW" b="0" i="1" smtClean="0">
                            <a:latin typeface="Cambria Math" panose="02040503050406030204" pitchFamily="18" charset="0"/>
                          </a:rPr>
                          <m:t>𝑄</m:t>
                        </m:r>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𝑃</m:t>
                            </m:r>
                          </m:e>
                        </m:d>
                      </m:e>
                    </m:d>
                  </m:oMath>
                </a14:m>
                <a:r>
                  <a:rPr lang="en-US" altLang="zh-TW" dirty="0">
                    <a:latin typeface="Times New Roman" panose="02020603050405020304" pitchFamily="18" charset="0"/>
                    <a:cs typeface="Times New Roman" panose="02020603050405020304" pitchFamily="18" charset="0"/>
                  </a:rPr>
                  <a:t>.</a:t>
                </a:r>
              </a:p>
              <a:p>
                <a:pPr lvl="2"/>
                <a:r>
                  <a:rPr lang="en-US" altLang="zh-TW" dirty="0">
                    <a:latin typeface="Times New Roman" panose="02020603050405020304" pitchFamily="18" charset="0"/>
                    <a:cs typeface="Times New Roman" panose="02020603050405020304" pitchFamily="18" charset="0"/>
                  </a:rPr>
                  <a:t>The asymmetric means that there are important consequences to the choice of whether to use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𝐷</m:t>
                        </m:r>
                      </m:e>
                      <m:sub>
                        <m:r>
                          <m:rPr>
                            <m:nor/>
                          </m:rPr>
                          <a:rPr lang="en-US" altLang="zh-TW">
                            <a:latin typeface="Times New Roman" panose="02020603050405020304" pitchFamily="18" charset="0"/>
                            <a:cs typeface="Times New Roman" panose="02020603050405020304" pitchFamily="18" charset="0"/>
                          </a:rPr>
                          <m:t>KL</m:t>
                        </m:r>
                      </m:sub>
                    </m:sSub>
                    <m:d>
                      <m:dPr>
                        <m:ctrlPr>
                          <a:rPr lang="en-US" altLang="zh-TW" i="1">
                            <a:latin typeface="Cambria Math" panose="02040503050406030204" pitchFamily="18" charset="0"/>
                          </a:rPr>
                        </m:ctrlPr>
                      </m:dPr>
                      <m:e>
                        <m:r>
                          <a:rPr lang="en-US" altLang="zh-TW" i="1">
                            <a:latin typeface="Cambria Math" panose="02040503050406030204" pitchFamily="18" charset="0"/>
                          </a:rPr>
                          <m:t>𝑃</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𝑄</m:t>
                            </m:r>
                          </m:e>
                        </m:d>
                      </m:e>
                    </m:d>
                  </m:oMath>
                </a14:m>
                <a:r>
                  <a:rPr lang="en-US" altLang="zh-TW" dirty="0">
                    <a:latin typeface="Times New Roman" panose="02020603050405020304" pitchFamily="18" charset="0"/>
                    <a:cs typeface="Times New Roman" panose="02020603050405020304" pitchFamily="18" charset="0"/>
                  </a:rPr>
                  <a:t> or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𝐷</m:t>
                        </m:r>
                      </m:e>
                      <m:sub>
                        <m:r>
                          <m:rPr>
                            <m:nor/>
                          </m:rPr>
                          <a:rPr lang="en-US" altLang="zh-TW">
                            <a:latin typeface="Times New Roman" panose="02020603050405020304" pitchFamily="18" charset="0"/>
                            <a:cs typeface="Times New Roman" panose="02020603050405020304" pitchFamily="18" charset="0"/>
                          </a:rPr>
                          <m:t>KL</m:t>
                        </m:r>
                      </m:sub>
                    </m:sSub>
                    <m:d>
                      <m:dPr>
                        <m:ctrlPr>
                          <a:rPr lang="en-US" altLang="zh-TW" i="1">
                            <a:latin typeface="Cambria Math" panose="02040503050406030204" pitchFamily="18" charset="0"/>
                          </a:rPr>
                        </m:ctrlPr>
                      </m:dPr>
                      <m:e>
                        <m:r>
                          <a:rPr lang="en-US" altLang="zh-TW" b="0" i="1" smtClean="0">
                            <a:latin typeface="Cambria Math" panose="02040503050406030204" pitchFamily="18" charset="0"/>
                          </a:rPr>
                          <m:t>𝑄</m:t>
                        </m:r>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𝑃</m:t>
                            </m:r>
                          </m:e>
                        </m:d>
                      </m:e>
                    </m:d>
                  </m:oMath>
                </a14:m>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(see figure 3.6)</a:t>
                </a:r>
              </a:p>
              <a:p>
                <a:pPr lvl="2"/>
                <a:endParaRPr lang="en-US" altLang="zh-TW" dirty="0">
                  <a:latin typeface="Times New Roman" panose="02020603050405020304" pitchFamily="18" charset="0"/>
                  <a:cs typeface="Times New Roman" panose="02020603050405020304" pitchFamily="18" charset="0"/>
                </a:endParaRPr>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xfrm>
                <a:off x="457200" y="1602000"/>
                <a:ext cx="8229600" cy="5256000"/>
              </a:xfrm>
              <a:blipFill>
                <a:blip r:embed="rId2"/>
                <a:stretch>
                  <a:fillRect l="-1704" t="-1624" b="-522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1457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Information Theory</a:t>
            </a:r>
            <a:endParaRPr lang="zh-TW"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a:xfrm>
                <a:off x="457200" y="1602000"/>
                <a:ext cx="8229600" cy="4525963"/>
              </a:xfrm>
            </p:spPr>
            <p:txBody>
              <a:bodyPr/>
              <a:lstStyle/>
              <a:p>
                <a:r>
                  <a:rPr lang="en-US" altLang="zh-TW" dirty="0">
                    <a:latin typeface="Times New Roman" panose="02020603050405020304" pitchFamily="18" charset="0"/>
                    <a:cs typeface="Times New Roman" panose="02020603050405020304" pitchFamily="18" charset="0"/>
                  </a:rPr>
                  <a:t>Cross-entropy</a:t>
                </a:r>
                <a:br>
                  <a:rPr lang="en-US" altLang="zh-TW" dirty="0">
                    <a:latin typeface="Times New Roman" panose="02020603050405020304" pitchFamily="18" charset="0"/>
                    <a:cs typeface="Times New Roman" panose="02020603050405020304" pitchFamily="18" charset="0"/>
                  </a:rPr>
                </a:br>
                <a:r>
                  <a:rPr lang="en-US" altLang="zh-TW" dirty="0">
                    <a:latin typeface="Times New Roman" panose="02020603050405020304" pitchFamily="18" charset="0"/>
                    <a:cs typeface="Times New Roman" panose="02020603050405020304" pitchFamily="18" charset="0"/>
                  </a:rPr>
                  <a:t>	</a:t>
                </a:r>
                <a14:m>
                  <m:oMath xmlns:m="http://schemas.openxmlformats.org/officeDocument/2006/math">
                    <m:r>
                      <a:rPr lang="en-US" altLang="zh-TW" b="0" i="1" smtClean="0">
                        <a:latin typeface="Cambria Math" panose="02040503050406030204" pitchFamily="18" charset="0"/>
                        <a:cs typeface="Times New Roman" panose="02020603050405020304" pitchFamily="18" charset="0"/>
                      </a:rPr>
                      <m:t>𝐻</m:t>
                    </m:r>
                    <m:d>
                      <m:dPr>
                        <m:ctrlPr>
                          <a:rPr lang="en-US" altLang="zh-TW" b="0" i="1" smtClean="0">
                            <a:latin typeface="Cambria Math" panose="02040503050406030204" pitchFamily="18" charset="0"/>
                            <a:cs typeface="Times New Roman" panose="02020603050405020304" pitchFamily="18" charset="0"/>
                          </a:rPr>
                        </m:ctrlPr>
                      </m:dPr>
                      <m:e>
                        <m:r>
                          <a:rPr lang="en-US" altLang="zh-TW" b="0" i="1" smtClean="0">
                            <a:latin typeface="Cambria Math" panose="02040503050406030204" pitchFamily="18" charset="0"/>
                            <a:cs typeface="Times New Roman" panose="02020603050405020304" pitchFamily="18" charset="0"/>
                          </a:rPr>
                          <m:t>𝑃</m:t>
                        </m:r>
                        <m:r>
                          <a:rPr lang="en-US" altLang="zh-TW" b="0" i="1" smtClean="0">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𝑄</m:t>
                        </m:r>
                      </m:e>
                    </m:d>
                    <m:r>
                      <a:rPr lang="en-US" altLang="zh-TW" b="0" i="1" smtClean="0">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𝐻</m:t>
                    </m:r>
                    <m:d>
                      <m:dPr>
                        <m:ctrlPr>
                          <a:rPr lang="en-US" altLang="zh-TW" b="0" i="1" smtClean="0">
                            <a:latin typeface="Cambria Math" panose="02040503050406030204" pitchFamily="18" charset="0"/>
                            <a:cs typeface="Times New Roman" panose="02020603050405020304" pitchFamily="18" charset="0"/>
                          </a:rPr>
                        </m:ctrlPr>
                      </m:dPr>
                      <m:e>
                        <m:r>
                          <a:rPr lang="en-US" altLang="zh-TW" b="0" i="1" smtClean="0">
                            <a:latin typeface="Cambria Math" panose="02040503050406030204" pitchFamily="18" charset="0"/>
                            <a:cs typeface="Times New Roman" panose="02020603050405020304" pitchFamily="18" charset="0"/>
                          </a:rPr>
                          <m:t>𝑃</m:t>
                        </m:r>
                      </m:e>
                    </m:d>
                    <m:r>
                      <a:rPr lang="en-US" altLang="zh-TW" b="0" i="1" smtClean="0">
                        <a:latin typeface="Cambria Math" panose="02040503050406030204" pitchFamily="18" charset="0"/>
                        <a:cs typeface="Times New Roman" panose="020206030504050203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𝐷</m:t>
                        </m:r>
                      </m:e>
                      <m:sub>
                        <m:r>
                          <m:rPr>
                            <m:nor/>
                          </m:rPr>
                          <a:rPr lang="en-US" altLang="zh-TW">
                            <a:latin typeface="Times New Roman" panose="02020603050405020304" pitchFamily="18" charset="0"/>
                            <a:cs typeface="Times New Roman" panose="02020603050405020304" pitchFamily="18" charset="0"/>
                          </a:rPr>
                          <m:t>KL</m:t>
                        </m:r>
                      </m:sub>
                    </m:sSub>
                    <m:d>
                      <m:dPr>
                        <m:ctrlPr>
                          <a:rPr lang="en-US" altLang="zh-TW" i="1">
                            <a:latin typeface="Cambria Math" panose="02040503050406030204" pitchFamily="18" charset="0"/>
                          </a:rPr>
                        </m:ctrlPr>
                      </m:dPr>
                      <m:e>
                        <m:r>
                          <a:rPr lang="en-US" altLang="zh-TW" i="1">
                            <a:latin typeface="Cambria Math" panose="02040503050406030204" pitchFamily="18" charset="0"/>
                          </a:rPr>
                          <m:t>𝑃</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𝑄</m:t>
                            </m:r>
                          </m:e>
                        </m:d>
                      </m:e>
                    </m:d>
                  </m:oMath>
                </a14:m>
                <a:br>
                  <a:rPr lang="en-US" altLang="zh-TW" b="0" i="1" dirty="0">
                    <a:latin typeface="Times New Roman" panose="02020603050405020304" pitchFamily="18" charset="0"/>
                    <a:cs typeface="Times New Roman" panose="02020603050405020304" pitchFamily="18" charset="0"/>
                  </a:rPr>
                </a:br>
                <a:r>
                  <a:rPr lang="en-US" altLang="zh-TW" b="0" i="1" dirty="0">
                    <a:latin typeface="Times New Roman" panose="02020603050405020304" pitchFamily="18" charset="0"/>
                    <a:cs typeface="Times New Roman" panose="02020603050405020304" pitchFamily="18" charset="0"/>
                  </a:rPr>
                  <a:t>                    </a:t>
                </a:r>
                <a14:m>
                  <m:oMath xmlns:m="http://schemas.openxmlformats.org/officeDocument/2006/math">
                    <m:r>
                      <a:rPr lang="en-US" altLang="zh-TW" b="0" i="1" smtClean="0">
                        <a:latin typeface="Cambria Math" panose="02040503050406030204" pitchFamily="18" charset="0"/>
                        <a:cs typeface="Times New Roman" panose="02020603050405020304" pitchFamily="18" charset="0"/>
                      </a:rPr>
                      <m:t>=−</m:t>
                    </m:r>
                    <m:sSub>
                      <m:sSubPr>
                        <m:ctrlPr>
                          <a:rPr lang="en-US" altLang="zh-TW" b="0" i="1" smtClean="0">
                            <a:latin typeface="Cambria Math" panose="02040503050406030204" pitchFamily="18" charset="0"/>
                            <a:cs typeface="Times New Roman" panose="02020603050405020304" pitchFamily="18" charset="0"/>
                          </a:rPr>
                        </m:ctrlPr>
                      </m:sSubPr>
                      <m:e>
                        <m:r>
                          <a:rPr lang="en-US" altLang="zh-TW" b="0" i="1" smtClean="0">
                            <a:latin typeface="Cambria Math" panose="02040503050406030204" pitchFamily="18" charset="0"/>
                            <a:cs typeface="Times New Roman" panose="02020603050405020304" pitchFamily="18" charset="0"/>
                          </a:rPr>
                          <m:t>𝐸</m:t>
                        </m:r>
                      </m:e>
                      <m:sub>
                        <m:r>
                          <a:rPr lang="en-US" altLang="zh-TW" b="0" i="1" smtClean="0">
                            <a:latin typeface="Cambria Math" panose="02040503050406030204" pitchFamily="18" charset="0"/>
                            <a:cs typeface="Times New Roman" panose="02020603050405020304" pitchFamily="18" charset="0"/>
                          </a:rPr>
                          <m:t>𝑥</m:t>
                        </m:r>
                        <m:r>
                          <a:rPr lang="en-US" altLang="zh-TW" b="0" i="1" smtClean="0">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𝑃</m:t>
                        </m:r>
                      </m:sub>
                    </m:sSub>
                    <m:r>
                      <a:rPr lang="en-US" altLang="zh-TW" b="0" i="1" smtClean="0">
                        <a:latin typeface="Cambria Math" panose="02040503050406030204" pitchFamily="18" charset="0"/>
                        <a:cs typeface="Times New Roman" panose="02020603050405020304" pitchFamily="18" charset="0"/>
                      </a:rPr>
                      <m:t>[</m:t>
                    </m:r>
                    <m:func>
                      <m:funcPr>
                        <m:ctrlPr>
                          <a:rPr lang="en-US" altLang="zh-TW" b="0" i="1" smtClean="0">
                            <a:latin typeface="Cambria Math" panose="02040503050406030204" pitchFamily="18" charset="0"/>
                            <a:cs typeface="Times New Roman" panose="02020603050405020304" pitchFamily="18" charset="0"/>
                          </a:rPr>
                        </m:ctrlPr>
                      </m:funcPr>
                      <m:fName>
                        <m:r>
                          <m:rPr>
                            <m:sty m:val="p"/>
                          </m:rPr>
                          <a:rPr lang="en-US" altLang="zh-TW" b="0" i="0" smtClean="0">
                            <a:latin typeface="Cambria Math" panose="02040503050406030204" pitchFamily="18" charset="0"/>
                            <a:cs typeface="Times New Roman" panose="02020603050405020304" pitchFamily="18" charset="0"/>
                          </a:rPr>
                          <m:t>log</m:t>
                        </m:r>
                      </m:fName>
                      <m:e>
                        <m:r>
                          <a:rPr lang="en-US" altLang="zh-TW" b="0" i="1" smtClean="0">
                            <a:latin typeface="Cambria Math" panose="02040503050406030204" pitchFamily="18" charset="0"/>
                            <a:cs typeface="Times New Roman" panose="02020603050405020304" pitchFamily="18" charset="0"/>
                          </a:rPr>
                          <m:t>𝑄</m:t>
                        </m:r>
                        <m:d>
                          <m:dPr>
                            <m:ctrlPr>
                              <a:rPr lang="en-US" altLang="zh-TW" b="0" i="1" smtClean="0">
                                <a:latin typeface="Cambria Math" panose="02040503050406030204" pitchFamily="18" charset="0"/>
                                <a:cs typeface="Times New Roman" panose="02020603050405020304" pitchFamily="18" charset="0"/>
                              </a:rPr>
                            </m:ctrlPr>
                          </m:dPr>
                          <m:e>
                            <m:r>
                              <a:rPr lang="en-US" altLang="zh-TW" b="0" i="1" smtClean="0">
                                <a:latin typeface="Cambria Math" panose="02040503050406030204" pitchFamily="18" charset="0"/>
                                <a:cs typeface="Times New Roman" panose="02020603050405020304" pitchFamily="18" charset="0"/>
                              </a:rPr>
                              <m:t>𝑥</m:t>
                            </m:r>
                          </m:e>
                        </m:d>
                      </m:e>
                    </m:func>
                    <m:r>
                      <a:rPr lang="en-US" altLang="zh-TW" b="0" i="1" smtClean="0">
                        <a:latin typeface="Cambria Math" panose="02040503050406030204" pitchFamily="18" charset="0"/>
                        <a:cs typeface="Times New Roman" panose="02020603050405020304" pitchFamily="18" charset="0"/>
                      </a:rPr>
                      <m:t>]</m:t>
                    </m:r>
                  </m:oMath>
                </a14:m>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Minimizing the cross-entropy with respect to </a:t>
                </a:r>
                <a14:m>
                  <m:oMath xmlns:m="http://schemas.openxmlformats.org/officeDocument/2006/math">
                    <m:r>
                      <a:rPr lang="en-US" altLang="zh-TW" b="0" i="1" smtClean="0">
                        <a:latin typeface="Cambria Math" panose="02040503050406030204" pitchFamily="18" charset="0"/>
                        <a:cs typeface="Times New Roman" panose="02020603050405020304" pitchFamily="18" charset="0"/>
                      </a:rPr>
                      <m:t>𝑄</m:t>
                    </m:r>
                  </m:oMath>
                </a14:m>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is equivalent to minimizing the KL divergence.</a:t>
                </a:r>
              </a:p>
              <a:p>
                <a:r>
                  <a:rPr lang="en-US" altLang="zh-TW" dirty="0">
                    <a:latin typeface="Times New Roman" panose="02020603050405020304" pitchFamily="18" charset="0"/>
                    <a:cs typeface="Times New Roman" panose="02020603050405020304" pitchFamily="18" charset="0"/>
                  </a:rPr>
                  <a:t>Note that, </a:t>
                </a:r>
                <a14:m>
                  <m:oMath xmlns:m="http://schemas.openxmlformats.org/officeDocument/2006/math">
                    <m:func>
                      <m:funcPr>
                        <m:ctrlPr>
                          <a:rPr lang="en-US" altLang="zh-TW" i="1" smtClean="0">
                            <a:latin typeface="Cambria Math" panose="02040503050406030204" pitchFamily="18" charset="0"/>
                            <a:cs typeface="Times New Roman" panose="02020603050405020304" pitchFamily="18" charset="0"/>
                          </a:rPr>
                        </m:ctrlPr>
                      </m:funcPr>
                      <m:fName>
                        <m:limLow>
                          <m:limLowPr>
                            <m:ctrlPr>
                              <a:rPr lang="en-US" altLang="zh-TW" i="1" smtClean="0">
                                <a:latin typeface="Cambria Math" panose="02040503050406030204" pitchFamily="18" charset="0"/>
                                <a:cs typeface="Times New Roman" panose="02020603050405020304" pitchFamily="18" charset="0"/>
                              </a:rPr>
                            </m:ctrlPr>
                          </m:limLowPr>
                          <m:e>
                            <m:r>
                              <m:rPr>
                                <m:sty m:val="p"/>
                              </m:rPr>
                              <a:rPr lang="en-US" altLang="zh-TW" i="0" smtClean="0">
                                <a:latin typeface="Cambria Math" panose="02040503050406030204" pitchFamily="18" charset="0"/>
                                <a:cs typeface="Times New Roman" panose="02020603050405020304" pitchFamily="18" charset="0"/>
                              </a:rPr>
                              <m:t>lim</m:t>
                            </m:r>
                          </m:e>
                          <m:lim>
                            <m:r>
                              <a:rPr lang="en-US" altLang="zh-TW" b="0" i="1" smtClean="0">
                                <a:latin typeface="Cambria Math" panose="02040503050406030204" pitchFamily="18" charset="0"/>
                                <a:cs typeface="Times New Roman" panose="02020603050405020304" pitchFamily="18" charset="0"/>
                              </a:rPr>
                              <m:t>𝑥</m:t>
                            </m:r>
                            <m:r>
                              <a:rPr lang="en-US" altLang="zh-TW" b="0" i="1" smtClean="0">
                                <a:latin typeface="Cambria Math" panose="02040503050406030204" pitchFamily="18" charset="0"/>
                                <a:cs typeface="Times New Roman" panose="02020603050405020304" pitchFamily="18" charset="0"/>
                              </a:rPr>
                              <m:t>→0</m:t>
                            </m:r>
                          </m:lim>
                        </m:limLow>
                      </m:fName>
                      <m:e>
                        <m:r>
                          <a:rPr lang="en-US" altLang="zh-TW" b="0" i="1" smtClean="0">
                            <a:latin typeface="Cambria Math" panose="02040503050406030204" pitchFamily="18" charset="0"/>
                            <a:cs typeface="Times New Roman" panose="02020603050405020304" pitchFamily="18" charset="0"/>
                          </a:rPr>
                          <m:t>𝑥</m:t>
                        </m:r>
                        <m:func>
                          <m:funcPr>
                            <m:ctrlPr>
                              <a:rPr lang="en-US" altLang="zh-TW" b="0" i="1" smtClean="0">
                                <a:latin typeface="Cambria Math" panose="02040503050406030204" pitchFamily="18" charset="0"/>
                                <a:cs typeface="Times New Roman" panose="02020603050405020304" pitchFamily="18" charset="0"/>
                              </a:rPr>
                            </m:ctrlPr>
                          </m:funcPr>
                          <m:fName>
                            <m:r>
                              <m:rPr>
                                <m:sty m:val="p"/>
                              </m:rPr>
                              <a:rPr lang="en-US" altLang="zh-TW" b="0" i="0" smtClean="0">
                                <a:latin typeface="Cambria Math" panose="02040503050406030204" pitchFamily="18" charset="0"/>
                                <a:cs typeface="Times New Roman" panose="02020603050405020304" pitchFamily="18" charset="0"/>
                              </a:rPr>
                              <m:t>log</m:t>
                            </m:r>
                          </m:fName>
                          <m:e>
                            <m:r>
                              <a:rPr lang="en-US" altLang="zh-TW" b="0" i="1" smtClean="0">
                                <a:latin typeface="Cambria Math" panose="02040503050406030204" pitchFamily="18" charset="0"/>
                                <a:cs typeface="Times New Roman" panose="02020603050405020304" pitchFamily="18" charset="0"/>
                              </a:rPr>
                              <m:t>𝑥</m:t>
                            </m:r>
                          </m:e>
                        </m:func>
                      </m:e>
                    </m:func>
                    <m:r>
                      <a:rPr lang="en-US" altLang="zh-TW" b="0" i="1" smtClean="0">
                        <a:latin typeface="Cambria Math" panose="02040503050406030204" pitchFamily="18" charset="0"/>
                        <a:cs typeface="Times New Roman" panose="02020603050405020304" pitchFamily="18" charset="0"/>
                      </a:rPr>
                      <m:t>=0</m:t>
                    </m:r>
                  </m:oMath>
                </a14:m>
                <a:endParaRPr lang="zh-TW" altLang="en-US" dirty="0">
                  <a:latin typeface="Times New Roman" panose="02020603050405020304" pitchFamily="18" charset="0"/>
                  <a:cs typeface="Times New Roman" panose="02020603050405020304" pitchFamily="18" charset="0"/>
                </a:endParaRPr>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xfrm>
                <a:off x="457200" y="1602000"/>
                <a:ext cx="8229600" cy="4525963"/>
              </a:xfrm>
              <a:blipFill>
                <a:blip r:embed="rId2"/>
                <a:stretch>
                  <a:fillRect l="-1704" t="-188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976573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Structured Probabilistic Models</a:t>
            </a:r>
          </a:p>
        </p:txBody>
      </p:sp>
      <p:sp>
        <p:nvSpPr>
          <p:cNvPr id="3" name="內容版面配置區 2"/>
          <p:cNvSpPr>
            <a:spLocks noGrp="1"/>
          </p:cNvSpPr>
          <p:nvPr>
            <p:ph idx="1"/>
          </p:nvPr>
        </p:nvSpPr>
        <p:spPr>
          <a:xfrm>
            <a:off x="457200" y="1602000"/>
            <a:ext cx="8229600" cy="5139368"/>
          </a:xfrm>
        </p:spPr>
        <p:txBody>
          <a:bodyPr>
            <a:normAutofit lnSpcReduction="10000"/>
          </a:bodyPr>
          <a:lstStyle/>
          <a:p>
            <a:r>
              <a:rPr lang="en-US" altLang="zh-TW" dirty="0">
                <a:latin typeface="Times New Roman" panose="02020603050405020304" pitchFamily="18" charset="0"/>
                <a:cs typeface="Times New Roman" panose="02020603050405020304" pitchFamily="18" charset="0"/>
              </a:rPr>
              <a:t>Machine learning algorithms often involve probability distributions over a very large number of random variables. </a:t>
            </a:r>
          </a:p>
          <a:p>
            <a:r>
              <a:rPr lang="en-US" altLang="zh-TW" dirty="0">
                <a:latin typeface="Times New Roman" panose="02020603050405020304" pitchFamily="18" charset="0"/>
                <a:cs typeface="Times New Roman" panose="02020603050405020304" pitchFamily="18" charset="0"/>
              </a:rPr>
              <a:t>Often, these probability distributions involve direct interactions between relatively few variables. </a:t>
            </a:r>
          </a:p>
          <a:p>
            <a:r>
              <a:rPr lang="en-US" altLang="zh-TW" dirty="0">
                <a:latin typeface="Times New Roman" panose="02020603050405020304" pitchFamily="18" charset="0"/>
                <a:cs typeface="Times New Roman" panose="02020603050405020304" pitchFamily="18" charset="0"/>
              </a:rPr>
              <a:t>Using a single function to describe the entire joint probability distribution can be very ineﬃcient (both computationally and statistically)</a:t>
            </a:r>
          </a:p>
          <a:p>
            <a:endParaRPr lang="en-US" altLang="zh-TW"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7164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Introduction to Probability</a:t>
            </a:r>
            <a:endParaRPr lang="zh-TW" altLang="en-US" dirty="0"/>
          </a:p>
        </p:txBody>
      </p:sp>
      <p:sp>
        <p:nvSpPr>
          <p:cNvPr id="3" name="內容版面配置區 2"/>
          <p:cNvSpPr>
            <a:spLocks noGrp="1"/>
          </p:cNvSpPr>
          <p:nvPr>
            <p:ph idx="1"/>
          </p:nvPr>
        </p:nvSpPr>
        <p:spPr>
          <a:xfrm>
            <a:off x="457200" y="1602000"/>
            <a:ext cx="8579296" cy="4779328"/>
          </a:xfrm>
        </p:spPr>
        <p:txBody>
          <a:bodyPr>
            <a:normAutofit/>
          </a:bodyPr>
          <a:lstStyle/>
          <a:p>
            <a:r>
              <a:rPr lang="en-US" altLang="zh-TW" dirty="0">
                <a:latin typeface="Times New Roman" panose="02020603050405020304" pitchFamily="18" charset="0"/>
                <a:cs typeface="Times New Roman" panose="02020603050405020304" pitchFamily="18" charset="0"/>
              </a:rPr>
              <a:t>Probability theory is a mathematical framework for representing uncertain statements.</a:t>
            </a:r>
          </a:p>
          <a:p>
            <a:r>
              <a:rPr lang="en-US" altLang="zh-TW" dirty="0">
                <a:latin typeface="Times New Roman" panose="02020603050405020304" pitchFamily="18" charset="0"/>
                <a:cs typeface="Times New Roman" panose="02020603050405020304" pitchFamily="18" charset="0"/>
              </a:rPr>
              <a:t>In artificial intelligence applications:</a:t>
            </a:r>
          </a:p>
          <a:p>
            <a:pPr lvl="1"/>
            <a:r>
              <a:rPr lang="en-US" altLang="zh-TW" dirty="0">
                <a:latin typeface="Times New Roman" panose="02020603050405020304" pitchFamily="18" charset="0"/>
                <a:cs typeface="Times New Roman" panose="02020603050405020304" pitchFamily="18" charset="0"/>
              </a:rPr>
              <a:t>the laws of probability tell us how AI systems should reason, so we design our algorithms to compute or approximate various expressions derived using probability theory. </a:t>
            </a:r>
          </a:p>
          <a:p>
            <a:pPr lvl="1"/>
            <a:r>
              <a:rPr lang="en-US" altLang="zh-TW" dirty="0">
                <a:latin typeface="Times New Roman" panose="02020603050405020304" pitchFamily="18" charset="0"/>
                <a:cs typeface="Times New Roman" panose="02020603050405020304" pitchFamily="18" charset="0"/>
              </a:rPr>
              <a:t>we can use probability and statistics to theoretically analyze the behavior of proposed AI systems.</a:t>
            </a:r>
            <a:endParaRPr lang="zh-TW"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Structured Probabilistic Models</a:t>
            </a:r>
            <a:endParaRPr lang="zh-TW"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a:xfrm>
                <a:off x="457200" y="1602000"/>
                <a:ext cx="8229600" cy="5256000"/>
              </a:xfrm>
            </p:spPr>
            <p:txBody>
              <a:bodyPr>
                <a:normAutofit/>
              </a:bodyPr>
              <a:lstStyle/>
              <a:p>
                <a:r>
                  <a:rPr lang="en-US" altLang="zh-TW" dirty="0">
                    <a:latin typeface="Times New Roman" panose="02020603050405020304" pitchFamily="18" charset="0"/>
                    <a:cs typeface="Times New Roman" panose="02020603050405020304" pitchFamily="18" charset="0"/>
                  </a:rPr>
                  <a:t>Split a probability distribution into many factors that we multiply together:</a:t>
                </a:r>
              </a:p>
              <a:p>
                <a:pPr lvl="1"/>
                <a:r>
                  <a:rPr lang="en-US" altLang="zh-TW" dirty="0">
                    <a:latin typeface="Times New Roman" panose="02020603050405020304" pitchFamily="18" charset="0"/>
                    <a:cs typeface="Times New Roman" panose="02020603050405020304" pitchFamily="18" charset="0"/>
                  </a:rPr>
                  <a:t>Three random variables a, b, and c.</a:t>
                </a:r>
              </a:p>
              <a:p>
                <a:pPr lvl="1"/>
                <a:r>
                  <a:rPr lang="en-US" altLang="zh-TW" dirty="0">
                    <a:latin typeface="Times New Roman" panose="02020603050405020304" pitchFamily="18" charset="0"/>
                    <a:cs typeface="Times New Roman" panose="02020603050405020304" pitchFamily="18" charset="0"/>
                  </a:rPr>
                  <a:t>a influences the value of b</a:t>
                </a:r>
              </a:p>
              <a:p>
                <a:pPr lvl="1"/>
                <a:r>
                  <a:rPr lang="en-US" altLang="zh-TW" dirty="0">
                    <a:latin typeface="Times New Roman" panose="02020603050405020304" pitchFamily="18" charset="0"/>
                    <a:cs typeface="Times New Roman" panose="02020603050405020304" pitchFamily="18" charset="0"/>
                  </a:rPr>
                  <a:t>b influences the value of c</a:t>
                </a:r>
              </a:p>
              <a:p>
                <a:pPr lvl="1"/>
                <a:r>
                  <a:rPr lang="en-US" altLang="zh-TW" dirty="0">
                    <a:latin typeface="Times New Roman" panose="02020603050405020304" pitchFamily="18" charset="0"/>
                    <a:cs typeface="Times New Roman" panose="02020603050405020304" pitchFamily="18" charset="0"/>
                  </a:rPr>
                  <a:t>a</a:t>
                </a:r>
                <a14:m>
                  <m:oMath xmlns:m="http://schemas.openxmlformats.org/officeDocument/2006/math">
                    <m:r>
                      <a:rPr lang="en-US" altLang="zh-TW" i="1">
                        <a:latin typeface="Cambria Math" panose="02040503050406030204" pitchFamily="18" charset="0"/>
                      </a:rPr>
                      <m:t>⊥</m:t>
                    </m:r>
                  </m:oMath>
                </a14:m>
                <a:r>
                  <a:rPr lang="en-US" altLang="zh-TW" dirty="0">
                    <a:latin typeface="Times New Roman" panose="02020603050405020304" pitchFamily="18" charset="0"/>
                    <a:cs typeface="Times New Roman" panose="02020603050405020304" pitchFamily="18" charset="0"/>
                  </a:rPr>
                  <a:t>c</a:t>
                </a:r>
                <a14:m>
                  <m:oMath xmlns:m="http://schemas.openxmlformats.org/officeDocument/2006/math">
                    <m:r>
                      <a:rPr lang="en-US" altLang="zh-TW" i="1" dirty="0">
                        <a:latin typeface="Cambria Math" panose="02040503050406030204" pitchFamily="18" charset="0"/>
                        <a:cs typeface="Times New Roman" panose="02020603050405020304" pitchFamily="18" charset="0"/>
                      </a:rPr>
                      <m:t>|</m:t>
                    </m:r>
                  </m:oMath>
                </a14:m>
                <a:r>
                  <a:rPr lang="en-US" altLang="zh-TW" dirty="0">
                    <a:latin typeface="Times New Roman" panose="02020603050405020304" pitchFamily="18" charset="0"/>
                    <a:cs typeface="Times New Roman" panose="02020603050405020304" pitchFamily="18" charset="0"/>
                  </a:rPr>
                  <a:t>b</a:t>
                </a:r>
              </a:p>
              <a:p>
                <a:pPr lvl="1"/>
                <a:r>
                  <a:rPr lang="en-US" altLang="zh-TW" dirty="0">
                    <a:latin typeface="Times New Roman" panose="02020603050405020304" pitchFamily="18" charset="0"/>
                    <a:cs typeface="Times New Roman" panose="02020603050405020304" pitchFamily="18" charset="0"/>
                  </a:rPr>
                  <a:t>Then </a:t>
                </a:r>
                <a14:m>
                  <m:oMath xmlns:m="http://schemas.openxmlformats.org/officeDocument/2006/math">
                    <m:r>
                      <m:rPr>
                        <m:nor/>
                      </m:rPr>
                      <a:rPr lang="en-US" altLang="zh-TW" i="1">
                        <a:latin typeface="Times New Roman" panose="02020603050405020304" pitchFamily="18" charset="0"/>
                        <a:cs typeface="Times New Roman" panose="02020603050405020304" pitchFamily="18" charset="0"/>
                      </a:rPr>
                      <m:t>p</m:t>
                    </m:r>
                    <m:d>
                      <m:dPr>
                        <m:ctrlPr>
                          <a:rPr lang="en-US" altLang="zh-TW" b="0" i="1" smtClean="0">
                            <a:latin typeface="Cambria Math" panose="02040503050406030204" pitchFamily="18" charset="0"/>
                            <a:cs typeface="Times New Roman" panose="02020603050405020304" pitchFamily="18" charset="0"/>
                          </a:rPr>
                        </m:ctrlPr>
                      </m:dPr>
                      <m:e>
                        <m:r>
                          <m:rPr>
                            <m:nor/>
                          </m:rPr>
                          <a:rPr lang="en-US" altLang="zh-TW">
                            <a:latin typeface="Times New Roman" panose="02020603050405020304" pitchFamily="18" charset="0"/>
                            <a:cs typeface="Times New Roman" panose="02020603050405020304" pitchFamily="18" charset="0"/>
                          </a:rPr>
                          <m:t>a</m:t>
                        </m:r>
                        <m:r>
                          <a:rPr lang="en-US" altLang="zh-TW" b="0" i="1" smtClean="0">
                            <a:latin typeface="Cambria Math" panose="02040503050406030204" pitchFamily="18" charset="0"/>
                            <a:cs typeface="Times New Roman" panose="02020603050405020304" pitchFamily="18" charset="0"/>
                          </a:rPr>
                          <m:t>,</m:t>
                        </m:r>
                        <m:r>
                          <m:rPr>
                            <m:nor/>
                          </m:rPr>
                          <a:rPr lang="en-US" altLang="zh-TW">
                            <a:latin typeface="Times New Roman" panose="02020603050405020304" pitchFamily="18" charset="0"/>
                            <a:cs typeface="Times New Roman" panose="02020603050405020304" pitchFamily="18" charset="0"/>
                          </a:rPr>
                          <m:t>b</m:t>
                        </m:r>
                        <m:r>
                          <a:rPr lang="en-US" altLang="zh-TW" b="0" i="1" smtClean="0">
                            <a:latin typeface="Cambria Math" panose="02040503050406030204" pitchFamily="18" charset="0"/>
                            <a:cs typeface="Times New Roman" panose="02020603050405020304" pitchFamily="18" charset="0"/>
                          </a:rPr>
                          <m:t>,</m:t>
                        </m:r>
                        <m:r>
                          <m:rPr>
                            <m:nor/>
                          </m:rPr>
                          <a:rPr lang="en-US" altLang="zh-TW">
                            <a:latin typeface="Times New Roman" panose="02020603050405020304" pitchFamily="18" charset="0"/>
                            <a:cs typeface="Times New Roman" panose="02020603050405020304" pitchFamily="18" charset="0"/>
                          </a:rPr>
                          <m:t>c</m:t>
                        </m:r>
                      </m:e>
                    </m:d>
                    <m:r>
                      <a:rPr lang="en-US" altLang="zh-TW" b="0" i="1" smtClean="0">
                        <a:latin typeface="Cambria Math" panose="02040503050406030204" pitchFamily="18" charset="0"/>
                        <a:cs typeface="Times New Roman" panose="02020603050405020304" pitchFamily="18" charset="0"/>
                      </a:rPr>
                      <m:t>=</m:t>
                    </m:r>
                    <m:r>
                      <m:rPr>
                        <m:nor/>
                      </m:rPr>
                      <a:rPr lang="en-US" altLang="zh-TW" i="1">
                        <a:latin typeface="Times New Roman" panose="02020603050405020304" pitchFamily="18" charset="0"/>
                        <a:cs typeface="Times New Roman" panose="02020603050405020304" pitchFamily="18" charset="0"/>
                      </a:rPr>
                      <m:t>p</m:t>
                    </m:r>
                    <m:d>
                      <m:dPr>
                        <m:ctrlPr>
                          <a:rPr lang="en-US" altLang="zh-TW" b="0" i="1" smtClean="0">
                            <a:latin typeface="Cambria Math" panose="02040503050406030204" pitchFamily="18" charset="0"/>
                            <a:cs typeface="Times New Roman" panose="02020603050405020304" pitchFamily="18" charset="0"/>
                          </a:rPr>
                        </m:ctrlPr>
                      </m:dPr>
                      <m:e>
                        <m:r>
                          <m:rPr>
                            <m:nor/>
                          </m:rPr>
                          <a:rPr lang="en-US" altLang="zh-TW">
                            <a:latin typeface="Times New Roman" panose="02020603050405020304" pitchFamily="18" charset="0"/>
                            <a:cs typeface="Times New Roman" panose="02020603050405020304" pitchFamily="18" charset="0"/>
                          </a:rPr>
                          <m:t>a</m:t>
                        </m:r>
                      </m:e>
                    </m:d>
                    <m:r>
                      <m:rPr>
                        <m:nor/>
                      </m:rPr>
                      <a:rPr lang="en-US" altLang="zh-TW" i="1">
                        <a:latin typeface="Times New Roman" panose="02020603050405020304" pitchFamily="18" charset="0"/>
                        <a:cs typeface="Times New Roman" panose="02020603050405020304" pitchFamily="18" charset="0"/>
                      </a:rPr>
                      <m:t>p</m:t>
                    </m:r>
                    <m:d>
                      <m:dPr>
                        <m:ctrlPr>
                          <a:rPr lang="en-US" altLang="zh-TW" b="0" i="1" smtClean="0">
                            <a:latin typeface="Cambria Math" panose="02040503050406030204" pitchFamily="18" charset="0"/>
                            <a:cs typeface="Times New Roman" panose="02020603050405020304" pitchFamily="18" charset="0"/>
                          </a:rPr>
                        </m:ctrlPr>
                      </m:dPr>
                      <m:e>
                        <m:r>
                          <m:rPr>
                            <m:nor/>
                          </m:rPr>
                          <a:rPr lang="en-US" altLang="zh-TW">
                            <a:latin typeface="Times New Roman" panose="02020603050405020304" pitchFamily="18" charset="0"/>
                            <a:cs typeface="Times New Roman" panose="02020603050405020304" pitchFamily="18" charset="0"/>
                          </a:rPr>
                          <m:t>b</m:t>
                        </m:r>
                      </m:e>
                      <m:e>
                        <m:r>
                          <m:rPr>
                            <m:nor/>
                          </m:rPr>
                          <a:rPr lang="en-US" altLang="zh-TW" b="0" i="0" smtClean="0">
                            <a:latin typeface="Times New Roman" panose="02020603050405020304" pitchFamily="18" charset="0"/>
                            <a:cs typeface="Times New Roman" panose="02020603050405020304" pitchFamily="18" charset="0"/>
                          </a:rPr>
                          <m:t>a</m:t>
                        </m:r>
                      </m:e>
                    </m:d>
                    <m:r>
                      <m:rPr>
                        <m:nor/>
                      </m:rPr>
                      <a:rPr lang="en-US" altLang="zh-TW" b="0" i="1" smtClean="0">
                        <a:latin typeface="Times New Roman" panose="02020603050405020304" pitchFamily="18" charset="0"/>
                        <a:cs typeface="Times New Roman" panose="02020603050405020304" pitchFamily="18" charset="0"/>
                      </a:rPr>
                      <m:t>p</m:t>
                    </m:r>
                    <m:r>
                      <a:rPr lang="en-US" altLang="zh-TW" b="0" i="1" smtClean="0">
                        <a:latin typeface="Cambria Math" panose="02040503050406030204" pitchFamily="18" charset="0"/>
                        <a:cs typeface="Times New Roman" panose="02020603050405020304" pitchFamily="18" charset="0"/>
                      </a:rPr>
                      <m:t>(</m:t>
                    </m:r>
                    <m:r>
                      <m:rPr>
                        <m:nor/>
                      </m:rPr>
                      <a:rPr lang="en-US" altLang="zh-TW" b="0" i="0" smtClean="0">
                        <a:latin typeface="Times New Roman" panose="02020603050405020304" pitchFamily="18" charset="0"/>
                        <a:cs typeface="Times New Roman" panose="02020603050405020304" pitchFamily="18" charset="0"/>
                      </a:rPr>
                      <m:t>c</m:t>
                    </m:r>
                    <m:r>
                      <a:rPr lang="en-US" altLang="zh-TW" b="0" i="1" smtClean="0">
                        <a:latin typeface="Cambria Math" panose="02040503050406030204" pitchFamily="18" charset="0"/>
                        <a:cs typeface="Times New Roman" panose="02020603050405020304" pitchFamily="18" charset="0"/>
                      </a:rPr>
                      <m:t>|</m:t>
                    </m:r>
                    <m:r>
                      <m:rPr>
                        <m:nor/>
                      </m:rPr>
                      <a:rPr lang="en-US" altLang="zh-TW" b="0" i="0" smtClean="0">
                        <a:latin typeface="Times New Roman" panose="02020603050405020304" pitchFamily="18" charset="0"/>
                        <a:cs typeface="Times New Roman" panose="02020603050405020304" pitchFamily="18" charset="0"/>
                      </a:rPr>
                      <m:t>b</m:t>
                    </m:r>
                    <m:r>
                      <a:rPr lang="en-US" altLang="zh-TW" b="0" i="1" smtClean="0">
                        <a:latin typeface="Cambria Math" panose="02040503050406030204" pitchFamily="18" charset="0"/>
                        <a:cs typeface="Times New Roman" panose="02020603050405020304" pitchFamily="18" charset="0"/>
                      </a:rPr>
                      <m:t>)</m:t>
                    </m:r>
                  </m:oMath>
                </a14:m>
                <a:r>
                  <a:rPr lang="en-US" altLang="zh-TW" dirty="0">
                    <a:latin typeface="Times New Roman" panose="02020603050405020304" pitchFamily="18" charset="0"/>
                    <a:cs typeface="Times New Roman" panose="02020603050405020304" pitchFamily="18" charset="0"/>
                  </a:rPr>
                  <a:t>.</a:t>
                </a:r>
              </a:p>
              <a:p>
                <a:pPr lvl="1"/>
                <a:r>
                  <a:rPr lang="en-US" altLang="zh-TW" dirty="0">
                    <a:latin typeface="Times New Roman" panose="02020603050405020304" pitchFamily="18" charset="0"/>
                    <a:cs typeface="Times New Roman" panose="02020603050405020304" pitchFamily="18" charset="0"/>
                  </a:rPr>
                  <a:t>Next we describe these kinds of factorizations using graphs.</a:t>
                </a:r>
                <a:endParaRPr lang="zh-TW" altLang="en-US" dirty="0">
                  <a:latin typeface="Times New Roman" panose="02020603050405020304" pitchFamily="18" charset="0"/>
                  <a:cs typeface="Times New Roman" panose="02020603050405020304" pitchFamily="18" charset="0"/>
                </a:endParaRPr>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xfrm>
                <a:off x="457200" y="1602000"/>
                <a:ext cx="8229600" cy="5256000"/>
              </a:xfrm>
              <a:blipFill>
                <a:blip r:embed="rId2"/>
                <a:stretch>
                  <a:fillRect l="-1704" t="-162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4987574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Structured Probabilistic Models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457200" y="1602000"/>
            <a:ext cx="8229600" cy="5256000"/>
          </a:xfrm>
        </p:spPr>
        <p:txBody>
          <a:bodyPr>
            <a:normAutofit/>
          </a:bodyPr>
          <a:lstStyle/>
          <a:p>
            <a:r>
              <a:rPr lang="en-US" altLang="zh-TW" dirty="0">
                <a:latin typeface="Times New Roman" panose="02020603050405020304" pitchFamily="18" charset="0"/>
                <a:cs typeface="Times New Roman" panose="02020603050405020304" pitchFamily="18" charset="0"/>
              </a:rPr>
              <a:t>A graph is a set </a:t>
            </a:r>
            <a:r>
              <a:rPr lang="en-US" altLang="zh-TW" dirty="0"/>
              <a:t>of vertices that may be connected to each other with edges.</a:t>
            </a:r>
          </a:p>
          <a:p>
            <a:r>
              <a:rPr lang="en-US" altLang="zh-TW" dirty="0"/>
              <a:t>we represent the factorization of a probability distribution with a graph, we call it a structured probabilistic model, or graphical model.</a:t>
            </a:r>
          </a:p>
          <a:p>
            <a:r>
              <a:rPr lang="en-US" altLang="zh-TW" dirty="0"/>
              <a:t>Two main kinds: directed and undirected.</a:t>
            </a:r>
          </a:p>
          <a:p>
            <a:endParaRPr lang="en-US" altLang="zh-TW" dirty="0"/>
          </a:p>
          <a:p>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8101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Structured Probabilistic Models</a:t>
            </a:r>
            <a:endParaRPr lang="zh-TW"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a:xfrm>
                <a:off x="457200" y="1602000"/>
                <a:ext cx="8229600" cy="5256000"/>
              </a:xfrm>
            </p:spPr>
            <p:txBody>
              <a:bodyPr>
                <a:normAutofit/>
              </a:bodyPr>
              <a:lstStyle/>
              <a:p>
                <a:r>
                  <a:rPr lang="en-US" altLang="zh-TW" dirty="0">
                    <a:latin typeface="Times New Roman" panose="02020603050405020304" pitchFamily="18" charset="0"/>
                    <a:cs typeface="Times New Roman" panose="02020603050405020304" pitchFamily="18" charset="0"/>
                  </a:rPr>
                  <a:t>A graph </a:t>
                </a:r>
                <a14:m>
                  <m:oMath xmlns:m="http://schemas.openxmlformats.org/officeDocument/2006/math">
                    <m:r>
                      <m:rPr>
                        <m:nor/>
                      </m:rPr>
                      <a:rPr lang="en-US" altLang="zh-TW" dirty="0">
                        <a:latin typeface="French Script MT" panose="03020402040607040605" pitchFamily="66" charset="0"/>
                        <a:cs typeface="Times New Roman" panose="02020603050405020304" pitchFamily="18" charset="0"/>
                      </a:rPr>
                      <m:t>G</m:t>
                    </m:r>
                  </m:oMath>
                </a14:m>
                <a:r>
                  <a:rPr lang="en-US" altLang="zh-TW" dirty="0">
                    <a:latin typeface="Times New Roman" panose="02020603050405020304" pitchFamily="18" charset="0"/>
                    <a:cs typeface="Times New Roman" panose="02020603050405020304" pitchFamily="18" charset="0"/>
                  </a:rPr>
                  <a:t>, </a:t>
                </a:r>
              </a:p>
              <a:p>
                <a:pPr lvl="1"/>
                <a:r>
                  <a:rPr lang="en-US" altLang="zh-TW" dirty="0">
                    <a:latin typeface="Times New Roman" panose="02020603050405020304" pitchFamily="18" charset="0"/>
                    <a:cs typeface="Times New Roman" panose="02020603050405020304" pitchFamily="18" charset="0"/>
                  </a:rPr>
                  <a:t>node (vertex): random variable</a:t>
                </a:r>
              </a:p>
              <a:p>
                <a:pPr lvl="1"/>
                <a:r>
                  <a:rPr lang="en-US" altLang="zh-TW" dirty="0">
                    <a:latin typeface="Times New Roman" panose="02020603050405020304" pitchFamily="18" charset="0"/>
                    <a:cs typeface="Times New Roman" panose="02020603050405020304" pitchFamily="18" charset="0"/>
                  </a:rPr>
                  <a:t>edge: the probability distribution is able to represent direct interactions.</a:t>
                </a:r>
              </a:p>
              <a:p>
                <a:endParaRPr lang="en-US" altLang="zh-TW" dirty="0">
                  <a:latin typeface="Times New Roman" panose="02020603050405020304" pitchFamily="18" charset="0"/>
                  <a:cs typeface="Times New Roman" panose="02020603050405020304" pitchFamily="18" charset="0"/>
                </a:endParaRPr>
              </a:p>
              <a:p>
                <a:pPr lvl="1"/>
                <a:endParaRPr lang="zh-TW" altLang="en-US" dirty="0">
                  <a:latin typeface="Kunstler Script" panose="030304020206070D0D06" pitchFamily="66" charset="0"/>
                  <a:cs typeface="Times New Roman" panose="02020603050405020304" pitchFamily="18" charset="0"/>
                </a:endParaRPr>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xfrm>
                <a:off x="457200" y="1602000"/>
                <a:ext cx="8229600" cy="5256000"/>
              </a:xfrm>
              <a:blipFill>
                <a:blip r:embed="rId2"/>
                <a:stretch>
                  <a:fillRect l="-1704" t="-162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9580969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Structured Probabilistic Models</a:t>
            </a:r>
            <a:endParaRPr lang="zh-TW"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a:xfrm>
                <a:off x="457200" y="1602000"/>
                <a:ext cx="8229600" cy="5256000"/>
              </a:xfrm>
            </p:spPr>
            <p:txBody>
              <a:bodyPr>
                <a:normAutofit/>
              </a:bodyPr>
              <a:lstStyle/>
              <a:p>
                <a:r>
                  <a:rPr lang="en-US" altLang="zh-TW" dirty="0">
                    <a:latin typeface="Times New Roman" panose="02020603050405020304" pitchFamily="18" charset="0"/>
                    <a:cs typeface="Times New Roman" panose="02020603050405020304" pitchFamily="18" charset="0"/>
                  </a:rPr>
                  <a:t>Directed models: </a:t>
                </a:r>
              </a:p>
              <a:p>
                <a:pPr lvl="1"/>
                <a:r>
                  <a:rPr lang="en-US" altLang="zh-TW" dirty="0">
                    <a:latin typeface="Times New Roman" panose="02020603050405020304" pitchFamily="18" charset="0"/>
                    <a:cs typeface="Times New Roman" panose="02020603050405020304" pitchFamily="18" charset="0"/>
                  </a:rPr>
                  <a:t>use graphs with directed edges.</a:t>
                </a:r>
              </a:p>
              <a:p>
                <a:pPr lvl="1"/>
                <a:r>
                  <a:rPr lang="en-US" altLang="zh-TW" dirty="0">
                    <a:latin typeface="Times New Roman" panose="02020603050405020304" pitchFamily="18" charset="0"/>
                    <a:cs typeface="Times New Roman" panose="02020603050405020304" pitchFamily="18" charset="0"/>
                  </a:rPr>
                  <a:t>represent factorizations into conditional probability distributions.</a:t>
                </a:r>
              </a:p>
              <a:p>
                <a:pPr lvl="1"/>
                <a:r>
                  <a:rPr lang="en-US" altLang="zh-TW" dirty="0">
                    <a:latin typeface="Times New Roman" panose="02020603050405020304" pitchFamily="18" charset="0"/>
                    <a:cs typeface="Times New Roman" panose="02020603050405020304" pitchFamily="18" charset="0"/>
                  </a:rPr>
                  <a:t>contains one factor for every random variable.</a:t>
                </a:r>
              </a:p>
              <a:p>
                <a:pPr lvl="1"/>
                <a14:m>
                  <m:oMath xmlns:m="http://schemas.openxmlformats.org/officeDocument/2006/math">
                    <m:r>
                      <m:rPr>
                        <m:nor/>
                      </m:rPr>
                      <a:rPr lang="en-US" altLang="zh-TW" b="0" i="1" smtClean="0">
                        <a:latin typeface="Times New Roman" panose="02020603050405020304" pitchFamily="18" charset="0"/>
                        <a:cs typeface="Times New Roman" panose="02020603050405020304" pitchFamily="18" charset="0"/>
                      </a:rPr>
                      <m:t>p</m:t>
                    </m:r>
                    <m:d>
                      <m:dPr>
                        <m:ctrlPr>
                          <a:rPr lang="en-US" altLang="zh-TW" b="0" i="1" smtClean="0">
                            <a:latin typeface="Cambria Math" panose="02040503050406030204" pitchFamily="18" charset="0"/>
                          </a:rPr>
                        </m:ctrlPr>
                      </m:dPr>
                      <m:e>
                        <m:r>
                          <m:rPr>
                            <m:nor/>
                          </m:rPr>
                          <a:rPr lang="en-US" altLang="zh-TW" b="1" i="0" smtClean="0">
                            <a:latin typeface="Times New Roman" panose="02020603050405020304" pitchFamily="18" charset="0"/>
                            <a:cs typeface="Times New Roman" panose="02020603050405020304" pitchFamily="18" charset="0"/>
                          </a:rPr>
                          <m:t>x</m:t>
                        </m:r>
                      </m:e>
                    </m:d>
                    <m:r>
                      <a:rPr lang="en-US" altLang="zh-TW" b="0" i="1" smtClean="0">
                        <a:latin typeface="Cambria Math" panose="02040503050406030204" pitchFamily="18" charset="0"/>
                      </a:rPr>
                      <m:t>=</m:t>
                    </m:r>
                    <m:nary>
                      <m:naryPr>
                        <m:chr m:val="∏"/>
                        <m:supHide m:val="on"/>
                        <m:ctrlPr>
                          <a:rPr lang="en-US" altLang="zh-TW" b="0" i="1" smtClean="0">
                            <a:latin typeface="Cambria Math" panose="02040503050406030204" pitchFamily="18" charset="0"/>
                          </a:rPr>
                        </m:ctrlPr>
                      </m:naryPr>
                      <m:sub>
                        <m:r>
                          <m:rPr>
                            <m:brk m:alnAt="7"/>
                          </m:rPr>
                          <a:rPr lang="en-US" altLang="zh-TW" b="0" i="1" smtClean="0">
                            <a:latin typeface="Cambria Math" panose="02040503050406030204" pitchFamily="18" charset="0"/>
                          </a:rPr>
                          <m:t>𝑖</m:t>
                        </m:r>
                      </m:sub>
                      <m:sup/>
                      <m:e>
                        <m:r>
                          <m:rPr>
                            <m:nor/>
                          </m:rPr>
                          <a:rPr lang="en-US" altLang="zh-TW" b="0" i="1" smtClean="0">
                            <a:latin typeface="Times New Roman" panose="02020603050405020304" pitchFamily="18" charset="0"/>
                            <a:cs typeface="Times New Roman" panose="02020603050405020304" pitchFamily="18" charset="0"/>
                          </a:rPr>
                          <m:t>p</m:t>
                        </m:r>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m:rPr>
                                <m:nor/>
                              </m:rPr>
                              <a:rPr lang="en-US" altLang="zh-TW" b="0" i="0" smtClean="0">
                                <a:latin typeface="Times New Roman" panose="02020603050405020304" pitchFamily="18" charset="0"/>
                                <a:cs typeface="Times New Roman" panose="02020603050405020304" pitchFamily="18" charset="0"/>
                              </a:rPr>
                              <m:t>x</m:t>
                            </m:r>
                          </m:e>
                          <m:sub>
                            <m:r>
                              <a:rPr lang="en-US" altLang="zh-TW" b="0" i="1" smtClean="0">
                                <a:latin typeface="Cambria Math" panose="02040503050406030204" pitchFamily="18" charset="0"/>
                              </a:rPr>
                              <m:t>𝑖</m:t>
                            </m:r>
                          </m:sub>
                        </m:sSub>
                        <m:r>
                          <a:rPr lang="en-US" altLang="zh-TW" b="0" i="1" smtClean="0">
                            <a:latin typeface="Cambria Math" panose="02040503050406030204" pitchFamily="18" charset="0"/>
                          </a:rPr>
                          <m:t>|</m:t>
                        </m:r>
                        <m:r>
                          <m:rPr>
                            <m:nor/>
                          </m:rPr>
                          <a:rPr lang="en-US" altLang="zh-TW" b="0" i="1" smtClean="0">
                            <a:latin typeface="Times New Roman" panose="02020603050405020304" pitchFamily="18" charset="0"/>
                            <a:cs typeface="Times New Roman" panose="02020603050405020304" pitchFamily="18" charset="0"/>
                          </a:rPr>
                          <m:t>P</m:t>
                        </m:r>
                        <m:sSub>
                          <m:sSubPr>
                            <m:ctrlPr>
                              <a:rPr lang="en-US" altLang="zh-TW" b="0" i="1" smtClean="0">
                                <a:latin typeface="Cambria Math" panose="02040503050406030204" pitchFamily="18" charset="0"/>
                              </a:rPr>
                            </m:ctrlPr>
                          </m:sSubPr>
                          <m:e>
                            <m:r>
                              <m:rPr>
                                <m:nor/>
                              </m:rPr>
                              <a:rPr lang="en-US" altLang="zh-TW" b="0" i="1" smtClean="0">
                                <a:latin typeface="Times New Roman" panose="02020603050405020304" pitchFamily="18" charset="0"/>
                                <a:cs typeface="Times New Roman" panose="02020603050405020304" pitchFamily="18" charset="0"/>
                              </a:rPr>
                              <m:t>a</m:t>
                            </m:r>
                          </m:e>
                          <m:sub>
                            <m:r>
                              <m:rPr>
                                <m:nor/>
                              </m:rPr>
                              <a:rPr lang="en-US" altLang="zh-TW" dirty="0">
                                <a:latin typeface="French Script MT" panose="03020402040607040605" pitchFamily="66" charset="0"/>
                                <a:cs typeface="Times New Roman" panose="02020603050405020304" pitchFamily="18" charset="0"/>
                              </a:rPr>
                              <m:t>G</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m:rPr>
                                <m:nor/>
                              </m:rPr>
                              <a:rPr lang="en-US" altLang="zh-TW" b="0" i="0" smtClean="0">
                                <a:latin typeface="Times New Roman" panose="02020603050405020304" pitchFamily="18" charset="0"/>
                                <a:cs typeface="Times New Roman" panose="02020603050405020304" pitchFamily="18" charset="0"/>
                              </a:rPr>
                              <m:t>x</m:t>
                            </m:r>
                          </m:e>
                          <m:sub>
                            <m:r>
                              <a:rPr lang="en-US" altLang="zh-TW" b="0" i="1" smtClean="0">
                                <a:latin typeface="Cambria Math" panose="02040503050406030204" pitchFamily="18" charset="0"/>
                              </a:rPr>
                              <m:t>𝑖</m:t>
                            </m:r>
                          </m:sub>
                        </m:sSub>
                        <m:r>
                          <a:rPr lang="en-US" altLang="zh-TW" b="0" i="1" smtClean="0">
                            <a:latin typeface="Cambria Math" panose="02040503050406030204" pitchFamily="18" charset="0"/>
                          </a:rPr>
                          <m:t>))</m:t>
                        </m:r>
                      </m:e>
                    </m:nary>
                  </m:oMath>
                </a14:m>
                <a:endParaRPr lang="en-US" altLang="zh-TW" dirty="0">
                  <a:latin typeface="Times New Roman" panose="02020603050405020304" pitchFamily="18" charset="0"/>
                  <a:cs typeface="Times New Roman" panose="02020603050405020304" pitchFamily="18" charset="0"/>
                </a:endParaRPr>
              </a:p>
              <a:p>
                <a:pPr lvl="1"/>
                <a:r>
                  <a:rPr lang="en-US" altLang="zh-TW" dirty="0">
                    <a:latin typeface="Times New Roman" panose="02020603050405020304" pitchFamily="18" charset="0"/>
                    <a:cs typeface="Times New Roman" panose="02020603050405020304" pitchFamily="18" charset="0"/>
                  </a:rPr>
                  <a:t>See figure 3.7</a:t>
                </a:r>
              </a:p>
              <a:p>
                <a:endParaRPr lang="zh-TW" altLang="en-US" dirty="0">
                  <a:latin typeface="Times New Roman" panose="02020603050405020304" pitchFamily="18" charset="0"/>
                  <a:cs typeface="Times New Roman" panose="02020603050405020304" pitchFamily="18" charset="0"/>
                </a:endParaRPr>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xfrm>
                <a:off x="457200" y="1602000"/>
                <a:ext cx="8229600" cy="5256000"/>
              </a:xfrm>
              <a:blipFill>
                <a:blip r:embed="rId2"/>
                <a:stretch>
                  <a:fillRect l="-1704" t="-1624" r="-251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232972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Structured Probabilistic Models</a:t>
            </a:r>
            <a:endParaRPr lang="zh-TW"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a:xfrm>
                <a:off x="457200" y="1602000"/>
                <a:ext cx="8229600" cy="5256000"/>
              </a:xfrm>
            </p:spPr>
            <p:txBody>
              <a:bodyPr>
                <a:normAutofit/>
              </a:bodyPr>
              <a:lstStyle/>
              <a:p>
                <a:r>
                  <a:rPr lang="en-US" altLang="zh-TW" dirty="0">
                    <a:latin typeface="Times New Roman" panose="02020603050405020304" pitchFamily="18" charset="0"/>
                    <a:cs typeface="Times New Roman" panose="02020603050405020304" pitchFamily="18" charset="0"/>
                  </a:rPr>
                  <a:t>Undirected models:</a:t>
                </a:r>
              </a:p>
              <a:p>
                <a:pPr lvl="1"/>
                <a:r>
                  <a:rPr lang="en-US" altLang="zh-TW" dirty="0">
                    <a:latin typeface="Times New Roman" panose="02020603050405020304" pitchFamily="18" charset="0"/>
                    <a:cs typeface="Times New Roman" panose="02020603050405020304" pitchFamily="18" charset="0"/>
                  </a:rPr>
                  <a:t>use graphs with undirected edges. </a:t>
                </a:r>
              </a:p>
              <a:p>
                <a:pPr lvl="1"/>
                <a:r>
                  <a:rPr lang="en-US" altLang="zh-TW" dirty="0">
                    <a:latin typeface="Times New Roman" panose="02020603050405020304" pitchFamily="18" charset="0"/>
                    <a:cs typeface="Times New Roman" panose="02020603050405020304" pitchFamily="18" charset="0"/>
                  </a:rPr>
                  <a:t>represent factorizations into a set of functions; unlike in the directed case, these functions are usually not probability distributions of any kind.</a:t>
                </a:r>
              </a:p>
              <a:p>
                <a:pPr lvl="1"/>
                <a:r>
                  <a:rPr lang="en-US" altLang="zh-TW" dirty="0">
                    <a:latin typeface="Times New Roman" panose="02020603050405020304" pitchFamily="18" charset="0"/>
                    <a:cs typeface="Times New Roman" panose="02020603050405020304" pitchFamily="18" charset="0"/>
                  </a:rPr>
                  <a:t>Any set of nodes that are all connected to each other is called clique </a:t>
                </a:r>
                <a14:m>
                  <m:oMath xmlns:m="http://schemas.openxmlformats.org/officeDocument/2006/math">
                    <m:sSub>
                      <m:sSubPr>
                        <m:ctrlPr>
                          <a:rPr lang="en-US" altLang="zh-TW" b="0" i="1" smtClean="0">
                            <a:latin typeface="Cambria Math" panose="02040503050406030204" pitchFamily="18" charset="0"/>
                            <a:cs typeface="Times New Roman" panose="02020603050405020304" pitchFamily="18" charset="0"/>
                          </a:rPr>
                        </m:ctrlPr>
                      </m:sSubPr>
                      <m:e>
                        <m:r>
                          <a:rPr lang="en-US" altLang="zh-TW" b="0" i="1" smtClean="0">
                            <a:latin typeface="Cambria Math" panose="02040503050406030204" pitchFamily="18" charset="0"/>
                            <a:cs typeface="Times New Roman" panose="02020603050405020304" pitchFamily="18" charset="0"/>
                          </a:rPr>
                          <m:t>𝐶</m:t>
                        </m:r>
                      </m:e>
                      <m:sub>
                        <m:r>
                          <a:rPr lang="en-US" altLang="zh-TW" b="0" i="1" smtClean="0">
                            <a:latin typeface="Cambria Math" panose="02040503050406030204" pitchFamily="18" charset="0"/>
                            <a:cs typeface="Times New Roman" panose="02020603050405020304" pitchFamily="18" charset="0"/>
                          </a:rPr>
                          <m:t>𝑖</m:t>
                        </m:r>
                      </m:sub>
                    </m:sSub>
                  </m:oMath>
                </a14:m>
                <a:r>
                  <a:rPr lang="en-US" altLang="zh-TW" dirty="0">
                    <a:latin typeface="Times New Roman" panose="02020603050405020304" pitchFamily="18" charset="0"/>
                    <a:cs typeface="Times New Roman" panose="02020603050405020304" pitchFamily="18" charset="0"/>
                  </a:rPr>
                  <a:t>, which is associated with a factor </a:t>
                </a:r>
                <a14:m>
                  <m:oMath xmlns:m="http://schemas.openxmlformats.org/officeDocument/2006/math">
                    <m:sSup>
                      <m:sSupPr>
                        <m:ctrlPr>
                          <a:rPr lang="en-US" altLang="zh-TW" b="0" i="1" smtClean="0">
                            <a:latin typeface="Cambria Math" panose="02040503050406030204" pitchFamily="18" charset="0"/>
                            <a:cs typeface="Times New Roman" panose="02020603050405020304" pitchFamily="18" charset="0"/>
                          </a:rPr>
                        </m:ctrlPr>
                      </m:sSupPr>
                      <m:e>
                        <m:r>
                          <a:rPr lang="en-US" altLang="zh-TW" b="0" i="1" smtClean="0">
                            <a:latin typeface="Cambria Math" panose="02040503050406030204" pitchFamily="18" charset="0"/>
                            <a:cs typeface="Times New Roman" panose="02020603050405020304" pitchFamily="18" charset="0"/>
                          </a:rPr>
                          <m:t>𝜙</m:t>
                        </m:r>
                      </m:e>
                      <m:sup>
                        <m:r>
                          <a:rPr lang="en-US" altLang="zh-TW" b="0" i="1" smtClean="0">
                            <a:latin typeface="Cambria Math" panose="02040503050406030204" pitchFamily="18" charset="0"/>
                            <a:cs typeface="Times New Roman" panose="02020603050405020304" pitchFamily="18" charset="0"/>
                          </a:rPr>
                          <m:t>𝑖</m:t>
                        </m:r>
                      </m:sup>
                    </m:sSup>
                  </m:oMath>
                </a14:m>
                <a:r>
                  <a:rPr lang="en-US" altLang="zh-TW"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TW" i="1">
                            <a:latin typeface="Cambria Math" panose="02040503050406030204" pitchFamily="18" charset="0"/>
                            <a:cs typeface="Times New Roman" panose="02020603050405020304" pitchFamily="18" charset="0"/>
                          </a:rPr>
                        </m:ctrlPr>
                      </m:sSubPr>
                      <m:e>
                        <m:r>
                          <a:rPr lang="en-US" altLang="zh-TW" i="1">
                            <a:latin typeface="Cambria Math" panose="02040503050406030204" pitchFamily="18" charset="0"/>
                            <a:cs typeface="Times New Roman" panose="02020603050405020304" pitchFamily="18" charset="0"/>
                          </a:rPr>
                          <m:t>𝐶</m:t>
                        </m:r>
                      </m:e>
                      <m:sub>
                        <m:r>
                          <a:rPr lang="en-US" altLang="zh-TW" i="1">
                            <a:latin typeface="Cambria Math" panose="02040503050406030204" pitchFamily="18" charset="0"/>
                            <a:cs typeface="Times New Roman" panose="02020603050405020304" pitchFamily="18" charset="0"/>
                          </a:rPr>
                          <m:t>𝑖</m:t>
                        </m:r>
                      </m:sub>
                    </m:sSub>
                  </m:oMath>
                </a14:m>
                <a:r>
                  <a:rPr lang="en-US" altLang="zh-TW" dirty="0">
                    <a:latin typeface="Times New Roman" panose="02020603050405020304" pitchFamily="18" charset="0"/>
                    <a:cs typeface="Times New Roman" panose="02020603050405020304" pitchFamily="18" charset="0"/>
                  </a:rPr>
                  <a:t>).</a:t>
                </a:r>
              </a:p>
              <a:p>
                <a:pPr lvl="1"/>
                <a:r>
                  <a:rPr lang="en-US" altLang="zh-TW" dirty="0">
                    <a:latin typeface="Times New Roman" panose="02020603050405020304" pitchFamily="18" charset="0"/>
                    <a:cs typeface="Times New Roman" panose="02020603050405020304" pitchFamily="18" charset="0"/>
                  </a:rPr>
                  <a:t>These factors are non-negative functions.</a:t>
                </a:r>
              </a:p>
              <a:p>
                <a:pPr lvl="1"/>
                <a14:m>
                  <m:oMath xmlns:m="http://schemas.openxmlformats.org/officeDocument/2006/math">
                    <m:r>
                      <m:rPr>
                        <m:nor/>
                      </m:rPr>
                      <a:rPr lang="en-US" altLang="zh-TW" i="1">
                        <a:latin typeface="Times New Roman" panose="02020603050405020304" pitchFamily="18" charset="0"/>
                        <a:cs typeface="Times New Roman" panose="02020603050405020304" pitchFamily="18" charset="0"/>
                      </a:rPr>
                      <m:t>p</m:t>
                    </m:r>
                    <m:d>
                      <m:dPr>
                        <m:ctrlPr>
                          <a:rPr lang="en-US" altLang="zh-TW" i="1">
                            <a:latin typeface="Cambria Math" panose="02040503050406030204" pitchFamily="18" charset="0"/>
                          </a:rPr>
                        </m:ctrlPr>
                      </m:dPr>
                      <m:e>
                        <m:r>
                          <m:rPr>
                            <m:nor/>
                          </m:rPr>
                          <a:rPr lang="en-US" altLang="zh-TW" b="1">
                            <a:latin typeface="Times New Roman" panose="02020603050405020304" pitchFamily="18" charset="0"/>
                            <a:cs typeface="Times New Roman" panose="02020603050405020304" pitchFamily="18" charset="0"/>
                          </a:rPr>
                          <m:t>x</m:t>
                        </m:r>
                      </m:e>
                    </m:d>
                    <m:r>
                      <a:rPr lang="en-US" altLang="zh-TW" i="1">
                        <a:latin typeface="Cambria Math" panose="02040503050406030204" pitchFamily="18" charset="0"/>
                      </a:rPr>
                      <m:t>=</m:t>
                    </m:r>
                    <m:f>
                      <m:fPr>
                        <m:ctrlPr>
                          <a:rPr lang="en-US" altLang="zh-TW"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𝑍</m:t>
                        </m:r>
                      </m:den>
                    </m:f>
                    <m:nary>
                      <m:naryPr>
                        <m:chr m:val="∏"/>
                        <m:supHide m:val="on"/>
                        <m:ctrlPr>
                          <a:rPr lang="en-US" altLang="zh-TW" i="1">
                            <a:latin typeface="Cambria Math" panose="02040503050406030204" pitchFamily="18" charset="0"/>
                          </a:rPr>
                        </m:ctrlPr>
                      </m:naryPr>
                      <m:sub>
                        <m:r>
                          <m:rPr>
                            <m:brk m:alnAt="7"/>
                          </m:rPr>
                          <a:rPr lang="en-US" altLang="zh-TW" i="1">
                            <a:latin typeface="Cambria Math" panose="02040503050406030204" pitchFamily="18" charset="0"/>
                          </a:rPr>
                          <m:t>𝑖</m:t>
                        </m:r>
                      </m:sub>
                      <m:sup/>
                      <m:e>
                        <m:sSup>
                          <m:sSupPr>
                            <m:ctrlPr>
                              <a:rPr lang="en-US" altLang="zh-TW" i="1">
                                <a:latin typeface="Cambria Math" panose="02040503050406030204" pitchFamily="18" charset="0"/>
                                <a:cs typeface="Times New Roman" panose="02020603050405020304" pitchFamily="18" charset="0"/>
                              </a:rPr>
                            </m:ctrlPr>
                          </m:sSupPr>
                          <m:e>
                            <m:r>
                              <a:rPr lang="en-US" altLang="zh-TW" i="1">
                                <a:latin typeface="Cambria Math" panose="02040503050406030204" pitchFamily="18" charset="0"/>
                                <a:cs typeface="Times New Roman" panose="02020603050405020304" pitchFamily="18" charset="0"/>
                              </a:rPr>
                              <m:t>𝜙</m:t>
                            </m:r>
                          </m:e>
                          <m:sup>
                            <m:r>
                              <a:rPr lang="en-US" altLang="zh-TW" i="1">
                                <a:latin typeface="Cambria Math" panose="02040503050406030204" pitchFamily="18" charset="0"/>
                                <a:cs typeface="Times New Roman" panose="02020603050405020304" pitchFamily="18" charset="0"/>
                              </a:rPr>
                              <m:t>𝑖</m:t>
                            </m:r>
                          </m:sup>
                        </m:sSup>
                        <m:r>
                          <m:rPr>
                            <m:nor/>
                          </m:rPr>
                          <a:rPr lang="en-US" altLang="zh-TW" dirty="0">
                            <a:latin typeface="Times New Roman" panose="02020603050405020304" pitchFamily="18" charset="0"/>
                            <a:cs typeface="Times New Roman" panose="02020603050405020304" pitchFamily="18" charset="0"/>
                          </a:rPr>
                          <m:t>(</m:t>
                        </m:r>
                        <m:sSub>
                          <m:sSubPr>
                            <m:ctrlPr>
                              <a:rPr lang="en-US" altLang="zh-TW" i="1">
                                <a:latin typeface="Cambria Math" panose="02040503050406030204" pitchFamily="18" charset="0"/>
                                <a:cs typeface="Times New Roman" panose="02020603050405020304" pitchFamily="18" charset="0"/>
                              </a:rPr>
                            </m:ctrlPr>
                          </m:sSubPr>
                          <m:e>
                            <m:r>
                              <a:rPr lang="en-US" altLang="zh-TW" i="1">
                                <a:latin typeface="Cambria Math" panose="02040503050406030204" pitchFamily="18" charset="0"/>
                                <a:cs typeface="Times New Roman" panose="02020603050405020304" pitchFamily="18" charset="0"/>
                              </a:rPr>
                              <m:t>𝐶</m:t>
                            </m:r>
                          </m:e>
                          <m:sub>
                            <m:r>
                              <a:rPr lang="en-US" altLang="zh-TW" i="1">
                                <a:latin typeface="Cambria Math" panose="02040503050406030204" pitchFamily="18" charset="0"/>
                                <a:cs typeface="Times New Roman" panose="02020603050405020304" pitchFamily="18" charset="0"/>
                              </a:rPr>
                              <m:t>𝑖</m:t>
                            </m:r>
                          </m:sub>
                        </m:sSub>
                        <m:r>
                          <m:rPr>
                            <m:nor/>
                          </m:rPr>
                          <a:rPr lang="en-US" altLang="zh-TW" dirty="0">
                            <a:latin typeface="Times New Roman" panose="02020603050405020304" pitchFamily="18" charset="0"/>
                            <a:cs typeface="Times New Roman" panose="02020603050405020304" pitchFamily="18" charset="0"/>
                          </a:rPr>
                          <m:t>)</m:t>
                        </m:r>
                      </m:e>
                    </m:nary>
                  </m:oMath>
                </a14:m>
                <a:r>
                  <a:rPr lang="en-US" altLang="zh-TW" dirty="0">
                    <a:latin typeface="Times New Roman" panose="02020603050405020304" pitchFamily="18" charset="0"/>
                    <a:cs typeface="Times New Roman" panose="02020603050405020304" pitchFamily="18" charset="0"/>
                  </a:rPr>
                  <a:t>. See figure 3.8</a:t>
                </a:r>
                <a:endParaRPr lang="zh-TW" altLang="en-US" dirty="0">
                  <a:latin typeface="Times New Roman" panose="02020603050405020304" pitchFamily="18" charset="0"/>
                  <a:cs typeface="Times New Roman" panose="02020603050405020304" pitchFamily="18" charset="0"/>
                </a:endParaRPr>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xfrm>
                <a:off x="457200" y="1602000"/>
                <a:ext cx="8229600" cy="5256000"/>
              </a:xfrm>
              <a:blipFill>
                <a:blip r:embed="rId2"/>
                <a:stretch>
                  <a:fillRect l="-1704" t="-1624" r="-163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9738496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Structured Probabilistic Models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457200" y="1602000"/>
            <a:ext cx="8229600" cy="5256000"/>
          </a:xfrm>
        </p:spPr>
        <p:txBody>
          <a:bodyPr>
            <a:normAutofit/>
          </a:bodyPr>
          <a:lstStyle/>
          <a:p>
            <a:r>
              <a:rPr lang="en-US" altLang="zh-TW" dirty="0"/>
              <a:t>Keep in mind: </a:t>
            </a:r>
          </a:p>
          <a:p>
            <a:pPr lvl="1"/>
            <a:r>
              <a:rPr lang="en-US" altLang="zh-TW" dirty="0"/>
              <a:t>these graphical representations of factorizations are a language for describing probability distributions. They are not mutually exclusive families of probability distributions. </a:t>
            </a:r>
          </a:p>
          <a:p>
            <a:pPr lvl="1"/>
            <a:r>
              <a:rPr lang="en-US" altLang="zh-TW" dirty="0"/>
              <a:t>Being directed or undirected is not a property of a probability distribution; it is a property of a particular description of a probability distribution, but any probability distribution may be described in both ways.</a:t>
            </a:r>
          </a:p>
          <a:p>
            <a:endParaRPr lang="en-US" altLang="zh-TW" dirty="0">
              <a:latin typeface="Times New Roman" panose="02020603050405020304" pitchFamily="18" charset="0"/>
              <a:cs typeface="Times New Roman" panose="02020603050405020304" pitchFamily="18" charset="0"/>
            </a:endParaRPr>
          </a:p>
          <a:p>
            <a:pPr lvl="1"/>
            <a:endParaRPr lang="zh-TW" altLang="en-US" dirty="0">
              <a:latin typeface="Times New Roman" panose="02020603050405020304" pitchFamily="18" charset="0"/>
              <a:cs typeface="Times New Roman" panose="02020603050405020304" pitchFamily="18" charset="0"/>
            </a:endParaRPr>
          </a:p>
          <a:p>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24948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852936"/>
            <a:ext cx="8229600" cy="1143000"/>
          </a:xfrm>
        </p:spPr>
        <p:txBody>
          <a:bodyPr/>
          <a:lstStyle/>
          <a:p>
            <a:r>
              <a:rPr lang="en-US" altLang="zh-TW" dirty="0">
                <a:latin typeface="Times New Roman" panose="02020603050405020304" pitchFamily="18" charset="0"/>
                <a:cs typeface="Times New Roman" panose="02020603050405020304" pitchFamily="18" charset="0"/>
              </a:rPr>
              <a:t>Thanks for your attention!</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3076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E4340C-3A05-4B66-A54F-D744353BA6E6}"/>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Introduction to Probability</a:t>
            </a:r>
            <a:endParaRPr lang="zh-TW" altLang="en-US" dirty="0"/>
          </a:p>
        </p:txBody>
      </p:sp>
      <p:sp>
        <p:nvSpPr>
          <p:cNvPr id="3" name="內容版面配置區 2">
            <a:extLst>
              <a:ext uri="{FF2B5EF4-FFF2-40B4-BE49-F238E27FC236}">
                <a16:creationId xmlns:a16="http://schemas.microsoft.com/office/drawing/2014/main" id="{4738D634-4688-4B76-8308-577739358E55}"/>
              </a:ext>
            </a:extLst>
          </p:cNvPr>
          <p:cNvSpPr>
            <a:spLocks noGrp="1"/>
          </p:cNvSpPr>
          <p:nvPr>
            <p:ph idx="1"/>
          </p:nvPr>
        </p:nvSpPr>
        <p:spPr/>
        <p:txBody>
          <a:bodyPr/>
          <a:lstStyle/>
          <a:p>
            <a:r>
              <a:rPr lang="en-US" altLang="zh-TW" dirty="0">
                <a:latin typeface="Times New Roman" panose="02020603050405020304" pitchFamily="18" charset="0"/>
                <a:cs typeface="Times New Roman" panose="02020603050405020304" pitchFamily="18" charset="0"/>
              </a:rPr>
              <a:t>Given that many computer scientists and software engineers work in a</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relatively clean and certain environment, it can be surprising that machine learning</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makes heavy use of probability theory.</a:t>
            </a:r>
          </a:p>
          <a:p>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4703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Introduction to Probability</a:t>
            </a:r>
            <a:endParaRPr lang="zh-TW" altLang="en-US" dirty="0"/>
          </a:p>
        </p:txBody>
      </p:sp>
      <p:sp>
        <p:nvSpPr>
          <p:cNvPr id="3" name="內容版面配置區 2"/>
          <p:cNvSpPr>
            <a:spLocks noGrp="1"/>
          </p:cNvSpPr>
          <p:nvPr>
            <p:ph idx="1"/>
          </p:nvPr>
        </p:nvSpPr>
        <p:spPr>
          <a:xfrm>
            <a:off x="457200" y="1602000"/>
            <a:ext cx="8229600" cy="4525963"/>
          </a:xfrm>
        </p:spPr>
        <p:txBody>
          <a:bodyPr/>
          <a:lstStyle/>
          <a:p>
            <a:r>
              <a:rPr lang="en-US" altLang="zh-TW" dirty="0">
                <a:latin typeface="Times New Roman" panose="02020603050405020304" pitchFamily="18" charset="0"/>
                <a:cs typeface="Times New Roman" panose="02020603050405020304" pitchFamily="18" charset="0"/>
              </a:rPr>
              <a:t>Probability theory allows us to make uncertain statements and to reason in the presence of uncertainty. </a:t>
            </a:r>
          </a:p>
          <a:p>
            <a:pPr lvl="1"/>
            <a:r>
              <a:rPr lang="en-US" altLang="zh-TW" dirty="0">
                <a:latin typeface="Times New Roman" panose="02020603050405020304" pitchFamily="18" charset="0"/>
                <a:cs typeface="Times New Roman" panose="02020603050405020304" pitchFamily="18" charset="0"/>
              </a:rPr>
              <a:t>Inherent stochasticity</a:t>
            </a:r>
          </a:p>
          <a:p>
            <a:pPr lvl="1"/>
            <a:r>
              <a:rPr lang="en-US" altLang="zh-TW" dirty="0">
                <a:latin typeface="Times New Roman" panose="02020603050405020304" pitchFamily="18" charset="0"/>
                <a:cs typeface="Times New Roman" panose="02020603050405020304" pitchFamily="18" charset="0"/>
              </a:rPr>
              <a:t>Incomplete observability</a:t>
            </a:r>
          </a:p>
          <a:p>
            <a:pPr lvl="1"/>
            <a:r>
              <a:rPr lang="en-US" altLang="zh-TW" dirty="0">
                <a:latin typeface="Times New Roman" panose="02020603050405020304" pitchFamily="18" charset="0"/>
                <a:cs typeface="Times New Roman" panose="02020603050405020304" pitchFamily="18" charset="0"/>
              </a:rPr>
              <a:t>Incomplete modeling</a:t>
            </a:r>
          </a:p>
          <a:p>
            <a:pPr lvl="1"/>
            <a:endParaRPr lang="en-US" altLang="zh-TW"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2502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Introduction to Probability</a:t>
            </a:r>
            <a:endParaRPr lang="zh-TW" altLang="en-US" dirty="0"/>
          </a:p>
        </p:txBody>
      </p:sp>
      <p:sp>
        <p:nvSpPr>
          <p:cNvPr id="3" name="內容版面配置區 2"/>
          <p:cNvSpPr>
            <a:spLocks noGrp="1"/>
          </p:cNvSpPr>
          <p:nvPr>
            <p:ph idx="1"/>
          </p:nvPr>
        </p:nvSpPr>
        <p:spPr>
          <a:xfrm>
            <a:off x="457200" y="1602000"/>
            <a:ext cx="8229600" cy="4525963"/>
          </a:xfrm>
        </p:spPr>
        <p:txBody>
          <a:bodyPr/>
          <a:lstStyle/>
          <a:p>
            <a:r>
              <a:rPr lang="en-US" altLang="zh-TW" dirty="0">
                <a:latin typeface="Times New Roman" panose="02020603050405020304" pitchFamily="18" charset="0"/>
                <a:cs typeface="Times New Roman" panose="02020603050405020304" pitchFamily="18" charset="0"/>
              </a:rPr>
              <a:t>Simple, uncertain rule </a:t>
            </a:r>
            <a:r>
              <a:rPr lang="en-US" altLang="zh-TW" dirty="0" err="1">
                <a:latin typeface="Times New Roman" panose="02020603050405020304" pitchFamily="18" charset="0"/>
                <a:cs typeface="Times New Roman" panose="02020603050405020304" pitchFamily="18" charset="0"/>
              </a:rPr>
              <a:t>v.s</a:t>
            </a:r>
            <a:r>
              <a:rPr lang="en-US" altLang="zh-TW" dirty="0">
                <a:latin typeface="Times New Roman" panose="02020603050405020304" pitchFamily="18" charset="0"/>
                <a:cs typeface="Times New Roman" panose="02020603050405020304" pitchFamily="18" charset="0"/>
              </a:rPr>
              <a:t> complex, certain rule</a:t>
            </a:r>
          </a:p>
          <a:p>
            <a:pPr lvl="1"/>
            <a:r>
              <a:rPr lang="en-US" altLang="zh-TW" dirty="0">
                <a:latin typeface="Times New Roman" panose="02020603050405020304" pitchFamily="18" charset="0"/>
                <a:cs typeface="Times New Roman" panose="02020603050405020304" pitchFamily="18" charset="0"/>
              </a:rPr>
              <a:t>Most birds fly</a:t>
            </a:r>
          </a:p>
          <a:p>
            <a:pPr lvl="1"/>
            <a:r>
              <a:rPr lang="en-US" altLang="zh-TW" dirty="0">
                <a:latin typeface="Times New Roman" panose="02020603050405020304" pitchFamily="18" charset="0"/>
                <a:cs typeface="Times New Roman" panose="02020603050405020304" pitchFamily="18" charset="0"/>
              </a:rPr>
              <a:t>Birds ﬂy, except for very young birds that have not yet learned to ﬂy, sick or injured birds that have lost the ability to ﬂy, ﬂightless species of birds including the cassowary, ostrich and kiwi. . </a:t>
            </a:r>
          </a:p>
          <a:p>
            <a:pPr lvl="1"/>
            <a:endParaRPr lang="en-US" altLang="zh-TW" dirty="0">
              <a:latin typeface="Times New Roman" panose="02020603050405020304" pitchFamily="18" charset="0"/>
              <a:cs typeface="Times New Roman" panose="02020603050405020304" pitchFamily="18" charset="0"/>
            </a:endParaRPr>
          </a:p>
          <a:p>
            <a:endParaRPr lang="zh-TW" altLang="en-US" dirty="0">
              <a:latin typeface="Times New Roman" panose="02020603050405020304" pitchFamily="18" charset="0"/>
              <a:cs typeface="Times New Roman" panose="02020603050405020304" pitchFamily="18" charset="0"/>
            </a:endParaRPr>
          </a:p>
          <a:p>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7049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Introduction to Probability</a:t>
            </a:r>
            <a:endParaRPr lang="zh-TW" altLang="en-US" dirty="0"/>
          </a:p>
        </p:txBody>
      </p:sp>
      <p:sp>
        <p:nvSpPr>
          <p:cNvPr id="3" name="內容版面配置區 2"/>
          <p:cNvSpPr>
            <a:spLocks noGrp="1"/>
          </p:cNvSpPr>
          <p:nvPr>
            <p:ph idx="1"/>
          </p:nvPr>
        </p:nvSpPr>
        <p:spPr>
          <a:xfrm>
            <a:off x="457200" y="1602000"/>
            <a:ext cx="8229600" cy="4525963"/>
          </a:xfrm>
        </p:spPr>
        <p:txBody>
          <a:bodyPr>
            <a:normAutofit/>
          </a:bodyPr>
          <a:lstStyle/>
          <a:p>
            <a:r>
              <a:rPr lang="en-US" altLang="zh-TW" dirty="0">
                <a:latin typeface="Times New Roman" panose="02020603050405020304" pitchFamily="18" charset="0"/>
                <a:cs typeface="Times New Roman" panose="02020603050405020304" pitchFamily="18" charset="0"/>
              </a:rPr>
              <a:t>Probability meaning:</a:t>
            </a:r>
          </a:p>
          <a:p>
            <a:pPr lvl="1"/>
            <a:r>
              <a:rPr lang="en-US" altLang="zh-TW" dirty="0">
                <a:latin typeface="Times New Roman" panose="02020603050405020304" pitchFamily="18" charset="0"/>
                <a:cs typeface="Times New Roman" panose="02020603050405020304" pitchFamily="18" charset="0"/>
              </a:rPr>
              <a:t>Repeatable events (frequentist probability):</a:t>
            </a:r>
          </a:p>
          <a:p>
            <a:pPr lvl="2"/>
            <a:r>
              <a:rPr lang="en-US" altLang="zh-TW" dirty="0">
                <a:latin typeface="Times New Roman" panose="02020603050405020304" pitchFamily="18" charset="0"/>
                <a:cs typeface="Times New Roman" panose="02020603050405020304" pitchFamily="18" charset="0"/>
              </a:rPr>
              <a:t>Poker game, dice game, …</a:t>
            </a:r>
          </a:p>
          <a:p>
            <a:pPr lvl="1"/>
            <a:r>
              <a:rPr lang="en-US" altLang="zh-TW" dirty="0">
                <a:latin typeface="Times New Roman" panose="02020603050405020304" pitchFamily="18" charset="0"/>
                <a:cs typeface="Times New Roman" panose="02020603050405020304" pitchFamily="18" charset="0"/>
              </a:rPr>
              <a:t>Degree of belief (Bayesian probability)</a:t>
            </a:r>
          </a:p>
          <a:p>
            <a:pPr lvl="2"/>
            <a:r>
              <a:rPr lang="en-US" altLang="zh-TW" dirty="0">
                <a:latin typeface="Times New Roman" panose="02020603050405020304" pitchFamily="18" charset="0"/>
                <a:cs typeface="Times New Roman" panose="02020603050405020304" pitchFamily="18" charset="0"/>
              </a:rPr>
              <a:t>Doctor analyzes a patient</a:t>
            </a:r>
          </a:p>
          <a:p>
            <a:endParaRPr lang="en-US" altLang="zh-TW"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6505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Introduction to Probability</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457200" y="1602000"/>
            <a:ext cx="8229600" cy="5256000"/>
          </a:xfrm>
        </p:spPr>
        <p:txBody>
          <a:bodyPr>
            <a:normAutofit/>
          </a:bodyPr>
          <a:lstStyle/>
          <a:p>
            <a:r>
              <a:rPr lang="en-US" altLang="zh-TW" dirty="0">
                <a:latin typeface="Times New Roman" panose="02020603050405020304" pitchFamily="18" charset="0"/>
                <a:cs typeface="Times New Roman" panose="02020603050405020304" pitchFamily="18" charset="0"/>
              </a:rPr>
              <a:t>If we list several properties that we expect common sense reasoning about uncertainty to have, the only way to satisfy those properties is to treat Bayesian probabilities as behaving exactly the same as frequentist probabilities. </a:t>
            </a:r>
          </a:p>
          <a:p>
            <a:pPr lvl="1"/>
            <a:r>
              <a:rPr lang="en-US" altLang="zh-TW" dirty="0">
                <a:latin typeface="Times New Roman" panose="02020603050405020304" pitchFamily="18" charset="0"/>
                <a:cs typeface="Times New Roman" panose="02020603050405020304" pitchFamily="18" charset="0"/>
              </a:rPr>
              <a:t>if we compute the probability that a player will win a poker game given that he has a certain set of cards, we use exactly the same formulas as when we compute the probability that a patient has a disease given that he has certain symptoms.</a:t>
            </a:r>
          </a:p>
          <a:p>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492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Introduction to Probability</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457200" y="1602000"/>
            <a:ext cx="8229600" cy="4525963"/>
          </a:xfrm>
        </p:spPr>
        <p:txBody>
          <a:bodyPr/>
          <a:lstStyle/>
          <a:p>
            <a:r>
              <a:rPr lang="en-US" altLang="zh-TW" dirty="0">
                <a:latin typeface="Times New Roman" panose="02020603050405020304" pitchFamily="18" charset="0"/>
                <a:cs typeface="Times New Roman" panose="02020603050405020304" pitchFamily="18" charset="0"/>
              </a:rPr>
              <a:t>Probability can be seen as the extension of logic to deal with uncertainty.</a:t>
            </a:r>
          </a:p>
          <a:p>
            <a:r>
              <a:rPr lang="en-US" altLang="zh-TW" dirty="0">
                <a:latin typeface="Times New Roman" panose="02020603050405020304" pitchFamily="18" charset="0"/>
                <a:cs typeface="Times New Roman" panose="02020603050405020304" pitchFamily="18" charset="0"/>
              </a:rPr>
              <a:t>Probability theory provides a set of formal rules for determining the likelihood of a proposition being true given the likelihood of other propositions</a:t>
            </a:r>
          </a:p>
          <a:p>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540091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4735</TotalTime>
  <Words>1584</Words>
  <Application>Microsoft Office PowerPoint</Application>
  <PresentationFormat>如螢幕大小 (4:3)</PresentationFormat>
  <Paragraphs>190</Paragraphs>
  <Slides>36</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36</vt:i4>
      </vt:variant>
    </vt:vector>
  </HeadingPairs>
  <TitlesOfParts>
    <vt:vector size="44" baseType="lpstr">
      <vt:lpstr>新細明體</vt:lpstr>
      <vt:lpstr>Arial</vt:lpstr>
      <vt:lpstr>Calibri</vt:lpstr>
      <vt:lpstr>Cambria Math</vt:lpstr>
      <vt:lpstr>French Script MT</vt:lpstr>
      <vt:lpstr>Kunstler Script</vt:lpstr>
      <vt:lpstr>Times New Roman</vt:lpstr>
      <vt:lpstr>Office 佈景主題</vt:lpstr>
      <vt:lpstr>Probability and Information Theory</vt:lpstr>
      <vt:lpstr>Outline </vt:lpstr>
      <vt:lpstr>Introduction to Probability</vt:lpstr>
      <vt:lpstr>Introduction to Probability</vt:lpstr>
      <vt:lpstr>Introduction to Probability</vt:lpstr>
      <vt:lpstr>Introduction to Probability</vt:lpstr>
      <vt:lpstr>Introduction to Probability</vt:lpstr>
      <vt:lpstr>Introduction to Probability</vt:lpstr>
      <vt:lpstr>Introduction to Probability</vt:lpstr>
      <vt:lpstr>Probability</vt:lpstr>
      <vt:lpstr>Probability</vt:lpstr>
      <vt:lpstr>Probability</vt:lpstr>
      <vt:lpstr>Probability</vt:lpstr>
      <vt:lpstr>Probability</vt:lpstr>
      <vt:lpstr>Probability</vt:lpstr>
      <vt:lpstr>Common Probability Distribution</vt:lpstr>
      <vt:lpstr>Useful Properties of Common Functions</vt:lpstr>
      <vt:lpstr>Bayes’ Rule</vt:lpstr>
      <vt:lpstr>Technical Details of Continuous Variables</vt:lpstr>
      <vt:lpstr>Technical Details of Continuous Variables</vt:lpstr>
      <vt:lpstr>Information Theory</vt:lpstr>
      <vt:lpstr>Information Theory</vt:lpstr>
      <vt:lpstr>Information Theory</vt:lpstr>
      <vt:lpstr>Information Theory</vt:lpstr>
      <vt:lpstr>Information Theory</vt:lpstr>
      <vt:lpstr>Information Theory</vt:lpstr>
      <vt:lpstr>Information Theory</vt:lpstr>
      <vt:lpstr>Information Theory</vt:lpstr>
      <vt:lpstr>Structured Probabilistic Models</vt:lpstr>
      <vt:lpstr>Structured Probabilistic Models</vt:lpstr>
      <vt:lpstr>Structured Probabilistic Models</vt:lpstr>
      <vt:lpstr>Structured Probabilistic Models</vt:lpstr>
      <vt:lpstr>Structured Probabilistic Models</vt:lpstr>
      <vt:lpstr>Structured Probabilistic Models</vt:lpstr>
      <vt:lpstr>Structured Probabilistic Models</vt:lpstr>
      <vt:lpstr>Thanks for your attention!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Inception v2</dc:title>
  <dc:creator>kkagt</dc:creator>
  <cp:lastModifiedBy>kkagt</cp:lastModifiedBy>
  <cp:revision>150</cp:revision>
  <dcterms:created xsi:type="dcterms:W3CDTF">2018-08-19T06:39:58Z</dcterms:created>
  <dcterms:modified xsi:type="dcterms:W3CDTF">2018-10-10T05:35:48Z</dcterms:modified>
</cp:coreProperties>
</file>