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lfa Slab One"/>
      <p:regular r:id="rId9"/>
    </p:embeddedFont>
    <p:embeddedFont>
      <p:font typeface="Proxima Nova" panose="020B0604020202020204" charset="0"/>
      <p:regular r:id="rId10"/>
      <p:bold r:id="rId11"/>
      <p:italic r:id="rId12"/>
      <p:boldItalic r:id="rId13"/>
    </p:embeddedFont>
    <p:embeddedFont>
      <p:font typeface="Open Sans"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472489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6022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831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5743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72139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8426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39482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Shape 11"/>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Shape 1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endParaRPr/>
          </a:p>
        </p:txBody>
      </p:sp>
      <p:sp>
        <p:nvSpPr>
          <p:cNvPr id="48" name="Shape 48"/>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Shape 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Shape 31"/>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Shape 40"/>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15UEC003@lnmiit.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HackerCamp 2018</a:t>
            </a:r>
            <a:endParaRPr/>
          </a:p>
          <a:p>
            <a:pPr marL="0" lvl="0" indent="0">
              <a:spcBef>
                <a:spcPts val="0"/>
              </a:spcBef>
              <a:spcAft>
                <a:spcPts val="0"/>
              </a:spcAft>
              <a:buNone/>
            </a:pPr>
            <a:r>
              <a:rPr lang="en"/>
              <a:t>Analytics</a:t>
            </a:r>
            <a:endParaRPr/>
          </a:p>
        </p:txBody>
      </p:sp>
      <p:sp>
        <p:nvSpPr>
          <p:cNvPr id="57" name="Shape 57"/>
          <p:cNvSpPr txBox="1">
            <a:spLocks noGrp="1"/>
          </p:cNvSpPr>
          <p:nvPr>
            <p:ph type="subTitle" idx="1"/>
          </p:nvPr>
        </p:nvSpPr>
        <p:spPr>
          <a:xfrm>
            <a:off x="311700" y="3165828"/>
            <a:ext cx="8520600" cy="1735800"/>
          </a:xfrm>
          <a:prstGeom prst="rect">
            <a:avLst/>
          </a:prstGeom>
        </p:spPr>
        <p:txBody>
          <a:bodyPr spcFirstLastPara="1" wrap="square" lIns="91425" tIns="91425" rIns="91425" bIns="91425" anchor="t" anchorCtr="0">
            <a:noAutofit/>
          </a:bodyPr>
          <a:lstStyle/>
          <a:p>
            <a:pPr marL="2743200" lvl="0" indent="457200" algn="just" rtl="0">
              <a:spcBef>
                <a:spcPts val="0"/>
              </a:spcBef>
              <a:spcAft>
                <a:spcPts val="0"/>
              </a:spcAft>
              <a:buNone/>
            </a:pPr>
            <a:r>
              <a:rPr lang="en" dirty="0">
                <a:solidFill>
                  <a:schemeClr val="accent3"/>
                </a:solidFill>
              </a:rPr>
              <a:t>Abhinav Jain</a:t>
            </a:r>
            <a:endParaRPr dirty="0">
              <a:solidFill>
                <a:schemeClr val="accent3"/>
              </a:solidFill>
            </a:endParaRPr>
          </a:p>
          <a:p>
            <a:pPr marL="0" lvl="0" indent="0" algn="just" rtl="0">
              <a:spcBef>
                <a:spcPts val="0"/>
              </a:spcBef>
              <a:spcAft>
                <a:spcPts val="0"/>
              </a:spcAft>
              <a:buNone/>
            </a:pPr>
            <a:r>
              <a:rPr lang="en" dirty="0">
                <a:solidFill>
                  <a:schemeClr val="accent3"/>
                </a:solidFill>
              </a:rPr>
              <a:t>               The LNM Institute of Information Technology</a:t>
            </a:r>
            <a:endParaRPr dirty="0">
              <a:solidFill>
                <a:schemeClr val="accent3"/>
              </a:solidFill>
            </a:endParaRPr>
          </a:p>
          <a:p>
            <a:pPr marL="0" lvl="0" indent="0" algn="just" rtl="0">
              <a:spcBef>
                <a:spcPts val="0"/>
              </a:spcBef>
              <a:spcAft>
                <a:spcPts val="0"/>
              </a:spcAft>
              <a:buNone/>
            </a:pPr>
            <a:r>
              <a:rPr lang="en" dirty="0">
                <a:solidFill>
                  <a:schemeClr val="accent3"/>
                </a:solidFill>
              </a:rPr>
              <a:t>		    Contact : </a:t>
            </a:r>
            <a:r>
              <a:rPr lang="en" u="sng" dirty="0">
                <a:solidFill>
                  <a:schemeClr val="hlink"/>
                </a:solidFill>
                <a:hlinkClick r:id="rId3"/>
              </a:rPr>
              <a:t>15UEC003@lnmiit.ac.in</a:t>
            </a:r>
            <a:endParaRPr dirty="0">
              <a:solidFill>
                <a:schemeClr val="accent3"/>
              </a:solidFill>
            </a:endParaRPr>
          </a:p>
          <a:p>
            <a:pPr marL="0" lvl="0" indent="0" algn="just" rtl="0">
              <a:spcBef>
                <a:spcPts val="0"/>
              </a:spcBef>
              <a:spcAft>
                <a:spcPts val="0"/>
              </a:spcAft>
              <a:buNone/>
            </a:pPr>
            <a:r>
              <a:rPr lang="en">
                <a:solidFill>
                  <a:schemeClr val="accent3"/>
                </a:solidFill>
              </a:rPr>
              <a:t>		</a:t>
            </a:r>
            <a:r>
              <a:rPr lang="en" smtClean="0">
                <a:solidFill>
                  <a:schemeClr val="accent3"/>
                </a:solidFill>
              </a:rPr>
              <a:t>                    9530158018</a:t>
            </a:r>
            <a:r>
              <a:rPr lang="en">
                <a:solidFill>
                  <a:schemeClr val="accent3"/>
                </a:solidFill>
              </a:rPr>
              <a:t>, 9571921420</a:t>
            </a:r>
            <a:endParaRPr dirty="0">
              <a:solidFill>
                <a:schemeClr val="accent3"/>
              </a:solidFill>
            </a:endParaRPr>
          </a:p>
          <a:p>
            <a:pPr marL="0" lvl="0" indent="0" algn="just">
              <a:spcBef>
                <a:spcPts val="0"/>
              </a:spcBef>
              <a:spcAft>
                <a:spcPts val="0"/>
              </a:spcAft>
              <a:buNone/>
            </a:pPr>
            <a:r>
              <a:rPr lang="en"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a:t>
            </a:r>
            <a:endParaRPr/>
          </a:p>
        </p:txBody>
      </p:sp>
      <p:sp>
        <p:nvSpPr>
          <p:cNvPr id="63" name="Shape 63"/>
          <p:cNvSpPr txBox="1">
            <a:spLocks noGrp="1"/>
          </p:cNvSpPr>
          <p:nvPr>
            <p:ph type="body" idx="1"/>
          </p:nvPr>
        </p:nvSpPr>
        <p:spPr>
          <a:xfrm>
            <a:off x="311700" y="1107600"/>
            <a:ext cx="8520600" cy="373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b="1" dirty="0">
                <a:solidFill>
                  <a:srgbClr val="000000"/>
                </a:solidFill>
              </a:rPr>
              <a:t>Variation in names leads to difficulty in identifying a unique person and hence deduplication of records is an unsolved challenge. The problem becomes more complicated in cases where data is coming from multiple sources. Following variations are same as Vladimir Frometa:</a:t>
            </a:r>
            <a:endParaRPr sz="1600" b="1" dirty="0">
              <a:solidFill>
                <a:srgbClr val="000000"/>
              </a:solidFill>
            </a:endParaRPr>
          </a:p>
          <a:p>
            <a:pPr marL="0" lvl="0" indent="0">
              <a:spcBef>
                <a:spcPts val="1600"/>
              </a:spcBef>
              <a:spcAft>
                <a:spcPts val="0"/>
              </a:spcAft>
              <a:buNone/>
            </a:pPr>
            <a:r>
              <a:rPr lang="en" sz="1600" b="1" dirty="0">
                <a:solidFill>
                  <a:srgbClr val="000000"/>
                </a:solidFill>
              </a:rPr>
              <a:t>Vladimir Antonio Frometa Garo                                                                                                                                     Vladimir A Frometa Garo                                                                                                                                                Vladimir Frometa                                                                                                                                                            Vladimir Frometa G                                                                                                                                                      Vladimir A Frometa                                                                                                                                         Vladimir A Frometa G</a:t>
            </a:r>
            <a:endParaRPr sz="1600" b="1" dirty="0">
              <a:solidFill>
                <a:srgbClr val="000000"/>
              </a:solidFill>
            </a:endParaRPr>
          </a:p>
          <a:p>
            <a:pPr marL="0" lvl="0" indent="0">
              <a:spcBef>
                <a:spcPts val="1600"/>
              </a:spcBef>
              <a:spcAft>
                <a:spcPts val="0"/>
              </a:spcAft>
              <a:buNone/>
            </a:pPr>
            <a:r>
              <a:rPr lang="en" sz="1600" b="1" dirty="0">
                <a:solidFill>
                  <a:srgbClr val="000000"/>
                </a:solidFill>
              </a:rPr>
              <a:t>Train a model to identify unique patients in the sample dataset.</a:t>
            </a:r>
            <a:endParaRPr sz="1600" b="1" dirty="0">
              <a:solidFill>
                <a:srgbClr val="000000"/>
              </a:solidFill>
            </a:endParaRPr>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Approach</a:t>
            </a:r>
            <a:endParaRPr/>
          </a:p>
        </p:txBody>
      </p:sp>
      <p:sp>
        <p:nvSpPr>
          <p:cNvPr id="69" name="Shape 69"/>
          <p:cNvSpPr txBox="1">
            <a:spLocks noGrp="1"/>
          </p:cNvSpPr>
          <p:nvPr>
            <p:ph type="body" idx="1"/>
          </p:nvPr>
        </p:nvSpPr>
        <p:spPr>
          <a:xfrm>
            <a:off x="356550" y="1125550"/>
            <a:ext cx="8520600" cy="3802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For doing this task I am using </a:t>
            </a:r>
            <a:r>
              <a:rPr lang="en" b="1">
                <a:solidFill>
                  <a:srgbClr val="000000"/>
                </a:solidFill>
              </a:rPr>
              <a:t>dedupe</a:t>
            </a:r>
            <a:r>
              <a:rPr lang="en">
                <a:solidFill>
                  <a:srgbClr val="000000"/>
                </a:solidFill>
              </a:rPr>
              <a:t> library in Python. It is based on machine learning which uses human labeled data to do the task of deduplication.</a:t>
            </a:r>
            <a:endParaRPr>
              <a:solidFill>
                <a:srgbClr val="000000"/>
              </a:solidFill>
            </a:endParaRPr>
          </a:p>
          <a:p>
            <a:pPr marL="0" lvl="0" indent="0" rtl="0">
              <a:spcBef>
                <a:spcPts val="1600"/>
              </a:spcBef>
              <a:spcAft>
                <a:spcPts val="0"/>
              </a:spcAft>
              <a:buNone/>
            </a:pPr>
            <a:r>
              <a:rPr lang="en">
                <a:solidFill>
                  <a:srgbClr val="000000"/>
                </a:solidFill>
              </a:rPr>
              <a:t>                                                                                                                                                                   </a:t>
            </a:r>
            <a:r>
              <a:rPr lang="en" b="1">
                <a:solidFill>
                  <a:srgbClr val="FF0000"/>
                </a:solidFill>
              </a:rPr>
              <a:t>How it works -</a:t>
            </a:r>
            <a:r>
              <a:rPr lang="en">
                <a:solidFill>
                  <a:srgbClr val="000000"/>
                </a:solidFill>
              </a:rPr>
              <a:t>      </a:t>
            </a:r>
            <a:endParaRPr>
              <a:solidFill>
                <a:srgbClr val="000000"/>
              </a:solidFill>
            </a:endParaRPr>
          </a:p>
          <a:p>
            <a:pPr marL="0" lvl="0" indent="0" rtl="0">
              <a:spcBef>
                <a:spcPts val="1600"/>
              </a:spcBef>
              <a:spcAft>
                <a:spcPts val="1600"/>
              </a:spcAft>
              <a:buNone/>
            </a:pPr>
            <a:r>
              <a:rPr lang="en">
                <a:solidFill>
                  <a:srgbClr val="000000"/>
                </a:solidFill>
              </a:rPr>
              <a:t>                                                                                                                                                                                                                                                         It calculates </a:t>
            </a:r>
            <a:r>
              <a:rPr lang="en" b="1">
                <a:solidFill>
                  <a:srgbClr val="000000"/>
                </a:solidFill>
              </a:rPr>
              <a:t>Record Similarity </a:t>
            </a:r>
            <a:r>
              <a:rPr lang="en">
                <a:solidFill>
                  <a:srgbClr val="000000"/>
                </a:solidFill>
              </a:rPr>
              <a:t>by using string metric.                                                    String metrics returns low number if strings are similar and high if they are not.   One string metric is Hamming distance. For example ‘innovacer’ and ‘Innovacer’ has hamming distance of 1 because we need to do one substitution and can convert to other.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311700" y="148050"/>
            <a:ext cx="8520600" cy="484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000000"/>
                </a:solidFill>
              </a:rPr>
              <a:t>Record by Record Approach-</a:t>
            </a:r>
            <a:endParaRPr b="1">
              <a:solidFill>
                <a:srgbClr val="000000"/>
              </a:solidFill>
            </a:endParaRPr>
          </a:p>
          <a:p>
            <a:pPr marL="0" lvl="0" indent="0" rtl="0">
              <a:spcBef>
                <a:spcPts val="1600"/>
              </a:spcBef>
              <a:spcAft>
                <a:spcPts val="0"/>
              </a:spcAft>
              <a:buNone/>
            </a:pPr>
            <a:r>
              <a:rPr lang="en" sz="1200">
                <a:solidFill>
                  <a:srgbClr val="333333"/>
                </a:solidFill>
                <a:highlight>
                  <a:srgbClr val="FFFFFF"/>
                </a:highlight>
                <a:latin typeface="Courier New"/>
                <a:ea typeface="Courier New"/>
                <a:cs typeface="Courier New"/>
                <a:sym typeface="Courier New"/>
              </a:rPr>
              <a:t>first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name</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last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name</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address</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phone</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r>
            <a:br>
              <a:rPr lang="en" sz="1200">
                <a:solidFill>
                  <a:srgbClr val="404040"/>
                </a:solidFill>
                <a:highlight>
                  <a:srgbClr val="FFFFFF"/>
                </a:highlight>
                <a:latin typeface="Courier New"/>
                <a:ea typeface="Courier New"/>
                <a:cs typeface="Courier New"/>
                <a:sym typeface="Courier New"/>
              </a:rPr>
            </a:b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r>
            <a:br>
              <a:rPr lang="en" sz="1200">
                <a:solidFill>
                  <a:srgbClr val="404040"/>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bob</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roberts</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009999"/>
                </a:solidFill>
                <a:highlight>
                  <a:srgbClr val="FFFFFF"/>
                </a:highlight>
                <a:latin typeface="Courier New"/>
                <a:ea typeface="Courier New"/>
                <a:cs typeface="Courier New"/>
                <a:sym typeface="Courier New"/>
              </a:rPr>
              <a:t>1600</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pennsylvania</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ave</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009999"/>
                </a:solidFill>
                <a:highlight>
                  <a:srgbClr val="FFFFFF"/>
                </a:highlight>
                <a:latin typeface="Courier New"/>
                <a:ea typeface="Courier New"/>
                <a:cs typeface="Courier New"/>
                <a:sym typeface="Courier New"/>
              </a:rPr>
              <a:t>555</a:t>
            </a:r>
            <a:r>
              <a:rPr lang="en" sz="1200" b="1">
                <a:solidFill>
                  <a:srgbClr val="404040"/>
                </a:solidFill>
                <a:highlight>
                  <a:srgbClr val="FFFFFF"/>
                </a:highlight>
                <a:latin typeface="Courier New"/>
                <a:ea typeface="Courier New"/>
                <a:cs typeface="Courier New"/>
                <a:sym typeface="Courier New"/>
              </a:rPr>
              <a:t>-</a:t>
            </a:r>
            <a:r>
              <a:rPr lang="en" sz="1200">
                <a:solidFill>
                  <a:srgbClr val="009999"/>
                </a:solidFill>
                <a:highlight>
                  <a:srgbClr val="FFFFFF"/>
                </a:highlight>
                <a:latin typeface="Courier New"/>
                <a:ea typeface="Courier New"/>
                <a:cs typeface="Courier New"/>
                <a:sym typeface="Courier New"/>
              </a:rPr>
              <a:t>0123</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r>
            <a:br>
              <a:rPr lang="en" sz="1200">
                <a:solidFill>
                  <a:srgbClr val="404040"/>
                </a:solidFill>
                <a:highlight>
                  <a:srgbClr val="FFFFFF"/>
                </a:highlight>
                <a:latin typeface="Courier New"/>
                <a:ea typeface="Courier New"/>
                <a:cs typeface="Courier New"/>
                <a:sym typeface="Courier New"/>
              </a:rPr>
            </a:br>
            <a:r>
              <a:rPr lang="en" sz="1200">
                <a:solidFill>
                  <a:srgbClr val="333333"/>
                </a:solidFill>
                <a:highlight>
                  <a:srgbClr val="FFFFFF"/>
                </a:highlight>
                <a:latin typeface="Courier New"/>
                <a:ea typeface="Courier New"/>
                <a:cs typeface="Courier New"/>
                <a:sym typeface="Courier New"/>
              </a:rPr>
              <a:t>Robert</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Roberts</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a:solidFill>
                  <a:srgbClr val="009999"/>
                </a:solidFill>
                <a:highlight>
                  <a:srgbClr val="FFFFFF"/>
                </a:highlight>
                <a:latin typeface="Courier New"/>
                <a:ea typeface="Courier New"/>
                <a:cs typeface="Courier New"/>
                <a:sym typeface="Courier New"/>
              </a:rPr>
              <a:t>1600</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Pensylvannia</a:t>
            </a:r>
            <a:r>
              <a:rPr lang="en" sz="1200">
                <a:solidFill>
                  <a:srgbClr val="404040"/>
                </a:solidFill>
                <a:highlight>
                  <a:srgbClr val="FFFFFF"/>
                </a:highlight>
                <a:latin typeface="Courier New"/>
                <a:ea typeface="Courier New"/>
                <a:cs typeface="Courier New"/>
                <a:sym typeface="Courier New"/>
              </a:rPr>
              <a:t> </a:t>
            </a:r>
            <a:r>
              <a:rPr lang="en" sz="1200">
                <a:solidFill>
                  <a:srgbClr val="333333"/>
                </a:solidFill>
                <a:highlight>
                  <a:srgbClr val="FFFFFF"/>
                </a:highlight>
                <a:latin typeface="Courier New"/>
                <a:ea typeface="Courier New"/>
                <a:cs typeface="Courier New"/>
                <a:sym typeface="Courier New"/>
              </a:rPr>
              <a:t>Avenue</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r>
              <a:rPr lang="en" sz="1200">
                <a:solidFill>
                  <a:srgbClr val="404040"/>
                </a:solidFill>
                <a:highlight>
                  <a:srgbClr val="FFFFFF"/>
                </a:highlight>
                <a:latin typeface="Courier New"/>
                <a:ea typeface="Courier New"/>
                <a:cs typeface="Courier New"/>
                <a:sym typeface="Courier New"/>
              </a:rPr>
              <a:t>          </a:t>
            </a:r>
            <a:r>
              <a:rPr lang="en" sz="1200" b="1">
                <a:solidFill>
                  <a:srgbClr val="404040"/>
                </a:solidFill>
                <a:highlight>
                  <a:srgbClr val="FFFFFF"/>
                </a:highlight>
                <a:latin typeface="Courier New"/>
                <a:ea typeface="Courier New"/>
                <a:cs typeface="Courier New"/>
                <a:sym typeface="Courier New"/>
              </a:rPr>
              <a:t>|</a:t>
            </a:r>
            <a:endParaRPr sz="1200" b="1">
              <a:solidFill>
                <a:srgbClr val="404040"/>
              </a:solidFill>
              <a:highlight>
                <a:srgbClr val="FFFFFF"/>
              </a:highlight>
              <a:latin typeface="Courier New"/>
              <a:ea typeface="Courier New"/>
              <a:cs typeface="Courier New"/>
              <a:sym typeface="Courier New"/>
            </a:endParaRPr>
          </a:p>
          <a:p>
            <a:pPr marL="0" marR="114300" lvl="0" indent="0" rtl="0">
              <a:spcBef>
                <a:spcPts val="1600"/>
              </a:spcBef>
              <a:spcAft>
                <a:spcPts val="0"/>
              </a:spcAft>
              <a:buNone/>
            </a:pPr>
            <a:endParaRPr/>
          </a:p>
          <a:p>
            <a:pPr marL="0" marR="114300" lvl="0" indent="0" rtl="0">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record_distance </a:t>
            </a:r>
            <a:r>
              <a:rPr lang="en" sz="1400" b="1">
                <a:solidFill>
                  <a:srgbClr val="000000"/>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string_distance</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'bob roberts 1600 pennsylvania ave. 555-0123'</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'Robert Roberts 1600 Pensylvannia Avenue'</a:t>
            </a:r>
            <a:r>
              <a:rPr lang="en" sz="1400">
                <a:solidFill>
                  <a:srgbClr val="404040"/>
                </a:solidFill>
                <a:highlight>
                  <a:srgbClr val="FFFFFF"/>
                </a:highlight>
                <a:latin typeface="Courier New"/>
                <a:ea typeface="Courier New"/>
                <a:cs typeface="Courier New"/>
                <a:sym typeface="Courier New"/>
              </a:rPr>
              <a:t>)</a:t>
            </a:r>
            <a:endParaRPr sz="1400">
              <a:solidFill>
                <a:srgbClr val="404040"/>
              </a:solidFill>
              <a:highlight>
                <a:srgbClr val="FFFFFF"/>
              </a:highlight>
              <a:latin typeface="Courier New"/>
              <a:ea typeface="Courier New"/>
              <a:cs typeface="Courier New"/>
              <a:sym typeface="Courier New"/>
            </a:endParaRPr>
          </a:p>
          <a:p>
            <a:pPr marL="0" lvl="0" indent="0">
              <a:spcBef>
                <a:spcPts val="0"/>
              </a:spcBef>
              <a:spcAft>
                <a:spcPts val="0"/>
              </a:spcAft>
              <a:buNone/>
            </a:pPr>
            <a:endParaRPr b="1"/>
          </a:p>
          <a:p>
            <a:pPr marL="0" lvl="0" indent="0">
              <a:spcBef>
                <a:spcPts val="1600"/>
              </a:spcBef>
              <a:spcAft>
                <a:spcPts val="0"/>
              </a:spcAft>
              <a:buNone/>
            </a:pPr>
            <a:r>
              <a:rPr lang="en" b="1">
                <a:solidFill>
                  <a:srgbClr val="000000"/>
                </a:solidFill>
              </a:rPr>
              <a:t> Field By Field Approach- </a:t>
            </a:r>
            <a:endParaRPr b="1">
              <a:solidFill>
                <a:srgbClr val="000000"/>
              </a:solidFill>
            </a:endParaRPr>
          </a:p>
          <a:p>
            <a:pPr marL="114300" marR="114300" lvl="0" indent="0" rtl="0">
              <a:spcBef>
                <a:spcPts val="1600"/>
              </a:spcBef>
              <a:spcAft>
                <a:spcPts val="0"/>
              </a:spcAft>
              <a:buNone/>
            </a:pPr>
            <a:r>
              <a:rPr lang="en" sz="1400">
                <a:solidFill>
                  <a:srgbClr val="000000"/>
                </a:solidFill>
                <a:highlight>
                  <a:srgbClr val="FFFFFF"/>
                </a:highlight>
                <a:latin typeface="Courier New"/>
                <a:ea typeface="Courier New"/>
                <a:cs typeface="Courier New"/>
                <a:sym typeface="Courier New"/>
              </a:rPr>
              <a:t>record_distance </a:t>
            </a:r>
            <a:r>
              <a:rPr lang="en" sz="1400" b="1">
                <a:solidFill>
                  <a:srgbClr val="000000"/>
                </a:solidFill>
                <a:highlight>
                  <a:srgbClr val="FFFFFF"/>
                </a:highlight>
                <a:latin typeface="Courier New"/>
                <a:ea typeface="Courier New"/>
                <a:cs typeface="Courier New"/>
                <a:sym typeface="Courier New"/>
              </a:rPr>
              <a:t>=</a:t>
            </a:r>
            <a:r>
              <a:rPr lang="en" sz="1400">
                <a:solidFill>
                  <a:srgbClr val="000000"/>
                </a:solidFill>
                <a:highlight>
                  <a:srgbClr val="FFFFFF"/>
                </a:highlight>
                <a:latin typeface="Courier New"/>
                <a:ea typeface="Courier New"/>
                <a:cs typeface="Courier New"/>
                <a:sym typeface="Courier New"/>
              </a:rPr>
              <a:t> </a:t>
            </a:r>
            <a:r>
              <a:rPr lang="en" sz="1400">
                <a:solidFill>
                  <a:srgbClr val="404040"/>
                </a:solidFill>
                <a:highlight>
                  <a:srgbClr val="FFFFFF"/>
                </a:highlight>
                <a:latin typeface="Courier New"/>
                <a:ea typeface="Courier New"/>
                <a:cs typeface="Courier New"/>
                <a:sym typeface="Courier New"/>
              </a:rPr>
              <a:t>(</a:t>
            </a:r>
            <a:r>
              <a:rPr lang="en" sz="1400">
                <a:solidFill>
                  <a:srgbClr val="009999"/>
                </a:solidFill>
                <a:highlight>
                  <a:srgbClr val="FFFFFF"/>
                </a:highlight>
                <a:latin typeface="Courier New"/>
                <a:ea typeface="Courier New"/>
                <a:cs typeface="Courier New"/>
                <a:sym typeface="Courier New"/>
              </a:rPr>
              <a:t>0.5</a:t>
            </a: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333333"/>
                </a:solidFill>
                <a:highlight>
                  <a:srgbClr val="FFFFFF"/>
                </a:highlight>
                <a:latin typeface="Courier New"/>
                <a:ea typeface="Courier New"/>
                <a:cs typeface="Courier New"/>
                <a:sym typeface="Courier New"/>
              </a:rPr>
              <a:t>string_distance</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'bob'</a:t>
            </a:r>
            <a:r>
              <a:rPr lang="en" sz="1400">
                <a:solidFill>
                  <a:srgbClr val="404040"/>
                </a:solidFill>
                <a:highlight>
                  <a:srgbClr val="FFFFFF"/>
                </a:highlight>
                <a:latin typeface="Courier New"/>
                <a:ea typeface="Courier New"/>
                <a:cs typeface="Courier New"/>
                <a:sym typeface="Courier New"/>
              </a:rPr>
              <a:t>, </a:t>
            </a:r>
            <a:r>
              <a:rPr lang="en" sz="1400">
                <a:solidFill>
                  <a:srgbClr val="DD1144"/>
                </a:solidFill>
                <a:highlight>
                  <a:srgbClr val="FFFFFF"/>
                </a:highlight>
                <a:latin typeface="Courier New"/>
                <a:ea typeface="Courier New"/>
                <a:cs typeface="Courier New"/>
                <a:sym typeface="Courier New"/>
              </a:rPr>
              <a:t>'Robert'</a:t>
            </a:r>
            <a:r>
              <a:rPr lang="en" sz="1400">
                <a:solidFill>
                  <a:srgbClr val="404040"/>
                </a:solidFill>
                <a:highlight>
                  <a:srgbClr val="FFFFFF"/>
                </a:highlight>
                <a:latin typeface="Courier New"/>
                <a:ea typeface="Courier New"/>
                <a:cs typeface="Courier New"/>
                <a:sym typeface="Courier New"/>
              </a:rPr>
              <a:t>)</a:t>
            </a:r>
            <a:br>
              <a:rPr lang="en" sz="1400">
                <a:solidFill>
                  <a:srgbClr val="404040"/>
                </a:solidFill>
                <a:highlight>
                  <a:srgbClr val="FFFFFF"/>
                </a:highlight>
                <a:latin typeface="Courier New"/>
                <a:ea typeface="Courier New"/>
                <a:cs typeface="Courier New"/>
                <a:sym typeface="Courier New"/>
              </a:rPr>
            </a:b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009999"/>
                </a:solidFill>
                <a:highlight>
                  <a:srgbClr val="FFFFFF"/>
                </a:highlight>
                <a:latin typeface="Courier New"/>
                <a:ea typeface="Courier New"/>
                <a:cs typeface="Courier New"/>
                <a:sym typeface="Courier New"/>
              </a:rPr>
              <a:t>2.0</a:t>
            </a: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333333"/>
                </a:solidFill>
                <a:highlight>
                  <a:srgbClr val="FFFFFF"/>
                </a:highlight>
                <a:latin typeface="Courier New"/>
                <a:ea typeface="Courier New"/>
                <a:cs typeface="Courier New"/>
                <a:sym typeface="Courier New"/>
              </a:rPr>
              <a:t>string_distance</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'roberts'</a:t>
            </a:r>
            <a:r>
              <a:rPr lang="en" sz="1400">
                <a:solidFill>
                  <a:srgbClr val="404040"/>
                </a:solidFill>
                <a:highlight>
                  <a:srgbClr val="FFFFFF"/>
                </a:highlight>
                <a:latin typeface="Courier New"/>
                <a:ea typeface="Courier New"/>
                <a:cs typeface="Courier New"/>
                <a:sym typeface="Courier New"/>
              </a:rPr>
              <a:t>, </a:t>
            </a:r>
            <a:r>
              <a:rPr lang="en" sz="1400">
                <a:solidFill>
                  <a:srgbClr val="DD1144"/>
                </a:solidFill>
                <a:highlight>
                  <a:srgbClr val="FFFFFF"/>
                </a:highlight>
                <a:latin typeface="Courier New"/>
                <a:ea typeface="Courier New"/>
                <a:cs typeface="Courier New"/>
                <a:sym typeface="Courier New"/>
              </a:rPr>
              <a:t>'Roberts'</a:t>
            </a:r>
            <a:r>
              <a:rPr lang="en" sz="1400">
                <a:solidFill>
                  <a:srgbClr val="404040"/>
                </a:solidFill>
                <a:highlight>
                  <a:srgbClr val="FFFFFF"/>
                </a:highlight>
                <a:latin typeface="Courier New"/>
                <a:ea typeface="Courier New"/>
                <a:cs typeface="Courier New"/>
                <a:sym typeface="Courier New"/>
              </a:rPr>
              <a:t>)</a:t>
            </a:r>
            <a:br>
              <a:rPr lang="en" sz="1400">
                <a:solidFill>
                  <a:srgbClr val="404040"/>
                </a:solidFill>
                <a:highlight>
                  <a:srgbClr val="FFFFFF"/>
                </a:highlight>
                <a:latin typeface="Courier New"/>
                <a:ea typeface="Courier New"/>
                <a:cs typeface="Courier New"/>
                <a:sym typeface="Courier New"/>
              </a:rPr>
            </a:b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009999"/>
                </a:solidFill>
                <a:highlight>
                  <a:srgbClr val="FFFFFF"/>
                </a:highlight>
                <a:latin typeface="Courier New"/>
                <a:ea typeface="Courier New"/>
                <a:cs typeface="Courier New"/>
                <a:sym typeface="Courier New"/>
              </a:rPr>
              <a:t>2.0</a:t>
            </a: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333333"/>
                </a:solidFill>
                <a:highlight>
                  <a:srgbClr val="FFFFFF"/>
                </a:highlight>
                <a:latin typeface="Courier New"/>
                <a:ea typeface="Courier New"/>
                <a:cs typeface="Courier New"/>
                <a:sym typeface="Courier New"/>
              </a:rPr>
              <a:t>string_distance</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'1600 pennsylvania ave.'</a:t>
            </a:r>
            <a:r>
              <a:rPr lang="en" sz="1400">
                <a:solidFill>
                  <a:srgbClr val="404040"/>
                </a:solidFill>
                <a:highlight>
                  <a:srgbClr val="FFFFFF"/>
                </a:highlight>
                <a:latin typeface="Courier New"/>
                <a:ea typeface="Courier New"/>
                <a:cs typeface="Courier New"/>
                <a:sym typeface="Courier New"/>
              </a:rPr>
              <a:t>, </a:t>
            </a:r>
            <a:r>
              <a:rPr lang="en" sz="1400">
                <a:solidFill>
                  <a:srgbClr val="DD1144"/>
                </a:solidFill>
                <a:highlight>
                  <a:srgbClr val="FFFFFF"/>
                </a:highlight>
                <a:latin typeface="Courier New"/>
                <a:ea typeface="Courier New"/>
                <a:cs typeface="Courier New"/>
                <a:sym typeface="Courier New"/>
              </a:rPr>
              <a:t>'1600 Pensylvannia Avenue'</a:t>
            </a:r>
            <a:r>
              <a:rPr lang="en" sz="1400">
                <a:solidFill>
                  <a:srgbClr val="404040"/>
                </a:solidFill>
                <a:highlight>
                  <a:srgbClr val="FFFFFF"/>
                </a:highlight>
                <a:latin typeface="Courier New"/>
                <a:ea typeface="Courier New"/>
                <a:cs typeface="Courier New"/>
                <a:sym typeface="Courier New"/>
              </a:rPr>
              <a:t>)</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009999"/>
                </a:solidFill>
                <a:highlight>
                  <a:srgbClr val="FFFFFF"/>
                </a:highlight>
                <a:latin typeface="Courier New"/>
                <a:ea typeface="Courier New"/>
                <a:cs typeface="Courier New"/>
                <a:sym typeface="Courier New"/>
              </a:rPr>
              <a:t>0.5</a:t>
            </a:r>
            <a:r>
              <a:rPr lang="en" sz="1400">
                <a:solidFill>
                  <a:srgbClr val="404040"/>
                </a:solidFill>
                <a:highlight>
                  <a:srgbClr val="FFFFFF"/>
                </a:highlight>
                <a:latin typeface="Courier New"/>
                <a:ea typeface="Courier New"/>
                <a:cs typeface="Courier New"/>
                <a:sym typeface="Courier New"/>
              </a:rPr>
              <a:t> </a:t>
            </a:r>
            <a:r>
              <a:rPr lang="en" sz="1400" b="1">
                <a:solidFill>
                  <a:srgbClr val="404040"/>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 </a:t>
            </a:r>
            <a:r>
              <a:rPr lang="en" sz="1400">
                <a:solidFill>
                  <a:srgbClr val="333333"/>
                </a:solidFill>
                <a:highlight>
                  <a:srgbClr val="FFFFFF"/>
                </a:highlight>
                <a:latin typeface="Courier New"/>
                <a:ea typeface="Courier New"/>
                <a:cs typeface="Courier New"/>
                <a:sym typeface="Courier New"/>
              </a:rPr>
              <a:t>string_distance</a:t>
            </a:r>
            <a:r>
              <a:rPr lang="en" sz="1400">
                <a:solidFill>
                  <a:srgbClr val="404040"/>
                </a:solidFill>
                <a:highlight>
                  <a:srgbClr val="FFFFFF"/>
                </a:highlight>
                <a:latin typeface="Courier New"/>
                <a:ea typeface="Courier New"/>
                <a:cs typeface="Courier New"/>
                <a:sym typeface="Courier New"/>
              </a:rPr>
              <a:t>(</a:t>
            </a:r>
            <a:r>
              <a:rPr lang="en" sz="1400">
                <a:solidFill>
                  <a:srgbClr val="DD1144"/>
                </a:solidFill>
                <a:highlight>
                  <a:srgbClr val="FFFFFF"/>
                </a:highlight>
                <a:latin typeface="Courier New"/>
                <a:ea typeface="Courier New"/>
                <a:cs typeface="Courier New"/>
                <a:sym typeface="Courier New"/>
              </a:rPr>
              <a:t>'555-0123'</a:t>
            </a:r>
            <a:r>
              <a:rPr lang="en" sz="1400">
                <a:solidFill>
                  <a:srgbClr val="404040"/>
                </a:solidFill>
                <a:highlight>
                  <a:srgbClr val="FFFFFF"/>
                </a:highlight>
                <a:latin typeface="Courier New"/>
                <a:ea typeface="Courier New"/>
                <a:cs typeface="Courier New"/>
                <a:sym typeface="Courier New"/>
              </a:rPr>
              <a:t>, </a:t>
            </a:r>
            <a:r>
              <a:rPr lang="en" sz="1400">
                <a:solidFill>
                  <a:srgbClr val="DD1144"/>
                </a:solidFill>
                <a:highlight>
                  <a:srgbClr val="FFFFFF"/>
                </a:highlight>
                <a:latin typeface="Courier New"/>
                <a:ea typeface="Courier New"/>
                <a:cs typeface="Courier New"/>
                <a:sym typeface="Courier New"/>
              </a:rPr>
              <a:t>''</a:t>
            </a:r>
            <a:r>
              <a:rPr lang="en" sz="1400">
                <a:solidFill>
                  <a:srgbClr val="404040"/>
                </a:solidFill>
                <a:highlight>
                  <a:srgbClr val="FFFFFF"/>
                </a:highlight>
                <a:latin typeface="Courier New"/>
                <a:ea typeface="Courier New"/>
                <a:cs typeface="Courier New"/>
                <a:sym typeface="Courier New"/>
              </a:rPr>
              <a:t>))</a:t>
            </a:r>
            <a:r>
              <a:rPr lang="en" sz="900">
                <a:solidFill>
                  <a:srgbClr val="404040"/>
                </a:solidFill>
                <a:highlight>
                  <a:srgbClr val="FFFFFF"/>
                </a:highlight>
                <a:latin typeface="Courier New"/>
                <a:ea typeface="Courier New"/>
                <a:cs typeface="Courier New"/>
                <a:sym typeface="Courier New"/>
              </a:rPr>
              <a:t/>
            </a:r>
            <a:br>
              <a:rPr lang="en" sz="900">
                <a:solidFill>
                  <a:srgbClr val="404040"/>
                </a:solidFill>
                <a:highlight>
                  <a:srgbClr val="FFFFFF"/>
                </a:highlight>
                <a:latin typeface="Courier New"/>
                <a:ea typeface="Courier New"/>
                <a:cs typeface="Courier New"/>
                <a:sym typeface="Courier New"/>
              </a:rPr>
            </a:br>
            <a:r>
              <a:rPr lang="en" sz="900">
                <a:solidFill>
                  <a:srgbClr val="404040"/>
                </a:solidFill>
                <a:highlight>
                  <a:srgbClr val="FFFFFF"/>
                </a:highlight>
                <a:latin typeface="Courier New"/>
                <a:ea typeface="Courier New"/>
                <a:cs typeface="Courier New"/>
                <a:sym typeface="Courier New"/>
              </a:rPr>
              <a:t> </a:t>
            </a:r>
            <a:endParaRPr sz="900">
              <a:solidFill>
                <a:srgbClr val="404040"/>
              </a:solidFill>
              <a:highlight>
                <a:srgbClr val="FFFFFF"/>
              </a:highlight>
              <a:latin typeface="Courier New"/>
              <a:ea typeface="Courier New"/>
              <a:cs typeface="Courier New"/>
              <a:sym typeface="Courier New"/>
            </a:endParaRPr>
          </a:p>
          <a:p>
            <a:pPr marL="0" lvl="0" indent="0" rtl="0">
              <a:spcBef>
                <a:spcPts val="1800"/>
              </a:spcBef>
              <a:spcAft>
                <a:spcPts val="0"/>
              </a:spcAft>
              <a:buNone/>
            </a:pPr>
            <a:endParaRPr sz="900">
              <a:solidFill>
                <a:srgbClr val="404040"/>
              </a:solidFill>
              <a:highlight>
                <a:srgbClr val="FFFFFF"/>
              </a:highlight>
              <a:latin typeface="Courier New"/>
              <a:ea typeface="Courier New"/>
              <a:cs typeface="Courier New"/>
              <a:sym typeface="Courier New"/>
            </a:endParaRPr>
          </a:p>
          <a:p>
            <a:pPr marL="0" lvl="0" indent="0">
              <a:spcBef>
                <a:spcPts val="1800"/>
              </a:spcBef>
              <a:spcAft>
                <a:spcPts val="16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311700" y="260750"/>
            <a:ext cx="8520600" cy="4308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rgbClr val="000000"/>
                </a:solidFill>
              </a:rPr>
              <a:t>Field by field approach is good as we can express the importance of fields by numeric weights.</a:t>
            </a:r>
            <a:endParaRPr dirty="0">
              <a:solidFill>
                <a:srgbClr val="000000"/>
              </a:solidFill>
            </a:endParaRPr>
          </a:p>
          <a:p>
            <a:pPr marL="0" lvl="0" indent="0">
              <a:spcBef>
                <a:spcPts val="1600"/>
              </a:spcBef>
              <a:spcAft>
                <a:spcPts val="0"/>
              </a:spcAft>
              <a:buNone/>
            </a:pPr>
            <a:r>
              <a:rPr lang="en" dirty="0">
                <a:solidFill>
                  <a:srgbClr val="000000"/>
                </a:solidFill>
                <a:highlight>
                  <a:srgbClr val="FCFCFC"/>
                </a:highlight>
                <a:latin typeface="Open Sans"/>
                <a:ea typeface="Open Sans"/>
                <a:cs typeface="Open Sans"/>
                <a:sym typeface="Open Sans"/>
              </a:rPr>
              <a:t> Then </a:t>
            </a:r>
            <a:r>
              <a:rPr lang="en" b="1">
                <a:solidFill>
                  <a:srgbClr val="000000"/>
                </a:solidFill>
                <a:highlight>
                  <a:srgbClr val="FCFCFC"/>
                </a:highlight>
                <a:latin typeface="Open Sans"/>
                <a:ea typeface="Open Sans"/>
                <a:cs typeface="Open Sans"/>
                <a:sym typeface="Open Sans"/>
              </a:rPr>
              <a:t>Regularized </a:t>
            </a:r>
            <a:r>
              <a:rPr lang="en" b="1" smtClean="0">
                <a:solidFill>
                  <a:srgbClr val="000000"/>
                </a:solidFill>
                <a:highlight>
                  <a:srgbClr val="FCFCFC"/>
                </a:highlight>
                <a:latin typeface="Open Sans"/>
                <a:ea typeface="Open Sans"/>
                <a:cs typeface="Open Sans"/>
                <a:sym typeface="Open Sans"/>
              </a:rPr>
              <a:t>Logistic </a:t>
            </a:r>
            <a:r>
              <a:rPr lang="en" b="1" dirty="0">
                <a:solidFill>
                  <a:srgbClr val="000000"/>
                </a:solidFill>
                <a:highlight>
                  <a:srgbClr val="FCFCFC"/>
                </a:highlight>
                <a:latin typeface="Open Sans"/>
                <a:ea typeface="Open Sans"/>
                <a:cs typeface="Open Sans"/>
                <a:sym typeface="Open Sans"/>
              </a:rPr>
              <a:t>regression</a:t>
            </a:r>
            <a:r>
              <a:rPr lang="en" dirty="0">
                <a:solidFill>
                  <a:srgbClr val="000000"/>
                </a:solidFill>
                <a:highlight>
                  <a:srgbClr val="FCFCFC"/>
                </a:highlight>
                <a:latin typeface="Open Sans"/>
                <a:ea typeface="Open Sans"/>
                <a:cs typeface="Open Sans"/>
                <a:sym typeface="Open Sans"/>
              </a:rPr>
              <a:t> can be used to best estimate the probability that set of records are duplicate or not.</a:t>
            </a:r>
            <a:endParaRPr dirty="0">
              <a:solidFill>
                <a:srgbClr val="000000"/>
              </a:solidFill>
            </a:endParaRPr>
          </a:p>
          <a:p>
            <a:pPr marL="0" lvl="0" indent="0">
              <a:spcBef>
                <a:spcPts val="1600"/>
              </a:spcBef>
              <a:spcAft>
                <a:spcPts val="1600"/>
              </a:spcAft>
              <a:buNone/>
            </a:pPr>
            <a:endParaRPr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675425" y="282275"/>
            <a:ext cx="2984425" cy="1636725"/>
          </a:xfrm>
          <a:prstGeom prst="rect">
            <a:avLst/>
          </a:prstGeom>
          <a:noFill/>
          <a:ln>
            <a:noFill/>
          </a:ln>
        </p:spPr>
      </p:pic>
      <p:pic>
        <p:nvPicPr>
          <p:cNvPr id="85" name="Shape 85"/>
          <p:cNvPicPr preferRelativeResize="0"/>
          <p:nvPr/>
        </p:nvPicPr>
        <p:blipFill rotWithShape="1">
          <a:blip r:embed="rId4">
            <a:alphaModFix/>
          </a:blip>
          <a:srcRect t="3880" b="-3880"/>
          <a:stretch/>
        </p:blipFill>
        <p:spPr>
          <a:xfrm>
            <a:off x="158213" y="2335900"/>
            <a:ext cx="8827576" cy="1295400"/>
          </a:xfrm>
          <a:prstGeom prst="rect">
            <a:avLst/>
          </a:prstGeom>
          <a:noFill/>
          <a:ln>
            <a:noFill/>
          </a:ln>
        </p:spPr>
      </p:pic>
      <p:pic>
        <p:nvPicPr>
          <p:cNvPr id="86" name="Shape 86"/>
          <p:cNvPicPr preferRelativeResize="0"/>
          <p:nvPr/>
        </p:nvPicPr>
        <p:blipFill rotWithShape="1">
          <a:blip r:embed="rId5">
            <a:alphaModFix/>
          </a:blip>
          <a:srcRect/>
          <a:stretch/>
        </p:blipFill>
        <p:spPr>
          <a:xfrm>
            <a:off x="872663" y="3924625"/>
            <a:ext cx="3057525" cy="981075"/>
          </a:xfrm>
          <a:prstGeom prst="rect">
            <a:avLst/>
          </a:prstGeom>
          <a:noFill/>
          <a:ln>
            <a:noFill/>
          </a:ln>
        </p:spPr>
      </p:pic>
      <p:cxnSp>
        <p:nvCxnSpPr>
          <p:cNvPr id="87" name="Shape 87"/>
          <p:cNvCxnSpPr/>
          <p:nvPr/>
        </p:nvCxnSpPr>
        <p:spPr>
          <a:xfrm>
            <a:off x="2398725" y="1919000"/>
            <a:ext cx="5400" cy="400500"/>
          </a:xfrm>
          <a:prstGeom prst="straightConnector1">
            <a:avLst/>
          </a:prstGeom>
          <a:noFill/>
          <a:ln w="9525" cap="flat" cmpd="sng">
            <a:solidFill>
              <a:srgbClr val="F3F3F3"/>
            </a:solidFill>
            <a:prstDash val="solid"/>
            <a:round/>
            <a:headEnd type="none" w="med" len="med"/>
            <a:tailEnd type="triangle" w="med" len="med"/>
          </a:ln>
        </p:spPr>
      </p:cxnSp>
      <p:cxnSp>
        <p:nvCxnSpPr>
          <p:cNvPr id="88" name="Shape 88"/>
          <p:cNvCxnSpPr>
            <a:endCxn id="86" idx="0"/>
          </p:cNvCxnSpPr>
          <p:nvPr/>
        </p:nvCxnSpPr>
        <p:spPr>
          <a:xfrm>
            <a:off x="2398125" y="3715825"/>
            <a:ext cx="3300" cy="208800"/>
          </a:xfrm>
          <a:prstGeom prst="straightConnector1">
            <a:avLst/>
          </a:prstGeom>
          <a:noFill/>
          <a:ln w="9525" cap="flat" cmpd="sng">
            <a:solidFill>
              <a:srgbClr val="FFFFFF"/>
            </a:solidFill>
            <a:prstDash val="solid"/>
            <a:round/>
            <a:headEnd type="none" w="med" len="med"/>
            <a:tailEnd type="triangle" w="med" len="med"/>
          </a:ln>
        </p:spPr>
      </p:cxnSp>
      <p:sp>
        <p:nvSpPr>
          <p:cNvPr id="89" name="Shape 89"/>
          <p:cNvSpPr txBox="1"/>
          <p:nvPr/>
        </p:nvSpPr>
        <p:spPr>
          <a:xfrm>
            <a:off x="4033125" y="282275"/>
            <a:ext cx="4626600" cy="1585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I</a:t>
            </a:r>
            <a:r>
              <a:rPr lang="en" sz="1200">
                <a:solidFill>
                  <a:srgbClr val="F3F3F3"/>
                </a:solidFill>
              </a:rPr>
              <a:t>Snapshot of Input , Intermediate Output and Final Output . Intermediate Output shows how different entries belong to the same cluster in our data set. ‘Belonging to the same cluster  means that they are duplicates of each other and hence they are referring to single entry.</a:t>
            </a:r>
            <a:endParaRPr sz="1200">
              <a:solidFill>
                <a:srgbClr val="F3F3F3"/>
              </a:solidFill>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288</Words>
  <Application>Microsoft Office PowerPoint</Application>
  <PresentationFormat>On-screen Show (16:9)</PresentationFormat>
  <Paragraphs>25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Alfa Slab One</vt:lpstr>
      <vt:lpstr>Arial</vt:lpstr>
      <vt:lpstr>Courier New</vt:lpstr>
      <vt:lpstr>Proxima Nova</vt:lpstr>
      <vt:lpstr>Open Sans</vt:lpstr>
      <vt:lpstr>Gameday</vt:lpstr>
      <vt:lpstr>HackerCamp 2018 Analytics</vt:lpstr>
      <vt:lpstr>PROBLEM</vt:lpstr>
      <vt:lpstr>Approach</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HackerCamp 2018 Analytics</dc:title>
  <cp:lastModifiedBy>Abhinav Jain</cp:lastModifiedBy>
  <cp:revision>3</cp:revision>
  <dcterms:modified xsi:type="dcterms:W3CDTF">2018-03-07T05:32:08Z</dcterms:modified>
</cp:coreProperties>
</file>