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71" r:id="rId3"/>
    <p:sldId id="273" r:id="rId4"/>
    <p:sldId id="272" r:id="rId5"/>
    <p:sldId id="257" r:id="rId6"/>
    <p:sldId id="258" r:id="rId7"/>
    <p:sldId id="259" r:id="rId8"/>
    <p:sldId id="274" r:id="rId9"/>
    <p:sldId id="260" r:id="rId10"/>
    <p:sldId id="261" r:id="rId11"/>
    <p:sldId id="262" r:id="rId12"/>
    <p:sldId id="263" r:id="rId13"/>
    <p:sldId id="264" r:id="rId14"/>
    <p:sldId id="265" r:id="rId15"/>
    <p:sldId id="266" r:id="rId16"/>
    <p:sldId id="267" r:id="rId17"/>
    <p:sldId id="268" r:id="rId18"/>
    <p:sldId id="269" r:id="rId19"/>
    <p:sldId id="276"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34"/>
    </mc:Choice>
    <mc:Fallback>
      <c:style val="34"/>
    </mc:Fallback>
  </mc:AlternateContent>
  <c:chart>
    <c:title>
      <c:layout/>
      <c:overlay val="0"/>
    </c:title>
    <c:autoTitleDeleted val="0"/>
    <c:plotArea>
      <c:layout>
        <c:manualLayout>
          <c:layoutTarget val="inner"/>
          <c:xMode val="edge"/>
          <c:yMode val="edge"/>
          <c:x val="0.18707988845144358"/>
          <c:y val="0.15673351377952757"/>
          <c:w val="0.47303248031496065"/>
          <c:h val="0.709548720472441"/>
        </c:manualLayout>
      </c:layout>
      <c:pieChart>
        <c:varyColors val="1"/>
        <c:ser>
          <c:idx val="0"/>
          <c:order val="0"/>
          <c:tx>
            <c:strRef>
              <c:f>Sheet1!$B$1</c:f>
              <c:strCache>
                <c:ptCount val="1"/>
                <c:pt idx="0">
                  <c:v>Null Ratio</c:v>
                </c:pt>
              </c:strCache>
            </c:strRef>
          </c:tx>
          <c:explosion val="7"/>
          <c:dLbls>
            <c:showLegendKey val="0"/>
            <c:showVal val="1"/>
            <c:showCatName val="0"/>
            <c:showSerName val="0"/>
            <c:showPercent val="0"/>
            <c:showBubbleSize val="0"/>
            <c:showLeaderLines val="1"/>
          </c:dLbls>
          <c:cat>
            <c:strRef>
              <c:f>Sheet1!$A$2:$A$10</c:f>
              <c:strCache>
                <c:ptCount val="9"/>
                <c:pt idx="0">
                  <c:v>RL</c:v>
                </c:pt>
                <c:pt idx="1">
                  <c:v>P2P</c:v>
                </c:pt>
                <c:pt idx="2">
                  <c:v>OLV</c:v>
                </c:pt>
                <c:pt idx="3">
                  <c:v>RR</c:v>
                </c:pt>
                <c:pt idx="4">
                  <c:v>DRT</c:v>
                </c:pt>
                <c:pt idx="5">
                  <c:v>DMS</c:v>
                </c:pt>
                <c:pt idx="6">
                  <c:v>OLA</c:v>
                </c:pt>
                <c:pt idx="7">
                  <c:v>DEM</c:v>
                </c:pt>
                <c:pt idx="8">
                  <c:v>gender</c:v>
                </c:pt>
              </c:strCache>
            </c:strRef>
          </c:cat>
          <c:val>
            <c:numRef>
              <c:f>Sheet1!$B$2:$B$10</c:f>
              <c:numCache>
                <c:formatCode>General</c:formatCode>
                <c:ptCount val="9"/>
                <c:pt idx="0">
                  <c:v>0</c:v>
                </c:pt>
                <c:pt idx="1">
                  <c:v>0.78349999999999997</c:v>
                </c:pt>
                <c:pt idx="2">
                  <c:v>0.45789999999999997</c:v>
                </c:pt>
                <c:pt idx="3">
                  <c:v>0.25950000000000001</c:v>
                </c:pt>
                <c:pt idx="4">
                  <c:v>0.1208</c:v>
                </c:pt>
                <c:pt idx="5">
                  <c:v>0.1178</c:v>
                </c:pt>
                <c:pt idx="6">
                  <c:v>0.3004</c:v>
                </c:pt>
                <c:pt idx="7">
                  <c:v>0.2969</c:v>
                </c:pt>
                <c:pt idx="8">
                  <c:v>8.0000000000000004E-4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7BCEB-2FCB-4FF6-9E0E-824A68A1EEF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F72429B3-DF7B-4F9B-BD8A-4FCBC5259A89}">
      <dgm:prSet phldrT="[Text]"/>
      <dgm:spPr/>
      <dgm:t>
        <a:bodyPr/>
        <a:lstStyle/>
        <a:p>
          <a:r>
            <a:rPr lang="en-IN" dirty="0" smtClean="0"/>
            <a:t>Data </a:t>
          </a:r>
          <a:r>
            <a:rPr lang="en-IN" dirty="0" err="1" smtClean="0"/>
            <a:t>Preprocessing</a:t>
          </a:r>
          <a:endParaRPr lang="en-IN" dirty="0"/>
        </a:p>
      </dgm:t>
    </dgm:pt>
    <dgm:pt modelId="{06C7D884-E6C3-4D5F-86C9-04A8585339AE}" type="parTrans" cxnId="{4D14136C-6E39-41BE-A396-98C62D133DAE}">
      <dgm:prSet/>
      <dgm:spPr/>
      <dgm:t>
        <a:bodyPr/>
        <a:lstStyle/>
        <a:p>
          <a:endParaRPr lang="en-IN"/>
        </a:p>
      </dgm:t>
    </dgm:pt>
    <dgm:pt modelId="{D1E4EFF5-FF50-4001-860E-74509E771EFD}" type="sibTrans" cxnId="{4D14136C-6E39-41BE-A396-98C62D133DAE}">
      <dgm:prSet/>
      <dgm:spPr/>
      <dgm:t>
        <a:bodyPr/>
        <a:lstStyle/>
        <a:p>
          <a:endParaRPr lang="en-IN"/>
        </a:p>
      </dgm:t>
    </dgm:pt>
    <dgm:pt modelId="{BF0B875F-A070-4188-9B84-1C7D7E61872E}">
      <dgm:prSet phldrT="[Text]"/>
      <dgm:spPr/>
      <dgm:t>
        <a:bodyPr/>
        <a:lstStyle/>
        <a:p>
          <a:r>
            <a:rPr lang="en-IN" dirty="0" smtClean="0"/>
            <a:t>Insights From Data</a:t>
          </a:r>
          <a:endParaRPr lang="en-IN" dirty="0"/>
        </a:p>
      </dgm:t>
    </dgm:pt>
    <dgm:pt modelId="{43A729B9-64B4-4F34-AC4C-AF692BE9E58C}" type="parTrans" cxnId="{B1D2AA61-CF19-4B42-A028-18E301E28306}">
      <dgm:prSet/>
      <dgm:spPr/>
      <dgm:t>
        <a:bodyPr/>
        <a:lstStyle/>
        <a:p>
          <a:endParaRPr lang="en-IN"/>
        </a:p>
      </dgm:t>
    </dgm:pt>
    <dgm:pt modelId="{3507D2C9-D283-4241-B97A-BB2BFC0C1C42}" type="sibTrans" cxnId="{B1D2AA61-CF19-4B42-A028-18E301E28306}">
      <dgm:prSet/>
      <dgm:spPr/>
      <dgm:t>
        <a:bodyPr/>
        <a:lstStyle/>
        <a:p>
          <a:endParaRPr lang="en-IN"/>
        </a:p>
      </dgm:t>
    </dgm:pt>
    <dgm:pt modelId="{ACF9CAE8-E010-4A8A-8572-DDE1E277667D}">
      <dgm:prSet phldrT="[Text]"/>
      <dgm:spPr/>
      <dgm:t>
        <a:bodyPr/>
        <a:lstStyle/>
        <a:p>
          <a:r>
            <a:rPr lang="en-IN" dirty="0" smtClean="0"/>
            <a:t>Machine Learning </a:t>
          </a:r>
          <a:r>
            <a:rPr lang="en-IN" dirty="0" err="1" smtClean="0"/>
            <a:t>Modeling</a:t>
          </a:r>
          <a:endParaRPr lang="en-IN" dirty="0"/>
        </a:p>
      </dgm:t>
    </dgm:pt>
    <dgm:pt modelId="{A7945BA0-15A3-47DF-9DC3-3BAA60A92EF0}" type="parTrans" cxnId="{57CB66EC-373C-40FB-AFFA-56FA806E3CA7}">
      <dgm:prSet/>
      <dgm:spPr/>
      <dgm:t>
        <a:bodyPr/>
        <a:lstStyle/>
        <a:p>
          <a:endParaRPr lang="en-IN"/>
        </a:p>
      </dgm:t>
    </dgm:pt>
    <dgm:pt modelId="{33A4EF09-5D5E-4082-A06A-E9B872728C13}" type="sibTrans" cxnId="{57CB66EC-373C-40FB-AFFA-56FA806E3CA7}">
      <dgm:prSet/>
      <dgm:spPr/>
      <dgm:t>
        <a:bodyPr/>
        <a:lstStyle/>
        <a:p>
          <a:endParaRPr lang="en-IN"/>
        </a:p>
      </dgm:t>
    </dgm:pt>
    <dgm:pt modelId="{9FA0929A-92C0-4D5E-BBF5-BFD50AE6E05B}">
      <dgm:prSet phldrT="[Text]"/>
      <dgm:spPr/>
      <dgm:t>
        <a:bodyPr/>
        <a:lstStyle/>
        <a:p>
          <a:r>
            <a:rPr lang="en-IN" dirty="0" smtClean="0"/>
            <a:t>Cross Validation</a:t>
          </a:r>
          <a:endParaRPr lang="en-IN" dirty="0"/>
        </a:p>
      </dgm:t>
    </dgm:pt>
    <dgm:pt modelId="{F5AB9BEB-FF97-4145-91EB-A6B21E6BC52C}" type="parTrans" cxnId="{C80350BD-EEB0-4591-8549-1DC64BCA3823}">
      <dgm:prSet/>
      <dgm:spPr/>
      <dgm:t>
        <a:bodyPr/>
        <a:lstStyle/>
        <a:p>
          <a:endParaRPr lang="en-IN"/>
        </a:p>
      </dgm:t>
    </dgm:pt>
    <dgm:pt modelId="{761C2D07-FF25-4F9E-893E-8CBC17944CBA}" type="sibTrans" cxnId="{C80350BD-EEB0-4591-8549-1DC64BCA3823}">
      <dgm:prSet/>
      <dgm:spPr/>
      <dgm:t>
        <a:bodyPr/>
        <a:lstStyle/>
        <a:p>
          <a:endParaRPr lang="en-IN"/>
        </a:p>
      </dgm:t>
    </dgm:pt>
    <dgm:pt modelId="{4AD31BE2-D38C-4917-B26E-373C4052E279}">
      <dgm:prSet phldrT="[Text]"/>
      <dgm:spPr/>
      <dgm:t>
        <a:bodyPr/>
        <a:lstStyle/>
        <a:p>
          <a:r>
            <a:rPr lang="en-IN" dirty="0" smtClean="0"/>
            <a:t>Final Output</a:t>
          </a:r>
          <a:endParaRPr lang="en-IN" dirty="0"/>
        </a:p>
      </dgm:t>
    </dgm:pt>
    <dgm:pt modelId="{AF53E03F-2319-48FA-B79C-37600B1E42D0}" type="parTrans" cxnId="{ED4E6A24-E76C-4E8A-98DB-69801B02F0DF}">
      <dgm:prSet/>
      <dgm:spPr/>
      <dgm:t>
        <a:bodyPr/>
        <a:lstStyle/>
        <a:p>
          <a:endParaRPr lang="en-IN"/>
        </a:p>
      </dgm:t>
    </dgm:pt>
    <dgm:pt modelId="{344C2CFB-14DF-42E8-9D3F-9EEB89EEA25A}" type="sibTrans" cxnId="{ED4E6A24-E76C-4E8A-98DB-69801B02F0DF}">
      <dgm:prSet/>
      <dgm:spPr/>
      <dgm:t>
        <a:bodyPr/>
        <a:lstStyle/>
        <a:p>
          <a:endParaRPr lang="en-IN"/>
        </a:p>
      </dgm:t>
    </dgm:pt>
    <dgm:pt modelId="{7AE3EDE0-A007-489A-8E6E-F395FABC8251}" type="pres">
      <dgm:prSet presAssocID="{75F7BCEB-2FCB-4FF6-9E0E-824A68A1EEFB}" presName="diagram" presStyleCnt="0">
        <dgm:presLayoutVars>
          <dgm:dir/>
          <dgm:resizeHandles val="exact"/>
        </dgm:presLayoutVars>
      </dgm:prSet>
      <dgm:spPr/>
      <dgm:t>
        <a:bodyPr/>
        <a:lstStyle/>
        <a:p>
          <a:endParaRPr lang="en-IN"/>
        </a:p>
      </dgm:t>
    </dgm:pt>
    <dgm:pt modelId="{B026C2FC-C988-4CC0-8380-B40E54D6E554}" type="pres">
      <dgm:prSet presAssocID="{F72429B3-DF7B-4F9B-BD8A-4FCBC5259A89}" presName="node" presStyleLbl="node1" presStyleIdx="0" presStyleCnt="5" custLinFactNeighborX="-335" custLinFactNeighborY="-1487">
        <dgm:presLayoutVars>
          <dgm:bulletEnabled val="1"/>
        </dgm:presLayoutVars>
      </dgm:prSet>
      <dgm:spPr/>
      <dgm:t>
        <a:bodyPr/>
        <a:lstStyle/>
        <a:p>
          <a:endParaRPr lang="en-IN"/>
        </a:p>
      </dgm:t>
    </dgm:pt>
    <dgm:pt modelId="{8D2E413E-5268-4BEE-B3E2-F0E08642065D}" type="pres">
      <dgm:prSet presAssocID="{D1E4EFF5-FF50-4001-860E-74509E771EFD}" presName="sibTrans" presStyleLbl="sibTrans2D1" presStyleIdx="0" presStyleCnt="4"/>
      <dgm:spPr/>
      <dgm:t>
        <a:bodyPr/>
        <a:lstStyle/>
        <a:p>
          <a:endParaRPr lang="en-IN"/>
        </a:p>
      </dgm:t>
    </dgm:pt>
    <dgm:pt modelId="{EFC6D978-E3EF-4599-97E6-8AF9BAA6F29F}" type="pres">
      <dgm:prSet presAssocID="{D1E4EFF5-FF50-4001-860E-74509E771EFD}" presName="connectorText" presStyleLbl="sibTrans2D1" presStyleIdx="0" presStyleCnt="4"/>
      <dgm:spPr/>
      <dgm:t>
        <a:bodyPr/>
        <a:lstStyle/>
        <a:p>
          <a:endParaRPr lang="en-IN"/>
        </a:p>
      </dgm:t>
    </dgm:pt>
    <dgm:pt modelId="{00F11E76-9DF4-4695-A5BD-60C8DBF594DE}" type="pres">
      <dgm:prSet presAssocID="{BF0B875F-A070-4188-9B84-1C7D7E61872E}" presName="node" presStyleLbl="node1" presStyleIdx="1" presStyleCnt="5">
        <dgm:presLayoutVars>
          <dgm:bulletEnabled val="1"/>
        </dgm:presLayoutVars>
      </dgm:prSet>
      <dgm:spPr/>
      <dgm:t>
        <a:bodyPr/>
        <a:lstStyle/>
        <a:p>
          <a:endParaRPr lang="en-IN"/>
        </a:p>
      </dgm:t>
    </dgm:pt>
    <dgm:pt modelId="{ECFFDCA4-CE61-4EDD-9891-DA9C227A644E}" type="pres">
      <dgm:prSet presAssocID="{3507D2C9-D283-4241-B97A-BB2BFC0C1C42}" presName="sibTrans" presStyleLbl="sibTrans2D1" presStyleIdx="1" presStyleCnt="4"/>
      <dgm:spPr/>
      <dgm:t>
        <a:bodyPr/>
        <a:lstStyle/>
        <a:p>
          <a:endParaRPr lang="en-IN"/>
        </a:p>
      </dgm:t>
    </dgm:pt>
    <dgm:pt modelId="{D574884D-4B9E-473E-8162-7DA846BB0ABE}" type="pres">
      <dgm:prSet presAssocID="{3507D2C9-D283-4241-B97A-BB2BFC0C1C42}" presName="connectorText" presStyleLbl="sibTrans2D1" presStyleIdx="1" presStyleCnt="4"/>
      <dgm:spPr/>
      <dgm:t>
        <a:bodyPr/>
        <a:lstStyle/>
        <a:p>
          <a:endParaRPr lang="en-IN"/>
        </a:p>
      </dgm:t>
    </dgm:pt>
    <dgm:pt modelId="{5877916B-0E2A-49F6-80BA-7A71E6821FD8}" type="pres">
      <dgm:prSet presAssocID="{ACF9CAE8-E010-4A8A-8572-DDE1E277667D}" presName="node" presStyleLbl="node1" presStyleIdx="2" presStyleCnt="5">
        <dgm:presLayoutVars>
          <dgm:bulletEnabled val="1"/>
        </dgm:presLayoutVars>
      </dgm:prSet>
      <dgm:spPr/>
      <dgm:t>
        <a:bodyPr/>
        <a:lstStyle/>
        <a:p>
          <a:endParaRPr lang="en-IN"/>
        </a:p>
      </dgm:t>
    </dgm:pt>
    <dgm:pt modelId="{1373AEE7-C98D-40B6-831B-56ECE2BF5B36}" type="pres">
      <dgm:prSet presAssocID="{33A4EF09-5D5E-4082-A06A-E9B872728C13}" presName="sibTrans" presStyleLbl="sibTrans2D1" presStyleIdx="2" presStyleCnt="4"/>
      <dgm:spPr/>
      <dgm:t>
        <a:bodyPr/>
        <a:lstStyle/>
        <a:p>
          <a:endParaRPr lang="en-IN"/>
        </a:p>
      </dgm:t>
    </dgm:pt>
    <dgm:pt modelId="{B8AC5C75-F975-4F4A-A270-12C9DA388FBE}" type="pres">
      <dgm:prSet presAssocID="{33A4EF09-5D5E-4082-A06A-E9B872728C13}" presName="connectorText" presStyleLbl="sibTrans2D1" presStyleIdx="2" presStyleCnt="4"/>
      <dgm:spPr/>
      <dgm:t>
        <a:bodyPr/>
        <a:lstStyle/>
        <a:p>
          <a:endParaRPr lang="en-IN"/>
        </a:p>
      </dgm:t>
    </dgm:pt>
    <dgm:pt modelId="{B4C0B252-53FA-4A61-A645-15B8A49BED23}" type="pres">
      <dgm:prSet presAssocID="{9FA0929A-92C0-4D5E-BBF5-BFD50AE6E05B}" presName="node" presStyleLbl="node1" presStyleIdx="3" presStyleCnt="5">
        <dgm:presLayoutVars>
          <dgm:bulletEnabled val="1"/>
        </dgm:presLayoutVars>
      </dgm:prSet>
      <dgm:spPr/>
      <dgm:t>
        <a:bodyPr/>
        <a:lstStyle/>
        <a:p>
          <a:endParaRPr lang="en-IN"/>
        </a:p>
      </dgm:t>
    </dgm:pt>
    <dgm:pt modelId="{77443A70-F8DC-40F9-B85C-E193D4161161}" type="pres">
      <dgm:prSet presAssocID="{761C2D07-FF25-4F9E-893E-8CBC17944CBA}" presName="sibTrans" presStyleLbl="sibTrans2D1" presStyleIdx="3" presStyleCnt="4"/>
      <dgm:spPr/>
      <dgm:t>
        <a:bodyPr/>
        <a:lstStyle/>
        <a:p>
          <a:endParaRPr lang="en-IN"/>
        </a:p>
      </dgm:t>
    </dgm:pt>
    <dgm:pt modelId="{73964089-CD6C-4E35-B481-A9AC3615DFA9}" type="pres">
      <dgm:prSet presAssocID="{761C2D07-FF25-4F9E-893E-8CBC17944CBA}" presName="connectorText" presStyleLbl="sibTrans2D1" presStyleIdx="3" presStyleCnt="4"/>
      <dgm:spPr/>
      <dgm:t>
        <a:bodyPr/>
        <a:lstStyle/>
        <a:p>
          <a:endParaRPr lang="en-IN"/>
        </a:p>
      </dgm:t>
    </dgm:pt>
    <dgm:pt modelId="{2E15081E-04EF-4021-B897-A3955FC9297E}" type="pres">
      <dgm:prSet presAssocID="{4AD31BE2-D38C-4917-B26E-373C4052E279}" presName="node" presStyleLbl="node1" presStyleIdx="4" presStyleCnt="5">
        <dgm:presLayoutVars>
          <dgm:bulletEnabled val="1"/>
        </dgm:presLayoutVars>
      </dgm:prSet>
      <dgm:spPr/>
      <dgm:t>
        <a:bodyPr/>
        <a:lstStyle/>
        <a:p>
          <a:endParaRPr lang="en-IN"/>
        </a:p>
      </dgm:t>
    </dgm:pt>
  </dgm:ptLst>
  <dgm:cxnLst>
    <dgm:cxn modelId="{22C3A984-98E0-4FD1-BE05-A636492CF2F4}" type="presOf" srcId="{4AD31BE2-D38C-4917-B26E-373C4052E279}" destId="{2E15081E-04EF-4021-B897-A3955FC9297E}" srcOrd="0" destOrd="0" presId="urn:microsoft.com/office/officeart/2005/8/layout/process5"/>
    <dgm:cxn modelId="{ED4E6A24-E76C-4E8A-98DB-69801B02F0DF}" srcId="{75F7BCEB-2FCB-4FF6-9E0E-824A68A1EEFB}" destId="{4AD31BE2-D38C-4917-B26E-373C4052E279}" srcOrd="4" destOrd="0" parTransId="{AF53E03F-2319-48FA-B79C-37600B1E42D0}" sibTransId="{344C2CFB-14DF-42E8-9D3F-9EEB89EEA25A}"/>
    <dgm:cxn modelId="{4D14136C-6E39-41BE-A396-98C62D133DAE}" srcId="{75F7BCEB-2FCB-4FF6-9E0E-824A68A1EEFB}" destId="{F72429B3-DF7B-4F9B-BD8A-4FCBC5259A89}" srcOrd="0" destOrd="0" parTransId="{06C7D884-E6C3-4D5F-86C9-04A8585339AE}" sibTransId="{D1E4EFF5-FF50-4001-860E-74509E771EFD}"/>
    <dgm:cxn modelId="{0FCC4994-23EC-4680-AE13-AA31C7EF9081}" type="presOf" srcId="{33A4EF09-5D5E-4082-A06A-E9B872728C13}" destId="{1373AEE7-C98D-40B6-831B-56ECE2BF5B36}" srcOrd="0" destOrd="0" presId="urn:microsoft.com/office/officeart/2005/8/layout/process5"/>
    <dgm:cxn modelId="{369A5C3A-82EB-4919-BBE3-885DECB6474B}" type="presOf" srcId="{3507D2C9-D283-4241-B97A-BB2BFC0C1C42}" destId="{ECFFDCA4-CE61-4EDD-9891-DA9C227A644E}" srcOrd="0" destOrd="0" presId="urn:microsoft.com/office/officeart/2005/8/layout/process5"/>
    <dgm:cxn modelId="{71D41C00-FC4C-4414-86EF-8B809C74F93C}" type="presOf" srcId="{ACF9CAE8-E010-4A8A-8572-DDE1E277667D}" destId="{5877916B-0E2A-49F6-80BA-7A71E6821FD8}" srcOrd="0" destOrd="0" presId="urn:microsoft.com/office/officeart/2005/8/layout/process5"/>
    <dgm:cxn modelId="{A8D77AE6-2C89-4D1B-98AF-C6CE577C7712}" type="presOf" srcId="{33A4EF09-5D5E-4082-A06A-E9B872728C13}" destId="{B8AC5C75-F975-4F4A-A270-12C9DA388FBE}" srcOrd="1" destOrd="0" presId="urn:microsoft.com/office/officeart/2005/8/layout/process5"/>
    <dgm:cxn modelId="{57CB66EC-373C-40FB-AFFA-56FA806E3CA7}" srcId="{75F7BCEB-2FCB-4FF6-9E0E-824A68A1EEFB}" destId="{ACF9CAE8-E010-4A8A-8572-DDE1E277667D}" srcOrd="2" destOrd="0" parTransId="{A7945BA0-15A3-47DF-9DC3-3BAA60A92EF0}" sibTransId="{33A4EF09-5D5E-4082-A06A-E9B872728C13}"/>
    <dgm:cxn modelId="{21735D35-201B-488F-A7A6-FF0F92447AA3}" type="presOf" srcId="{BF0B875F-A070-4188-9B84-1C7D7E61872E}" destId="{00F11E76-9DF4-4695-A5BD-60C8DBF594DE}" srcOrd="0" destOrd="0" presId="urn:microsoft.com/office/officeart/2005/8/layout/process5"/>
    <dgm:cxn modelId="{F929CF9B-1E63-404E-A555-A6E3C12FFA14}" type="presOf" srcId="{9FA0929A-92C0-4D5E-BBF5-BFD50AE6E05B}" destId="{B4C0B252-53FA-4A61-A645-15B8A49BED23}" srcOrd="0" destOrd="0" presId="urn:microsoft.com/office/officeart/2005/8/layout/process5"/>
    <dgm:cxn modelId="{4A97A11E-BAA2-4832-9C5C-1524EB3B9938}" type="presOf" srcId="{F72429B3-DF7B-4F9B-BD8A-4FCBC5259A89}" destId="{B026C2FC-C988-4CC0-8380-B40E54D6E554}" srcOrd="0" destOrd="0" presId="urn:microsoft.com/office/officeart/2005/8/layout/process5"/>
    <dgm:cxn modelId="{7A5FF5CE-388E-4BD9-86CE-ECC15C3DE51E}" type="presOf" srcId="{3507D2C9-D283-4241-B97A-BB2BFC0C1C42}" destId="{D574884D-4B9E-473E-8162-7DA846BB0ABE}" srcOrd="1" destOrd="0" presId="urn:microsoft.com/office/officeart/2005/8/layout/process5"/>
    <dgm:cxn modelId="{54D88DF5-A2D7-47F5-8C70-35B3A9854C7B}" type="presOf" srcId="{D1E4EFF5-FF50-4001-860E-74509E771EFD}" destId="{8D2E413E-5268-4BEE-B3E2-F0E08642065D}" srcOrd="0" destOrd="0" presId="urn:microsoft.com/office/officeart/2005/8/layout/process5"/>
    <dgm:cxn modelId="{740500FA-8662-488F-81FA-234F2494AEA0}" type="presOf" srcId="{761C2D07-FF25-4F9E-893E-8CBC17944CBA}" destId="{73964089-CD6C-4E35-B481-A9AC3615DFA9}" srcOrd="1" destOrd="0" presId="urn:microsoft.com/office/officeart/2005/8/layout/process5"/>
    <dgm:cxn modelId="{C80350BD-EEB0-4591-8549-1DC64BCA3823}" srcId="{75F7BCEB-2FCB-4FF6-9E0E-824A68A1EEFB}" destId="{9FA0929A-92C0-4D5E-BBF5-BFD50AE6E05B}" srcOrd="3" destOrd="0" parTransId="{F5AB9BEB-FF97-4145-91EB-A6B21E6BC52C}" sibTransId="{761C2D07-FF25-4F9E-893E-8CBC17944CBA}"/>
    <dgm:cxn modelId="{8D07128B-0DB1-4F8F-9253-2585997C79A5}" type="presOf" srcId="{761C2D07-FF25-4F9E-893E-8CBC17944CBA}" destId="{77443A70-F8DC-40F9-B85C-E193D4161161}" srcOrd="0" destOrd="0" presId="urn:microsoft.com/office/officeart/2005/8/layout/process5"/>
    <dgm:cxn modelId="{BD9284EF-AA30-4196-9914-77407C8EF900}" type="presOf" srcId="{D1E4EFF5-FF50-4001-860E-74509E771EFD}" destId="{EFC6D978-E3EF-4599-97E6-8AF9BAA6F29F}" srcOrd="1" destOrd="0" presId="urn:microsoft.com/office/officeart/2005/8/layout/process5"/>
    <dgm:cxn modelId="{B0D25FC1-6200-41BB-9B58-E11987E86D45}" type="presOf" srcId="{75F7BCEB-2FCB-4FF6-9E0E-824A68A1EEFB}" destId="{7AE3EDE0-A007-489A-8E6E-F395FABC8251}" srcOrd="0" destOrd="0" presId="urn:microsoft.com/office/officeart/2005/8/layout/process5"/>
    <dgm:cxn modelId="{B1D2AA61-CF19-4B42-A028-18E301E28306}" srcId="{75F7BCEB-2FCB-4FF6-9E0E-824A68A1EEFB}" destId="{BF0B875F-A070-4188-9B84-1C7D7E61872E}" srcOrd="1" destOrd="0" parTransId="{43A729B9-64B4-4F34-AC4C-AF692BE9E58C}" sibTransId="{3507D2C9-D283-4241-B97A-BB2BFC0C1C42}"/>
    <dgm:cxn modelId="{C22FF3F4-69BB-42EC-8D01-00CC278B9979}" type="presParOf" srcId="{7AE3EDE0-A007-489A-8E6E-F395FABC8251}" destId="{B026C2FC-C988-4CC0-8380-B40E54D6E554}" srcOrd="0" destOrd="0" presId="urn:microsoft.com/office/officeart/2005/8/layout/process5"/>
    <dgm:cxn modelId="{1BB17BCF-21E9-4650-BC02-28B10444B6E9}" type="presParOf" srcId="{7AE3EDE0-A007-489A-8E6E-F395FABC8251}" destId="{8D2E413E-5268-4BEE-B3E2-F0E08642065D}" srcOrd="1" destOrd="0" presId="urn:microsoft.com/office/officeart/2005/8/layout/process5"/>
    <dgm:cxn modelId="{C13E8729-1853-463A-9951-5D2B239F15DF}" type="presParOf" srcId="{8D2E413E-5268-4BEE-B3E2-F0E08642065D}" destId="{EFC6D978-E3EF-4599-97E6-8AF9BAA6F29F}" srcOrd="0" destOrd="0" presId="urn:microsoft.com/office/officeart/2005/8/layout/process5"/>
    <dgm:cxn modelId="{51698430-9BE0-404F-8A77-BD966F7712CA}" type="presParOf" srcId="{7AE3EDE0-A007-489A-8E6E-F395FABC8251}" destId="{00F11E76-9DF4-4695-A5BD-60C8DBF594DE}" srcOrd="2" destOrd="0" presId="urn:microsoft.com/office/officeart/2005/8/layout/process5"/>
    <dgm:cxn modelId="{099CFBB2-3C39-4B2A-A120-AA27A4584393}" type="presParOf" srcId="{7AE3EDE0-A007-489A-8E6E-F395FABC8251}" destId="{ECFFDCA4-CE61-4EDD-9891-DA9C227A644E}" srcOrd="3" destOrd="0" presId="urn:microsoft.com/office/officeart/2005/8/layout/process5"/>
    <dgm:cxn modelId="{5C1AC9A4-9B58-4324-91D3-559FBAE418A3}" type="presParOf" srcId="{ECFFDCA4-CE61-4EDD-9891-DA9C227A644E}" destId="{D574884D-4B9E-473E-8162-7DA846BB0ABE}" srcOrd="0" destOrd="0" presId="urn:microsoft.com/office/officeart/2005/8/layout/process5"/>
    <dgm:cxn modelId="{563A2A6A-D1FB-492C-A284-2892029D0090}" type="presParOf" srcId="{7AE3EDE0-A007-489A-8E6E-F395FABC8251}" destId="{5877916B-0E2A-49F6-80BA-7A71E6821FD8}" srcOrd="4" destOrd="0" presId="urn:microsoft.com/office/officeart/2005/8/layout/process5"/>
    <dgm:cxn modelId="{DCC6BE73-2419-4403-927E-4C48B5E62B69}" type="presParOf" srcId="{7AE3EDE0-A007-489A-8E6E-F395FABC8251}" destId="{1373AEE7-C98D-40B6-831B-56ECE2BF5B36}" srcOrd="5" destOrd="0" presId="urn:microsoft.com/office/officeart/2005/8/layout/process5"/>
    <dgm:cxn modelId="{2EFE5EBF-AFB8-4E53-A584-BF2F36F243D2}" type="presParOf" srcId="{1373AEE7-C98D-40B6-831B-56ECE2BF5B36}" destId="{B8AC5C75-F975-4F4A-A270-12C9DA388FBE}" srcOrd="0" destOrd="0" presId="urn:microsoft.com/office/officeart/2005/8/layout/process5"/>
    <dgm:cxn modelId="{5CEB7477-8063-4539-8424-F2C98AA015B3}" type="presParOf" srcId="{7AE3EDE0-A007-489A-8E6E-F395FABC8251}" destId="{B4C0B252-53FA-4A61-A645-15B8A49BED23}" srcOrd="6" destOrd="0" presId="urn:microsoft.com/office/officeart/2005/8/layout/process5"/>
    <dgm:cxn modelId="{49259D75-2CEA-4203-896D-6D0F5CC00FFD}" type="presParOf" srcId="{7AE3EDE0-A007-489A-8E6E-F395FABC8251}" destId="{77443A70-F8DC-40F9-B85C-E193D4161161}" srcOrd="7" destOrd="0" presId="urn:microsoft.com/office/officeart/2005/8/layout/process5"/>
    <dgm:cxn modelId="{006271F0-CD8F-4DB4-979E-EF5DB6118337}" type="presParOf" srcId="{77443A70-F8DC-40F9-B85C-E193D4161161}" destId="{73964089-CD6C-4E35-B481-A9AC3615DFA9}" srcOrd="0" destOrd="0" presId="urn:microsoft.com/office/officeart/2005/8/layout/process5"/>
    <dgm:cxn modelId="{EEAF73E4-F1DC-43D2-8546-862FF9DE962E}" type="presParOf" srcId="{7AE3EDE0-A007-489A-8E6E-F395FABC8251}" destId="{2E15081E-04EF-4021-B897-A3955FC9297E}"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6C2FC-C988-4CC0-8380-B40E54D6E554}">
      <dsp:nvSpPr>
        <dsp:cNvPr id="0" name=""/>
        <dsp:cNvSpPr/>
      </dsp:nvSpPr>
      <dsp:spPr>
        <a:xfrm>
          <a:off x="0" y="736599"/>
          <a:ext cx="1601390" cy="9608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Data </a:t>
          </a:r>
          <a:r>
            <a:rPr lang="en-IN" sz="1600" kern="1200" dirty="0" err="1" smtClean="0"/>
            <a:t>Preprocessing</a:t>
          </a:r>
          <a:endParaRPr lang="en-IN" sz="1600" kern="1200" dirty="0"/>
        </a:p>
      </dsp:txBody>
      <dsp:txXfrm>
        <a:off x="28142" y="764741"/>
        <a:ext cx="1545106" cy="904550"/>
      </dsp:txXfrm>
    </dsp:sp>
    <dsp:sp modelId="{8D2E413E-5268-4BEE-B3E2-F0E08642065D}">
      <dsp:nvSpPr>
        <dsp:cNvPr id="0" name=""/>
        <dsp:cNvSpPr/>
      </dsp:nvSpPr>
      <dsp:spPr>
        <a:xfrm rot="21856">
          <a:off x="1743488" y="1025526"/>
          <a:ext cx="342341"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1743489" y="1104629"/>
        <a:ext cx="239639" cy="238286"/>
      </dsp:txXfrm>
    </dsp:sp>
    <dsp:sp modelId="{00F11E76-9DF4-4695-A5BD-60C8DBF594DE}">
      <dsp:nvSpPr>
        <dsp:cNvPr id="0" name=""/>
        <dsp:cNvSpPr/>
      </dsp:nvSpPr>
      <dsp:spPr>
        <a:xfrm>
          <a:off x="2247304" y="750887"/>
          <a:ext cx="1601390" cy="9608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Insights From Data</a:t>
          </a:r>
          <a:endParaRPr lang="en-IN" sz="1600" kern="1200" dirty="0"/>
        </a:p>
      </dsp:txBody>
      <dsp:txXfrm>
        <a:off x="2275446" y="779029"/>
        <a:ext cx="1545106" cy="904550"/>
      </dsp:txXfrm>
    </dsp:sp>
    <dsp:sp modelId="{ECFFDCA4-CE61-4EDD-9891-DA9C227A644E}">
      <dsp:nvSpPr>
        <dsp:cNvPr id="0" name=""/>
        <dsp:cNvSpPr/>
      </dsp:nvSpPr>
      <dsp:spPr>
        <a:xfrm>
          <a:off x="3989617"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3989617" y="1112161"/>
        <a:ext cx="237646" cy="238286"/>
      </dsp:txXfrm>
    </dsp:sp>
    <dsp:sp modelId="{5877916B-0E2A-49F6-80BA-7A71E6821FD8}">
      <dsp:nvSpPr>
        <dsp:cNvPr id="0" name=""/>
        <dsp:cNvSpPr/>
      </dsp:nvSpPr>
      <dsp:spPr>
        <a:xfrm>
          <a:off x="4489251" y="750887"/>
          <a:ext cx="1601390" cy="9608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Machine Learning </a:t>
          </a:r>
          <a:r>
            <a:rPr lang="en-IN" sz="1600" kern="1200" dirty="0" err="1" smtClean="0"/>
            <a:t>Modeling</a:t>
          </a:r>
          <a:endParaRPr lang="en-IN" sz="1600" kern="1200" dirty="0"/>
        </a:p>
      </dsp:txBody>
      <dsp:txXfrm>
        <a:off x="4517393" y="779029"/>
        <a:ext cx="1545106" cy="904550"/>
      </dsp:txXfrm>
    </dsp:sp>
    <dsp:sp modelId="{1373AEE7-C98D-40B6-831B-56ECE2BF5B36}">
      <dsp:nvSpPr>
        <dsp:cNvPr id="0" name=""/>
        <dsp:cNvSpPr/>
      </dsp:nvSpPr>
      <dsp:spPr>
        <a:xfrm rot="5400000">
          <a:off x="5120199" y="1823819"/>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5400000">
        <a:off x="5170803" y="1852644"/>
        <a:ext cx="238286" cy="237646"/>
      </dsp:txXfrm>
    </dsp:sp>
    <dsp:sp modelId="{B4C0B252-53FA-4A61-A645-15B8A49BED23}">
      <dsp:nvSpPr>
        <dsp:cNvPr id="0" name=""/>
        <dsp:cNvSpPr/>
      </dsp:nvSpPr>
      <dsp:spPr>
        <a:xfrm>
          <a:off x="4489251" y="2352278"/>
          <a:ext cx="1601390" cy="9608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Cross Validation</a:t>
          </a:r>
          <a:endParaRPr lang="en-IN" sz="1600" kern="1200" dirty="0"/>
        </a:p>
      </dsp:txBody>
      <dsp:txXfrm>
        <a:off x="4517393" y="2380420"/>
        <a:ext cx="1545106" cy="904550"/>
      </dsp:txXfrm>
    </dsp:sp>
    <dsp:sp modelId="{77443A70-F8DC-40F9-B85C-E193D4161161}">
      <dsp:nvSpPr>
        <dsp:cNvPr id="0" name=""/>
        <dsp:cNvSpPr/>
      </dsp:nvSpPr>
      <dsp:spPr>
        <a:xfrm rot="10800000">
          <a:off x="4008834" y="263412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10800000">
        <a:off x="4110682" y="2713551"/>
        <a:ext cx="237646" cy="238286"/>
      </dsp:txXfrm>
    </dsp:sp>
    <dsp:sp modelId="{2E15081E-04EF-4021-B897-A3955FC9297E}">
      <dsp:nvSpPr>
        <dsp:cNvPr id="0" name=""/>
        <dsp:cNvSpPr/>
      </dsp:nvSpPr>
      <dsp:spPr>
        <a:xfrm>
          <a:off x="2247304" y="2352278"/>
          <a:ext cx="1601390" cy="9608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Final Output</a:t>
          </a:r>
          <a:endParaRPr lang="en-IN" sz="1600" kern="1200" dirty="0"/>
        </a:p>
      </dsp:txBody>
      <dsp:txXfrm>
        <a:off x="2275446" y="2380420"/>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777FA-1CA9-42F0-B1A1-8AFCCD0DB891}" type="datetimeFigureOut">
              <a:rPr lang="en-IN" smtClean="0"/>
              <a:t>04-08-2018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F4B01-D181-40EA-A1E6-24E21D915A3A}" type="slidenum">
              <a:rPr lang="en-IN" smtClean="0"/>
              <a:t>‹#›</a:t>
            </a:fld>
            <a:endParaRPr lang="en-IN"/>
          </a:p>
        </p:txBody>
      </p:sp>
    </p:spTree>
    <p:extLst>
      <p:ext uri="{BB962C8B-B14F-4D97-AF65-F5344CB8AC3E}">
        <p14:creationId xmlns:p14="http://schemas.microsoft.com/office/powerpoint/2010/main" val="416085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BA03FC9-7348-4CDC-9924-789D284FF591}" type="datetime1">
              <a:rPr lang="en-US" smtClean="0"/>
              <a:t>8/4/2018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Mediplexis Case Study</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AAFD9-0598-4337-A52F-597114D52112}"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63144-D19D-4EC5-A9D9-88FCFBA50889}"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7BA90-C3E0-4743-A7C5-E6D042E51F40}"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110E3D7-E4FC-48D0-A1F4-8ADC97C4C1DE}" type="datetime1">
              <a:rPr lang="en-US" smtClean="0"/>
              <a:t>8/4/2018</a:t>
            </a:fld>
            <a:endParaRPr lang="en-US"/>
          </a:p>
        </p:txBody>
      </p:sp>
      <p:sp>
        <p:nvSpPr>
          <p:cNvPr id="6" name="Footer Placeholder 5"/>
          <p:cNvSpPr>
            <a:spLocks noGrp="1"/>
          </p:cNvSpPr>
          <p:nvPr>
            <p:ph type="ftr" sz="quarter" idx="11"/>
          </p:nvPr>
        </p:nvSpPr>
        <p:spPr/>
        <p:txBody>
          <a:bodyPr/>
          <a:lstStyle/>
          <a:p>
            <a:r>
              <a:rPr lang="en-US" smtClean="0"/>
              <a:t>Mediplexis Case Study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309D5-BA9F-4BCA-BD51-196E75D95A9C}" type="datetime1">
              <a:rPr lang="en-US" smtClean="0"/>
              <a:t>8/4/2018</a:t>
            </a:fld>
            <a:endParaRPr lang="en-US"/>
          </a:p>
        </p:txBody>
      </p:sp>
      <p:sp>
        <p:nvSpPr>
          <p:cNvPr id="8" name="Footer Placeholder 7"/>
          <p:cNvSpPr>
            <a:spLocks noGrp="1"/>
          </p:cNvSpPr>
          <p:nvPr>
            <p:ph type="ftr" sz="quarter" idx="11"/>
          </p:nvPr>
        </p:nvSpPr>
        <p:spPr/>
        <p:txBody>
          <a:bodyPr/>
          <a:lstStyle/>
          <a:p>
            <a:r>
              <a:rPr lang="en-US" smtClean="0"/>
              <a:t>Mediplexis Case Study</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B7331-0FD2-495E-A157-AECD71C4AD8D}" type="datetime1">
              <a:rPr lang="en-US" smtClean="0"/>
              <a:t>8/4/2018</a:t>
            </a:fld>
            <a:endParaRPr lang="en-US"/>
          </a:p>
        </p:txBody>
      </p:sp>
      <p:sp>
        <p:nvSpPr>
          <p:cNvPr id="4" name="Footer Placeholder 3"/>
          <p:cNvSpPr>
            <a:spLocks noGrp="1"/>
          </p:cNvSpPr>
          <p:nvPr>
            <p:ph type="ftr" sz="quarter" idx="11"/>
          </p:nvPr>
        </p:nvSpPr>
        <p:spPr/>
        <p:txBody>
          <a:bodyPr/>
          <a:lstStyle/>
          <a:p>
            <a:r>
              <a:rPr lang="en-US" smtClean="0"/>
              <a:t>Mediplexis Case Study</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CF83-776E-4B26-A3A8-7EB1C77EA6A1}" type="datetime1">
              <a:rPr lang="en-US" smtClean="0"/>
              <a:t>8/4/2018</a:t>
            </a:fld>
            <a:endParaRPr lang="en-US"/>
          </a:p>
        </p:txBody>
      </p:sp>
      <p:sp>
        <p:nvSpPr>
          <p:cNvPr id="3" name="Footer Placeholder 2"/>
          <p:cNvSpPr>
            <a:spLocks noGrp="1"/>
          </p:cNvSpPr>
          <p:nvPr>
            <p:ph type="ftr" sz="quarter" idx="11"/>
          </p:nvPr>
        </p:nvSpPr>
        <p:spPr/>
        <p:txBody>
          <a:bodyPr/>
          <a:lstStyle/>
          <a:p>
            <a:r>
              <a:rPr lang="en-US" smtClean="0"/>
              <a:t>Mediplexis Case Study</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1FBAB98-E433-454A-BCE9-03C81815FF21}" type="datetime1">
              <a:rPr lang="en-US" smtClean="0"/>
              <a:t>8/4/2018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Mediplexis Case Study</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E176E-B564-4353-BDB7-1E8D628DE689}" type="datetime1">
              <a:rPr lang="en-US" smtClean="0"/>
              <a:t>8/4/2018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Mediplexis Case Study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8D27C6D-42C6-4775-B665-9AA8AC5200D5}" type="datetime1">
              <a:rPr lang="en-US" smtClean="0"/>
              <a:t>8/4/2018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Mediplexis Case Study</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286000"/>
            <a:ext cx="3313355" cy="1702160"/>
          </a:xfrm>
        </p:spPr>
        <p:txBody>
          <a:bodyPr/>
          <a:lstStyle/>
          <a:p>
            <a:r>
              <a:rPr lang="en-IN" b="1" dirty="0" smtClean="0"/>
              <a:t>ZS Data-a-thon 2018</a:t>
            </a:r>
            <a:endParaRPr lang="en-IN" b="1" dirty="0"/>
          </a:p>
        </p:txBody>
      </p:sp>
      <p:sp>
        <p:nvSpPr>
          <p:cNvPr id="3" name="Subtitle 2"/>
          <p:cNvSpPr>
            <a:spLocks noGrp="1"/>
          </p:cNvSpPr>
          <p:nvPr>
            <p:ph type="subTitle" idx="1"/>
          </p:nvPr>
        </p:nvSpPr>
        <p:spPr/>
        <p:txBody>
          <a:bodyPr>
            <a:normAutofit/>
          </a:bodyPr>
          <a:lstStyle/>
          <a:p>
            <a:r>
              <a:rPr lang="en-IN" b="1" dirty="0" smtClean="0"/>
              <a:t>MEDIPLEXIS Case Study</a:t>
            </a:r>
          </a:p>
          <a:p>
            <a:endParaRPr lang="en-IN" dirty="0"/>
          </a:p>
          <a:p>
            <a:endParaRPr lang="en-IN" dirty="0"/>
          </a:p>
        </p:txBody>
      </p:sp>
      <p:sp>
        <p:nvSpPr>
          <p:cNvPr id="4" name="Date Placeholder 3"/>
          <p:cNvSpPr>
            <a:spLocks noGrp="1"/>
          </p:cNvSpPr>
          <p:nvPr>
            <p:ph type="dt" sz="half" idx="10"/>
          </p:nvPr>
        </p:nvSpPr>
        <p:spPr/>
        <p:txBody>
          <a:bodyPr/>
          <a:lstStyle/>
          <a:p>
            <a:fld id="{B34D9254-A3BB-4513-AA1D-94DC6F586F86}"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159674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IN" b="1" dirty="0" smtClean="0"/>
              <a:t>Key Observation &amp; Trends</a:t>
            </a:r>
            <a:endParaRPr lang="en-IN" b="1" dirty="0"/>
          </a:p>
        </p:txBody>
      </p:sp>
      <p:graphicFrame>
        <p:nvGraphicFramePr>
          <p:cNvPr id="4" name="Chart 3"/>
          <p:cNvGraphicFramePr/>
          <p:nvPr>
            <p:extLst>
              <p:ext uri="{D42A27DB-BD31-4B8C-83A1-F6EECF244321}">
                <p14:modId xmlns:p14="http://schemas.microsoft.com/office/powerpoint/2010/main" val="2360483594"/>
              </p:ext>
            </p:extLst>
          </p:nvPr>
        </p:nvGraphicFramePr>
        <p:xfrm>
          <a:off x="762000" y="19812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p:cNvSpPr>
            <a:spLocks noGrp="1"/>
          </p:cNvSpPr>
          <p:nvPr>
            <p:ph type="dt" sz="half" idx="10"/>
          </p:nvPr>
        </p:nvSpPr>
        <p:spPr/>
        <p:txBody>
          <a:bodyPr/>
          <a:lstStyle/>
          <a:p>
            <a:fld id="{29099F62-A373-4F2D-B9CC-6F384FB69247}" type="datetime1">
              <a:rPr lang="en-US" smtClean="0"/>
              <a:t>8/4/2018</a:t>
            </a:fld>
            <a:endParaRPr lang="en-US"/>
          </a:p>
        </p:txBody>
      </p:sp>
      <p:sp>
        <p:nvSpPr>
          <p:cNvPr id="6" name="Footer Placeholder 5"/>
          <p:cNvSpPr>
            <a:spLocks noGrp="1"/>
          </p:cNvSpPr>
          <p:nvPr>
            <p:ph type="ftr" sz="quarter" idx="11"/>
          </p:nvPr>
        </p:nvSpPr>
        <p:spPr>
          <a:xfrm>
            <a:off x="4648200" y="5943600"/>
            <a:ext cx="3502152" cy="365125"/>
          </a:xfrm>
        </p:spPr>
        <p:txBody>
          <a:bodyPr/>
          <a:lstStyle/>
          <a:p>
            <a:r>
              <a:rPr lang="en-US" dirty="0" err="1" smtClean="0"/>
              <a:t>Mediplexis</a:t>
            </a:r>
            <a:r>
              <a:rPr lang="en-US" dirty="0" smtClean="0"/>
              <a:t> Case Study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37661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562600"/>
          </a:xfrm>
        </p:spPr>
        <p:txBody>
          <a:bodyPr/>
          <a:lstStyle/>
          <a:p>
            <a:r>
              <a:rPr lang="en-IN" dirty="0" smtClean="0"/>
              <a:t>Correlation </a:t>
            </a:r>
            <a:endParaRPr lang="en-IN" dirty="0"/>
          </a:p>
        </p:txBody>
      </p:sp>
      <p:pic>
        <p:nvPicPr>
          <p:cNvPr id="5122" name="Picture 2" descr="C:\Users\hp\Desktop\Cor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1"/>
            <a:ext cx="6172200"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F61A27E-698D-47C1-AF6D-57E0BB0BF3A3}" type="datetime1">
              <a:rPr lang="en-US" smtClean="0"/>
              <a:t>8/4/2018</a:t>
            </a:fld>
            <a:endParaRPr lang="en-US"/>
          </a:p>
        </p:txBody>
      </p:sp>
      <p:sp>
        <p:nvSpPr>
          <p:cNvPr id="5" name="Footer Placeholder 4"/>
          <p:cNvSpPr>
            <a:spLocks noGrp="1"/>
          </p:cNvSpPr>
          <p:nvPr>
            <p:ph type="ftr" sz="quarter" idx="11"/>
          </p:nvPr>
        </p:nvSpPr>
        <p:spPr>
          <a:xfrm>
            <a:off x="4648200" y="6019800"/>
            <a:ext cx="3502152" cy="365125"/>
          </a:xfrm>
        </p:spPr>
        <p:txBody>
          <a:bodyPr/>
          <a:lstStyle/>
          <a:p>
            <a:r>
              <a:rPr lang="en-US" dirty="0" err="1" smtClean="0"/>
              <a:t>Mediplexis</a:t>
            </a:r>
            <a:r>
              <a:rPr lang="en-US" dirty="0" smtClean="0"/>
              <a:t> Case Study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512978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049962"/>
          </a:xfrm>
        </p:spPr>
        <p:txBody>
          <a:bodyPr>
            <a:normAutofit/>
          </a:bodyPr>
          <a:lstStyle/>
          <a:p>
            <a:r>
              <a:rPr lang="en-IN" dirty="0" smtClean="0"/>
              <a:t/>
            </a:r>
            <a:br>
              <a:rPr lang="en-IN" dirty="0" smtClean="0"/>
            </a:br>
            <a:endParaRPr lang="en-IN" dirty="0"/>
          </a:p>
        </p:txBody>
      </p:sp>
      <p:sp>
        <p:nvSpPr>
          <p:cNvPr id="3" name="Content Placeholder 2"/>
          <p:cNvSpPr>
            <a:spLocks noGrp="1"/>
          </p:cNvSpPr>
          <p:nvPr>
            <p:ph idx="1"/>
          </p:nvPr>
        </p:nvSpPr>
        <p:spPr>
          <a:xfrm>
            <a:off x="914400" y="381000"/>
            <a:ext cx="7772400" cy="5638800"/>
          </a:xfrm>
        </p:spPr>
        <p:txBody>
          <a:bodyPr/>
          <a:lstStyle/>
          <a:p>
            <a:endParaRPr lang="en-IN" dirty="0" smtClean="0"/>
          </a:p>
          <a:p>
            <a:r>
              <a:rPr lang="en-IN" dirty="0" smtClean="0"/>
              <a:t>Distribution Of ‘Region’ Channel</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Distribution Of ‘Value’</a:t>
            </a:r>
            <a:endParaRPr lang="en-IN" dirty="0"/>
          </a:p>
        </p:txBody>
      </p:sp>
      <p:pic>
        <p:nvPicPr>
          <p:cNvPr id="6146" name="Picture 2" descr="C:\Users\hp\Desktop\Reg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61" y="1371600"/>
            <a:ext cx="385762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hp\Desktop\Valu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60" y="4419600"/>
            <a:ext cx="3857625"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8DD5C7A-6928-486A-A41E-998075B12F1D}"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04215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5715000"/>
          </a:xfrm>
        </p:spPr>
        <p:txBody>
          <a:bodyPr/>
          <a:lstStyle/>
          <a:p>
            <a:endParaRPr lang="en-IN" dirty="0" smtClean="0"/>
          </a:p>
          <a:p>
            <a:r>
              <a:rPr lang="en-IN" dirty="0" smtClean="0"/>
              <a:t>Distribution Of Speciality Id</a:t>
            </a:r>
            <a:endParaRPr lang="en-IN" dirty="0"/>
          </a:p>
        </p:txBody>
      </p:sp>
      <p:pic>
        <p:nvPicPr>
          <p:cNvPr id="7170" name="Picture 2" descr="C:\Users\hp\Desktop\Speciality_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80603"/>
            <a:ext cx="7048500" cy="47339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4C18F99D-0706-4421-974B-AD3254B7E7C3}"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1938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799064"/>
          </a:xfrm>
        </p:spPr>
        <p:txBody>
          <a:bodyPr/>
          <a:lstStyle/>
          <a:p>
            <a:r>
              <a:rPr lang="en-IN" b="1" dirty="0" smtClean="0"/>
              <a:t>Model Explanation</a:t>
            </a:r>
            <a:endParaRPr lang="en-IN" b="1" dirty="0"/>
          </a:p>
        </p:txBody>
      </p:sp>
      <p:sp>
        <p:nvSpPr>
          <p:cNvPr id="3" name="Content Placeholder 2"/>
          <p:cNvSpPr>
            <a:spLocks noGrp="1"/>
          </p:cNvSpPr>
          <p:nvPr>
            <p:ph idx="1"/>
          </p:nvPr>
        </p:nvSpPr>
        <p:spPr>
          <a:xfrm>
            <a:off x="1043492" y="1752600"/>
            <a:ext cx="6777317" cy="4080029"/>
          </a:xfrm>
        </p:spPr>
        <p:txBody>
          <a:bodyPr/>
          <a:lstStyle/>
          <a:p>
            <a:r>
              <a:rPr lang="en-IN" dirty="0" smtClean="0"/>
              <a:t>Used K- Means Clustering</a:t>
            </a:r>
          </a:p>
          <a:p>
            <a:pPr marL="68580" indent="0">
              <a:buNone/>
            </a:pPr>
            <a:r>
              <a:rPr lang="en-IN" dirty="0" smtClean="0"/>
              <a:t> </a:t>
            </a:r>
          </a:p>
          <a:p>
            <a:r>
              <a:rPr lang="en-IN" dirty="0" smtClean="0"/>
              <a:t>Started with features having no Null Values and then clustered those features having lowest ratio of Null Values then merged these values in clustering to predict next Null value.  </a:t>
            </a:r>
          </a:p>
        </p:txBody>
      </p:sp>
      <p:sp>
        <p:nvSpPr>
          <p:cNvPr id="4" name="Date Placeholder 3"/>
          <p:cNvSpPr>
            <a:spLocks noGrp="1"/>
          </p:cNvSpPr>
          <p:nvPr>
            <p:ph type="dt" sz="half" idx="10"/>
          </p:nvPr>
        </p:nvSpPr>
        <p:spPr/>
        <p:txBody>
          <a:bodyPr/>
          <a:lstStyle/>
          <a:p>
            <a:fld id="{BDEBA26C-E709-4C91-BC88-C84AFCF22DD9}"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7479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472" y="533400"/>
            <a:ext cx="8087128" cy="5867400"/>
          </a:xfrm>
        </p:spPr>
        <p:txBody>
          <a:bodyPr/>
          <a:lstStyle/>
          <a:p>
            <a:pPr marL="68580" indent="0">
              <a:buNone/>
            </a:pPr>
            <a:endParaRPr lang="en-IN" dirty="0" smtClean="0"/>
          </a:p>
          <a:p>
            <a:pPr marL="68580" indent="0">
              <a:buNone/>
            </a:pPr>
            <a:r>
              <a:rPr lang="en-IN" dirty="0" smtClean="0"/>
              <a:t>Correlation Matrix and Elbow Method</a:t>
            </a:r>
            <a:endParaRPr lang="en-IN" dirty="0"/>
          </a:p>
        </p:txBody>
      </p:sp>
      <p:pic>
        <p:nvPicPr>
          <p:cNvPr id="8194" name="Picture 2" descr="C:\Users\hp\Desktop\cor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80" y="4038600"/>
            <a:ext cx="3703605" cy="232509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hp\Desktop\elbow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224" y="1616895"/>
            <a:ext cx="3206086" cy="234550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hp\Desktop\cor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75" y="1573105"/>
            <a:ext cx="3567183" cy="2239447"/>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hp\Desktop\elbow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224" y="3915385"/>
            <a:ext cx="3309439" cy="242111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ED3A654-5496-44BE-870C-10CA84677B9B}"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63401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hp\Pictures\Screenshots\Screenshot (30).png"/>
          <p:cNvPicPr>
            <a:picLocks noChangeAspect="1" noChangeArrowheads="1"/>
          </p:cNvPicPr>
          <p:nvPr/>
        </p:nvPicPr>
        <p:blipFill rotWithShape="1">
          <a:blip r:embed="rId2">
            <a:extLst>
              <a:ext uri="{28A0092B-C50C-407E-A947-70E740481C1C}">
                <a14:useLocalDpi xmlns:a14="http://schemas.microsoft.com/office/drawing/2010/main" val="0"/>
              </a:ext>
            </a:extLst>
          </a:blip>
          <a:srcRect l="16471" t="31879" r="34553" b="5230"/>
          <a:stretch/>
        </p:blipFill>
        <p:spPr bwMode="auto">
          <a:xfrm>
            <a:off x="1143000" y="1600200"/>
            <a:ext cx="6372225" cy="46005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066800" y="381000"/>
            <a:ext cx="7024744" cy="1143000"/>
          </a:xfrm>
        </p:spPr>
        <p:txBody>
          <a:bodyPr/>
          <a:lstStyle/>
          <a:p>
            <a:r>
              <a:rPr lang="en-IN" b="1" dirty="0" smtClean="0"/>
              <a:t>Clusters Assigned</a:t>
            </a:r>
            <a:endParaRPr lang="en-IN" b="1" dirty="0"/>
          </a:p>
        </p:txBody>
      </p:sp>
      <p:sp>
        <p:nvSpPr>
          <p:cNvPr id="6" name="Date Placeholder 5"/>
          <p:cNvSpPr>
            <a:spLocks noGrp="1"/>
          </p:cNvSpPr>
          <p:nvPr>
            <p:ph type="dt" sz="half" idx="10"/>
          </p:nvPr>
        </p:nvSpPr>
        <p:spPr/>
        <p:txBody>
          <a:bodyPr/>
          <a:lstStyle/>
          <a:p>
            <a:fld id="{BD2A129C-2856-4190-9DA4-E021837AEDA7}" type="datetime1">
              <a:rPr lang="en-US" smtClean="0"/>
              <a:t>8/4/2018</a:t>
            </a:fld>
            <a:endParaRPr lang="en-US"/>
          </a:p>
        </p:txBody>
      </p:sp>
      <p:sp>
        <p:nvSpPr>
          <p:cNvPr id="7" name="Footer Placeholder 6"/>
          <p:cNvSpPr>
            <a:spLocks noGrp="1"/>
          </p:cNvSpPr>
          <p:nvPr>
            <p:ph type="ftr" sz="quarter" idx="11"/>
          </p:nvPr>
        </p:nvSpPr>
        <p:spPr/>
        <p:txBody>
          <a:bodyPr/>
          <a:lstStyle/>
          <a:p>
            <a:r>
              <a:rPr lang="en-US" smtClean="0"/>
              <a:t>Mediplexis Case Study</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51338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722864"/>
          </a:xfrm>
        </p:spPr>
        <p:txBody>
          <a:bodyPr/>
          <a:lstStyle/>
          <a:p>
            <a:r>
              <a:rPr lang="en-IN" b="1" dirty="0" smtClean="0"/>
              <a:t>Other Approaches </a:t>
            </a:r>
            <a:endParaRPr lang="en-IN" b="1" dirty="0"/>
          </a:p>
        </p:txBody>
      </p:sp>
      <p:sp>
        <p:nvSpPr>
          <p:cNvPr id="3" name="Content Placeholder 2"/>
          <p:cNvSpPr>
            <a:spLocks noGrp="1"/>
          </p:cNvSpPr>
          <p:nvPr>
            <p:ph idx="1"/>
          </p:nvPr>
        </p:nvSpPr>
        <p:spPr>
          <a:xfrm>
            <a:off x="1043492" y="1600200"/>
            <a:ext cx="6777317" cy="4232429"/>
          </a:xfrm>
        </p:spPr>
        <p:txBody>
          <a:bodyPr/>
          <a:lstStyle/>
          <a:p>
            <a:r>
              <a:rPr lang="en-IN" dirty="0" smtClean="0"/>
              <a:t>I started with KNN imputation but due to Memory error I was not able to continue with that. So I tried K-Means Clustering Approach.  </a:t>
            </a:r>
            <a:endParaRPr lang="en-IN" dirty="0"/>
          </a:p>
        </p:txBody>
      </p:sp>
      <p:sp>
        <p:nvSpPr>
          <p:cNvPr id="4" name="Date Placeholder 3"/>
          <p:cNvSpPr>
            <a:spLocks noGrp="1"/>
          </p:cNvSpPr>
          <p:nvPr>
            <p:ph type="dt" sz="half" idx="10"/>
          </p:nvPr>
        </p:nvSpPr>
        <p:spPr/>
        <p:txBody>
          <a:bodyPr/>
          <a:lstStyle/>
          <a:p>
            <a:fld id="{2709853F-19E7-4296-B96B-853D3D76861A}"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34294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p\Pictures\Screenshots\Screenshot (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2" y="685800"/>
            <a:ext cx="8305800" cy="61722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1CB9F17E-6B5A-4B51-BA56-11F110BC6A45}" type="datetime1">
              <a:rPr lang="en-US" smtClean="0"/>
              <a:t>8/4/2018</a:t>
            </a:fld>
            <a:endParaRPr lang="en-US"/>
          </a:p>
        </p:txBody>
      </p:sp>
      <p:sp>
        <p:nvSpPr>
          <p:cNvPr id="7" name="Footer Placeholder 6"/>
          <p:cNvSpPr>
            <a:spLocks noGrp="1"/>
          </p:cNvSpPr>
          <p:nvPr>
            <p:ph type="ftr" sz="quarter" idx="11"/>
          </p:nvPr>
        </p:nvSpPr>
        <p:spPr/>
        <p:txBody>
          <a:bodyPr/>
          <a:lstStyle/>
          <a:p>
            <a:r>
              <a:rPr lang="en-US" smtClean="0"/>
              <a:t>Mediplexis Case Study</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586685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Errors</a:t>
            </a:r>
            <a:endParaRPr lang="en-IN" b="1" dirty="0"/>
          </a:p>
        </p:txBody>
      </p:sp>
      <p:sp>
        <p:nvSpPr>
          <p:cNvPr id="3" name="Content Placeholder 2"/>
          <p:cNvSpPr>
            <a:spLocks noGrp="1"/>
          </p:cNvSpPr>
          <p:nvPr>
            <p:ph idx="1"/>
          </p:nvPr>
        </p:nvSpPr>
        <p:spPr/>
        <p:txBody>
          <a:bodyPr/>
          <a:lstStyle/>
          <a:p>
            <a:r>
              <a:rPr lang="en-IN" dirty="0" smtClean="0"/>
              <a:t>Use of results of K-Means clustering for filling the next Null value would result in increase in error as we are using wrong results for finding out next values. But since the dataset has lot of Null values we have to compromise.  </a:t>
            </a:r>
            <a:endParaRPr lang="en-IN"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0992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IN" b="1" dirty="0" smtClean="0"/>
              <a:t>Agenda</a:t>
            </a:r>
            <a:r>
              <a:rPr lang="en-IN" dirty="0" smtClean="0"/>
              <a:t> </a:t>
            </a:r>
            <a:endParaRPr lang="en-IN" dirty="0"/>
          </a:p>
        </p:txBody>
      </p:sp>
      <p:sp>
        <p:nvSpPr>
          <p:cNvPr id="3" name="Content Placeholder 2"/>
          <p:cNvSpPr>
            <a:spLocks noGrp="1"/>
          </p:cNvSpPr>
          <p:nvPr>
            <p:ph idx="1"/>
          </p:nvPr>
        </p:nvSpPr>
        <p:spPr>
          <a:xfrm>
            <a:off x="1043492" y="1905000"/>
            <a:ext cx="6777317" cy="3927629"/>
          </a:xfrm>
        </p:spPr>
        <p:txBody>
          <a:bodyPr/>
          <a:lstStyle/>
          <a:p>
            <a:r>
              <a:rPr lang="en-IN" dirty="0" smtClean="0"/>
              <a:t>A </a:t>
            </a:r>
            <a:r>
              <a:rPr lang="en-IN" dirty="0" err="1" smtClean="0"/>
              <a:t>pharma</a:t>
            </a:r>
            <a:r>
              <a:rPr lang="en-IN" dirty="0" smtClean="0"/>
              <a:t> company has provided the affinity data through historical channel interactions with doctors every, channel has given the affinity rating for different doctors, but few are Null values we have to find those values using Machine Learning Techniques.</a:t>
            </a:r>
            <a:endParaRPr lang="en-IN"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306553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THANKS to team ZS for </a:t>
            </a:r>
            <a:r>
              <a:rPr lang="en-IN" b="1" dirty="0" smtClean="0"/>
              <a:t>providing me  </a:t>
            </a:r>
            <a:r>
              <a:rPr lang="en-IN" b="1" dirty="0" smtClean="0"/>
              <a:t>this opportunity !!</a:t>
            </a:r>
            <a:endParaRPr lang="en-IN" b="1" dirty="0"/>
          </a:p>
        </p:txBody>
      </p:sp>
      <p:sp>
        <p:nvSpPr>
          <p:cNvPr id="4" name="Date Placeholder 3"/>
          <p:cNvSpPr>
            <a:spLocks noGrp="1"/>
          </p:cNvSpPr>
          <p:nvPr>
            <p:ph type="dt" sz="half" idx="10"/>
          </p:nvPr>
        </p:nvSpPr>
        <p:spPr/>
        <p:txBody>
          <a:bodyPr/>
          <a:lstStyle/>
          <a:p>
            <a:fld id="{ED97BA90-C3E0-4743-A7C5-E6D042E51F40}"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213281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024744" cy="1143000"/>
          </a:xfrm>
        </p:spPr>
        <p:txBody>
          <a:bodyPr/>
          <a:lstStyle/>
          <a:p>
            <a:r>
              <a:rPr lang="en-IN" b="1" dirty="0" smtClean="0"/>
              <a:t>Features In Data</a:t>
            </a:r>
            <a:endParaRPr lang="en-IN" b="1" dirty="0"/>
          </a:p>
        </p:txBody>
      </p:sp>
      <p:sp>
        <p:nvSpPr>
          <p:cNvPr id="3" name="Content Placeholder 2"/>
          <p:cNvSpPr>
            <a:spLocks noGrp="1"/>
          </p:cNvSpPr>
          <p:nvPr>
            <p:ph idx="1"/>
          </p:nvPr>
        </p:nvSpPr>
        <p:spPr>
          <a:xfrm>
            <a:off x="990600" y="1752600"/>
            <a:ext cx="6830209" cy="4080029"/>
          </a:xfrm>
        </p:spPr>
        <p:txBody>
          <a:bodyPr>
            <a:normAutofit/>
          </a:bodyPr>
          <a:lstStyle/>
          <a:p>
            <a:r>
              <a:rPr lang="en-IN" sz="1800" dirty="0" smtClean="0"/>
              <a:t>HCP_ID – Unique Id of Doctor</a:t>
            </a:r>
          </a:p>
          <a:p>
            <a:r>
              <a:rPr lang="en-IN" sz="1800" dirty="0" smtClean="0"/>
              <a:t>Speciality ID – Doctor’s Speciality</a:t>
            </a:r>
          </a:p>
          <a:p>
            <a:r>
              <a:rPr lang="en-IN" sz="1800" dirty="0" smtClean="0"/>
              <a:t>Region – Doctor Office Location</a:t>
            </a:r>
          </a:p>
          <a:p>
            <a:r>
              <a:rPr lang="en-IN" sz="1800" dirty="0" smtClean="0"/>
              <a:t>Value – Value OF HCP</a:t>
            </a:r>
          </a:p>
          <a:p>
            <a:r>
              <a:rPr lang="en-IN" sz="1800" dirty="0" err="1" smtClean="0"/>
              <a:t>Rep_Live</a:t>
            </a:r>
            <a:r>
              <a:rPr lang="en-IN" sz="1800" dirty="0" smtClean="0"/>
              <a:t> -  RL</a:t>
            </a:r>
          </a:p>
          <a:p>
            <a:r>
              <a:rPr lang="en-IN" sz="1800" dirty="0" smtClean="0"/>
              <a:t>Peer2Peer – P2P</a:t>
            </a:r>
          </a:p>
          <a:p>
            <a:r>
              <a:rPr lang="en-IN" sz="1800" dirty="0" smtClean="0"/>
              <a:t>Online Video - OLV</a:t>
            </a:r>
          </a:p>
          <a:p>
            <a:r>
              <a:rPr lang="en-IN" sz="1800" dirty="0" err="1" smtClean="0"/>
              <a:t>Rep_Remote</a:t>
            </a:r>
            <a:r>
              <a:rPr lang="en-IN" sz="1800" dirty="0" smtClean="0"/>
              <a:t> - RR</a:t>
            </a:r>
          </a:p>
          <a:p>
            <a:r>
              <a:rPr lang="en-IN" sz="1800" dirty="0" smtClean="0"/>
              <a:t>Direct Mail - DRT</a:t>
            </a:r>
          </a:p>
          <a:p>
            <a:r>
              <a:rPr lang="en-IN" sz="1800" dirty="0" smtClean="0"/>
              <a:t>Direct Message - DMS</a:t>
            </a:r>
          </a:p>
          <a:p>
            <a:r>
              <a:rPr lang="en-IN" sz="1800" dirty="0" smtClean="0"/>
              <a:t>Online Advertisement - OLA</a:t>
            </a:r>
          </a:p>
          <a:p>
            <a:r>
              <a:rPr lang="en-IN" sz="1800" dirty="0" smtClean="0"/>
              <a:t>Direct Email - DEM</a:t>
            </a:r>
            <a:endParaRPr lang="en-IN" sz="1800"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65736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024744" cy="1143000"/>
          </a:xfrm>
        </p:spPr>
        <p:txBody>
          <a:bodyPr/>
          <a:lstStyle/>
          <a:p>
            <a:r>
              <a:rPr lang="en-IN" b="1" dirty="0" smtClean="0"/>
              <a:t>Work Flow</a:t>
            </a:r>
            <a:endParaRPr lang="en-IN" b="1"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9" name="Diagram 8"/>
          <p:cNvGraphicFramePr/>
          <p:nvPr>
            <p:extLst>
              <p:ext uri="{D42A27DB-BD31-4B8C-83A1-F6EECF244321}">
                <p14:modId xmlns:p14="http://schemas.microsoft.com/office/powerpoint/2010/main" val="4109079038"/>
              </p:ext>
            </p:extLst>
          </p:nvPr>
        </p:nvGraphicFramePr>
        <p:xfrm>
          <a:off x="9906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7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Quality Checks Performed /Errors Found</a:t>
            </a:r>
            <a:endParaRPr lang="en-IN" b="1" dirty="0"/>
          </a:p>
        </p:txBody>
      </p:sp>
      <p:sp>
        <p:nvSpPr>
          <p:cNvPr id="3" name="Content Placeholder 2"/>
          <p:cNvSpPr>
            <a:spLocks noGrp="1"/>
          </p:cNvSpPr>
          <p:nvPr>
            <p:ph idx="1"/>
          </p:nvPr>
        </p:nvSpPr>
        <p:spPr/>
        <p:txBody>
          <a:bodyPr>
            <a:normAutofit/>
          </a:bodyPr>
          <a:lstStyle/>
          <a:p>
            <a:r>
              <a:rPr lang="en-IN" dirty="0" smtClean="0"/>
              <a:t>On </a:t>
            </a:r>
            <a:r>
              <a:rPr lang="en-IN" dirty="0" err="1" smtClean="0"/>
              <a:t>analyzing</a:t>
            </a:r>
            <a:r>
              <a:rPr lang="en-IN" dirty="0" smtClean="0"/>
              <a:t> the data, the only point where errors can be present are in the ‘Age’ variable. </a:t>
            </a:r>
          </a:p>
          <a:p>
            <a:r>
              <a:rPr lang="en-IN" dirty="0" smtClean="0"/>
              <a:t>There may be outlier present in this variable. </a:t>
            </a:r>
          </a:p>
        </p:txBody>
      </p:sp>
      <p:pic>
        <p:nvPicPr>
          <p:cNvPr id="1026" name="Picture 2" descr="C:\Users\hp\Deskto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053385"/>
            <a:ext cx="3390900"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B0E970A-1C35-42E8-A82F-7A67FE2F3BA3}"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657505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IN" dirty="0" smtClean="0"/>
              <a:t>Age Minimum – 22</a:t>
            </a:r>
          </a:p>
          <a:p>
            <a:r>
              <a:rPr lang="en-IN" dirty="0" smtClean="0"/>
              <a:t>Age Maximum – 121</a:t>
            </a:r>
          </a:p>
          <a:p>
            <a:pPr marL="0" indent="0">
              <a:buNone/>
            </a:pPr>
            <a:endParaRPr lang="en-IN" dirty="0"/>
          </a:p>
        </p:txBody>
      </p:sp>
      <p:pic>
        <p:nvPicPr>
          <p:cNvPr id="2053" name="Picture 5" descr="C:\Users\hp\Desktop\AGe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66967"/>
            <a:ext cx="7038975" cy="47244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85AF1BF8-F6CF-47B0-A1B5-6D348821C46A}" type="datetime1">
              <a:rPr lang="en-US" smtClean="0"/>
              <a:t>8/4/2018</a:t>
            </a:fld>
            <a:endParaRPr lang="en-US"/>
          </a:p>
        </p:txBody>
      </p:sp>
      <p:sp>
        <p:nvSpPr>
          <p:cNvPr id="8" name="Footer Placeholder 7"/>
          <p:cNvSpPr>
            <a:spLocks noGrp="1"/>
          </p:cNvSpPr>
          <p:nvPr>
            <p:ph type="ftr" sz="quarter" idx="11"/>
          </p:nvPr>
        </p:nvSpPr>
        <p:spPr/>
        <p:txBody>
          <a:bodyPr/>
          <a:lstStyle/>
          <a:p>
            <a:r>
              <a:rPr lang="en-US" smtClean="0"/>
              <a:t>Mediplexis Case Study</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49368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 processing Steps</a:t>
            </a:r>
            <a:endParaRPr lang="en-IN" b="1" dirty="0"/>
          </a:p>
        </p:txBody>
      </p:sp>
      <p:sp>
        <p:nvSpPr>
          <p:cNvPr id="3" name="Content Placeholder 2"/>
          <p:cNvSpPr>
            <a:spLocks noGrp="1"/>
          </p:cNvSpPr>
          <p:nvPr>
            <p:ph idx="1"/>
          </p:nvPr>
        </p:nvSpPr>
        <p:spPr/>
        <p:txBody>
          <a:bodyPr/>
          <a:lstStyle/>
          <a:p>
            <a:r>
              <a:rPr lang="en-IN" dirty="0" smtClean="0"/>
              <a:t>To pre process the data I merged the file demographics with train file. By doing this I got the new information ‘Age’ and ‘Gender’ for each ‘HCP_ID’. </a:t>
            </a:r>
          </a:p>
          <a:p>
            <a:pPr marL="0" indent="0">
              <a:buNone/>
            </a:pPr>
            <a:endParaRPr lang="en-IN" dirty="0" smtClean="0"/>
          </a:p>
          <a:p>
            <a:r>
              <a:rPr lang="en-IN" dirty="0" smtClean="0"/>
              <a:t>Now few of the Null Values present </a:t>
            </a:r>
            <a:r>
              <a:rPr lang="en-IN" smtClean="0"/>
              <a:t>in gender </a:t>
            </a:r>
            <a:r>
              <a:rPr lang="en-IN" dirty="0" smtClean="0"/>
              <a:t>variable is filled by it’s mode that is ‘Male’.  </a:t>
            </a:r>
            <a:endParaRPr lang="en-IN" dirty="0"/>
          </a:p>
        </p:txBody>
      </p:sp>
      <p:sp>
        <p:nvSpPr>
          <p:cNvPr id="4" name="Date Placeholder 3"/>
          <p:cNvSpPr>
            <a:spLocks noGrp="1"/>
          </p:cNvSpPr>
          <p:nvPr>
            <p:ph type="dt" sz="half" idx="10"/>
          </p:nvPr>
        </p:nvSpPr>
        <p:spPr/>
        <p:txBody>
          <a:bodyPr/>
          <a:lstStyle/>
          <a:p>
            <a:fld id="{C562F2BA-7762-4EAE-B1B5-E8037D520B3E}" type="datetime1">
              <a:rPr lang="en-US" smtClean="0"/>
              <a:t>8/4/2018</a:t>
            </a:fld>
            <a:endParaRPr lang="en-US"/>
          </a:p>
        </p:txBody>
      </p:sp>
      <p:sp>
        <p:nvSpPr>
          <p:cNvPr id="5" name="Footer Placeholder 4"/>
          <p:cNvSpPr>
            <a:spLocks noGrp="1"/>
          </p:cNvSpPr>
          <p:nvPr>
            <p:ph type="ftr" sz="quarter" idx="11"/>
          </p:nvPr>
        </p:nvSpPr>
        <p:spPr/>
        <p:txBody>
          <a:bodyPr/>
          <a:lstStyle/>
          <a:p>
            <a:r>
              <a:rPr lang="en-US" dirty="0" err="1" smtClean="0"/>
              <a:t>Mediplexis</a:t>
            </a:r>
            <a:r>
              <a:rPr lang="en-US" dirty="0" smtClean="0"/>
              <a:t> Case Study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0141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8200"/>
            <a:ext cx="6777317" cy="4994429"/>
          </a:xfrm>
        </p:spPr>
        <p:txBody>
          <a:bodyPr/>
          <a:lstStyle/>
          <a:p>
            <a:r>
              <a:rPr lang="en-IN" dirty="0"/>
              <a:t>Continuous features -  </a:t>
            </a:r>
            <a:r>
              <a:rPr lang="en-IN" dirty="0" err="1"/>
              <a:t>HCP_Id</a:t>
            </a:r>
            <a:r>
              <a:rPr lang="en-IN" dirty="0"/>
              <a:t>, RL, P2P, OLV , RR , DRT , DMS, OLA ,DEM </a:t>
            </a:r>
          </a:p>
          <a:p>
            <a:endParaRPr lang="en-IN" dirty="0"/>
          </a:p>
          <a:p>
            <a:r>
              <a:rPr lang="en-IN" dirty="0"/>
              <a:t>Categorical features – Region , Value and </a:t>
            </a:r>
            <a:r>
              <a:rPr lang="en-IN" dirty="0" err="1"/>
              <a:t>Speciality_Id</a:t>
            </a:r>
            <a:endParaRPr lang="en-IN" dirty="0"/>
          </a:p>
          <a:p>
            <a:endParaRPr lang="en-IN" dirty="0"/>
          </a:p>
          <a:p>
            <a:r>
              <a:rPr lang="en-IN" dirty="0"/>
              <a:t>Demographic Data have few </a:t>
            </a:r>
            <a:r>
              <a:rPr lang="en-IN" dirty="0" err="1"/>
              <a:t>HCP_Id’s</a:t>
            </a:r>
            <a:r>
              <a:rPr lang="en-IN" dirty="0"/>
              <a:t> </a:t>
            </a:r>
            <a:r>
              <a:rPr lang="en-IN" dirty="0" smtClean="0"/>
              <a:t>which are of no use.</a:t>
            </a:r>
          </a:p>
          <a:p>
            <a:endParaRPr lang="en-IN" dirty="0"/>
          </a:p>
          <a:p>
            <a:r>
              <a:rPr lang="en-IN" dirty="0" smtClean="0"/>
              <a:t>I used Label Encoding </a:t>
            </a:r>
            <a:r>
              <a:rPr lang="en-IN" smtClean="0"/>
              <a:t>for Categorical Data. </a:t>
            </a:r>
            <a:endParaRPr lang="en-IN" dirty="0"/>
          </a:p>
          <a:p>
            <a:pPr marL="68580" indent="0">
              <a:buNone/>
            </a:pPr>
            <a:endParaRPr lang="en-IN" dirty="0"/>
          </a:p>
        </p:txBody>
      </p:sp>
      <p:sp>
        <p:nvSpPr>
          <p:cNvPr id="4" name="Date Placeholder 3"/>
          <p:cNvSpPr>
            <a:spLocks noGrp="1"/>
          </p:cNvSpPr>
          <p:nvPr>
            <p:ph type="dt" sz="half" idx="10"/>
          </p:nvPr>
        </p:nvSpPr>
        <p:spPr/>
        <p:txBody>
          <a:bodyPr/>
          <a:lstStyle/>
          <a:p>
            <a:fld id="{58C5DC1B-639D-43E8-9749-CEFF5007D2DE}"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8304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smtClean="0"/>
              <a:t>Final Data Set</a:t>
            </a:r>
          </a:p>
          <a:p>
            <a:endParaRPr lang="en-IN" dirty="0"/>
          </a:p>
          <a:p>
            <a:endParaRPr lang="en-IN" dirty="0" smtClean="0"/>
          </a:p>
          <a:p>
            <a:endParaRPr lang="en-IN" dirty="0"/>
          </a:p>
          <a:p>
            <a:endParaRPr lang="en-IN" dirty="0" smtClean="0"/>
          </a:p>
          <a:p>
            <a:endParaRPr lang="en-IN" dirty="0" smtClean="0"/>
          </a:p>
          <a:p>
            <a:r>
              <a:rPr lang="en-IN" dirty="0" smtClean="0"/>
              <a:t>Gender Distribution</a:t>
            </a:r>
            <a:br>
              <a:rPr lang="en-IN" dirty="0" smtClean="0"/>
            </a:br>
            <a:endParaRPr lang="en-IN" dirty="0"/>
          </a:p>
        </p:txBody>
      </p:sp>
      <p:pic>
        <p:nvPicPr>
          <p:cNvPr id="3075" name="Picture 3" descr="C:\Users\hp\Desktop\Screenshot (28).png"/>
          <p:cNvPicPr>
            <a:picLocks noChangeAspect="1" noChangeArrowheads="1"/>
          </p:cNvPicPr>
          <p:nvPr/>
        </p:nvPicPr>
        <p:blipFill rotWithShape="1">
          <a:blip r:embed="rId2">
            <a:extLst>
              <a:ext uri="{28A0092B-C50C-407E-A947-70E740481C1C}">
                <a14:useLocalDpi xmlns:a14="http://schemas.microsoft.com/office/drawing/2010/main" val="0"/>
              </a:ext>
            </a:extLst>
          </a:blip>
          <a:srcRect l="16085" t="39891" r="19721" b="32232"/>
          <a:stretch/>
        </p:blipFill>
        <p:spPr bwMode="auto">
          <a:xfrm>
            <a:off x="533400" y="1219200"/>
            <a:ext cx="7970293" cy="1807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p\Desktop\Gen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20" y="3657600"/>
            <a:ext cx="3857625"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F7C687B-1F97-4FE4-B232-EBAA87A391FD}" type="datetime1">
              <a:rPr lang="en-US" smtClean="0"/>
              <a:t>8/4/2018</a:t>
            </a:fld>
            <a:endParaRPr lang="en-US"/>
          </a:p>
        </p:txBody>
      </p:sp>
      <p:sp>
        <p:nvSpPr>
          <p:cNvPr id="5" name="Footer Placeholder 4"/>
          <p:cNvSpPr>
            <a:spLocks noGrp="1"/>
          </p:cNvSpPr>
          <p:nvPr>
            <p:ph type="ftr" sz="quarter" idx="11"/>
          </p:nvPr>
        </p:nvSpPr>
        <p:spPr/>
        <p:txBody>
          <a:bodyPr/>
          <a:lstStyle/>
          <a:p>
            <a:r>
              <a:rPr lang="en-US" smtClean="0"/>
              <a:t>Mediplexis Case Study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17291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250</TotalTime>
  <Words>519</Words>
  <Application>Microsoft Office PowerPoint</Application>
  <PresentationFormat>On-screen Show (4:3)</PresentationFormat>
  <Paragraphs>133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ZS Data-a-thon 2018</vt:lpstr>
      <vt:lpstr>Agenda </vt:lpstr>
      <vt:lpstr>Features In Data</vt:lpstr>
      <vt:lpstr>Work Flow</vt:lpstr>
      <vt:lpstr>Quality Checks Performed /Errors Found</vt:lpstr>
      <vt:lpstr>PowerPoint Presentation</vt:lpstr>
      <vt:lpstr>Data pre processing Steps</vt:lpstr>
      <vt:lpstr>PowerPoint Presentation</vt:lpstr>
      <vt:lpstr>PowerPoint Presentation</vt:lpstr>
      <vt:lpstr>Key Observation &amp; Trends</vt:lpstr>
      <vt:lpstr>PowerPoint Presentation</vt:lpstr>
      <vt:lpstr> </vt:lpstr>
      <vt:lpstr>PowerPoint Presentation</vt:lpstr>
      <vt:lpstr>Model Explanation</vt:lpstr>
      <vt:lpstr>PowerPoint Presentation</vt:lpstr>
      <vt:lpstr>Clusters Assigned</vt:lpstr>
      <vt:lpstr>Other Approaches </vt:lpstr>
      <vt:lpstr>PowerPoint Presentation</vt:lpstr>
      <vt:lpstr>Errors</vt:lpstr>
      <vt:lpstr>THANKS to team ZS for providing me  this opportunity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32</cp:revision>
  <dcterms:created xsi:type="dcterms:W3CDTF">2006-08-16T00:00:00Z</dcterms:created>
  <dcterms:modified xsi:type="dcterms:W3CDTF">2018-08-04T05:13:20Z</dcterms:modified>
</cp:coreProperties>
</file>