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86"/>
  </p:notesMasterIdLst>
  <p:handoutMasterIdLst>
    <p:handoutMasterId r:id="rId87"/>
  </p:handoutMasterIdLst>
  <p:sldIdLst>
    <p:sldId id="256" r:id="rId3"/>
    <p:sldId id="388" r:id="rId4"/>
    <p:sldId id="389" r:id="rId5"/>
    <p:sldId id="390" r:id="rId6"/>
    <p:sldId id="391" r:id="rId7"/>
    <p:sldId id="392" r:id="rId8"/>
    <p:sldId id="386" r:id="rId9"/>
    <p:sldId id="384" r:id="rId10"/>
    <p:sldId id="270" r:id="rId11"/>
    <p:sldId id="283" r:id="rId12"/>
    <p:sldId id="393" r:id="rId13"/>
    <p:sldId id="287" r:id="rId14"/>
    <p:sldId id="275" r:id="rId15"/>
    <p:sldId id="276" r:id="rId16"/>
    <p:sldId id="277" r:id="rId17"/>
    <p:sldId id="324" r:id="rId18"/>
    <p:sldId id="383" r:id="rId19"/>
    <p:sldId id="291" r:id="rId20"/>
    <p:sldId id="292" r:id="rId21"/>
    <p:sldId id="293" r:id="rId22"/>
    <p:sldId id="295" r:id="rId23"/>
    <p:sldId id="296" r:id="rId24"/>
    <p:sldId id="375" r:id="rId25"/>
    <p:sldId id="377" r:id="rId26"/>
    <p:sldId id="297" r:id="rId27"/>
    <p:sldId id="298" r:id="rId28"/>
    <p:sldId id="299" r:id="rId29"/>
    <p:sldId id="302" r:id="rId30"/>
    <p:sldId id="303" r:id="rId31"/>
    <p:sldId id="304" r:id="rId32"/>
    <p:sldId id="376" r:id="rId33"/>
    <p:sldId id="378" r:id="rId34"/>
    <p:sldId id="306" r:id="rId35"/>
    <p:sldId id="308" r:id="rId36"/>
    <p:sldId id="309" r:id="rId37"/>
    <p:sldId id="310" r:id="rId38"/>
    <p:sldId id="311" r:id="rId39"/>
    <p:sldId id="379" r:id="rId40"/>
    <p:sldId id="315" r:id="rId41"/>
    <p:sldId id="380" r:id="rId42"/>
    <p:sldId id="320" r:id="rId43"/>
    <p:sldId id="381" r:id="rId44"/>
    <p:sldId id="322" r:id="rId45"/>
    <p:sldId id="382" r:id="rId46"/>
    <p:sldId id="328" r:id="rId47"/>
    <p:sldId id="396" r:id="rId48"/>
    <p:sldId id="329" r:id="rId49"/>
    <p:sldId id="374" r:id="rId50"/>
    <p:sldId id="342" r:id="rId51"/>
    <p:sldId id="333" r:id="rId52"/>
    <p:sldId id="331" r:id="rId53"/>
    <p:sldId id="335" r:id="rId54"/>
    <p:sldId id="336" r:id="rId55"/>
    <p:sldId id="337" r:id="rId56"/>
    <p:sldId id="338" r:id="rId57"/>
    <p:sldId id="339" r:id="rId58"/>
    <p:sldId id="397" r:id="rId59"/>
    <p:sldId id="398" r:id="rId60"/>
    <p:sldId id="345" r:id="rId61"/>
    <p:sldId id="346" r:id="rId62"/>
    <p:sldId id="347"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7" r:id="rId80"/>
    <p:sldId id="368" r:id="rId81"/>
    <p:sldId id="369" r:id="rId82"/>
    <p:sldId id="370" r:id="rId83"/>
    <p:sldId id="373" r:id="rId84"/>
    <p:sldId id="280" r:id="rId85"/>
  </p:sldIdLst>
  <p:sldSz cx="9144000" cy="6858000" type="screen4x3"/>
  <p:notesSz cx="6858000" cy="9144000"/>
  <p:custDataLst>
    <p:tags r:id="rId88"/>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50" d="100"/>
          <a:sy n="50" d="100"/>
        </p:scale>
        <p:origin x="-108" y="-6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0" d="100"/>
          <a:sy n="70" d="100"/>
        </p:scale>
        <p:origin x="-21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18E6C9-3D2D-41FF-B92A-38C47B03CCC7}" type="slidenum">
              <a:rPr lang="en-US" altLang="zh-CN"/>
              <a:pPr/>
              <a:t>7</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8C92742-413D-4258-941D-78A1AA4F3CC1}" type="slidenum">
              <a:rPr lang="en-US" altLang="zh-CN"/>
              <a:pPr/>
              <a:t>‹#›</a:t>
            </a:fld>
            <a:endParaRPr lang="en-US" altLang="zh-CN"/>
          </a:p>
          <a:p>
            <a:endParaRPr lang="en-US" altLang="zh-CN"/>
          </a:p>
        </p:txBody>
      </p:sp>
    </p:spTree>
    <p:extLst>
      <p:ext uri="{BB962C8B-B14F-4D97-AF65-F5344CB8AC3E}">
        <p14:creationId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DFF75B-BC56-4612-8EB2-E20F1AFDFED8}" type="slidenum">
              <a:rPr lang="en-US" altLang="zh-CN"/>
              <a:pPr/>
              <a:t>‹#›</a:t>
            </a:fld>
            <a:endParaRPr lang="en-US" altLang="zh-CN"/>
          </a:p>
          <a:p>
            <a:endParaRPr lang="en-US" altLang="zh-CN"/>
          </a:p>
        </p:txBody>
      </p:sp>
    </p:spTree>
    <p:extLst>
      <p:ext uri="{BB962C8B-B14F-4D97-AF65-F5344CB8AC3E}">
        <p14:creationId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64515"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16"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64517"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64518"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ADD49263-313D-4D49-AD8D-AF8D88B8E1A8}" type="slidenum">
              <a:rPr lang="en-US" altLang="zh-CN"/>
              <a:pPr/>
              <a:t>‹#›</a:t>
            </a:fld>
            <a:endParaRPr lang="en-US" altLang="zh-CN"/>
          </a:p>
          <a:p>
            <a:endParaRPr lang="en-US" altLang="zh-CN"/>
          </a:p>
        </p:txBody>
      </p:sp>
      <p:sp>
        <p:nvSpPr>
          <p:cNvPr id="64527" name="Rectangle 15"/>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24CEAE9-6266-4A8E-966B-B945EA04AE0F}" type="slidenum">
              <a:rPr lang="en-US" altLang="zh-CN"/>
              <a:pPr/>
              <a:t>1</a:t>
            </a:fld>
            <a:endParaRPr lang="en-US" altLang="zh-CN"/>
          </a:p>
          <a:p>
            <a:endParaRPr lang="en-US" altLang="zh-CN"/>
          </a:p>
        </p:txBody>
      </p:sp>
      <p:sp>
        <p:nvSpPr>
          <p:cNvPr id="5122" name="Rectangle 2"/>
          <p:cNvSpPr>
            <a:spLocks noGrp="1" noChangeArrowheads="1"/>
          </p:cNvSpPr>
          <p:nvPr>
            <p:ph type="ctrTitle"/>
          </p:nvPr>
        </p:nvSpPr>
        <p:spPr>
          <a:xfrm>
            <a:off x="685800" y="990600"/>
            <a:ext cx="7772400" cy="1470025"/>
          </a:xfrm>
        </p:spPr>
        <p:txBody>
          <a:bodyPr/>
          <a:lstStyle/>
          <a:p>
            <a:r>
              <a:rPr lang="zh-CN" altLang="en-US" sz="4800">
                <a:latin typeface="微软雅黑" pitchFamily="34" charset="-122"/>
                <a:ea typeface="微软雅黑" pitchFamily="34" charset="-122"/>
              </a:rPr>
              <a:t>编译原理 </a:t>
            </a:r>
            <a:br>
              <a:rPr lang="zh-CN" altLang="en-US" sz="4800">
                <a:latin typeface="微软雅黑" pitchFamily="34" charset="-122"/>
                <a:ea typeface="微软雅黑" pitchFamily="34" charset="-122"/>
              </a:rPr>
            </a:br>
            <a:r>
              <a:rPr lang="en-US" altLang="zh-CN" sz="2800">
                <a:latin typeface="微软雅黑" pitchFamily="34" charset="-122"/>
                <a:ea typeface="微软雅黑" pitchFamily="34" charset="-122"/>
              </a:rPr>
              <a:t>Compiler Principles and Techniques</a:t>
            </a:r>
          </a:p>
        </p:txBody>
      </p:sp>
      <p:sp>
        <p:nvSpPr>
          <p:cNvPr id="5123" name="Rectangle 3"/>
          <p:cNvSpPr>
            <a:spLocks noGrp="1" noChangeArrowheads="1"/>
          </p:cNvSpPr>
          <p:nvPr>
            <p:ph type="subTitle" idx="1"/>
          </p:nvPr>
        </p:nvSpPr>
        <p:spPr>
          <a:xfrm>
            <a:off x="1371600" y="3124200"/>
            <a:ext cx="6400800" cy="2743200"/>
          </a:xfrm>
        </p:spPr>
        <p:txBody>
          <a:bodyPr/>
          <a:lstStyle/>
          <a:p>
            <a:pPr>
              <a:lnSpc>
                <a:spcPct val="90000"/>
              </a:lnSpc>
            </a:pPr>
            <a:r>
              <a:rPr lang="zh-CN" altLang="en-US" sz="2800" dirty="0"/>
              <a:t>徐丽萍</a:t>
            </a:r>
          </a:p>
          <a:p>
            <a:pPr>
              <a:lnSpc>
                <a:spcPct val="90000"/>
              </a:lnSpc>
            </a:pPr>
            <a:r>
              <a:rPr lang="en-US" altLang="zh-CN" sz="2800" dirty="0" smtClean="0"/>
              <a:t>2015-02</a:t>
            </a:r>
            <a:endParaRPr lang="en-US" altLang="zh-CN" sz="2800" dirty="0"/>
          </a:p>
          <a:p>
            <a:pPr>
              <a:lnSpc>
                <a:spcPct val="90000"/>
              </a:lnSpc>
            </a:pPr>
            <a:r>
              <a:rPr lang="en-US" altLang="zh-CN" sz="2800" dirty="0"/>
              <a:t>TEL</a:t>
            </a:r>
            <a:r>
              <a:rPr lang="zh-CN" altLang="en-US" sz="2800" dirty="0"/>
              <a:t>：</a:t>
            </a:r>
            <a:r>
              <a:rPr lang="en-US" altLang="zh-CN" sz="2800" dirty="0"/>
              <a:t>13995553842</a:t>
            </a:r>
          </a:p>
          <a:p>
            <a:pPr>
              <a:lnSpc>
                <a:spcPct val="90000"/>
              </a:lnSpc>
            </a:pPr>
            <a:r>
              <a:rPr lang="en-US" altLang="zh-CN" sz="2800" dirty="0"/>
              <a:t>QQ</a:t>
            </a:r>
            <a:r>
              <a:rPr lang="zh-CN" altLang="en-US" sz="2800" dirty="0"/>
              <a:t>：</a:t>
            </a:r>
            <a:r>
              <a:rPr lang="en-US" altLang="zh-CN" sz="2800" dirty="0" smtClean="0"/>
              <a:t>569312271</a:t>
            </a:r>
          </a:p>
          <a:p>
            <a:pPr>
              <a:lnSpc>
                <a:spcPct val="90000"/>
              </a:lnSpc>
            </a:pPr>
            <a:r>
              <a:rPr lang="zh-CN" altLang="en-US" sz="2800" dirty="0" smtClean="0"/>
              <a:t>学习群：</a:t>
            </a:r>
            <a:r>
              <a:rPr lang="en-US" altLang="zh-CN" sz="2800" dirty="0" smtClean="0"/>
              <a:t>50832005  </a:t>
            </a:r>
            <a:endParaRPr lang="en-US" altLang="zh-CN" sz="2800" dirty="0"/>
          </a:p>
          <a:p>
            <a:pPr>
              <a:lnSpc>
                <a:spcPct val="90000"/>
              </a:lnSpc>
            </a:pPr>
            <a:r>
              <a:rPr lang="en-US" altLang="zh-CN" sz="2800" dirty="0"/>
              <a:t>OFF</a:t>
            </a:r>
            <a:r>
              <a:rPr lang="zh-CN" altLang="en-US" sz="2800" dirty="0"/>
              <a:t>：南一楼</a:t>
            </a:r>
            <a:r>
              <a:rPr lang="en-US" altLang="zh-CN" sz="2800" dirty="0"/>
              <a:t>606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1A94F8E-56E7-4033-8240-24C69E248B44}" type="slidenum">
              <a:rPr lang="en-US" altLang="zh-CN"/>
              <a:pPr/>
              <a:t>10</a:t>
            </a:fld>
            <a:endParaRPr lang="en-US" altLang="zh-CN"/>
          </a:p>
          <a:p>
            <a:endParaRPr lang="en-US" altLang="zh-CN"/>
          </a:p>
        </p:txBody>
      </p:sp>
      <p:sp>
        <p:nvSpPr>
          <p:cNvPr id="133122" name="Rectangle 2"/>
          <p:cNvSpPr>
            <a:spLocks noGrp="1" noChangeArrowheads="1"/>
          </p:cNvSpPr>
          <p:nvPr>
            <p:ph type="title"/>
          </p:nvPr>
        </p:nvSpPr>
        <p:spPr>
          <a:xfrm>
            <a:off x="381000" y="457200"/>
            <a:ext cx="8229600" cy="762000"/>
          </a:xfrm>
        </p:spPr>
        <p:txBody>
          <a:bodyPr/>
          <a:lstStyle/>
          <a:p>
            <a:r>
              <a:rPr lang="en-US" altLang="zh-CN" sz="2800" dirty="0">
                <a:latin typeface="微软雅黑" pitchFamily="34" charset="-122"/>
                <a:ea typeface="微软雅黑" pitchFamily="34" charset="-122"/>
              </a:rPr>
              <a:t>1.1</a:t>
            </a:r>
            <a:r>
              <a:rPr lang="zh-CN" altLang="en-US" sz="2800" dirty="0">
                <a:latin typeface="微软雅黑" pitchFamily="34" charset="-122"/>
                <a:ea typeface="微软雅黑" pitchFamily="34" charset="-122"/>
              </a:rPr>
              <a:t>什么是编译程序</a:t>
            </a:r>
            <a:r>
              <a:rPr lang="en-US" altLang="zh-CN" sz="2800" dirty="0">
                <a:latin typeface="微软雅黑" pitchFamily="34" charset="-122"/>
                <a:ea typeface="微软雅黑" pitchFamily="34" charset="-122"/>
              </a:rPr>
              <a:t>(compiler)</a:t>
            </a:r>
          </a:p>
        </p:txBody>
      </p:sp>
      <p:sp>
        <p:nvSpPr>
          <p:cNvPr id="133123" name="Rectangle 3"/>
          <p:cNvSpPr>
            <a:spLocks noGrp="1" noChangeArrowheads="1"/>
          </p:cNvSpPr>
          <p:nvPr>
            <p:ph type="body" idx="1"/>
          </p:nvPr>
        </p:nvSpPr>
        <p:spPr>
          <a:xfrm>
            <a:off x="379413" y="1304925"/>
            <a:ext cx="8382000" cy="4114800"/>
          </a:xfrm>
        </p:spPr>
        <p:txBody>
          <a:bodyPr/>
          <a:lstStyle/>
          <a:p>
            <a:pPr>
              <a:buFont typeface="Wingdings" pitchFamily="2" charset="2"/>
              <a:buChar char="²"/>
            </a:pPr>
            <a:r>
              <a:rPr lang="zh-CN" altLang="en-US" sz="2800" b="1" dirty="0">
                <a:solidFill>
                  <a:srgbClr val="333399"/>
                </a:solidFill>
              </a:rPr>
              <a:t>从基本功能来看，</a:t>
            </a:r>
            <a:r>
              <a:rPr lang="zh-CN" altLang="en-US" sz="2800" b="1" dirty="0"/>
              <a:t>编译程序</a:t>
            </a:r>
            <a:r>
              <a:rPr lang="zh-CN" altLang="en-US" sz="2800" b="1" dirty="0">
                <a:solidFill>
                  <a:srgbClr val="333399"/>
                </a:solidFill>
              </a:rPr>
              <a:t>（</a:t>
            </a:r>
            <a:r>
              <a:rPr lang="en-US" altLang="zh-CN" sz="2800" b="1" i="1" dirty="0">
                <a:solidFill>
                  <a:srgbClr val="333399"/>
                </a:solidFill>
              </a:rPr>
              <a:t>Compiler</a:t>
            </a:r>
            <a:r>
              <a:rPr lang="zh-CN" altLang="en-US" sz="2800" b="1" dirty="0">
                <a:solidFill>
                  <a:srgbClr val="333399"/>
                </a:solidFill>
              </a:rPr>
              <a:t>）</a:t>
            </a:r>
          </a:p>
          <a:p>
            <a:pPr>
              <a:buNone/>
            </a:pPr>
            <a:r>
              <a:rPr lang="zh-CN" altLang="en-US" sz="2800" b="1" dirty="0">
                <a:solidFill>
                  <a:srgbClr val="333399"/>
                </a:solidFill>
              </a:rPr>
              <a:t>    是一种</a:t>
            </a:r>
            <a:r>
              <a:rPr lang="zh-CN" altLang="en-US" sz="2800" b="1" dirty="0"/>
              <a:t>翻译程序</a:t>
            </a:r>
            <a:r>
              <a:rPr lang="zh-CN" altLang="en-US" sz="2800" b="1" dirty="0">
                <a:solidFill>
                  <a:srgbClr val="333399"/>
                </a:solidFill>
              </a:rPr>
              <a:t>（</a:t>
            </a:r>
            <a:r>
              <a:rPr lang="en-US" altLang="zh-CN" sz="2800" b="1" i="1" dirty="0">
                <a:solidFill>
                  <a:srgbClr val="333399"/>
                </a:solidFill>
              </a:rPr>
              <a:t>Translator</a:t>
            </a:r>
            <a:r>
              <a:rPr lang="zh-CN" altLang="en-US" sz="2800" b="1" dirty="0">
                <a:solidFill>
                  <a:srgbClr val="333399"/>
                </a:solidFill>
              </a:rPr>
              <a:t>）</a:t>
            </a:r>
            <a:endParaRPr lang="zh-CN" altLang="en-US" sz="2800" b="1" dirty="0">
              <a:solidFill>
                <a:srgbClr val="333399"/>
              </a:solidFill>
              <a:latin typeface="楷体_GB2312" pitchFamily="49" charset="-122"/>
            </a:endParaRPr>
          </a:p>
          <a:p>
            <a:pPr>
              <a:buFont typeface="Wingdings" pitchFamily="2" charset="2"/>
              <a:buChar char=" "/>
            </a:pPr>
            <a:r>
              <a:rPr lang="zh-CN" altLang="en-US" sz="900" b="1" dirty="0">
                <a:solidFill>
                  <a:srgbClr val="333399"/>
                </a:solidFill>
                <a:latin typeface="楷体_GB2312" pitchFamily="49" charset="-122"/>
              </a:rPr>
              <a:t> </a:t>
            </a:r>
          </a:p>
          <a:p>
            <a:pPr lvl="1">
              <a:buFont typeface="Symbol" pitchFamily="18" charset="2"/>
              <a:buChar char="-"/>
            </a:pPr>
            <a:r>
              <a:rPr lang="zh-CN" altLang="en-US" sz="2400" b="1" dirty="0">
                <a:latin typeface="楷体_GB2312" pitchFamily="49" charset="-122"/>
              </a:rPr>
              <a:t> </a:t>
            </a:r>
            <a:r>
              <a:rPr lang="zh-CN" altLang="en-US" sz="2400" b="1" dirty="0">
                <a:solidFill>
                  <a:srgbClr val="333399"/>
                </a:solidFill>
                <a:latin typeface="楷体_GB2312" pitchFamily="49" charset="-122"/>
              </a:rPr>
              <a:t>将语言</a:t>
            </a:r>
            <a:r>
              <a:rPr lang="en-US" altLang="zh-CN" sz="2400" b="1" i="1" dirty="0">
                <a:solidFill>
                  <a:srgbClr val="333399"/>
                </a:solidFill>
              </a:rPr>
              <a:t>A</a:t>
            </a:r>
            <a:r>
              <a:rPr lang="zh-CN" altLang="en-US" sz="2400" b="1" dirty="0">
                <a:solidFill>
                  <a:srgbClr val="333399"/>
                </a:solidFill>
                <a:latin typeface="楷体_GB2312" pitchFamily="49" charset="-122"/>
              </a:rPr>
              <a:t>的程序翻译为语言</a:t>
            </a:r>
            <a:r>
              <a:rPr lang="en-US" altLang="zh-CN" sz="2400" b="1" i="1" dirty="0">
                <a:solidFill>
                  <a:srgbClr val="333399"/>
                </a:solidFill>
              </a:rPr>
              <a:t>B</a:t>
            </a:r>
            <a:r>
              <a:rPr lang="zh-CN" altLang="en-US" sz="2400" b="1" dirty="0">
                <a:solidFill>
                  <a:srgbClr val="333399"/>
                </a:solidFill>
              </a:rPr>
              <a:t>的程序</a:t>
            </a:r>
            <a:endParaRPr lang="zh-CN" altLang="en-US" sz="2400" b="1" dirty="0">
              <a:solidFill>
                <a:srgbClr val="333399"/>
              </a:solidFill>
              <a:latin typeface="楷体_GB2312" pitchFamily="49" charset="-122"/>
            </a:endParaRPr>
          </a:p>
          <a:p>
            <a:pPr lvl="1">
              <a:buFont typeface="Symbol" pitchFamily="18" charset="2"/>
              <a:buChar char="-"/>
            </a:pPr>
            <a:r>
              <a:rPr lang="zh-CN" altLang="en-US" sz="2400" b="1" dirty="0">
                <a:solidFill>
                  <a:srgbClr val="333399"/>
                </a:solidFill>
              </a:rPr>
              <a:t>  称语言</a:t>
            </a:r>
            <a:r>
              <a:rPr lang="en-US" altLang="zh-CN" sz="2400" b="1" i="1" dirty="0">
                <a:solidFill>
                  <a:srgbClr val="333399"/>
                </a:solidFill>
              </a:rPr>
              <a:t>A</a:t>
            </a:r>
            <a:r>
              <a:rPr lang="zh-CN" altLang="en-US" sz="2400" b="1" dirty="0">
                <a:solidFill>
                  <a:srgbClr val="333399"/>
                </a:solidFill>
              </a:rPr>
              <a:t>为</a:t>
            </a:r>
            <a:r>
              <a:rPr lang="zh-CN" altLang="en-US" sz="2400" b="1" dirty="0"/>
              <a:t>源语言</a:t>
            </a:r>
            <a:r>
              <a:rPr lang="zh-CN" altLang="en-US" sz="2400" b="1" dirty="0">
                <a:solidFill>
                  <a:srgbClr val="333399"/>
                </a:solidFill>
              </a:rPr>
              <a:t>  （</a:t>
            </a:r>
            <a:r>
              <a:rPr lang="en-US" altLang="zh-CN" sz="2400" b="1" i="1" dirty="0">
                <a:solidFill>
                  <a:srgbClr val="333399"/>
                </a:solidFill>
              </a:rPr>
              <a:t>Source Language</a:t>
            </a:r>
            <a:r>
              <a:rPr lang="zh-CN" altLang="en-US" sz="2400" b="1" dirty="0">
                <a:solidFill>
                  <a:srgbClr val="333399"/>
                </a:solidFill>
              </a:rPr>
              <a:t>）</a:t>
            </a:r>
            <a:endParaRPr lang="zh-CN" altLang="en-US" sz="900" b="1" dirty="0">
              <a:solidFill>
                <a:srgbClr val="333399"/>
              </a:solidFill>
            </a:endParaRPr>
          </a:p>
          <a:p>
            <a:pPr lvl="1">
              <a:buFont typeface="Symbol" pitchFamily="18" charset="2"/>
              <a:buChar char="-"/>
            </a:pPr>
            <a:r>
              <a:rPr lang="zh-CN" altLang="en-US" sz="2400" b="1" dirty="0"/>
              <a:t>  </a:t>
            </a:r>
            <a:r>
              <a:rPr lang="zh-CN" altLang="en-US" sz="2400" b="1" dirty="0">
                <a:solidFill>
                  <a:srgbClr val="333399"/>
                </a:solidFill>
              </a:rPr>
              <a:t>称语言</a:t>
            </a:r>
            <a:r>
              <a:rPr lang="en-US" altLang="zh-CN" sz="2400" b="1" i="1" dirty="0">
                <a:solidFill>
                  <a:srgbClr val="333399"/>
                </a:solidFill>
              </a:rPr>
              <a:t>B</a:t>
            </a:r>
            <a:r>
              <a:rPr lang="zh-CN" altLang="en-US" sz="2400" b="1" dirty="0">
                <a:solidFill>
                  <a:srgbClr val="333399"/>
                </a:solidFill>
              </a:rPr>
              <a:t>为</a:t>
            </a:r>
            <a:r>
              <a:rPr lang="zh-CN" altLang="en-US" sz="2400" b="1" dirty="0"/>
              <a:t>目标语言</a:t>
            </a:r>
            <a:r>
              <a:rPr lang="zh-CN" altLang="en-US" sz="2400" b="1" dirty="0">
                <a:solidFill>
                  <a:srgbClr val="333399"/>
                </a:solidFill>
              </a:rPr>
              <a:t> （</a:t>
            </a:r>
            <a:r>
              <a:rPr lang="en-US" altLang="zh-CN" sz="2400" b="1" i="1" dirty="0">
                <a:solidFill>
                  <a:srgbClr val="333399"/>
                </a:solidFill>
              </a:rPr>
              <a:t>Target Language</a:t>
            </a:r>
            <a:r>
              <a:rPr lang="zh-CN" altLang="en-US" sz="2400" b="1" dirty="0">
                <a:solidFill>
                  <a:srgbClr val="333399"/>
                </a:solidFill>
              </a:rPr>
              <a:t>）</a:t>
            </a:r>
            <a:endParaRPr lang="zh-CN" altLang="en-US" sz="900" b="1" dirty="0">
              <a:solidFill>
                <a:srgbClr val="333399"/>
              </a:solidFill>
              <a:latin typeface="楷体_GB2312" pitchFamily="49" charset="-122"/>
            </a:endParaRPr>
          </a:p>
        </p:txBody>
      </p:sp>
      <p:sp>
        <p:nvSpPr>
          <p:cNvPr id="5" name="Text Box 16"/>
          <p:cNvSpPr txBox="1">
            <a:spLocks noChangeArrowheads="1"/>
          </p:cNvSpPr>
          <p:nvPr/>
        </p:nvSpPr>
        <p:spPr bwMode="auto">
          <a:xfrm>
            <a:off x="898525" y="4391025"/>
            <a:ext cx="1873250" cy="860425"/>
          </a:xfrm>
          <a:prstGeom prst="rect">
            <a:avLst/>
          </a:prstGeom>
          <a:noFill/>
          <a:ln w="9525" algn="ctr">
            <a:noFill/>
            <a:miter lim="800000"/>
            <a:headEnd/>
            <a:tailEnd/>
          </a:ln>
        </p:spPr>
        <p:txBody>
          <a:bodyPr>
            <a:spAutoFit/>
          </a:bodyPr>
          <a:lstStyle/>
          <a:p>
            <a:pPr>
              <a:lnSpc>
                <a:spcPct val="90000"/>
              </a:lnSpc>
              <a:buClrTx/>
              <a:buFontTx/>
              <a:buNone/>
            </a:pPr>
            <a:r>
              <a:rPr lang="en-US" altLang="zh-CN" sz="2800" b="0" dirty="0">
                <a:solidFill>
                  <a:srgbClr val="333399"/>
                </a:solidFill>
              </a:rPr>
              <a:t>source program</a:t>
            </a:r>
          </a:p>
        </p:txBody>
      </p:sp>
      <p:sp>
        <p:nvSpPr>
          <p:cNvPr id="6" name="Rectangle 19"/>
          <p:cNvSpPr>
            <a:spLocks noChangeArrowheads="1"/>
          </p:cNvSpPr>
          <p:nvPr/>
        </p:nvSpPr>
        <p:spPr bwMode="auto">
          <a:xfrm>
            <a:off x="3851275" y="4386263"/>
            <a:ext cx="1657350" cy="914400"/>
          </a:xfrm>
          <a:prstGeom prst="rect">
            <a:avLst/>
          </a:prstGeom>
          <a:solidFill>
            <a:srgbClr val="FFFFFF"/>
          </a:solidFill>
          <a:ln w="9525" algn="ctr">
            <a:solidFill>
              <a:srgbClr val="333399"/>
            </a:solidFill>
            <a:miter lim="800000"/>
            <a:headEnd/>
            <a:tailEnd/>
          </a:ln>
        </p:spPr>
        <p:txBody>
          <a:bodyPr wrap="none" anchor="ctr"/>
          <a:lstStyle/>
          <a:p>
            <a:pPr>
              <a:lnSpc>
                <a:spcPct val="90000"/>
              </a:lnSpc>
              <a:buClrTx/>
              <a:buFontTx/>
              <a:buNone/>
            </a:pPr>
            <a:r>
              <a:rPr lang="en-US" altLang="zh-CN" sz="2800" b="0" dirty="0">
                <a:solidFill>
                  <a:srgbClr val="FF0000"/>
                </a:solidFill>
              </a:rPr>
              <a:t>compiler</a:t>
            </a:r>
          </a:p>
        </p:txBody>
      </p:sp>
      <p:sp>
        <p:nvSpPr>
          <p:cNvPr id="7" name="AutoShape 20"/>
          <p:cNvSpPr>
            <a:spLocks noChangeArrowheads="1"/>
          </p:cNvSpPr>
          <p:nvPr/>
        </p:nvSpPr>
        <p:spPr bwMode="auto">
          <a:xfrm>
            <a:off x="2700338" y="4652963"/>
            <a:ext cx="1008062" cy="360362"/>
          </a:xfrm>
          <a:prstGeom prst="notchedRightArrow">
            <a:avLst>
              <a:gd name="adj1" fmla="val 50000"/>
              <a:gd name="adj2" fmla="val 69934"/>
            </a:avLst>
          </a:prstGeom>
          <a:solidFill>
            <a:srgbClr val="FFFFFF"/>
          </a:solidFill>
          <a:ln w="9525" algn="ctr">
            <a:solidFill>
              <a:srgbClr val="000080"/>
            </a:solidFill>
            <a:miter lim="800000"/>
            <a:headEnd/>
            <a:tailEnd/>
          </a:ln>
        </p:spPr>
        <p:txBody>
          <a:bodyPr wrap="none" anchor="ctr"/>
          <a:lstStyle/>
          <a:p>
            <a:endParaRPr lang="zh-CN" altLang="en-US"/>
          </a:p>
        </p:txBody>
      </p:sp>
      <p:sp>
        <p:nvSpPr>
          <p:cNvPr id="8" name="AutoShape 21"/>
          <p:cNvSpPr>
            <a:spLocks noChangeArrowheads="1"/>
          </p:cNvSpPr>
          <p:nvPr/>
        </p:nvSpPr>
        <p:spPr bwMode="auto">
          <a:xfrm>
            <a:off x="5724525" y="4652963"/>
            <a:ext cx="1008063" cy="360362"/>
          </a:xfrm>
          <a:prstGeom prst="notchedRightArrow">
            <a:avLst>
              <a:gd name="adj1" fmla="val 50000"/>
              <a:gd name="adj2" fmla="val 69934"/>
            </a:avLst>
          </a:prstGeom>
          <a:solidFill>
            <a:srgbClr val="FFFFFF"/>
          </a:solidFill>
          <a:ln w="9525" algn="ctr">
            <a:solidFill>
              <a:srgbClr val="000080"/>
            </a:solidFill>
            <a:miter lim="800000"/>
            <a:headEnd/>
            <a:tailEnd/>
          </a:ln>
        </p:spPr>
        <p:txBody>
          <a:bodyPr wrap="none" anchor="ctr"/>
          <a:lstStyle/>
          <a:p>
            <a:endParaRPr lang="zh-CN" altLang="en-US"/>
          </a:p>
        </p:txBody>
      </p:sp>
      <p:sp>
        <p:nvSpPr>
          <p:cNvPr id="9" name="AutoShape 23"/>
          <p:cNvSpPr>
            <a:spLocks noChangeArrowheads="1"/>
          </p:cNvSpPr>
          <p:nvPr/>
        </p:nvSpPr>
        <p:spPr bwMode="auto">
          <a:xfrm>
            <a:off x="4570413" y="5445125"/>
            <a:ext cx="288925" cy="360363"/>
          </a:xfrm>
          <a:prstGeom prst="downArrow">
            <a:avLst>
              <a:gd name="adj1" fmla="val 50000"/>
              <a:gd name="adj2" fmla="val 31181"/>
            </a:avLst>
          </a:prstGeom>
          <a:solidFill>
            <a:srgbClr val="FFFFFF"/>
          </a:solidFill>
          <a:ln w="9525" algn="ctr">
            <a:solidFill>
              <a:srgbClr val="000080"/>
            </a:solidFill>
            <a:miter lim="800000"/>
            <a:headEnd/>
            <a:tailEnd/>
          </a:ln>
        </p:spPr>
        <p:txBody>
          <a:bodyPr wrap="none" anchor="ctr"/>
          <a:lstStyle/>
          <a:p>
            <a:endParaRPr lang="zh-CN" altLang="en-US"/>
          </a:p>
        </p:txBody>
      </p:sp>
      <p:sp>
        <p:nvSpPr>
          <p:cNvPr id="10" name="Text Box 24"/>
          <p:cNvSpPr txBox="1">
            <a:spLocks noChangeArrowheads="1"/>
          </p:cNvSpPr>
          <p:nvPr/>
        </p:nvSpPr>
        <p:spPr bwMode="auto">
          <a:xfrm>
            <a:off x="2916238" y="5832475"/>
            <a:ext cx="3816350" cy="476250"/>
          </a:xfrm>
          <a:prstGeom prst="rect">
            <a:avLst/>
          </a:prstGeom>
          <a:noFill/>
          <a:ln w="9525" algn="ctr">
            <a:noFill/>
            <a:miter lim="800000"/>
            <a:headEnd/>
            <a:tailEnd/>
          </a:ln>
        </p:spPr>
        <p:txBody>
          <a:bodyPr>
            <a:spAutoFit/>
          </a:bodyPr>
          <a:lstStyle/>
          <a:p>
            <a:pPr>
              <a:lnSpc>
                <a:spcPct val="90000"/>
              </a:lnSpc>
              <a:buClrTx/>
              <a:buFontTx/>
              <a:buNone/>
            </a:pPr>
            <a:r>
              <a:rPr lang="en-US" altLang="zh-CN" sz="2800" b="0" dirty="0">
                <a:solidFill>
                  <a:srgbClr val="333399"/>
                </a:solidFill>
              </a:rPr>
              <a:t>feedback messages</a:t>
            </a:r>
          </a:p>
        </p:txBody>
      </p:sp>
      <p:sp>
        <p:nvSpPr>
          <p:cNvPr id="17" name="Text Box 17"/>
          <p:cNvSpPr txBox="1">
            <a:spLocks noChangeArrowheads="1"/>
          </p:cNvSpPr>
          <p:nvPr/>
        </p:nvSpPr>
        <p:spPr bwMode="auto">
          <a:xfrm>
            <a:off x="6659563" y="4386263"/>
            <a:ext cx="1873250" cy="860425"/>
          </a:xfrm>
          <a:prstGeom prst="rect">
            <a:avLst/>
          </a:prstGeom>
          <a:noFill/>
          <a:ln w="9525" algn="ctr">
            <a:noFill/>
            <a:miter lim="800000"/>
            <a:headEnd/>
            <a:tailEnd/>
          </a:ln>
        </p:spPr>
        <p:txBody>
          <a:bodyPr>
            <a:spAutoFit/>
          </a:bodyPr>
          <a:lstStyle/>
          <a:p>
            <a:pPr>
              <a:lnSpc>
                <a:spcPct val="90000"/>
              </a:lnSpc>
              <a:buClrTx/>
              <a:buFontTx/>
              <a:buNone/>
            </a:pPr>
            <a:r>
              <a:rPr lang="en-US" altLang="zh-CN" sz="2800" b="0" dirty="0">
                <a:solidFill>
                  <a:srgbClr val="333399"/>
                </a:solidFill>
              </a:rPr>
              <a:t>target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2500"/>
                            </p:stCondLst>
                            <p:childTnLst>
                              <p:par>
                                <p:cTn id="15" presetID="9" presetClass="entr" presetSubtype="0" fill="hold" grpId="0" nodeType="afterEffect">
                                  <p:stCondLst>
                                    <p:cond delay="100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par>
                          <p:cTn id="23" fill="hold">
                            <p:stCondLst>
                              <p:cond delay="50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100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8600" y="1143000"/>
            <a:ext cx="8229600" cy="4525963"/>
          </a:xfrm>
        </p:spPr>
        <p:txBody>
          <a:bodyPr/>
          <a:lstStyle/>
          <a:p>
            <a:pPr>
              <a:buFont typeface="Wingdings" pitchFamily="2" charset="2"/>
              <a:buChar char="²"/>
            </a:pPr>
            <a:r>
              <a:rPr lang="zh-CN" altLang="en-US" sz="2800" b="1" dirty="0">
                <a:solidFill>
                  <a:srgbClr val="333399"/>
                </a:solidFill>
              </a:rPr>
              <a:t>编译程序是</a:t>
            </a:r>
            <a:r>
              <a:rPr lang="zh-CN" altLang="en-US" sz="2800" b="1" dirty="0"/>
              <a:t>较为复杂的翻译程序</a:t>
            </a:r>
          </a:p>
          <a:p>
            <a:pPr>
              <a:buNone/>
            </a:pPr>
            <a:r>
              <a:rPr lang="zh-CN" altLang="en-US" sz="900" b="1" dirty="0">
                <a:solidFill>
                  <a:srgbClr val="333399"/>
                </a:solidFill>
                <a:latin typeface="楷体_GB2312" pitchFamily="49" charset="-122"/>
              </a:rPr>
              <a:t> </a:t>
            </a:r>
          </a:p>
          <a:p>
            <a:pPr lvl="1">
              <a:buFont typeface="Symbol" pitchFamily="18" charset="2"/>
              <a:buChar char="-"/>
            </a:pPr>
            <a:r>
              <a:rPr lang="zh-CN" altLang="en-US" sz="2400" b="1" dirty="0">
                <a:latin typeface="楷体_GB2312" pitchFamily="49" charset="-122"/>
              </a:rPr>
              <a:t> </a:t>
            </a:r>
            <a:r>
              <a:rPr lang="zh-CN" altLang="en-US" sz="2400" b="1" dirty="0">
                <a:solidFill>
                  <a:srgbClr val="333399"/>
                </a:solidFill>
                <a:latin typeface="楷体_GB2312" pitchFamily="49" charset="-122"/>
              </a:rPr>
              <a:t>需要对源程序进行</a:t>
            </a:r>
            <a:r>
              <a:rPr lang="zh-CN" altLang="en-US" sz="2400" b="1" dirty="0">
                <a:latin typeface="楷体_GB2312" pitchFamily="49" charset="-122"/>
              </a:rPr>
              <a:t>分析</a:t>
            </a:r>
            <a:r>
              <a:rPr lang="zh-CN" altLang="en-US" sz="2400" b="1" dirty="0">
                <a:solidFill>
                  <a:srgbClr val="333399"/>
                </a:solidFill>
              </a:rPr>
              <a:t>（</a:t>
            </a:r>
            <a:r>
              <a:rPr lang="en-US" altLang="zh-CN" sz="2400" b="1" i="1" dirty="0">
                <a:solidFill>
                  <a:srgbClr val="333399"/>
                </a:solidFill>
              </a:rPr>
              <a:t>Analysis</a:t>
            </a:r>
            <a:r>
              <a:rPr lang="zh-CN" altLang="en-US" sz="2400" b="1" dirty="0">
                <a:solidFill>
                  <a:srgbClr val="333399"/>
                </a:solidFill>
              </a:rPr>
              <a:t>）</a:t>
            </a:r>
            <a:endParaRPr lang="zh-CN" altLang="en-US" sz="2400" b="1" dirty="0">
              <a:solidFill>
                <a:srgbClr val="333399"/>
              </a:solidFill>
              <a:latin typeface="楷体_GB2312" pitchFamily="49" charset="-122"/>
            </a:endParaRPr>
          </a:p>
          <a:p>
            <a:pPr lvl="1"/>
            <a:endParaRPr lang="zh-CN" altLang="en-US" sz="900" b="1" dirty="0">
              <a:solidFill>
                <a:srgbClr val="333399"/>
              </a:solidFill>
              <a:latin typeface="楷体_GB2312" pitchFamily="49" charset="-122"/>
            </a:endParaRPr>
          </a:p>
          <a:p>
            <a:pPr lvl="1"/>
            <a:r>
              <a:rPr lang="zh-CN" altLang="en-US" sz="2400" b="1" dirty="0">
                <a:solidFill>
                  <a:srgbClr val="333399"/>
                </a:solidFill>
                <a:latin typeface="楷体_GB2312" pitchFamily="49" charset="-122"/>
              </a:rPr>
              <a:t>  </a:t>
            </a:r>
            <a:r>
              <a:rPr lang="zh-CN" altLang="en-US" sz="2000" b="1" dirty="0">
                <a:solidFill>
                  <a:srgbClr val="333399"/>
                </a:solidFill>
                <a:latin typeface="楷体_GB2312" pitchFamily="49" charset="-122"/>
              </a:rPr>
              <a:t>识别源程序的语法结构信息，理解源程序的语义信息，</a:t>
            </a:r>
          </a:p>
          <a:p>
            <a:pPr lvl="1"/>
            <a:r>
              <a:rPr lang="zh-CN" altLang="en-US" sz="2400" b="1" dirty="0">
                <a:solidFill>
                  <a:srgbClr val="333399"/>
                </a:solidFill>
                <a:latin typeface="楷体_GB2312" pitchFamily="49" charset="-122"/>
              </a:rPr>
              <a:t>  </a:t>
            </a:r>
            <a:r>
              <a:rPr lang="zh-CN" altLang="en-US" sz="2000" b="1" dirty="0">
                <a:solidFill>
                  <a:srgbClr val="333399"/>
                </a:solidFill>
                <a:latin typeface="楷体_GB2312" pitchFamily="49" charset="-122"/>
              </a:rPr>
              <a:t>反馈相应的出错信息</a:t>
            </a:r>
            <a:endParaRPr lang="zh-CN" altLang="en-US" sz="2000" b="1" dirty="0">
              <a:solidFill>
                <a:srgbClr val="333399"/>
              </a:solidFill>
            </a:endParaRPr>
          </a:p>
          <a:p>
            <a:pPr lvl="1"/>
            <a:endParaRPr lang="zh-CN" altLang="en-US" sz="900" b="1" dirty="0">
              <a:solidFill>
                <a:srgbClr val="333399"/>
              </a:solidFill>
              <a:latin typeface="楷体_GB2312" pitchFamily="49" charset="-122"/>
            </a:endParaRPr>
          </a:p>
          <a:p>
            <a:pPr lvl="1">
              <a:buFont typeface="Symbol" pitchFamily="18" charset="2"/>
              <a:buChar char="-"/>
            </a:pPr>
            <a:r>
              <a:rPr lang="zh-CN" altLang="en-US" sz="2400" b="1" dirty="0" smtClean="0"/>
              <a:t>  </a:t>
            </a:r>
            <a:r>
              <a:rPr lang="zh-CN" altLang="en-US" sz="2400" b="1" dirty="0">
                <a:solidFill>
                  <a:srgbClr val="333399"/>
                </a:solidFill>
              </a:rPr>
              <a:t>根据分析结果及目标信息进行</a:t>
            </a:r>
            <a:r>
              <a:rPr lang="zh-CN" altLang="en-US" sz="2400" b="1" dirty="0"/>
              <a:t>综合</a:t>
            </a:r>
            <a:r>
              <a:rPr lang="zh-CN" altLang="en-US" sz="2400" b="1" dirty="0">
                <a:solidFill>
                  <a:srgbClr val="333399"/>
                </a:solidFill>
              </a:rPr>
              <a:t>（</a:t>
            </a:r>
            <a:r>
              <a:rPr lang="en-US" altLang="zh-CN" sz="2400" b="1" i="1" dirty="0">
                <a:solidFill>
                  <a:srgbClr val="333399"/>
                </a:solidFill>
              </a:rPr>
              <a:t>Synthesis</a:t>
            </a:r>
            <a:r>
              <a:rPr lang="zh-CN" altLang="en-US" sz="2400" b="1" dirty="0">
                <a:solidFill>
                  <a:srgbClr val="333399"/>
                </a:solidFill>
              </a:rPr>
              <a:t>）</a:t>
            </a:r>
          </a:p>
          <a:p>
            <a:pPr lvl="1"/>
            <a:endParaRPr lang="zh-CN" altLang="en-US" sz="900" b="1" dirty="0">
              <a:solidFill>
                <a:srgbClr val="333399"/>
              </a:solidFill>
            </a:endParaRPr>
          </a:p>
          <a:p>
            <a:pPr lvl="1"/>
            <a:r>
              <a:rPr lang="zh-CN" altLang="en-US" sz="2400" b="1" dirty="0">
                <a:solidFill>
                  <a:srgbClr val="333399"/>
                </a:solidFill>
                <a:latin typeface="楷体_GB2312" pitchFamily="49" charset="-122"/>
              </a:rPr>
              <a:t>  </a:t>
            </a:r>
            <a:r>
              <a:rPr lang="zh-CN" altLang="en-US" sz="2000" b="1" dirty="0">
                <a:solidFill>
                  <a:srgbClr val="333399"/>
                </a:solidFill>
                <a:latin typeface="楷体_GB2312" pitchFamily="49" charset="-122"/>
              </a:rPr>
              <a:t>生成语义上等价于源程序的目标程序</a:t>
            </a:r>
          </a:p>
          <a:p>
            <a:pPr lvl="2"/>
            <a:endParaRPr lang="zh-CN" altLang="en-US" sz="900" b="1" dirty="0">
              <a:solidFill>
                <a:srgbClr val="333399"/>
              </a:solidFill>
            </a:endParaRPr>
          </a:p>
          <a:p>
            <a:pPr>
              <a:buFont typeface="Wingdings" pitchFamily="2" charset="2"/>
              <a:buChar char="²"/>
            </a:pPr>
            <a:r>
              <a:rPr lang="zh-CN" altLang="en-US" sz="2800" b="1" dirty="0"/>
              <a:t> </a:t>
            </a:r>
            <a:r>
              <a:rPr lang="zh-CN" altLang="en-US" sz="2800" b="1" dirty="0">
                <a:solidFill>
                  <a:srgbClr val="333399"/>
                </a:solidFill>
              </a:rPr>
              <a:t>较为简单的翻译程序如：</a:t>
            </a:r>
          </a:p>
          <a:p>
            <a:pPr>
              <a:buNone/>
            </a:pPr>
            <a:endParaRPr lang="zh-CN" altLang="en-US" sz="900" b="1" dirty="0">
              <a:solidFill>
                <a:srgbClr val="333399"/>
              </a:solidFill>
            </a:endParaRPr>
          </a:p>
          <a:p>
            <a:pPr lvl="1">
              <a:buFont typeface="Symbol" pitchFamily="18" charset="2"/>
              <a:buChar char="-"/>
            </a:pPr>
            <a:r>
              <a:rPr lang="zh-CN" altLang="en-US" sz="2400" b="1" dirty="0">
                <a:solidFill>
                  <a:srgbClr val="333399"/>
                </a:solidFill>
              </a:rPr>
              <a:t>  预处理程序（</a:t>
            </a:r>
            <a:r>
              <a:rPr lang="en-US" altLang="zh-CN" sz="2400" b="1" i="1" dirty="0">
                <a:solidFill>
                  <a:srgbClr val="333399"/>
                </a:solidFill>
              </a:rPr>
              <a:t>Preprocessor</a:t>
            </a:r>
            <a:r>
              <a:rPr lang="zh-CN" altLang="en-US" sz="2400" b="1" dirty="0">
                <a:solidFill>
                  <a:srgbClr val="333399"/>
                </a:solidFill>
              </a:rPr>
              <a:t>）</a:t>
            </a:r>
            <a:endParaRPr lang="en-US" altLang="zh-CN" sz="2400" b="1" dirty="0">
              <a:solidFill>
                <a:srgbClr val="333399"/>
              </a:solidFill>
            </a:endParaRPr>
          </a:p>
          <a:p>
            <a:pPr lvl="1"/>
            <a:endParaRPr lang="en-US" altLang="zh-CN" sz="900" b="1" dirty="0">
              <a:solidFill>
                <a:srgbClr val="333399"/>
              </a:solidFill>
            </a:endParaRPr>
          </a:p>
          <a:p>
            <a:pPr lvl="1">
              <a:buFont typeface="Symbol" pitchFamily="18" charset="2"/>
              <a:buChar char="-"/>
            </a:pPr>
            <a:r>
              <a:rPr lang="zh-CN" altLang="en-US" sz="2400" b="1" dirty="0">
                <a:solidFill>
                  <a:srgbClr val="333399"/>
                </a:solidFill>
              </a:rPr>
              <a:t>  汇编程序（</a:t>
            </a:r>
            <a:r>
              <a:rPr lang="en-US" altLang="zh-CN" sz="2400" b="1" i="1" dirty="0">
                <a:solidFill>
                  <a:srgbClr val="333399"/>
                </a:solidFill>
              </a:rPr>
              <a:t>Assembler</a:t>
            </a:r>
            <a:r>
              <a:rPr lang="zh-CN" altLang="en-US" sz="2400" b="1" dirty="0">
                <a:solidFill>
                  <a:srgbClr val="333399"/>
                </a:solidFill>
              </a:rPr>
              <a:t>）</a:t>
            </a:r>
          </a:p>
          <a:p>
            <a:endParaRPr lang="zh-CN" altLang="en-US" sz="2800" b="1" dirty="0"/>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11</a:t>
            </a:fld>
            <a:endParaRPr lang="en-US" altLang="zh-CN" smtClean="0"/>
          </a:p>
          <a:p>
            <a:endParaRPr lang="en-US" altLang="zh-CN"/>
          </a:p>
        </p:txBody>
      </p:sp>
      <p:sp>
        <p:nvSpPr>
          <p:cNvPr id="5" name="Rectangle 2"/>
          <p:cNvSpPr txBox="1">
            <a:spLocks noChangeArrowheads="1"/>
          </p:cNvSpPr>
          <p:nvPr/>
        </p:nvSpPr>
        <p:spPr bwMode="auto">
          <a:xfrm>
            <a:off x="381000" y="4572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800" dirty="0" smtClean="0">
                <a:latin typeface="微软雅黑" pitchFamily="34" charset="-122"/>
                <a:ea typeface="微软雅黑" pitchFamily="34" charset="-122"/>
              </a:rPr>
              <a:t>什么是编译程序</a:t>
            </a:r>
            <a:r>
              <a:rPr lang="en-US" altLang="zh-CN" sz="2800" dirty="0" smtClean="0">
                <a:latin typeface="微软雅黑" pitchFamily="34" charset="-122"/>
                <a:ea typeface="微软雅黑" pitchFamily="34" charset="-122"/>
              </a:rPr>
              <a:t>(compiler)</a:t>
            </a:r>
            <a:endParaRPr lang="en-US" altLang="zh-CN" sz="2800" dirty="0">
              <a:latin typeface="微软雅黑" pitchFamily="34" charset="-122"/>
              <a:ea typeface="微软雅黑" pitchFamily="34" charset="-122"/>
            </a:endParaRPr>
          </a:p>
        </p:txBody>
      </p:sp>
    </p:spTree>
    <p:extLst>
      <p:ext uri="{BB962C8B-B14F-4D97-AF65-F5344CB8AC3E}">
        <p14:creationId xmlns:p14="http://schemas.microsoft.com/office/powerpoint/2010/main" val="3970952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fld id="{A3EFC78E-4395-46E9-B6CC-A36379154FA5}" type="slidenum">
              <a:rPr lang="en-US" altLang="zh-CN"/>
              <a:pPr/>
              <a:t>12</a:t>
            </a:fld>
            <a:endParaRPr lang="en-US" altLang="zh-CN"/>
          </a:p>
          <a:p>
            <a:endParaRPr lang="en-US" altLang="zh-CN"/>
          </a:p>
        </p:txBody>
      </p:sp>
      <p:sp>
        <p:nvSpPr>
          <p:cNvPr id="137218" name="Rectangle 2"/>
          <p:cNvSpPr>
            <a:spLocks noGrp="1" noChangeArrowheads="1"/>
          </p:cNvSpPr>
          <p:nvPr>
            <p:ph type="title"/>
          </p:nvPr>
        </p:nvSpPr>
        <p:spPr>
          <a:xfrm>
            <a:off x="457200" y="579438"/>
            <a:ext cx="8229600" cy="334962"/>
          </a:xfrm>
        </p:spPr>
        <p:txBody>
          <a:bodyPr/>
          <a:lstStyle/>
          <a:p>
            <a:r>
              <a:rPr lang="zh-CN" altLang="en-US" sz="2800" dirty="0">
                <a:latin typeface="微软雅黑" pitchFamily="34" charset="-122"/>
                <a:ea typeface="微软雅黑" pitchFamily="34" charset="-122"/>
              </a:rPr>
              <a:t>什么是编译程序</a:t>
            </a:r>
          </a:p>
        </p:txBody>
      </p:sp>
      <p:sp>
        <p:nvSpPr>
          <p:cNvPr id="137219" name="Rectangle 3"/>
          <p:cNvSpPr>
            <a:spLocks noGrp="1" noChangeArrowheads="1"/>
          </p:cNvSpPr>
          <p:nvPr>
            <p:ph type="body" idx="1"/>
          </p:nvPr>
        </p:nvSpPr>
        <p:spPr>
          <a:xfrm>
            <a:off x="304800" y="978695"/>
            <a:ext cx="8229600" cy="4862513"/>
          </a:xfrm>
        </p:spPr>
        <p:txBody>
          <a:bodyPr/>
          <a:lstStyle/>
          <a:p>
            <a:r>
              <a:rPr lang="zh-CN" altLang="en-US" dirty="0"/>
              <a:t>语言转</a:t>
            </a:r>
            <a:r>
              <a:rPr lang="en-US" altLang="zh-CN" dirty="0"/>
              <a:t>(</a:t>
            </a:r>
            <a:r>
              <a:rPr lang="zh-CN" altLang="en-US" dirty="0"/>
              <a:t>变）换</a:t>
            </a:r>
            <a:r>
              <a:rPr lang="zh-CN" altLang="en-US" dirty="0" smtClean="0"/>
              <a:t>系统：</a:t>
            </a:r>
            <a:r>
              <a:rPr lang="zh-CN" altLang="en-US" dirty="0" smtClean="0">
                <a:solidFill>
                  <a:srgbClr val="333399"/>
                </a:solidFill>
              </a:rPr>
              <a:t>编译程序</a:t>
            </a:r>
            <a:r>
              <a:rPr lang="zh-CN" altLang="en-US" dirty="0"/>
              <a:t>通常</a:t>
            </a:r>
            <a:r>
              <a:rPr lang="zh-CN" altLang="en-US" dirty="0">
                <a:solidFill>
                  <a:srgbClr val="333399"/>
                </a:solidFill>
              </a:rPr>
              <a:t>是</a:t>
            </a:r>
            <a:r>
              <a:rPr lang="zh-CN" altLang="en-US" dirty="0"/>
              <a:t>从较高级语言的程序</a:t>
            </a:r>
            <a:r>
              <a:rPr lang="zh-CN" altLang="en-US" dirty="0" smtClean="0"/>
              <a:t>翻译至</a:t>
            </a:r>
            <a:r>
              <a:rPr lang="zh-CN" altLang="en-US" dirty="0"/>
              <a:t>较低级语言的程序</a:t>
            </a:r>
            <a:r>
              <a:rPr lang="zh-CN" altLang="en-US" dirty="0">
                <a:solidFill>
                  <a:srgbClr val="333399"/>
                </a:solidFill>
              </a:rPr>
              <a:t>，如</a:t>
            </a:r>
            <a:endParaRPr lang="zh-CN" altLang="en-US" sz="1000" dirty="0">
              <a:solidFill>
                <a:srgbClr val="333399"/>
              </a:solidFill>
              <a:latin typeface="楷体_GB2312" pitchFamily="49" charset="-122"/>
            </a:endParaRPr>
          </a:p>
          <a:p>
            <a:endParaRPr lang="zh-CN" altLang="en-US" dirty="0"/>
          </a:p>
        </p:txBody>
      </p:sp>
      <p:grpSp>
        <p:nvGrpSpPr>
          <p:cNvPr id="17" name="Group 10"/>
          <p:cNvGrpSpPr>
            <a:grpSpLocks/>
          </p:cNvGrpSpPr>
          <p:nvPr/>
        </p:nvGrpSpPr>
        <p:grpSpPr bwMode="auto">
          <a:xfrm>
            <a:off x="533400" y="2599531"/>
            <a:ext cx="8172450" cy="3529012"/>
            <a:chOff x="408" y="1751"/>
            <a:chExt cx="5148" cy="2223"/>
          </a:xfrm>
        </p:grpSpPr>
        <p:sp>
          <p:nvSpPr>
            <p:cNvPr id="18" name="Text Box 11"/>
            <p:cNvSpPr txBox="1">
              <a:spLocks noChangeArrowheads="1"/>
            </p:cNvSpPr>
            <p:nvPr/>
          </p:nvSpPr>
          <p:spPr bwMode="auto">
            <a:xfrm>
              <a:off x="839" y="1799"/>
              <a:ext cx="907" cy="300"/>
            </a:xfrm>
            <a:prstGeom prst="rect">
              <a:avLst/>
            </a:prstGeom>
            <a:noFill/>
            <a:ln w="9525" algn="ctr">
              <a:noFill/>
              <a:miter lim="800000"/>
              <a:headEnd/>
              <a:tailEnd/>
            </a:ln>
          </p:spPr>
          <p:txBody>
            <a:bodyPr>
              <a:spAutoFit/>
            </a:bodyPr>
            <a:lstStyle/>
            <a:p>
              <a:pPr>
                <a:lnSpc>
                  <a:spcPct val="90000"/>
                </a:lnSpc>
                <a:buClrTx/>
                <a:buFontTx/>
                <a:buNone/>
              </a:pPr>
              <a:r>
                <a:rPr lang="en-US" altLang="zh-CN" sz="2800" b="0">
                  <a:solidFill>
                    <a:srgbClr val="333399"/>
                  </a:solidFill>
                </a:rPr>
                <a:t>C </a:t>
              </a:r>
              <a:r>
                <a:rPr lang="zh-CN" altLang="en-US" sz="2800" b="0">
                  <a:solidFill>
                    <a:srgbClr val="333399"/>
                  </a:solidFill>
                </a:rPr>
                <a:t>代码</a:t>
              </a:r>
            </a:p>
          </p:txBody>
        </p:sp>
        <p:sp>
          <p:nvSpPr>
            <p:cNvPr id="19" name="Text Box 12"/>
            <p:cNvSpPr txBox="1">
              <a:spLocks noChangeArrowheads="1"/>
            </p:cNvSpPr>
            <p:nvPr/>
          </p:nvSpPr>
          <p:spPr bwMode="auto">
            <a:xfrm>
              <a:off x="3832" y="1796"/>
              <a:ext cx="1044" cy="300"/>
            </a:xfrm>
            <a:prstGeom prst="rect">
              <a:avLst/>
            </a:prstGeom>
            <a:noFill/>
            <a:ln w="9525" algn="ctr">
              <a:noFill/>
              <a:miter lim="800000"/>
              <a:headEnd/>
              <a:tailEnd/>
            </a:ln>
          </p:spPr>
          <p:txBody>
            <a:bodyPr>
              <a:spAutoFit/>
            </a:bodyPr>
            <a:lstStyle/>
            <a:p>
              <a:pPr>
                <a:lnSpc>
                  <a:spcPct val="90000"/>
                </a:lnSpc>
                <a:buClrTx/>
                <a:buFontTx/>
                <a:buNone/>
              </a:pPr>
              <a:r>
                <a:rPr lang="zh-CN" altLang="en-US" sz="2800" b="0">
                  <a:solidFill>
                    <a:srgbClr val="333399"/>
                  </a:solidFill>
                </a:rPr>
                <a:t>汇编代码</a:t>
              </a:r>
            </a:p>
          </p:txBody>
        </p:sp>
        <p:sp>
          <p:nvSpPr>
            <p:cNvPr id="20" name="Rectangle 13"/>
            <p:cNvSpPr>
              <a:spLocks noChangeArrowheads="1"/>
            </p:cNvSpPr>
            <p:nvPr/>
          </p:nvSpPr>
          <p:spPr bwMode="auto">
            <a:xfrm>
              <a:off x="2064" y="1751"/>
              <a:ext cx="1451" cy="363"/>
            </a:xfrm>
            <a:prstGeom prst="rect">
              <a:avLst/>
            </a:prstGeom>
            <a:solidFill>
              <a:srgbClr val="FFFFFF"/>
            </a:solidFill>
            <a:ln w="9525" algn="ctr">
              <a:solidFill>
                <a:srgbClr val="333399"/>
              </a:solidFill>
              <a:miter lim="800000"/>
              <a:headEnd/>
              <a:tailEnd/>
            </a:ln>
          </p:spPr>
          <p:txBody>
            <a:bodyPr wrap="none" anchor="ctr"/>
            <a:lstStyle/>
            <a:p>
              <a:pPr>
                <a:lnSpc>
                  <a:spcPct val="90000"/>
                </a:lnSpc>
                <a:buClrTx/>
                <a:buFontTx/>
                <a:buNone/>
              </a:pPr>
              <a:r>
                <a:rPr kumimoji="0" lang="en-US" altLang="zh-CN" sz="2800" b="0">
                  <a:solidFill>
                    <a:srgbClr val="333399"/>
                  </a:solidFill>
                </a:rPr>
                <a:t>a C c</a:t>
              </a:r>
              <a:r>
                <a:rPr lang="en-US" altLang="zh-CN" sz="2800" b="0">
                  <a:solidFill>
                    <a:srgbClr val="333399"/>
                  </a:solidFill>
                </a:rPr>
                <a:t>ompiler</a:t>
              </a:r>
            </a:p>
          </p:txBody>
        </p:sp>
        <p:sp>
          <p:nvSpPr>
            <p:cNvPr id="21" name="Line 14"/>
            <p:cNvSpPr>
              <a:spLocks noChangeShapeType="1"/>
            </p:cNvSpPr>
            <p:nvPr/>
          </p:nvSpPr>
          <p:spPr bwMode="auto">
            <a:xfrm>
              <a:off x="1701" y="1933"/>
              <a:ext cx="363" cy="0"/>
            </a:xfrm>
            <a:prstGeom prst="line">
              <a:avLst/>
            </a:prstGeom>
            <a:noFill/>
            <a:ln w="9525">
              <a:solidFill>
                <a:srgbClr val="333399"/>
              </a:solidFill>
              <a:round/>
              <a:headEnd/>
              <a:tailEnd type="triangle" w="med" len="med"/>
            </a:ln>
          </p:spPr>
          <p:txBody>
            <a:bodyPr/>
            <a:lstStyle/>
            <a:p>
              <a:endParaRPr lang="zh-CN" altLang="en-US"/>
            </a:p>
          </p:txBody>
        </p:sp>
        <p:sp>
          <p:nvSpPr>
            <p:cNvPr id="22" name="Line 15"/>
            <p:cNvSpPr>
              <a:spLocks noChangeShapeType="1"/>
            </p:cNvSpPr>
            <p:nvPr/>
          </p:nvSpPr>
          <p:spPr bwMode="auto">
            <a:xfrm>
              <a:off x="3515" y="1933"/>
              <a:ext cx="318" cy="0"/>
            </a:xfrm>
            <a:prstGeom prst="line">
              <a:avLst/>
            </a:prstGeom>
            <a:noFill/>
            <a:ln w="9525">
              <a:solidFill>
                <a:srgbClr val="333399"/>
              </a:solidFill>
              <a:round/>
              <a:headEnd/>
              <a:tailEnd type="triangle" w="med" len="med"/>
            </a:ln>
          </p:spPr>
          <p:txBody>
            <a:bodyPr/>
            <a:lstStyle/>
            <a:p>
              <a:endParaRPr lang="zh-CN" altLang="en-US"/>
            </a:p>
          </p:txBody>
        </p:sp>
        <p:sp>
          <p:nvSpPr>
            <p:cNvPr id="23" name="Text Box 16"/>
            <p:cNvSpPr txBox="1">
              <a:spLocks noChangeArrowheads="1"/>
            </p:cNvSpPr>
            <p:nvPr/>
          </p:nvSpPr>
          <p:spPr bwMode="auto">
            <a:xfrm>
              <a:off x="567" y="2434"/>
              <a:ext cx="1223" cy="300"/>
            </a:xfrm>
            <a:prstGeom prst="rect">
              <a:avLst/>
            </a:prstGeom>
            <a:noFill/>
            <a:ln w="9525" algn="ctr">
              <a:noFill/>
              <a:miter lim="800000"/>
              <a:headEnd/>
              <a:tailEnd/>
            </a:ln>
          </p:spPr>
          <p:txBody>
            <a:bodyPr>
              <a:spAutoFit/>
            </a:bodyPr>
            <a:lstStyle/>
            <a:p>
              <a:pPr>
                <a:lnSpc>
                  <a:spcPct val="90000"/>
                </a:lnSpc>
                <a:buClrTx/>
                <a:buFontTx/>
                <a:buNone/>
              </a:pPr>
              <a:r>
                <a:rPr lang="en-US" altLang="zh-CN" sz="2800" b="0">
                  <a:solidFill>
                    <a:srgbClr val="333399"/>
                  </a:solidFill>
                </a:rPr>
                <a:t>C++ </a:t>
              </a:r>
              <a:r>
                <a:rPr lang="zh-CN" altLang="en-US" sz="2800" b="0">
                  <a:solidFill>
                    <a:srgbClr val="333399"/>
                  </a:solidFill>
                </a:rPr>
                <a:t>代码</a:t>
              </a:r>
            </a:p>
          </p:txBody>
        </p:sp>
        <p:sp>
          <p:nvSpPr>
            <p:cNvPr id="24" name="Text Box 17"/>
            <p:cNvSpPr txBox="1">
              <a:spLocks noChangeArrowheads="1"/>
            </p:cNvSpPr>
            <p:nvPr/>
          </p:nvSpPr>
          <p:spPr bwMode="auto">
            <a:xfrm>
              <a:off x="4059" y="2431"/>
              <a:ext cx="1089" cy="300"/>
            </a:xfrm>
            <a:prstGeom prst="rect">
              <a:avLst/>
            </a:prstGeom>
            <a:noFill/>
            <a:ln w="9525" algn="ctr">
              <a:noFill/>
              <a:miter lim="800000"/>
              <a:headEnd/>
              <a:tailEnd/>
            </a:ln>
          </p:spPr>
          <p:txBody>
            <a:bodyPr>
              <a:spAutoFit/>
            </a:bodyPr>
            <a:lstStyle/>
            <a:p>
              <a:pPr>
                <a:lnSpc>
                  <a:spcPct val="90000"/>
                </a:lnSpc>
                <a:buClrTx/>
                <a:buFontTx/>
                <a:buNone/>
              </a:pPr>
              <a:r>
                <a:rPr lang="zh-CN" altLang="en-US" sz="2800" b="0">
                  <a:solidFill>
                    <a:srgbClr val="333399"/>
                  </a:solidFill>
                </a:rPr>
                <a:t>汇编代码</a:t>
              </a:r>
            </a:p>
          </p:txBody>
        </p:sp>
        <p:sp>
          <p:nvSpPr>
            <p:cNvPr id="25" name="Rectangle 18"/>
            <p:cNvSpPr>
              <a:spLocks noChangeArrowheads="1"/>
            </p:cNvSpPr>
            <p:nvPr/>
          </p:nvSpPr>
          <p:spPr bwMode="auto">
            <a:xfrm>
              <a:off x="2107" y="2386"/>
              <a:ext cx="1679" cy="363"/>
            </a:xfrm>
            <a:prstGeom prst="rect">
              <a:avLst/>
            </a:prstGeom>
            <a:solidFill>
              <a:srgbClr val="FFFFFF"/>
            </a:solidFill>
            <a:ln w="9525" algn="ctr">
              <a:solidFill>
                <a:srgbClr val="333399"/>
              </a:solidFill>
              <a:miter lim="800000"/>
              <a:headEnd/>
              <a:tailEnd/>
            </a:ln>
          </p:spPr>
          <p:txBody>
            <a:bodyPr wrap="none" anchor="ctr"/>
            <a:lstStyle/>
            <a:p>
              <a:pPr>
                <a:lnSpc>
                  <a:spcPct val="90000"/>
                </a:lnSpc>
                <a:buClrTx/>
                <a:buFontTx/>
                <a:buNone/>
              </a:pPr>
              <a:r>
                <a:rPr kumimoji="0" lang="en-US" altLang="zh-CN" sz="2800" b="0">
                  <a:solidFill>
                    <a:srgbClr val="333399"/>
                  </a:solidFill>
                </a:rPr>
                <a:t>a C++ c</a:t>
              </a:r>
              <a:r>
                <a:rPr lang="en-US" altLang="zh-CN" sz="2800" b="0">
                  <a:solidFill>
                    <a:srgbClr val="333399"/>
                  </a:solidFill>
                </a:rPr>
                <a:t>ompiler</a:t>
              </a:r>
            </a:p>
          </p:txBody>
        </p:sp>
        <p:sp>
          <p:nvSpPr>
            <p:cNvPr id="26" name="Line 19"/>
            <p:cNvSpPr>
              <a:spLocks noChangeShapeType="1"/>
            </p:cNvSpPr>
            <p:nvPr/>
          </p:nvSpPr>
          <p:spPr bwMode="auto">
            <a:xfrm>
              <a:off x="1745" y="2567"/>
              <a:ext cx="362" cy="1"/>
            </a:xfrm>
            <a:prstGeom prst="line">
              <a:avLst/>
            </a:prstGeom>
            <a:noFill/>
            <a:ln w="9525">
              <a:solidFill>
                <a:srgbClr val="333399"/>
              </a:solidFill>
              <a:round/>
              <a:headEnd/>
              <a:tailEnd type="triangle" w="med" len="med"/>
            </a:ln>
          </p:spPr>
          <p:txBody>
            <a:bodyPr/>
            <a:lstStyle/>
            <a:p>
              <a:endParaRPr lang="zh-CN" altLang="en-US"/>
            </a:p>
          </p:txBody>
        </p:sp>
        <p:sp>
          <p:nvSpPr>
            <p:cNvPr id="27" name="Line 20"/>
            <p:cNvSpPr>
              <a:spLocks noChangeShapeType="1"/>
            </p:cNvSpPr>
            <p:nvPr/>
          </p:nvSpPr>
          <p:spPr bwMode="auto">
            <a:xfrm>
              <a:off x="3786" y="2568"/>
              <a:ext cx="318" cy="0"/>
            </a:xfrm>
            <a:prstGeom prst="line">
              <a:avLst/>
            </a:prstGeom>
            <a:noFill/>
            <a:ln w="9525">
              <a:solidFill>
                <a:srgbClr val="333399"/>
              </a:solidFill>
              <a:round/>
              <a:headEnd/>
              <a:tailEnd type="triangle" w="med" len="med"/>
            </a:ln>
          </p:spPr>
          <p:txBody>
            <a:bodyPr/>
            <a:lstStyle/>
            <a:p>
              <a:endParaRPr lang="zh-CN" altLang="en-US"/>
            </a:p>
          </p:txBody>
        </p:sp>
        <p:sp>
          <p:nvSpPr>
            <p:cNvPr id="28" name="Text Box 21"/>
            <p:cNvSpPr txBox="1">
              <a:spLocks noChangeArrowheads="1"/>
            </p:cNvSpPr>
            <p:nvPr/>
          </p:nvSpPr>
          <p:spPr bwMode="auto">
            <a:xfrm>
              <a:off x="429" y="3024"/>
              <a:ext cx="1134" cy="300"/>
            </a:xfrm>
            <a:prstGeom prst="rect">
              <a:avLst/>
            </a:prstGeom>
            <a:noFill/>
            <a:ln w="9525" algn="ctr">
              <a:noFill/>
              <a:miter lim="800000"/>
              <a:headEnd/>
              <a:tailEnd/>
            </a:ln>
          </p:spPr>
          <p:txBody>
            <a:bodyPr>
              <a:spAutoFit/>
            </a:bodyPr>
            <a:lstStyle/>
            <a:p>
              <a:pPr>
                <a:lnSpc>
                  <a:spcPct val="90000"/>
                </a:lnSpc>
                <a:buClrTx/>
                <a:buFontTx/>
                <a:buNone/>
              </a:pPr>
              <a:r>
                <a:rPr lang="en-US" altLang="zh-CN" sz="2800" b="0">
                  <a:solidFill>
                    <a:srgbClr val="333399"/>
                  </a:solidFill>
                </a:rPr>
                <a:t>C++ </a:t>
              </a:r>
              <a:r>
                <a:rPr lang="zh-CN" altLang="en-US" sz="2800" b="0">
                  <a:solidFill>
                    <a:srgbClr val="333399"/>
                  </a:solidFill>
                </a:rPr>
                <a:t>代码</a:t>
              </a:r>
            </a:p>
          </p:txBody>
        </p:sp>
        <p:sp>
          <p:nvSpPr>
            <p:cNvPr id="29" name="Text Box 22"/>
            <p:cNvSpPr txBox="1">
              <a:spLocks noChangeArrowheads="1"/>
            </p:cNvSpPr>
            <p:nvPr/>
          </p:nvSpPr>
          <p:spPr bwMode="auto">
            <a:xfrm>
              <a:off x="4513" y="3021"/>
              <a:ext cx="816" cy="300"/>
            </a:xfrm>
            <a:prstGeom prst="rect">
              <a:avLst/>
            </a:prstGeom>
            <a:noFill/>
            <a:ln w="9525" algn="ctr">
              <a:noFill/>
              <a:miter lim="800000"/>
              <a:headEnd/>
              <a:tailEnd/>
            </a:ln>
          </p:spPr>
          <p:txBody>
            <a:bodyPr>
              <a:spAutoFit/>
            </a:bodyPr>
            <a:lstStyle/>
            <a:p>
              <a:pPr>
                <a:lnSpc>
                  <a:spcPct val="90000"/>
                </a:lnSpc>
                <a:buClrTx/>
                <a:buFontTx/>
                <a:buNone/>
              </a:pPr>
              <a:r>
                <a:rPr lang="en-US" altLang="zh-CN" sz="2800" b="0">
                  <a:solidFill>
                    <a:srgbClr val="333399"/>
                  </a:solidFill>
                </a:rPr>
                <a:t>C</a:t>
              </a:r>
              <a:r>
                <a:rPr lang="zh-CN" altLang="en-US" sz="2800" b="0">
                  <a:solidFill>
                    <a:srgbClr val="333399"/>
                  </a:solidFill>
                </a:rPr>
                <a:t>代码</a:t>
              </a:r>
            </a:p>
          </p:txBody>
        </p:sp>
        <p:sp>
          <p:nvSpPr>
            <p:cNvPr id="30" name="Line 23"/>
            <p:cNvSpPr>
              <a:spLocks noChangeShapeType="1"/>
            </p:cNvSpPr>
            <p:nvPr/>
          </p:nvSpPr>
          <p:spPr bwMode="auto">
            <a:xfrm>
              <a:off x="1518" y="3157"/>
              <a:ext cx="362" cy="1"/>
            </a:xfrm>
            <a:prstGeom prst="line">
              <a:avLst/>
            </a:prstGeom>
            <a:noFill/>
            <a:ln w="9525">
              <a:solidFill>
                <a:srgbClr val="333399"/>
              </a:solidFill>
              <a:round/>
              <a:headEnd/>
              <a:tailEnd type="triangle" w="med" len="med"/>
            </a:ln>
          </p:spPr>
          <p:txBody>
            <a:bodyPr/>
            <a:lstStyle/>
            <a:p>
              <a:endParaRPr lang="zh-CN" altLang="en-US"/>
            </a:p>
          </p:txBody>
        </p:sp>
        <p:sp>
          <p:nvSpPr>
            <p:cNvPr id="31" name="Line 24"/>
            <p:cNvSpPr>
              <a:spLocks noChangeShapeType="1"/>
            </p:cNvSpPr>
            <p:nvPr/>
          </p:nvSpPr>
          <p:spPr bwMode="auto">
            <a:xfrm>
              <a:off x="4193" y="3158"/>
              <a:ext cx="318" cy="0"/>
            </a:xfrm>
            <a:prstGeom prst="line">
              <a:avLst/>
            </a:prstGeom>
            <a:noFill/>
            <a:ln w="9525">
              <a:solidFill>
                <a:srgbClr val="333399"/>
              </a:solidFill>
              <a:round/>
              <a:headEnd/>
              <a:tailEnd type="triangle" w="med" len="med"/>
            </a:ln>
          </p:spPr>
          <p:txBody>
            <a:bodyPr/>
            <a:lstStyle/>
            <a:p>
              <a:endParaRPr lang="zh-CN" altLang="en-US"/>
            </a:p>
          </p:txBody>
        </p:sp>
        <p:sp>
          <p:nvSpPr>
            <p:cNvPr id="32" name="Rectangle 25"/>
            <p:cNvSpPr>
              <a:spLocks noChangeArrowheads="1"/>
            </p:cNvSpPr>
            <p:nvPr/>
          </p:nvSpPr>
          <p:spPr bwMode="auto">
            <a:xfrm>
              <a:off x="1880" y="2976"/>
              <a:ext cx="2314" cy="363"/>
            </a:xfrm>
            <a:prstGeom prst="rect">
              <a:avLst/>
            </a:prstGeom>
            <a:solidFill>
              <a:srgbClr val="FFFFFF"/>
            </a:solidFill>
            <a:ln w="9525" algn="ctr">
              <a:solidFill>
                <a:srgbClr val="333399"/>
              </a:solidFill>
              <a:miter lim="800000"/>
              <a:headEnd/>
              <a:tailEnd/>
            </a:ln>
          </p:spPr>
          <p:txBody>
            <a:bodyPr wrap="none" anchor="ctr"/>
            <a:lstStyle/>
            <a:p>
              <a:pPr>
                <a:lnSpc>
                  <a:spcPct val="90000"/>
                </a:lnSpc>
                <a:buClrTx/>
                <a:buFontTx/>
                <a:buNone/>
              </a:pPr>
              <a:r>
                <a:rPr kumimoji="0" lang="en-US" altLang="zh-CN" sz="2800" b="0" dirty="0">
                  <a:solidFill>
                    <a:srgbClr val="333399"/>
                  </a:solidFill>
                </a:rPr>
                <a:t>another C++ c</a:t>
              </a:r>
              <a:r>
                <a:rPr lang="en-US" altLang="zh-CN" sz="2800" b="0" dirty="0">
                  <a:solidFill>
                    <a:srgbClr val="333399"/>
                  </a:solidFill>
                </a:rPr>
                <a:t>ompiler</a:t>
              </a:r>
            </a:p>
          </p:txBody>
        </p:sp>
        <p:sp>
          <p:nvSpPr>
            <p:cNvPr id="33" name="Text Box 26"/>
            <p:cNvSpPr txBox="1">
              <a:spLocks noChangeArrowheads="1"/>
            </p:cNvSpPr>
            <p:nvPr/>
          </p:nvSpPr>
          <p:spPr bwMode="auto">
            <a:xfrm>
              <a:off x="408" y="3659"/>
              <a:ext cx="1223" cy="300"/>
            </a:xfrm>
            <a:prstGeom prst="rect">
              <a:avLst/>
            </a:prstGeom>
            <a:noFill/>
            <a:ln w="9525" algn="ctr">
              <a:noFill/>
              <a:miter lim="800000"/>
              <a:headEnd/>
              <a:tailEnd/>
            </a:ln>
          </p:spPr>
          <p:txBody>
            <a:bodyPr>
              <a:spAutoFit/>
            </a:bodyPr>
            <a:lstStyle/>
            <a:p>
              <a:pPr>
                <a:lnSpc>
                  <a:spcPct val="90000"/>
                </a:lnSpc>
                <a:buClrTx/>
                <a:buFontTx/>
                <a:buNone/>
              </a:pPr>
              <a:r>
                <a:rPr lang="en-US" altLang="zh-CN" sz="2800" b="0">
                  <a:solidFill>
                    <a:srgbClr val="333399"/>
                  </a:solidFill>
                </a:rPr>
                <a:t>Java </a:t>
              </a:r>
              <a:r>
                <a:rPr lang="zh-CN" altLang="en-US" sz="2800" b="0">
                  <a:solidFill>
                    <a:srgbClr val="333399"/>
                  </a:solidFill>
                </a:rPr>
                <a:t>代码</a:t>
              </a:r>
            </a:p>
          </p:txBody>
        </p:sp>
        <p:sp>
          <p:nvSpPr>
            <p:cNvPr id="34" name="Text Box 27"/>
            <p:cNvSpPr txBox="1">
              <a:spLocks noChangeArrowheads="1"/>
            </p:cNvSpPr>
            <p:nvPr/>
          </p:nvSpPr>
          <p:spPr bwMode="auto">
            <a:xfrm>
              <a:off x="3900" y="3656"/>
              <a:ext cx="1656" cy="300"/>
            </a:xfrm>
            <a:prstGeom prst="rect">
              <a:avLst/>
            </a:prstGeom>
            <a:noFill/>
            <a:ln w="9525" algn="ctr">
              <a:noFill/>
              <a:miter lim="800000"/>
              <a:headEnd/>
              <a:tailEnd/>
            </a:ln>
          </p:spPr>
          <p:txBody>
            <a:bodyPr>
              <a:spAutoFit/>
            </a:bodyPr>
            <a:lstStyle/>
            <a:p>
              <a:pPr>
                <a:lnSpc>
                  <a:spcPct val="90000"/>
                </a:lnSpc>
                <a:buClrTx/>
                <a:buFontTx/>
                <a:buNone/>
              </a:pPr>
              <a:r>
                <a:rPr lang="en-US" altLang="zh-CN" sz="2800" b="0">
                  <a:solidFill>
                    <a:srgbClr val="333399"/>
                  </a:solidFill>
                </a:rPr>
                <a:t>Bytecode</a:t>
              </a:r>
              <a:r>
                <a:rPr lang="zh-CN" altLang="en-US" sz="2800" b="0">
                  <a:solidFill>
                    <a:srgbClr val="333399"/>
                  </a:solidFill>
                </a:rPr>
                <a:t>代码</a:t>
              </a:r>
            </a:p>
          </p:txBody>
        </p:sp>
        <p:sp>
          <p:nvSpPr>
            <p:cNvPr id="35" name="Rectangle 28"/>
            <p:cNvSpPr>
              <a:spLocks noChangeArrowheads="1"/>
            </p:cNvSpPr>
            <p:nvPr/>
          </p:nvSpPr>
          <p:spPr bwMode="auto">
            <a:xfrm>
              <a:off x="1948" y="3611"/>
              <a:ext cx="1679" cy="363"/>
            </a:xfrm>
            <a:prstGeom prst="rect">
              <a:avLst/>
            </a:prstGeom>
            <a:solidFill>
              <a:srgbClr val="FFFFFF"/>
            </a:solidFill>
            <a:ln w="9525" algn="ctr">
              <a:solidFill>
                <a:srgbClr val="333399"/>
              </a:solidFill>
              <a:miter lim="800000"/>
              <a:headEnd/>
              <a:tailEnd/>
            </a:ln>
          </p:spPr>
          <p:txBody>
            <a:bodyPr wrap="none" anchor="ctr"/>
            <a:lstStyle/>
            <a:p>
              <a:pPr>
                <a:lnSpc>
                  <a:spcPct val="90000"/>
                </a:lnSpc>
                <a:buClrTx/>
                <a:buFontTx/>
                <a:buNone/>
              </a:pPr>
              <a:r>
                <a:rPr kumimoji="0" lang="en-US" altLang="zh-CN" sz="2800" b="0">
                  <a:solidFill>
                    <a:srgbClr val="333399"/>
                  </a:solidFill>
                </a:rPr>
                <a:t>a Java c</a:t>
              </a:r>
              <a:r>
                <a:rPr lang="en-US" altLang="zh-CN" sz="2800" b="0">
                  <a:solidFill>
                    <a:srgbClr val="333399"/>
                  </a:solidFill>
                </a:rPr>
                <a:t>ompiler</a:t>
              </a:r>
            </a:p>
          </p:txBody>
        </p:sp>
        <p:sp>
          <p:nvSpPr>
            <p:cNvPr id="36" name="Line 29"/>
            <p:cNvSpPr>
              <a:spLocks noChangeShapeType="1"/>
            </p:cNvSpPr>
            <p:nvPr/>
          </p:nvSpPr>
          <p:spPr bwMode="auto">
            <a:xfrm>
              <a:off x="1586" y="3792"/>
              <a:ext cx="362" cy="1"/>
            </a:xfrm>
            <a:prstGeom prst="line">
              <a:avLst/>
            </a:prstGeom>
            <a:noFill/>
            <a:ln w="9525">
              <a:solidFill>
                <a:srgbClr val="333399"/>
              </a:solidFill>
              <a:round/>
              <a:headEnd/>
              <a:tailEnd type="triangle" w="med" len="med"/>
            </a:ln>
          </p:spPr>
          <p:txBody>
            <a:bodyPr/>
            <a:lstStyle/>
            <a:p>
              <a:endParaRPr lang="zh-CN" altLang="en-US"/>
            </a:p>
          </p:txBody>
        </p:sp>
        <p:sp>
          <p:nvSpPr>
            <p:cNvPr id="37" name="Line 30"/>
            <p:cNvSpPr>
              <a:spLocks noChangeShapeType="1"/>
            </p:cNvSpPr>
            <p:nvPr/>
          </p:nvSpPr>
          <p:spPr bwMode="auto">
            <a:xfrm>
              <a:off x="3627" y="3793"/>
              <a:ext cx="318" cy="0"/>
            </a:xfrm>
            <a:prstGeom prst="line">
              <a:avLst/>
            </a:prstGeom>
            <a:noFill/>
            <a:ln w="9525">
              <a:solidFill>
                <a:srgbClr val="333399"/>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p:cNvSpPr>
            <a:spLocks noGrp="1"/>
          </p:cNvSpPr>
          <p:nvPr>
            <p:ph type="sldNum" sz="quarter" idx="12"/>
          </p:nvPr>
        </p:nvSpPr>
        <p:spPr/>
        <p:txBody>
          <a:bodyPr/>
          <a:lstStyle/>
          <a:p>
            <a:fld id="{6FC140F8-2453-4FB4-8FF7-9C24BBCE0A14}" type="slidenum">
              <a:rPr lang="en-US" altLang="zh-CN"/>
              <a:pPr/>
              <a:t>13</a:t>
            </a:fld>
            <a:endParaRPr lang="en-US" altLang="zh-CN"/>
          </a:p>
          <a:p>
            <a:endParaRPr lang="en-US" altLang="zh-CN"/>
          </a:p>
        </p:txBody>
      </p:sp>
      <p:grpSp>
        <p:nvGrpSpPr>
          <p:cNvPr id="124930" name="Group 2"/>
          <p:cNvGrpSpPr>
            <a:grpSpLocks/>
          </p:cNvGrpSpPr>
          <p:nvPr/>
        </p:nvGrpSpPr>
        <p:grpSpPr bwMode="auto">
          <a:xfrm>
            <a:off x="1066800" y="1976438"/>
            <a:ext cx="7620000" cy="3586162"/>
            <a:chOff x="-2" y="-2"/>
            <a:chExt cx="2333" cy="2692"/>
          </a:xfrm>
        </p:grpSpPr>
        <p:grpSp>
          <p:nvGrpSpPr>
            <p:cNvPr id="124931" name="Group 3"/>
            <p:cNvGrpSpPr>
              <a:grpSpLocks/>
            </p:cNvGrpSpPr>
            <p:nvPr/>
          </p:nvGrpSpPr>
          <p:grpSpPr bwMode="auto">
            <a:xfrm>
              <a:off x="0" y="0"/>
              <a:ext cx="2329" cy="2688"/>
              <a:chOff x="0" y="0"/>
              <a:chExt cx="2329" cy="2688"/>
            </a:xfrm>
          </p:grpSpPr>
          <p:grpSp>
            <p:nvGrpSpPr>
              <p:cNvPr id="124932" name="Group 4"/>
              <p:cNvGrpSpPr>
                <a:grpSpLocks/>
              </p:cNvGrpSpPr>
              <p:nvPr/>
            </p:nvGrpSpPr>
            <p:grpSpPr bwMode="auto">
              <a:xfrm>
                <a:off x="0" y="0"/>
                <a:ext cx="1171" cy="384"/>
                <a:chOff x="0" y="0"/>
                <a:chExt cx="1171" cy="384"/>
              </a:xfrm>
            </p:grpSpPr>
            <p:sp>
              <p:nvSpPr>
                <p:cNvPr id="124933" name="Rectangle 5"/>
                <p:cNvSpPr>
                  <a:spLocks noChangeArrowheads="1"/>
                </p:cNvSpPr>
                <p:nvPr/>
              </p:nvSpPr>
              <p:spPr bwMode="auto">
                <a:xfrm>
                  <a:off x="43" y="0"/>
                  <a:ext cx="10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zh-CN" altLang="en-US" sz="2000" b="1">
                      <a:latin typeface="Times New Roman" pitchFamily="18" charset="0"/>
                      <a:ea typeface="宋体" pitchFamily="2" charset="-122"/>
                    </a:rPr>
                    <a:t>计算机语言编译阶段</a:t>
                  </a:r>
                  <a:endParaRPr kumimoji="1" lang="zh-CN" altLang="en-US" sz="2400">
                    <a:latin typeface="Times New Roman" pitchFamily="18" charset="0"/>
                    <a:ea typeface="宋体" pitchFamily="2" charset="-122"/>
                  </a:endParaRPr>
                </a:p>
              </p:txBody>
            </p:sp>
            <p:sp>
              <p:nvSpPr>
                <p:cNvPr id="124934" name="Rectangle 6"/>
                <p:cNvSpPr>
                  <a:spLocks noChangeArrowheads="1"/>
                </p:cNvSpPr>
                <p:nvPr/>
              </p:nvSpPr>
              <p:spPr bwMode="auto">
                <a:xfrm>
                  <a:off x="0" y="0"/>
                  <a:ext cx="11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35" name="Group 7"/>
              <p:cNvGrpSpPr>
                <a:grpSpLocks/>
              </p:cNvGrpSpPr>
              <p:nvPr/>
            </p:nvGrpSpPr>
            <p:grpSpPr bwMode="auto">
              <a:xfrm>
                <a:off x="1171" y="0"/>
                <a:ext cx="1158" cy="384"/>
                <a:chOff x="1171" y="0"/>
                <a:chExt cx="1158" cy="384"/>
              </a:xfrm>
            </p:grpSpPr>
            <p:sp>
              <p:nvSpPr>
                <p:cNvPr id="124936" name="Rectangle 8"/>
                <p:cNvSpPr>
                  <a:spLocks noChangeArrowheads="1"/>
                </p:cNvSpPr>
                <p:nvPr/>
              </p:nvSpPr>
              <p:spPr bwMode="auto">
                <a:xfrm>
                  <a:off x="1214" y="0"/>
                  <a:ext cx="10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zh-CN" altLang="en-US" sz="2000" b="1">
                      <a:latin typeface="Times New Roman" pitchFamily="18" charset="0"/>
                      <a:ea typeface="宋体" pitchFamily="2" charset="-122"/>
                    </a:rPr>
                    <a:t>自然语言翻译阶段</a:t>
                  </a:r>
                  <a:endParaRPr kumimoji="1" lang="zh-CN" altLang="en-US" sz="2000">
                    <a:latin typeface="Times New Roman" pitchFamily="18" charset="0"/>
                    <a:ea typeface="宋体" pitchFamily="2" charset="-122"/>
                  </a:endParaRPr>
                </a:p>
              </p:txBody>
            </p:sp>
            <p:sp>
              <p:nvSpPr>
                <p:cNvPr id="124937" name="Rectangle 9"/>
                <p:cNvSpPr>
                  <a:spLocks noChangeArrowheads="1"/>
                </p:cNvSpPr>
                <p:nvPr/>
              </p:nvSpPr>
              <p:spPr bwMode="auto">
                <a:xfrm>
                  <a:off x="1171" y="0"/>
                  <a:ext cx="11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38" name="Group 10"/>
              <p:cNvGrpSpPr>
                <a:grpSpLocks/>
              </p:cNvGrpSpPr>
              <p:nvPr/>
            </p:nvGrpSpPr>
            <p:grpSpPr bwMode="auto">
              <a:xfrm>
                <a:off x="0" y="384"/>
                <a:ext cx="1171" cy="384"/>
                <a:chOff x="0" y="384"/>
                <a:chExt cx="1171" cy="384"/>
              </a:xfrm>
            </p:grpSpPr>
            <p:sp>
              <p:nvSpPr>
                <p:cNvPr id="124939" name="Rectangle 11"/>
                <p:cNvSpPr>
                  <a:spLocks noChangeArrowheads="1"/>
                </p:cNvSpPr>
                <p:nvPr/>
              </p:nvSpPr>
              <p:spPr bwMode="auto">
                <a:xfrm>
                  <a:off x="43" y="384"/>
                  <a:ext cx="10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1. </a:t>
                  </a:r>
                  <a:r>
                    <a:rPr kumimoji="1" lang="zh-CN" altLang="en-US" sz="2000" b="1">
                      <a:latin typeface="Times New Roman" pitchFamily="18" charset="0"/>
                      <a:ea typeface="宋体" pitchFamily="2" charset="-122"/>
                    </a:rPr>
                    <a:t>词法分析</a:t>
                  </a:r>
                </a:p>
                <a:p>
                  <a:pPr algn="just"/>
                  <a:endParaRPr kumimoji="1" lang="en-US" altLang="zh-CN" sz="2000" b="1">
                    <a:latin typeface="Times New Roman" pitchFamily="18" charset="0"/>
                    <a:ea typeface="宋体" pitchFamily="2" charset="-122"/>
                  </a:endParaRPr>
                </a:p>
              </p:txBody>
            </p:sp>
            <p:sp>
              <p:nvSpPr>
                <p:cNvPr id="124940" name="Rectangle 12"/>
                <p:cNvSpPr>
                  <a:spLocks noChangeArrowheads="1"/>
                </p:cNvSpPr>
                <p:nvPr/>
              </p:nvSpPr>
              <p:spPr bwMode="auto">
                <a:xfrm>
                  <a:off x="0" y="384"/>
                  <a:ext cx="11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41" name="Group 13"/>
              <p:cNvGrpSpPr>
                <a:grpSpLocks/>
              </p:cNvGrpSpPr>
              <p:nvPr/>
            </p:nvGrpSpPr>
            <p:grpSpPr bwMode="auto">
              <a:xfrm>
                <a:off x="1171" y="384"/>
                <a:ext cx="1158" cy="384"/>
                <a:chOff x="1171" y="384"/>
                <a:chExt cx="1158" cy="384"/>
              </a:xfrm>
            </p:grpSpPr>
            <p:sp>
              <p:nvSpPr>
                <p:cNvPr id="124942" name="Rectangle 14"/>
                <p:cNvSpPr>
                  <a:spLocks noChangeArrowheads="1"/>
                </p:cNvSpPr>
                <p:nvPr/>
              </p:nvSpPr>
              <p:spPr bwMode="auto">
                <a:xfrm>
                  <a:off x="1214" y="384"/>
                  <a:ext cx="10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dirty="0">
                      <a:latin typeface="Times New Roman" pitchFamily="18" charset="0"/>
                      <a:ea typeface="宋体" pitchFamily="2" charset="-122"/>
                    </a:rPr>
                    <a:t>1. </a:t>
                  </a:r>
                  <a:r>
                    <a:rPr kumimoji="1" lang="zh-CN" altLang="en-US" sz="2000" b="1" dirty="0" smtClean="0">
                      <a:latin typeface="Times New Roman" pitchFamily="18" charset="0"/>
                      <a:ea typeface="宋体" pitchFamily="2" charset="-122"/>
                    </a:rPr>
                    <a:t>词汇学习</a:t>
                  </a:r>
                  <a:endParaRPr kumimoji="1" lang="zh-CN" altLang="en-US" sz="2000" b="1" dirty="0">
                    <a:latin typeface="Times New Roman" pitchFamily="18" charset="0"/>
                    <a:ea typeface="宋体" pitchFamily="2" charset="-122"/>
                  </a:endParaRPr>
                </a:p>
              </p:txBody>
            </p:sp>
            <p:sp>
              <p:nvSpPr>
                <p:cNvPr id="124943" name="Rectangle 15"/>
                <p:cNvSpPr>
                  <a:spLocks noChangeArrowheads="1"/>
                </p:cNvSpPr>
                <p:nvPr/>
              </p:nvSpPr>
              <p:spPr bwMode="auto">
                <a:xfrm>
                  <a:off x="1171" y="384"/>
                  <a:ext cx="11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44" name="Group 16"/>
              <p:cNvGrpSpPr>
                <a:grpSpLocks/>
              </p:cNvGrpSpPr>
              <p:nvPr/>
            </p:nvGrpSpPr>
            <p:grpSpPr bwMode="auto">
              <a:xfrm>
                <a:off x="0" y="768"/>
                <a:ext cx="1171" cy="384"/>
                <a:chOff x="0" y="768"/>
                <a:chExt cx="1171" cy="384"/>
              </a:xfrm>
            </p:grpSpPr>
            <p:sp>
              <p:nvSpPr>
                <p:cNvPr id="124945" name="Rectangle 17"/>
                <p:cNvSpPr>
                  <a:spLocks noChangeArrowheads="1"/>
                </p:cNvSpPr>
                <p:nvPr/>
              </p:nvSpPr>
              <p:spPr bwMode="auto">
                <a:xfrm>
                  <a:off x="43" y="768"/>
                  <a:ext cx="10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2. </a:t>
                  </a:r>
                  <a:r>
                    <a:rPr kumimoji="1" lang="zh-CN" altLang="en-US" sz="2000" b="1">
                      <a:latin typeface="Times New Roman" pitchFamily="18" charset="0"/>
                      <a:ea typeface="宋体" pitchFamily="2" charset="-122"/>
                    </a:rPr>
                    <a:t>语法分析</a:t>
                  </a:r>
                </a:p>
              </p:txBody>
            </p:sp>
            <p:sp>
              <p:nvSpPr>
                <p:cNvPr id="124946" name="Rectangle 18"/>
                <p:cNvSpPr>
                  <a:spLocks noChangeArrowheads="1"/>
                </p:cNvSpPr>
                <p:nvPr/>
              </p:nvSpPr>
              <p:spPr bwMode="auto">
                <a:xfrm>
                  <a:off x="0" y="768"/>
                  <a:ext cx="11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47" name="Group 19"/>
              <p:cNvGrpSpPr>
                <a:grpSpLocks/>
              </p:cNvGrpSpPr>
              <p:nvPr/>
            </p:nvGrpSpPr>
            <p:grpSpPr bwMode="auto">
              <a:xfrm>
                <a:off x="1171" y="768"/>
                <a:ext cx="1158" cy="384"/>
                <a:chOff x="1171" y="768"/>
                <a:chExt cx="1158" cy="384"/>
              </a:xfrm>
            </p:grpSpPr>
            <p:sp>
              <p:nvSpPr>
                <p:cNvPr id="124948" name="Rectangle 20"/>
                <p:cNvSpPr>
                  <a:spLocks noChangeArrowheads="1"/>
                </p:cNvSpPr>
                <p:nvPr/>
              </p:nvSpPr>
              <p:spPr bwMode="auto">
                <a:xfrm>
                  <a:off x="1214" y="768"/>
                  <a:ext cx="10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dirty="0">
                      <a:latin typeface="Times New Roman" pitchFamily="18" charset="0"/>
                      <a:ea typeface="宋体" pitchFamily="2" charset="-122"/>
                    </a:rPr>
                    <a:t>2. </a:t>
                  </a:r>
                  <a:r>
                    <a:rPr kumimoji="1" lang="zh-CN" altLang="en-US" sz="2000" b="1" dirty="0" smtClean="0">
                      <a:latin typeface="Times New Roman" pitchFamily="18" charset="0"/>
                      <a:ea typeface="宋体" pitchFamily="2" charset="-122"/>
                    </a:rPr>
                    <a:t>句子结构分析</a:t>
                  </a:r>
                  <a:endParaRPr kumimoji="1" lang="zh-CN" altLang="en-US" sz="2000" b="1" dirty="0">
                    <a:latin typeface="Times New Roman" pitchFamily="18" charset="0"/>
                    <a:ea typeface="宋体" pitchFamily="2" charset="-122"/>
                  </a:endParaRPr>
                </a:p>
              </p:txBody>
            </p:sp>
            <p:sp>
              <p:nvSpPr>
                <p:cNvPr id="124949" name="Rectangle 21"/>
                <p:cNvSpPr>
                  <a:spLocks noChangeArrowheads="1"/>
                </p:cNvSpPr>
                <p:nvPr/>
              </p:nvSpPr>
              <p:spPr bwMode="auto">
                <a:xfrm>
                  <a:off x="1171" y="768"/>
                  <a:ext cx="11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50" name="Group 22"/>
              <p:cNvGrpSpPr>
                <a:grpSpLocks/>
              </p:cNvGrpSpPr>
              <p:nvPr/>
            </p:nvGrpSpPr>
            <p:grpSpPr bwMode="auto">
              <a:xfrm>
                <a:off x="0" y="1152"/>
                <a:ext cx="1171" cy="384"/>
                <a:chOff x="0" y="1152"/>
                <a:chExt cx="1171" cy="384"/>
              </a:xfrm>
            </p:grpSpPr>
            <p:sp>
              <p:nvSpPr>
                <p:cNvPr id="124951" name="Rectangle 23"/>
                <p:cNvSpPr>
                  <a:spLocks noChangeArrowheads="1"/>
                </p:cNvSpPr>
                <p:nvPr/>
              </p:nvSpPr>
              <p:spPr bwMode="auto">
                <a:xfrm>
                  <a:off x="43" y="1152"/>
                  <a:ext cx="10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3. </a:t>
                  </a:r>
                  <a:r>
                    <a:rPr kumimoji="1" lang="zh-CN" altLang="en-US" sz="2000" b="1">
                      <a:latin typeface="Times New Roman" pitchFamily="18" charset="0"/>
                      <a:ea typeface="宋体" pitchFamily="2" charset="-122"/>
                    </a:rPr>
                    <a:t>语义分析</a:t>
                  </a:r>
                </a:p>
                <a:p>
                  <a:pPr algn="just"/>
                  <a:endParaRPr kumimoji="1" lang="en-US" altLang="zh-CN" sz="2000" b="1">
                    <a:latin typeface="Times New Roman" pitchFamily="18" charset="0"/>
                    <a:ea typeface="宋体" pitchFamily="2" charset="-122"/>
                  </a:endParaRPr>
                </a:p>
              </p:txBody>
            </p:sp>
            <p:sp>
              <p:nvSpPr>
                <p:cNvPr id="124952" name="Rectangle 24"/>
                <p:cNvSpPr>
                  <a:spLocks noChangeArrowheads="1"/>
                </p:cNvSpPr>
                <p:nvPr/>
              </p:nvSpPr>
              <p:spPr bwMode="auto">
                <a:xfrm>
                  <a:off x="0" y="1152"/>
                  <a:ext cx="11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53" name="Group 25"/>
              <p:cNvGrpSpPr>
                <a:grpSpLocks/>
              </p:cNvGrpSpPr>
              <p:nvPr/>
            </p:nvGrpSpPr>
            <p:grpSpPr bwMode="auto">
              <a:xfrm>
                <a:off x="1171" y="1152"/>
                <a:ext cx="1158" cy="384"/>
                <a:chOff x="1171" y="1152"/>
                <a:chExt cx="1158" cy="384"/>
              </a:xfrm>
            </p:grpSpPr>
            <p:sp>
              <p:nvSpPr>
                <p:cNvPr id="124954" name="Rectangle 26"/>
                <p:cNvSpPr>
                  <a:spLocks noChangeArrowheads="1"/>
                </p:cNvSpPr>
                <p:nvPr/>
              </p:nvSpPr>
              <p:spPr bwMode="auto">
                <a:xfrm>
                  <a:off x="1214" y="1152"/>
                  <a:ext cx="10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3. </a:t>
                  </a:r>
                  <a:r>
                    <a:rPr kumimoji="1" lang="zh-CN" altLang="en-US" sz="2000" b="1">
                      <a:latin typeface="Times New Roman" pitchFamily="18" charset="0"/>
                      <a:ea typeface="宋体" pitchFamily="2" charset="-122"/>
                    </a:rPr>
                    <a:t>句义分析</a:t>
                  </a:r>
                </a:p>
              </p:txBody>
            </p:sp>
            <p:sp>
              <p:nvSpPr>
                <p:cNvPr id="124955" name="Rectangle 27"/>
                <p:cNvSpPr>
                  <a:spLocks noChangeArrowheads="1"/>
                </p:cNvSpPr>
                <p:nvPr/>
              </p:nvSpPr>
              <p:spPr bwMode="auto">
                <a:xfrm>
                  <a:off x="1171" y="1152"/>
                  <a:ext cx="11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56" name="Group 28"/>
              <p:cNvGrpSpPr>
                <a:grpSpLocks/>
              </p:cNvGrpSpPr>
              <p:nvPr/>
            </p:nvGrpSpPr>
            <p:grpSpPr bwMode="auto">
              <a:xfrm>
                <a:off x="0" y="1536"/>
                <a:ext cx="1171" cy="384"/>
                <a:chOff x="0" y="1536"/>
                <a:chExt cx="1171" cy="384"/>
              </a:xfrm>
            </p:grpSpPr>
            <p:sp>
              <p:nvSpPr>
                <p:cNvPr id="124957" name="Rectangle 29"/>
                <p:cNvSpPr>
                  <a:spLocks noChangeArrowheads="1"/>
                </p:cNvSpPr>
                <p:nvPr/>
              </p:nvSpPr>
              <p:spPr bwMode="auto">
                <a:xfrm>
                  <a:off x="43" y="1536"/>
                  <a:ext cx="10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4. </a:t>
                  </a:r>
                  <a:r>
                    <a:rPr kumimoji="1" lang="zh-CN" altLang="en-US" sz="2000" b="1">
                      <a:latin typeface="Times New Roman" pitchFamily="18" charset="0"/>
                      <a:ea typeface="宋体" pitchFamily="2" charset="-122"/>
                    </a:rPr>
                    <a:t>中间代码生成</a:t>
                  </a:r>
                </a:p>
              </p:txBody>
            </p:sp>
            <p:sp>
              <p:nvSpPr>
                <p:cNvPr id="124958" name="Rectangle 30"/>
                <p:cNvSpPr>
                  <a:spLocks noChangeArrowheads="1"/>
                </p:cNvSpPr>
                <p:nvPr/>
              </p:nvSpPr>
              <p:spPr bwMode="auto">
                <a:xfrm>
                  <a:off x="0" y="1536"/>
                  <a:ext cx="11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59" name="Group 31"/>
              <p:cNvGrpSpPr>
                <a:grpSpLocks/>
              </p:cNvGrpSpPr>
              <p:nvPr/>
            </p:nvGrpSpPr>
            <p:grpSpPr bwMode="auto">
              <a:xfrm>
                <a:off x="1171" y="1536"/>
                <a:ext cx="1158" cy="384"/>
                <a:chOff x="1171" y="1536"/>
                <a:chExt cx="1158" cy="384"/>
              </a:xfrm>
            </p:grpSpPr>
            <p:sp>
              <p:nvSpPr>
                <p:cNvPr id="124960" name="Rectangle 32"/>
                <p:cNvSpPr>
                  <a:spLocks noChangeArrowheads="1"/>
                </p:cNvSpPr>
                <p:nvPr/>
              </p:nvSpPr>
              <p:spPr bwMode="auto">
                <a:xfrm>
                  <a:off x="1214" y="1536"/>
                  <a:ext cx="10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4. </a:t>
                  </a:r>
                  <a:r>
                    <a:rPr kumimoji="1" lang="zh-CN" altLang="en-US" sz="2000" b="1">
                      <a:latin typeface="Times New Roman" pitchFamily="18" charset="0"/>
                      <a:ea typeface="宋体" pitchFamily="2" charset="-122"/>
                    </a:rPr>
                    <a:t>译文草稿</a:t>
                  </a:r>
                </a:p>
              </p:txBody>
            </p:sp>
            <p:sp>
              <p:nvSpPr>
                <p:cNvPr id="124961" name="Rectangle 33"/>
                <p:cNvSpPr>
                  <a:spLocks noChangeArrowheads="1"/>
                </p:cNvSpPr>
                <p:nvPr/>
              </p:nvSpPr>
              <p:spPr bwMode="auto">
                <a:xfrm>
                  <a:off x="1171" y="1536"/>
                  <a:ext cx="11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62" name="Group 34"/>
              <p:cNvGrpSpPr>
                <a:grpSpLocks/>
              </p:cNvGrpSpPr>
              <p:nvPr/>
            </p:nvGrpSpPr>
            <p:grpSpPr bwMode="auto">
              <a:xfrm>
                <a:off x="0" y="1920"/>
                <a:ext cx="1171" cy="384"/>
                <a:chOff x="0" y="1920"/>
                <a:chExt cx="1171" cy="384"/>
              </a:xfrm>
            </p:grpSpPr>
            <p:sp>
              <p:nvSpPr>
                <p:cNvPr id="124963" name="Rectangle 35"/>
                <p:cNvSpPr>
                  <a:spLocks noChangeArrowheads="1"/>
                </p:cNvSpPr>
                <p:nvPr/>
              </p:nvSpPr>
              <p:spPr bwMode="auto">
                <a:xfrm>
                  <a:off x="43" y="1920"/>
                  <a:ext cx="10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5. </a:t>
                  </a:r>
                  <a:r>
                    <a:rPr kumimoji="1" lang="zh-CN" altLang="en-US" sz="2000" b="1">
                      <a:latin typeface="Times New Roman" pitchFamily="18" charset="0"/>
                      <a:ea typeface="宋体" pitchFamily="2" charset="-122"/>
                    </a:rPr>
                    <a:t>代码优化</a:t>
                  </a:r>
                </a:p>
              </p:txBody>
            </p:sp>
            <p:sp>
              <p:nvSpPr>
                <p:cNvPr id="124964" name="Rectangle 36"/>
                <p:cNvSpPr>
                  <a:spLocks noChangeArrowheads="1"/>
                </p:cNvSpPr>
                <p:nvPr/>
              </p:nvSpPr>
              <p:spPr bwMode="auto">
                <a:xfrm>
                  <a:off x="0" y="1920"/>
                  <a:ext cx="11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65" name="Group 37"/>
              <p:cNvGrpSpPr>
                <a:grpSpLocks/>
              </p:cNvGrpSpPr>
              <p:nvPr/>
            </p:nvGrpSpPr>
            <p:grpSpPr bwMode="auto">
              <a:xfrm>
                <a:off x="1171" y="1920"/>
                <a:ext cx="1158" cy="384"/>
                <a:chOff x="1171" y="1920"/>
                <a:chExt cx="1158" cy="384"/>
              </a:xfrm>
            </p:grpSpPr>
            <p:sp>
              <p:nvSpPr>
                <p:cNvPr id="124966" name="Rectangle 38"/>
                <p:cNvSpPr>
                  <a:spLocks noChangeArrowheads="1"/>
                </p:cNvSpPr>
                <p:nvPr/>
              </p:nvSpPr>
              <p:spPr bwMode="auto">
                <a:xfrm>
                  <a:off x="1214" y="1920"/>
                  <a:ext cx="10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5. </a:t>
                  </a:r>
                  <a:r>
                    <a:rPr kumimoji="1" lang="zh-CN" altLang="en-US" sz="2000" b="1">
                      <a:latin typeface="Times New Roman" pitchFamily="18" charset="0"/>
                      <a:ea typeface="宋体" pitchFamily="2" charset="-122"/>
                    </a:rPr>
                    <a:t>译文修饰</a:t>
                  </a:r>
                </a:p>
              </p:txBody>
            </p:sp>
            <p:sp>
              <p:nvSpPr>
                <p:cNvPr id="124967" name="Rectangle 39"/>
                <p:cNvSpPr>
                  <a:spLocks noChangeArrowheads="1"/>
                </p:cNvSpPr>
                <p:nvPr/>
              </p:nvSpPr>
              <p:spPr bwMode="auto">
                <a:xfrm>
                  <a:off x="1171" y="1920"/>
                  <a:ext cx="11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68" name="Group 40"/>
              <p:cNvGrpSpPr>
                <a:grpSpLocks/>
              </p:cNvGrpSpPr>
              <p:nvPr/>
            </p:nvGrpSpPr>
            <p:grpSpPr bwMode="auto">
              <a:xfrm>
                <a:off x="0" y="2304"/>
                <a:ext cx="1171" cy="384"/>
                <a:chOff x="0" y="2304"/>
                <a:chExt cx="1171" cy="384"/>
              </a:xfrm>
            </p:grpSpPr>
            <p:sp>
              <p:nvSpPr>
                <p:cNvPr id="124969" name="Rectangle 41"/>
                <p:cNvSpPr>
                  <a:spLocks noChangeArrowheads="1"/>
                </p:cNvSpPr>
                <p:nvPr/>
              </p:nvSpPr>
              <p:spPr bwMode="auto">
                <a:xfrm>
                  <a:off x="43" y="2304"/>
                  <a:ext cx="108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6. </a:t>
                  </a:r>
                  <a:r>
                    <a:rPr kumimoji="1" lang="zh-CN" altLang="en-US" sz="2000" b="1">
                      <a:latin typeface="Times New Roman" pitchFamily="18" charset="0"/>
                      <a:ea typeface="宋体" pitchFamily="2" charset="-122"/>
                    </a:rPr>
                    <a:t>目标代码生成</a:t>
                  </a:r>
                </a:p>
              </p:txBody>
            </p:sp>
            <p:sp>
              <p:nvSpPr>
                <p:cNvPr id="124970" name="Rectangle 42"/>
                <p:cNvSpPr>
                  <a:spLocks noChangeArrowheads="1"/>
                </p:cNvSpPr>
                <p:nvPr/>
              </p:nvSpPr>
              <p:spPr bwMode="auto">
                <a:xfrm>
                  <a:off x="0" y="2304"/>
                  <a:ext cx="1171"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4971" name="Group 43"/>
              <p:cNvGrpSpPr>
                <a:grpSpLocks/>
              </p:cNvGrpSpPr>
              <p:nvPr/>
            </p:nvGrpSpPr>
            <p:grpSpPr bwMode="auto">
              <a:xfrm>
                <a:off x="1171" y="2304"/>
                <a:ext cx="1158" cy="384"/>
                <a:chOff x="1171" y="2304"/>
                <a:chExt cx="1158" cy="384"/>
              </a:xfrm>
            </p:grpSpPr>
            <p:sp>
              <p:nvSpPr>
                <p:cNvPr id="124972" name="Rectangle 44"/>
                <p:cNvSpPr>
                  <a:spLocks noChangeArrowheads="1"/>
                </p:cNvSpPr>
                <p:nvPr/>
              </p:nvSpPr>
              <p:spPr bwMode="auto">
                <a:xfrm>
                  <a:off x="1214" y="2304"/>
                  <a:ext cx="107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a:latin typeface="Times New Roman" pitchFamily="18" charset="0"/>
                      <a:ea typeface="宋体" pitchFamily="2" charset="-122"/>
                    </a:rPr>
                    <a:t>6. </a:t>
                  </a:r>
                  <a:r>
                    <a:rPr kumimoji="1" lang="zh-CN" altLang="en-US" sz="2000" b="1">
                      <a:latin typeface="Times New Roman" pitchFamily="18" charset="0"/>
                      <a:ea typeface="宋体" pitchFamily="2" charset="-122"/>
                    </a:rPr>
                    <a:t>译文定稿</a:t>
                  </a:r>
                </a:p>
              </p:txBody>
            </p:sp>
            <p:sp>
              <p:nvSpPr>
                <p:cNvPr id="124973" name="Rectangle 45"/>
                <p:cNvSpPr>
                  <a:spLocks noChangeArrowheads="1"/>
                </p:cNvSpPr>
                <p:nvPr/>
              </p:nvSpPr>
              <p:spPr bwMode="auto">
                <a:xfrm>
                  <a:off x="1171" y="2304"/>
                  <a:ext cx="1158"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24974" name="Rectangle 46"/>
            <p:cNvSpPr>
              <a:spLocks noChangeArrowheads="1"/>
            </p:cNvSpPr>
            <p:nvPr/>
          </p:nvSpPr>
          <p:spPr bwMode="auto">
            <a:xfrm>
              <a:off x="-2" y="-2"/>
              <a:ext cx="2333" cy="2692"/>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4975" name="Text Box 47"/>
          <p:cNvSpPr txBox="1">
            <a:spLocks noChangeArrowheads="1"/>
          </p:cNvSpPr>
          <p:nvPr/>
        </p:nvSpPr>
        <p:spPr bwMode="auto">
          <a:xfrm>
            <a:off x="2293938" y="5775325"/>
            <a:ext cx="5783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000" b="1">
                <a:latin typeface="Times New Roman" pitchFamily="18" charset="0"/>
                <a:ea typeface="宋体" pitchFamily="2" charset="-122"/>
              </a:rPr>
              <a:t>表</a:t>
            </a:r>
            <a:r>
              <a:rPr kumimoji="1" lang="en-US" altLang="zh-CN" sz="2000" b="1">
                <a:latin typeface="Times New Roman" pitchFamily="18" charset="0"/>
                <a:ea typeface="宋体" pitchFamily="2" charset="-122"/>
              </a:rPr>
              <a:t>1.3 </a:t>
            </a:r>
            <a:r>
              <a:rPr kumimoji="1" lang="zh-CN" altLang="en-US" sz="2000" b="1">
                <a:latin typeface="Times New Roman" pitchFamily="18" charset="0"/>
                <a:ea typeface="宋体" pitchFamily="2" charset="-122"/>
              </a:rPr>
              <a:t>自然语言和计算机语言的翻译阶段对照表 </a:t>
            </a:r>
          </a:p>
        </p:txBody>
      </p:sp>
      <p:sp>
        <p:nvSpPr>
          <p:cNvPr id="124976" name="Text Box 48"/>
          <p:cNvSpPr txBox="1">
            <a:spLocks noChangeArrowheads="1"/>
          </p:cNvSpPr>
          <p:nvPr/>
        </p:nvSpPr>
        <p:spPr bwMode="auto">
          <a:xfrm>
            <a:off x="990600" y="1371600"/>
            <a:ext cx="3421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CC0099"/>
                </a:solidFill>
                <a:latin typeface="Times New Roman" pitchFamily="18" charset="0"/>
                <a:ea typeface="黑体" pitchFamily="2" charset="-122"/>
              </a:rPr>
              <a:t>1.2.1</a:t>
            </a:r>
            <a:r>
              <a:rPr kumimoji="1" lang="zh-CN" altLang="en-US" sz="2400" b="1">
                <a:solidFill>
                  <a:srgbClr val="CC0099"/>
                </a:solidFill>
                <a:latin typeface="Times New Roman" pitchFamily="18" charset="0"/>
                <a:ea typeface="黑体" pitchFamily="2" charset="-122"/>
              </a:rPr>
              <a:t>　编译过程</a:t>
            </a:r>
          </a:p>
        </p:txBody>
      </p:sp>
      <p:sp>
        <p:nvSpPr>
          <p:cNvPr id="124978" name="Rectangle 50"/>
          <p:cNvSpPr>
            <a:spLocks noGrp="1" noChangeArrowheads="1"/>
          </p:cNvSpPr>
          <p:nvPr>
            <p:ph type="title"/>
          </p:nvPr>
        </p:nvSpPr>
        <p:spPr>
          <a:xfrm>
            <a:off x="985838" y="635000"/>
            <a:ext cx="5097462" cy="685800"/>
          </a:xfrm>
        </p:spPr>
        <p:txBody>
          <a:bodyPr/>
          <a:lstStyle/>
          <a:p>
            <a:r>
              <a:rPr lang="en-US" altLang="zh-CN" sz="2800">
                <a:latin typeface="Times New Roman" pitchFamily="18" charset="0"/>
                <a:ea typeface="黑体" pitchFamily="2" charset="-122"/>
              </a:rPr>
              <a:t>1.2</a:t>
            </a:r>
            <a:r>
              <a:rPr lang="zh-CN" altLang="en-US" sz="2800">
                <a:latin typeface="Times New Roman" pitchFamily="18" charset="0"/>
                <a:ea typeface="黑体" pitchFamily="2" charset="-122"/>
              </a:rPr>
              <a:t>　编译过程和编译程序结构</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fld id="{EEE467B5-894A-475E-B151-FC08AEFBACF2}" type="slidenum">
              <a:rPr lang="en-US" altLang="zh-CN"/>
              <a:pPr/>
              <a:t>14</a:t>
            </a:fld>
            <a:endParaRPr lang="en-US" altLang="zh-CN"/>
          </a:p>
          <a:p>
            <a:endParaRPr lang="en-US" altLang="zh-CN"/>
          </a:p>
        </p:txBody>
      </p:sp>
      <p:grpSp>
        <p:nvGrpSpPr>
          <p:cNvPr id="125954" name="Group 2"/>
          <p:cNvGrpSpPr>
            <a:grpSpLocks/>
          </p:cNvGrpSpPr>
          <p:nvPr/>
        </p:nvGrpSpPr>
        <p:grpSpPr bwMode="auto">
          <a:xfrm>
            <a:off x="1524000" y="1371600"/>
            <a:ext cx="6667500" cy="4878388"/>
            <a:chOff x="944" y="719"/>
            <a:chExt cx="4200" cy="3073"/>
          </a:xfrm>
        </p:grpSpPr>
        <p:sp>
          <p:nvSpPr>
            <p:cNvPr id="125955"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125956"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5957"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125958"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5959"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125960"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5961"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125962"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125963"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125964"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125965"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125966"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125967"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125968"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125969"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125970"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1"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2"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3"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4"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5"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6"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7"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8"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9"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0"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1"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2"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3"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4"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5"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6"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7"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8"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89"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90"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91"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92"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93"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94"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5995"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7F61009-5F60-44AF-B452-417206EBC4FE}" type="slidenum">
              <a:rPr lang="en-US" altLang="zh-CN"/>
              <a:pPr/>
              <a:t>15</a:t>
            </a:fld>
            <a:endParaRPr lang="en-US" altLang="zh-CN"/>
          </a:p>
          <a:p>
            <a:endParaRPr lang="en-US" altLang="zh-CN"/>
          </a:p>
        </p:txBody>
      </p:sp>
      <p:sp>
        <p:nvSpPr>
          <p:cNvPr id="126978" name="Text Box 2"/>
          <p:cNvSpPr txBox="1">
            <a:spLocks noChangeArrowheads="1"/>
          </p:cNvSpPr>
          <p:nvPr/>
        </p:nvSpPr>
        <p:spPr bwMode="auto">
          <a:xfrm>
            <a:off x="711200" y="1225550"/>
            <a:ext cx="769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50000"/>
              </a:lnSpc>
              <a:spcBef>
                <a:spcPct val="50000"/>
              </a:spcBef>
            </a:pPr>
            <a:r>
              <a:rPr kumimoji="1" lang="zh-CN" altLang="en-US" sz="2000" b="1">
                <a:latin typeface="Times New Roman" pitchFamily="18" charset="0"/>
                <a:ea typeface="宋体" pitchFamily="2" charset="-122"/>
              </a:rPr>
              <a:t>　　编译过程的阶段是一种逻辑上的划分。在具体设计和实现上，可以重新组织系统模块结构。 </a:t>
            </a:r>
          </a:p>
        </p:txBody>
      </p:sp>
      <p:sp>
        <p:nvSpPr>
          <p:cNvPr id="126979" name="Text Box 3"/>
          <p:cNvSpPr txBox="1">
            <a:spLocks noChangeArrowheads="1"/>
          </p:cNvSpPr>
          <p:nvPr/>
        </p:nvSpPr>
        <p:spPr bwMode="auto">
          <a:xfrm>
            <a:off x="762000" y="2200275"/>
            <a:ext cx="784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50000"/>
              </a:lnSpc>
              <a:spcBef>
                <a:spcPct val="50000"/>
              </a:spcBef>
            </a:pPr>
            <a:r>
              <a:rPr kumimoji="1" lang="zh-CN" altLang="en-US" sz="2000" b="1" dirty="0">
                <a:latin typeface="Times New Roman" pitchFamily="18" charset="0"/>
                <a:ea typeface="宋体" pitchFamily="2" charset="-122"/>
              </a:rPr>
              <a:t>　　（</a:t>
            </a:r>
            <a:r>
              <a:rPr kumimoji="1" lang="en-US" altLang="zh-CN" sz="2000" b="1" dirty="0">
                <a:latin typeface="Times New Roman" pitchFamily="18" charset="0"/>
                <a:ea typeface="宋体" pitchFamily="2" charset="-122"/>
              </a:rPr>
              <a:t>1</a:t>
            </a:r>
            <a:r>
              <a:rPr kumimoji="1" lang="zh-CN" altLang="en-US" sz="2000" b="1" dirty="0">
                <a:latin typeface="Times New Roman" pitchFamily="18" charset="0"/>
                <a:ea typeface="宋体" pitchFamily="2" charset="-122"/>
              </a:rPr>
              <a:t>）划分“前端</a:t>
            </a:r>
            <a:r>
              <a:rPr kumimoji="1" lang="en-US" altLang="zh-CN" sz="2000" b="1" dirty="0">
                <a:latin typeface="Times New Roman" pitchFamily="18" charset="0"/>
                <a:ea typeface="宋体" pitchFamily="2" charset="-122"/>
              </a:rPr>
              <a:t>/</a:t>
            </a:r>
            <a:r>
              <a:rPr kumimoji="1" lang="zh-CN" altLang="en-US" sz="2000" b="1" dirty="0">
                <a:latin typeface="Times New Roman" pitchFamily="18" charset="0"/>
                <a:ea typeface="宋体" pitchFamily="2" charset="-122"/>
              </a:rPr>
              <a:t>后端”。  将与仅依赖于源程序而与目标机器（硬件）无关的阶段组合成前端</a:t>
            </a:r>
            <a:r>
              <a:rPr kumimoji="1" lang="zh-CN" altLang="en-US" sz="2000" b="1" dirty="0" smtClean="0">
                <a:latin typeface="Times New Roman" pitchFamily="18" charset="0"/>
                <a:ea typeface="宋体" pitchFamily="2" charset="-122"/>
              </a:rPr>
              <a:t>，将</a:t>
            </a:r>
            <a:r>
              <a:rPr kumimoji="1" lang="zh-CN" altLang="en-US" sz="2000" b="1" dirty="0">
                <a:latin typeface="Times New Roman" pitchFamily="18" charset="0"/>
                <a:ea typeface="宋体" pitchFamily="2" charset="-122"/>
              </a:rPr>
              <a:t>与目标机器（硬件）相关的阶段组合成后端。 </a:t>
            </a:r>
          </a:p>
        </p:txBody>
      </p:sp>
      <p:sp>
        <p:nvSpPr>
          <p:cNvPr id="126980" name="Text Box 4"/>
          <p:cNvSpPr txBox="1">
            <a:spLocks noChangeArrowheads="1"/>
          </p:cNvSpPr>
          <p:nvPr/>
        </p:nvSpPr>
        <p:spPr bwMode="auto">
          <a:xfrm>
            <a:off x="850900" y="3740150"/>
            <a:ext cx="7620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50000"/>
              </a:lnSpc>
              <a:spcBef>
                <a:spcPct val="50000"/>
              </a:spcBef>
            </a:pPr>
            <a:r>
              <a:rPr kumimoji="1" lang="zh-CN" altLang="en-US" sz="2000" b="1" dirty="0">
                <a:latin typeface="Times New Roman" pitchFamily="18" charset="0"/>
                <a:ea typeface="宋体" pitchFamily="2" charset="-122"/>
              </a:rPr>
              <a:t>　　（</a:t>
            </a:r>
            <a:r>
              <a:rPr kumimoji="1" lang="en-US" altLang="zh-CN" sz="2000" b="1" dirty="0">
                <a:latin typeface="Times New Roman" pitchFamily="18" charset="0"/>
                <a:ea typeface="宋体" pitchFamily="2" charset="-122"/>
              </a:rPr>
              <a:t>2</a:t>
            </a:r>
            <a:r>
              <a:rPr kumimoji="1" lang="zh-CN" altLang="en-US" sz="2000" b="1" dirty="0">
                <a:latin typeface="Times New Roman" pitchFamily="18" charset="0"/>
                <a:ea typeface="宋体" pitchFamily="2" charset="-122"/>
              </a:rPr>
              <a:t>）划分“遍”。每遍可以完成编译的若干阶段的编译任务。 </a:t>
            </a:r>
          </a:p>
          <a:p>
            <a:pPr algn="l" eaLnBrk="1" hangingPunct="1">
              <a:lnSpc>
                <a:spcPct val="150000"/>
              </a:lnSpc>
              <a:spcBef>
                <a:spcPct val="50000"/>
              </a:spcBef>
            </a:pPr>
            <a:r>
              <a:rPr kumimoji="1" lang="zh-CN" altLang="en-US" sz="2000" b="1" dirty="0">
                <a:latin typeface="Times New Roman" pitchFamily="18" charset="0"/>
                <a:ea typeface="宋体" pitchFamily="2" charset="-122"/>
              </a:rPr>
              <a:t>　　“遍”也称为“趟”。所谓“一遍”，就是对源程序或等价的中间语言程序，从头到尾扫视一次，并完成一定编译任务之过程。</a:t>
            </a:r>
          </a:p>
        </p:txBody>
      </p:sp>
      <p:sp>
        <p:nvSpPr>
          <p:cNvPr id="126981" name="Text Box 5"/>
          <p:cNvSpPr txBox="1">
            <a:spLocks noChangeArrowheads="1"/>
          </p:cNvSpPr>
          <p:nvPr/>
        </p:nvSpPr>
        <p:spPr bwMode="auto">
          <a:xfrm flipH="1">
            <a:off x="8480425" y="5792788"/>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1000" u="sng">
                <a:latin typeface="Tahoma" pitchFamily="34" charset="0"/>
                <a:ea typeface="宋体" pitchFamily="2" charset="-122"/>
                <a:hlinkClick r:id="rId2" action="ppaction://hlinksldjump"/>
              </a:rPr>
              <a:t>目录</a:t>
            </a:r>
            <a:endParaRPr kumimoji="1" lang="zh-CN" altLang="en-US" sz="1000" u="sng">
              <a:latin typeface="Tahoma" pitchFamily="34" charset="0"/>
              <a:ea typeface="宋体" pitchFamily="2" charset="-122"/>
            </a:endParaRPr>
          </a:p>
        </p:txBody>
      </p:sp>
      <p:sp>
        <p:nvSpPr>
          <p:cNvPr id="126982" name="Rectangle 6"/>
          <p:cNvSpPr>
            <a:spLocks noGrp="1" noChangeArrowheads="1"/>
          </p:cNvSpPr>
          <p:nvPr>
            <p:ph type="title"/>
          </p:nvPr>
        </p:nvSpPr>
        <p:spPr>
          <a:xfrm>
            <a:off x="685800" y="692150"/>
            <a:ext cx="4191000" cy="533400"/>
          </a:xfrm>
        </p:spPr>
        <p:txBody>
          <a:bodyPr/>
          <a:lstStyle/>
          <a:p>
            <a:r>
              <a:rPr lang="en-US" altLang="zh-CN" sz="2400" b="1" dirty="0">
                <a:solidFill>
                  <a:srgbClr val="CC0099"/>
                </a:solidFill>
                <a:latin typeface="Times New Roman" pitchFamily="18" charset="0"/>
                <a:ea typeface="黑体" pitchFamily="2" charset="-122"/>
              </a:rPr>
              <a:t>1.2.3</a:t>
            </a:r>
            <a:r>
              <a:rPr lang="zh-CN" altLang="en-US" sz="2400" b="1" dirty="0">
                <a:solidFill>
                  <a:srgbClr val="CC0099"/>
                </a:solidFill>
                <a:latin typeface="Times New Roman" pitchFamily="18" charset="0"/>
                <a:ea typeface="黑体" pitchFamily="2" charset="-122"/>
              </a:rPr>
              <a:t>　编译阶段组合</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2"/>
          <p:cNvGrpSpPr>
            <a:grpSpLocks/>
          </p:cNvGrpSpPr>
          <p:nvPr/>
        </p:nvGrpSpPr>
        <p:grpSpPr bwMode="auto">
          <a:xfrm>
            <a:off x="1524000" y="1217612"/>
            <a:ext cx="6667500" cy="4878388"/>
            <a:chOff x="944" y="719"/>
            <a:chExt cx="4200" cy="3073"/>
          </a:xfrm>
        </p:grpSpPr>
        <p:sp>
          <p:nvSpPr>
            <p:cNvPr id="9"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10"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1"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12"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14"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16"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17"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18"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19"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0"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1"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2"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3"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4"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 name="灯片编号占位符 5"/>
          <p:cNvSpPr>
            <a:spLocks noGrp="1"/>
          </p:cNvSpPr>
          <p:nvPr>
            <p:ph type="sldNum" sz="quarter" idx="12"/>
          </p:nvPr>
        </p:nvSpPr>
        <p:spPr/>
        <p:txBody>
          <a:bodyPr/>
          <a:lstStyle/>
          <a:p>
            <a:fld id="{FA14F0E1-E0F5-4DC5-B0F5-A96B61560AA5}" type="slidenum">
              <a:rPr lang="en-US" altLang="zh-CN"/>
              <a:pPr/>
              <a:t>16</a:t>
            </a:fld>
            <a:endParaRPr lang="en-US" altLang="zh-CN"/>
          </a:p>
          <a:p>
            <a:endParaRPr lang="en-US" altLang="zh-CN"/>
          </a:p>
        </p:txBody>
      </p:sp>
      <p:sp>
        <p:nvSpPr>
          <p:cNvPr id="176132" name="Rectangle 4"/>
          <p:cNvSpPr>
            <a:spLocks noChangeArrowheads="1"/>
          </p:cNvSpPr>
          <p:nvPr/>
        </p:nvSpPr>
        <p:spPr bwMode="auto">
          <a:xfrm>
            <a:off x="1447800" y="1676400"/>
            <a:ext cx="6705600" cy="1828800"/>
          </a:xfrm>
          <a:prstGeom prst="rect">
            <a:avLst/>
          </a:prstGeom>
          <a:solidFill>
            <a:srgbClr val="00FF00">
              <a:alpha val="53999"/>
            </a:srgbClr>
          </a:solidFill>
          <a:ln w="9525" algn="ctr">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6000">
                <a:solidFill>
                  <a:srgbClr val="D60093"/>
                </a:solidFill>
                <a:ea typeface="宋体" pitchFamily="2" charset="-122"/>
              </a:rPr>
              <a:t>前端</a:t>
            </a:r>
          </a:p>
        </p:txBody>
      </p:sp>
      <p:sp>
        <p:nvSpPr>
          <p:cNvPr id="176138" name="Rectangle 10"/>
          <p:cNvSpPr>
            <a:spLocks noChangeArrowheads="1"/>
          </p:cNvSpPr>
          <p:nvPr/>
        </p:nvSpPr>
        <p:spPr bwMode="auto">
          <a:xfrm>
            <a:off x="1371600" y="3657600"/>
            <a:ext cx="6705600" cy="2133600"/>
          </a:xfrm>
          <a:prstGeom prst="rect">
            <a:avLst/>
          </a:prstGeom>
          <a:solidFill>
            <a:srgbClr val="FFFF00">
              <a:alpha val="49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5400">
                <a:solidFill>
                  <a:srgbClr val="FF6600"/>
                </a:solidFill>
                <a:ea typeface="宋体" pitchFamily="2" charset="-122"/>
              </a:rPr>
              <a:t>后端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 calcmode="lin" valueType="num">
                                      <p:cBhvr additive="base">
                                        <p:cTn id="7" dur="500" fill="hold"/>
                                        <p:tgtEl>
                                          <p:spTgt spid="176132"/>
                                        </p:tgtEl>
                                        <p:attrNameLst>
                                          <p:attrName>ppt_x</p:attrName>
                                        </p:attrNameLst>
                                      </p:cBhvr>
                                      <p:tavLst>
                                        <p:tav tm="0">
                                          <p:val>
                                            <p:strVal val="0-#ppt_w/2"/>
                                          </p:val>
                                        </p:tav>
                                        <p:tav tm="100000">
                                          <p:val>
                                            <p:strVal val="#ppt_x"/>
                                          </p:val>
                                        </p:tav>
                                      </p:tavLst>
                                    </p:anim>
                                    <p:anim calcmode="lin" valueType="num">
                                      <p:cBhvr additive="base">
                                        <p:cTn id="8" dur="500" fill="hold"/>
                                        <p:tgtEl>
                                          <p:spTgt spid="1761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6138"/>
                                        </p:tgtEl>
                                        <p:attrNameLst>
                                          <p:attrName>style.visibility</p:attrName>
                                        </p:attrNameLst>
                                      </p:cBhvr>
                                      <p:to>
                                        <p:strVal val="visible"/>
                                      </p:to>
                                    </p:set>
                                    <p:anim calcmode="lin" valueType="num">
                                      <p:cBhvr additive="base">
                                        <p:cTn id="13" dur="500" fill="hold"/>
                                        <p:tgtEl>
                                          <p:spTgt spid="176138"/>
                                        </p:tgtEl>
                                        <p:attrNameLst>
                                          <p:attrName>ppt_x</p:attrName>
                                        </p:attrNameLst>
                                      </p:cBhvr>
                                      <p:tavLst>
                                        <p:tav tm="0">
                                          <p:val>
                                            <p:strVal val="1+#ppt_w/2"/>
                                          </p:val>
                                        </p:tav>
                                        <p:tav tm="100000">
                                          <p:val>
                                            <p:strVal val="#ppt_x"/>
                                          </p:val>
                                        </p:tav>
                                      </p:tavLst>
                                    </p:anim>
                                    <p:anim calcmode="lin" valueType="num">
                                      <p:cBhvr additive="base">
                                        <p:cTn id="14" dur="500" fill="hold"/>
                                        <p:tgtEl>
                                          <p:spTgt spid="1761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nimBg="1"/>
      <p:bldP spid="1761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231D62DC-FCB4-4F84-8D1A-6B8BF2412333}" type="slidenum">
              <a:rPr lang="en-US" altLang="zh-CN"/>
              <a:pPr/>
              <a:t>17</a:t>
            </a:fld>
            <a:endParaRPr lang="en-US" altLang="zh-CN"/>
          </a:p>
          <a:p>
            <a:endParaRPr lang="en-US" altLang="zh-CN"/>
          </a:p>
        </p:txBody>
      </p:sp>
      <p:grpSp>
        <p:nvGrpSpPr>
          <p:cNvPr id="241666" name="Group 2"/>
          <p:cNvGrpSpPr>
            <a:grpSpLocks/>
          </p:cNvGrpSpPr>
          <p:nvPr/>
        </p:nvGrpSpPr>
        <p:grpSpPr bwMode="auto">
          <a:xfrm>
            <a:off x="1524000" y="1371600"/>
            <a:ext cx="6667500" cy="4878388"/>
            <a:chOff x="944" y="719"/>
            <a:chExt cx="4200" cy="3073"/>
          </a:xfrm>
        </p:grpSpPr>
        <p:sp>
          <p:nvSpPr>
            <p:cNvPr id="241667"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241668"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1669"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41670"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1671"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41672"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41673"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241674"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241675"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241676"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241677"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41678"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41679"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41680"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41681"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41682"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3"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4"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5"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6"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7"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8"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89"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0"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1"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2"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3"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4"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5"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6"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7"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8"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699"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0"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1"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2"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3"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4"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5"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1706"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1707"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
        <p:nvSpPr>
          <p:cNvPr id="241708" name="Rectangle 44"/>
          <p:cNvSpPr>
            <a:spLocks noChangeArrowheads="1"/>
          </p:cNvSpPr>
          <p:nvPr/>
        </p:nvSpPr>
        <p:spPr bwMode="auto">
          <a:xfrm>
            <a:off x="3276600" y="1828800"/>
            <a:ext cx="3200400" cy="685800"/>
          </a:xfrm>
          <a:prstGeom prst="rect">
            <a:avLst/>
          </a:prstGeom>
          <a:solidFill>
            <a:srgbClr val="00FF00">
              <a:alpha val="3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54D198A-387D-4179-AAA1-2EF184A73C0D}" type="slidenum">
              <a:rPr lang="en-US" altLang="zh-CN"/>
              <a:pPr/>
              <a:t>18</a:t>
            </a:fld>
            <a:endParaRPr lang="en-US" altLang="zh-CN"/>
          </a:p>
          <a:p>
            <a:endParaRPr lang="en-US" altLang="zh-CN"/>
          </a:p>
        </p:txBody>
      </p:sp>
      <p:sp>
        <p:nvSpPr>
          <p:cNvPr id="141314" name="Rectangle 2"/>
          <p:cNvSpPr>
            <a:spLocks noGrp="1" noChangeArrowheads="1"/>
          </p:cNvSpPr>
          <p:nvPr>
            <p:ph type="title"/>
          </p:nvPr>
        </p:nvSpPr>
        <p:spPr>
          <a:xfrm>
            <a:off x="457200" y="620713"/>
            <a:ext cx="8229600" cy="522287"/>
          </a:xfrm>
        </p:spPr>
        <p:txBody>
          <a:bodyPr/>
          <a:lstStyle/>
          <a:p>
            <a:r>
              <a:rPr lang="zh-CN" altLang="en-US" sz="2800" dirty="0" smtClean="0">
                <a:ea typeface="微软雅黑" pitchFamily="34" charset="-122"/>
              </a:rPr>
              <a:t>词法分析（</a:t>
            </a:r>
            <a:r>
              <a:rPr lang="en-US" altLang="zh-CN" sz="2800" dirty="0" smtClean="0">
                <a:latin typeface="+mn-ea"/>
                <a:ea typeface="+mn-ea"/>
              </a:rPr>
              <a:t>Lexical Analysis</a:t>
            </a:r>
            <a:r>
              <a:rPr lang="zh-CN" altLang="en-US" sz="2800" dirty="0" smtClean="0">
                <a:ea typeface="微软雅黑" pitchFamily="34" charset="-122"/>
              </a:rPr>
              <a:t>）</a:t>
            </a:r>
            <a:r>
              <a:rPr lang="en-US" altLang="zh-CN" sz="2800" dirty="0" smtClean="0">
                <a:latin typeface="微软雅黑"/>
                <a:ea typeface="微软雅黑" pitchFamily="34" charset="-122"/>
              </a:rPr>
              <a:t>—</a:t>
            </a:r>
            <a:r>
              <a:rPr lang="zh-CN" altLang="en-US" sz="2800" dirty="0" smtClean="0">
                <a:ea typeface="微软雅黑" pitchFamily="34" charset="-122"/>
              </a:rPr>
              <a:t>第一步识别单词</a:t>
            </a:r>
            <a:endParaRPr lang="zh-CN" altLang="en-US" sz="2800" dirty="0">
              <a:ea typeface="微软雅黑" pitchFamily="34" charset="-122"/>
            </a:endParaRPr>
          </a:p>
        </p:txBody>
      </p:sp>
      <p:sp>
        <p:nvSpPr>
          <p:cNvPr id="141315" name="Rectangle 3"/>
          <p:cNvSpPr>
            <a:spLocks noGrp="1" noChangeArrowheads="1"/>
          </p:cNvSpPr>
          <p:nvPr>
            <p:ph type="body" idx="1"/>
          </p:nvPr>
        </p:nvSpPr>
        <p:spPr>
          <a:xfrm>
            <a:off x="457200" y="1066800"/>
            <a:ext cx="7829550" cy="5334000"/>
          </a:xfrm>
        </p:spPr>
        <p:txBody>
          <a:bodyPr/>
          <a:lstStyle/>
          <a:p>
            <a:pPr>
              <a:buFontTx/>
              <a:buNone/>
            </a:pPr>
            <a:r>
              <a:rPr lang="en-US" altLang="zh-CN" dirty="0" smtClean="0"/>
              <a:t> </a:t>
            </a:r>
            <a:r>
              <a:rPr lang="zh-CN" altLang="en-US" sz="2800" dirty="0" smtClean="0"/>
              <a:t>英文句子由单词构成  </a:t>
            </a:r>
          </a:p>
          <a:p>
            <a:pPr>
              <a:buFontTx/>
              <a:buNone/>
            </a:pPr>
            <a:r>
              <a:rPr lang="zh-CN" altLang="en-US" sz="2800" dirty="0" smtClean="0"/>
              <a:t>  </a:t>
            </a:r>
            <a:r>
              <a:rPr lang="en-US" altLang="zh-CN" sz="2800" dirty="0" smtClean="0"/>
              <a:t>This line is a longer sentence.</a:t>
            </a:r>
          </a:p>
          <a:p>
            <a:pPr>
              <a:buFontTx/>
              <a:buNone/>
            </a:pPr>
            <a:r>
              <a:rPr lang="zh-CN" altLang="en-US" sz="2800" dirty="0" smtClean="0"/>
              <a:t>（字母组成的有具体含义的最小成分）</a:t>
            </a:r>
            <a:endParaRPr lang="en-US" altLang="zh-CN" sz="2800" dirty="0" smtClean="0"/>
          </a:p>
          <a:p>
            <a:r>
              <a:rPr lang="zh-CN" altLang="en-US" dirty="0" smtClean="0"/>
              <a:t>单词的特性</a:t>
            </a:r>
            <a:endParaRPr lang="en-US" altLang="zh-CN" dirty="0" smtClean="0"/>
          </a:p>
          <a:p>
            <a:pPr lvl="1"/>
            <a:r>
              <a:rPr lang="zh-CN" altLang="en-US" dirty="0" smtClean="0"/>
              <a:t>  每个单词都有明确意义</a:t>
            </a:r>
            <a:endParaRPr lang="en-US" altLang="zh-CN" dirty="0" smtClean="0"/>
          </a:p>
          <a:p>
            <a:pPr lvl="1"/>
            <a:r>
              <a:rPr lang="zh-CN" altLang="en-US" dirty="0" smtClean="0"/>
              <a:t> 单词中字母的顺序是固定的（</a:t>
            </a:r>
            <a:r>
              <a:rPr lang="en-US" altLang="zh-CN" dirty="0" smtClean="0"/>
              <a:t> </a:t>
            </a:r>
            <a:r>
              <a:rPr lang="en-US" altLang="zh-CN" dirty="0" err="1" smtClean="0"/>
              <a:t>ist</a:t>
            </a:r>
            <a:r>
              <a:rPr lang="en-US" altLang="zh-CN" dirty="0" smtClean="0"/>
              <a:t> his </a:t>
            </a:r>
            <a:r>
              <a:rPr lang="en-US" altLang="zh-CN" dirty="0" err="1" smtClean="0"/>
              <a:t>linealo</a:t>
            </a:r>
            <a:r>
              <a:rPr lang="en-US" altLang="zh-CN" dirty="0" smtClean="0"/>
              <a:t> </a:t>
            </a:r>
            <a:r>
              <a:rPr lang="en-US" altLang="zh-CN" dirty="0" err="1" smtClean="0"/>
              <a:t>gerse</a:t>
            </a:r>
            <a:r>
              <a:rPr lang="en-US" altLang="zh-CN" dirty="0" smtClean="0"/>
              <a:t> </a:t>
            </a:r>
            <a:r>
              <a:rPr lang="en-US" altLang="zh-CN" dirty="0" err="1" smtClean="0"/>
              <a:t>nte</a:t>
            </a:r>
            <a:r>
              <a:rPr lang="en-US" altLang="zh-CN" dirty="0" smtClean="0"/>
              <a:t> </a:t>
            </a:r>
            <a:r>
              <a:rPr lang="en-US" altLang="zh-CN" dirty="0" err="1" smtClean="0"/>
              <a:t>nce</a:t>
            </a:r>
            <a:r>
              <a:rPr lang="en-US" altLang="zh-CN" dirty="0" smtClean="0"/>
              <a:t> </a:t>
            </a:r>
            <a:r>
              <a:rPr lang="zh-CN" altLang="en-US" dirty="0" smtClean="0"/>
              <a:t>不是正确的单词）</a:t>
            </a:r>
            <a:endParaRPr lang="en-US" altLang="zh-CN" dirty="0" smtClean="0"/>
          </a:p>
          <a:p>
            <a:pPr lvl="1"/>
            <a:r>
              <a:rPr lang="zh-CN" altLang="en-US" dirty="0" smtClean="0"/>
              <a:t> 单词的个数是有限的</a:t>
            </a:r>
            <a:endParaRPr lang="zh-CN" altLang="en-US" dirty="0"/>
          </a:p>
          <a:p>
            <a:pPr lvl="1"/>
            <a:r>
              <a:rPr lang="zh-CN" altLang="en-US" dirty="0"/>
              <a:t>  </a:t>
            </a:r>
            <a:r>
              <a:rPr lang="zh-CN" altLang="en-US" dirty="0" smtClean="0"/>
              <a:t>在句子中空格</a:t>
            </a:r>
            <a:r>
              <a:rPr lang="zh-CN" altLang="en-US" dirty="0"/>
              <a:t>是单词分隔符</a:t>
            </a:r>
          </a:p>
          <a:p>
            <a:pPr lvl="1"/>
            <a:r>
              <a:rPr lang="zh-CN" altLang="en-US" dirty="0"/>
              <a:t>  句点是</a:t>
            </a:r>
            <a:r>
              <a:rPr lang="zh-CN" altLang="en-US" dirty="0" smtClean="0"/>
              <a:t>句子结束标志</a:t>
            </a:r>
            <a:endParaRPr lang="zh-CN" altLang="en-US" dirty="0"/>
          </a:p>
          <a:p>
            <a:pPr>
              <a:buFontTx/>
              <a:buNone/>
            </a:pPr>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77FB842-9AA3-41A8-8CBC-024C8C023A2D}" type="slidenum">
              <a:rPr lang="en-US" altLang="zh-CN"/>
              <a:pPr/>
              <a:t>19</a:t>
            </a:fld>
            <a:endParaRPr lang="en-US" altLang="zh-CN"/>
          </a:p>
          <a:p>
            <a:endParaRPr lang="en-US" altLang="zh-CN"/>
          </a:p>
        </p:txBody>
      </p:sp>
      <p:sp>
        <p:nvSpPr>
          <p:cNvPr id="142338" name="Rectangle 2"/>
          <p:cNvSpPr>
            <a:spLocks noGrp="1" noChangeArrowheads="1"/>
          </p:cNvSpPr>
          <p:nvPr>
            <p:ph type="title"/>
          </p:nvPr>
        </p:nvSpPr>
        <p:spPr>
          <a:xfrm>
            <a:off x="457200" y="579438"/>
            <a:ext cx="8229600" cy="334962"/>
          </a:xfrm>
        </p:spPr>
        <p:txBody>
          <a:bodyPr/>
          <a:lstStyle/>
          <a:p>
            <a:r>
              <a:rPr lang="zh-CN" altLang="en-US" sz="2800">
                <a:latin typeface="微软雅黑" pitchFamily="34" charset="-122"/>
                <a:ea typeface="微软雅黑" pitchFamily="34" charset="-122"/>
              </a:rPr>
              <a:t>词法分析</a:t>
            </a:r>
          </a:p>
        </p:txBody>
      </p:sp>
      <p:sp>
        <p:nvSpPr>
          <p:cNvPr id="142339" name="Rectangle 3"/>
          <p:cNvSpPr>
            <a:spLocks noGrp="1" noChangeArrowheads="1"/>
          </p:cNvSpPr>
          <p:nvPr>
            <p:ph type="body" idx="1"/>
          </p:nvPr>
        </p:nvSpPr>
        <p:spPr>
          <a:xfrm>
            <a:off x="304800" y="1447800"/>
            <a:ext cx="7561263" cy="4537075"/>
          </a:xfrm>
        </p:spPr>
        <p:txBody>
          <a:bodyPr/>
          <a:lstStyle/>
          <a:p>
            <a:pPr>
              <a:lnSpc>
                <a:spcPct val="90000"/>
              </a:lnSpc>
              <a:buFontTx/>
              <a:buNone/>
            </a:pPr>
            <a:r>
              <a:rPr lang="zh-CN" altLang="en-US" sz="2800" dirty="0"/>
              <a:t>从左至右扫描字符流的源程序、分解构成源程序的字符串，识别出</a:t>
            </a:r>
            <a:r>
              <a:rPr lang="en-US" altLang="zh-CN" sz="2800" dirty="0"/>
              <a:t>(</a:t>
            </a:r>
            <a:r>
              <a:rPr lang="zh-CN" altLang="en-US" sz="2800" dirty="0"/>
              <a:t>拼</a:t>
            </a:r>
            <a:r>
              <a:rPr lang="en-US" altLang="zh-CN" sz="2800" dirty="0"/>
              <a:t>)</a:t>
            </a:r>
            <a:r>
              <a:rPr lang="zh-CN" altLang="en-US" sz="2800" dirty="0"/>
              <a:t>一个个的单词（符号）</a:t>
            </a:r>
          </a:p>
          <a:p>
            <a:pPr>
              <a:lnSpc>
                <a:spcPct val="90000"/>
              </a:lnSpc>
              <a:buFontTx/>
              <a:buNone/>
            </a:pPr>
            <a:r>
              <a:rPr lang="zh-CN" altLang="en-US" sz="2800" dirty="0"/>
              <a:t> </a:t>
            </a:r>
            <a:r>
              <a:rPr lang="zh-CN" altLang="en-US" sz="2800" dirty="0">
                <a:solidFill>
                  <a:srgbClr val="FF6600"/>
                </a:solidFill>
              </a:rPr>
              <a:t>单词符号</a:t>
            </a:r>
            <a:r>
              <a:rPr lang="zh-CN" altLang="en-US" sz="2800" dirty="0"/>
              <a:t>是语言中具有独立意义的最基本结构。多数程序语言中，单词符号一般包括 </a:t>
            </a:r>
            <a:r>
              <a:rPr lang="en-US" altLang="zh-CN" sz="2800" dirty="0" smtClean="0">
                <a:latin typeface="宋体" pitchFamily="2" charset="-122"/>
              </a:rPr>
              <a:t>—①</a:t>
            </a:r>
            <a:r>
              <a:rPr lang="zh-CN" altLang="en-US" sz="2800" dirty="0" smtClean="0"/>
              <a:t>各</a:t>
            </a:r>
            <a:r>
              <a:rPr lang="zh-CN" altLang="en-US" sz="2800" dirty="0"/>
              <a:t>类型的常数</a:t>
            </a:r>
            <a:r>
              <a:rPr lang="zh-CN" altLang="en-US" sz="2800" dirty="0" smtClean="0"/>
              <a:t>、</a:t>
            </a:r>
            <a:r>
              <a:rPr lang="en-US" altLang="zh-CN" sz="2800" dirty="0" smtClean="0">
                <a:latin typeface="宋体" pitchFamily="2" charset="-122"/>
              </a:rPr>
              <a:t>②</a:t>
            </a:r>
            <a:r>
              <a:rPr lang="zh-CN" altLang="en-US" sz="2800" dirty="0" smtClean="0"/>
              <a:t>保留字、</a:t>
            </a:r>
            <a:r>
              <a:rPr lang="en-US" altLang="zh-CN" sz="2800" dirty="0" smtClean="0">
                <a:latin typeface="宋体" pitchFamily="2" charset="-122"/>
              </a:rPr>
              <a:t>③</a:t>
            </a:r>
            <a:r>
              <a:rPr lang="zh-CN" altLang="en-US" sz="2800" dirty="0" smtClean="0"/>
              <a:t>标识符、</a:t>
            </a:r>
            <a:r>
              <a:rPr lang="en-US" altLang="zh-CN" sz="2800" dirty="0" smtClean="0">
                <a:latin typeface="宋体" pitchFamily="2" charset="-122"/>
              </a:rPr>
              <a:t>④</a:t>
            </a:r>
            <a:r>
              <a:rPr lang="zh-CN" altLang="en-US" sz="2800" dirty="0" smtClean="0"/>
              <a:t>运算符、</a:t>
            </a:r>
            <a:r>
              <a:rPr lang="en-US" altLang="zh-CN" sz="2800" dirty="0" smtClean="0">
                <a:latin typeface="宋体" pitchFamily="2" charset="-122"/>
              </a:rPr>
              <a:t>⑤</a:t>
            </a:r>
            <a:r>
              <a:rPr lang="zh-CN" altLang="en-US" sz="2800" dirty="0" smtClean="0"/>
              <a:t>界</a:t>
            </a:r>
            <a:r>
              <a:rPr lang="zh-CN" altLang="en-US" sz="2800" dirty="0"/>
              <a:t>符等类型。</a:t>
            </a:r>
          </a:p>
          <a:p>
            <a:pPr>
              <a:lnSpc>
                <a:spcPct val="90000"/>
              </a:lnSpc>
              <a:buFontTx/>
              <a:buNone/>
            </a:pPr>
            <a:r>
              <a:rPr lang="zh-CN" altLang="en-US" b="1" dirty="0">
                <a:solidFill>
                  <a:srgbClr val="000099"/>
                </a:solidFill>
                <a:latin typeface="Courier New" pitchFamily="49" charset="0"/>
              </a:rPr>
              <a:t>例如 </a:t>
            </a:r>
          </a:p>
          <a:p>
            <a:pPr>
              <a:lnSpc>
                <a:spcPct val="90000"/>
              </a:lnSpc>
              <a:buFontTx/>
              <a:buNone/>
            </a:pPr>
            <a:r>
              <a:rPr lang="zh-CN" altLang="en-US" b="1" dirty="0">
                <a:solidFill>
                  <a:srgbClr val="000099"/>
                </a:solidFill>
                <a:latin typeface="Courier New" pitchFamily="49" charset="0"/>
              </a:rPr>
              <a:t> </a:t>
            </a:r>
            <a:r>
              <a:rPr lang="en-US" altLang="en-US" b="1" dirty="0">
                <a:solidFill>
                  <a:srgbClr val="000099"/>
                </a:solidFill>
                <a:latin typeface="Courier New" pitchFamily="49" charset="0"/>
              </a:rPr>
              <a:t>double f = </a:t>
            </a:r>
            <a:r>
              <a:rPr lang="en-US" altLang="en-US" b="1" dirty="0" err="1">
                <a:solidFill>
                  <a:srgbClr val="000099"/>
                </a:solidFill>
                <a:latin typeface="Courier New" pitchFamily="49" charset="0"/>
              </a:rPr>
              <a:t>sqrt</a:t>
            </a:r>
            <a:r>
              <a:rPr lang="en-US" altLang="en-US" b="1" dirty="0">
                <a:solidFill>
                  <a:srgbClr val="000099"/>
                </a:solidFill>
                <a:latin typeface="Courier New" pitchFamily="49" charset="0"/>
              </a:rPr>
              <a:t>(-1);</a:t>
            </a:r>
          </a:p>
        </p:txBody>
      </p:sp>
      <p:sp>
        <p:nvSpPr>
          <p:cNvPr id="142340" name="Rectangle 4"/>
          <p:cNvSpPr>
            <a:spLocks noChangeArrowheads="1"/>
          </p:cNvSpPr>
          <p:nvPr/>
        </p:nvSpPr>
        <p:spPr bwMode="auto">
          <a:xfrm>
            <a:off x="2743200" y="762000"/>
            <a:ext cx="4572000" cy="381000"/>
          </a:xfrm>
          <a:prstGeom prst="rect">
            <a:avLst/>
          </a:prstGeom>
          <a:solidFill>
            <a:srgbClr val="993366">
              <a:alpha val="96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dirty="0">
                <a:solidFill>
                  <a:schemeClr val="bg1"/>
                </a:solidFill>
              </a:rPr>
              <a:t>源程序字符流</a:t>
            </a:r>
          </a:p>
        </p:txBody>
      </p:sp>
      <p:sp>
        <p:nvSpPr>
          <p:cNvPr id="142341" name="Line 5"/>
          <p:cNvSpPr>
            <a:spLocks noChangeShapeType="1"/>
          </p:cNvSpPr>
          <p:nvPr/>
        </p:nvSpPr>
        <p:spPr bwMode="auto">
          <a:xfrm>
            <a:off x="2819400" y="4572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a:off x="5638800" y="0"/>
            <a:ext cx="1905000" cy="685800"/>
          </a:xfrm>
          <a:prstGeom prst="cloudCallout">
            <a:avLst>
              <a:gd name="adj1" fmla="val -108667"/>
              <a:gd name="adj2" fmla="val 57407"/>
            </a:avLst>
          </a:prstGeom>
          <a:solidFill>
            <a:srgbClr val="FFFF99">
              <a:alpha val="9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输入带</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1066801"/>
            <a:ext cx="8534400" cy="3810000"/>
          </a:xfrm>
        </p:spPr>
        <p:txBody>
          <a:bodyPr/>
          <a:lstStyle/>
          <a:p>
            <a:r>
              <a:rPr lang="zh-CN" altLang="en-US" sz="2400" dirty="0" smtClean="0"/>
              <a:t>课名：编译原理</a:t>
            </a:r>
            <a:endParaRPr lang="en-US" altLang="zh-CN" sz="2400" dirty="0" smtClean="0"/>
          </a:p>
          <a:p>
            <a:r>
              <a:rPr lang="zh-CN" altLang="en-US" sz="2400" dirty="0" smtClean="0"/>
              <a:t>类别：必修</a:t>
            </a:r>
            <a:endParaRPr lang="en-US" altLang="zh-CN" sz="2400" dirty="0" smtClean="0"/>
          </a:p>
          <a:p>
            <a:r>
              <a:rPr lang="zh-CN" altLang="en-US" sz="2400" dirty="0" smtClean="0"/>
              <a:t>学时：</a:t>
            </a:r>
            <a:r>
              <a:rPr lang="en-US" altLang="zh-CN" sz="2400" dirty="0" smtClean="0"/>
              <a:t>40</a:t>
            </a:r>
            <a:r>
              <a:rPr lang="zh-CN" altLang="en-US" sz="2400" dirty="0" smtClean="0"/>
              <a:t>（课堂教学）</a:t>
            </a:r>
            <a:r>
              <a:rPr lang="en-US" altLang="zh-CN" sz="2400" dirty="0" smtClean="0"/>
              <a:t>+8</a:t>
            </a:r>
            <a:r>
              <a:rPr lang="zh-CN" altLang="en-US" sz="2400" dirty="0" smtClean="0"/>
              <a:t>（上机实验）</a:t>
            </a:r>
            <a:endParaRPr lang="en-US" altLang="zh-CN" sz="2400" dirty="0" smtClean="0"/>
          </a:p>
          <a:p>
            <a:r>
              <a:rPr lang="zh-CN" altLang="en-US" sz="2400" dirty="0" smtClean="0"/>
              <a:t>上课时间：</a:t>
            </a:r>
            <a:r>
              <a:rPr lang="en-US" altLang="zh-CN" sz="2400" dirty="0" smtClean="0"/>
              <a:t>1-11</a:t>
            </a:r>
            <a:r>
              <a:rPr lang="zh-CN" altLang="en-US" sz="2400" dirty="0" smtClean="0"/>
              <a:t>周一、三</a:t>
            </a:r>
            <a:r>
              <a:rPr lang="en-US" altLang="zh-CN" sz="2400" dirty="0" smtClean="0"/>
              <a:t>12</a:t>
            </a:r>
            <a:r>
              <a:rPr lang="zh-CN" altLang="en-US" sz="2400" dirty="0" smtClean="0"/>
              <a:t>节，</a:t>
            </a:r>
            <a:r>
              <a:rPr lang="en-US" altLang="zh-CN" sz="2400" dirty="0" smtClean="0"/>
              <a:t>2016-02-22  </a:t>
            </a:r>
            <a:r>
              <a:rPr lang="en-US" altLang="zh-CN" sz="2400" dirty="0" smtClean="0">
                <a:solidFill>
                  <a:srgbClr val="FF0000"/>
                </a:solidFill>
              </a:rPr>
              <a:t>2016-05-02</a:t>
            </a:r>
          </a:p>
          <a:p>
            <a:r>
              <a:rPr lang="zh-CN" altLang="en-US" sz="2400" dirty="0" smtClean="0"/>
              <a:t>实验时间：</a:t>
            </a:r>
            <a:r>
              <a:rPr lang="en-US" altLang="zh-CN" sz="2400" dirty="0" smtClean="0"/>
              <a:t>9-10</a:t>
            </a:r>
            <a:r>
              <a:rPr lang="zh-CN" altLang="en-US" sz="2400" dirty="0" smtClean="0"/>
              <a:t>周三，</a:t>
            </a:r>
            <a:r>
              <a:rPr lang="en-US" altLang="zh-CN" sz="2400" dirty="0" smtClean="0"/>
              <a:t>04-20</a:t>
            </a:r>
            <a:r>
              <a:rPr lang="zh-CN" altLang="en-US" sz="2400" dirty="0" smtClean="0"/>
              <a:t>、</a:t>
            </a:r>
            <a:r>
              <a:rPr lang="en-US" altLang="zh-CN" sz="2400" dirty="0" smtClean="0"/>
              <a:t>04-27</a:t>
            </a:r>
            <a:r>
              <a:rPr lang="zh-CN" altLang="en-US" sz="2400" dirty="0" smtClean="0"/>
              <a:t>下午，南一楼</a:t>
            </a:r>
            <a:r>
              <a:rPr lang="en-US" altLang="zh-CN" sz="2400" dirty="0" smtClean="0"/>
              <a:t>808</a:t>
            </a:r>
            <a:endParaRPr lang="en-US" altLang="zh-CN" sz="2400" dirty="0"/>
          </a:p>
          <a:p>
            <a:r>
              <a:rPr lang="zh-CN" altLang="en-US" sz="2400" dirty="0" smtClean="0"/>
              <a:t>考试：</a:t>
            </a:r>
            <a:r>
              <a:rPr lang="en-US" altLang="zh-CN" sz="2400" dirty="0" smtClean="0">
                <a:solidFill>
                  <a:srgbClr val="FF0000"/>
                </a:solidFill>
              </a:rPr>
              <a:t>2016-05-20</a:t>
            </a:r>
            <a:r>
              <a:rPr lang="zh-CN" altLang="en-US" sz="2400" dirty="0" smtClean="0"/>
              <a:t>下午</a:t>
            </a:r>
            <a:endParaRPr lang="en-US" altLang="zh-CN" sz="2400" dirty="0" smtClean="0"/>
          </a:p>
          <a:p>
            <a:r>
              <a:rPr lang="zh-CN" altLang="en-US" sz="2400" dirty="0" smtClean="0"/>
              <a:t>大型训练：</a:t>
            </a:r>
            <a:r>
              <a:rPr lang="en-US" altLang="zh-CN" sz="2400" dirty="0" smtClean="0"/>
              <a:t>16-17</a:t>
            </a:r>
            <a:r>
              <a:rPr lang="zh-CN" altLang="en-US" sz="2400" dirty="0" smtClean="0"/>
              <a:t>周</a:t>
            </a:r>
            <a:r>
              <a:rPr lang="en-US" altLang="zh-CN" sz="2400" dirty="0" smtClean="0"/>
              <a:t>2016-05-23 </a:t>
            </a:r>
            <a:r>
              <a:rPr lang="zh-CN" altLang="en-US" sz="2400" dirty="0" smtClean="0"/>
              <a:t>至</a:t>
            </a:r>
            <a:r>
              <a:rPr lang="en-US" altLang="zh-CN" sz="2400" dirty="0" smtClean="0">
                <a:solidFill>
                  <a:srgbClr val="FF0000"/>
                </a:solidFill>
              </a:rPr>
              <a:t>2016-06-05</a:t>
            </a:r>
          </a:p>
          <a:p>
            <a:r>
              <a:rPr lang="zh-CN" altLang="en-US" sz="2400" dirty="0" smtClean="0"/>
              <a:t>教室：东五</a:t>
            </a:r>
            <a:r>
              <a:rPr lang="en-US" altLang="zh-CN" sz="2400" dirty="0" smtClean="0"/>
              <a:t>127</a:t>
            </a:r>
          </a:p>
          <a:p>
            <a:endParaRPr lang="zh-CN" altLang="en-US" sz="2400" dirty="0"/>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2</a:t>
            </a:fld>
            <a:endParaRPr lang="en-US" altLang="zh-CN" smtClean="0"/>
          </a:p>
          <a:p>
            <a:endParaRPr lang="en-US" altLang="zh-CN"/>
          </a:p>
        </p:txBody>
      </p:sp>
      <p:sp>
        <p:nvSpPr>
          <p:cNvPr id="5" name="Rectangle 2"/>
          <p:cNvSpPr txBox="1">
            <a:spLocks noChangeArrowheads="1"/>
          </p:cNvSpPr>
          <p:nvPr/>
        </p:nvSpPr>
        <p:spPr bwMode="auto">
          <a:xfrm>
            <a:off x="533400" y="457200"/>
            <a:ext cx="70056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800" dirty="0" smtClean="0">
                <a:latin typeface="微软雅黑" pitchFamily="34" charset="-122"/>
                <a:ea typeface="微软雅黑" pitchFamily="34" charset="-122"/>
              </a:rPr>
              <a:t>课程信息</a:t>
            </a:r>
            <a:endParaRPr lang="zh-CN" altLang="en-US" sz="1800" dirty="0">
              <a:latin typeface="微软雅黑" pitchFamily="34" charset="-122"/>
              <a:ea typeface="微软雅黑" pitchFamily="34" charset="-122"/>
            </a:endParaRPr>
          </a:p>
        </p:txBody>
      </p:sp>
      <p:sp>
        <p:nvSpPr>
          <p:cNvPr id="6" name="标题 5"/>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8654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749F72A-3245-447A-BA53-AFB8488A5DB7}" type="slidenum">
              <a:rPr lang="en-US" altLang="zh-CN"/>
              <a:pPr/>
              <a:t>20</a:t>
            </a:fld>
            <a:endParaRPr lang="en-US" altLang="zh-CN"/>
          </a:p>
          <a:p>
            <a:endParaRPr lang="en-US" altLang="zh-CN"/>
          </a:p>
        </p:txBody>
      </p:sp>
      <p:sp>
        <p:nvSpPr>
          <p:cNvPr id="143362" name="Rectangle 2"/>
          <p:cNvSpPr>
            <a:spLocks noGrp="1" noChangeArrowheads="1"/>
          </p:cNvSpPr>
          <p:nvPr>
            <p:ph type="title"/>
          </p:nvPr>
        </p:nvSpPr>
        <p:spPr>
          <a:xfrm>
            <a:off x="457200" y="579438"/>
            <a:ext cx="8229600" cy="334962"/>
          </a:xfrm>
        </p:spPr>
        <p:txBody>
          <a:bodyPr/>
          <a:lstStyle/>
          <a:p>
            <a:r>
              <a:rPr lang="zh-CN" altLang="en-US" sz="3200">
                <a:latin typeface="微软雅黑" pitchFamily="34" charset="-122"/>
                <a:ea typeface="微软雅黑" pitchFamily="34" charset="-122"/>
              </a:rPr>
              <a:t>词法分析</a:t>
            </a:r>
          </a:p>
        </p:txBody>
      </p:sp>
      <p:sp>
        <p:nvSpPr>
          <p:cNvPr id="143363" name="Rectangle 3"/>
          <p:cNvSpPr>
            <a:spLocks noGrp="1" noChangeArrowheads="1"/>
          </p:cNvSpPr>
          <p:nvPr>
            <p:ph type="body" idx="1"/>
          </p:nvPr>
        </p:nvSpPr>
        <p:spPr>
          <a:xfrm>
            <a:off x="777875" y="1074738"/>
            <a:ext cx="7680325" cy="4518025"/>
          </a:xfrm>
        </p:spPr>
        <p:txBody>
          <a:bodyPr/>
          <a:lstStyle/>
          <a:p>
            <a:pPr>
              <a:buFontTx/>
              <a:buNone/>
            </a:pPr>
            <a:r>
              <a:rPr lang="en-US" altLang="en-US" sz="2400" b="1">
                <a:solidFill>
                  <a:srgbClr val="000099"/>
                </a:solidFill>
                <a:latin typeface="Courier New" pitchFamily="49" charset="0"/>
              </a:rPr>
              <a:t>double f = sqrt(-1);</a:t>
            </a:r>
          </a:p>
          <a:p>
            <a:pPr>
              <a:buFontTx/>
              <a:buNone/>
            </a:pPr>
            <a:r>
              <a:rPr lang="en-US" altLang="en-US" sz="2400" b="1">
                <a:latin typeface="Courier New" pitchFamily="49" charset="0"/>
              </a:rPr>
              <a:t>  TDOUBLE   (“double”)</a:t>
            </a:r>
            <a:br>
              <a:rPr lang="en-US" altLang="en-US" sz="2400" b="1">
                <a:latin typeface="Courier New" pitchFamily="49" charset="0"/>
              </a:rPr>
            </a:br>
            <a:r>
              <a:rPr lang="en-US" altLang="en-US" sz="2400" b="1">
                <a:latin typeface="Courier New" pitchFamily="49" charset="0"/>
              </a:rPr>
              <a:t>TIDENT 	  (“f”)</a:t>
            </a:r>
            <a:br>
              <a:rPr lang="en-US" altLang="en-US" sz="2400" b="1">
                <a:latin typeface="Courier New" pitchFamily="49" charset="0"/>
              </a:rPr>
            </a:br>
            <a:r>
              <a:rPr lang="en-US" altLang="en-US" sz="2400" b="1">
                <a:latin typeface="Courier New" pitchFamily="49" charset="0"/>
              </a:rPr>
              <a:t>TOP 	  (“=“)</a:t>
            </a:r>
            <a:br>
              <a:rPr lang="en-US" altLang="en-US" sz="2400" b="1">
                <a:latin typeface="Courier New" pitchFamily="49" charset="0"/>
              </a:rPr>
            </a:br>
            <a:r>
              <a:rPr lang="en-US" altLang="en-US" sz="2400" b="1">
                <a:latin typeface="Courier New" pitchFamily="49" charset="0"/>
              </a:rPr>
              <a:t>TIDENT	  (“sqrt”)</a:t>
            </a:r>
          </a:p>
          <a:p>
            <a:pPr>
              <a:buFontTx/>
              <a:buNone/>
            </a:pPr>
            <a:r>
              <a:rPr lang="en-US" altLang="en-US" sz="2400" b="1">
                <a:latin typeface="Courier New" pitchFamily="49" charset="0"/>
              </a:rPr>
              <a:t>  TLPAREN 	  (“(“)</a:t>
            </a:r>
          </a:p>
          <a:p>
            <a:pPr>
              <a:buFontTx/>
              <a:buNone/>
            </a:pPr>
            <a:r>
              <a:rPr lang="en-US" altLang="en-US" sz="2400" b="1">
                <a:latin typeface="Courier New" pitchFamily="49" charset="0"/>
              </a:rPr>
              <a:t>  TOP 	  (“-”)</a:t>
            </a:r>
            <a:br>
              <a:rPr lang="en-US" altLang="en-US" sz="2400" b="1">
                <a:latin typeface="Courier New" pitchFamily="49" charset="0"/>
              </a:rPr>
            </a:br>
            <a:r>
              <a:rPr lang="en-US" altLang="en-US" sz="2400" b="1">
                <a:latin typeface="Courier New" pitchFamily="49" charset="0"/>
              </a:rPr>
              <a:t>TINTCONSTANT (“1”)</a:t>
            </a:r>
            <a:br>
              <a:rPr lang="en-US" altLang="en-US" sz="2400" b="1">
                <a:latin typeface="Courier New" pitchFamily="49" charset="0"/>
              </a:rPr>
            </a:br>
            <a:r>
              <a:rPr lang="en-US" altLang="en-US" sz="2400" b="1">
                <a:latin typeface="Courier New" pitchFamily="49" charset="0"/>
              </a:rPr>
              <a:t>TRPAREN 	  (“)”)</a:t>
            </a:r>
            <a:br>
              <a:rPr lang="en-US" altLang="en-US" sz="2400" b="1">
                <a:latin typeface="Courier New" pitchFamily="49" charset="0"/>
              </a:rPr>
            </a:br>
            <a:r>
              <a:rPr lang="en-US" altLang="en-US" sz="2400" b="1">
                <a:latin typeface="Courier New" pitchFamily="49" charset="0"/>
              </a:rPr>
              <a:t>TSEP 	  (“;”)</a:t>
            </a:r>
            <a:endParaRPr lang="en-US" altLang="en-US" sz="2400"/>
          </a:p>
          <a:p>
            <a:pPr>
              <a:buFontTx/>
              <a:buNone/>
            </a:pPr>
            <a:endParaRPr lang="en-US" altLang="zh-CN" sz="2400" b="1">
              <a:solidFill>
                <a:srgbClr val="000099"/>
              </a:solidFill>
              <a:latin typeface="Courier New" pitchFamily="49" charset="0"/>
            </a:endParaRPr>
          </a:p>
        </p:txBody>
      </p:sp>
      <p:sp>
        <p:nvSpPr>
          <p:cNvPr id="143364" name="AutoShape 4"/>
          <p:cNvSpPr>
            <a:spLocks noChangeArrowheads="1"/>
          </p:cNvSpPr>
          <p:nvPr/>
        </p:nvSpPr>
        <p:spPr bwMode="auto">
          <a:xfrm>
            <a:off x="6096000" y="1066800"/>
            <a:ext cx="2819400" cy="3124200"/>
          </a:xfrm>
          <a:prstGeom prst="cloudCallout">
            <a:avLst>
              <a:gd name="adj1" fmla="val -43750"/>
              <a:gd name="adj2" fmla="val 70000"/>
            </a:avLst>
          </a:prstGeom>
          <a:solidFill>
            <a:srgbClr val="FF0000">
              <a:alpha val="62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a:ea typeface="宋体" pitchFamily="2" charset="-122"/>
              </a:rPr>
              <a:t>TDOUBLE</a:t>
            </a:r>
          </a:p>
          <a:p>
            <a:r>
              <a:rPr lang="en-US" altLang="zh-CN">
                <a:ea typeface="宋体" pitchFamily="2" charset="-122"/>
              </a:rPr>
              <a:t>TIDENT</a:t>
            </a:r>
          </a:p>
          <a:p>
            <a:r>
              <a:rPr lang="en-US" altLang="zh-CN">
                <a:ea typeface="宋体" pitchFamily="2" charset="-122"/>
              </a:rPr>
              <a:t>TOP</a:t>
            </a:r>
          </a:p>
          <a:p>
            <a:r>
              <a:rPr lang="zh-CN" altLang="en-US">
                <a:ea typeface="宋体" pitchFamily="2" charset="-122"/>
              </a:rPr>
              <a:t>。。</a:t>
            </a:r>
          </a:p>
          <a:p>
            <a:r>
              <a:rPr lang="zh-CN" altLang="en-US">
                <a:ea typeface="宋体" pitchFamily="2" charset="-122"/>
              </a:rPr>
              <a:t>。。</a:t>
            </a:r>
          </a:p>
          <a:p>
            <a:endParaRPr lang="zh-CN" altLang="en-US">
              <a:ea typeface="宋体" pitchFamily="2" charset="-122"/>
            </a:endParaRPr>
          </a:p>
          <a:p>
            <a:r>
              <a:rPr lang="zh-CN" altLang="en-US">
                <a:ea typeface="宋体" pitchFamily="2" charset="-122"/>
              </a:rPr>
              <a:t>？？？</a:t>
            </a:r>
          </a:p>
        </p:txBody>
      </p:sp>
      <p:sp>
        <p:nvSpPr>
          <p:cNvPr id="143365" name="Text Box 5"/>
          <p:cNvSpPr txBox="1">
            <a:spLocks noChangeArrowheads="1"/>
          </p:cNvSpPr>
          <p:nvPr/>
        </p:nvSpPr>
        <p:spPr bwMode="auto">
          <a:xfrm>
            <a:off x="2649538" y="4953000"/>
            <a:ext cx="6265862" cy="1800225"/>
          </a:xfrm>
          <a:prstGeom prst="rect">
            <a:avLst/>
          </a:prstGeom>
          <a:solidFill>
            <a:srgbClr val="00FF00">
              <a:alpha val="49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a:ea typeface="宋体" pitchFamily="2" charset="-122"/>
              </a:rPr>
              <a:t>单词</a:t>
            </a:r>
            <a:r>
              <a:rPr lang="en-US" altLang="zh-CN" sz="2800">
                <a:ea typeface="宋体" pitchFamily="2" charset="-122"/>
              </a:rPr>
              <a:t>---token</a:t>
            </a:r>
          </a:p>
          <a:p>
            <a:pPr algn="l"/>
            <a:r>
              <a:rPr lang="zh-CN" altLang="en-US" sz="2800">
                <a:ea typeface="宋体" pitchFamily="2" charset="-122"/>
              </a:rPr>
              <a:t>保留字</a:t>
            </a:r>
            <a:r>
              <a:rPr lang="en-US" altLang="zh-CN" sz="2800">
                <a:ea typeface="宋体" pitchFamily="2" charset="-122"/>
              </a:rPr>
              <a:t>---reserved word</a:t>
            </a:r>
          </a:p>
          <a:p>
            <a:pPr algn="l"/>
            <a:r>
              <a:rPr lang="zh-CN" altLang="en-US" sz="2800">
                <a:ea typeface="宋体" pitchFamily="2" charset="-122"/>
              </a:rPr>
              <a:t>标识符 </a:t>
            </a:r>
            <a:r>
              <a:rPr lang="en-US" altLang="zh-CN" sz="2800">
                <a:ea typeface="宋体" pitchFamily="2" charset="-122"/>
              </a:rPr>
              <a:t>---identifier(user-defined name)</a:t>
            </a:r>
          </a:p>
          <a:p>
            <a:pPr algn="l"/>
            <a:endParaRPr lang="en-US" altLang="zh-CN" sz="28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ppt_x"/>
                                          </p:val>
                                        </p:tav>
                                        <p:tav tm="100000">
                                          <p:val>
                                            <p:strVal val="#ppt_x"/>
                                          </p:val>
                                        </p:tav>
                                      </p:tavLst>
                                    </p:anim>
                                    <p:anim calcmode="lin" valueType="num">
                                      <p:cBhvr additive="base">
                                        <p:cTn id="8" dur="500" fill="hold"/>
                                        <p:tgtEl>
                                          <p:spTgt spid="14336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65"/>
                                        </p:tgtEl>
                                        <p:attrNameLst>
                                          <p:attrName>style.visibility</p:attrName>
                                        </p:attrNameLst>
                                      </p:cBhvr>
                                      <p:to>
                                        <p:strVal val="visible"/>
                                      </p:to>
                                    </p:set>
                                    <p:anim calcmode="lin" valueType="num">
                                      <p:cBhvr additive="base">
                                        <p:cTn id="13" dur="500" fill="hold"/>
                                        <p:tgtEl>
                                          <p:spTgt spid="143365"/>
                                        </p:tgtEl>
                                        <p:attrNameLst>
                                          <p:attrName>ppt_x</p:attrName>
                                        </p:attrNameLst>
                                      </p:cBhvr>
                                      <p:tavLst>
                                        <p:tav tm="0">
                                          <p:val>
                                            <p:strVal val="#ppt_x"/>
                                          </p:val>
                                        </p:tav>
                                        <p:tav tm="100000">
                                          <p:val>
                                            <p:strVal val="#ppt_x"/>
                                          </p:val>
                                        </p:tav>
                                      </p:tavLst>
                                    </p:anim>
                                    <p:anim calcmode="lin" valueType="num">
                                      <p:cBhvr additive="base">
                                        <p:cTn id="14" dur="500" fill="hold"/>
                                        <p:tgtEl>
                                          <p:spTgt spid="143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P spid="1433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A185086A-CD6F-49B5-8554-622C68C61EC9}" type="slidenum">
              <a:rPr lang="en-US" altLang="zh-CN"/>
              <a:pPr/>
              <a:t>21</a:t>
            </a:fld>
            <a:endParaRPr lang="en-US" altLang="zh-CN"/>
          </a:p>
          <a:p>
            <a:endParaRPr lang="en-US" altLang="zh-CN"/>
          </a:p>
        </p:txBody>
      </p:sp>
      <p:sp>
        <p:nvSpPr>
          <p:cNvPr id="145410" name="Rectangle 2"/>
          <p:cNvSpPr>
            <a:spLocks noGrp="1" noChangeArrowheads="1"/>
          </p:cNvSpPr>
          <p:nvPr>
            <p:ph type="title"/>
          </p:nvPr>
        </p:nvSpPr>
        <p:spPr>
          <a:xfrm>
            <a:off x="457200" y="579438"/>
            <a:ext cx="8229600" cy="334962"/>
          </a:xfrm>
        </p:spPr>
        <p:txBody>
          <a:bodyPr/>
          <a:lstStyle/>
          <a:p>
            <a:r>
              <a:rPr lang="zh-CN" altLang="en-US" sz="2800">
                <a:latin typeface="微软雅黑" pitchFamily="34" charset="-122"/>
                <a:ea typeface="微软雅黑" pitchFamily="34" charset="-122"/>
              </a:rPr>
              <a:t>例</a:t>
            </a:r>
          </a:p>
        </p:txBody>
      </p:sp>
      <p:sp>
        <p:nvSpPr>
          <p:cNvPr id="145411" name="Rectangle 3"/>
          <p:cNvSpPr>
            <a:spLocks noGrp="1" noChangeArrowheads="1"/>
          </p:cNvSpPr>
          <p:nvPr>
            <p:ph type="body" idx="1"/>
          </p:nvPr>
        </p:nvSpPr>
        <p:spPr>
          <a:xfrm>
            <a:off x="762000" y="1371600"/>
            <a:ext cx="7613650" cy="4683125"/>
          </a:xfrm>
        </p:spPr>
        <p:txBody>
          <a:bodyPr/>
          <a:lstStyle/>
          <a:p>
            <a:r>
              <a:rPr lang="zh-CN" altLang="en-US" dirty="0"/>
              <a:t>程序文本</a:t>
            </a:r>
            <a:r>
              <a:rPr lang="en-US" altLang="zh-CN" dirty="0"/>
              <a:t>If x =</a:t>
            </a:r>
            <a:r>
              <a:rPr lang="en-US" altLang="zh-CN" dirty="0">
                <a:solidFill>
                  <a:srgbClr val="FF0000"/>
                </a:solidFill>
              </a:rPr>
              <a:t> </a:t>
            </a:r>
            <a:r>
              <a:rPr lang="en-US" altLang="zh-CN" dirty="0"/>
              <a:t>y then z := 1 else z := 2;</a:t>
            </a:r>
          </a:p>
          <a:p>
            <a:pPr>
              <a:buFontTx/>
              <a:buNone/>
            </a:pPr>
            <a:r>
              <a:rPr lang="zh-CN" altLang="en-US" dirty="0"/>
              <a:t>经词法分析，变成一个个单词</a:t>
            </a:r>
          </a:p>
          <a:p>
            <a:r>
              <a:rPr lang="en-US" altLang="zh-CN" dirty="0"/>
              <a:t>if,  x,  =,  y,  then,  z,  </a:t>
            </a:r>
            <a:r>
              <a:rPr lang="en-US" altLang="zh-CN" dirty="0" smtClean="0"/>
              <a:t>:=,  </a:t>
            </a:r>
            <a:r>
              <a:rPr lang="en-US" altLang="zh-CN" dirty="0"/>
              <a:t>1,    else, z, :=, 2, ;</a:t>
            </a:r>
          </a:p>
          <a:p>
            <a:r>
              <a:rPr lang="zh-CN" altLang="en-US" dirty="0"/>
              <a:t>规则语言的单词符号是由</a:t>
            </a:r>
            <a:r>
              <a:rPr lang="zh-CN" altLang="en-US" dirty="0">
                <a:solidFill>
                  <a:srgbClr val="FF6600"/>
                </a:solidFill>
              </a:rPr>
              <a:t>词法规则</a:t>
            </a:r>
            <a:r>
              <a:rPr lang="zh-CN" altLang="en-US" dirty="0"/>
              <a:t>所确定的。词法规定了字母表中哪样的字符串是一个单词符号。</a:t>
            </a:r>
          </a:p>
          <a:p>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F05EC76-949E-4CF9-A5E3-22D59CCB1B2A}" type="slidenum">
              <a:rPr lang="en-US" altLang="zh-CN"/>
              <a:pPr/>
              <a:t>22</a:t>
            </a:fld>
            <a:endParaRPr lang="en-US" altLang="zh-CN"/>
          </a:p>
          <a:p>
            <a:endParaRPr lang="en-US" altLang="zh-CN"/>
          </a:p>
        </p:txBody>
      </p:sp>
      <p:sp>
        <p:nvSpPr>
          <p:cNvPr id="146434" name="Rectangle 2"/>
          <p:cNvSpPr>
            <a:spLocks noGrp="1" noChangeArrowheads="1"/>
          </p:cNvSpPr>
          <p:nvPr>
            <p:ph type="title"/>
          </p:nvPr>
        </p:nvSpPr>
        <p:spPr>
          <a:xfrm>
            <a:off x="457200" y="1036638"/>
            <a:ext cx="8229600" cy="334962"/>
          </a:xfrm>
        </p:spPr>
        <p:txBody>
          <a:bodyPr/>
          <a:lstStyle/>
          <a:p>
            <a:r>
              <a:rPr lang="zh-CN" altLang="en-US" sz="2800">
                <a:latin typeface="微软雅黑" pitchFamily="34" charset="-122"/>
                <a:ea typeface="微软雅黑" pitchFamily="34" charset="-122"/>
              </a:rPr>
              <a:t>词法分析</a:t>
            </a:r>
            <a:br>
              <a:rPr lang="zh-CN" altLang="en-US" sz="2800">
                <a:latin typeface="微软雅黑" pitchFamily="34" charset="-122"/>
                <a:ea typeface="微软雅黑" pitchFamily="34" charset="-122"/>
              </a:rPr>
            </a:br>
            <a:r>
              <a:rPr lang="en-US" altLang="en-US" sz="2800">
                <a:latin typeface="微软雅黑" pitchFamily="34" charset="-122"/>
                <a:ea typeface="微软雅黑" pitchFamily="34" charset="-122"/>
              </a:rPr>
              <a:t>position  :=  initial  +  rate  *  60;</a:t>
            </a:r>
            <a:r>
              <a:rPr lang="en-US" altLang="zh-CN" sz="2800">
                <a:latin typeface="微软雅黑" pitchFamily="34" charset="-122"/>
                <a:ea typeface="微软雅黑" pitchFamily="34" charset="-122"/>
              </a:rPr>
              <a:t/>
            </a:r>
            <a:br>
              <a:rPr lang="en-US" altLang="zh-CN" sz="2800">
                <a:latin typeface="微软雅黑" pitchFamily="34" charset="-122"/>
                <a:ea typeface="微软雅黑" pitchFamily="34" charset="-122"/>
              </a:rPr>
            </a:br>
            <a:endParaRPr lang="en-US" altLang="zh-CN" sz="3600">
              <a:latin typeface="微软雅黑" pitchFamily="34" charset="-122"/>
              <a:ea typeface="微软雅黑" pitchFamily="34" charset="-122"/>
            </a:endParaRPr>
          </a:p>
        </p:txBody>
      </p:sp>
      <p:sp>
        <p:nvSpPr>
          <p:cNvPr id="146435" name="Rectangle 3"/>
          <p:cNvSpPr>
            <a:spLocks noGrp="1" noChangeArrowheads="1"/>
          </p:cNvSpPr>
          <p:nvPr>
            <p:ph type="body" idx="1"/>
          </p:nvPr>
        </p:nvSpPr>
        <p:spPr>
          <a:xfrm>
            <a:off x="990600" y="1828800"/>
            <a:ext cx="7772400" cy="4572000"/>
          </a:xfrm>
        </p:spPr>
        <p:txBody>
          <a:bodyPr/>
          <a:lstStyle/>
          <a:p>
            <a:pPr lvl="1">
              <a:lnSpc>
                <a:spcPct val="90000"/>
              </a:lnSpc>
              <a:buFontTx/>
              <a:buNone/>
            </a:pPr>
            <a:r>
              <a:rPr lang="zh-CN" altLang="en-US" b="1" dirty="0"/>
              <a:t>单词类型</a:t>
            </a:r>
            <a:r>
              <a:rPr lang="zh-CN" altLang="en-US" dirty="0"/>
              <a:t>		</a:t>
            </a:r>
            <a:r>
              <a:rPr lang="zh-CN" altLang="en-US" b="1" dirty="0"/>
              <a:t>单词值</a:t>
            </a:r>
            <a:endParaRPr lang="zh-CN" altLang="en-US" dirty="0"/>
          </a:p>
          <a:p>
            <a:pPr lvl="1">
              <a:lnSpc>
                <a:spcPct val="90000"/>
              </a:lnSpc>
              <a:buFontTx/>
              <a:buNone/>
            </a:pPr>
            <a:r>
              <a:rPr lang="zh-CN" altLang="en-US" dirty="0"/>
              <a:t>  标识符</a:t>
            </a:r>
            <a:r>
              <a:rPr lang="en-US" altLang="zh-CN" dirty="0"/>
              <a:t>1(id1)	        </a:t>
            </a:r>
            <a:r>
              <a:rPr lang="en-US" altLang="en-US" dirty="0"/>
              <a:t>position</a:t>
            </a:r>
          </a:p>
          <a:p>
            <a:pPr lvl="1">
              <a:lnSpc>
                <a:spcPct val="90000"/>
              </a:lnSpc>
              <a:buFontTx/>
              <a:buNone/>
            </a:pPr>
            <a:r>
              <a:rPr lang="en-US" altLang="zh-CN" dirty="0"/>
              <a:t> </a:t>
            </a:r>
            <a:r>
              <a:rPr lang="zh-CN" altLang="en-US" dirty="0" smtClean="0"/>
              <a:t>运算符</a:t>
            </a:r>
            <a:r>
              <a:rPr lang="en-US" altLang="zh-CN" dirty="0"/>
              <a:t>(</a:t>
            </a:r>
            <a:r>
              <a:rPr lang="zh-CN" altLang="en-US" dirty="0"/>
              <a:t>赋值</a:t>
            </a:r>
            <a:r>
              <a:rPr lang="en-US" altLang="zh-CN" dirty="0"/>
              <a:t>)		    :=</a:t>
            </a:r>
          </a:p>
          <a:p>
            <a:pPr lvl="1">
              <a:lnSpc>
                <a:spcPct val="90000"/>
              </a:lnSpc>
              <a:buFontTx/>
              <a:buNone/>
            </a:pPr>
            <a:r>
              <a:rPr lang="en-US" altLang="zh-CN" dirty="0"/>
              <a:t>  </a:t>
            </a:r>
            <a:r>
              <a:rPr lang="zh-CN" altLang="en-US" dirty="0"/>
              <a:t>标识符</a:t>
            </a:r>
            <a:r>
              <a:rPr lang="en-US" altLang="zh-CN" dirty="0"/>
              <a:t>2(id2)	         </a:t>
            </a:r>
            <a:r>
              <a:rPr lang="en-US" altLang="en-US" dirty="0"/>
              <a:t>initial</a:t>
            </a:r>
          </a:p>
          <a:p>
            <a:pPr lvl="1">
              <a:lnSpc>
                <a:spcPct val="90000"/>
              </a:lnSpc>
              <a:buFontTx/>
              <a:buNone/>
            </a:pPr>
            <a:r>
              <a:rPr lang="en-US" altLang="zh-CN" dirty="0"/>
              <a:t>  </a:t>
            </a:r>
            <a:r>
              <a:rPr lang="zh-CN" altLang="en-US" dirty="0" smtClean="0"/>
              <a:t>运算符</a:t>
            </a:r>
            <a:r>
              <a:rPr lang="en-US" altLang="zh-CN" dirty="0"/>
              <a:t>(</a:t>
            </a:r>
            <a:r>
              <a:rPr lang="zh-CN" altLang="en-US" dirty="0"/>
              <a:t>加</a:t>
            </a:r>
            <a:r>
              <a:rPr lang="en-US" altLang="zh-CN" dirty="0"/>
              <a:t>)		     +</a:t>
            </a:r>
          </a:p>
          <a:p>
            <a:pPr lvl="1">
              <a:lnSpc>
                <a:spcPct val="90000"/>
              </a:lnSpc>
              <a:buFontTx/>
              <a:buNone/>
            </a:pPr>
            <a:r>
              <a:rPr lang="en-US" altLang="zh-CN" dirty="0"/>
              <a:t>  </a:t>
            </a:r>
            <a:r>
              <a:rPr lang="zh-CN" altLang="en-US" dirty="0"/>
              <a:t>标识符</a:t>
            </a:r>
            <a:r>
              <a:rPr lang="en-US" altLang="zh-CN" dirty="0"/>
              <a:t>3(id3)	          </a:t>
            </a:r>
            <a:r>
              <a:rPr lang="en-US" altLang="en-US" dirty="0"/>
              <a:t>rate</a:t>
            </a:r>
          </a:p>
          <a:p>
            <a:pPr lvl="1">
              <a:lnSpc>
                <a:spcPct val="90000"/>
              </a:lnSpc>
              <a:buFontTx/>
              <a:buNone/>
            </a:pPr>
            <a:r>
              <a:rPr lang="en-US" altLang="zh-CN" dirty="0"/>
              <a:t>  </a:t>
            </a:r>
            <a:r>
              <a:rPr lang="zh-CN" altLang="en-US" dirty="0" smtClean="0"/>
              <a:t>运算符</a:t>
            </a:r>
            <a:r>
              <a:rPr lang="en-US" altLang="zh-CN" dirty="0"/>
              <a:t>(</a:t>
            </a:r>
            <a:r>
              <a:rPr lang="zh-CN" altLang="en-US" dirty="0"/>
              <a:t>乘</a:t>
            </a:r>
            <a:r>
              <a:rPr lang="en-US" altLang="zh-CN" dirty="0"/>
              <a:t>)		     *</a:t>
            </a:r>
          </a:p>
          <a:p>
            <a:pPr lvl="1">
              <a:lnSpc>
                <a:spcPct val="90000"/>
              </a:lnSpc>
              <a:buFontTx/>
              <a:buNone/>
            </a:pPr>
            <a:r>
              <a:rPr lang="en-US" altLang="zh-CN" dirty="0"/>
              <a:t>    </a:t>
            </a:r>
            <a:r>
              <a:rPr lang="zh-CN" altLang="en-US" dirty="0" smtClean="0"/>
              <a:t>整型常数</a:t>
            </a:r>
            <a:r>
              <a:rPr lang="zh-CN" altLang="en-US" dirty="0"/>
              <a:t>		</a:t>
            </a:r>
            <a:r>
              <a:rPr lang="zh-CN" altLang="en-US" dirty="0" smtClean="0"/>
              <a:t>    </a:t>
            </a:r>
            <a:r>
              <a:rPr lang="en-US" altLang="zh-CN" dirty="0"/>
              <a:t>60</a:t>
            </a:r>
          </a:p>
          <a:p>
            <a:pPr lvl="1">
              <a:lnSpc>
                <a:spcPct val="90000"/>
              </a:lnSpc>
              <a:buFontTx/>
              <a:buNone/>
            </a:pPr>
            <a:r>
              <a:rPr lang="en-US" altLang="zh-CN" dirty="0"/>
              <a:t>    </a:t>
            </a:r>
            <a:r>
              <a:rPr lang="zh-CN" altLang="en-US" dirty="0" smtClean="0"/>
              <a:t>界符（分号）</a:t>
            </a:r>
            <a:r>
              <a:rPr lang="zh-CN" altLang="en-US" dirty="0"/>
              <a:t>	</a:t>
            </a:r>
            <a:r>
              <a:rPr lang="zh-CN" altLang="en-US" dirty="0" smtClean="0"/>
              <a:t>     </a:t>
            </a:r>
            <a:r>
              <a:rPr lang="zh-CN" altLang="en-US" dirty="0"/>
              <a: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灯片编号占位符 3"/>
          <p:cNvSpPr>
            <a:spLocks noGrp="1"/>
          </p:cNvSpPr>
          <p:nvPr>
            <p:ph type="sldNum" sz="quarter" idx="12"/>
          </p:nvPr>
        </p:nvSpPr>
        <p:spPr/>
        <p:txBody>
          <a:bodyPr/>
          <a:lstStyle/>
          <a:p>
            <a:fld id="{E2E53E1E-4172-4CEB-8634-82DA0941F335}" type="slidenum">
              <a:rPr lang="en-US" altLang="zh-CN"/>
              <a:pPr/>
              <a:t>23</a:t>
            </a:fld>
            <a:endParaRPr lang="en-US" altLang="zh-CN"/>
          </a:p>
          <a:p>
            <a:endParaRPr lang="en-US" altLang="zh-CN"/>
          </a:p>
        </p:txBody>
      </p:sp>
      <p:sp>
        <p:nvSpPr>
          <p:cNvPr id="11" name="日期占位符 3"/>
          <p:cNvSpPr txBox="1">
            <a:spLocks noGrp="1"/>
          </p:cNvSpPr>
          <p:nvPr/>
        </p:nvSpPr>
        <p:spPr bwMode="auto">
          <a:xfrm>
            <a:off x="457200" y="6245225"/>
            <a:ext cx="2133600" cy="476250"/>
          </a:xfrm>
          <a:prstGeom prst="rect">
            <a:avLst/>
          </a:prstGeom>
          <a:noFill/>
          <a:ln>
            <a:miter lim="800000"/>
            <a:headEnd/>
            <a:tailEnd/>
          </a:ln>
        </p:spPr>
        <p:txBody>
          <a:bodyPr/>
          <a:lstStyle/>
          <a:p>
            <a:pPr algn="l" eaLnBrk="1" hangingPunct="1">
              <a:defRPr/>
            </a:pPr>
            <a:fld id="{C99089C9-6FDA-418C-A3E6-7EB7F83E751E}" type="datetime1">
              <a:rPr lang="zh-CN" altLang="en-US" sz="1400">
                <a:latin typeface="+mn-lt"/>
                <a:ea typeface="宋体" pitchFamily="2" charset="-122"/>
              </a:rPr>
              <a:pPr algn="l" eaLnBrk="1" hangingPunct="1">
                <a:defRPr/>
              </a:pPr>
              <a:t>2016/2/21</a:t>
            </a:fld>
            <a:endParaRPr lang="en-US" altLang="zh-CN" sz="1400">
              <a:latin typeface="+mn-lt"/>
              <a:ea typeface="宋体" pitchFamily="2" charset="-122"/>
            </a:endParaRPr>
          </a:p>
        </p:txBody>
      </p:sp>
      <p:sp>
        <p:nvSpPr>
          <p:cNvPr id="13" name="灯片编号占位符 5"/>
          <p:cNvSpPr txBox="1">
            <a:spLocks noGrp="1"/>
          </p:cNvSpPr>
          <p:nvPr/>
        </p:nvSpPr>
        <p:spPr bwMode="auto">
          <a:xfrm>
            <a:off x="6553200" y="6245225"/>
            <a:ext cx="2133600" cy="476250"/>
          </a:xfrm>
          <a:prstGeom prst="rect">
            <a:avLst/>
          </a:prstGeom>
          <a:noFill/>
          <a:ln>
            <a:miter lim="800000"/>
            <a:headEnd/>
            <a:tailEnd/>
          </a:ln>
        </p:spPr>
        <p:txBody>
          <a:bodyPr/>
          <a:lstStyle/>
          <a:p>
            <a:pPr algn="r" eaLnBrk="1" hangingPunct="1">
              <a:defRPr/>
            </a:pPr>
            <a:fld id="{B2C4F7BD-7648-4B84-86C5-1E72E88E7127}" type="slidenum">
              <a:rPr lang="en-US" altLang="zh-CN" sz="1400">
                <a:latin typeface="+mn-lt"/>
                <a:ea typeface="宋体" pitchFamily="2" charset="-122"/>
              </a:rPr>
              <a:pPr algn="r" eaLnBrk="1" hangingPunct="1">
                <a:defRPr/>
              </a:pPr>
              <a:t>23</a:t>
            </a:fld>
            <a:endParaRPr lang="en-US" altLang="zh-CN" sz="1400">
              <a:latin typeface="+mn-lt"/>
              <a:ea typeface="宋体" pitchFamily="2" charset="-122"/>
            </a:endParaRPr>
          </a:p>
        </p:txBody>
      </p:sp>
      <p:sp>
        <p:nvSpPr>
          <p:cNvPr id="231428" name="Rectangle 2"/>
          <p:cNvSpPr>
            <a:spLocks noGrp="1" noChangeArrowheads="1"/>
          </p:cNvSpPr>
          <p:nvPr>
            <p:ph type="title" idx="4294967295"/>
          </p:nvPr>
        </p:nvSpPr>
        <p:spPr>
          <a:xfrm>
            <a:off x="228600" y="514350"/>
            <a:ext cx="7037388" cy="628650"/>
          </a:xfrm>
          <a:noFill/>
        </p:spPr>
        <p:txBody>
          <a:bodyPr lIns="92075" tIns="46038" rIns="92075" bIns="46038"/>
          <a:lstStyle/>
          <a:p>
            <a:r>
              <a:rPr lang="en-US" altLang="zh-CN" sz="3200" dirty="0">
                <a:ea typeface="Arial Unicode MS" pitchFamily="34" charset="-122"/>
                <a:cs typeface="Arial Unicode MS" pitchFamily="34" charset="-122"/>
              </a:rPr>
              <a:t> </a:t>
            </a:r>
            <a:r>
              <a:rPr lang="zh-CN" altLang="en-US" sz="3200" dirty="0">
                <a:ea typeface="Arial Unicode MS" pitchFamily="34" charset="-122"/>
                <a:cs typeface="Arial Unicode MS" pitchFamily="34" charset="-122"/>
              </a:rPr>
              <a:t>编译程序的自动生成</a:t>
            </a:r>
          </a:p>
        </p:txBody>
      </p:sp>
      <p:sp>
        <p:nvSpPr>
          <p:cNvPr id="965635" name="Rectangle 3"/>
          <p:cNvSpPr>
            <a:spLocks noGrp="1" noChangeArrowheads="1"/>
          </p:cNvSpPr>
          <p:nvPr>
            <p:ph type="body" idx="4294967295"/>
          </p:nvPr>
        </p:nvSpPr>
        <p:spPr>
          <a:xfrm>
            <a:off x="609600" y="1371600"/>
            <a:ext cx="6551613" cy="685800"/>
          </a:xfrm>
          <a:noFill/>
        </p:spPr>
        <p:txBody>
          <a:bodyPr lIns="92075" tIns="46038" rIns="92075" bIns="46038"/>
          <a:lstStyle/>
          <a:p>
            <a:pPr>
              <a:buFontTx/>
              <a:buNone/>
            </a:pPr>
            <a:r>
              <a:rPr lang="zh-CN" altLang="en-US" dirty="0" smtClean="0">
                <a:latin typeface="楷体_GB2312" pitchFamily="49" charset="-122"/>
              </a:rPr>
              <a:t>词法分析</a:t>
            </a:r>
            <a:r>
              <a:rPr lang="zh-CN" altLang="en-US" dirty="0">
                <a:latin typeface="楷体_GB2312" pitchFamily="49" charset="-122"/>
              </a:rPr>
              <a:t>器的自动生成程序</a:t>
            </a:r>
          </a:p>
        </p:txBody>
      </p:sp>
      <p:sp>
        <p:nvSpPr>
          <p:cNvPr id="965636" name="Rectangle 4"/>
          <p:cNvSpPr>
            <a:spLocks noChangeArrowheads="1"/>
          </p:cNvSpPr>
          <p:nvPr/>
        </p:nvSpPr>
        <p:spPr bwMode="auto">
          <a:xfrm>
            <a:off x="3419475" y="2514600"/>
            <a:ext cx="1990725" cy="80803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r>
              <a:rPr kumimoji="1" lang="en-US" altLang="zh-CN" sz="3200" b="1" dirty="0" smtClean="0">
                <a:latin typeface="Times New Roman" pitchFamily="18" charset="0"/>
                <a:ea typeface="宋体" pitchFamily="2" charset="-122"/>
              </a:rPr>
              <a:t>LEX</a:t>
            </a:r>
            <a:endParaRPr kumimoji="1" lang="zh-CN" altLang="en-US" sz="3200" b="1" dirty="0">
              <a:latin typeface="Times New Roman" pitchFamily="18" charset="0"/>
              <a:ea typeface="宋体" pitchFamily="2" charset="-122"/>
            </a:endParaRPr>
          </a:p>
        </p:txBody>
      </p:sp>
      <p:sp>
        <p:nvSpPr>
          <p:cNvPr id="965637" name="Line 5"/>
          <p:cNvSpPr>
            <a:spLocks noChangeShapeType="1"/>
          </p:cNvSpPr>
          <p:nvPr/>
        </p:nvSpPr>
        <p:spPr bwMode="auto">
          <a:xfrm>
            <a:off x="5410200" y="2895494"/>
            <a:ext cx="8382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5638" name="Line 6"/>
          <p:cNvSpPr>
            <a:spLocks noChangeShapeType="1"/>
          </p:cNvSpPr>
          <p:nvPr/>
        </p:nvSpPr>
        <p:spPr bwMode="auto">
          <a:xfrm>
            <a:off x="2438400" y="2871788"/>
            <a:ext cx="9906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5639" name="Rectangle 7"/>
          <p:cNvSpPr>
            <a:spLocks noChangeArrowheads="1"/>
          </p:cNvSpPr>
          <p:nvPr/>
        </p:nvSpPr>
        <p:spPr bwMode="auto">
          <a:xfrm>
            <a:off x="152400" y="2657475"/>
            <a:ext cx="3141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kumimoji="1" lang="zh-CN" altLang="en-US" sz="2800" b="1" i="1">
                <a:latin typeface="Times New Roman" pitchFamily="18" charset="0"/>
                <a:ea typeface="楷体_GB2312" pitchFamily="49" charset="-122"/>
              </a:rPr>
              <a:t>词法规则说明</a:t>
            </a:r>
          </a:p>
        </p:txBody>
      </p:sp>
      <p:sp>
        <p:nvSpPr>
          <p:cNvPr id="965640" name="Rectangle 8"/>
          <p:cNvSpPr>
            <a:spLocks noChangeArrowheads="1"/>
          </p:cNvSpPr>
          <p:nvPr/>
        </p:nvSpPr>
        <p:spPr bwMode="auto">
          <a:xfrm>
            <a:off x="6294438" y="2657475"/>
            <a:ext cx="2454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kumimoji="1" lang="zh-CN" altLang="en-US" sz="2800" b="1" i="1" dirty="0">
                <a:latin typeface="Times New Roman" pitchFamily="18" charset="0"/>
                <a:ea typeface="楷体_GB2312" pitchFamily="49" charset="-122"/>
              </a:rPr>
              <a:t>词法分析程序</a:t>
            </a:r>
          </a:p>
        </p:txBody>
      </p:sp>
      <p:sp>
        <p:nvSpPr>
          <p:cNvPr id="965641" name="Rectangle 9"/>
          <p:cNvSpPr>
            <a:spLocks noChangeArrowheads="1"/>
          </p:cNvSpPr>
          <p:nvPr/>
        </p:nvSpPr>
        <p:spPr bwMode="auto">
          <a:xfrm>
            <a:off x="6758781" y="3070984"/>
            <a:ext cx="1525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kumimoji="1" lang="en-US" altLang="zh-CN" sz="2400" b="1" dirty="0">
                <a:latin typeface="楷体_GB2312" pitchFamily="49" charset="-122"/>
                <a:ea typeface="楷体_GB2312" pitchFamily="49" charset="-122"/>
              </a:rPr>
              <a:t>(C</a:t>
            </a:r>
            <a:r>
              <a:rPr kumimoji="1" lang="zh-CN" altLang="en-US" sz="2400" b="1" dirty="0">
                <a:latin typeface="楷体_GB2312" pitchFamily="49" charset="-122"/>
                <a:ea typeface="楷体_GB2312" pitchFamily="49" charset="-122"/>
              </a:rPr>
              <a:t>程序</a:t>
            </a:r>
            <a:r>
              <a:rPr kumimoji="1" lang="en-US" altLang="zh-CN" sz="2400" b="1" dirty="0">
                <a:latin typeface="楷体_GB2312" pitchFamily="49" charset="-122"/>
                <a:ea typeface="楷体_GB2312" pitchFamily="49" charset="-122"/>
              </a:rPr>
              <a:t>)</a:t>
            </a:r>
          </a:p>
        </p:txBody>
      </p:sp>
      <p:sp>
        <p:nvSpPr>
          <p:cNvPr id="965642" name="Text Box 10"/>
          <p:cNvSpPr txBox="1">
            <a:spLocks noChangeArrowheads="1"/>
          </p:cNvSpPr>
          <p:nvPr/>
        </p:nvSpPr>
        <p:spPr bwMode="auto">
          <a:xfrm>
            <a:off x="1143000" y="3770313"/>
            <a:ext cx="5507038"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kumimoji="1" lang="zh-CN" altLang="en-US" sz="2800" b="1">
                <a:latin typeface="楷体_GB2312" pitchFamily="49" charset="-122"/>
                <a:ea typeface="楷体_GB2312" pitchFamily="49" charset="-122"/>
              </a:rPr>
              <a:t>输入：</a:t>
            </a:r>
          </a:p>
          <a:p>
            <a:pPr lvl="1"/>
            <a:r>
              <a:rPr kumimoji="1" lang="zh-CN" altLang="en-US" sz="2800" b="1">
                <a:latin typeface="楷体_GB2312" pitchFamily="49" charset="-122"/>
                <a:ea typeface="楷体_GB2312" pitchFamily="49" charset="-122"/>
              </a:rPr>
              <a:t>	</a:t>
            </a:r>
            <a:r>
              <a:rPr kumimoji="1" lang="zh-CN" altLang="en-US" sz="2800" b="1">
                <a:solidFill>
                  <a:srgbClr val="FF6600"/>
                </a:solidFill>
                <a:latin typeface="楷体_GB2312" pitchFamily="49" charset="-122"/>
                <a:ea typeface="楷体_GB2312" pitchFamily="49" charset="-122"/>
              </a:rPr>
              <a:t>词法（正规表达式）</a:t>
            </a:r>
          </a:p>
          <a:p>
            <a:pPr lvl="1"/>
            <a:r>
              <a:rPr kumimoji="1" lang="zh-CN" altLang="en-US" sz="2800" b="1">
                <a:latin typeface="楷体_GB2312" pitchFamily="49" charset="-122"/>
                <a:ea typeface="楷体_GB2312" pitchFamily="49" charset="-122"/>
              </a:rPr>
              <a:t>	识别动作（Ｃ程序段）</a:t>
            </a:r>
          </a:p>
          <a:p>
            <a:r>
              <a:rPr kumimoji="1" lang="zh-CN" altLang="en-US" sz="2800" b="1">
                <a:latin typeface="楷体_GB2312" pitchFamily="49" charset="-122"/>
                <a:ea typeface="楷体_GB2312" pitchFamily="49" charset="-122"/>
              </a:rPr>
              <a:t>输出：</a:t>
            </a:r>
          </a:p>
          <a:p>
            <a:pPr lvl="1"/>
            <a:r>
              <a:rPr kumimoji="1" lang="zh-CN" altLang="en-US" sz="2800" b="1">
                <a:latin typeface="楷体_GB2312" pitchFamily="49" charset="-122"/>
                <a:ea typeface="楷体_GB2312" pitchFamily="49" charset="-122"/>
              </a:rPr>
              <a:t>	</a:t>
            </a:r>
            <a:r>
              <a:rPr kumimoji="1" lang="en-US" altLang="zh-CN" sz="2800" b="1">
                <a:latin typeface="楷体_GB2312" pitchFamily="49" charset="-122"/>
                <a:ea typeface="楷体_GB2312" pitchFamily="49" charset="-122"/>
              </a:rPr>
              <a:t>yylex( ) </a:t>
            </a:r>
            <a:r>
              <a:rPr kumimoji="1" lang="zh-CN" altLang="en-US" sz="2800" b="1">
                <a:latin typeface="楷体_GB2312" pitchFamily="49" charset="-122"/>
                <a:ea typeface="楷体_GB2312" pitchFamily="49" charset="-122"/>
              </a:rPr>
              <a:t>函数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anim calcmode="lin" valueType="num">
                                      <p:cBhvr additive="base">
                                        <p:cTn id="7" dur="500" fill="hold"/>
                                        <p:tgtEl>
                                          <p:spTgt spid="965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5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965636"/>
                                        </p:tgtEl>
                                        <p:attrNameLst>
                                          <p:attrName>style.visibility</p:attrName>
                                        </p:attrNameLst>
                                      </p:cBhvr>
                                      <p:to>
                                        <p:strVal val="visible"/>
                                      </p:to>
                                    </p:set>
                                    <p:anim calcmode="lin" valueType="num">
                                      <p:cBhvr>
                                        <p:cTn id="13" dur="500" fill="hold"/>
                                        <p:tgtEl>
                                          <p:spTgt spid="965636"/>
                                        </p:tgtEl>
                                        <p:attrNameLst>
                                          <p:attrName>ppt_x</p:attrName>
                                        </p:attrNameLst>
                                      </p:cBhvr>
                                      <p:tavLst>
                                        <p:tav tm="0">
                                          <p:val>
                                            <p:strVal val="#ppt_x-#ppt_w/2"/>
                                          </p:val>
                                        </p:tav>
                                        <p:tav tm="100000">
                                          <p:val>
                                            <p:strVal val="#ppt_x"/>
                                          </p:val>
                                        </p:tav>
                                      </p:tavLst>
                                    </p:anim>
                                    <p:anim calcmode="lin" valueType="num">
                                      <p:cBhvr>
                                        <p:cTn id="14" dur="500" fill="hold"/>
                                        <p:tgtEl>
                                          <p:spTgt spid="965636"/>
                                        </p:tgtEl>
                                        <p:attrNameLst>
                                          <p:attrName>ppt_y</p:attrName>
                                        </p:attrNameLst>
                                      </p:cBhvr>
                                      <p:tavLst>
                                        <p:tav tm="0">
                                          <p:val>
                                            <p:strVal val="#ppt_y"/>
                                          </p:val>
                                        </p:tav>
                                        <p:tav tm="100000">
                                          <p:val>
                                            <p:strVal val="#ppt_y"/>
                                          </p:val>
                                        </p:tav>
                                      </p:tavLst>
                                    </p:anim>
                                    <p:anim calcmode="lin" valueType="num">
                                      <p:cBhvr>
                                        <p:cTn id="15" dur="500" fill="hold"/>
                                        <p:tgtEl>
                                          <p:spTgt spid="965636"/>
                                        </p:tgtEl>
                                        <p:attrNameLst>
                                          <p:attrName>ppt_w</p:attrName>
                                        </p:attrNameLst>
                                      </p:cBhvr>
                                      <p:tavLst>
                                        <p:tav tm="0">
                                          <p:val>
                                            <p:fltVal val="0"/>
                                          </p:val>
                                        </p:tav>
                                        <p:tav tm="100000">
                                          <p:val>
                                            <p:strVal val="#ppt_w"/>
                                          </p:val>
                                        </p:tav>
                                      </p:tavLst>
                                    </p:anim>
                                    <p:anim calcmode="lin" valueType="num">
                                      <p:cBhvr>
                                        <p:cTn id="16" dur="500" fill="hold"/>
                                        <p:tgtEl>
                                          <p:spTgt spid="965636"/>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965637"/>
                                        </p:tgtEl>
                                        <p:attrNameLst>
                                          <p:attrName>style.visibility</p:attrName>
                                        </p:attrNameLst>
                                      </p:cBhvr>
                                      <p:to>
                                        <p:strVal val="visible"/>
                                      </p:to>
                                    </p:set>
                                    <p:anim calcmode="lin" valueType="num">
                                      <p:cBhvr>
                                        <p:cTn id="20" dur="500" fill="hold"/>
                                        <p:tgtEl>
                                          <p:spTgt spid="965637"/>
                                        </p:tgtEl>
                                        <p:attrNameLst>
                                          <p:attrName>ppt_x</p:attrName>
                                        </p:attrNameLst>
                                      </p:cBhvr>
                                      <p:tavLst>
                                        <p:tav tm="0">
                                          <p:val>
                                            <p:strVal val="#ppt_x-#ppt_w/2"/>
                                          </p:val>
                                        </p:tav>
                                        <p:tav tm="100000">
                                          <p:val>
                                            <p:strVal val="#ppt_x"/>
                                          </p:val>
                                        </p:tav>
                                      </p:tavLst>
                                    </p:anim>
                                    <p:anim calcmode="lin" valueType="num">
                                      <p:cBhvr>
                                        <p:cTn id="21" dur="500" fill="hold"/>
                                        <p:tgtEl>
                                          <p:spTgt spid="965637"/>
                                        </p:tgtEl>
                                        <p:attrNameLst>
                                          <p:attrName>ppt_y</p:attrName>
                                        </p:attrNameLst>
                                      </p:cBhvr>
                                      <p:tavLst>
                                        <p:tav tm="0">
                                          <p:val>
                                            <p:strVal val="#ppt_y"/>
                                          </p:val>
                                        </p:tav>
                                        <p:tav tm="100000">
                                          <p:val>
                                            <p:strVal val="#ppt_y"/>
                                          </p:val>
                                        </p:tav>
                                      </p:tavLst>
                                    </p:anim>
                                    <p:anim calcmode="lin" valueType="num">
                                      <p:cBhvr>
                                        <p:cTn id="22" dur="500" fill="hold"/>
                                        <p:tgtEl>
                                          <p:spTgt spid="965637"/>
                                        </p:tgtEl>
                                        <p:attrNameLst>
                                          <p:attrName>ppt_w</p:attrName>
                                        </p:attrNameLst>
                                      </p:cBhvr>
                                      <p:tavLst>
                                        <p:tav tm="0">
                                          <p:val>
                                            <p:fltVal val="0"/>
                                          </p:val>
                                        </p:tav>
                                        <p:tav tm="100000">
                                          <p:val>
                                            <p:strVal val="#ppt_w"/>
                                          </p:val>
                                        </p:tav>
                                      </p:tavLst>
                                    </p:anim>
                                    <p:anim calcmode="lin" valueType="num">
                                      <p:cBhvr>
                                        <p:cTn id="23" dur="500" fill="hold"/>
                                        <p:tgtEl>
                                          <p:spTgt spid="965637"/>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000"/>
                            </p:stCondLst>
                            <p:childTnLst>
                              <p:par>
                                <p:cTn id="25" presetID="17" presetClass="entr" presetSubtype="8" fill="hold" grpId="0" nodeType="afterEffect">
                                  <p:stCondLst>
                                    <p:cond delay="0"/>
                                  </p:stCondLst>
                                  <p:childTnLst>
                                    <p:set>
                                      <p:cBhvr>
                                        <p:cTn id="26" dur="1" fill="hold">
                                          <p:stCondLst>
                                            <p:cond delay="0"/>
                                          </p:stCondLst>
                                        </p:cTn>
                                        <p:tgtEl>
                                          <p:spTgt spid="965638"/>
                                        </p:tgtEl>
                                        <p:attrNameLst>
                                          <p:attrName>style.visibility</p:attrName>
                                        </p:attrNameLst>
                                      </p:cBhvr>
                                      <p:to>
                                        <p:strVal val="visible"/>
                                      </p:to>
                                    </p:set>
                                    <p:anim calcmode="lin" valueType="num">
                                      <p:cBhvr>
                                        <p:cTn id="27" dur="500" fill="hold"/>
                                        <p:tgtEl>
                                          <p:spTgt spid="965638"/>
                                        </p:tgtEl>
                                        <p:attrNameLst>
                                          <p:attrName>ppt_x</p:attrName>
                                        </p:attrNameLst>
                                      </p:cBhvr>
                                      <p:tavLst>
                                        <p:tav tm="0">
                                          <p:val>
                                            <p:strVal val="#ppt_x-#ppt_w/2"/>
                                          </p:val>
                                        </p:tav>
                                        <p:tav tm="100000">
                                          <p:val>
                                            <p:strVal val="#ppt_x"/>
                                          </p:val>
                                        </p:tav>
                                      </p:tavLst>
                                    </p:anim>
                                    <p:anim calcmode="lin" valueType="num">
                                      <p:cBhvr>
                                        <p:cTn id="28" dur="500" fill="hold"/>
                                        <p:tgtEl>
                                          <p:spTgt spid="965638"/>
                                        </p:tgtEl>
                                        <p:attrNameLst>
                                          <p:attrName>ppt_y</p:attrName>
                                        </p:attrNameLst>
                                      </p:cBhvr>
                                      <p:tavLst>
                                        <p:tav tm="0">
                                          <p:val>
                                            <p:strVal val="#ppt_y"/>
                                          </p:val>
                                        </p:tav>
                                        <p:tav tm="100000">
                                          <p:val>
                                            <p:strVal val="#ppt_y"/>
                                          </p:val>
                                        </p:tav>
                                      </p:tavLst>
                                    </p:anim>
                                    <p:anim calcmode="lin" valueType="num">
                                      <p:cBhvr>
                                        <p:cTn id="29" dur="500" fill="hold"/>
                                        <p:tgtEl>
                                          <p:spTgt spid="965638"/>
                                        </p:tgtEl>
                                        <p:attrNameLst>
                                          <p:attrName>ppt_w</p:attrName>
                                        </p:attrNameLst>
                                      </p:cBhvr>
                                      <p:tavLst>
                                        <p:tav tm="0">
                                          <p:val>
                                            <p:fltVal val="0"/>
                                          </p:val>
                                        </p:tav>
                                        <p:tav tm="100000">
                                          <p:val>
                                            <p:strVal val="#ppt_w"/>
                                          </p:val>
                                        </p:tav>
                                      </p:tavLst>
                                    </p:anim>
                                    <p:anim calcmode="lin" valueType="num">
                                      <p:cBhvr>
                                        <p:cTn id="30" dur="500" fill="hold"/>
                                        <p:tgtEl>
                                          <p:spTgt spid="965638"/>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1500"/>
                            </p:stCondLst>
                            <p:childTnLst>
                              <p:par>
                                <p:cTn id="32" presetID="17" presetClass="entr" presetSubtype="8" fill="hold" grpId="0" nodeType="afterEffect">
                                  <p:stCondLst>
                                    <p:cond delay="0"/>
                                  </p:stCondLst>
                                  <p:childTnLst>
                                    <p:set>
                                      <p:cBhvr>
                                        <p:cTn id="33" dur="1" fill="hold">
                                          <p:stCondLst>
                                            <p:cond delay="0"/>
                                          </p:stCondLst>
                                        </p:cTn>
                                        <p:tgtEl>
                                          <p:spTgt spid="965639"/>
                                        </p:tgtEl>
                                        <p:attrNameLst>
                                          <p:attrName>style.visibility</p:attrName>
                                        </p:attrNameLst>
                                      </p:cBhvr>
                                      <p:to>
                                        <p:strVal val="visible"/>
                                      </p:to>
                                    </p:set>
                                    <p:anim calcmode="lin" valueType="num">
                                      <p:cBhvr>
                                        <p:cTn id="34" dur="500" fill="hold"/>
                                        <p:tgtEl>
                                          <p:spTgt spid="965639"/>
                                        </p:tgtEl>
                                        <p:attrNameLst>
                                          <p:attrName>ppt_x</p:attrName>
                                        </p:attrNameLst>
                                      </p:cBhvr>
                                      <p:tavLst>
                                        <p:tav tm="0">
                                          <p:val>
                                            <p:strVal val="#ppt_x-#ppt_w/2"/>
                                          </p:val>
                                        </p:tav>
                                        <p:tav tm="100000">
                                          <p:val>
                                            <p:strVal val="#ppt_x"/>
                                          </p:val>
                                        </p:tav>
                                      </p:tavLst>
                                    </p:anim>
                                    <p:anim calcmode="lin" valueType="num">
                                      <p:cBhvr>
                                        <p:cTn id="35" dur="500" fill="hold"/>
                                        <p:tgtEl>
                                          <p:spTgt spid="965639"/>
                                        </p:tgtEl>
                                        <p:attrNameLst>
                                          <p:attrName>ppt_y</p:attrName>
                                        </p:attrNameLst>
                                      </p:cBhvr>
                                      <p:tavLst>
                                        <p:tav tm="0">
                                          <p:val>
                                            <p:strVal val="#ppt_y"/>
                                          </p:val>
                                        </p:tav>
                                        <p:tav tm="100000">
                                          <p:val>
                                            <p:strVal val="#ppt_y"/>
                                          </p:val>
                                        </p:tav>
                                      </p:tavLst>
                                    </p:anim>
                                    <p:anim calcmode="lin" valueType="num">
                                      <p:cBhvr>
                                        <p:cTn id="36" dur="500" fill="hold"/>
                                        <p:tgtEl>
                                          <p:spTgt spid="965639"/>
                                        </p:tgtEl>
                                        <p:attrNameLst>
                                          <p:attrName>ppt_w</p:attrName>
                                        </p:attrNameLst>
                                      </p:cBhvr>
                                      <p:tavLst>
                                        <p:tav tm="0">
                                          <p:val>
                                            <p:fltVal val="0"/>
                                          </p:val>
                                        </p:tav>
                                        <p:tav tm="100000">
                                          <p:val>
                                            <p:strVal val="#ppt_w"/>
                                          </p:val>
                                        </p:tav>
                                      </p:tavLst>
                                    </p:anim>
                                    <p:anim calcmode="lin" valueType="num">
                                      <p:cBhvr>
                                        <p:cTn id="37" dur="500" fill="hold"/>
                                        <p:tgtEl>
                                          <p:spTgt spid="965639"/>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2000"/>
                            </p:stCondLst>
                            <p:childTnLst>
                              <p:par>
                                <p:cTn id="39" presetID="17" presetClass="entr" presetSubtype="8" fill="hold" grpId="0" nodeType="afterEffect">
                                  <p:stCondLst>
                                    <p:cond delay="0"/>
                                  </p:stCondLst>
                                  <p:childTnLst>
                                    <p:set>
                                      <p:cBhvr>
                                        <p:cTn id="40" dur="1" fill="hold">
                                          <p:stCondLst>
                                            <p:cond delay="0"/>
                                          </p:stCondLst>
                                        </p:cTn>
                                        <p:tgtEl>
                                          <p:spTgt spid="965640"/>
                                        </p:tgtEl>
                                        <p:attrNameLst>
                                          <p:attrName>style.visibility</p:attrName>
                                        </p:attrNameLst>
                                      </p:cBhvr>
                                      <p:to>
                                        <p:strVal val="visible"/>
                                      </p:to>
                                    </p:set>
                                    <p:anim calcmode="lin" valueType="num">
                                      <p:cBhvr>
                                        <p:cTn id="41" dur="500" fill="hold"/>
                                        <p:tgtEl>
                                          <p:spTgt spid="965640"/>
                                        </p:tgtEl>
                                        <p:attrNameLst>
                                          <p:attrName>ppt_x</p:attrName>
                                        </p:attrNameLst>
                                      </p:cBhvr>
                                      <p:tavLst>
                                        <p:tav tm="0">
                                          <p:val>
                                            <p:strVal val="#ppt_x-#ppt_w/2"/>
                                          </p:val>
                                        </p:tav>
                                        <p:tav tm="100000">
                                          <p:val>
                                            <p:strVal val="#ppt_x"/>
                                          </p:val>
                                        </p:tav>
                                      </p:tavLst>
                                    </p:anim>
                                    <p:anim calcmode="lin" valueType="num">
                                      <p:cBhvr>
                                        <p:cTn id="42" dur="500" fill="hold"/>
                                        <p:tgtEl>
                                          <p:spTgt spid="965640"/>
                                        </p:tgtEl>
                                        <p:attrNameLst>
                                          <p:attrName>ppt_y</p:attrName>
                                        </p:attrNameLst>
                                      </p:cBhvr>
                                      <p:tavLst>
                                        <p:tav tm="0">
                                          <p:val>
                                            <p:strVal val="#ppt_y"/>
                                          </p:val>
                                        </p:tav>
                                        <p:tav tm="100000">
                                          <p:val>
                                            <p:strVal val="#ppt_y"/>
                                          </p:val>
                                        </p:tav>
                                      </p:tavLst>
                                    </p:anim>
                                    <p:anim calcmode="lin" valueType="num">
                                      <p:cBhvr>
                                        <p:cTn id="43" dur="500" fill="hold"/>
                                        <p:tgtEl>
                                          <p:spTgt spid="965640"/>
                                        </p:tgtEl>
                                        <p:attrNameLst>
                                          <p:attrName>ppt_w</p:attrName>
                                        </p:attrNameLst>
                                      </p:cBhvr>
                                      <p:tavLst>
                                        <p:tav tm="0">
                                          <p:val>
                                            <p:fltVal val="0"/>
                                          </p:val>
                                        </p:tav>
                                        <p:tav tm="100000">
                                          <p:val>
                                            <p:strVal val="#ppt_w"/>
                                          </p:val>
                                        </p:tav>
                                      </p:tavLst>
                                    </p:anim>
                                    <p:anim calcmode="lin" valueType="num">
                                      <p:cBhvr>
                                        <p:cTn id="44" dur="500" fill="hold"/>
                                        <p:tgtEl>
                                          <p:spTgt spid="965640"/>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2500"/>
                            </p:stCondLst>
                            <p:childTnLst>
                              <p:par>
                                <p:cTn id="46" presetID="17" presetClass="entr" presetSubtype="8" fill="hold" grpId="0" nodeType="afterEffect">
                                  <p:stCondLst>
                                    <p:cond delay="0"/>
                                  </p:stCondLst>
                                  <p:childTnLst>
                                    <p:set>
                                      <p:cBhvr>
                                        <p:cTn id="47" dur="1" fill="hold">
                                          <p:stCondLst>
                                            <p:cond delay="0"/>
                                          </p:stCondLst>
                                        </p:cTn>
                                        <p:tgtEl>
                                          <p:spTgt spid="965641"/>
                                        </p:tgtEl>
                                        <p:attrNameLst>
                                          <p:attrName>style.visibility</p:attrName>
                                        </p:attrNameLst>
                                      </p:cBhvr>
                                      <p:to>
                                        <p:strVal val="visible"/>
                                      </p:to>
                                    </p:set>
                                    <p:anim calcmode="lin" valueType="num">
                                      <p:cBhvr>
                                        <p:cTn id="48" dur="500" fill="hold"/>
                                        <p:tgtEl>
                                          <p:spTgt spid="965641"/>
                                        </p:tgtEl>
                                        <p:attrNameLst>
                                          <p:attrName>ppt_x</p:attrName>
                                        </p:attrNameLst>
                                      </p:cBhvr>
                                      <p:tavLst>
                                        <p:tav tm="0">
                                          <p:val>
                                            <p:strVal val="#ppt_x-#ppt_w/2"/>
                                          </p:val>
                                        </p:tav>
                                        <p:tav tm="100000">
                                          <p:val>
                                            <p:strVal val="#ppt_x"/>
                                          </p:val>
                                        </p:tav>
                                      </p:tavLst>
                                    </p:anim>
                                    <p:anim calcmode="lin" valueType="num">
                                      <p:cBhvr>
                                        <p:cTn id="49" dur="500" fill="hold"/>
                                        <p:tgtEl>
                                          <p:spTgt spid="965641"/>
                                        </p:tgtEl>
                                        <p:attrNameLst>
                                          <p:attrName>ppt_y</p:attrName>
                                        </p:attrNameLst>
                                      </p:cBhvr>
                                      <p:tavLst>
                                        <p:tav tm="0">
                                          <p:val>
                                            <p:strVal val="#ppt_y"/>
                                          </p:val>
                                        </p:tav>
                                        <p:tav tm="100000">
                                          <p:val>
                                            <p:strVal val="#ppt_y"/>
                                          </p:val>
                                        </p:tav>
                                      </p:tavLst>
                                    </p:anim>
                                    <p:anim calcmode="lin" valueType="num">
                                      <p:cBhvr>
                                        <p:cTn id="50" dur="500" fill="hold"/>
                                        <p:tgtEl>
                                          <p:spTgt spid="965641"/>
                                        </p:tgtEl>
                                        <p:attrNameLst>
                                          <p:attrName>ppt_w</p:attrName>
                                        </p:attrNameLst>
                                      </p:cBhvr>
                                      <p:tavLst>
                                        <p:tav tm="0">
                                          <p:val>
                                            <p:fltVal val="0"/>
                                          </p:val>
                                        </p:tav>
                                        <p:tav tm="100000">
                                          <p:val>
                                            <p:strVal val="#ppt_w"/>
                                          </p:val>
                                        </p:tav>
                                      </p:tavLst>
                                    </p:anim>
                                    <p:anim calcmode="lin" valueType="num">
                                      <p:cBhvr>
                                        <p:cTn id="51" dur="500" fill="hold"/>
                                        <p:tgtEl>
                                          <p:spTgt spid="965641"/>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965642"/>
                                        </p:tgtEl>
                                        <p:attrNameLst>
                                          <p:attrName>style.visibility</p:attrName>
                                        </p:attrNameLst>
                                      </p:cBhvr>
                                      <p:to>
                                        <p:strVal val="visible"/>
                                      </p:to>
                                    </p:set>
                                    <p:animEffect transition="in" filter="wipe(up)">
                                      <p:cBhvr>
                                        <p:cTn id="56" dur="500"/>
                                        <p:tgtEl>
                                          <p:spTgt spid="965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autoUpdateAnimBg="0"/>
      <p:bldP spid="965636" grpId="0" animBg="1" autoUpdateAnimBg="0"/>
      <p:bldP spid="965637" grpId="0" animBg="1"/>
      <p:bldP spid="965638" grpId="0" animBg="1"/>
      <p:bldP spid="965639" grpId="0" autoUpdateAnimBg="0"/>
      <p:bldP spid="965640" grpId="0" autoUpdateAnimBg="0"/>
      <p:bldP spid="965641" grpId="0" autoUpdateAnimBg="0"/>
      <p:bldP spid="96564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925743EE-7060-4014-96DA-CBE24A983C50}" type="slidenum">
              <a:rPr lang="en-US" altLang="zh-CN"/>
              <a:pPr/>
              <a:t>24</a:t>
            </a:fld>
            <a:endParaRPr lang="en-US" altLang="zh-CN"/>
          </a:p>
          <a:p>
            <a:endParaRPr lang="en-US" altLang="zh-CN"/>
          </a:p>
        </p:txBody>
      </p:sp>
      <p:grpSp>
        <p:nvGrpSpPr>
          <p:cNvPr id="234498" name="Group 2"/>
          <p:cNvGrpSpPr>
            <a:grpSpLocks/>
          </p:cNvGrpSpPr>
          <p:nvPr/>
        </p:nvGrpSpPr>
        <p:grpSpPr bwMode="auto">
          <a:xfrm>
            <a:off x="1524000" y="1371600"/>
            <a:ext cx="6667500" cy="4878388"/>
            <a:chOff x="944" y="719"/>
            <a:chExt cx="4200" cy="3073"/>
          </a:xfrm>
        </p:grpSpPr>
        <p:sp>
          <p:nvSpPr>
            <p:cNvPr id="234499"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234500"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01"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4502"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03"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4504"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4505"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234506"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234507"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234508"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234509"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34510"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34511"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34512"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34513"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34514"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15"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16"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17"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18"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19"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0"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1"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2"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3"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4"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5"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6"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7"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8"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29"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0"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1"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2"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3"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4"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5"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6"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7"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8"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4539"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
        <p:nvSpPr>
          <p:cNvPr id="234540" name="Rectangle 44"/>
          <p:cNvSpPr>
            <a:spLocks noChangeArrowheads="1"/>
          </p:cNvSpPr>
          <p:nvPr/>
        </p:nvSpPr>
        <p:spPr bwMode="auto">
          <a:xfrm>
            <a:off x="3429000" y="2590800"/>
            <a:ext cx="3124200" cy="533400"/>
          </a:xfrm>
          <a:prstGeom prst="rect">
            <a:avLst/>
          </a:prstGeom>
          <a:solidFill>
            <a:srgbClr val="00FF00">
              <a:alpha val="45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71DC970-2309-481C-842A-3C9DEAB5632B}" type="slidenum">
              <a:rPr lang="en-US" altLang="zh-CN"/>
              <a:pPr/>
              <a:t>25</a:t>
            </a:fld>
            <a:endParaRPr lang="en-US" altLang="zh-CN"/>
          </a:p>
          <a:p>
            <a:endParaRPr lang="en-US" altLang="zh-CN"/>
          </a:p>
        </p:txBody>
      </p:sp>
      <p:sp>
        <p:nvSpPr>
          <p:cNvPr id="147458" name="Rectangle 2"/>
          <p:cNvSpPr>
            <a:spLocks noGrp="1" noChangeArrowheads="1"/>
          </p:cNvSpPr>
          <p:nvPr>
            <p:ph type="title"/>
          </p:nvPr>
        </p:nvSpPr>
        <p:spPr>
          <a:xfrm>
            <a:off x="533400" y="533400"/>
            <a:ext cx="8412163" cy="2203450"/>
          </a:xfrm>
        </p:spPr>
        <p:txBody>
          <a:bodyPr/>
          <a:lstStyle/>
          <a:p>
            <a:pPr>
              <a:lnSpc>
                <a:spcPct val="150000"/>
              </a:lnSpc>
            </a:pPr>
            <a:r>
              <a:rPr lang="zh-CN" altLang="en-US" sz="2800" dirty="0" smtClean="0">
                <a:latin typeface="微软雅黑" pitchFamily="34" charset="-122"/>
                <a:ea typeface="微软雅黑" pitchFamily="34" charset="-122"/>
              </a:rPr>
              <a:t>语法分析  </a:t>
            </a:r>
            <a:r>
              <a:rPr lang="en-US" altLang="en-US" sz="2800" dirty="0">
                <a:latin typeface="微软雅黑" pitchFamily="34" charset="-122"/>
                <a:ea typeface="微软雅黑" pitchFamily="34" charset="-122"/>
              </a:rPr>
              <a:t>Syntax Analysis</a:t>
            </a:r>
            <a:r>
              <a:rPr lang="en-US" altLang="zh-CN" sz="2800" dirty="0">
                <a:latin typeface="微软雅黑" pitchFamily="34" charset="-122"/>
                <a:ea typeface="微软雅黑" pitchFamily="34" charset="-122"/>
              </a:rPr>
              <a:t/>
            </a:r>
            <a:br>
              <a:rPr lang="en-US" altLang="zh-CN" sz="2800" dirty="0">
                <a:latin typeface="微软雅黑" pitchFamily="34" charset="-122"/>
                <a:ea typeface="微软雅黑" pitchFamily="34" charset="-122"/>
              </a:rPr>
            </a:br>
            <a:r>
              <a:rPr lang="zh-CN" altLang="en-US" sz="2800" dirty="0">
                <a:latin typeface="微软雅黑" pitchFamily="34" charset="-122"/>
                <a:ea typeface="微软雅黑" pitchFamily="34" charset="-122"/>
              </a:rPr>
              <a:t>功能</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层次分析</a:t>
            </a:r>
            <a:r>
              <a:rPr lang="en-US" altLang="zh-CN" sz="2800" dirty="0">
                <a:latin typeface="微软雅黑" pitchFamily="34" charset="-122"/>
                <a:ea typeface="微软雅黑" pitchFamily="34" charset="-122"/>
              </a:rPr>
              <a:t>.</a:t>
            </a:r>
            <a:r>
              <a:rPr lang="zh-CN" altLang="en-US" sz="2800" b="1" dirty="0">
                <a:latin typeface="微软雅黑" pitchFamily="34" charset="-122"/>
                <a:ea typeface="微软雅黑" pitchFamily="34" charset="-122"/>
              </a:rPr>
              <a:t>依据</a:t>
            </a:r>
            <a:r>
              <a:rPr lang="zh-CN" altLang="en-US" sz="2800" dirty="0">
                <a:latin typeface="微软雅黑" pitchFamily="34" charset="-122"/>
                <a:ea typeface="微软雅黑" pitchFamily="34" charset="-122"/>
              </a:rPr>
              <a:t>源程序的</a:t>
            </a:r>
            <a:r>
              <a:rPr lang="zh-CN" altLang="en-US" sz="2800" b="1" dirty="0">
                <a:solidFill>
                  <a:srgbClr val="FF6600"/>
                </a:solidFill>
                <a:latin typeface="微软雅黑" pitchFamily="34" charset="-122"/>
                <a:ea typeface="微软雅黑" pitchFamily="34" charset="-122"/>
              </a:rPr>
              <a:t>语法规则</a:t>
            </a:r>
            <a:r>
              <a:rPr lang="zh-CN" altLang="en-US" sz="2800" dirty="0">
                <a:latin typeface="微软雅黑" pitchFamily="34" charset="-122"/>
                <a:ea typeface="微软雅黑" pitchFamily="34" charset="-122"/>
              </a:rPr>
              <a:t>把源程序的单词序列组成语法短语</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表示成语法树</a:t>
            </a:r>
            <a:r>
              <a:rPr lang="en-US" altLang="zh-CN" sz="2800" dirty="0">
                <a:latin typeface="微软雅黑" pitchFamily="34" charset="-122"/>
                <a:ea typeface="微软雅黑" pitchFamily="34" charset="-122"/>
              </a:rPr>
              <a:t>).</a:t>
            </a:r>
            <a:endParaRPr lang="en-US" altLang="en-US" sz="2800" dirty="0">
              <a:latin typeface="微软雅黑" pitchFamily="34" charset="-122"/>
              <a:ea typeface="微软雅黑" pitchFamily="34" charset="-122"/>
            </a:endParaRPr>
          </a:p>
        </p:txBody>
      </p:sp>
      <p:sp>
        <p:nvSpPr>
          <p:cNvPr id="147459" name="Rectangle 3"/>
          <p:cNvSpPr>
            <a:spLocks noGrp="1" noChangeArrowheads="1"/>
          </p:cNvSpPr>
          <p:nvPr>
            <p:ph type="body" idx="1"/>
          </p:nvPr>
        </p:nvSpPr>
        <p:spPr>
          <a:xfrm>
            <a:off x="685800" y="2895600"/>
            <a:ext cx="7629525" cy="3251200"/>
          </a:xfrm>
        </p:spPr>
        <p:txBody>
          <a:bodyPr/>
          <a:lstStyle/>
          <a:p>
            <a:r>
              <a:rPr lang="zh-CN" altLang="en-US" dirty="0"/>
              <a:t>也称为</a:t>
            </a:r>
            <a:r>
              <a:rPr lang="en-US" altLang="en-US" dirty="0"/>
              <a:t> “parsing”</a:t>
            </a:r>
          </a:p>
          <a:p>
            <a:r>
              <a:rPr lang="zh-CN" altLang="en-US" dirty="0"/>
              <a:t>使用</a:t>
            </a:r>
            <a:r>
              <a:rPr lang="en-US" altLang="en-US" dirty="0"/>
              <a:t> context-free grammars</a:t>
            </a:r>
          </a:p>
          <a:p>
            <a:r>
              <a:rPr lang="zh-CN" altLang="en-US" dirty="0"/>
              <a:t>结构上的合法性</a:t>
            </a:r>
            <a:r>
              <a:rPr lang="en-US" altLang="en-US" dirty="0"/>
              <a:t>Structural validation</a:t>
            </a:r>
          </a:p>
          <a:p>
            <a:pPr>
              <a:buFontTx/>
              <a:buNone/>
            </a:pPr>
            <a:r>
              <a:rPr lang="zh-CN" altLang="en-US" dirty="0"/>
              <a:t>（可生成语法树或推导</a:t>
            </a:r>
            <a:r>
              <a:rPr lang="en-US" altLang="en-US" dirty="0"/>
              <a:t>Creates parse tree or derivation</a:t>
            </a:r>
            <a:r>
              <a:rPr lang="zh-CN" altLang="en-US" dirty="0"/>
              <a:t>）</a:t>
            </a:r>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684D1D1-161A-4643-8350-E3820E709699}" type="slidenum">
              <a:rPr lang="en-US" altLang="zh-CN"/>
              <a:pPr/>
              <a:t>26</a:t>
            </a:fld>
            <a:endParaRPr lang="en-US" altLang="zh-CN"/>
          </a:p>
          <a:p>
            <a:endParaRPr lang="en-US" altLang="zh-CN"/>
          </a:p>
        </p:txBody>
      </p:sp>
      <p:sp>
        <p:nvSpPr>
          <p:cNvPr id="148482" name="Rectangle 2"/>
          <p:cNvSpPr>
            <a:spLocks noGrp="1" noChangeArrowheads="1"/>
          </p:cNvSpPr>
          <p:nvPr>
            <p:ph type="title"/>
          </p:nvPr>
        </p:nvSpPr>
        <p:spPr>
          <a:xfrm>
            <a:off x="457200" y="579438"/>
            <a:ext cx="8229600" cy="334962"/>
          </a:xfrm>
        </p:spPr>
        <p:txBody>
          <a:bodyPr/>
          <a:lstStyle/>
          <a:p>
            <a:r>
              <a:rPr lang="en-US" altLang="zh-CN" sz="3600">
                <a:latin typeface="微软雅黑" pitchFamily="34" charset="-122"/>
                <a:ea typeface="微软雅黑" pitchFamily="34" charset="-122"/>
              </a:rPr>
              <a:t>This line is a longer sentence</a:t>
            </a:r>
            <a:endParaRPr lang="en-US" altLang="zh-CN" sz="3600">
              <a:solidFill>
                <a:srgbClr val="FF0000"/>
              </a:solidFill>
              <a:latin typeface="微软雅黑" pitchFamily="34" charset="-122"/>
              <a:ea typeface="微软雅黑" pitchFamily="34" charset="-122"/>
            </a:endParaRPr>
          </a:p>
        </p:txBody>
      </p:sp>
      <p:graphicFrame>
        <p:nvGraphicFramePr>
          <p:cNvPr id="148483" name="Object 3"/>
          <p:cNvGraphicFramePr>
            <a:graphicFrameLocks noGrp="1" noChangeAspect="1"/>
          </p:cNvGraphicFramePr>
          <p:nvPr>
            <p:ph idx="1"/>
          </p:nvPr>
        </p:nvGraphicFramePr>
        <p:xfrm>
          <a:off x="549275" y="1336675"/>
          <a:ext cx="7623175" cy="3937000"/>
        </p:xfrm>
        <a:graphic>
          <a:graphicData uri="http://schemas.openxmlformats.org/presentationml/2006/ole">
            <mc:AlternateContent xmlns:mc="http://schemas.openxmlformats.org/markup-compatibility/2006">
              <mc:Choice xmlns:v="urn:schemas-microsoft-com:vml" Requires="v">
                <p:oleObj spid="_x0000_s148551" name="Visio" r:id="rId3" imgW="4312897" imgH="2142669" progId="Visio.Drawing.6">
                  <p:embed/>
                </p:oleObj>
              </mc:Choice>
              <mc:Fallback>
                <p:oleObj name="Visio" r:id="rId3" imgW="4312897" imgH="2142669"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1336675"/>
                        <a:ext cx="7623175"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F9ED8F8-5903-4694-8196-B3B5C361782D}" type="slidenum">
              <a:rPr lang="en-US" altLang="zh-CN"/>
              <a:pPr/>
              <a:t>27</a:t>
            </a:fld>
            <a:endParaRPr lang="en-US" altLang="zh-CN"/>
          </a:p>
          <a:p>
            <a:endParaRPr lang="en-US" altLang="zh-CN"/>
          </a:p>
        </p:txBody>
      </p:sp>
      <p:sp>
        <p:nvSpPr>
          <p:cNvPr id="149506" name="Rectangle 2"/>
          <p:cNvSpPr>
            <a:spLocks noGrp="1" noChangeArrowheads="1"/>
          </p:cNvSpPr>
          <p:nvPr>
            <p:ph type="title"/>
          </p:nvPr>
        </p:nvSpPr>
        <p:spPr>
          <a:xfrm>
            <a:off x="457200" y="579438"/>
            <a:ext cx="8229600" cy="334962"/>
          </a:xfrm>
        </p:spPr>
        <p:txBody>
          <a:bodyPr/>
          <a:lstStyle/>
          <a:p>
            <a:r>
              <a:rPr lang="zh-CN" altLang="en-US" sz="3200">
                <a:latin typeface="微软雅黑" pitchFamily="34" charset="-122"/>
                <a:ea typeface="微软雅黑" pitchFamily="34" charset="-122"/>
              </a:rPr>
              <a:t>分析程序成分</a:t>
            </a:r>
            <a:endParaRPr lang="zh-CN" altLang="en-US" sz="3200">
              <a:solidFill>
                <a:srgbClr val="FF0000"/>
              </a:solidFill>
              <a:latin typeface="微软雅黑" pitchFamily="34" charset="-122"/>
              <a:ea typeface="微软雅黑" pitchFamily="34" charset="-122"/>
            </a:endParaRPr>
          </a:p>
        </p:txBody>
      </p:sp>
      <p:graphicFrame>
        <p:nvGraphicFramePr>
          <p:cNvPr id="149507" name="Object 3"/>
          <p:cNvGraphicFramePr>
            <a:graphicFrameLocks noGrp="1" noChangeAspect="1"/>
          </p:cNvGraphicFramePr>
          <p:nvPr>
            <p:ph idx="1"/>
            <p:extLst>
              <p:ext uri="{D42A27DB-BD31-4B8C-83A1-F6EECF244321}">
                <p14:modId xmlns:p14="http://schemas.microsoft.com/office/powerpoint/2010/main" val="1264491983"/>
              </p:ext>
            </p:extLst>
          </p:nvPr>
        </p:nvGraphicFramePr>
        <p:xfrm>
          <a:off x="1143000" y="2819400"/>
          <a:ext cx="6249988" cy="3038475"/>
        </p:xfrm>
        <a:graphic>
          <a:graphicData uri="http://schemas.openxmlformats.org/presentationml/2006/ole">
            <mc:AlternateContent xmlns:mc="http://schemas.openxmlformats.org/markup-compatibility/2006">
              <mc:Choice xmlns:v="urn:schemas-microsoft-com:vml" Requires="v">
                <p:oleObj spid="_x0000_s149577" name="Visio" r:id="rId3" imgW="3406174" imgH="2142669" progId="Visio.Drawing.6">
                  <p:embed/>
                </p:oleObj>
              </mc:Choice>
              <mc:Fallback>
                <p:oleObj name="Visio" r:id="rId3" imgW="3406174" imgH="2142669"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819400"/>
                        <a:ext cx="6249988"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8" name="Text Box 4"/>
          <p:cNvSpPr txBox="1">
            <a:spLocks noChangeArrowheads="1"/>
          </p:cNvSpPr>
          <p:nvPr/>
        </p:nvSpPr>
        <p:spPr bwMode="auto">
          <a:xfrm>
            <a:off x="762000" y="1066800"/>
            <a:ext cx="7924800" cy="2031325"/>
          </a:xfrm>
          <a:prstGeom prst="rect">
            <a:avLst/>
          </a:prstGeom>
          <a:noFill/>
          <a:ln>
            <a:noFill/>
          </a:ln>
          <a:effectLst/>
          <a:extLst>
            <a:ext uri="{909E8E84-426E-40DD-AFC4-6F175D3DCCD1}">
              <a14:hiddenFill xmlns:a14="http://schemas.microsoft.com/office/drawing/2010/main">
                <a:solidFill>
                  <a:srgbClr val="993366">
                    <a:alpha val="9600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t>If x =</a:t>
            </a:r>
            <a:r>
              <a:rPr lang="en-US" altLang="zh-CN" sz="2800" dirty="0">
                <a:solidFill>
                  <a:srgbClr val="FF0000"/>
                </a:solidFill>
              </a:rPr>
              <a:t> </a:t>
            </a:r>
            <a:r>
              <a:rPr lang="en-US" altLang="zh-CN" sz="2800" dirty="0"/>
              <a:t>y then z := 1 else z := 2;</a:t>
            </a:r>
          </a:p>
          <a:p>
            <a:r>
              <a:rPr lang="zh-CN" altLang="en-US" sz="2800" dirty="0"/>
              <a:t>经词法分析，变成一个个单词</a:t>
            </a:r>
          </a:p>
          <a:p>
            <a:r>
              <a:rPr lang="en-US" altLang="zh-CN" sz="2800" dirty="0"/>
              <a:t>if,  x,  =,  y,  then,  z,  </a:t>
            </a:r>
            <a:r>
              <a:rPr lang="en-US" altLang="zh-CN" sz="2800" dirty="0" smtClean="0"/>
              <a:t>:=,  </a:t>
            </a:r>
            <a:r>
              <a:rPr lang="en-US" altLang="zh-CN" sz="2800" dirty="0"/>
              <a:t>1,    else, z, :=, 2, ;</a:t>
            </a:r>
          </a:p>
          <a:p>
            <a:pPr>
              <a:spcBef>
                <a:spcPct val="50000"/>
              </a:spcBef>
            </a:pPr>
            <a:endParaRPr lang="en-US" altLang="zh-CN" sz="2800" dirty="0"/>
          </a:p>
        </p:txBody>
      </p:sp>
      <p:sp>
        <p:nvSpPr>
          <p:cNvPr id="149509" name="AutoShape 5"/>
          <p:cNvSpPr>
            <a:spLocks noChangeArrowheads="1"/>
          </p:cNvSpPr>
          <p:nvPr/>
        </p:nvSpPr>
        <p:spPr bwMode="auto">
          <a:xfrm>
            <a:off x="7620000" y="4800600"/>
            <a:ext cx="1066800" cy="1295400"/>
          </a:xfrm>
          <a:prstGeom prst="cloudCallout">
            <a:avLst>
              <a:gd name="adj1" fmla="val -315181"/>
              <a:gd name="adj2" fmla="val 34681"/>
            </a:avLst>
          </a:prstGeom>
          <a:solidFill>
            <a:srgbClr val="FFFF99">
              <a:alpha val="96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a:t>语法规则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9509"/>
                                        </p:tgtEl>
                                        <p:attrNameLst>
                                          <p:attrName>style.visibility</p:attrName>
                                        </p:attrNameLst>
                                      </p:cBhvr>
                                      <p:to>
                                        <p:strVal val="visible"/>
                                      </p:to>
                                    </p:set>
                                    <p:anim calcmode="lin" valueType="num">
                                      <p:cBhvr additive="base">
                                        <p:cTn id="7" dur="500" fill="hold"/>
                                        <p:tgtEl>
                                          <p:spTgt spid="149509"/>
                                        </p:tgtEl>
                                        <p:attrNameLst>
                                          <p:attrName>ppt_x</p:attrName>
                                        </p:attrNameLst>
                                      </p:cBhvr>
                                      <p:tavLst>
                                        <p:tav tm="0">
                                          <p:val>
                                            <p:strVal val="1+#ppt_w/2"/>
                                          </p:val>
                                        </p:tav>
                                        <p:tav tm="100000">
                                          <p:val>
                                            <p:strVal val="#ppt_x"/>
                                          </p:val>
                                        </p:tav>
                                      </p:tavLst>
                                    </p:anim>
                                    <p:anim calcmode="lin" valueType="num">
                                      <p:cBhvr additive="base">
                                        <p:cTn id="8" dur="500" fill="hold"/>
                                        <p:tgtEl>
                                          <p:spTgt spid="1495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DBE79ED-06C4-4DAA-B6F0-3AA3793C463C}" type="slidenum">
              <a:rPr lang="en-US" altLang="zh-CN"/>
              <a:pPr/>
              <a:t>28</a:t>
            </a:fld>
            <a:endParaRPr lang="en-US" altLang="zh-CN"/>
          </a:p>
          <a:p>
            <a:endParaRPr lang="en-US" altLang="zh-CN"/>
          </a:p>
        </p:txBody>
      </p:sp>
      <p:sp>
        <p:nvSpPr>
          <p:cNvPr id="152578" name="Rectangle 2"/>
          <p:cNvSpPr>
            <a:spLocks noGrp="1" noChangeArrowheads="1"/>
          </p:cNvSpPr>
          <p:nvPr>
            <p:ph type="title"/>
          </p:nvPr>
        </p:nvSpPr>
        <p:spPr>
          <a:xfrm>
            <a:off x="457200" y="731838"/>
            <a:ext cx="8229600" cy="334962"/>
          </a:xfrm>
        </p:spPr>
        <p:txBody>
          <a:bodyPr/>
          <a:lstStyle/>
          <a:p>
            <a:r>
              <a:rPr lang="zh-CN" altLang="en-US" sz="3600" dirty="0">
                <a:latin typeface="微软雅黑" pitchFamily="34" charset="-122"/>
                <a:ea typeface="微软雅黑" pitchFamily="34" charset="-122"/>
              </a:rPr>
              <a:t>语法分析</a:t>
            </a:r>
          </a:p>
        </p:txBody>
      </p:sp>
      <p:sp>
        <p:nvSpPr>
          <p:cNvPr id="152579" name="Rectangle 3"/>
          <p:cNvSpPr>
            <a:spLocks noGrp="1" noChangeArrowheads="1"/>
          </p:cNvSpPr>
          <p:nvPr>
            <p:ph type="body" idx="1"/>
          </p:nvPr>
        </p:nvSpPr>
        <p:spPr>
          <a:xfrm>
            <a:off x="609600" y="1295400"/>
            <a:ext cx="7791450" cy="4941888"/>
          </a:xfrm>
        </p:spPr>
        <p:txBody>
          <a:bodyPr/>
          <a:lstStyle/>
          <a:p>
            <a:pPr>
              <a:lnSpc>
                <a:spcPct val="90000"/>
              </a:lnSpc>
            </a:pPr>
            <a:r>
              <a:rPr lang="zh-CN" altLang="en-US" sz="2800" dirty="0"/>
              <a:t>又例：</a:t>
            </a:r>
          </a:p>
          <a:p>
            <a:pPr lvl="1">
              <a:lnSpc>
                <a:spcPct val="90000"/>
              </a:lnSpc>
              <a:spcBef>
                <a:spcPct val="50000"/>
              </a:spcBef>
              <a:buFontTx/>
              <a:buNone/>
            </a:pPr>
            <a:r>
              <a:rPr lang="en-US" altLang="en-US" sz="2400" dirty="0"/>
              <a:t>position   :=    initial   +    rate    *   60    ;</a:t>
            </a:r>
            <a:endParaRPr lang="en-US" altLang="zh-CN" sz="2400" dirty="0"/>
          </a:p>
          <a:p>
            <a:pPr lvl="1">
              <a:lnSpc>
                <a:spcPct val="90000"/>
              </a:lnSpc>
              <a:buFontTx/>
              <a:buNone/>
            </a:pPr>
            <a:r>
              <a:rPr lang="zh-CN" altLang="en-US" sz="2400" b="1" dirty="0">
                <a:ea typeface="楷体_GB2312" pitchFamily="49" charset="-122"/>
              </a:rPr>
              <a:t>（</a:t>
            </a:r>
            <a:r>
              <a:rPr lang="en-US" altLang="zh-CN" sz="2400" b="1" dirty="0">
                <a:ea typeface="楷体_GB2312" pitchFamily="49" charset="-122"/>
              </a:rPr>
              <a:t>Pascal</a:t>
            </a:r>
            <a:r>
              <a:rPr lang="zh-CN" altLang="en-US" sz="2400" b="1" dirty="0">
                <a:ea typeface="楷体_GB2312" pitchFamily="49" charset="-122"/>
              </a:rPr>
              <a:t>）规则</a:t>
            </a:r>
          </a:p>
          <a:p>
            <a:pPr lvl="1">
              <a:lnSpc>
                <a:spcPct val="90000"/>
              </a:lnSpc>
              <a:buFontTx/>
              <a:buNone/>
            </a:pPr>
            <a:r>
              <a:rPr lang="zh-CN" altLang="zh-CN" sz="2400" dirty="0"/>
              <a:t> &lt;</a:t>
            </a:r>
            <a:r>
              <a:rPr lang="zh-CN" altLang="en-US" sz="2400" dirty="0"/>
              <a:t>赋值语句</a:t>
            </a:r>
            <a:r>
              <a:rPr lang="en-US" altLang="zh-CN" sz="2400" dirty="0"/>
              <a:t>&gt;::=&lt;</a:t>
            </a:r>
            <a:r>
              <a:rPr lang="zh-CN" altLang="en-US" sz="2400" dirty="0"/>
              <a:t>标识符</a:t>
            </a:r>
            <a:r>
              <a:rPr lang="en-US" altLang="zh-CN" sz="2400" dirty="0"/>
              <a:t>&gt;“:=”&lt;</a:t>
            </a:r>
            <a:r>
              <a:rPr lang="zh-CN" altLang="en-US" sz="2400" dirty="0"/>
              <a:t>表达式</a:t>
            </a:r>
            <a:r>
              <a:rPr lang="en-US" altLang="zh-CN" sz="2400" dirty="0"/>
              <a:t>&gt;</a:t>
            </a:r>
          </a:p>
          <a:p>
            <a:pPr lvl="1">
              <a:lnSpc>
                <a:spcPct val="90000"/>
              </a:lnSpc>
              <a:buFontTx/>
              <a:buNone/>
            </a:pPr>
            <a:r>
              <a:rPr lang="en-US" altLang="zh-CN" sz="2400" dirty="0"/>
              <a:t>      &lt;</a:t>
            </a:r>
            <a:r>
              <a:rPr lang="zh-CN" altLang="en-US" sz="2400" dirty="0"/>
              <a:t>表达式</a:t>
            </a:r>
            <a:r>
              <a:rPr lang="en-US" altLang="zh-CN" sz="2400" dirty="0"/>
              <a:t>&gt;::=&lt;</a:t>
            </a:r>
            <a:r>
              <a:rPr lang="zh-CN" altLang="en-US" sz="2400" dirty="0"/>
              <a:t>表达式</a:t>
            </a:r>
            <a:r>
              <a:rPr lang="en-US" altLang="zh-CN" sz="2400" dirty="0"/>
              <a:t>&gt;“+”&lt;</a:t>
            </a:r>
            <a:r>
              <a:rPr lang="zh-CN" altLang="en-US" sz="2400" dirty="0"/>
              <a:t>表达式</a:t>
            </a:r>
            <a:r>
              <a:rPr lang="en-US" altLang="zh-CN" sz="2400" dirty="0"/>
              <a:t>&gt;</a:t>
            </a:r>
          </a:p>
          <a:p>
            <a:pPr lvl="1">
              <a:lnSpc>
                <a:spcPct val="90000"/>
              </a:lnSpc>
              <a:buFontTx/>
              <a:buNone/>
            </a:pPr>
            <a:r>
              <a:rPr lang="en-US" altLang="zh-CN" sz="2400" dirty="0"/>
              <a:t>      &lt;</a:t>
            </a:r>
            <a:r>
              <a:rPr lang="zh-CN" altLang="en-US" sz="2400" dirty="0"/>
              <a:t>表达式</a:t>
            </a:r>
            <a:r>
              <a:rPr lang="en-US" altLang="zh-CN" sz="2400" dirty="0"/>
              <a:t>&gt;::=&lt;</a:t>
            </a:r>
            <a:r>
              <a:rPr lang="zh-CN" altLang="en-US" sz="2400" dirty="0"/>
              <a:t>表达式</a:t>
            </a:r>
            <a:r>
              <a:rPr lang="en-US" altLang="zh-CN" sz="2400" dirty="0"/>
              <a:t>&gt;“*”&lt;</a:t>
            </a:r>
            <a:r>
              <a:rPr lang="zh-CN" altLang="en-US" sz="2400" dirty="0"/>
              <a:t>表达式</a:t>
            </a:r>
            <a:r>
              <a:rPr lang="en-US" altLang="zh-CN" sz="2400" dirty="0"/>
              <a:t>&gt;</a:t>
            </a:r>
          </a:p>
          <a:p>
            <a:pPr lvl="1">
              <a:lnSpc>
                <a:spcPct val="90000"/>
              </a:lnSpc>
              <a:buFontTx/>
              <a:buNone/>
            </a:pPr>
            <a:r>
              <a:rPr lang="en-US" altLang="zh-CN" sz="2400" dirty="0"/>
              <a:t>      &lt;</a:t>
            </a:r>
            <a:r>
              <a:rPr lang="zh-CN" altLang="en-US" sz="2400" dirty="0"/>
              <a:t>表达式</a:t>
            </a:r>
            <a:r>
              <a:rPr lang="en-US" altLang="zh-CN" sz="2400" dirty="0"/>
              <a:t>&gt;::=“(”&lt;</a:t>
            </a:r>
            <a:r>
              <a:rPr lang="zh-CN" altLang="en-US" sz="2400" dirty="0"/>
              <a:t>表达式</a:t>
            </a:r>
            <a:r>
              <a:rPr lang="en-US" altLang="zh-CN" sz="2400" dirty="0"/>
              <a:t>&gt;“)”</a:t>
            </a:r>
          </a:p>
          <a:p>
            <a:pPr lvl="1">
              <a:lnSpc>
                <a:spcPct val="90000"/>
              </a:lnSpc>
              <a:buFontTx/>
              <a:buNone/>
            </a:pPr>
            <a:r>
              <a:rPr lang="en-US" altLang="zh-CN" sz="2400" dirty="0"/>
              <a:t>      &lt;</a:t>
            </a:r>
            <a:r>
              <a:rPr lang="zh-CN" altLang="en-US" sz="2400" dirty="0"/>
              <a:t>表达式</a:t>
            </a:r>
            <a:r>
              <a:rPr lang="en-US" altLang="zh-CN" sz="2400" dirty="0"/>
              <a:t>&gt;::=&lt;</a:t>
            </a:r>
            <a:r>
              <a:rPr lang="zh-CN" altLang="en-US" sz="2400" dirty="0"/>
              <a:t>标识符</a:t>
            </a:r>
            <a:r>
              <a:rPr lang="en-US" altLang="zh-CN" sz="2400" dirty="0"/>
              <a:t>&gt;</a:t>
            </a:r>
          </a:p>
          <a:p>
            <a:pPr lvl="1">
              <a:lnSpc>
                <a:spcPct val="90000"/>
              </a:lnSpc>
              <a:buFontTx/>
              <a:buNone/>
            </a:pPr>
            <a:r>
              <a:rPr lang="en-US" altLang="zh-CN" sz="2400" dirty="0"/>
              <a:t>      &lt;</a:t>
            </a:r>
            <a:r>
              <a:rPr lang="zh-CN" altLang="en-US" sz="2400" dirty="0"/>
              <a:t>表达式</a:t>
            </a:r>
            <a:r>
              <a:rPr lang="en-US" altLang="zh-CN" sz="2400" dirty="0"/>
              <a:t>&gt;::=&lt;</a:t>
            </a:r>
            <a:r>
              <a:rPr lang="zh-CN" altLang="en-US" sz="2400" dirty="0"/>
              <a:t>整数</a:t>
            </a:r>
            <a:r>
              <a:rPr lang="en-US" altLang="zh-CN" sz="2400" dirty="0"/>
              <a:t>&gt;</a:t>
            </a:r>
          </a:p>
          <a:p>
            <a:pPr lvl="1">
              <a:lnSpc>
                <a:spcPct val="90000"/>
              </a:lnSpc>
              <a:buFontTx/>
              <a:buNone/>
            </a:pPr>
            <a:r>
              <a:rPr lang="en-US" altLang="zh-CN" sz="2400" dirty="0"/>
              <a:t>      &lt;</a:t>
            </a:r>
            <a:r>
              <a:rPr lang="zh-CN" altLang="en-US" sz="2400" dirty="0"/>
              <a:t>表达式</a:t>
            </a:r>
            <a:r>
              <a:rPr lang="en-US" altLang="zh-CN" sz="2400" dirty="0"/>
              <a:t>&gt;::=&lt;</a:t>
            </a:r>
            <a:r>
              <a:rPr lang="zh-CN" altLang="en-US" sz="2400" dirty="0"/>
              <a:t>实数</a:t>
            </a:r>
            <a:r>
              <a:rPr lang="en-US" altLang="zh-CN" sz="2400" dirty="0"/>
              <a:t>&gt;</a:t>
            </a:r>
          </a:p>
          <a:p>
            <a:pPr lvl="1">
              <a:lnSpc>
                <a:spcPct val="90000"/>
              </a:lnSpc>
            </a:pPr>
            <a:endParaRPr lang="en-US" altLang="zh-CN" sz="24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D97E5CBE-94DC-4D09-A142-D6CCEABDD77E}" type="slidenum">
              <a:rPr lang="en-US" altLang="zh-CN"/>
              <a:pPr/>
              <a:t>29</a:t>
            </a:fld>
            <a:endParaRPr lang="en-US" altLang="zh-CN"/>
          </a:p>
          <a:p>
            <a:endParaRPr lang="en-US" altLang="zh-CN"/>
          </a:p>
        </p:txBody>
      </p:sp>
      <p:sp>
        <p:nvSpPr>
          <p:cNvPr id="153603" name="Rectangle 3"/>
          <p:cNvSpPr>
            <a:spLocks noGrp="1" noChangeArrowheads="1"/>
          </p:cNvSpPr>
          <p:nvPr>
            <p:ph type="body" idx="1"/>
          </p:nvPr>
        </p:nvSpPr>
        <p:spPr>
          <a:xfrm>
            <a:off x="1066800" y="533400"/>
            <a:ext cx="7772400" cy="7010400"/>
          </a:xfrm>
        </p:spPr>
        <p:txBody>
          <a:bodyPr/>
          <a:lstStyle/>
          <a:p>
            <a:pPr>
              <a:buFontTx/>
              <a:buNone/>
            </a:pPr>
            <a:r>
              <a:rPr lang="en-US" altLang="zh-CN"/>
              <a:t> </a:t>
            </a:r>
          </a:p>
        </p:txBody>
      </p:sp>
      <p:sp>
        <p:nvSpPr>
          <p:cNvPr id="153604" name="Rectangle 4"/>
          <p:cNvSpPr>
            <a:spLocks noChangeArrowheads="1"/>
          </p:cNvSpPr>
          <p:nvPr/>
        </p:nvSpPr>
        <p:spPr bwMode="auto">
          <a:xfrm>
            <a:off x="1828800" y="685800"/>
            <a:ext cx="2057400" cy="533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赋值语句</a:t>
            </a:r>
          </a:p>
        </p:txBody>
      </p:sp>
      <p:sp>
        <p:nvSpPr>
          <p:cNvPr id="153605" name="Rectangle 5"/>
          <p:cNvSpPr>
            <a:spLocks noChangeArrowheads="1"/>
          </p:cNvSpPr>
          <p:nvPr/>
        </p:nvSpPr>
        <p:spPr bwMode="auto">
          <a:xfrm>
            <a:off x="1524000" y="1752600"/>
            <a:ext cx="1295400" cy="4572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标识符</a:t>
            </a:r>
          </a:p>
        </p:txBody>
      </p:sp>
      <p:sp>
        <p:nvSpPr>
          <p:cNvPr id="153606" name="Rectangle 6"/>
          <p:cNvSpPr>
            <a:spLocks noChangeArrowheads="1"/>
          </p:cNvSpPr>
          <p:nvPr/>
        </p:nvSpPr>
        <p:spPr bwMode="auto">
          <a:xfrm>
            <a:off x="3657600" y="1752600"/>
            <a:ext cx="1371600" cy="45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表达式</a:t>
            </a:r>
          </a:p>
        </p:txBody>
      </p:sp>
      <p:sp>
        <p:nvSpPr>
          <p:cNvPr id="153607" name="Rectangle 7"/>
          <p:cNvSpPr>
            <a:spLocks noChangeArrowheads="1"/>
          </p:cNvSpPr>
          <p:nvPr/>
        </p:nvSpPr>
        <p:spPr bwMode="auto">
          <a:xfrm>
            <a:off x="3505200" y="2971800"/>
            <a:ext cx="1295400" cy="45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表达式</a:t>
            </a:r>
          </a:p>
        </p:txBody>
      </p:sp>
      <p:sp>
        <p:nvSpPr>
          <p:cNvPr id="153608" name="Rectangle 8"/>
          <p:cNvSpPr>
            <a:spLocks noChangeArrowheads="1"/>
          </p:cNvSpPr>
          <p:nvPr/>
        </p:nvSpPr>
        <p:spPr bwMode="auto">
          <a:xfrm>
            <a:off x="4953000" y="2971800"/>
            <a:ext cx="533400" cy="4572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400">
                <a:latin typeface="Times New Roman" pitchFamily="18" charset="0"/>
                <a:ea typeface="宋体" pitchFamily="2" charset="-122"/>
              </a:rPr>
              <a:t>+</a:t>
            </a:r>
          </a:p>
        </p:txBody>
      </p:sp>
      <p:sp>
        <p:nvSpPr>
          <p:cNvPr id="153609" name="Rectangle 9"/>
          <p:cNvSpPr>
            <a:spLocks noChangeArrowheads="1"/>
          </p:cNvSpPr>
          <p:nvPr/>
        </p:nvSpPr>
        <p:spPr bwMode="auto">
          <a:xfrm>
            <a:off x="5105400" y="4343400"/>
            <a:ext cx="1143000" cy="45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表达式</a:t>
            </a:r>
          </a:p>
        </p:txBody>
      </p:sp>
      <p:sp>
        <p:nvSpPr>
          <p:cNvPr id="153610" name="Rectangle 10"/>
          <p:cNvSpPr>
            <a:spLocks noChangeArrowheads="1"/>
          </p:cNvSpPr>
          <p:nvPr/>
        </p:nvSpPr>
        <p:spPr bwMode="auto">
          <a:xfrm>
            <a:off x="7315200" y="4343400"/>
            <a:ext cx="1219200" cy="45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表达式</a:t>
            </a:r>
          </a:p>
        </p:txBody>
      </p:sp>
      <p:sp>
        <p:nvSpPr>
          <p:cNvPr id="153611" name="Rectangle 11"/>
          <p:cNvSpPr>
            <a:spLocks noChangeArrowheads="1"/>
          </p:cNvSpPr>
          <p:nvPr/>
        </p:nvSpPr>
        <p:spPr bwMode="auto">
          <a:xfrm>
            <a:off x="5105400" y="5715000"/>
            <a:ext cx="1219200" cy="4572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标识符</a:t>
            </a:r>
          </a:p>
        </p:txBody>
      </p:sp>
      <p:sp>
        <p:nvSpPr>
          <p:cNvPr id="153612" name="Rectangle 12"/>
          <p:cNvSpPr>
            <a:spLocks noChangeArrowheads="1"/>
          </p:cNvSpPr>
          <p:nvPr/>
        </p:nvSpPr>
        <p:spPr bwMode="auto">
          <a:xfrm>
            <a:off x="7543800" y="5715000"/>
            <a:ext cx="1143000" cy="4572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整数</a:t>
            </a:r>
          </a:p>
        </p:txBody>
      </p:sp>
      <p:sp>
        <p:nvSpPr>
          <p:cNvPr id="153613" name="Rectangle 13"/>
          <p:cNvSpPr>
            <a:spLocks noChangeArrowheads="1"/>
          </p:cNvSpPr>
          <p:nvPr/>
        </p:nvSpPr>
        <p:spPr bwMode="auto">
          <a:xfrm>
            <a:off x="3581400" y="4267200"/>
            <a:ext cx="1219200" cy="5334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标识符</a:t>
            </a:r>
          </a:p>
        </p:txBody>
      </p:sp>
      <p:sp>
        <p:nvSpPr>
          <p:cNvPr id="153614" name="Rectangle 14"/>
          <p:cNvSpPr>
            <a:spLocks noChangeArrowheads="1"/>
          </p:cNvSpPr>
          <p:nvPr/>
        </p:nvSpPr>
        <p:spPr bwMode="auto">
          <a:xfrm>
            <a:off x="2971800" y="1752600"/>
            <a:ext cx="533400" cy="4572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400">
                <a:latin typeface="Times New Roman" pitchFamily="18" charset="0"/>
                <a:ea typeface="宋体" pitchFamily="2" charset="-122"/>
              </a:rPr>
              <a:t>:=</a:t>
            </a:r>
          </a:p>
        </p:txBody>
      </p:sp>
      <p:sp>
        <p:nvSpPr>
          <p:cNvPr id="153615" name="Rectangle 15"/>
          <p:cNvSpPr>
            <a:spLocks noChangeArrowheads="1"/>
          </p:cNvSpPr>
          <p:nvPr/>
        </p:nvSpPr>
        <p:spPr bwMode="auto">
          <a:xfrm>
            <a:off x="5638800" y="2971800"/>
            <a:ext cx="1371600" cy="45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表达式</a:t>
            </a:r>
          </a:p>
        </p:txBody>
      </p:sp>
      <p:sp>
        <p:nvSpPr>
          <p:cNvPr id="153616" name="Rectangle 16"/>
          <p:cNvSpPr>
            <a:spLocks noChangeArrowheads="1"/>
          </p:cNvSpPr>
          <p:nvPr/>
        </p:nvSpPr>
        <p:spPr bwMode="auto">
          <a:xfrm>
            <a:off x="6553200" y="4343400"/>
            <a:ext cx="457200" cy="4572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400">
                <a:latin typeface="Times New Roman" pitchFamily="18" charset="0"/>
                <a:ea typeface="宋体" pitchFamily="2" charset="-122"/>
              </a:rPr>
              <a:t>*</a:t>
            </a:r>
          </a:p>
        </p:txBody>
      </p:sp>
      <p:sp>
        <p:nvSpPr>
          <p:cNvPr id="153617" name="Line 17"/>
          <p:cNvSpPr>
            <a:spLocks noChangeShapeType="1"/>
          </p:cNvSpPr>
          <p:nvPr/>
        </p:nvSpPr>
        <p:spPr bwMode="auto">
          <a:xfrm>
            <a:off x="4114800" y="34290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8" name="Line 18"/>
          <p:cNvSpPr>
            <a:spLocks noChangeShapeType="1"/>
          </p:cNvSpPr>
          <p:nvPr/>
        </p:nvSpPr>
        <p:spPr bwMode="auto">
          <a:xfrm>
            <a:off x="5715000" y="48768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9" name="Line 19"/>
          <p:cNvSpPr>
            <a:spLocks noChangeShapeType="1"/>
          </p:cNvSpPr>
          <p:nvPr/>
        </p:nvSpPr>
        <p:spPr bwMode="auto">
          <a:xfrm>
            <a:off x="8153400" y="48768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0" name="Line 20"/>
          <p:cNvSpPr>
            <a:spLocks noChangeShapeType="1"/>
          </p:cNvSpPr>
          <p:nvPr/>
        </p:nvSpPr>
        <p:spPr bwMode="auto">
          <a:xfrm>
            <a:off x="3200400" y="1219200"/>
            <a:ext cx="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1" name="Line 21"/>
          <p:cNvSpPr>
            <a:spLocks noChangeShapeType="1"/>
          </p:cNvSpPr>
          <p:nvPr/>
        </p:nvSpPr>
        <p:spPr bwMode="auto">
          <a:xfrm flipH="1">
            <a:off x="3886200" y="2209800"/>
            <a:ext cx="22860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2" name="Line 22"/>
          <p:cNvSpPr>
            <a:spLocks noChangeShapeType="1"/>
          </p:cNvSpPr>
          <p:nvPr/>
        </p:nvSpPr>
        <p:spPr bwMode="auto">
          <a:xfrm>
            <a:off x="4419600" y="2209800"/>
            <a:ext cx="68580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3" name="Line 23"/>
          <p:cNvSpPr>
            <a:spLocks noChangeShapeType="1"/>
          </p:cNvSpPr>
          <p:nvPr/>
        </p:nvSpPr>
        <p:spPr bwMode="auto">
          <a:xfrm>
            <a:off x="4876800" y="2209800"/>
            <a:ext cx="137160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4" name="Line 24"/>
          <p:cNvSpPr>
            <a:spLocks noChangeShapeType="1"/>
          </p:cNvSpPr>
          <p:nvPr/>
        </p:nvSpPr>
        <p:spPr bwMode="auto">
          <a:xfrm flipH="1">
            <a:off x="5638800" y="3429000"/>
            <a:ext cx="6858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5" name="Line 25"/>
          <p:cNvSpPr>
            <a:spLocks noChangeShapeType="1"/>
          </p:cNvSpPr>
          <p:nvPr/>
        </p:nvSpPr>
        <p:spPr bwMode="auto">
          <a:xfrm>
            <a:off x="6553200" y="3429000"/>
            <a:ext cx="1524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6" name="Line 26"/>
          <p:cNvSpPr>
            <a:spLocks noChangeShapeType="1"/>
          </p:cNvSpPr>
          <p:nvPr/>
        </p:nvSpPr>
        <p:spPr bwMode="auto">
          <a:xfrm>
            <a:off x="6858000" y="3429000"/>
            <a:ext cx="99060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7" name="Line 27"/>
          <p:cNvSpPr>
            <a:spLocks noChangeShapeType="1"/>
          </p:cNvSpPr>
          <p:nvPr/>
        </p:nvSpPr>
        <p:spPr bwMode="auto">
          <a:xfrm>
            <a:off x="2362200" y="1447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8" name="Line 28"/>
          <p:cNvSpPr>
            <a:spLocks noChangeShapeType="1"/>
          </p:cNvSpPr>
          <p:nvPr/>
        </p:nvSpPr>
        <p:spPr bwMode="auto">
          <a:xfrm>
            <a:off x="3581400" y="1143000"/>
            <a:ext cx="68580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9" name="Line 29"/>
          <p:cNvSpPr>
            <a:spLocks noChangeShapeType="1"/>
          </p:cNvSpPr>
          <p:nvPr/>
        </p:nvSpPr>
        <p:spPr bwMode="auto">
          <a:xfrm flipH="1">
            <a:off x="2209800" y="1219200"/>
            <a:ext cx="22860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228600" y="1066800"/>
            <a:ext cx="8915400" cy="5105400"/>
          </a:xfrm>
        </p:spPr>
        <p:txBody>
          <a:bodyPr/>
          <a:lstStyle/>
          <a:p>
            <a:pPr>
              <a:buFont typeface="Arial" pitchFamily="34" charset="0"/>
              <a:buChar char="•"/>
            </a:pPr>
            <a:r>
              <a:rPr lang="zh-CN" altLang="en-US" sz="2800" dirty="0"/>
              <a:t>计算机专业主干</a:t>
            </a:r>
            <a:r>
              <a:rPr lang="zh-CN" altLang="en-US" sz="2800" dirty="0" smtClean="0"/>
              <a:t>课 </a:t>
            </a:r>
            <a:endParaRPr lang="zh-CN" altLang="en-US" sz="2800" dirty="0"/>
          </a:p>
          <a:p>
            <a:pPr lvl="1">
              <a:buFont typeface="Symbol" pitchFamily="18" charset="2"/>
              <a:buChar char="-"/>
            </a:pPr>
            <a:r>
              <a:rPr lang="zh-CN" altLang="en-US" sz="2400" dirty="0">
                <a:cs typeface="+mn-cs"/>
              </a:rPr>
              <a:t> 编译程序（系统）是计算机系统的核心支撑</a:t>
            </a:r>
            <a:r>
              <a:rPr lang="zh-CN" altLang="en-US" sz="2400" dirty="0" smtClean="0">
                <a:cs typeface="+mn-cs"/>
              </a:rPr>
              <a:t>软件</a:t>
            </a:r>
            <a:endParaRPr lang="zh-CN" altLang="en-US" sz="2400" dirty="0">
              <a:cs typeface="+mn-cs"/>
            </a:endParaRPr>
          </a:p>
          <a:p>
            <a:pPr lvl="1">
              <a:buFont typeface="Symbol" pitchFamily="18" charset="2"/>
              <a:buChar char="-"/>
            </a:pPr>
            <a:r>
              <a:rPr lang="zh-CN" altLang="en-US" sz="2400" dirty="0">
                <a:cs typeface="+mn-cs"/>
              </a:rPr>
              <a:t> 贯穿程序语言、运行时系统、</a:t>
            </a:r>
            <a:r>
              <a:rPr lang="zh-CN" altLang="en-US" sz="2400" dirty="0" smtClean="0">
                <a:cs typeface="+mn-cs"/>
              </a:rPr>
              <a:t>体系结构</a:t>
            </a:r>
            <a:endParaRPr lang="zh-CN" altLang="en-US" sz="2400" dirty="0">
              <a:cs typeface="+mn-cs"/>
            </a:endParaRPr>
          </a:p>
          <a:p>
            <a:pPr lvl="1">
              <a:buFont typeface="Symbol" pitchFamily="18" charset="2"/>
              <a:buChar char="-"/>
            </a:pPr>
            <a:r>
              <a:rPr lang="zh-CN" altLang="en-US" sz="2400" dirty="0">
                <a:cs typeface="+mn-cs"/>
              </a:rPr>
              <a:t> 联系计算机科学和计算机系统的</a:t>
            </a:r>
            <a:r>
              <a:rPr lang="zh-CN" altLang="en-US" sz="2400" dirty="0" smtClean="0">
                <a:cs typeface="+mn-cs"/>
              </a:rPr>
              <a:t>典范</a:t>
            </a:r>
            <a:endParaRPr lang="zh-CN" altLang="en-US" sz="2400" dirty="0">
              <a:cs typeface="+mn-cs"/>
            </a:endParaRPr>
          </a:p>
          <a:p>
            <a:pPr>
              <a:buFont typeface="Arial" pitchFamily="34" charset="0"/>
              <a:buChar char="•"/>
            </a:pPr>
            <a:r>
              <a:rPr lang="zh-CN" altLang="en-US" sz="2800" dirty="0"/>
              <a:t> 专业工作者必备的基本</a:t>
            </a:r>
            <a:r>
              <a:rPr lang="zh-CN" altLang="en-US" sz="2800" dirty="0" smtClean="0"/>
              <a:t>技能 </a:t>
            </a:r>
            <a:endParaRPr lang="zh-CN" altLang="en-US" sz="2800" dirty="0"/>
          </a:p>
          <a:p>
            <a:pPr lvl="1">
              <a:buFont typeface="Symbol" pitchFamily="18" charset="2"/>
              <a:buChar char="-"/>
            </a:pPr>
            <a:r>
              <a:rPr lang="zh-CN" altLang="en-US" sz="2400" dirty="0">
                <a:cs typeface="+mn-cs"/>
              </a:rPr>
              <a:t> 编译原理的知识影响到专业人员的</a:t>
            </a:r>
            <a:r>
              <a:rPr lang="zh-CN" altLang="en-US" sz="2400" dirty="0" smtClean="0">
                <a:cs typeface="+mn-cs"/>
              </a:rPr>
              <a:t>素质</a:t>
            </a:r>
            <a:endParaRPr lang="zh-CN" altLang="en-US" sz="2400" dirty="0">
              <a:cs typeface="+mn-cs"/>
            </a:endParaRPr>
          </a:p>
          <a:p>
            <a:pPr lvl="1">
              <a:buFont typeface="Symbol" pitchFamily="18" charset="2"/>
              <a:buChar char="-"/>
            </a:pPr>
            <a:r>
              <a:rPr lang="zh-CN" altLang="en-US" sz="2400" dirty="0">
                <a:cs typeface="+mn-cs"/>
              </a:rPr>
              <a:t> 大量专业工作与编译技术相关 </a:t>
            </a:r>
          </a:p>
          <a:p>
            <a:pPr lvl="1"/>
            <a:r>
              <a:rPr lang="zh-CN" altLang="en-US" sz="2400" dirty="0" smtClean="0">
                <a:cs typeface="+mn-cs"/>
              </a:rPr>
              <a:t>  </a:t>
            </a:r>
            <a:r>
              <a:rPr lang="zh-CN" altLang="en-US" sz="2400" dirty="0">
                <a:cs typeface="+mn-cs"/>
              </a:rPr>
              <a:t>高级语言实现，体系结构设计与优化，硬件综合，二进制翻译，</a:t>
            </a:r>
            <a:r>
              <a:rPr lang="zh-CN" altLang="en-US" sz="2400" dirty="0" smtClean="0">
                <a:cs typeface="+mn-cs"/>
              </a:rPr>
              <a:t>智   </a:t>
            </a:r>
            <a:r>
              <a:rPr lang="zh-CN" altLang="en-US" sz="2400" dirty="0">
                <a:cs typeface="+mn-cs"/>
              </a:rPr>
              <a:t>能编辑器，面向领域的语言以及业务逻辑语言的实现，软件静态</a:t>
            </a:r>
            <a:r>
              <a:rPr lang="zh-CN" altLang="en-US" sz="2400" dirty="0" smtClean="0">
                <a:cs typeface="+mn-cs"/>
              </a:rPr>
              <a:t>分  </a:t>
            </a:r>
            <a:r>
              <a:rPr lang="zh-CN" altLang="en-US" sz="2400" dirty="0">
                <a:cs typeface="+mn-cs"/>
              </a:rPr>
              <a:t>析，逆向工程，调试器，模型驱动的开发，程序验证，</a:t>
            </a:r>
            <a:r>
              <a:rPr lang="en-US" altLang="zh-CN" sz="2400" dirty="0">
                <a:cs typeface="+mn-cs"/>
              </a:rPr>
              <a:t>…</a:t>
            </a:r>
          </a:p>
          <a:p>
            <a:endParaRPr lang="zh-CN" altLang="en-US" sz="2800" dirty="0"/>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3</a:t>
            </a:fld>
            <a:endParaRPr lang="en-US" altLang="zh-CN" smtClean="0"/>
          </a:p>
          <a:p>
            <a:endParaRPr lang="en-US" altLang="zh-CN"/>
          </a:p>
        </p:txBody>
      </p:sp>
      <p:sp>
        <p:nvSpPr>
          <p:cNvPr id="5" name="Rectangle 2"/>
          <p:cNvSpPr txBox="1">
            <a:spLocks noChangeArrowheads="1"/>
          </p:cNvSpPr>
          <p:nvPr/>
        </p:nvSpPr>
        <p:spPr bwMode="auto">
          <a:xfrm>
            <a:off x="533400" y="457200"/>
            <a:ext cx="70056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800" dirty="0" smtClean="0">
                <a:latin typeface="微软雅黑" pitchFamily="34" charset="-122"/>
                <a:ea typeface="微软雅黑" pitchFamily="34" charset="-122"/>
              </a:rPr>
              <a:t>课程地位</a:t>
            </a:r>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35399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2462EE81-D2DA-4756-B14B-F00FA6665940}" type="slidenum">
              <a:rPr lang="en-US" altLang="zh-CN"/>
              <a:pPr/>
              <a:t>30</a:t>
            </a:fld>
            <a:endParaRPr lang="en-US" altLang="zh-CN"/>
          </a:p>
          <a:p>
            <a:endParaRPr lang="en-US" altLang="zh-CN"/>
          </a:p>
        </p:txBody>
      </p:sp>
      <p:sp>
        <p:nvSpPr>
          <p:cNvPr id="154626" name="Rectangle 2"/>
          <p:cNvSpPr>
            <a:spLocks noGrp="1" noChangeArrowheads="1"/>
          </p:cNvSpPr>
          <p:nvPr>
            <p:ph type="title"/>
          </p:nvPr>
        </p:nvSpPr>
        <p:spPr>
          <a:xfrm>
            <a:off x="457200" y="655638"/>
            <a:ext cx="7010400" cy="411162"/>
          </a:xfrm>
        </p:spPr>
        <p:txBody>
          <a:bodyPr/>
          <a:lstStyle/>
          <a:p>
            <a:r>
              <a:rPr lang="en-US" altLang="zh-CN" sz="4400" dirty="0">
                <a:latin typeface="+mn-ea"/>
                <a:ea typeface="+mn-ea"/>
              </a:rPr>
              <a:t/>
            </a:r>
            <a:br>
              <a:rPr lang="en-US" altLang="zh-CN" sz="4400" dirty="0">
                <a:latin typeface="+mn-ea"/>
                <a:ea typeface="+mn-ea"/>
              </a:rPr>
            </a:br>
            <a:r>
              <a:rPr lang="en-US" altLang="en-US" dirty="0">
                <a:latin typeface="+mn-ea"/>
                <a:ea typeface="+mn-ea"/>
              </a:rPr>
              <a:t>position </a:t>
            </a:r>
            <a:r>
              <a:rPr lang="en-US" altLang="en-US" dirty="0" smtClean="0">
                <a:latin typeface="+mn-ea"/>
                <a:ea typeface="+mn-ea"/>
              </a:rPr>
              <a:t> </a:t>
            </a:r>
            <a:r>
              <a:rPr lang="en-US" altLang="en-US" dirty="0">
                <a:latin typeface="+mn-ea"/>
                <a:ea typeface="+mn-ea"/>
              </a:rPr>
              <a:t>:= </a:t>
            </a:r>
            <a:r>
              <a:rPr lang="en-US" altLang="en-US" dirty="0" smtClean="0">
                <a:latin typeface="+mn-ea"/>
                <a:ea typeface="+mn-ea"/>
              </a:rPr>
              <a:t> initial  </a:t>
            </a:r>
            <a:r>
              <a:rPr lang="en-US" altLang="en-US" dirty="0">
                <a:latin typeface="+mn-ea"/>
                <a:ea typeface="+mn-ea"/>
              </a:rPr>
              <a:t>+ </a:t>
            </a:r>
            <a:r>
              <a:rPr lang="en-US" altLang="en-US" dirty="0" smtClean="0">
                <a:latin typeface="+mn-ea"/>
                <a:ea typeface="+mn-ea"/>
              </a:rPr>
              <a:t>rate </a:t>
            </a:r>
            <a:r>
              <a:rPr lang="en-US" altLang="en-US" dirty="0">
                <a:latin typeface="+mn-ea"/>
                <a:ea typeface="+mn-ea"/>
              </a:rPr>
              <a:t>* </a:t>
            </a:r>
            <a:r>
              <a:rPr lang="en-US" altLang="en-US" dirty="0" smtClean="0">
                <a:latin typeface="+mn-ea"/>
                <a:ea typeface="+mn-ea"/>
              </a:rPr>
              <a:t>60  </a:t>
            </a:r>
            <a:r>
              <a:rPr lang="en-US" altLang="en-US" dirty="0">
                <a:latin typeface="+mn-ea"/>
                <a:ea typeface="+mn-ea"/>
              </a:rPr>
              <a:t>;</a:t>
            </a:r>
            <a:r>
              <a:rPr lang="en-US" altLang="zh-CN" dirty="0">
                <a:latin typeface="+mn-ea"/>
                <a:ea typeface="+mn-ea"/>
              </a:rPr>
              <a:t/>
            </a:r>
            <a:br>
              <a:rPr lang="en-US" altLang="zh-CN" dirty="0">
                <a:latin typeface="+mn-ea"/>
                <a:ea typeface="+mn-ea"/>
              </a:rPr>
            </a:br>
            <a:r>
              <a:rPr lang="en-US" altLang="zh-CN" dirty="0">
                <a:latin typeface="+mn-ea"/>
                <a:ea typeface="+mn-ea"/>
              </a:rPr>
              <a:t>  </a:t>
            </a:r>
            <a:r>
              <a:rPr lang="en-US" altLang="zh-CN" sz="3200" dirty="0">
                <a:latin typeface="+mn-ea"/>
                <a:ea typeface="+mn-ea"/>
              </a:rPr>
              <a:t>id1  := id2 </a:t>
            </a:r>
            <a:r>
              <a:rPr lang="en-US" altLang="zh-CN" sz="3200" dirty="0" smtClean="0">
                <a:latin typeface="+mn-ea"/>
                <a:ea typeface="+mn-ea"/>
              </a:rPr>
              <a:t>+ id3 </a:t>
            </a:r>
            <a:r>
              <a:rPr lang="en-US" altLang="zh-CN" sz="3200" dirty="0">
                <a:latin typeface="+mn-ea"/>
                <a:ea typeface="+mn-ea"/>
              </a:rPr>
              <a:t>* N</a:t>
            </a:r>
            <a:r>
              <a:rPr lang="en-US" altLang="zh-CN" sz="4400" dirty="0">
                <a:latin typeface="+mn-ea"/>
                <a:ea typeface="+mn-ea"/>
              </a:rPr>
              <a:t>	</a:t>
            </a:r>
            <a:r>
              <a:rPr lang="en-US" altLang="zh-CN" sz="4400" dirty="0" smtClean="0">
                <a:latin typeface="+mn-ea"/>
                <a:ea typeface="+mn-ea"/>
              </a:rPr>
              <a:t> </a:t>
            </a:r>
            <a:endParaRPr lang="en-US" altLang="zh-CN" sz="4400" dirty="0">
              <a:latin typeface="+mn-ea"/>
              <a:ea typeface="+mn-ea"/>
            </a:endParaRPr>
          </a:p>
        </p:txBody>
      </p:sp>
      <p:grpSp>
        <p:nvGrpSpPr>
          <p:cNvPr id="154627" name="Group 3"/>
          <p:cNvGrpSpPr>
            <a:grpSpLocks/>
          </p:cNvGrpSpPr>
          <p:nvPr/>
        </p:nvGrpSpPr>
        <p:grpSpPr bwMode="auto">
          <a:xfrm>
            <a:off x="1524000" y="2209800"/>
            <a:ext cx="6096000" cy="3886200"/>
            <a:chOff x="624" y="1248"/>
            <a:chExt cx="3840" cy="2448"/>
          </a:xfrm>
        </p:grpSpPr>
        <p:sp>
          <p:nvSpPr>
            <p:cNvPr id="154628" name="Text Box 4"/>
            <p:cNvSpPr txBox="1">
              <a:spLocks noChangeArrowheads="1"/>
            </p:cNvSpPr>
            <p:nvPr/>
          </p:nvSpPr>
          <p:spPr bwMode="auto">
            <a:xfrm>
              <a:off x="1728" y="1248"/>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a:latin typeface="Times New Roman" pitchFamily="18" charset="0"/>
                  <a:ea typeface="宋体" pitchFamily="2" charset="-122"/>
                </a:rPr>
                <a:t>:=</a:t>
              </a:r>
              <a:endParaRPr kumimoji="1" lang="en-US" altLang="zh-CN" sz="2400">
                <a:latin typeface="Times New Roman" pitchFamily="18" charset="0"/>
                <a:ea typeface="宋体" pitchFamily="2" charset="-122"/>
              </a:endParaRPr>
            </a:p>
          </p:txBody>
        </p:sp>
        <p:sp>
          <p:nvSpPr>
            <p:cNvPr id="154629" name="Text Box 5"/>
            <p:cNvSpPr txBox="1">
              <a:spLocks noChangeArrowheads="1"/>
            </p:cNvSpPr>
            <p:nvPr/>
          </p:nvSpPr>
          <p:spPr bwMode="auto">
            <a:xfrm>
              <a:off x="2496" y="182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400">
                  <a:latin typeface="Times New Roman" pitchFamily="18" charset="0"/>
                  <a:ea typeface="宋体" pitchFamily="2" charset="-122"/>
                </a:rPr>
                <a:t>+</a:t>
              </a:r>
            </a:p>
          </p:txBody>
        </p:sp>
        <p:sp>
          <p:nvSpPr>
            <p:cNvPr id="154630" name="Text Box 6"/>
            <p:cNvSpPr txBox="1">
              <a:spLocks noChangeArrowheads="1"/>
            </p:cNvSpPr>
            <p:nvPr/>
          </p:nvSpPr>
          <p:spPr bwMode="auto">
            <a:xfrm>
              <a:off x="4080" y="3024"/>
              <a:ext cx="38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dirty="0">
                  <a:latin typeface="Times New Roman" pitchFamily="18" charset="0"/>
                  <a:ea typeface="宋体" pitchFamily="2" charset="-122"/>
                </a:rPr>
                <a:t>N 60</a:t>
              </a:r>
              <a:endParaRPr kumimoji="1" lang="en-US" altLang="zh-CN" sz="2400" dirty="0">
                <a:latin typeface="Times New Roman" pitchFamily="18" charset="0"/>
                <a:ea typeface="宋体" pitchFamily="2" charset="-122"/>
              </a:endParaRPr>
            </a:p>
          </p:txBody>
        </p:sp>
        <p:sp>
          <p:nvSpPr>
            <p:cNvPr id="154631" name="Text Box 7"/>
            <p:cNvSpPr txBox="1">
              <a:spLocks noChangeArrowheads="1"/>
            </p:cNvSpPr>
            <p:nvPr/>
          </p:nvSpPr>
          <p:spPr bwMode="auto">
            <a:xfrm>
              <a:off x="3360" y="2400"/>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a:latin typeface="Times New Roman" pitchFamily="18" charset="0"/>
                  <a:ea typeface="宋体" pitchFamily="2" charset="-122"/>
                </a:rPr>
                <a:t>*</a:t>
              </a:r>
              <a:endParaRPr kumimoji="1" lang="en-US" altLang="zh-CN" sz="2400">
                <a:latin typeface="Times New Roman" pitchFamily="18" charset="0"/>
                <a:ea typeface="宋体" pitchFamily="2" charset="-122"/>
              </a:endParaRPr>
            </a:p>
          </p:txBody>
        </p:sp>
        <p:sp>
          <p:nvSpPr>
            <p:cNvPr id="154632" name="Text Box 8"/>
            <p:cNvSpPr txBox="1">
              <a:spLocks noChangeArrowheads="1"/>
            </p:cNvSpPr>
            <p:nvPr/>
          </p:nvSpPr>
          <p:spPr bwMode="auto">
            <a:xfrm>
              <a:off x="624" y="1824"/>
              <a:ext cx="96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dirty="0">
                  <a:latin typeface="Times New Roman" pitchFamily="18" charset="0"/>
                  <a:ea typeface="宋体" pitchFamily="2" charset="-122"/>
                </a:rPr>
                <a:t>id1 </a:t>
              </a:r>
              <a:endParaRPr kumimoji="1" lang="en-US" altLang="zh-CN" sz="2400" dirty="0">
                <a:latin typeface="Times New Roman" pitchFamily="18" charset="0"/>
                <a:ea typeface="宋体" pitchFamily="2" charset="-122"/>
              </a:endParaRPr>
            </a:p>
          </p:txBody>
        </p:sp>
        <p:sp>
          <p:nvSpPr>
            <p:cNvPr id="154633" name="Text Box 9"/>
            <p:cNvSpPr txBox="1">
              <a:spLocks noChangeArrowheads="1"/>
            </p:cNvSpPr>
            <p:nvPr/>
          </p:nvSpPr>
          <p:spPr bwMode="auto">
            <a:xfrm>
              <a:off x="1440" y="2352"/>
              <a:ext cx="72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dirty="0">
                  <a:latin typeface="Times New Roman" pitchFamily="18" charset="0"/>
                  <a:ea typeface="宋体" pitchFamily="2" charset="-122"/>
                </a:rPr>
                <a:t>id2 </a:t>
              </a:r>
              <a:endParaRPr kumimoji="1" lang="en-US" altLang="zh-CN" sz="2400" dirty="0">
                <a:latin typeface="Times New Roman" pitchFamily="18" charset="0"/>
                <a:ea typeface="宋体" pitchFamily="2" charset="-122"/>
              </a:endParaRPr>
            </a:p>
          </p:txBody>
        </p:sp>
        <p:sp>
          <p:nvSpPr>
            <p:cNvPr id="154634" name="Text Box 10"/>
            <p:cNvSpPr txBox="1">
              <a:spLocks noChangeArrowheads="1"/>
            </p:cNvSpPr>
            <p:nvPr/>
          </p:nvSpPr>
          <p:spPr bwMode="auto">
            <a:xfrm>
              <a:off x="2448" y="2928"/>
              <a:ext cx="52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dirty="0">
                  <a:latin typeface="Times New Roman" pitchFamily="18" charset="0"/>
                  <a:ea typeface="宋体" pitchFamily="2" charset="-122"/>
                </a:rPr>
                <a:t>id3 </a:t>
              </a:r>
              <a:endParaRPr kumimoji="1" lang="en-US" altLang="zh-CN" sz="2400" dirty="0">
                <a:latin typeface="Times New Roman" pitchFamily="18" charset="0"/>
                <a:ea typeface="宋体" pitchFamily="2" charset="-122"/>
              </a:endParaRPr>
            </a:p>
          </p:txBody>
        </p:sp>
        <p:sp>
          <p:nvSpPr>
            <p:cNvPr id="154635" name="Line 11"/>
            <p:cNvSpPr>
              <a:spLocks noChangeShapeType="1"/>
            </p:cNvSpPr>
            <p:nvPr/>
          </p:nvSpPr>
          <p:spPr bwMode="auto">
            <a:xfrm flipV="1">
              <a:off x="1200" y="1536"/>
              <a:ext cx="576"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2016" y="1536"/>
              <a:ext cx="48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7" name="Line 13"/>
            <p:cNvSpPr>
              <a:spLocks noChangeShapeType="1"/>
            </p:cNvSpPr>
            <p:nvPr/>
          </p:nvSpPr>
          <p:spPr bwMode="auto">
            <a:xfrm flipH="1">
              <a:off x="1872" y="2016"/>
              <a:ext cx="624"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8" name="Line 14"/>
            <p:cNvSpPr>
              <a:spLocks noChangeShapeType="1"/>
            </p:cNvSpPr>
            <p:nvPr/>
          </p:nvSpPr>
          <p:spPr bwMode="auto">
            <a:xfrm>
              <a:off x="2736" y="2016"/>
              <a:ext cx="624"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Line 15"/>
            <p:cNvSpPr>
              <a:spLocks noChangeShapeType="1"/>
            </p:cNvSpPr>
            <p:nvPr/>
          </p:nvSpPr>
          <p:spPr bwMode="auto">
            <a:xfrm>
              <a:off x="3600" y="2592"/>
              <a:ext cx="528"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Line 16"/>
            <p:cNvSpPr>
              <a:spLocks noChangeShapeType="1"/>
            </p:cNvSpPr>
            <p:nvPr/>
          </p:nvSpPr>
          <p:spPr bwMode="auto">
            <a:xfrm flipH="1">
              <a:off x="2784" y="2592"/>
              <a:ext cx="576"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2"/>
          </p:nvPr>
        </p:nvSpPr>
        <p:spPr/>
        <p:txBody>
          <a:bodyPr/>
          <a:lstStyle/>
          <a:p>
            <a:fld id="{E794C641-BB07-4D3E-80F6-39B309394CB1}" type="slidenum">
              <a:rPr lang="en-US" altLang="zh-CN"/>
              <a:pPr/>
              <a:t>31</a:t>
            </a:fld>
            <a:endParaRPr lang="en-US" altLang="zh-CN"/>
          </a:p>
          <a:p>
            <a:endParaRPr lang="en-US" altLang="zh-CN"/>
          </a:p>
        </p:txBody>
      </p:sp>
      <p:sp>
        <p:nvSpPr>
          <p:cNvPr id="10" name="日期占位符 3"/>
          <p:cNvSpPr txBox="1">
            <a:spLocks noGrp="1"/>
          </p:cNvSpPr>
          <p:nvPr/>
        </p:nvSpPr>
        <p:spPr bwMode="auto">
          <a:xfrm>
            <a:off x="457200" y="6245225"/>
            <a:ext cx="2133600" cy="476250"/>
          </a:xfrm>
          <a:prstGeom prst="rect">
            <a:avLst/>
          </a:prstGeom>
          <a:noFill/>
          <a:ln>
            <a:miter lim="800000"/>
            <a:headEnd/>
            <a:tailEnd/>
          </a:ln>
        </p:spPr>
        <p:txBody>
          <a:bodyPr/>
          <a:lstStyle/>
          <a:p>
            <a:pPr algn="l" eaLnBrk="1" hangingPunct="1">
              <a:defRPr/>
            </a:pPr>
            <a:fld id="{6611F9BF-C2D5-40F0-8CD0-7A494CD79D76}" type="datetime1">
              <a:rPr lang="zh-CN" altLang="en-US" sz="1400">
                <a:latin typeface="+mn-lt"/>
                <a:ea typeface="宋体" pitchFamily="2" charset="-122"/>
              </a:rPr>
              <a:pPr algn="l" eaLnBrk="1" hangingPunct="1">
                <a:defRPr/>
              </a:pPr>
              <a:t>2016/2/21</a:t>
            </a:fld>
            <a:endParaRPr lang="en-US" altLang="zh-CN" sz="1400">
              <a:latin typeface="+mn-lt"/>
              <a:ea typeface="宋体" pitchFamily="2" charset="-122"/>
            </a:endParaRPr>
          </a:p>
        </p:txBody>
      </p:sp>
      <p:sp>
        <p:nvSpPr>
          <p:cNvPr id="966659" name="Rectangle 3"/>
          <p:cNvSpPr>
            <a:spLocks noChangeArrowheads="1"/>
          </p:cNvSpPr>
          <p:nvPr/>
        </p:nvSpPr>
        <p:spPr bwMode="auto">
          <a:xfrm>
            <a:off x="3511550" y="1752600"/>
            <a:ext cx="2212975"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r>
              <a:rPr kumimoji="1" lang="en-US" altLang="zh-CN" sz="3200" b="1" dirty="0" smtClean="0">
                <a:latin typeface="Times New Roman" pitchFamily="18" charset="0"/>
                <a:ea typeface="宋体" pitchFamily="2" charset="-122"/>
              </a:rPr>
              <a:t>YACC</a:t>
            </a:r>
            <a:endParaRPr kumimoji="1" lang="zh-CN" altLang="en-US" sz="3200" b="1" dirty="0">
              <a:latin typeface="Times New Roman" pitchFamily="18" charset="0"/>
              <a:ea typeface="宋体" pitchFamily="2" charset="-122"/>
            </a:endParaRPr>
          </a:p>
        </p:txBody>
      </p:sp>
      <p:sp>
        <p:nvSpPr>
          <p:cNvPr id="966660" name="Line 4"/>
          <p:cNvSpPr>
            <a:spLocks noChangeShapeType="1"/>
          </p:cNvSpPr>
          <p:nvPr/>
        </p:nvSpPr>
        <p:spPr bwMode="auto">
          <a:xfrm>
            <a:off x="5791200" y="2203450"/>
            <a:ext cx="8382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6661" name="Line 5"/>
          <p:cNvSpPr>
            <a:spLocks noChangeShapeType="1"/>
          </p:cNvSpPr>
          <p:nvPr/>
        </p:nvSpPr>
        <p:spPr bwMode="auto">
          <a:xfrm>
            <a:off x="2438400" y="2203450"/>
            <a:ext cx="990600"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6662" name="Rectangle 6"/>
          <p:cNvSpPr>
            <a:spLocks noChangeArrowheads="1"/>
          </p:cNvSpPr>
          <p:nvPr/>
        </p:nvSpPr>
        <p:spPr bwMode="auto">
          <a:xfrm>
            <a:off x="152400" y="1989138"/>
            <a:ext cx="3141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kumimoji="1" lang="zh-CN" altLang="en-US" sz="2800" b="1" i="1">
                <a:latin typeface="Times New Roman" pitchFamily="18" charset="0"/>
                <a:ea typeface="楷体_GB2312" pitchFamily="49" charset="-122"/>
              </a:rPr>
              <a:t>语法规则说明</a:t>
            </a:r>
          </a:p>
        </p:txBody>
      </p:sp>
      <p:sp>
        <p:nvSpPr>
          <p:cNvPr id="966663" name="Rectangle 7"/>
          <p:cNvSpPr>
            <a:spLocks noChangeArrowheads="1"/>
          </p:cNvSpPr>
          <p:nvPr/>
        </p:nvSpPr>
        <p:spPr bwMode="auto">
          <a:xfrm>
            <a:off x="6689725" y="1989138"/>
            <a:ext cx="2454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kumimoji="1" lang="zh-CN" altLang="en-US" sz="2800" b="1" i="1">
                <a:latin typeface="Times New Roman" pitchFamily="18" charset="0"/>
                <a:ea typeface="楷体_GB2312" pitchFamily="49" charset="-122"/>
              </a:rPr>
              <a:t>语法分析程序</a:t>
            </a:r>
          </a:p>
        </p:txBody>
      </p:sp>
      <p:sp>
        <p:nvSpPr>
          <p:cNvPr id="966664" name="Rectangle 8"/>
          <p:cNvSpPr>
            <a:spLocks noChangeArrowheads="1"/>
          </p:cNvSpPr>
          <p:nvPr/>
        </p:nvSpPr>
        <p:spPr bwMode="auto">
          <a:xfrm>
            <a:off x="7223125" y="2416175"/>
            <a:ext cx="1309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kumimoji="1" lang="en-US" altLang="zh-CN" sz="2400" b="1" dirty="0">
                <a:latin typeface="楷体_GB2312" pitchFamily="49" charset="-122"/>
                <a:ea typeface="楷体_GB2312" pitchFamily="49" charset="-122"/>
              </a:rPr>
              <a:t>(C</a:t>
            </a:r>
            <a:r>
              <a:rPr kumimoji="1" lang="zh-CN" altLang="en-US" sz="2400" b="1" dirty="0">
                <a:latin typeface="楷体_GB2312" pitchFamily="49" charset="-122"/>
                <a:ea typeface="楷体_GB2312" pitchFamily="49" charset="-122"/>
              </a:rPr>
              <a:t>程序</a:t>
            </a:r>
            <a:r>
              <a:rPr kumimoji="1" lang="en-US" altLang="zh-CN" sz="2400" b="1" dirty="0">
                <a:latin typeface="楷体_GB2312" pitchFamily="49" charset="-122"/>
                <a:ea typeface="楷体_GB2312" pitchFamily="49" charset="-122"/>
              </a:rPr>
              <a:t>)</a:t>
            </a:r>
          </a:p>
        </p:txBody>
      </p:sp>
      <p:sp>
        <p:nvSpPr>
          <p:cNvPr id="966665" name="Text Box 9"/>
          <p:cNvSpPr txBox="1">
            <a:spLocks noChangeArrowheads="1"/>
          </p:cNvSpPr>
          <p:nvPr/>
        </p:nvSpPr>
        <p:spPr bwMode="auto">
          <a:xfrm>
            <a:off x="1143000" y="3276600"/>
            <a:ext cx="588327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marL="1143000" indent="-228600" algn="l">
              <a:defRPr>
                <a:solidFill>
                  <a:schemeClr val="tx1"/>
                </a:solidFill>
                <a:latin typeface="Arial" charset="0"/>
                <a:ea typeface="宋体" pitchFamily="2" charset="-122"/>
              </a:defRPr>
            </a:lvl3pPr>
            <a:lvl4pPr marL="1600200" indent="-228600" algn="l">
              <a:defRPr>
                <a:solidFill>
                  <a:schemeClr val="tx1"/>
                </a:solidFill>
                <a:latin typeface="Arial" charset="0"/>
                <a:ea typeface="宋体" pitchFamily="2" charset="-122"/>
              </a:defRPr>
            </a:lvl4pPr>
            <a:lvl5pPr marL="2057400" indent="-228600" algn="l">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r>
              <a:rPr kumimoji="1" lang="zh-CN" altLang="en-US" sz="2800" b="1" dirty="0">
                <a:latin typeface="楷体_GB2312" pitchFamily="49" charset="-122"/>
                <a:ea typeface="楷体_GB2312" pitchFamily="49" charset="-122"/>
              </a:rPr>
              <a:t>输入：</a:t>
            </a:r>
          </a:p>
          <a:p>
            <a:pPr lvl="1"/>
            <a:r>
              <a:rPr kumimoji="1" lang="zh-CN" altLang="en-US" sz="2800" b="1" dirty="0">
                <a:latin typeface="楷体_GB2312" pitchFamily="49" charset="-122"/>
                <a:ea typeface="楷体_GB2312" pitchFamily="49" charset="-122"/>
              </a:rPr>
              <a:t>	语法规则（产生式）</a:t>
            </a:r>
          </a:p>
          <a:p>
            <a:pPr lvl="1"/>
            <a:r>
              <a:rPr kumimoji="1" lang="zh-CN" altLang="en-US" sz="2800" b="1" dirty="0">
                <a:latin typeface="楷体_GB2312" pitchFamily="49" charset="-122"/>
                <a:ea typeface="楷体_GB2312" pitchFamily="49" charset="-122"/>
              </a:rPr>
              <a:t>	语义动作（Ｃ程序段）</a:t>
            </a:r>
          </a:p>
          <a:p>
            <a:r>
              <a:rPr kumimoji="1" lang="zh-CN" altLang="en-US" sz="2800" b="1" dirty="0">
                <a:latin typeface="楷体_GB2312" pitchFamily="49" charset="-122"/>
                <a:ea typeface="楷体_GB2312" pitchFamily="49" charset="-122"/>
              </a:rPr>
              <a:t>输出：</a:t>
            </a:r>
          </a:p>
          <a:p>
            <a:pPr lvl="1"/>
            <a:r>
              <a:rPr kumimoji="1" lang="zh-CN" altLang="en-US" sz="2800" b="1" dirty="0">
                <a:latin typeface="楷体_GB2312" pitchFamily="49" charset="-122"/>
                <a:ea typeface="楷体_GB2312" pitchFamily="49" charset="-122"/>
              </a:rPr>
              <a:t>	</a:t>
            </a:r>
            <a:r>
              <a:rPr kumimoji="1" lang="en-US" altLang="zh-CN" sz="2800" b="1" dirty="0" err="1">
                <a:latin typeface="楷体_GB2312" pitchFamily="49" charset="-122"/>
                <a:ea typeface="楷体_GB2312" pitchFamily="49" charset="-122"/>
              </a:rPr>
              <a:t>yyparse</a:t>
            </a:r>
            <a:r>
              <a:rPr kumimoji="1" lang="en-US" altLang="zh-CN" sz="2800" b="1" dirty="0">
                <a:latin typeface="楷体_GB2312" pitchFamily="49" charset="-122"/>
                <a:ea typeface="楷体_GB2312" pitchFamily="49" charset="-122"/>
              </a:rPr>
              <a:t>( ) </a:t>
            </a:r>
            <a:r>
              <a:rPr kumimoji="1" lang="zh-CN" altLang="en-US" sz="2800" b="1" dirty="0">
                <a:latin typeface="楷体_GB2312" pitchFamily="49" charset="-122"/>
                <a:ea typeface="楷体_GB2312" pitchFamily="49" charset="-122"/>
              </a:rPr>
              <a:t>函数</a:t>
            </a:r>
          </a:p>
        </p:txBody>
      </p:sp>
      <p:sp>
        <p:nvSpPr>
          <p:cNvPr id="233483" name="Rectangle 2"/>
          <p:cNvSpPr>
            <a:spLocks noChangeArrowheads="1"/>
          </p:cNvSpPr>
          <p:nvPr/>
        </p:nvSpPr>
        <p:spPr bwMode="auto">
          <a:xfrm>
            <a:off x="228600" y="514350"/>
            <a:ext cx="70373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eaLnBrk="1" hangingPunct="1"/>
            <a:r>
              <a:rPr lang="en-US" altLang="zh-CN" sz="2800" dirty="0">
                <a:solidFill>
                  <a:srgbClr val="0000FF"/>
                </a:solidFill>
                <a:latin typeface="华文隶书" pitchFamily="2" charset="-122"/>
                <a:ea typeface="Arial Unicode MS" pitchFamily="34" charset="-122"/>
                <a:cs typeface="Arial Unicode MS" pitchFamily="34" charset="-122"/>
              </a:rPr>
              <a:t> </a:t>
            </a:r>
            <a:r>
              <a:rPr lang="zh-CN" altLang="en-US" sz="2800" dirty="0">
                <a:solidFill>
                  <a:srgbClr val="0000FF"/>
                </a:solidFill>
                <a:latin typeface="华文隶书" pitchFamily="2" charset="-122"/>
                <a:ea typeface="Arial Unicode MS" pitchFamily="34" charset="-122"/>
                <a:cs typeface="Arial Unicode MS" pitchFamily="34" charset="-122"/>
              </a:rPr>
              <a:t>编译程序的自动生成</a:t>
            </a:r>
          </a:p>
        </p:txBody>
      </p:sp>
      <p:sp>
        <p:nvSpPr>
          <p:cNvPr id="965635" name="Rectangle 3"/>
          <p:cNvSpPr>
            <a:spLocks noChangeArrowheads="1"/>
          </p:cNvSpPr>
          <p:nvPr/>
        </p:nvSpPr>
        <p:spPr bwMode="auto">
          <a:xfrm>
            <a:off x="533400" y="1066800"/>
            <a:ext cx="65516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spcBef>
                <a:spcPct val="20000"/>
              </a:spcBef>
            </a:pPr>
            <a:r>
              <a:rPr lang="zh-CN" altLang="en-US" sz="3200" dirty="0" smtClean="0">
                <a:latin typeface="楷体_GB2312" pitchFamily="49" charset="-122"/>
                <a:ea typeface="宋体" pitchFamily="2" charset="-122"/>
              </a:rPr>
              <a:t>语法分析</a:t>
            </a:r>
            <a:r>
              <a:rPr lang="zh-CN" altLang="en-US" sz="3200" dirty="0">
                <a:latin typeface="楷体_GB2312" pitchFamily="49" charset="-122"/>
                <a:ea typeface="宋体" pitchFamily="2" charset="-122"/>
              </a:rPr>
              <a:t>器的自动生成程序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66659"/>
                                        </p:tgtEl>
                                        <p:attrNameLst>
                                          <p:attrName>style.visibility</p:attrName>
                                        </p:attrNameLst>
                                      </p:cBhvr>
                                      <p:to>
                                        <p:strVal val="visible"/>
                                      </p:to>
                                    </p:set>
                                    <p:anim calcmode="lin" valueType="num">
                                      <p:cBhvr>
                                        <p:cTn id="7" dur="500" fill="hold"/>
                                        <p:tgtEl>
                                          <p:spTgt spid="966659"/>
                                        </p:tgtEl>
                                        <p:attrNameLst>
                                          <p:attrName>ppt_x</p:attrName>
                                        </p:attrNameLst>
                                      </p:cBhvr>
                                      <p:tavLst>
                                        <p:tav tm="0">
                                          <p:val>
                                            <p:strVal val="#ppt_x-#ppt_w/2"/>
                                          </p:val>
                                        </p:tav>
                                        <p:tav tm="100000">
                                          <p:val>
                                            <p:strVal val="#ppt_x"/>
                                          </p:val>
                                        </p:tav>
                                      </p:tavLst>
                                    </p:anim>
                                    <p:anim calcmode="lin" valueType="num">
                                      <p:cBhvr>
                                        <p:cTn id="8" dur="500" fill="hold"/>
                                        <p:tgtEl>
                                          <p:spTgt spid="966659"/>
                                        </p:tgtEl>
                                        <p:attrNameLst>
                                          <p:attrName>ppt_y</p:attrName>
                                        </p:attrNameLst>
                                      </p:cBhvr>
                                      <p:tavLst>
                                        <p:tav tm="0">
                                          <p:val>
                                            <p:strVal val="#ppt_y"/>
                                          </p:val>
                                        </p:tav>
                                        <p:tav tm="100000">
                                          <p:val>
                                            <p:strVal val="#ppt_y"/>
                                          </p:val>
                                        </p:tav>
                                      </p:tavLst>
                                    </p:anim>
                                    <p:anim calcmode="lin" valueType="num">
                                      <p:cBhvr>
                                        <p:cTn id="9" dur="500" fill="hold"/>
                                        <p:tgtEl>
                                          <p:spTgt spid="966659"/>
                                        </p:tgtEl>
                                        <p:attrNameLst>
                                          <p:attrName>ppt_w</p:attrName>
                                        </p:attrNameLst>
                                      </p:cBhvr>
                                      <p:tavLst>
                                        <p:tav tm="0">
                                          <p:val>
                                            <p:fltVal val="0"/>
                                          </p:val>
                                        </p:tav>
                                        <p:tav tm="100000">
                                          <p:val>
                                            <p:strVal val="#ppt_w"/>
                                          </p:val>
                                        </p:tav>
                                      </p:tavLst>
                                    </p:anim>
                                    <p:anim calcmode="lin" valueType="num">
                                      <p:cBhvr>
                                        <p:cTn id="10" dur="500" fill="hold"/>
                                        <p:tgtEl>
                                          <p:spTgt spid="966659"/>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966662"/>
                                        </p:tgtEl>
                                        <p:attrNameLst>
                                          <p:attrName>style.visibility</p:attrName>
                                        </p:attrNameLst>
                                      </p:cBhvr>
                                      <p:to>
                                        <p:strVal val="visible"/>
                                      </p:to>
                                    </p:set>
                                    <p:anim calcmode="lin" valueType="num">
                                      <p:cBhvr>
                                        <p:cTn id="14" dur="500" fill="hold"/>
                                        <p:tgtEl>
                                          <p:spTgt spid="966662"/>
                                        </p:tgtEl>
                                        <p:attrNameLst>
                                          <p:attrName>ppt_x</p:attrName>
                                        </p:attrNameLst>
                                      </p:cBhvr>
                                      <p:tavLst>
                                        <p:tav tm="0">
                                          <p:val>
                                            <p:strVal val="#ppt_x-#ppt_w/2"/>
                                          </p:val>
                                        </p:tav>
                                        <p:tav tm="100000">
                                          <p:val>
                                            <p:strVal val="#ppt_x"/>
                                          </p:val>
                                        </p:tav>
                                      </p:tavLst>
                                    </p:anim>
                                    <p:anim calcmode="lin" valueType="num">
                                      <p:cBhvr>
                                        <p:cTn id="15" dur="500" fill="hold"/>
                                        <p:tgtEl>
                                          <p:spTgt spid="966662"/>
                                        </p:tgtEl>
                                        <p:attrNameLst>
                                          <p:attrName>ppt_y</p:attrName>
                                        </p:attrNameLst>
                                      </p:cBhvr>
                                      <p:tavLst>
                                        <p:tav tm="0">
                                          <p:val>
                                            <p:strVal val="#ppt_y"/>
                                          </p:val>
                                        </p:tav>
                                        <p:tav tm="100000">
                                          <p:val>
                                            <p:strVal val="#ppt_y"/>
                                          </p:val>
                                        </p:tav>
                                      </p:tavLst>
                                    </p:anim>
                                    <p:anim calcmode="lin" valueType="num">
                                      <p:cBhvr>
                                        <p:cTn id="16" dur="500" fill="hold"/>
                                        <p:tgtEl>
                                          <p:spTgt spid="966662"/>
                                        </p:tgtEl>
                                        <p:attrNameLst>
                                          <p:attrName>ppt_w</p:attrName>
                                        </p:attrNameLst>
                                      </p:cBhvr>
                                      <p:tavLst>
                                        <p:tav tm="0">
                                          <p:val>
                                            <p:fltVal val="0"/>
                                          </p:val>
                                        </p:tav>
                                        <p:tav tm="100000">
                                          <p:val>
                                            <p:strVal val="#ppt_w"/>
                                          </p:val>
                                        </p:tav>
                                      </p:tavLst>
                                    </p:anim>
                                    <p:anim calcmode="lin" valueType="num">
                                      <p:cBhvr>
                                        <p:cTn id="17" dur="500" fill="hold"/>
                                        <p:tgtEl>
                                          <p:spTgt spid="966662"/>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966661"/>
                                        </p:tgtEl>
                                        <p:attrNameLst>
                                          <p:attrName>style.visibility</p:attrName>
                                        </p:attrNameLst>
                                      </p:cBhvr>
                                      <p:to>
                                        <p:strVal val="visible"/>
                                      </p:to>
                                    </p:set>
                                    <p:anim calcmode="lin" valueType="num">
                                      <p:cBhvr>
                                        <p:cTn id="21" dur="500" fill="hold"/>
                                        <p:tgtEl>
                                          <p:spTgt spid="966661"/>
                                        </p:tgtEl>
                                        <p:attrNameLst>
                                          <p:attrName>ppt_x</p:attrName>
                                        </p:attrNameLst>
                                      </p:cBhvr>
                                      <p:tavLst>
                                        <p:tav tm="0">
                                          <p:val>
                                            <p:strVal val="#ppt_x-#ppt_w/2"/>
                                          </p:val>
                                        </p:tav>
                                        <p:tav tm="100000">
                                          <p:val>
                                            <p:strVal val="#ppt_x"/>
                                          </p:val>
                                        </p:tav>
                                      </p:tavLst>
                                    </p:anim>
                                    <p:anim calcmode="lin" valueType="num">
                                      <p:cBhvr>
                                        <p:cTn id="22" dur="500" fill="hold"/>
                                        <p:tgtEl>
                                          <p:spTgt spid="966661"/>
                                        </p:tgtEl>
                                        <p:attrNameLst>
                                          <p:attrName>ppt_y</p:attrName>
                                        </p:attrNameLst>
                                      </p:cBhvr>
                                      <p:tavLst>
                                        <p:tav tm="0">
                                          <p:val>
                                            <p:strVal val="#ppt_y"/>
                                          </p:val>
                                        </p:tav>
                                        <p:tav tm="100000">
                                          <p:val>
                                            <p:strVal val="#ppt_y"/>
                                          </p:val>
                                        </p:tav>
                                      </p:tavLst>
                                    </p:anim>
                                    <p:anim calcmode="lin" valueType="num">
                                      <p:cBhvr>
                                        <p:cTn id="23" dur="500" fill="hold"/>
                                        <p:tgtEl>
                                          <p:spTgt spid="966661"/>
                                        </p:tgtEl>
                                        <p:attrNameLst>
                                          <p:attrName>ppt_w</p:attrName>
                                        </p:attrNameLst>
                                      </p:cBhvr>
                                      <p:tavLst>
                                        <p:tav tm="0">
                                          <p:val>
                                            <p:fltVal val="0"/>
                                          </p:val>
                                        </p:tav>
                                        <p:tav tm="100000">
                                          <p:val>
                                            <p:strVal val="#ppt_w"/>
                                          </p:val>
                                        </p:tav>
                                      </p:tavLst>
                                    </p:anim>
                                    <p:anim calcmode="lin" valueType="num">
                                      <p:cBhvr>
                                        <p:cTn id="24" dur="500" fill="hold"/>
                                        <p:tgtEl>
                                          <p:spTgt spid="966661"/>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966660"/>
                                        </p:tgtEl>
                                        <p:attrNameLst>
                                          <p:attrName>style.visibility</p:attrName>
                                        </p:attrNameLst>
                                      </p:cBhvr>
                                      <p:to>
                                        <p:strVal val="visible"/>
                                      </p:to>
                                    </p:set>
                                    <p:anim calcmode="lin" valueType="num">
                                      <p:cBhvr>
                                        <p:cTn id="28" dur="500" fill="hold"/>
                                        <p:tgtEl>
                                          <p:spTgt spid="966660"/>
                                        </p:tgtEl>
                                        <p:attrNameLst>
                                          <p:attrName>ppt_x</p:attrName>
                                        </p:attrNameLst>
                                      </p:cBhvr>
                                      <p:tavLst>
                                        <p:tav tm="0">
                                          <p:val>
                                            <p:strVal val="#ppt_x-#ppt_w/2"/>
                                          </p:val>
                                        </p:tav>
                                        <p:tav tm="100000">
                                          <p:val>
                                            <p:strVal val="#ppt_x"/>
                                          </p:val>
                                        </p:tav>
                                      </p:tavLst>
                                    </p:anim>
                                    <p:anim calcmode="lin" valueType="num">
                                      <p:cBhvr>
                                        <p:cTn id="29" dur="500" fill="hold"/>
                                        <p:tgtEl>
                                          <p:spTgt spid="966660"/>
                                        </p:tgtEl>
                                        <p:attrNameLst>
                                          <p:attrName>ppt_y</p:attrName>
                                        </p:attrNameLst>
                                      </p:cBhvr>
                                      <p:tavLst>
                                        <p:tav tm="0">
                                          <p:val>
                                            <p:strVal val="#ppt_y"/>
                                          </p:val>
                                        </p:tav>
                                        <p:tav tm="100000">
                                          <p:val>
                                            <p:strVal val="#ppt_y"/>
                                          </p:val>
                                        </p:tav>
                                      </p:tavLst>
                                    </p:anim>
                                    <p:anim calcmode="lin" valueType="num">
                                      <p:cBhvr>
                                        <p:cTn id="30" dur="500" fill="hold"/>
                                        <p:tgtEl>
                                          <p:spTgt spid="966660"/>
                                        </p:tgtEl>
                                        <p:attrNameLst>
                                          <p:attrName>ppt_w</p:attrName>
                                        </p:attrNameLst>
                                      </p:cBhvr>
                                      <p:tavLst>
                                        <p:tav tm="0">
                                          <p:val>
                                            <p:fltVal val="0"/>
                                          </p:val>
                                        </p:tav>
                                        <p:tav tm="100000">
                                          <p:val>
                                            <p:strVal val="#ppt_w"/>
                                          </p:val>
                                        </p:tav>
                                      </p:tavLst>
                                    </p:anim>
                                    <p:anim calcmode="lin" valueType="num">
                                      <p:cBhvr>
                                        <p:cTn id="31" dur="500" fill="hold"/>
                                        <p:tgtEl>
                                          <p:spTgt spid="966660"/>
                                        </p:tgtEl>
                                        <p:attrNameLst>
                                          <p:attrName>ppt_h</p:attrName>
                                        </p:attrNameLst>
                                      </p:cBhvr>
                                      <p:tavLst>
                                        <p:tav tm="0">
                                          <p:val>
                                            <p:strVal val="#ppt_h"/>
                                          </p:val>
                                        </p:tav>
                                        <p:tav tm="100000">
                                          <p:val>
                                            <p:strVal val="#ppt_h"/>
                                          </p:val>
                                        </p:tav>
                                      </p:tavLst>
                                    </p:anim>
                                  </p:childTnLst>
                                </p:cTn>
                              </p:par>
                            </p:childTnLst>
                          </p:cTn>
                        </p:par>
                        <p:par>
                          <p:cTn id="32" fill="hold" nodeType="afterGroup">
                            <p:stCondLst>
                              <p:cond delay="2000"/>
                            </p:stCondLst>
                            <p:childTnLst>
                              <p:par>
                                <p:cTn id="33" presetID="17" presetClass="entr" presetSubtype="8" fill="hold" grpId="0" nodeType="afterEffect">
                                  <p:stCondLst>
                                    <p:cond delay="0"/>
                                  </p:stCondLst>
                                  <p:childTnLst>
                                    <p:set>
                                      <p:cBhvr>
                                        <p:cTn id="34" dur="1" fill="hold">
                                          <p:stCondLst>
                                            <p:cond delay="0"/>
                                          </p:stCondLst>
                                        </p:cTn>
                                        <p:tgtEl>
                                          <p:spTgt spid="966663"/>
                                        </p:tgtEl>
                                        <p:attrNameLst>
                                          <p:attrName>style.visibility</p:attrName>
                                        </p:attrNameLst>
                                      </p:cBhvr>
                                      <p:to>
                                        <p:strVal val="visible"/>
                                      </p:to>
                                    </p:set>
                                    <p:anim calcmode="lin" valueType="num">
                                      <p:cBhvr>
                                        <p:cTn id="35" dur="500" fill="hold"/>
                                        <p:tgtEl>
                                          <p:spTgt spid="966663"/>
                                        </p:tgtEl>
                                        <p:attrNameLst>
                                          <p:attrName>ppt_x</p:attrName>
                                        </p:attrNameLst>
                                      </p:cBhvr>
                                      <p:tavLst>
                                        <p:tav tm="0">
                                          <p:val>
                                            <p:strVal val="#ppt_x-#ppt_w/2"/>
                                          </p:val>
                                        </p:tav>
                                        <p:tav tm="100000">
                                          <p:val>
                                            <p:strVal val="#ppt_x"/>
                                          </p:val>
                                        </p:tav>
                                      </p:tavLst>
                                    </p:anim>
                                    <p:anim calcmode="lin" valueType="num">
                                      <p:cBhvr>
                                        <p:cTn id="36" dur="500" fill="hold"/>
                                        <p:tgtEl>
                                          <p:spTgt spid="966663"/>
                                        </p:tgtEl>
                                        <p:attrNameLst>
                                          <p:attrName>ppt_y</p:attrName>
                                        </p:attrNameLst>
                                      </p:cBhvr>
                                      <p:tavLst>
                                        <p:tav tm="0">
                                          <p:val>
                                            <p:strVal val="#ppt_y"/>
                                          </p:val>
                                        </p:tav>
                                        <p:tav tm="100000">
                                          <p:val>
                                            <p:strVal val="#ppt_y"/>
                                          </p:val>
                                        </p:tav>
                                      </p:tavLst>
                                    </p:anim>
                                    <p:anim calcmode="lin" valueType="num">
                                      <p:cBhvr>
                                        <p:cTn id="37" dur="500" fill="hold"/>
                                        <p:tgtEl>
                                          <p:spTgt spid="966663"/>
                                        </p:tgtEl>
                                        <p:attrNameLst>
                                          <p:attrName>ppt_w</p:attrName>
                                        </p:attrNameLst>
                                      </p:cBhvr>
                                      <p:tavLst>
                                        <p:tav tm="0">
                                          <p:val>
                                            <p:fltVal val="0"/>
                                          </p:val>
                                        </p:tav>
                                        <p:tav tm="100000">
                                          <p:val>
                                            <p:strVal val="#ppt_w"/>
                                          </p:val>
                                        </p:tav>
                                      </p:tavLst>
                                    </p:anim>
                                    <p:anim calcmode="lin" valueType="num">
                                      <p:cBhvr>
                                        <p:cTn id="38" dur="500" fill="hold"/>
                                        <p:tgtEl>
                                          <p:spTgt spid="96666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2500"/>
                            </p:stCondLst>
                            <p:childTnLst>
                              <p:par>
                                <p:cTn id="40" presetID="17" presetClass="entr" presetSubtype="8" fill="hold" grpId="0" nodeType="afterEffect">
                                  <p:stCondLst>
                                    <p:cond delay="0"/>
                                  </p:stCondLst>
                                  <p:childTnLst>
                                    <p:set>
                                      <p:cBhvr>
                                        <p:cTn id="41" dur="1" fill="hold">
                                          <p:stCondLst>
                                            <p:cond delay="0"/>
                                          </p:stCondLst>
                                        </p:cTn>
                                        <p:tgtEl>
                                          <p:spTgt spid="966664"/>
                                        </p:tgtEl>
                                        <p:attrNameLst>
                                          <p:attrName>style.visibility</p:attrName>
                                        </p:attrNameLst>
                                      </p:cBhvr>
                                      <p:to>
                                        <p:strVal val="visible"/>
                                      </p:to>
                                    </p:set>
                                    <p:anim calcmode="lin" valueType="num">
                                      <p:cBhvr>
                                        <p:cTn id="42" dur="500" fill="hold"/>
                                        <p:tgtEl>
                                          <p:spTgt spid="966664"/>
                                        </p:tgtEl>
                                        <p:attrNameLst>
                                          <p:attrName>ppt_x</p:attrName>
                                        </p:attrNameLst>
                                      </p:cBhvr>
                                      <p:tavLst>
                                        <p:tav tm="0">
                                          <p:val>
                                            <p:strVal val="#ppt_x-#ppt_w/2"/>
                                          </p:val>
                                        </p:tav>
                                        <p:tav tm="100000">
                                          <p:val>
                                            <p:strVal val="#ppt_x"/>
                                          </p:val>
                                        </p:tav>
                                      </p:tavLst>
                                    </p:anim>
                                    <p:anim calcmode="lin" valueType="num">
                                      <p:cBhvr>
                                        <p:cTn id="43" dur="500" fill="hold"/>
                                        <p:tgtEl>
                                          <p:spTgt spid="966664"/>
                                        </p:tgtEl>
                                        <p:attrNameLst>
                                          <p:attrName>ppt_y</p:attrName>
                                        </p:attrNameLst>
                                      </p:cBhvr>
                                      <p:tavLst>
                                        <p:tav tm="0">
                                          <p:val>
                                            <p:strVal val="#ppt_y"/>
                                          </p:val>
                                        </p:tav>
                                        <p:tav tm="100000">
                                          <p:val>
                                            <p:strVal val="#ppt_y"/>
                                          </p:val>
                                        </p:tav>
                                      </p:tavLst>
                                    </p:anim>
                                    <p:anim calcmode="lin" valueType="num">
                                      <p:cBhvr>
                                        <p:cTn id="44" dur="500" fill="hold"/>
                                        <p:tgtEl>
                                          <p:spTgt spid="966664"/>
                                        </p:tgtEl>
                                        <p:attrNameLst>
                                          <p:attrName>ppt_w</p:attrName>
                                        </p:attrNameLst>
                                      </p:cBhvr>
                                      <p:tavLst>
                                        <p:tav tm="0">
                                          <p:val>
                                            <p:fltVal val="0"/>
                                          </p:val>
                                        </p:tav>
                                        <p:tav tm="100000">
                                          <p:val>
                                            <p:strVal val="#ppt_w"/>
                                          </p:val>
                                        </p:tav>
                                      </p:tavLst>
                                    </p:anim>
                                    <p:anim calcmode="lin" valueType="num">
                                      <p:cBhvr>
                                        <p:cTn id="45" dur="500" fill="hold"/>
                                        <p:tgtEl>
                                          <p:spTgt spid="966664"/>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966665"/>
                                        </p:tgtEl>
                                        <p:attrNameLst>
                                          <p:attrName>style.visibility</p:attrName>
                                        </p:attrNameLst>
                                      </p:cBhvr>
                                      <p:to>
                                        <p:strVal val="visible"/>
                                      </p:to>
                                    </p:set>
                                    <p:anim calcmode="lin" valueType="num">
                                      <p:cBhvr additive="base">
                                        <p:cTn id="50" dur="500" fill="hold"/>
                                        <p:tgtEl>
                                          <p:spTgt spid="966665"/>
                                        </p:tgtEl>
                                        <p:attrNameLst>
                                          <p:attrName>ppt_x</p:attrName>
                                        </p:attrNameLst>
                                      </p:cBhvr>
                                      <p:tavLst>
                                        <p:tav tm="0">
                                          <p:val>
                                            <p:strVal val="#ppt_x"/>
                                          </p:val>
                                        </p:tav>
                                        <p:tav tm="100000">
                                          <p:val>
                                            <p:strVal val="#ppt_x"/>
                                          </p:val>
                                        </p:tav>
                                      </p:tavLst>
                                    </p:anim>
                                    <p:anim calcmode="lin" valueType="num">
                                      <p:cBhvr additive="base">
                                        <p:cTn id="51" dur="500" fill="hold"/>
                                        <p:tgtEl>
                                          <p:spTgt spid="966665"/>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965635">
                                            <p:txEl>
                                              <p:pRg st="0" end="0"/>
                                            </p:txEl>
                                          </p:spTgt>
                                        </p:tgtEl>
                                        <p:attrNameLst>
                                          <p:attrName>style.visibility</p:attrName>
                                        </p:attrNameLst>
                                      </p:cBhvr>
                                      <p:to>
                                        <p:strVal val="visible"/>
                                      </p:to>
                                    </p:set>
                                    <p:anim calcmode="lin" valueType="num">
                                      <p:cBhvr additive="base">
                                        <p:cTn id="56" dur="500" fill="hold"/>
                                        <p:tgtEl>
                                          <p:spTgt spid="96563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9656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animBg="1" autoUpdateAnimBg="0"/>
      <p:bldP spid="966660" grpId="0" animBg="1"/>
      <p:bldP spid="966661" grpId="0" animBg="1"/>
      <p:bldP spid="966662" grpId="0" autoUpdateAnimBg="0"/>
      <p:bldP spid="966663" grpId="0" autoUpdateAnimBg="0"/>
      <p:bldP spid="966664" grpId="0" autoUpdateAnimBg="0"/>
      <p:bldP spid="966665" grpId="0" autoUpdateAnimBg="0"/>
      <p:bldP spid="96563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FDBFBD53-BE75-4A89-B4D1-11E0982CC27A}" type="slidenum">
              <a:rPr lang="en-US" altLang="zh-CN"/>
              <a:pPr/>
              <a:t>32</a:t>
            </a:fld>
            <a:endParaRPr lang="en-US" altLang="zh-CN"/>
          </a:p>
          <a:p>
            <a:endParaRPr lang="en-US" altLang="zh-CN"/>
          </a:p>
        </p:txBody>
      </p:sp>
      <p:grpSp>
        <p:nvGrpSpPr>
          <p:cNvPr id="235522" name="Group 2"/>
          <p:cNvGrpSpPr>
            <a:grpSpLocks/>
          </p:cNvGrpSpPr>
          <p:nvPr/>
        </p:nvGrpSpPr>
        <p:grpSpPr bwMode="auto">
          <a:xfrm>
            <a:off x="1524000" y="1371600"/>
            <a:ext cx="6667500" cy="4878388"/>
            <a:chOff x="944" y="719"/>
            <a:chExt cx="4200" cy="3073"/>
          </a:xfrm>
        </p:grpSpPr>
        <p:sp>
          <p:nvSpPr>
            <p:cNvPr id="235523"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235524"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525"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5526"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527"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5528"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5529"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235530"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235531"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235532"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235533"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35534"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35535"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35536"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35537"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35538"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39"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0"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1"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2"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3"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4"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5"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6"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7"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8"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49"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0"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1"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2"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3"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4"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5"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6"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7"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8"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59"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60"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61"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62"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5563"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
        <p:nvSpPr>
          <p:cNvPr id="235564" name="Rectangle 44"/>
          <p:cNvSpPr>
            <a:spLocks noChangeArrowheads="1"/>
          </p:cNvSpPr>
          <p:nvPr/>
        </p:nvSpPr>
        <p:spPr bwMode="auto">
          <a:xfrm>
            <a:off x="3505200" y="3200400"/>
            <a:ext cx="2819400" cy="609600"/>
          </a:xfrm>
          <a:prstGeom prst="rect">
            <a:avLst/>
          </a:prstGeom>
          <a:solidFill>
            <a:srgbClr val="00FF00">
              <a:alpha val="44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A138AA0-B709-4A25-8E8F-0C960A739E0B}" type="slidenum">
              <a:rPr lang="en-US" altLang="zh-CN"/>
              <a:pPr/>
              <a:t>33</a:t>
            </a:fld>
            <a:endParaRPr lang="en-US" altLang="zh-CN"/>
          </a:p>
          <a:p>
            <a:endParaRPr lang="en-US" altLang="zh-CN"/>
          </a:p>
        </p:txBody>
      </p:sp>
      <p:sp>
        <p:nvSpPr>
          <p:cNvPr id="156674" name="Rectangle 2"/>
          <p:cNvSpPr>
            <a:spLocks noGrp="1" noChangeArrowheads="1"/>
          </p:cNvSpPr>
          <p:nvPr>
            <p:ph type="title"/>
          </p:nvPr>
        </p:nvSpPr>
        <p:spPr>
          <a:xfrm>
            <a:off x="457200" y="579438"/>
            <a:ext cx="8229600" cy="334962"/>
          </a:xfrm>
        </p:spPr>
        <p:txBody>
          <a:bodyPr/>
          <a:lstStyle/>
          <a:p>
            <a:r>
              <a:rPr lang="zh-CN" altLang="en-US" sz="3200">
                <a:latin typeface="微软雅黑" pitchFamily="34" charset="-122"/>
                <a:ea typeface="微软雅黑" pitchFamily="34" charset="-122"/>
              </a:rPr>
              <a:t>语义分析</a:t>
            </a:r>
          </a:p>
        </p:txBody>
      </p:sp>
      <p:sp>
        <p:nvSpPr>
          <p:cNvPr id="156675" name="Rectangle 3"/>
          <p:cNvSpPr>
            <a:spLocks noGrp="1" noChangeArrowheads="1"/>
          </p:cNvSpPr>
          <p:nvPr>
            <p:ph type="body" idx="1"/>
          </p:nvPr>
        </p:nvSpPr>
        <p:spPr>
          <a:xfrm>
            <a:off x="228600" y="1066800"/>
            <a:ext cx="8305800" cy="5257800"/>
          </a:xfrm>
        </p:spPr>
        <p:txBody>
          <a:bodyPr/>
          <a:lstStyle/>
          <a:p>
            <a:r>
              <a:rPr lang="en-US" altLang="zh-CN" sz="2800" dirty="0"/>
              <a:t>  </a:t>
            </a:r>
            <a:r>
              <a:rPr lang="zh-CN" altLang="en-US" sz="2800" dirty="0"/>
              <a:t>句子的结构理解了，扑捉它的“含义”</a:t>
            </a:r>
          </a:p>
          <a:p>
            <a:pPr>
              <a:buFontTx/>
              <a:buNone/>
            </a:pPr>
            <a:r>
              <a:rPr lang="zh-CN" altLang="en-US" sz="2800" dirty="0"/>
              <a:t> 如：杰克说杰瑞把他的作业落在了家里</a:t>
            </a:r>
            <a:r>
              <a:rPr lang="zh-CN" altLang="en-US" sz="2800" dirty="0" smtClean="0"/>
              <a:t>。虽然这个句子从语法上看是对的，但容易使读者产生二义性。到底谁的作业落家里了？ </a:t>
            </a:r>
            <a:r>
              <a:rPr lang="zh-CN" altLang="en-US" sz="2800" dirty="0"/>
              <a:t>“他的”是谁的？</a:t>
            </a:r>
          </a:p>
          <a:p>
            <a:pPr>
              <a:buFontTx/>
              <a:buNone/>
            </a:pPr>
            <a:r>
              <a:rPr lang="zh-CN" altLang="en-US" sz="2800" dirty="0"/>
              <a:t> 又：杰克说杰克把他的作业落在了家里。</a:t>
            </a:r>
          </a:p>
          <a:p>
            <a:pPr>
              <a:buFontTx/>
              <a:buNone/>
            </a:pPr>
            <a:r>
              <a:rPr lang="zh-CN" altLang="en-US" sz="2800" dirty="0"/>
              <a:t>       几个杰克</a:t>
            </a:r>
            <a:r>
              <a:rPr lang="zh-CN" altLang="en-US" sz="2800" dirty="0" smtClean="0"/>
              <a:t>？</a:t>
            </a:r>
            <a:endParaRPr lang="en-US" altLang="zh-CN" sz="2800" dirty="0" smtClean="0"/>
          </a:p>
          <a:p>
            <a:pPr>
              <a:buFontTx/>
              <a:buNone/>
            </a:pPr>
            <a:r>
              <a:rPr lang="zh-CN" altLang="en-US" sz="2800" dirty="0" smtClean="0"/>
              <a:t>自然语言中有很多这种情况，尤其是在文学作品中的暗喻、比喻等，需要精读理解，而且不同的人有不同的理解。</a:t>
            </a:r>
            <a:endParaRPr lang="en-US" altLang="zh-CN" sz="2800" dirty="0" smtClean="0"/>
          </a:p>
          <a:p>
            <a:pPr>
              <a:buFontTx/>
              <a:buNone/>
            </a:pPr>
            <a:r>
              <a:rPr lang="zh-CN" altLang="en-US" sz="2800" dirty="0" smtClean="0"/>
              <a:t>但</a:t>
            </a:r>
            <a:r>
              <a:rPr lang="zh-CN" altLang="en-US" sz="2800" dirty="0" smtClean="0">
                <a:solidFill>
                  <a:srgbClr val="FF0000"/>
                </a:solidFill>
              </a:rPr>
              <a:t>计算机编程语言不允许出现二义性的语句！</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F7EF37F-E165-41A5-A02B-90A76CD670F9}" type="slidenum">
              <a:rPr lang="en-US" altLang="zh-CN"/>
              <a:pPr/>
              <a:t>34</a:t>
            </a:fld>
            <a:endParaRPr lang="en-US" altLang="zh-CN"/>
          </a:p>
          <a:p>
            <a:endParaRPr lang="en-US" altLang="zh-CN"/>
          </a:p>
        </p:txBody>
      </p:sp>
      <p:sp>
        <p:nvSpPr>
          <p:cNvPr id="158727" name="Rectangle 7"/>
          <p:cNvSpPr>
            <a:spLocks noChangeArrowheads="1"/>
          </p:cNvSpPr>
          <p:nvPr/>
        </p:nvSpPr>
        <p:spPr bwMode="auto">
          <a:xfrm>
            <a:off x="304800" y="1143000"/>
            <a:ext cx="3657600" cy="4038600"/>
          </a:xfrm>
          <a:prstGeom prst="rect">
            <a:avLst/>
          </a:prstGeom>
          <a:solidFill>
            <a:srgbClr val="CCFFCC">
              <a:alpha val="41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6" name="Rectangle 6"/>
          <p:cNvSpPr>
            <a:spLocks noChangeArrowheads="1"/>
          </p:cNvSpPr>
          <p:nvPr/>
        </p:nvSpPr>
        <p:spPr bwMode="auto">
          <a:xfrm>
            <a:off x="914400" y="2438400"/>
            <a:ext cx="2895600" cy="2362200"/>
          </a:xfrm>
          <a:prstGeom prst="rect">
            <a:avLst/>
          </a:prstGeom>
          <a:solidFill>
            <a:srgbClr val="CCFFFF">
              <a:alpha val="53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2" name="Rectangle 2"/>
          <p:cNvSpPr>
            <a:spLocks noGrp="1" noChangeArrowheads="1"/>
          </p:cNvSpPr>
          <p:nvPr>
            <p:ph type="title"/>
          </p:nvPr>
        </p:nvSpPr>
        <p:spPr>
          <a:xfrm>
            <a:off x="457200" y="655638"/>
            <a:ext cx="8229600" cy="334962"/>
          </a:xfrm>
        </p:spPr>
        <p:txBody>
          <a:bodyPr/>
          <a:lstStyle/>
          <a:p>
            <a:r>
              <a:rPr lang="zh-CN" altLang="en-US" sz="2400">
                <a:latin typeface="微软雅黑" pitchFamily="34" charset="-122"/>
                <a:ea typeface="微软雅黑" pitchFamily="34" charset="-122"/>
              </a:rPr>
              <a:t>程序设计语言靠严格的约束规则解决二义。</a:t>
            </a:r>
          </a:p>
        </p:txBody>
      </p:sp>
      <p:sp>
        <p:nvSpPr>
          <p:cNvPr id="158723" name="Rectangle 3"/>
          <p:cNvSpPr>
            <a:spLocks noGrp="1" noChangeArrowheads="1"/>
          </p:cNvSpPr>
          <p:nvPr>
            <p:ph type="body" idx="1"/>
          </p:nvPr>
        </p:nvSpPr>
        <p:spPr>
          <a:xfrm>
            <a:off x="457200" y="1143000"/>
            <a:ext cx="4876800" cy="4525963"/>
          </a:xfrm>
        </p:spPr>
        <p:txBody>
          <a:bodyPr/>
          <a:lstStyle/>
          <a:p>
            <a:pPr>
              <a:buFontTx/>
              <a:buNone/>
            </a:pPr>
            <a:r>
              <a:rPr lang="en-US" altLang="zh-CN"/>
              <a:t>{ </a:t>
            </a:r>
          </a:p>
          <a:p>
            <a:pPr>
              <a:buFontTx/>
              <a:buNone/>
            </a:pPr>
            <a:r>
              <a:rPr lang="en-US" altLang="zh-CN"/>
              <a:t>   int jack=3;</a:t>
            </a:r>
          </a:p>
          <a:p>
            <a:pPr>
              <a:buFontTx/>
              <a:buNone/>
            </a:pPr>
            <a:r>
              <a:rPr lang="en-US" altLang="zh-CN"/>
              <a:t>    { </a:t>
            </a:r>
          </a:p>
          <a:p>
            <a:pPr>
              <a:buFontTx/>
              <a:buNone/>
            </a:pPr>
            <a:r>
              <a:rPr lang="en-US" altLang="zh-CN"/>
              <a:t>        int jack=4;</a:t>
            </a:r>
          </a:p>
          <a:p>
            <a:pPr>
              <a:buFontTx/>
              <a:buNone/>
            </a:pPr>
            <a:r>
              <a:rPr lang="en-US" altLang="zh-CN"/>
              <a:t>        cout &lt;&lt; jack;</a:t>
            </a:r>
          </a:p>
          <a:p>
            <a:pPr>
              <a:buFontTx/>
              <a:buNone/>
            </a:pPr>
            <a:r>
              <a:rPr lang="en-US" altLang="zh-CN"/>
              <a:t>    }</a:t>
            </a:r>
          </a:p>
          <a:p>
            <a:pPr>
              <a:buFontTx/>
              <a:buNone/>
            </a:pPr>
            <a:r>
              <a:rPr lang="en-US" altLang="zh-CN"/>
              <a:t>}</a:t>
            </a:r>
          </a:p>
        </p:txBody>
      </p:sp>
      <p:sp>
        <p:nvSpPr>
          <p:cNvPr id="158725" name="Rectangle 5"/>
          <p:cNvSpPr>
            <a:spLocks noChangeArrowheads="1"/>
          </p:cNvSpPr>
          <p:nvPr/>
        </p:nvSpPr>
        <p:spPr bwMode="auto">
          <a:xfrm>
            <a:off x="1295400" y="1752600"/>
            <a:ext cx="914400" cy="533400"/>
          </a:xfrm>
          <a:prstGeom prst="rect">
            <a:avLst/>
          </a:prstGeom>
          <a:solidFill>
            <a:srgbClr val="FFFF00">
              <a:alpha val="59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4" name="Rectangle 4"/>
          <p:cNvSpPr>
            <a:spLocks noChangeArrowheads="1"/>
          </p:cNvSpPr>
          <p:nvPr/>
        </p:nvSpPr>
        <p:spPr bwMode="auto">
          <a:xfrm>
            <a:off x="1828800" y="2895600"/>
            <a:ext cx="914400" cy="533400"/>
          </a:xfrm>
          <a:prstGeom prst="rect">
            <a:avLst/>
          </a:prstGeom>
          <a:solidFill>
            <a:srgbClr val="FFFF00">
              <a:alpha val="59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xit" presetSubtype="4" fill="hold" grpId="1" nodeType="clickEffect">
                                  <p:stCondLst>
                                    <p:cond delay="0"/>
                                  </p:stCondLst>
                                  <p:childTnLst>
                                    <p:anim calcmode="lin" valueType="num">
                                      <p:cBhvr additive="base">
                                        <p:cTn id="14" dur="500"/>
                                        <p:tgtEl>
                                          <p:spTgt spid="158727"/>
                                        </p:tgtEl>
                                        <p:attrNameLst>
                                          <p:attrName>ppt_x</p:attrName>
                                        </p:attrNameLst>
                                      </p:cBhvr>
                                      <p:tavLst>
                                        <p:tav tm="0">
                                          <p:val>
                                            <p:strVal val="ppt_x"/>
                                          </p:val>
                                        </p:tav>
                                        <p:tav tm="100000">
                                          <p:val>
                                            <p:strVal val="ppt_x"/>
                                          </p:val>
                                        </p:tav>
                                      </p:tavLst>
                                    </p:anim>
                                    <p:anim calcmode="lin" valueType="num">
                                      <p:cBhvr additive="base">
                                        <p:cTn id="15" dur="500"/>
                                        <p:tgtEl>
                                          <p:spTgt spid="158727"/>
                                        </p:tgtEl>
                                        <p:attrNameLst>
                                          <p:attrName>ppt_y</p:attrName>
                                        </p:attrNameLst>
                                      </p:cBhvr>
                                      <p:tavLst>
                                        <p:tav tm="0">
                                          <p:val>
                                            <p:strVal val="ppt_y"/>
                                          </p:val>
                                        </p:tav>
                                        <p:tav tm="100000">
                                          <p:val>
                                            <p:strVal val="1+ppt_h/2"/>
                                          </p:val>
                                        </p:tav>
                                      </p:tavLst>
                                    </p:anim>
                                    <p:set>
                                      <p:cBhvr>
                                        <p:cTn id="16" dur="1" fill="hold">
                                          <p:stCondLst>
                                            <p:cond delay="499"/>
                                          </p:stCondLst>
                                        </p:cTn>
                                        <p:tgtEl>
                                          <p:spTgt spid="15872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grpId="1" nodeType="clickEffect">
                                  <p:stCondLst>
                                    <p:cond delay="0"/>
                                  </p:stCondLst>
                                  <p:childTnLst>
                                    <p:anim calcmode="lin" valueType="num">
                                      <p:cBhvr additive="base">
                                        <p:cTn id="20" dur="500"/>
                                        <p:tgtEl>
                                          <p:spTgt spid="158726"/>
                                        </p:tgtEl>
                                        <p:attrNameLst>
                                          <p:attrName>ppt_x</p:attrName>
                                        </p:attrNameLst>
                                      </p:cBhvr>
                                      <p:tavLst>
                                        <p:tav tm="0">
                                          <p:val>
                                            <p:strVal val="ppt_x"/>
                                          </p:val>
                                        </p:tav>
                                        <p:tav tm="100000">
                                          <p:val>
                                            <p:strVal val="ppt_x"/>
                                          </p:val>
                                        </p:tav>
                                      </p:tavLst>
                                    </p:anim>
                                    <p:anim calcmode="lin" valueType="num">
                                      <p:cBhvr additive="base">
                                        <p:cTn id="21" dur="500"/>
                                        <p:tgtEl>
                                          <p:spTgt spid="158726"/>
                                        </p:tgtEl>
                                        <p:attrNameLst>
                                          <p:attrName>ppt_y</p:attrName>
                                        </p:attrNameLst>
                                      </p:cBhvr>
                                      <p:tavLst>
                                        <p:tav tm="0">
                                          <p:val>
                                            <p:strVal val="ppt_y"/>
                                          </p:val>
                                        </p:tav>
                                        <p:tav tm="100000">
                                          <p:val>
                                            <p:strVal val="1+ppt_h/2"/>
                                          </p:val>
                                        </p:tav>
                                      </p:tavLst>
                                    </p:anim>
                                    <p:set>
                                      <p:cBhvr>
                                        <p:cTn id="22" dur="1" fill="hold">
                                          <p:stCondLst>
                                            <p:cond delay="499"/>
                                          </p:stCondLst>
                                        </p:cTn>
                                        <p:tgtEl>
                                          <p:spTgt spid="15872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87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xit" presetSubtype="8" fill="hold" grpId="1" nodeType="clickEffect">
                                  <p:stCondLst>
                                    <p:cond delay="0"/>
                                  </p:stCondLst>
                                  <p:childTnLst>
                                    <p:anim calcmode="lin" valueType="num">
                                      <p:cBhvr additive="base">
                                        <p:cTn id="32" dur="500"/>
                                        <p:tgtEl>
                                          <p:spTgt spid="158725"/>
                                        </p:tgtEl>
                                        <p:attrNameLst>
                                          <p:attrName>ppt_x</p:attrName>
                                        </p:attrNameLst>
                                      </p:cBhvr>
                                      <p:tavLst>
                                        <p:tav tm="0">
                                          <p:val>
                                            <p:strVal val="ppt_x"/>
                                          </p:val>
                                        </p:tav>
                                        <p:tav tm="100000">
                                          <p:val>
                                            <p:strVal val="0-ppt_w/2"/>
                                          </p:val>
                                        </p:tav>
                                      </p:tavLst>
                                    </p:anim>
                                    <p:anim calcmode="lin" valueType="num">
                                      <p:cBhvr additive="base">
                                        <p:cTn id="33" dur="500"/>
                                        <p:tgtEl>
                                          <p:spTgt spid="158725"/>
                                        </p:tgtEl>
                                        <p:attrNameLst>
                                          <p:attrName>ppt_y</p:attrName>
                                        </p:attrNameLst>
                                      </p:cBhvr>
                                      <p:tavLst>
                                        <p:tav tm="0">
                                          <p:val>
                                            <p:strVal val="ppt_y"/>
                                          </p:val>
                                        </p:tav>
                                        <p:tav tm="100000">
                                          <p:val>
                                            <p:strVal val="ppt_y"/>
                                          </p:val>
                                        </p:tav>
                                      </p:tavLst>
                                    </p:anim>
                                    <p:set>
                                      <p:cBhvr>
                                        <p:cTn id="34" dur="1" fill="hold">
                                          <p:stCondLst>
                                            <p:cond delay="499"/>
                                          </p:stCondLst>
                                        </p:cTn>
                                        <p:tgtEl>
                                          <p:spTgt spid="158725"/>
                                        </p:tgtEl>
                                        <p:attrNameLst>
                                          <p:attrName>style.visibility</p:attrName>
                                        </p:attrNameLst>
                                      </p:cBhvr>
                                      <p:to>
                                        <p:strVal val="hidden"/>
                                      </p:to>
                                    </p:set>
                                  </p:childTnLst>
                                </p:cTn>
                              </p:par>
                              <p:par>
                                <p:cTn id="35" presetID="2" presetClass="exit" presetSubtype="8" fill="hold" grpId="1" nodeType="withEffect">
                                  <p:stCondLst>
                                    <p:cond delay="0"/>
                                  </p:stCondLst>
                                  <p:childTnLst>
                                    <p:anim calcmode="lin" valueType="num">
                                      <p:cBhvr additive="base">
                                        <p:cTn id="36" dur="500"/>
                                        <p:tgtEl>
                                          <p:spTgt spid="158724"/>
                                        </p:tgtEl>
                                        <p:attrNameLst>
                                          <p:attrName>ppt_x</p:attrName>
                                        </p:attrNameLst>
                                      </p:cBhvr>
                                      <p:tavLst>
                                        <p:tav tm="0">
                                          <p:val>
                                            <p:strVal val="ppt_x"/>
                                          </p:val>
                                        </p:tav>
                                        <p:tav tm="100000">
                                          <p:val>
                                            <p:strVal val="0-ppt_w/2"/>
                                          </p:val>
                                        </p:tav>
                                      </p:tavLst>
                                    </p:anim>
                                    <p:anim calcmode="lin" valueType="num">
                                      <p:cBhvr additive="base">
                                        <p:cTn id="37" dur="500"/>
                                        <p:tgtEl>
                                          <p:spTgt spid="158724"/>
                                        </p:tgtEl>
                                        <p:attrNameLst>
                                          <p:attrName>ppt_y</p:attrName>
                                        </p:attrNameLst>
                                      </p:cBhvr>
                                      <p:tavLst>
                                        <p:tav tm="0">
                                          <p:val>
                                            <p:strVal val="ppt_y"/>
                                          </p:val>
                                        </p:tav>
                                        <p:tav tm="100000">
                                          <p:val>
                                            <p:strVal val="ppt_y"/>
                                          </p:val>
                                        </p:tav>
                                      </p:tavLst>
                                    </p:anim>
                                    <p:set>
                                      <p:cBhvr>
                                        <p:cTn id="38" dur="1" fill="hold">
                                          <p:stCondLst>
                                            <p:cond delay="499"/>
                                          </p:stCondLst>
                                        </p:cTn>
                                        <p:tgtEl>
                                          <p:spTgt spid="1587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7" grpId="0" animBg="1"/>
      <p:bldP spid="158727" grpId="1" animBg="1"/>
      <p:bldP spid="158726" grpId="0" animBg="1"/>
      <p:bldP spid="158726" grpId="1" animBg="1"/>
      <p:bldP spid="158725" grpId="0" animBg="1"/>
      <p:bldP spid="158725" grpId="1" animBg="1"/>
      <p:bldP spid="158724" grpId="0" animBg="1"/>
      <p:bldP spid="158724"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9C6C900-7F29-4928-B4BD-6C2D440FF841}" type="slidenum">
              <a:rPr lang="en-US" altLang="zh-CN"/>
              <a:pPr/>
              <a:t>35</a:t>
            </a:fld>
            <a:endParaRPr lang="en-US" altLang="zh-CN"/>
          </a:p>
          <a:p>
            <a:endParaRPr lang="en-US" altLang="zh-CN"/>
          </a:p>
        </p:txBody>
      </p:sp>
      <p:sp>
        <p:nvSpPr>
          <p:cNvPr id="159746" name="Rectangle 2"/>
          <p:cNvSpPr>
            <a:spLocks noGrp="1" noChangeArrowheads="1"/>
          </p:cNvSpPr>
          <p:nvPr>
            <p:ph type="title"/>
          </p:nvPr>
        </p:nvSpPr>
        <p:spPr>
          <a:xfrm>
            <a:off x="228600" y="457200"/>
            <a:ext cx="7829550" cy="1531938"/>
          </a:xfrm>
        </p:spPr>
        <p:txBody>
          <a:bodyPr/>
          <a:lstStyle/>
          <a:p>
            <a:r>
              <a:rPr lang="zh-CN" altLang="en-US" sz="3200">
                <a:latin typeface="微软雅黑" pitchFamily="34" charset="-122"/>
                <a:ea typeface="微软雅黑" pitchFamily="34" charset="-122"/>
              </a:rPr>
              <a:t>语义分析</a:t>
            </a:r>
            <a:br>
              <a:rPr lang="zh-CN" altLang="en-US" sz="3200">
                <a:latin typeface="微软雅黑" pitchFamily="34" charset="-122"/>
                <a:ea typeface="微软雅黑" pitchFamily="34" charset="-122"/>
              </a:rPr>
            </a:br>
            <a:r>
              <a:rPr lang="zh-CN" altLang="en-US" sz="2800">
                <a:latin typeface="微软雅黑" pitchFamily="34" charset="-122"/>
                <a:ea typeface="微软雅黑" pitchFamily="34" charset="-122"/>
              </a:rPr>
              <a:t>进一步分析语法结构正确的程序是否符合源程序的上下文约束、运算相容性等规定</a:t>
            </a:r>
            <a:r>
              <a:rPr lang="zh-CN" altLang="en-US" sz="3200">
                <a:latin typeface="微软雅黑" pitchFamily="34" charset="-122"/>
                <a:ea typeface="微软雅黑" pitchFamily="34" charset="-122"/>
              </a:rPr>
              <a:t>。</a:t>
            </a:r>
          </a:p>
        </p:txBody>
      </p:sp>
      <p:sp>
        <p:nvSpPr>
          <p:cNvPr id="159747" name="Rectangle 3"/>
          <p:cNvSpPr>
            <a:spLocks noGrp="1" noChangeArrowheads="1"/>
          </p:cNvSpPr>
          <p:nvPr>
            <p:ph type="body" idx="1"/>
          </p:nvPr>
        </p:nvSpPr>
        <p:spPr>
          <a:xfrm>
            <a:off x="1116013" y="2060575"/>
            <a:ext cx="8027987" cy="1597025"/>
          </a:xfrm>
        </p:spPr>
        <p:txBody>
          <a:bodyPr/>
          <a:lstStyle/>
          <a:p>
            <a:pPr>
              <a:lnSpc>
                <a:spcPct val="80000"/>
              </a:lnSpc>
              <a:buFontTx/>
              <a:buNone/>
            </a:pPr>
            <a:r>
              <a:rPr lang="zh-CN" altLang="en-US" sz="2400"/>
              <a:t>审查静态语义</a:t>
            </a:r>
          </a:p>
          <a:p>
            <a:pPr lvl="1">
              <a:lnSpc>
                <a:spcPct val="80000"/>
              </a:lnSpc>
            </a:pPr>
            <a:r>
              <a:rPr lang="zh-CN" altLang="en-US" sz="2400"/>
              <a:t>使用的变量声明了吗？</a:t>
            </a:r>
          </a:p>
          <a:p>
            <a:pPr lvl="1">
              <a:lnSpc>
                <a:spcPct val="80000"/>
              </a:lnSpc>
            </a:pPr>
            <a:r>
              <a:rPr lang="zh-CN" altLang="en-US" sz="2400"/>
              <a:t>是允许操作的运算对象吗？</a:t>
            </a:r>
          </a:p>
          <a:p>
            <a:pPr lvl="1">
              <a:lnSpc>
                <a:spcPct val="80000"/>
              </a:lnSpc>
            </a:pPr>
            <a:r>
              <a:rPr lang="zh-CN" altLang="en-US" sz="2400"/>
              <a:t>类型正确吗？</a:t>
            </a:r>
          </a:p>
          <a:p>
            <a:pPr lvl="1">
              <a:lnSpc>
                <a:spcPct val="80000"/>
              </a:lnSpc>
            </a:pPr>
            <a:r>
              <a:rPr lang="en-US" altLang="zh-CN" sz="2400"/>
              <a:t>…</a:t>
            </a:r>
          </a:p>
        </p:txBody>
      </p:sp>
      <p:sp>
        <p:nvSpPr>
          <p:cNvPr id="159748" name="Text Box 4"/>
          <p:cNvSpPr txBox="1">
            <a:spLocks noChangeArrowheads="1"/>
          </p:cNvSpPr>
          <p:nvPr/>
        </p:nvSpPr>
        <p:spPr bwMode="auto">
          <a:xfrm>
            <a:off x="1447800" y="3962400"/>
            <a:ext cx="7696200" cy="251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50000"/>
              </a:lnSpc>
              <a:spcBef>
                <a:spcPct val="50000"/>
              </a:spcBef>
            </a:pPr>
            <a:r>
              <a:rPr kumimoji="1" lang="zh-CN" altLang="en-US" sz="2400" dirty="0">
                <a:latin typeface="Times New Roman" pitchFamily="18" charset="0"/>
                <a:ea typeface="宋体" pitchFamily="2" charset="-122"/>
              </a:rPr>
              <a:t>例</a:t>
            </a:r>
            <a:r>
              <a:rPr kumimoji="1" lang="en-US" altLang="zh-CN" sz="2400" dirty="0">
                <a:latin typeface="Times New Roman" pitchFamily="18" charset="0"/>
                <a:ea typeface="宋体" pitchFamily="2" charset="-122"/>
              </a:rPr>
              <a:t>:	Program p</a:t>
            </a:r>
            <a:r>
              <a:rPr kumimoji="1" lang="en-US" altLang="zh-CN" sz="2400" dirty="0" smtClean="0">
                <a:latin typeface="Times New Roman" pitchFamily="18" charset="0"/>
                <a:ea typeface="宋体" pitchFamily="2" charset="-122"/>
              </a:rPr>
              <a:t>(  );</a:t>
            </a:r>
            <a:endParaRPr kumimoji="1" lang="en-US" altLang="zh-CN" sz="2400" dirty="0">
              <a:latin typeface="Times New Roman" pitchFamily="18" charset="0"/>
              <a:ea typeface="宋体" pitchFamily="2" charset="-122"/>
            </a:endParaRPr>
          </a:p>
          <a:p>
            <a:pPr algn="l" eaLnBrk="1" hangingPunct="1">
              <a:lnSpc>
                <a:spcPct val="50000"/>
              </a:lnSpc>
              <a:spcBef>
                <a:spcPct val="50000"/>
              </a:spcBef>
            </a:pPr>
            <a:r>
              <a:rPr kumimoji="1" lang="en-US" altLang="zh-CN" sz="2400" dirty="0">
                <a:latin typeface="Times New Roman" pitchFamily="18" charset="0"/>
                <a:ea typeface="宋体" pitchFamily="2" charset="-122"/>
              </a:rPr>
              <a:t>	</a:t>
            </a:r>
            <a:r>
              <a:rPr kumimoji="1" lang="en-US" altLang="zh-CN" sz="2400" dirty="0" err="1">
                <a:latin typeface="Times New Roman" pitchFamily="18" charset="0"/>
                <a:ea typeface="宋体" pitchFamily="2" charset="-122"/>
              </a:rPr>
              <a:t>Var</a:t>
            </a:r>
            <a:r>
              <a:rPr kumimoji="1" lang="en-US" altLang="zh-CN" sz="2400" dirty="0">
                <a:latin typeface="Times New Roman" pitchFamily="18" charset="0"/>
                <a:ea typeface="宋体" pitchFamily="2" charset="-122"/>
              </a:rPr>
              <a:t> </a:t>
            </a:r>
            <a:r>
              <a:rPr kumimoji="1" lang="en-US" altLang="zh-CN" sz="2400" dirty="0" err="1">
                <a:latin typeface="Times New Roman" pitchFamily="18" charset="0"/>
                <a:ea typeface="宋体" pitchFamily="2" charset="-122"/>
              </a:rPr>
              <a:t>rate:real</a:t>
            </a:r>
            <a:r>
              <a:rPr kumimoji="1" lang="en-US" altLang="zh-CN" sz="2400" dirty="0">
                <a:latin typeface="Times New Roman" pitchFamily="18" charset="0"/>
                <a:ea typeface="宋体" pitchFamily="2" charset="-122"/>
              </a:rPr>
              <a:t>;</a:t>
            </a:r>
          </a:p>
          <a:p>
            <a:pPr algn="l" eaLnBrk="1" hangingPunct="1">
              <a:lnSpc>
                <a:spcPct val="50000"/>
              </a:lnSpc>
              <a:spcBef>
                <a:spcPct val="50000"/>
              </a:spcBef>
            </a:pPr>
            <a:r>
              <a:rPr kumimoji="1" lang="en-US" altLang="zh-CN" sz="2400" dirty="0">
                <a:latin typeface="Times New Roman" pitchFamily="18" charset="0"/>
                <a:ea typeface="宋体" pitchFamily="2" charset="-122"/>
              </a:rPr>
              <a:t>	procedure initial;</a:t>
            </a:r>
          </a:p>
          <a:p>
            <a:pPr algn="l" eaLnBrk="1" hangingPunct="1">
              <a:lnSpc>
                <a:spcPct val="50000"/>
              </a:lnSpc>
              <a:spcBef>
                <a:spcPct val="50000"/>
              </a:spcBef>
            </a:pPr>
            <a:r>
              <a:rPr kumimoji="1" lang="en-US" altLang="zh-CN" sz="2400" dirty="0">
                <a:latin typeface="Times New Roman" pitchFamily="18" charset="0"/>
                <a:ea typeface="宋体" pitchFamily="2" charset="-122"/>
              </a:rPr>
              <a:t>	…</a:t>
            </a:r>
          </a:p>
          <a:p>
            <a:pPr algn="l" eaLnBrk="1" hangingPunct="1">
              <a:lnSpc>
                <a:spcPct val="50000"/>
              </a:lnSpc>
              <a:spcBef>
                <a:spcPct val="50000"/>
              </a:spcBef>
            </a:pPr>
            <a:r>
              <a:rPr kumimoji="1" lang="en-US" altLang="zh-CN" sz="2400" dirty="0">
                <a:latin typeface="Times New Roman" pitchFamily="18" charset="0"/>
                <a:ea typeface="宋体" pitchFamily="2" charset="-122"/>
              </a:rPr>
              <a:t>	position := initial     +     rate * 60</a:t>
            </a:r>
          </a:p>
          <a:p>
            <a:pPr algn="l" eaLnBrk="1" hangingPunct="1">
              <a:lnSpc>
                <a:spcPct val="50000"/>
              </a:lnSpc>
              <a:spcBef>
                <a:spcPct val="50000"/>
              </a:spcBef>
            </a:pPr>
            <a:r>
              <a:rPr kumimoji="1" lang="en-US" altLang="zh-CN" sz="2400" dirty="0" smtClean="0">
                <a:latin typeface="Times New Roman" pitchFamily="18" charset="0"/>
                <a:ea typeface="宋体" pitchFamily="2" charset="-122"/>
              </a:rPr>
              <a:t>       </a:t>
            </a:r>
            <a:r>
              <a:rPr kumimoji="1" lang="en-US" altLang="zh-CN" sz="2400" dirty="0">
                <a:latin typeface="Times New Roman" pitchFamily="18" charset="0"/>
                <a:ea typeface="宋体" pitchFamily="2" charset="-122"/>
              </a:rPr>
              <a:t>/* error */ 	</a:t>
            </a:r>
            <a:r>
              <a:rPr kumimoji="1" lang="en-US" altLang="zh-CN" sz="2400" dirty="0" smtClean="0">
                <a:latin typeface="Times New Roman" pitchFamily="18" charset="0"/>
                <a:ea typeface="宋体" pitchFamily="2" charset="-122"/>
              </a:rPr>
              <a:t>   </a:t>
            </a:r>
            <a:r>
              <a:rPr kumimoji="1" lang="en-US" altLang="zh-CN" sz="2400" dirty="0">
                <a:latin typeface="Times New Roman" pitchFamily="18" charset="0"/>
                <a:ea typeface="宋体" pitchFamily="2" charset="-122"/>
              </a:rPr>
              <a:t>/* error */     </a:t>
            </a:r>
            <a:r>
              <a:rPr kumimoji="1" lang="en-US" altLang="zh-CN" sz="2400" dirty="0" smtClean="0">
                <a:latin typeface="Times New Roman" pitchFamily="18" charset="0"/>
                <a:ea typeface="宋体" pitchFamily="2" charset="-122"/>
              </a:rPr>
              <a:t>   </a:t>
            </a:r>
            <a:r>
              <a:rPr kumimoji="1" lang="en-US" altLang="zh-CN" sz="2400" dirty="0">
                <a:latin typeface="Times New Roman" pitchFamily="18" charset="0"/>
                <a:ea typeface="宋体" pitchFamily="2" charset="-122"/>
              </a:rPr>
              <a:t>/* warning */;</a:t>
            </a:r>
          </a:p>
          <a:p>
            <a:pPr algn="l" eaLnBrk="1" hangingPunct="1">
              <a:lnSpc>
                <a:spcPct val="50000"/>
              </a:lnSpc>
              <a:spcBef>
                <a:spcPct val="50000"/>
              </a:spcBef>
            </a:pPr>
            <a:r>
              <a:rPr kumimoji="1" lang="en-US" altLang="zh-CN" sz="2400" dirty="0">
                <a:latin typeface="Times New Roman" pitchFamily="18" charset="0"/>
                <a:ea typeface="宋体" pitchFamily="2" charset="-122"/>
              </a:rPr>
              <a:t>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33620FF2-26A5-4387-9FA1-66B289D34E7D}" type="slidenum">
              <a:rPr lang="en-US" altLang="zh-CN"/>
              <a:pPr/>
              <a:t>36</a:t>
            </a:fld>
            <a:endParaRPr lang="en-US" altLang="zh-CN"/>
          </a:p>
          <a:p>
            <a:endParaRPr lang="en-US" altLang="zh-CN"/>
          </a:p>
        </p:txBody>
      </p:sp>
      <p:sp>
        <p:nvSpPr>
          <p:cNvPr id="160770" name="Rectangle 2"/>
          <p:cNvSpPr>
            <a:spLocks noGrp="1" noChangeArrowheads="1"/>
          </p:cNvSpPr>
          <p:nvPr>
            <p:ph type="body" idx="1"/>
          </p:nvPr>
        </p:nvSpPr>
        <p:spPr>
          <a:xfrm>
            <a:off x="914400" y="381000"/>
            <a:ext cx="7924800" cy="6248400"/>
          </a:xfrm>
        </p:spPr>
        <p:txBody>
          <a:bodyPr/>
          <a:lstStyle/>
          <a:p>
            <a:pPr>
              <a:lnSpc>
                <a:spcPct val="50000"/>
              </a:lnSpc>
              <a:spcBef>
                <a:spcPct val="50000"/>
              </a:spcBef>
              <a:buFontTx/>
              <a:buNone/>
            </a:pPr>
            <a:endParaRPr lang="en-US" altLang="zh-CN" dirty="0"/>
          </a:p>
          <a:p>
            <a:pPr marL="0" indent="0">
              <a:lnSpc>
                <a:spcPct val="50000"/>
              </a:lnSpc>
              <a:spcBef>
                <a:spcPct val="50000"/>
              </a:spcBef>
              <a:buNone/>
            </a:pPr>
            <a:r>
              <a:rPr lang="en-US" altLang="zh-CN" dirty="0"/>
              <a:t>Program p</a:t>
            </a:r>
            <a:r>
              <a:rPr lang="en-US" altLang="zh-CN" dirty="0" smtClean="0"/>
              <a:t>(   );</a:t>
            </a:r>
            <a:endParaRPr lang="en-US" altLang="zh-CN" dirty="0"/>
          </a:p>
          <a:p>
            <a:pPr marL="0" indent="0">
              <a:lnSpc>
                <a:spcPct val="50000"/>
              </a:lnSpc>
              <a:spcBef>
                <a:spcPct val="50000"/>
              </a:spcBef>
              <a:buNone/>
            </a:pPr>
            <a:r>
              <a:rPr lang="en-US" altLang="zh-CN" dirty="0"/>
              <a:t>	</a:t>
            </a:r>
            <a:r>
              <a:rPr lang="en-US" altLang="zh-CN" dirty="0" err="1"/>
              <a:t>Var</a:t>
            </a:r>
            <a:r>
              <a:rPr lang="en-US" altLang="zh-CN" dirty="0"/>
              <a:t>  </a:t>
            </a:r>
            <a:r>
              <a:rPr lang="en-US" altLang="zh-CN" dirty="0" err="1"/>
              <a:t>rate:real</a:t>
            </a:r>
            <a:r>
              <a:rPr lang="en-US" altLang="zh-CN" dirty="0"/>
              <a:t>;</a:t>
            </a:r>
          </a:p>
          <a:p>
            <a:pPr marL="0" indent="0">
              <a:lnSpc>
                <a:spcPct val="50000"/>
              </a:lnSpc>
              <a:spcBef>
                <a:spcPct val="50000"/>
              </a:spcBef>
              <a:buNone/>
            </a:pPr>
            <a:r>
              <a:rPr lang="en-US" altLang="zh-CN" dirty="0"/>
              <a:t>	 </a:t>
            </a:r>
            <a:r>
              <a:rPr lang="en-US" altLang="zh-CN" dirty="0" err="1"/>
              <a:t>Var</a:t>
            </a:r>
            <a:r>
              <a:rPr lang="en-US" altLang="zh-CN" dirty="0"/>
              <a:t>  </a:t>
            </a:r>
            <a:r>
              <a:rPr lang="en-US" altLang="zh-CN" dirty="0" err="1" smtClean="0"/>
              <a:t>initial:real</a:t>
            </a:r>
            <a:r>
              <a:rPr lang="en-US" altLang="zh-CN" dirty="0"/>
              <a:t>;</a:t>
            </a:r>
          </a:p>
          <a:p>
            <a:pPr marL="0" indent="0">
              <a:lnSpc>
                <a:spcPct val="50000"/>
              </a:lnSpc>
              <a:spcBef>
                <a:spcPct val="50000"/>
              </a:spcBef>
              <a:buNone/>
            </a:pPr>
            <a:r>
              <a:rPr lang="en-US" altLang="zh-CN" dirty="0"/>
              <a:t>	 </a:t>
            </a:r>
            <a:r>
              <a:rPr lang="en-US" altLang="zh-CN" dirty="0" err="1"/>
              <a:t>Var</a:t>
            </a:r>
            <a:r>
              <a:rPr lang="en-US" altLang="zh-CN" dirty="0"/>
              <a:t>  </a:t>
            </a:r>
            <a:r>
              <a:rPr lang="en-US" altLang="zh-CN" dirty="0" err="1" smtClean="0"/>
              <a:t>position:real</a:t>
            </a:r>
            <a:r>
              <a:rPr lang="en-US" altLang="zh-CN" dirty="0" smtClean="0"/>
              <a:t> </a:t>
            </a:r>
            <a:r>
              <a:rPr lang="en-US" altLang="zh-CN" dirty="0"/>
              <a:t>;</a:t>
            </a:r>
          </a:p>
          <a:p>
            <a:pPr marL="0" indent="0">
              <a:lnSpc>
                <a:spcPct val="50000"/>
              </a:lnSpc>
              <a:spcBef>
                <a:spcPct val="50000"/>
              </a:spcBef>
              <a:buNone/>
            </a:pPr>
            <a:r>
              <a:rPr lang="en-US" altLang="zh-CN" dirty="0"/>
              <a:t>       …</a:t>
            </a:r>
          </a:p>
          <a:p>
            <a:pPr marL="0" indent="0">
              <a:lnSpc>
                <a:spcPct val="50000"/>
              </a:lnSpc>
              <a:spcBef>
                <a:spcPct val="50000"/>
              </a:spcBef>
              <a:buNone/>
            </a:pPr>
            <a:r>
              <a:rPr lang="en-US" altLang="zh-CN" dirty="0"/>
              <a:t>	 position := initial     +     rate * 60</a:t>
            </a:r>
          </a:p>
          <a:p>
            <a:pPr marL="0" indent="0">
              <a:lnSpc>
                <a:spcPct val="50000"/>
              </a:lnSpc>
              <a:spcBef>
                <a:spcPct val="50000"/>
              </a:spcBef>
              <a:buNone/>
            </a:pPr>
            <a:r>
              <a:rPr lang="en-US" altLang="zh-CN" dirty="0"/>
              <a:t>                                 </a:t>
            </a:r>
            <a:r>
              <a:rPr lang="en-US" altLang="zh-CN" dirty="0" smtClean="0"/>
              <a:t>                </a:t>
            </a:r>
            <a:r>
              <a:rPr lang="en-US" altLang="zh-CN" dirty="0"/>
              <a:t>/*warning*/</a:t>
            </a:r>
          </a:p>
          <a:p>
            <a:pPr marL="0" indent="0">
              <a:buNone/>
            </a:pP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E5FAB866-5E3E-4057-BE87-19250D0B7167}" type="slidenum">
              <a:rPr lang="en-US" altLang="zh-CN"/>
              <a:pPr/>
              <a:t>37</a:t>
            </a:fld>
            <a:endParaRPr lang="en-US" altLang="zh-CN"/>
          </a:p>
          <a:p>
            <a:endParaRPr lang="en-US" altLang="zh-CN"/>
          </a:p>
        </p:txBody>
      </p:sp>
      <p:sp>
        <p:nvSpPr>
          <p:cNvPr id="161794" name="Rectangle 2"/>
          <p:cNvSpPr>
            <a:spLocks noGrp="1" noChangeArrowheads="1"/>
          </p:cNvSpPr>
          <p:nvPr>
            <p:ph type="title"/>
          </p:nvPr>
        </p:nvSpPr>
        <p:spPr>
          <a:xfrm>
            <a:off x="457200" y="685800"/>
            <a:ext cx="8229600" cy="334963"/>
          </a:xfrm>
        </p:spPr>
        <p:txBody>
          <a:bodyPr/>
          <a:lstStyle/>
          <a:p>
            <a:r>
              <a:rPr lang="zh-CN" altLang="en-US" sz="2800">
                <a:latin typeface="微软雅黑" pitchFamily="34" charset="-122"/>
                <a:ea typeface="微软雅黑" pitchFamily="34" charset="-122"/>
              </a:rPr>
              <a:t>语义分析</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处理）</a:t>
            </a:r>
          </a:p>
        </p:txBody>
      </p:sp>
      <p:grpSp>
        <p:nvGrpSpPr>
          <p:cNvPr id="161795" name="Group 3"/>
          <p:cNvGrpSpPr>
            <a:grpSpLocks/>
          </p:cNvGrpSpPr>
          <p:nvPr/>
        </p:nvGrpSpPr>
        <p:grpSpPr bwMode="auto">
          <a:xfrm>
            <a:off x="1371600" y="1828800"/>
            <a:ext cx="6629400" cy="4160838"/>
            <a:chOff x="912" y="1200"/>
            <a:chExt cx="4176" cy="2621"/>
          </a:xfrm>
        </p:grpSpPr>
        <p:sp>
          <p:nvSpPr>
            <p:cNvPr id="161796" name="Text Box 4"/>
            <p:cNvSpPr txBox="1">
              <a:spLocks noChangeArrowheads="1"/>
            </p:cNvSpPr>
            <p:nvPr/>
          </p:nvSpPr>
          <p:spPr bwMode="auto">
            <a:xfrm>
              <a:off x="4416" y="3456"/>
              <a:ext cx="3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a:solidFill>
                    <a:srgbClr val="FF6600"/>
                  </a:solidFill>
                  <a:latin typeface="Times New Roman" pitchFamily="18" charset="0"/>
                  <a:ea typeface="宋体" pitchFamily="2" charset="-122"/>
                </a:rPr>
                <a:t>60</a:t>
              </a:r>
              <a:endParaRPr kumimoji="1" lang="en-US" altLang="zh-CN" sz="2400">
                <a:solidFill>
                  <a:srgbClr val="FF6600"/>
                </a:solidFill>
                <a:latin typeface="Times New Roman" pitchFamily="18" charset="0"/>
                <a:ea typeface="宋体" pitchFamily="2" charset="-122"/>
              </a:endParaRPr>
            </a:p>
          </p:txBody>
        </p:sp>
        <p:sp>
          <p:nvSpPr>
            <p:cNvPr id="161797" name="Text Box 5"/>
            <p:cNvSpPr txBox="1">
              <a:spLocks noChangeArrowheads="1"/>
            </p:cNvSpPr>
            <p:nvPr/>
          </p:nvSpPr>
          <p:spPr bwMode="auto">
            <a:xfrm>
              <a:off x="2016" y="1200"/>
              <a:ext cx="40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a:latin typeface="Times New Roman" pitchFamily="18" charset="0"/>
                  <a:ea typeface="宋体" pitchFamily="2" charset="-122"/>
                </a:rPr>
                <a:t>:=</a:t>
              </a:r>
              <a:endParaRPr kumimoji="1" lang="en-US" altLang="zh-CN" sz="2400">
                <a:latin typeface="Times New Roman" pitchFamily="18" charset="0"/>
                <a:ea typeface="宋体" pitchFamily="2" charset="-122"/>
              </a:endParaRPr>
            </a:p>
          </p:txBody>
        </p:sp>
        <p:sp>
          <p:nvSpPr>
            <p:cNvPr id="161798" name="Text Box 6"/>
            <p:cNvSpPr txBox="1">
              <a:spLocks noChangeArrowheads="1"/>
            </p:cNvSpPr>
            <p:nvPr/>
          </p:nvSpPr>
          <p:spPr bwMode="auto">
            <a:xfrm>
              <a:off x="2784" y="1776"/>
              <a:ext cx="4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400">
                  <a:latin typeface="Times New Roman" pitchFamily="18" charset="0"/>
                  <a:ea typeface="宋体" pitchFamily="2" charset="-122"/>
                </a:rPr>
                <a:t>+</a:t>
              </a:r>
            </a:p>
          </p:txBody>
        </p:sp>
        <p:sp>
          <p:nvSpPr>
            <p:cNvPr id="161799" name="Text Box 7"/>
            <p:cNvSpPr txBox="1">
              <a:spLocks noChangeArrowheads="1"/>
            </p:cNvSpPr>
            <p:nvPr/>
          </p:nvSpPr>
          <p:spPr bwMode="auto">
            <a:xfrm>
              <a:off x="3648" y="2352"/>
              <a:ext cx="40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a:latin typeface="Times New Roman" pitchFamily="18" charset="0"/>
                  <a:ea typeface="宋体" pitchFamily="2" charset="-122"/>
                </a:rPr>
                <a:t>*</a:t>
              </a:r>
              <a:endParaRPr kumimoji="1" lang="en-US" altLang="zh-CN" sz="2400">
                <a:latin typeface="Times New Roman" pitchFamily="18" charset="0"/>
                <a:ea typeface="宋体" pitchFamily="2" charset="-122"/>
              </a:endParaRPr>
            </a:p>
          </p:txBody>
        </p:sp>
        <p:sp>
          <p:nvSpPr>
            <p:cNvPr id="161800" name="Text Box 8"/>
            <p:cNvSpPr txBox="1">
              <a:spLocks noChangeArrowheads="1"/>
            </p:cNvSpPr>
            <p:nvPr/>
          </p:nvSpPr>
          <p:spPr bwMode="auto">
            <a:xfrm>
              <a:off x="912" y="1776"/>
              <a:ext cx="101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a:latin typeface="Times New Roman" pitchFamily="18" charset="0"/>
                  <a:ea typeface="宋体" pitchFamily="2" charset="-122"/>
                </a:rPr>
                <a:t>Id1 </a:t>
              </a:r>
              <a:r>
                <a:rPr kumimoji="1" lang="en-US" altLang="zh-CN" sz="3200">
                  <a:solidFill>
                    <a:srgbClr val="FF6600"/>
                  </a:solidFill>
                  <a:latin typeface="Times New Roman" pitchFamily="18" charset="0"/>
                  <a:ea typeface="宋体" pitchFamily="2" charset="-122"/>
                </a:rPr>
                <a:t>position</a:t>
              </a:r>
              <a:endParaRPr kumimoji="1" lang="en-US" altLang="zh-CN" sz="2400">
                <a:solidFill>
                  <a:srgbClr val="FF6600"/>
                </a:solidFill>
                <a:latin typeface="Times New Roman" pitchFamily="18" charset="0"/>
                <a:ea typeface="宋体" pitchFamily="2" charset="-122"/>
              </a:endParaRPr>
            </a:p>
          </p:txBody>
        </p:sp>
        <p:sp>
          <p:nvSpPr>
            <p:cNvPr id="161801" name="Text Box 9"/>
            <p:cNvSpPr txBox="1">
              <a:spLocks noChangeArrowheads="1"/>
            </p:cNvSpPr>
            <p:nvPr/>
          </p:nvSpPr>
          <p:spPr bwMode="auto">
            <a:xfrm>
              <a:off x="1728" y="2304"/>
              <a:ext cx="76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a:latin typeface="Times New Roman" pitchFamily="18" charset="0"/>
                  <a:ea typeface="宋体" pitchFamily="2" charset="-122"/>
                </a:rPr>
                <a:t>Id2 </a:t>
              </a:r>
              <a:r>
                <a:rPr kumimoji="1" lang="en-US" altLang="zh-CN" sz="3200">
                  <a:solidFill>
                    <a:srgbClr val="FF6600"/>
                  </a:solidFill>
                  <a:latin typeface="Times New Roman" pitchFamily="18" charset="0"/>
                  <a:ea typeface="宋体" pitchFamily="2" charset="-122"/>
                </a:rPr>
                <a:t>initial</a:t>
              </a:r>
              <a:endParaRPr kumimoji="1" lang="en-US" altLang="zh-CN" sz="2400">
                <a:solidFill>
                  <a:srgbClr val="FF6600"/>
                </a:solidFill>
                <a:latin typeface="Times New Roman" pitchFamily="18" charset="0"/>
                <a:ea typeface="宋体" pitchFamily="2" charset="-122"/>
              </a:endParaRPr>
            </a:p>
          </p:txBody>
        </p:sp>
        <p:sp>
          <p:nvSpPr>
            <p:cNvPr id="161802" name="Text Box 10"/>
            <p:cNvSpPr txBox="1">
              <a:spLocks noChangeArrowheads="1"/>
            </p:cNvSpPr>
            <p:nvPr/>
          </p:nvSpPr>
          <p:spPr bwMode="auto">
            <a:xfrm>
              <a:off x="2736" y="2880"/>
              <a:ext cx="559"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3200">
                  <a:latin typeface="Times New Roman" pitchFamily="18" charset="0"/>
                  <a:ea typeface="宋体" pitchFamily="2" charset="-122"/>
                </a:rPr>
                <a:t>Id3 </a:t>
              </a:r>
              <a:r>
                <a:rPr kumimoji="1" lang="en-US" altLang="zh-CN" sz="3200">
                  <a:solidFill>
                    <a:srgbClr val="FF6600"/>
                  </a:solidFill>
                  <a:latin typeface="Times New Roman" pitchFamily="18" charset="0"/>
                  <a:ea typeface="宋体" pitchFamily="2" charset="-122"/>
                </a:rPr>
                <a:t>rate</a:t>
              </a:r>
              <a:endParaRPr kumimoji="1" lang="en-US" altLang="zh-CN" sz="2400">
                <a:solidFill>
                  <a:srgbClr val="FF6600"/>
                </a:solidFill>
                <a:latin typeface="Times New Roman" pitchFamily="18" charset="0"/>
                <a:ea typeface="宋体" pitchFamily="2" charset="-122"/>
              </a:endParaRPr>
            </a:p>
          </p:txBody>
        </p:sp>
        <p:sp>
          <p:nvSpPr>
            <p:cNvPr id="161803" name="Line 11"/>
            <p:cNvSpPr>
              <a:spLocks noChangeShapeType="1"/>
            </p:cNvSpPr>
            <p:nvPr/>
          </p:nvSpPr>
          <p:spPr bwMode="auto">
            <a:xfrm flipV="1">
              <a:off x="1488" y="1488"/>
              <a:ext cx="61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4" name="Line 12"/>
            <p:cNvSpPr>
              <a:spLocks noChangeShapeType="1"/>
            </p:cNvSpPr>
            <p:nvPr/>
          </p:nvSpPr>
          <p:spPr bwMode="auto">
            <a:xfrm>
              <a:off x="2304" y="1488"/>
              <a:ext cx="508"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5" name="Line 13"/>
            <p:cNvSpPr>
              <a:spLocks noChangeShapeType="1"/>
            </p:cNvSpPr>
            <p:nvPr/>
          </p:nvSpPr>
          <p:spPr bwMode="auto">
            <a:xfrm flipH="1">
              <a:off x="2160" y="1968"/>
              <a:ext cx="661"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6" name="Line 14"/>
            <p:cNvSpPr>
              <a:spLocks noChangeShapeType="1"/>
            </p:cNvSpPr>
            <p:nvPr/>
          </p:nvSpPr>
          <p:spPr bwMode="auto">
            <a:xfrm>
              <a:off x="3024" y="1968"/>
              <a:ext cx="661"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7" name="Line 15"/>
            <p:cNvSpPr>
              <a:spLocks noChangeShapeType="1"/>
            </p:cNvSpPr>
            <p:nvPr/>
          </p:nvSpPr>
          <p:spPr bwMode="auto">
            <a:xfrm>
              <a:off x="3888" y="2544"/>
              <a:ext cx="61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8" name="Line 16"/>
            <p:cNvSpPr>
              <a:spLocks noChangeShapeType="1"/>
            </p:cNvSpPr>
            <p:nvPr/>
          </p:nvSpPr>
          <p:spPr bwMode="auto">
            <a:xfrm flipH="1">
              <a:off x="3072" y="2544"/>
              <a:ext cx="61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809" name="Text Box 17"/>
            <p:cNvSpPr txBox="1">
              <a:spLocks noChangeArrowheads="1"/>
            </p:cNvSpPr>
            <p:nvPr/>
          </p:nvSpPr>
          <p:spPr bwMode="auto">
            <a:xfrm>
              <a:off x="4080" y="2880"/>
              <a:ext cx="10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en-US" sz="3200">
                  <a:latin typeface="Times New Roman" pitchFamily="18" charset="0"/>
                  <a:ea typeface="宋体" pitchFamily="2" charset="-122"/>
                </a:rPr>
                <a:t>inttoreal</a:t>
              </a:r>
              <a:endParaRPr kumimoji="1" lang="en-US" altLang="zh-CN" sz="2400">
                <a:latin typeface="Times New Roman" pitchFamily="18" charset="0"/>
                <a:ea typeface="宋体" pitchFamily="2" charset="-122"/>
              </a:endParaRPr>
            </a:p>
          </p:txBody>
        </p:sp>
        <p:sp>
          <p:nvSpPr>
            <p:cNvPr id="161810" name="Line 18"/>
            <p:cNvSpPr>
              <a:spLocks noChangeShapeType="1"/>
            </p:cNvSpPr>
            <p:nvPr/>
          </p:nvSpPr>
          <p:spPr bwMode="auto">
            <a:xfrm>
              <a:off x="4560" y="3216"/>
              <a:ext cx="1"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95E4A746-E101-4045-BF7D-466A7577D03F}" type="slidenum">
              <a:rPr lang="en-US" altLang="zh-CN"/>
              <a:pPr/>
              <a:t>38</a:t>
            </a:fld>
            <a:endParaRPr lang="en-US" altLang="zh-CN"/>
          </a:p>
          <a:p>
            <a:endParaRPr lang="en-US" altLang="zh-CN"/>
          </a:p>
        </p:txBody>
      </p:sp>
      <p:grpSp>
        <p:nvGrpSpPr>
          <p:cNvPr id="236546" name="Group 2"/>
          <p:cNvGrpSpPr>
            <a:grpSpLocks/>
          </p:cNvGrpSpPr>
          <p:nvPr/>
        </p:nvGrpSpPr>
        <p:grpSpPr bwMode="auto">
          <a:xfrm>
            <a:off x="1524000" y="1371600"/>
            <a:ext cx="6667500" cy="4878388"/>
            <a:chOff x="944" y="719"/>
            <a:chExt cx="4200" cy="3073"/>
          </a:xfrm>
        </p:grpSpPr>
        <p:sp>
          <p:nvSpPr>
            <p:cNvPr id="236547"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236548"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6549"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6550"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6551"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6552"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6553"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236554"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236555"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236556"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236557"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36558"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36559"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36560"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36561"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36562"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63"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64"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65"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66"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67"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68"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69"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0"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1"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2"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3"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4"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5"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6"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7"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8"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79"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80"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81"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82"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83"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84"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85"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6586"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6587"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
        <p:nvSpPr>
          <p:cNvPr id="236588" name="Rectangle 44"/>
          <p:cNvSpPr>
            <a:spLocks noChangeArrowheads="1"/>
          </p:cNvSpPr>
          <p:nvPr/>
        </p:nvSpPr>
        <p:spPr bwMode="auto">
          <a:xfrm>
            <a:off x="3352800" y="3810000"/>
            <a:ext cx="3276600" cy="685800"/>
          </a:xfrm>
          <a:prstGeom prst="rect">
            <a:avLst/>
          </a:prstGeom>
          <a:solidFill>
            <a:srgbClr val="00FF00">
              <a:alpha val="4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C440313-0143-4631-9543-B1E31B712A0B}" type="slidenum">
              <a:rPr lang="en-US" altLang="zh-CN"/>
              <a:pPr/>
              <a:t>39</a:t>
            </a:fld>
            <a:endParaRPr lang="en-US" altLang="zh-CN"/>
          </a:p>
          <a:p>
            <a:endParaRPr lang="en-US" altLang="zh-CN"/>
          </a:p>
        </p:txBody>
      </p:sp>
      <p:sp>
        <p:nvSpPr>
          <p:cNvPr id="165891" name="Text Box 3"/>
          <p:cNvSpPr txBox="1">
            <a:spLocks noChangeArrowheads="1"/>
          </p:cNvSpPr>
          <p:nvPr/>
        </p:nvSpPr>
        <p:spPr bwMode="auto">
          <a:xfrm>
            <a:off x="609600" y="1371600"/>
            <a:ext cx="7848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dirty="0">
                <a:ea typeface="宋体" pitchFamily="2" charset="-122"/>
              </a:rPr>
              <a:t>源程序的内部</a:t>
            </a:r>
            <a:r>
              <a:rPr lang="en-US" altLang="zh-CN" sz="2800" dirty="0">
                <a:ea typeface="宋体" pitchFamily="2" charset="-122"/>
              </a:rPr>
              <a:t>(</a:t>
            </a:r>
            <a:r>
              <a:rPr lang="zh-CN" altLang="en-US" sz="2800" dirty="0">
                <a:ea typeface="宋体" pitchFamily="2" charset="-122"/>
              </a:rPr>
              <a:t>中间</a:t>
            </a:r>
            <a:r>
              <a:rPr lang="en-US" altLang="zh-CN" sz="2800" dirty="0">
                <a:ea typeface="宋体" pitchFamily="2" charset="-122"/>
              </a:rPr>
              <a:t>)</a:t>
            </a:r>
            <a:r>
              <a:rPr lang="zh-CN" altLang="en-US" sz="2800" dirty="0">
                <a:ea typeface="宋体" pitchFamily="2" charset="-122"/>
              </a:rPr>
              <a:t>表示</a:t>
            </a:r>
          </a:p>
          <a:p>
            <a:pPr lvl="1" algn="l"/>
            <a:r>
              <a:rPr lang="zh-CN" altLang="en-US" sz="2800" dirty="0">
                <a:ea typeface="宋体" pitchFamily="2" charset="-122"/>
              </a:rPr>
              <a:t>三元式、四元式、</a:t>
            </a:r>
            <a:r>
              <a:rPr lang="en-US" altLang="en-US" sz="2800" dirty="0">
                <a:solidFill>
                  <a:schemeClr val="tx2"/>
                </a:solidFill>
                <a:ea typeface="宋体" pitchFamily="2" charset="-122"/>
              </a:rPr>
              <a:t>P-Code</a:t>
            </a:r>
            <a:r>
              <a:rPr lang="zh-CN" altLang="en-US" sz="2800" dirty="0">
                <a:solidFill>
                  <a:schemeClr val="tx2"/>
                </a:solidFill>
                <a:ea typeface="宋体" pitchFamily="2" charset="-122"/>
              </a:rPr>
              <a:t>、</a:t>
            </a:r>
            <a:r>
              <a:rPr lang="en-US" altLang="zh-CN" sz="2800" dirty="0">
                <a:solidFill>
                  <a:schemeClr val="tx2"/>
                </a:solidFill>
                <a:ea typeface="宋体" pitchFamily="2" charset="-122"/>
              </a:rPr>
              <a:t>C-Code</a:t>
            </a:r>
          </a:p>
          <a:p>
            <a:pPr algn="l" eaLnBrk="1" hangingPunct="1">
              <a:spcBef>
                <a:spcPct val="50000"/>
              </a:spcBef>
            </a:pPr>
            <a:endParaRPr kumimoji="1" lang="en-US" altLang="zh-CN" sz="2400" dirty="0">
              <a:latin typeface="Times New Roman" pitchFamily="18" charset="0"/>
              <a:ea typeface="宋体" pitchFamily="2" charset="-122"/>
            </a:endParaRPr>
          </a:p>
          <a:p>
            <a:pPr algn="l" eaLnBrk="1" hangingPunct="1">
              <a:spcBef>
                <a:spcPct val="50000"/>
              </a:spcBef>
            </a:pPr>
            <a:r>
              <a:rPr kumimoji="1" lang="en-US" altLang="zh-CN" sz="2400" dirty="0">
                <a:latin typeface="Times New Roman" pitchFamily="18" charset="0"/>
                <a:ea typeface="宋体" pitchFamily="2" charset="-122"/>
              </a:rPr>
              <a:t>id1:= id2 + id3 * 60</a:t>
            </a:r>
          </a:p>
          <a:p>
            <a:pPr algn="l" eaLnBrk="1" hangingPunct="1">
              <a:spcBef>
                <a:spcPct val="50000"/>
              </a:spcBef>
            </a:pPr>
            <a:r>
              <a:rPr kumimoji="1" lang="en-US" altLang="zh-CN" sz="2400" dirty="0">
                <a:latin typeface="Times New Roman" pitchFamily="18" charset="0"/>
                <a:ea typeface="宋体" pitchFamily="2" charset="-122"/>
              </a:rPr>
              <a:t>(1)	(</a:t>
            </a:r>
            <a:r>
              <a:rPr kumimoji="1" lang="en-US" altLang="zh-CN" sz="2400" dirty="0" err="1">
                <a:latin typeface="Times New Roman" pitchFamily="18" charset="0"/>
                <a:ea typeface="宋体" pitchFamily="2" charset="-122"/>
              </a:rPr>
              <a:t>inttoreal</a:t>
            </a:r>
            <a:r>
              <a:rPr kumimoji="1" lang="en-US" altLang="zh-CN" sz="2400" dirty="0">
                <a:latin typeface="Times New Roman" pitchFamily="18" charset="0"/>
                <a:ea typeface="宋体" pitchFamily="2" charset="-122"/>
              </a:rPr>
              <a:t>,	60	-	t1	)</a:t>
            </a:r>
          </a:p>
          <a:p>
            <a:pPr algn="l" eaLnBrk="1" hangingPunct="1">
              <a:spcBef>
                <a:spcPct val="50000"/>
              </a:spcBef>
            </a:pPr>
            <a:r>
              <a:rPr kumimoji="1" lang="en-US" altLang="zh-CN" sz="2400" dirty="0">
                <a:latin typeface="Times New Roman" pitchFamily="18" charset="0"/>
                <a:ea typeface="宋体" pitchFamily="2" charset="-122"/>
              </a:rPr>
              <a:t>(2)	(*	,	id3	t1	t2	)</a:t>
            </a:r>
          </a:p>
          <a:p>
            <a:pPr algn="l" eaLnBrk="1" hangingPunct="1">
              <a:spcBef>
                <a:spcPct val="50000"/>
              </a:spcBef>
            </a:pPr>
            <a:r>
              <a:rPr kumimoji="1" lang="en-US" altLang="zh-CN" sz="2400" dirty="0">
                <a:latin typeface="Times New Roman" pitchFamily="18" charset="0"/>
                <a:ea typeface="宋体" pitchFamily="2" charset="-122"/>
              </a:rPr>
              <a:t>(3)	(+	,	id2	t2	t3	)</a:t>
            </a:r>
          </a:p>
          <a:p>
            <a:pPr algn="l" eaLnBrk="1" hangingPunct="1">
              <a:spcBef>
                <a:spcPct val="50000"/>
              </a:spcBef>
            </a:pPr>
            <a:r>
              <a:rPr kumimoji="1" lang="en-US" altLang="zh-CN" sz="2400" dirty="0">
                <a:latin typeface="Times New Roman" pitchFamily="18" charset="0"/>
                <a:ea typeface="宋体" pitchFamily="2" charset="-122"/>
              </a:rPr>
              <a:t>(4)	(:=	,	t3	-	id1	)</a:t>
            </a:r>
          </a:p>
          <a:p>
            <a:pPr algn="l" eaLnBrk="1" hangingPunct="1">
              <a:spcBef>
                <a:spcPct val="50000"/>
              </a:spcBef>
            </a:pPr>
            <a:endParaRPr kumimoji="1" lang="zh-CN" altLang="zh-CN" sz="2400" dirty="0">
              <a:latin typeface="Times New Roman" pitchFamily="18" charset="0"/>
              <a:ea typeface="宋体" pitchFamily="2" charset="-122"/>
            </a:endParaRPr>
          </a:p>
        </p:txBody>
      </p:sp>
      <p:sp>
        <p:nvSpPr>
          <p:cNvPr id="165892" name="Rectangle 4"/>
          <p:cNvSpPr>
            <a:spLocks noChangeArrowheads="1"/>
          </p:cNvSpPr>
          <p:nvPr/>
        </p:nvSpPr>
        <p:spPr bwMode="auto">
          <a:xfrm>
            <a:off x="419100" y="533400"/>
            <a:ext cx="82296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zh-CN" altLang="en-US" sz="2800">
                <a:solidFill>
                  <a:srgbClr val="0000FF"/>
                </a:solidFill>
                <a:latin typeface="微软雅黑" pitchFamily="34" charset="-122"/>
              </a:rPr>
              <a:t>中间代码（中间表示）生成</a:t>
            </a:r>
            <a:r>
              <a:rPr lang="en-US" altLang="zh-CN" sz="2800">
                <a:solidFill>
                  <a:srgbClr val="0000FF"/>
                </a:solidFill>
                <a:latin typeface="微软雅黑" pitchFamily="34" charset="-122"/>
              </a:rPr>
              <a:t>(</a:t>
            </a:r>
            <a:r>
              <a:rPr lang="zh-CN" altLang="en-US" sz="2800">
                <a:solidFill>
                  <a:srgbClr val="0000FF"/>
                </a:solidFill>
                <a:latin typeface="微软雅黑" pitchFamily="34" charset="-122"/>
              </a:rPr>
              <a:t>翻译）</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Font typeface="Arial" pitchFamily="34" charset="0"/>
              <a:buChar char="•"/>
            </a:pPr>
            <a:r>
              <a:rPr lang="zh-CN" altLang="en-US" sz="2800" dirty="0"/>
              <a:t>掌握</a:t>
            </a:r>
            <a:r>
              <a:rPr lang="zh-CN" altLang="en-US" sz="2800" dirty="0">
                <a:solidFill>
                  <a:srgbClr val="333399"/>
                </a:solidFill>
              </a:rPr>
              <a:t>编译程序</a:t>
            </a:r>
            <a:r>
              <a:rPr lang="en-US" altLang="zh-CN" sz="2800" dirty="0">
                <a:solidFill>
                  <a:srgbClr val="333399"/>
                </a:solidFill>
              </a:rPr>
              <a:t>/</a:t>
            </a:r>
            <a:r>
              <a:rPr lang="zh-CN" altLang="en-US" sz="2800" dirty="0">
                <a:solidFill>
                  <a:srgbClr val="333399"/>
                </a:solidFill>
              </a:rPr>
              <a:t>系统设计的</a:t>
            </a:r>
            <a:r>
              <a:rPr lang="zh-CN" altLang="en-US" sz="2800" dirty="0"/>
              <a:t>基本原理</a:t>
            </a:r>
            <a:endParaRPr lang="zh-CN" altLang="en-US" sz="2800" dirty="0">
              <a:latin typeface="楷体_GB2312" pitchFamily="49" charset="-122"/>
            </a:endParaRPr>
          </a:p>
          <a:p>
            <a:pPr>
              <a:buFont typeface="Arial" pitchFamily="34" charset="0"/>
              <a:buChar char="•"/>
            </a:pPr>
            <a:r>
              <a:rPr lang="zh-CN" altLang="en-US" sz="900" dirty="0">
                <a:solidFill>
                  <a:srgbClr val="333399"/>
                </a:solidFill>
                <a:latin typeface="楷体_GB2312" pitchFamily="49" charset="-122"/>
              </a:rPr>
              <a:t> </a:t>
            </a:r>
          </a:p>
          <a:p>
            <a:pPr>
              <a:buFont typeface="Arial" pitchFamily="34" charset="0"/>
              <a:buChar char="•"/>
            </a:pPr>
            <a:r>
              <a:rPr lang="zh-CN" altLang="en-US" sz="2800" dirty="0"/>
              <a:t>  掌握</a:t>
            </a:r>
            <a:r>
              <a:rPr lang="zh-CN" altLang="en-US" sz="2800" dirty="0">
                <a:solidFill>
                  <a:srgbClr val="333399"/>
                </a:solidFill>
              </a:rPr>
              <a:t>“常见”语言机制的</a:t>
            </a:r>
            <a:r>
              <a:rPr lang="zh-CN" altLang="en-US" sz="2800" dirty="0"/>
              <a:t>实现技术</a:t>
            </a:r>
          </a:p>
          <a:p>
            <a:pPr lvl="1">
              <a:buFont typeface="Arial" pitchFamily="34" charset="0"/>
              <a:buChar char="•"/>
            </a:pPr>
            <a:endParaRPr lang="zh-CN" altLang="en-US" sz="900" dirty="0">
              <a:latin typeface="楷体_GB2312" pitchFamily="49" charset="-122"/>
            </a:endParaRPr>
          </a:p>
          <a:p>
            <a:pPr>
              <a:buFont typeface="Arial" pitchFamily="34" charset="0"/>
              <a:buChar char="•"/>
            </a:pPr>
            <a:r>
              <a:rPr lang="zh-CN" altLang="en-US" sz="2800" dirty="0"/>
              <a:t>  </a:t>
            </a:r>
            <a:r>
              <a:rPr lang="zh-CN" altLang="en-US" sz="2800" dirty="0">
                <a:solidFill>
                  <a:srgbClr val="333399"/>
                </a:solidFill>
              </a:rPr>
              <a:t>经历开发一个</a:t>
            </a:r>
            <a:r>
              <a:rPr lang="zh-CN" altLang="en-US" sz="2800" dirty="0"/>
              <a:t>小型编译程序</a:t>
            </a:r>
            <a:r>
              <a:rPr lang="zh-CN" altLang="en-US" sz="2800" dirty="0">
                <a:solidFill>
                  <a:srgbClr val="333399"/>
                </a:solidFill>
              </a:rPr>
              <a:t>的主要阶段</a:t>
            </a:r>
          </a:p>
          <a:p>
            <a:pPr lvl="1">
              <a:buFont typeface="Arial" pitchFamily="34" charset="0"/>
              <a:buChar char="•"/>
            </a:pPr>
            <a:endParaRPr lang="zh-CN" altLang="en-US" sz="900" dirty="0">
              <a:solidFill>
                <a:srgbClr val="333399"/>
              </a:solidFill>
              <a:latin typeface="楷体_GB2312" pitchFamily="49" charset="-122"/>
            </a:endParaRPr>
          </a:p>
          <a:p>
            <a:pPr>
              <a:buFont typeface="Arial" pitchFamily="34" charset="0"/>
              <a:buChar char="•"/>
            </a:pPr>
            <a:r>
              <a:rPr lang="zh-CN" altLang="en-US" sz="2800" dirty="0">
                <a:latin typeface="楷体_GB2312" pitchFamily="49" charset="-122"/>
              </a:rPr>
              <a:t> </a:t>
            </a:r>
            <a:r>
              <a:rPr lang="zh-CN" altLang="en-US" sz="2800" dirty="0">
                <a:solidFill>
                  <a:srgbClr val="333399"/>
                </a:solidFill>
              </a:rPr>
              <a:t>自学并使用</a:t>
            </a:r>
            <a:r>
              <a:rPr lang="zh-CN" altLang="en-US" sz="2800" dirty="0"/>
              <a:t>自动构造工具</a:t>
            </a:r>
          </a:p>
          <a:p>
            <a:pPr>
              <a:buFont typeface="Arial" pitchFamily="34" charset="0"/>
              <a:buChar char="•"/>
            </a:pPr>
            <a:endParaRPr lang="zh-CN" altLang="en-US" sz="900" dirty="0"/>
          </a:p>
          <a:p>
            <a:pPr>
              <a:buFont typeface="Arial" pitchFamily="34" charset="0"/>
              <a:buChar char="•"/>
            </a:pPr>
            <a:r>
              <a:rPr lang="zh-CN" altLang="en-US" sz="2800" dirty="0"/>
              <a:t>  </a:t>
            </a:r>
            <a:r>
              <a:rPr lang="zh-CN" altLang="en-US" sz="2800" dirty="0">
                <a:solidFill>
                  <a:srgbClr val="333399"/>
                </a:solidFill>
              </a:rPr>
              <a:t>加深对</a:t>
            </a:r>
            <a:r>
              <a:rPr lang="zh-CN" altLang="en-US" sz="2800" dirty="0"/>
              <a:t>计算机系统</a:t>
            </a:r>
            <a:r>
              <a:rPr lang="zh-CN" altLang="en-US" sz="2800" dirty="0">
                <a:solidFill>
                  <a:srgbClr val="333399"/>
                </a:solidFill>
              </a:rPr>
              <a:t>的理解</a:t>
            </a:r>
          </a:p>
          <a:p>
            <a:pPr>
              <a:buFont typeface="Arial" pitchFamily="34" charset="0"/>
              <a:buChar char="•"/>
            </a:pPr>
            <a:endParaRPr lang="zh-CN" altLang="en-US" sz="900" dirty="0">
              <a:solidFill>
                <a:srgbClr val="333399"/>
              </a:solidFill>
            </a:endParaRPr>
          </a:p>
          <a:p>
            <a:pPr>
              <a:buFont typeface="Arial" pitchFamily="34" charset="0"/>
              <a:buChar char="•"/>
            </a:pPr>
            <a:r>
              <a:rPr lang="zh-CN" altLang="en-US" sz="2800" dirty="0">
                <a:solidFill>
                  <a:srgbClr val="333399"/>
                </a:solidFill>
              </a:rPr>
              <a:t>  会将所学知识</a:t>
            </a:r>
            <a:r>
              <a:rPr lang="zh-CN" altLang="en-US" sz="2800" dirty="0"/>
              <a:t>灵活应用</a:t>
            </a:r>
          </a:p>
          <a:p>
            <a:endParaRPr lang="zh-CN" altLang="en-US" sz="2800" dirty="0"/>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4</a:t>
            </a:fld>
            <a:endParaRPr lang="en-US" altLang="zh-CN" smtClean="0"/>
          </a:p>
          <a:p>
            <a:endParaRPr lang="en-US" altLang="zh-CN"/>
          </a:p>
        </p:txBody>
      </p:sp>
      <p:sp>
        <p:nvSpPr>
          <p:cNvPr id="5" name="Rectangle 2"/>
          <p:cNvSpPr txBox="1">
            <a:spLocks noChangeArrowheads="1"/>
          </p:cNvSpPr>
          <p:nvPr/>
        </p:nvSpPr>
        <p:spPr bwMode="auto">
          <a:xfrm>
            <a:off x="533400" y="457200"/>
            <a:ext cx="70056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dirty="0" smtClean="0">
                <a:latin typeface="微软雅黑" pitchFamily="34" charset="-122"/>
                <a:ea typeface="微软雅黑" pitchFamily="34" charset="-122"/>
              </a:rPr>
              <a:t>教学目的与要求</a:t>
            </a:r>
            <a:endParaRPr lang="zh-CN" altLang="en-US" sz="2400" dirty="0">
              <a:latin typeface="微软雅黑" pitchFamily="34" charset="-122"/>
              <a:ea typeface="微软雅黑" pitchFamily="34" charset="-122"/>
            </a:endParaRPr>
          </a:p>
        </p:txBody>
      </p:sp>
      <p:sp>
        <p:nvSpPr>
          <p:cNvPr id="6" name="Text Box 1034"/>
          <p:cNvSpPr txBox="1">
            <a:spLocks noChangeArrowheads="1"/>
          </p:cNvSpPr>
          <p:nvPr/>
        </p:nvSpPr>
        <p:spPr bwMode="auto">
          <a:xfrm>
            <a:off x="1143000" y="5105400"/>
            <a:ext cx="4967288" cy="701675"/>
          </a:xfrm>
          <a:prstGeom prst="rect">
            <a:avLst/>
          </a:prstGeom>
          <a:noFill/>
          <a:ln w="9525">
            <a:noFill/>
            <a:miter lim="800000"/>
            <a:headEnd/>
            <a:tailEnd/>
          </a:ln>
        </p:spPr>
        <p:txBody>
          <a:bodyPr>
            <a:spAutoFit/>
          </a:bodyPr>
          <a:lstStyle/>
          <a:p>
            <a:pPr algn="l">
              <a:buClrTx/>
              <a:buFontTx/>
              <a:buNone/>
            </a:pPr>
            <a:r>
              <a:rPr lang="zh-CN" altLang="en-US" sz="4000" dirty="0">
                <a:solidFill>
                  <a:srgbClr val="333399"/>
                </a:solidFill>
                <a:latin typeface="宋体" pitchFamily="2" charset="-122"/>
              </a:rPr>
              <a:t>原理 </a:t>
            </a:r>
            <a:r>
              <a:rPr lang="en-US" altLang="zh-CN" sz="4000" dirty="0">
                <a:solidFill>
                  <a:srgbClr val="333399"/>
                </a:solidFill>
                <a:latin typeface="宋体" pitchFamily="2" charset="-122"/>
              </a:rPr>
              <a:t>+ </a:t>
            </a:r>
            <a:r>
              <a:rPr lang="zh-CN" altLang="en-US" sz="4000" dirty="0">
                <a:solidFill>
                  <a:srgbClr val="333399"/>
                </a:solidFill>
                <a:latin typeface="宋体" pitchFamily="2" charset="-122"/>
              </a:rPr>
              <a:t>技术 </a:t>
            </a:r>
            <a:r>
              <a:rPr lang="en-US" altLang="zh-CN" sz="4000" dirty="0">
                <a:solidFill>
                  <a:srgbClr val="333399"/>
                </a:solidFill>
                <a:latin typeface="宋体" pitchFamily="2" charset="-122"/>
              </a:rPr>
              <a:t>+ </a:t>
            </a:r>
            <a:r>
              <a:rPr lang="zh-CN" altLang="en-US" sz="4000" dirty="0">
                <a:solidFill>
                  <a:srgbClr val="333399"/>
                </a:solidFill>
                <a:latin typeface="宋体" pitchFamily="2" charset="-122"/>
              </a:rPr>
              <a:t>工具</a:t>
            </a:r>
            <a:endParaRPr lang="zh-CN" altLang="en-US" sz="4000" b="0" dirty="0">
              <a:solidFill>
                <a:srgbClr val="333399"/>
              </a:solidFill>
              <a:latin typeface="Times New Roman" pitchFamily="18" charset="0"/>
            </a:endParaRPr>
          </a:p>
        </p:txBody>
      </p:sp>
      <p:grpSp>
        <p:nvGrpSpPr>
          <p:cNvPr id="7" name="Group 10"/>
          <p:cNvGrpSpPr>
            <a:grpSpLocks/>
          </p:cNvGrpSpPr>
          <p:nvPr/>
        </p:nvGrpSpPr>
        <p:grpSpPr bwMode="auto">
          <a:xfrm>
            <a:off x="1620396" y="5671303"/>
            <a:ext cx="1582737" cy="824247"/>
            <a:chOff x="1655" y="2387"/>
            <a:chExt cx="862" cy="952"/>
          </a:xfrm>
        </p:grpSpPr>
        <p:sp>
          <p:nvSpPr>
            <p:cNvPr id="8" name="Rectangle 11"/>
            <p:cNvSpPr>
              <a:spLocks noChangeArrowheads="1"/>
            </p:cNvSpPr>
            <p:nvPr/>
          </p:nvSpPr>
          <p:spPr bwMode="auto">
            <a:xfrm>
              <a:off x="1882" y="3012"/>
              <a:ext cx="566" cy="327"/>
            </a:xfrm>
            <a:prstGeom prst="rect">
              <a:avLst/>
            </a:prstGeom>
            <a:noFill/>
            <a:ln w="9525" algn="ctr">
              <a:noFill/>
              <a:miter lim="800000"/>
              <a:headEnd/>
              <a:tailEnd/>
            </a:ln>
          </p:spPr>
          <p:txBody>
            <a:bodyPr>
              <a:spAutoFit/>
            </a:bodyPr>
            <a:lstStyle/>
            <a:p>
              <a:pPr>
                <a:buClr>
                  <a:srgbClr val="000000"/>
                </a:buClr>
                <a:buSzPct val="100000"/>
                <a:buFont typeface="Times New Roman" pitchFamily="18" charset="0"/>
                <a:buNone/>
              </a:pPr>
              <a:r>
                <a:rPr kumimoji="0" lang="zh-CN" altLang="en-GB" sz="2800" dirty="0">
                  <a:latin typeface="楷体_GB2312" pitchFamily="49" charset="-122"/>
                </a:rPr>
                <a:t>课内</a:t>
              </a:r>
              <a:endParaRPr kumimoji="0" lang="zh-CN" altLang="en-US" sz="2800" dirty="0">
                <a:latin typeface="楷体_GB2312" pitchFamily="49" charset="-122"/>
              </a:endParaRPr>
            </a:p>
          </p:txBody>
        </p:sp>
        <p:sp>
          <p:nvSpPr>
            <p:cNvPr id="9" name="Line 12"/>
            <p:cNvSpPr>
              <a:spLocks noChangeShapeType="1"/>
            </p:cNvSpPr>
            <p:nvPr/>
          </p:nvSpPr>
          <p:spPr bwMode="auto">
            <a:xfrm>
              <a:off x="1655" y="2387"/>
              <a:ext cx="363" cy="635"/>
            </a:xfrm>
            <a:prstGeom prst="line">
              <a:avLst/>
            </a:prstGeom>
            <a:noFill/>
            <a:ln w="3175" cap="rnd">
              <a:solidFill>
                <a:srgbClr val="800080"/>
              </a:solidFill>
              <a:prstDash val="sysDot"/>
              <a:round/>
              <a:headEnd/>
              <a:tailEnd/>
            </a:ln>
          </p:spPr>
          <p:txBody>
            <a:bodyPr/>
            <a:lstStyle/>
            <a:p>
              <a:endParaRPr lang="zh-CN" altLang="en-US"/>
            </a:p>
          </p:txBody>
        </p:sp>
        <p:sp>
          <p:nvSpPr>
            <p:cNvPr id="10" name="Line 13"/>
            <p:cNvSpPr>
              <a:spLocks noChangeShapeType="1"/>
            </p:cNvSpPr>
            <p:nvPr/>
          </p:nvSpPr>
          <p:spPr bwMode="auto">
            <a:xfrm flipH="1">
              <a:off x="2200" y="2432"/>
              <a:ext cx="317" cy="590"/>
            </a:xfrm>
            <a:prstGeom prst="line">
              <a:avLst/>
            </a:prstGeom>
            <a:noFill/>
            <a:ln w="3175" cap="rnd">
              <a:solidFill>
                <a:srgbClr val="800080"/>
              </a:solidFill>
              <a:prstDash val="sysDot"/>
              <a:round/>
              <a:headEnd/>
              <a:tailEnd/>
            </a:ln>
          </p:spPr>
          <p:txBody>
            <a:bodyPr/>
            <a:lstStyle/>
            <a:p>
              <a:endParaRPr lang="zh-CN" altLang="en-US"/>
            </a:p>
          </p:txBody>
        </p:sp>
      </p:grpSp>
      <p:grpSp>
        <p:nvGrpSpPr>
          <p:cNvPr id="11" name="Group 14"/>
          <p:cNvGrpSpPr>
            <a:grpSpLocks/>
          </p:cNvGrpSpPr>
          <p:nvPr/>
        </p:nvGrpSpPr>
        <p:grpSpPr bwMode="auto">
          <a:xfrm>
            <a:off x="3968727" y="5885955"/>
            <a:ext cx="1584325" cy="678876"/>
            <a:chOff x="2925" y="2387"/>
            <a:chExt cx="862" cy="952"/>
          </a:xfrm>
        </p:grpSpPr>
        <p:sp>
          <p:nvSpPr>
            <p:cNvPr id="12" name="Rectangle 15"/>
            <p:cNvSpPr>
              <a:spLocks noChangeArrowheads="1"/>
            </p:cNvSpPr>
            <p:nvPr/>
          </p:nvSpPr>
          <p:spPr bwMode="auto">
            <a:xfrm>
              <a:off x="3145" y="3012"/>
              <a:ext cx="489" cy="327"/>
            </a:xfrm>
            <a:prstGeom prst="rect">
              <a:avLst/>
            </a:prstGeom>
            <a:noFill/>
            <a:ln w="9525" algn="ctr">
              <a:noFill/>
              <a:miter lim="800000"/>
              <a:headEnd/>
              <a:tailEnd/>
            </a:ln>
          </p:spPr>
          <p:txBody>
            <a:bodyPr wrap="none">
              <a:spAutoFit/>
            </a:bodyPr>
            <a:lstStyle/>
            <a:p>
              <a:pPr>
                <a:buClr>
                  <a:srgbClr val="000000"/>
                </a:buClr>
                <a:buSzPct val="100000"/>
                <a:buFont typeface="Times New Roman" pitchFamily="18" charset="0"/>
                <a:buNone/>
              </a:pPr>
              <a:r>
                <a:rPr kumimoji="0" lang="zh-CN" altLang="en-GB" sz="2800" dirty="0">
                  <a:latin typeface="楷体_GB2312" pitchFamily="49" charset="-122"/>
                </a:rPr>
                <a:t>课外</a:t>
              </a:r>
              <a:endParaRPr kumimoji="0" lang="zh-CN" altLang="en-US" sz="2800" dirty="0">
                <a:latin typeface="楷体_GB2312" pitchFamily="49" charset="-122"/>
              </a:endParaRPr>
            </a:p>
          </p:txBody>
        </p:sp>
        <p:sp>
          <p:nvSpPr>
            <p:cNvPr id="13" name="Line 16"/>
            <p:cNvSpPr>
              <a:spLocks noChangeShapeType="1"/>
            </p:cNvSpPr>
            <p:nvPr/>
          </p:nvSpPr>
          <p:spPr bwMode="auto">
            <a:xfrm>
              <a:off x="2925" y="2432"/>
              <a:ext cx="363" cy="635"/>
            </a:xfrm>
            <a:prstGeom prst="line">
              <a:avLst/>
            </a:prstGeom>
            <a:noFill/>
            <a:ln w="3175" cap="rnd">
              <a:solidFill>
                <a:srgbClr val="800080"/>
              </a:solidFill>
              <a:prstDash val="sysDot"/>
              <a:round/>
              <a:headEnd/>
              <a:tailEnd/>
            </a:ln>
          </p:spPr>
          <p:txBody>
            <a:bodyPr/>
            <a:lstStyle/>
            <a:p>
              <a:endParaRPr lang="zh-CN" altLang="en-US"/>
            </a:p>
          </p:txBody>
        </p:sp>
        <p:sp>
          <p:nvSpPr>
            <p:cNvPr id="14" name="Line 17"/>
            <p:cNvSpPr>
              <a:spLocks noChangeShapeType="1"/>
            </p:cNvSpPr>
            <p:nvPr/>
          </p:nvSpPr>
          <p:spPr bwMode="auto">
            <a:xfrm flipH="1">
              <a:off x="3470" y="2387"/>
              <a:ext cx="317" cy="680"/>
            </a:xfrm>
            <a:prstGeom prst="line">
              <a:avLst/>
            </a:prstGeom>
            <a:noFill/>
            <a:ln w="3175" cap="rnd">
              <a:solidFill>
                <a:srgbClr val="800080"/>
              </a:solidFill>
              <a:prstDash val="sysDot"/>
              <a:round/>
              <a:headEnd/>
              <a:tailEnd/>
            </a:ln>
          </p:spPr>
          <p:txBody>
            <a:bodyPr/>
            <a:lstStyle/>
            <a:p>
              <a:endParaRPr lang="zh-CN" altLang="en-US"/>
            </a:p>
          </p:txBody>
        </p:sp>
      </p:grpSp>
    </p:spTree>
    <p:extLst>
      <p:ext uri="{BB962C8B-B14F-4D97-AF65-F5344CB8AC3E}">
        <p14:creationId xmlns:p14="http://schemas.microsoft.com/office/powerpoint/2010/main" val="107263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Top)">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2490A78B-CD33-43E0-BBDA-2231CF0C8C2F}" type="slidenum">
              <a:rPr lang="en-US" altLang="zh-CN"/>
              <a:pPr/>
              <a:t>40</a:t>
            </a:fld>
            <a:endParaRPr lang="en-US" altLang="zh-CN"/>
          </a:p>
          <a:p>
            <a:endParaRPr lang="en-US" altLang="zh-CN"/>
          </a:p>
        </p:txBody>
      </p:sp>
      <p:grpSp>
        <p:nvGrpSpPr>
          <p:cNvPr id="237570" name="Group 2"/>
          <p:cNvGrpSpPr>
            <a:grpSpLocks/>
          </p:cNvGrpSpPr>
          <p:nvPr/>
        </p:nvGrpSpPr>
        <p:grpSpPr bwMode="auto">
          <a:xfrm>
            <a:off x="1524000" y="1371600"/>
            <a:ext cx="6667500" cy="4878388"/>
            <a:chOff x="944" y="719"/>
            <a:chExt cx="4200" cy="3073"/>
          </a:xfrm>
        </p:grpSpPr>
        <p:sp>
          <p:nvSpPr>
            <p:cNvPr id="237571"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237572"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7573"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7574"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7575"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7576"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7577"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237578"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237579"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237580"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237581"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37582"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37583"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37584"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37585"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37586"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87"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88"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89"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0"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1"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2"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3"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4"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5"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6"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7"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8"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599"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0"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1"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2"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3"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4"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5"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6"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7"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8"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09"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7610"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7611"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
        <p:nvSpPr>
          <p:cNvPr id="237612" name="Rectangle 44"/>
          <p:cNvSpPr>
            <a:spLocks noChangeArrowheads="1"/>
          </p:cNvSpPr>
          <p:nvPr/>
        </p:nvSpPr>
        <p:spPr bwMode="auto">
          <a:xfrm>
            <a:off x="3581400" y="4419600"/>
            <a:ext cx="2743200" cy="762000"/>
          </a:xfrm>
          <a:prstGeom prst="rect">
            <a:avLst/>
          </a:prstGeom>
          <a:solidFill>
            <a:srgbClr val="00FFFF">
              <a:alpha val="42999"/>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2F8C3A2-BED6-4300-9068-CA3D48B71F5C}" type="slidenum">
              <a:rPr lang="en-US" altLang="zh-CN"/>
              <a:pPr/>
              <a:t>41</a:t>
            </a:fld>
            <a:endParaRPr lang="en-US" altLang="zh-CN"/>
          </a:p>
          <a:p>
            <a:endParaRPr lang="en-US" altLang="zh-CN"/>
          </a:p>
        </p:txBody>
      </p:sp>
      <p:sp>
        <p:nvSpPr>
          <p:cNvPr id="171010" name="Rectangle 2"/>
          <p:cNvSpPr>
            <a:spLocks noGrp="1" noChangeArrowheads="1"/>
          </p:cNvSpPr>
          <p:nvPr>
            <p:ph type="title"/>
          </p:nvPr>
        </p:nvSpPr>
        <p:spPr>
          <a:xfrm>
            <a:off x="304800" y="457200"/>
            <a:ext cx="8686800" cy="990599"/>
          </a:xfrm>
        </p:spPr>
        <p:txBody>
          <a:bodyPr/>
          <a:lstStyle/>
          <a:p>
            <a:r>
              <a:rPr lang="zh-CN" altLang="en-US" sz="2800" dirty="0" smtClean="0">
                <a:latin typeface="微软雅黑" pitchFamily="34" charset="-122"/>
                <a:ea typeface="微软雅黑" pitchFamily="34" charset="-122"/>
              </a:rPr>
              <a:t>代码优化</a:t>
            </a:r>
            <a:r>
              <a:rPr lang="en-US" altLang="zh-CN" sz="2800" dirty="0" smtClean="0">
                <a:latin typeface="微软雅黑" pitchFamily="34" charset="-122"/>
                <a:ea typeface="微软雅黑" pitchFamily="34" charset="-122"/>
              </a:rPr>
              <a:t/>
            </a:r>
            <a:br>
              <a:rPr lang="en-US" altLang="zh-CN" sz="28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应用</a:t>
            </a:r>
            <a:r>
              <a:rPr lang="zh-CN" altLang="en-US" sz="2400" dirty="0">
                <a:latin typeface="微软雅黑" pitchFamily="34" charset="-122"/>
                <a:ea typeface="微软雅黑" pitchFamily="34" charset="-122"/>
              </a:rPr>
              <a:t>一些技术对代码进行变换以使得编译产生的目标代码高效</a:t>
            </a:r>
          </a:p>
        </p:txBody>
      </p:sp>
      <p:sp>
        <p:nvSpPr>
          <p:cNvPr id="171011" name="Text Box 3"/>
          <p:cNvSpPr txBox="1">
            <a:spLocks noChangeArrowheads="1"/>
          </p:cNvSpPr>
          <p:nvPr/>
        </p:nvSpPr>
        <p:spPr bwMode="auto">
          <a:xfrm>
            <a:off x="1295400" y="1447800"/>
            <a:ext cx="7315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400" dirty="0">
                <a:latin typeface="Times New Roman" pitchFamily="18" charset="0"/>
                <a:ea typeface="宋体" pitchFamily="2" charset="-122"/>
              </a:rPr>
              <a:t>	id1:= id2 + id3 * 60</a:t>
            </a:r>
          </a:p>
          <a:p>
            <a:pPr algn="l" eaLnBrk="1" hangingPunct="1">
              <a:spcBef>
                <a:spcPct val="50000"/>
              </a:spcBef>
            </a:pPr>
            <a:r>
              <a:rPr kumimoji="1" lang="en-US" altLang="zh-CN" sz="2400" dirty="0">
                <a:latin typeface="Times New Roman" pitchFamily="18" charset="0"/>
                <a:ea typeface="宋体" pitchFamily="2" charset="-122"/>
              </a:rPr>
              <a:t>(1)	(</a:t>
            </a:r>
            <a:r>
              <a:rPr kumimoji="1" lang="en-US" altLang="zh-CN" sz="2400" dirty="0" err="1">
                <a:latin typeface="Times New Roman" pitchFamily="18" charset="0"/>
                <a:ea typeface="宋体" pitchFamily="2" charset="-122"/>
              </a:rPr>
              <a:t>inttoreal</a:t>
            </a:r>
            <a:r>
              <a:rPr kumimoji="1" lang="en-US" altLang="zh-CN" sz="2400" dirty="0">
                <a:latin typeface="Times New Roman" pitchFamily="18" charset="0"/>
                <a:ea typeface="宋体" pitchFamily="2" charset="-122"/>
              </a:rPr>
              <a:t>	60	-	t1	)</a:t>
            </a:r>
          </a:p>
          <a:p>
            <a:pPr algn="l" eaLnBrk="1" hangingPunct="1">
              <a:spcBef>
                <a:spcPct val="50000"/>
              </a:spcBef>
            </a:pPr>
            <a:r>
              <a:rPr kumimoji="1" lang="en-US" altLang="zh-CN" sz="2400" dirty="0">
                <a:latin typeface="Times New Roman" pitchFamily="18" charset="0"/>
                <a:ea typeface="宋体" pitchFamily="2" charset="-122"/>
              </a:rPr>
              <a:t>(2)	(    *	            id3	t1	t2	)</a:t>
            </a:r>
          </a:p>
          <a:p>
            <a:pPr algn="l" eaLnBrk="1" hangingPunct="1">
              <a:spcBef>
                <a:spcPct val="50000"/>
              </a:spcBef>
            </a:pPr>
            <a:r>
              <a:rPr kumimoji="1" lang="en-US" altLang="zh-CN" sz="2400" dirty="0">
                <a:latin typeface="Times New Roman" pitchFamily="18" charset="0"/>
                <a:ea typeface="宋体" pitchFamily="2" charset="-122"/>
              </a:rPr>
              <a:t>(3)	(    +		id2	t2	t3	)</a:t>
            </a:r>
          </a:p>
          <a:p>
            <a:pPr algn="l" eaLnBrk="1" hangingPunct="1">
              <a:spcBef>
                <a:spcPct val="50000"/>
              </a:spcBef>
            </a:pPr>
            <a:r>
              <a:rPr kumimoji="1" lang="en-US" altLang="zh-CN" sz="2400" dirty="0">
                <a:latin typeface="Times New Roman" pitchFamily="18" charset="0"/>
                <a:ea typeface="宋体" pitchFamily="2" charset="-122"/>
              </a:rPr>
              <a:t>(4)	(    :=		t3	-	id1	)</a:t>
            </a:r>
          </a:p>
          <a:p>
            <a:pPr algn="l" eaLnBrk="1" hangingPunct="1">
              <a:spcBef>
                <a:spcPct val="50000"/>
              </a:spcBef>
            </a:pPr>
            <a:r>
              <a:rPr kumimoji="1" lang="zh-CN" altLang="zh-CN" sz="2400" b="1" dirty="0">
                <a:latin typeface="Times New Roman" pitchFamily="18" charset="0"/>
                <a:ea typeface="宋体" pitchFamily="2" charset="-122"/>
                <a:sym typeface="Symbol" pitchFamily="18" charset="2"/>
              </a:rPr>
              <a:t>           变换 </a:t>
            </a:r>
            <a:endParaRPr kumimoji="1" lang="zh-CN" altLang="zh-CN" sz="2400" dirty="0">
              <a:latin typeface="Times New Roman" pitchFamily="18" charset="0"/>
              <a:ea typeface="宋体" pitchFamily="2" charset="-122"/>
            </a:endParaRPr>
          </a:p>
          <a:p>
            <a:pPr algn="l" eaLnBrk="1" hangingPunct="1">
              <a:spcBef>
                <a:spcPct val="50000"/>
              </a:spcBef>
            </a:pPr>
            <a:r>
              <a:rPr kumimoji="1" lang="zh-CN" altLang="en-US" sz="2400" dirty="0">
                <a:latin typeface="Times New Roman" pitchFamily="18" charset="0"/>
                <a:ea typeface="宋体" pitchFamily="2" charset="-122"/>
              </a:rPr>
              <a:t>           （</a:t>
            </a:r>
            <a:r>
              <a:rPr kumimoji="1" lang="en-US" altLang="zh-CN" sz="2400" dirty="0">
                <a:latin typeface="Times New Roman" pitchFamily="18" charset="0"/>
                <a:ea typeface="宋体" pitchFamily="2" charset="-122"/>
              </a:rPr>
              <a:t>1</a:t>
            </a:r>
            <a:r>
              <a:rPr kumimoji="1" lang="zh-CN" altLang="en-US" sz="2400" dirty="0">
                <a:latin typeface="Times New Roman" pitchFamily="18" charset="0"/>
                <a:ea typeface="宋体" pitchFamily="2" charset="-122"/>
              </a:rPr>
              <a:t>） </a:t>
            </a:r>
            <a:r>
              <a:rPr kumimoji="1" lang="en-US" altLang="zh-CN" sz="2400" dirty="0">
                <a:latin typeface="Times New Roman" pitchFamily="18" charset="0"/>
                <a:ea typeface="宋体" pitchFamily="2" charset="-122"/>
              </a:rPr>
              <a:t>(    *	id3	60.0	t1	)</a:t>
            </a:r>
          </a:p>
          <a:p>
            <a:pPr algn="l" eaLnBrk="1" hangingPunct="1">
              <a:spcBef>
                <a:spcPct val="50000"/>
              </a:spcBef>
            </a:pPr>
            <a:r>
              <a:rPr kumimoji="1" lang="en-US" altLang="zh-CN" sz="2400" dirty="0">
                <a:latin typeface="Times New Roman" pitchFamily="18" charset="0"/>
                <a:ea typeface="宋体" pitchFamily="2" charset="-122"/>
              </a:rPr>
              <a:t>            ( 2</a:t>
            </a:r>
            <a:r>
              <a:rPr kumimoji="1" lang="zh-CN" altLang="en-US" sz="2400" dirty="0">
                <a:latin typeface="Times New Roman" pitchFamily="18" charset="0"/>
                <a:ea typeface="宋体" pitchFamily="2" charset="-122"/>
              </a:rPr>
              <a:t>）（   </a:t>
            </a:r>
            <a:r>
              <a:rPr kumimoji="1" lang="en-US" altLang="zh-CN" sz="2400" dirty="0">
                <a:latin typeface="Times New Roman" pitchFamily="18" charset="0"/>
                <a:ea typeface="宋体" pitchFamily="2" charset="-122"/>
              </a:rPr>
              <a:t>+	 id2 	t1	id1	)</a:t>
            </a:r>
          </a:p>
        </p:txBody>
      </p:sp>
      <p:sp>
        <p:nvSpPr>
          <p:cNvPr id="2" name="矩形 1"/>
          <p:cNvSpPr/>
          <p:nvPr/>
        </p:nvSpPr>
        <p:spPr bwMode="auto">
          <a:xfrm>
            <a:off x="990600" y="3593306"/>
            <a:ext cx="6781800" cy="597694"/>
          </a:xfrm>
          <a:prstGeom prst="rect">
            <a:avLst/>
          </a:prstGeom>
          <a:solidFill>
            <a:srgbClr val="FF0000">
              <a:alpha val="33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
        <p:nvSpPr>
          <p:cNvPr id="6" name="矩形 5"/>
          <p:cNvSpPr/>
          <p:nvPr/>
        </p:nvSpPr>
        <p:spPr bwMode="auto">
          <a:xfrm>
            <a:off x="990600" y="1905000"/>
            <a:ext cx="6781800" cy="597694"/>
          </a:xfrm>
          <a:prstGeom prst="rect">
            <a:avLst/>
          </a:prstGeom>
          <a:solidFill>
            <a:srgbClr val="FF0000">
              <a:alpha val="33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58AB0DE0-5544-4351-B043-488715074743}" type="slidenum">
              <a:rPr lang="en-US" altLang="zh-CN"/>
              <a:pPr/>
              <a:t>42</a:t>
            </a:fld>
            <a:endParaRPr lang="en-US" altLang="zh-CN"/>
          </a:p>
          <a:p>
            <a:endParaRPr lang="en-US" altLang="zh-CN"/>
          </a:p>
        </p:txBody>
      </p:sp>
      <p:grpSp>
        <p:nvGrpSpPr>
          <p:cNvPr id="238594" name="Group 2"/>
          <p:cNvGrpSpPr>
            <a:grpSpLocks/>
          </p:cNvGrpSpPr>
          <p:nvPr/>
        </p:nvGrpSpPr>
        <p:grpSpPr bwMode="auto">
          <a:xfrm>
            <a:off x="1524000" y="1371600"/>
            <a:ext cx="6667500" cy="4878388"/>
            <a:chOff x="944" y="719"/>
            <a:chExt cx="4200" cy="3073"/>
          </a:xfrm>
        </p:grpSpPr>
        <p:sp>
          <p:nvSpPr>
            <p:cNvPr id="238595"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238596"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8597"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8598"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8599"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8600"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8601"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238602"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238603"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238604"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238605"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38606"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38607"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38608"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38609"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38610"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1"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2"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3"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4"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5"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6"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7"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8"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19"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0"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1"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2"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3"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4"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5"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6"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7"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8"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29"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30"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31"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32"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33"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8634"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8635"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
        <p:nvSpPr>
          <p:cNvPr id="238636" name="Rectangle 44"/>
          <p:cNvSpPr>
            <a:spLocks noChangeArrowheads="1"/>
          </p:cNvSpPr>
          <p:nvPr/>
        </p:nvSpPr>
        <p:spPr bwMode="auto">
          <a:xfrm>
            <a:off x="3505200" y="5181600"/>
            <a:ext cx="2895600" cy="609600"/>
          </a:xfrm>
          <a:prstGeom prst="rect">
            <a:avLst/>
          </a:prstGeom>
          <a:solidFill>
            <a:srgbClr val="00FFFF">
              <a:alpha val="41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FE2C7D9-DE57-4807-90BD-46B5D93E0383}" type="slidenum">
              <a:rPr lang="en-US" altLang="zh-CN"/>
              <a:pPr/>
              <a:t>43</a:t>
            </a:fld>
            <a:endParaRPr lang="en-US" altLang="zh-CN"/>
          </a:p>
          <a:p>
            <a:endParaRPr lang="en-US" altLang="zh-CN"/>
          </a:p>
        </p:txBody>
      </p:sp>
      <p:sp>
        <p:nvSpPr>
          <p:cNvPr id="173058" name="Rectangle 2"/>
          <p:cNvSpPr>
            <a:spLocks noGrp="1" noChangeArrowheads="1"/>
          </p:cNvSpPr>
          <p:nvPr>
            <p:ph type="title"/>
          </p:nvPr>
        </p:nvSpPr>
        <p:spPr>
          <a:xfrm>
            <a:off x="457200" y="503238"/>
            <a:ext cx="8229600" cy="334962"/>
          </a:xfrm>
        </p:spPr>
        <p:txBody>
          <a:bodyPr/>
          <a:lstStyle/>
          <a:p>
            <a:r>
              <a:rPr lang="zh-CN" altLang="en-US" sz="2400">
                <a:latin typeface="微软雅黑" pitchFamily="34" charset="-122"/>
                <a:ea typeface="微软雅黑" pitchFamily="34" charset="-122"/>
              </a:rPr>
              <a:t>目标代码生成</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生成目标机汇编和机器指令</a:t>
            </a:r>
          </a:p>
        </p:txBody>
      </p:sp>
      <p:sp>
        <p:nvSpPr>
          <p:cNvPr id="173059" name="Text Box 3"/>
          <p:cNvSpPr txBox="1">
            <a:spLocks noChangeArrowheads="1"/>
          </p:cNvSpPr>
          <p:nvPr/>
        </p:nvSpPr>
        <p:spPr bwMode="auto">
          <a:xfrm>
            <a:off x="1371600" y="1752600"/>
            <a:ext cx="48768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400">
                <a:latin typeface="Times New Roman" pitchFamily="18" charset="0"/>
                <a:ea typeface="宋体" pitchFamily="2" charset="-122"/>
              </a:rPr>
              <a:t>(*	</a:t>
            </a:r>
            <a:r>
              <a:rPr kumimoji="1" lang="zh-CN" altLang="zh-CN" sz="2400">
                <a:latin typeface="Times New Roman" pitchFamily="18" charset="0"/>
                <a:ea typeface="宋体" pitchFamily="2" charset="-122"/>
              </a:rPr>
              <a:t>,	</a:t>
            </a:r>
            <a:r>
              <a:rPr kumimoji="1" lang="en-US" altLang="zh-CN" sz="2400">
                <a:latin typeface="Times New Roman" pitchFamily="18" charset="0"/>
                <a:ea typeface="宋体" pitchFamily="2" charset="-122"/>
              </a:rPr>
              <a:t>id3	60.0	t1	)</a:t>
            </a:r>
          </a:p>
          <a:p>
            <a:pPr algn="l" eaLnBrk="1" hangingPunct="1">
              <a:spcBef>
                <a:spcPct val="50000"/>
              </a:spcBef>
            </a:pPr>
            <a:r>
              <a:rPr kumimoji="1" lang="en-US" altLang="zh-CN" sz="2400">
                <a:latin typeface="Times New Roman" pitchFamily="18" charset="0"/>
                <a:ea typeface="宋体" pitchFamily="2" charset="-122"/>
              </a:rPr>
              <a:t>(+	,	id2	t1	id1	)</a:t>
            </a:r>
          </a:p>
        </p:txBody>
      </p:sp>
      <p:sp>
        <p:nvSpPr>
          <p:cNvPr id="173060" name="Text Box 4"/>
          <p:cNvSpPr txBox="1">
            <a:spLocks noChangeArrowheads="1"/>
          </p:cNvSpPr>
          <p:nvPr/>
        </p:nvSpPr>
        <p:spPr bwMode="auto">
          <a:xfrm>
            <a:off x="1905000" y="3733800"/>
            <a:ext cx="35052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50000"/>
              </a:lnSpc>
              <a:spcBef>
                <a:spcPct val="50000"/>
              </a:spcBef>
            </a:pPr>
            <a:r>
              <a:rPr kumimoji="1" lang="en-US" altLang="en-US" sz="2400" dirty="0" err="1">
                <a:latin typeface="Times New Roman" pitchFamily="18" charset="0"/>
                <a:ea typeface="宋体" pitchFamily="2" charset="-122"/>
              </a:rPr>
              <a:t>movf</a:t>
            </a:r>
            <a:r>
              <a:rPr kumimoji="1" lang="en-US" altLang="en-US" sz="2400" dirty="0">
                <a:latin typeface="Times New Roman" pitchFamily="18" charset="0"/>
                <a:ea typeface="宋体" pitchFamily="2" charset="-122"/>
              </a:rPr>
              <a:t>	id3,R2</a:t>
            </a:r>
          </a:p>
          <a:p>
            <a:pPr algn="l" eaLnBrk="1" hangingPunct="1">
              <a:lnSpc>
                <a:spcPct val="50000"/>
              </a:lnSpc>
              <a:spcBef>
                <a:spcPct val="50000"/>
              </a:spcBef>
            </a:pPr>
            <a:r>
              <a:rPr kumimoji="1" lang="en-US" altLang="en-US" sz="2400" dirty="0" err="1">
                <a:latin typeface="Times New Roman" pitchFamily="18" charset="0"/>
                <a:ea typeface="宋体" pitchFamily="2" charset="-122"/>
              </a:rPr>
              <a:t>mulf</a:t>
            </a:r>
            <a:r>
              <a:rPr kumimoji="1" lang="en-US" altLang="en-US" sz="2400" dirty="0">
                <a:latin typeface="Times New Roman" pitchFamily="18" charset="0"/>
                <a:ea typeface="宋体" pitchFamily="2" charset="-122"/>
              </a:rPr>
              <a:t>	#60.0,R2</a:t>
            </a:r>
          </a:p>
          <a:p>
            <a:pPr algn="l" eaLnBrk="1" hangingPunct="1">
              <a:lnSpc>
                <a:spcPct val="50000"/>
              </a:lnSpc>
              <a:spcBef>
                <a:spcPct val="50000"/>
              </a:spcBef>
            </a:pPr>
            <a:r>
              <a:rPr kumimoji="1" lang="en-US" altLang="en-US" sz="2400" dirty="0" err="1">
                <a:latin typeface="Times New Roman" pitchFamily="18" charset="0"/>
                <a:ea typeface="宋体" pitchFamily="2" charset="-122"/>
              </a:rPr>
              <a:t>movf</a:t>
            </a:r>
            <a:r>
              <a:rPr kumimoji="1" lang="en-US" altLang="en-US" sz="2400" dirty="0">
                <a:latin typeface="Times New Roman" pitchFamily="18" charset="0"/>
                <a:ea typeface="宋体" pitchFamily="2" charset="-122"/>
              </a:rPr>
              <a:t>	id2,R1</a:t>
            </a:r>
          </a:p>
          <a:p>
            <a:pPr algn="l" eaLnBrk="1" hangingPunct="1">
              <a:lnSpc>
                <a:spcPct val="50000"/>
              </a:lnSpc>
              <a:spcBef>
                <a:spcPct val="50000"/>
              </a:spcBef>
            </a:pPr>
            <a:r>
              <a:rPr kumimoji="1" lang="en-US" altLang="en-US" sz="2400" dirty="0" err="1">
                <a:latin typeface="Times New Roman" pitchFamily="18" charset="0"/>
                <a:ea typeface="宋体" pitchFamily="2" charset="-122"/>
              </a:rPr>
              <a:t>addf</a:t>
            </a:r>
            <a:r>
              <a:rPr kumimoji="1" lang="en-US" altLang="en-US" sz="2400" dirty="0">
                <a:latin typeface="Times New Roman" pitchFamily="18" charset="0"/>
                <a:ea typeface="宋体" pitchFamily="2" charset="-122"/>
              </a:rPr>
              <a:t>	R2,R1</a:t>
            </a:r>
          </a:p>
          <a:p>
            <a:pPr algn="l" eaLnBrk="1" hangingPunct="1">
              <a:lnSpc>
                <a:spcPct val="50000"/>
              </a:lnSpc>
              <a:spcBef>
                <a:spcPct val="50000"/>
              </a:spcBef>
            </a:pPr>
            <a:r>
              <a:rPr kumimoji="1" lang="en-US" altLang="en-US" sz="2400" dirty="0" err="1">
                <a:latin typeface="Times New Roman" pitchFamily="18" charset="0"/>
                <a:ea typeface="宋体" pitchFamily="2" charset="-122"/>
              </a:rPr>
              <a:t>movf</a:t>
            </a:r>
            <a:r>
              <a:rPr kumimoji="1" lang="en-US" altLang="en-US" sz="2400" dirty="0">
                <a:latin typeface="Times New Roman" pitchFamily="18" charset="0"/>
                <a:ea typeface="宋体" pitchFamily="2" charset="-122"/>
              </a:rPr>
              <a:t>	R1,id1</a:t>
            </a:r>
            <a:endParaRPr kumimoji="1" lang="en-US" altLang="zh-CN" sz="2400" dirty="0">
              <a:latin typeface="Times New Roman" pitchFamily="18" charset="0"/>
              <a:ea typeface="宋体" pitchFamily="2" charset="-122"/>
            </a:endParaRPr>
          </a:p>
        </p:txBody>
      </p:sp>
      <p:sp>
        <p:nvSpPr>
          <p:cNvPr id="173061" name="Line 5"/>
          <p:cNvSpPr>
            <a:spLocks noChangeShapeType="1"/>
          </p:cNvSpPr>
          <p:nvPr/>
        </p:nvSpPr>
        <p:spPr bwMode="auto">
          <a:xfrm>
            <a:off x="2971800" y="2819400"/>
            <a:ext cx="0" cy="838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p:bldP spid="17306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5"/>
          <p:cNvSpPr>
            <a:spLocks noGrp="1"/>
          </p:cNvSpPr>
          <p:nvPr>
            <p:ph type="sldNum" sz="quarter" idx="12"/>
          </p:nvPr>
        </p:nvSpPr>
        <p:spPr/>
        <p:txBody>
          <a:bodyPr/>
          <a:lstStyle/>
          <a:p>
            <a:fld id="{686BF4FA-FFB1-4ED8-BDE0-A63702F4A9B0}" type="slidenum">
              <a:rPr lang="en-US" altLang="zh-CN"/>
              <a:pPr/>
              <a:t>44</a:t>
            </a:fld>
            <a:endParaRPr lang="en-US" altLang="zh-CN"/>
          </a:p>
          <a:p>
            <a:endParaRPr lang="en-US" altLang="zh-CN"/>
          </a:p>
        </p:txBody>
      </p:sp>
      <p:grpSp>
        <p:nvGrpSpPr>
          <p:cNvPr id="239618" name="Group 2"/>
          <p:cNvGrpSpPr>
            <a:grpSpLocks/>
          </p:cNvGrpSpPr>
          <p:nvPr/>
        </p:nvGrpSpPr>
        <p:grpSpPr bwMode="auto">
          <a:xfrm>
            <a:off x="1524000" y="1371600"/>
            <a:ext cx="6667500" cy="4878388"/>
            <a:chOff x="944" y="719"/>
            <a:chExt cx="4200" cy="3073"/>
          </a:xfrm>
        </p:grpSpPr>
        <p:sp>
          <p:nvSpPr>
            <p:cNvPr id="239619" name="Text Box 3"/>
            <p:cNvSpPr txBox="1">
              <a:spLocks noChangeAspect="1" noChangeArrowheads="1"/>
            </p:cNvSpPr>
            <p:nvPr/>
          </p:nvSpPr>
          <p:spPr bwMode="auto">
            <a:xfrm>
              <a:off x="2274" y="719"/>
              <a:ext cx="156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源程序</a:t>
              </a:r>
            </a:p>
          </p:txBody>
        </p:sp>
        <p:sp>
          <p:nvSpPr>
            <p:cNvPr id="239620" name="Rectangle 4"/>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9621" name="Rectangle 5"/>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9622" name="Rectangle 6"/>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9623" name="Rectangle 7"/>
            <p:cNvSpPr>
              <a:spLocks noChangeArrowheads="1"/>
            </p:cNvSpPr>
            <p:nvPr/>
          </p:nvSpPr>
          <p:spPr bwMode="auto">
            <a:xfrm>
              <a:off x="944" y="748"/>
              <a:ext cx="2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a typeface="宋体" pitchFamily="2" charset="-122"/>
              </a:endParaRPr>
            </a:p>
          </p:txBody>
        </p:sp>
        <p:sp>
          <p:nvSpPr>
            <p:cNvPr id="239624" name="Rectangle 8"/>
            <p:cNvSpPr>
              <a:spLocks noChangeArrowheads="1"/>
            </p:cNvSpPr>
            <p:nvPr/>
          </p:nvSpPr>
          <p:spPr bwMode="auto">
            <a:xfrm>
              <a:off x="2349" y="777"/>
              <a:ext cx="2469" cy="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9625" name="Text Box 9"/>
            <p:cNvSpPr txBox="1">
              <a:spLocks noChangeAspect="1" noChangeArrowheads="1"/>
            </p:cNvSpPr>
            <p:nvPr/>
          </p:nvSpPr>
          <p:spPr bwMode="auto">
            <a:xfrm>
              <a:off x="2284" y="1952"/>
              <a:ext cx="1565"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语义分析程序</a:t>
              </a:r>
            </a:p>
          </p:txBody>
        </p:sp>
        <p:sp>
          <p:nvSpPr>
            <p:cNvPr id="239626" name="Text Box 10"/>
            <p:cNvSpPr txBox="1">
              <a:spLocks noChangeAspect="1" noChangeArrowheads="1"/>
            </p:cNvSpPr>
            <p:nvPr/>
          </p:nvSpPr>
          <p:spPr bwMode="auto">
            <a:xfrm>
              <a:off x="2284" y="1538"/>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语法分析程序</a:t>
              </a:r>
            </a:p>
          </p:txBody>
        </p:sp>
        <p:sp>
          <p:nvSpPr>
            <p:cNvPr id="239627" name="Text Box 11"/>
            <p:cNvSpPr txBox="1">
              <a:spLocks noChangeAspect="1" noChangeArrowheads="1"/>
            </p:cNvSpPr>
            <p:nvPr/>
          </p:nvSpPr>
          <p:spPr bwMode="auto">
            <a:xfrm>
              <a:off x="2317" y="2365"/>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中间代码生成程序</a:t>
              </a:r>
            </a:p>
          </p:txBody>
        </p:sp>
        <p:sp>
          <p:nvSpPr>
            <p:cNvPr id="239628" name="Text Box 12"/>
            <p:cNvSpPr txBox="1">
              <a:spLocks noChangeAspect="1" noChangeArrowheads="1"/>
            </p:cNvSpPr>
            <p:nvPr/>
          </p:nvSpPr>
          <p:spPr bwMode="auto">
            <a:xfrm>
              <a:off x="2284" y="1136"/>
              <a:ext cx="1565"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词法分析程序</a:t>
              </a:r>
            </a:p>
          </p:txBody>
        </p:sp>
        <p:sp>
          <p:nvSpPr>
            <p:cNvPr id="239629" name="Text Box 13"/>
            <p:cNvSpPr txBox="1">
              <a:spLocks noChangeAspect="1" noChangeArrowheads="1"/>
            </p:cNvSpPr>
            <p:nvPr/>
          </p:nvSpPr>
          <p:spPr bwMode="auto">
            <a:xfrm>
              <a:off x="2317" y="2778"/>
              <a:ext cx="1566" cy="207"/>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代码优化程序</a:t>
              </a:r>
            </a:p>
          </p:txBody>
        </p:sp>
        <p:sp>
          <p:nvSpPr>
            <p:cNvPr id="239630" name="Text Box 14"/>
            <p:cNvSpPr txBox="1">
              <a:spLocks noChangeAspect="1" noChangeArrowheads="1"/>
            </p:cNvSpPr>
            <p:nvPr/>
          </p:nvSpPr>
          <p:spPr bwMode="auto">
            <a:xfrm>
              <a:off x="2328" y="3196"/>
              <a:ext cx="1566" cy="206"/>
            </a:xfrm>
            <a:prstGeom prst="rect">
              <a:avLst/>
            </a:prstGeom>
            <a:solidFill>
              <a:srgbClr val="FFFFFF"/>
            </a:solidFill>
            <a:ln w="9525">
              <a:solidFill>
                <a:srgbClr val="000000"/>
              </a:solidFill>
              <a:miter lim="800000"/>
              <a:headEnd/>
              <a:tailEnd/>
            </a:ln>
          </p:spPr>
          <p:txBody>
            <a:bodyPr/>
            <a:lstStyle/>
            <a:p>
              <a:r>
                <a:rPr lang="zh-CN" altLang="en-US" b="1">
                  <a:latin typeface="Times New Roman" pitchFamily="18" charset="0"/>
                  <a:ea typeface="宋体" pitchFamily="2" charset="-122"/>
                </a:rPr>
                <a:t>目标代码生成程序</a:t>
              </a:r>
            </a:p>
          </p:txBody>
        </p:sp>
        <p:sp>
          <p:nvSpPr>
            <p:cNvPr id="239631" name="Text Box 15"/>
            <p:cNvSpPr txBox="1">
              <a:spLocks noChangeAspect="1" noChangeArrowheads="1"/>
            </p:cNvSpPr>
            <p:nvPr/>
          </p:nvSpPr>
          <p:spPr bwMode="auto">
            <a:xfrm>
              <a:off x="2308" y="3585"/>
              <a:ext cx="156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Times New Roman" pitchFamily="18" charset="0"/>
                  <a:ea typeface="宋体" pitchFamily="2" charset="-122"/>
                </a:rPr>
                <a:t>目标程序</a:t>
              </a:r>
            </a:p>
          </p:txBody>
        </p:sp>
        <p:sp>
          <p:nvSpPr>
            <p:cNvPr id="239632" name="Text Box 16"/>
            <p:cNvSpPr txBox="1">
              <a:spLocks noChangeAspect="1" noChangeArrowheads="1"/>
            </p:cNvSpPr>
            <p:nvPr/>
          </p:nvSpPr>
          <p:spPr bwMode="auto">
            <a:xfrm>
              <a:off x="1222" y="1400"/>
              <a:ext cx="391"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表格管理程序</a:t>
              </a:r>
            </a:p>
          </p:txBody>
        </p:sp>
        <p:sp>
          <p:nvSpPr>
            <p:cNvPr id="239633" name="Text Box 17"/>
            <p:cNvSpPr txBox="1">
              <a:spLocks noChangeAspect="1" noChangeArrowheads="1"/>
            </p:cNvSpPr>
            <p:nvPr/>
          </p:nvSpPr>
          <p:spPr bwMode="auto">
            <a:xfrm>
              <a:off x="4562" y="1400"/>
              <a:ext cx="365" cy="1723"/>
            </a:xfrm>
            <a:prstGeom prst="rect">
              <a:avLst/>
            </a:prstGeom>
            <a:solidFill>
              <a:srgbClr val="FFFFFF"/>
            </a:solidFill>
            <a:ln w="9525">
              <a:solidFill>
                <a:srgbClr val="000000"/>
              </a:solidFill>
              <a:miter lim="800000"/>
              <a:headEnd/>
              <a:tailEnd/>
            </a:ln>
          </p:spPr>
          <p:txBody>
            <a:bodyPr/>
            <a:lstStyle/>
            <a:p>
              <a:endParaRPr lang="en-US" altLang="zh-CN" b="1">
                <a:latin typeface="Times New Roman" pitchFamily="18" charset="0"/>
                <a:ea typeface="宋体" pitchFamily="2" charset="-122"/>
              </a:endParaRPr>
            </a:p>
            <a:p>
              <a:endParaRPr lang="en-US" altLang="zh-CN" b="1">
                <a:latin typeface="Times New Roman" pitchFamily="18" charset="0"/>
                <a:ea typeface="宋体" pitchFamily="2" charset="-122"/>
              </a:endParaRPr>
            </a:p>
            <a:p>
              <a:r>
                <a:rPr lang="zh-CN" altLang="en-US" b="1">
                  <a:latin typeface="Times New Roman" pitchFamily="18" charset="0"/>
                  <a:ea typeface="宋体" pitchFamily="2" charset="-122"/>
                </a:rPr>
                <a:t>出错处理程序</a:t>
              </a:r>
            </a:p>
          </p:txBody>
        </p:sp>
        <p:sp>
          <p:nvSpPr>
            <p:cNvPr id="239634" name="Line 18"/>
            <p:cNvSpPr>
              <a:spLocks noChangeAspect="1" noChangeShapeType="1"/>
            </p:cNvSpPr>
            <p:nvPr/>
          </p:nvSpPr>
          <p:spPr bwMode="auto">
            <a:xfrm>
              <a:off x="3069" y="919"/>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35" name="Line 19"/>
            <p:cNvSpPr>
              <a:spLocks noChangeAspect="1" noChangeShapeType="1"/>
            </p:cNvSpPr>
            <p:nvPr/>
          </p:nvSpPr>
          <p:spPr bwMode="auto">
            <a:xfrm>
              <a:off x="3080" y="3407"/>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36" name="Line 20"/>
            <p:cNvSpPr>
              <a:spLocks noChangeAspect="1" noChangeShapeType="1"/>
            </p:cNvSpPr>
            <p:nvPr/>
          </p:nvSpPr>
          <p:spPr bwMode="auto">
            <a:xfrm>
              <a:off x="1620"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37" name="Line 21"/>
            <p:cNvSpPr>
              <a:spLocks noChangeAspect="1" noChangeShapeType="1"/>
            </p:cNvSpPr>
            <p:nvPr/>
          </p:nvSpPr>
          <p:spPr bwMode="auto">
            <a:xfrm>
              <a:off x="1642"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38" name="Line 22"/>
            <p:cNvSpPr>
              <a:spLocks noChangeAspect="1" noChangeShapeType="1"/>
            </p:cNvSpPr>
            <p:nvPr/>
          </p:nvSpPr>
          <p:spPr bwMode="auto">
            <a:xfrm>
              <a:off x="3323" y="1331"/>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39" name="Line 23"/>
            <p:cNvSpPr>
              <a:spLocks noChangeAspect="1" noChangeShapeType="1"/>
            </p:cNvSpPr>
            <p:nvPr/>
          </p:nvSpPr>
          <p:spPr bwMode="auto">
            <a:xfrm>
              <a:off x="3323" y="1744"/>
              <a:ext cx="1" cy="20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0" name="Line 24"/>
            <p:cNvSpPr>
              <a:spLocks noChangeAspect="1" noChangeShapeType="1"/>
            </p:cNvSpPr>
            <p:nvPr/>
          </p:nvSpPr>
          <p:spPr bwMode="auto">
            <a:xfrm>
              <a:off x="3323" y="2159"/>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1" name="Line 25"/>
            <p:cNvSpPr>
              <a:spLocks noChangeAspect="1" noChangeShapeType="1"/>
            </p:cNvSpPr>
            <p:nvPr/>
          </p:nvSpPr>
          <p:spPr bwMode="auto">
            <a:xfrm>
              <a:off x="3334" y="2572"/>
              <a:ext cx="1" cy="20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2" name="Line 26"/>
            <p:cNvSpPr>
              <a:spLocks noChangeAspect="1" noChangeShapeType="1"/>
            </p:cNvSpPr>
            <p:nvPr/>
          </p:nvSpPr>
          <p:spPr bwMode="auto">
            <a:xfrm>
              <a:off x="3334" y="2985"/>
              <a:ext cx="1" cy="20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3" name="Line 27"/>
            <p:cNvSpPr>
              <a:spLocks noChangeAspect="1" noChangeShapeType="1"/>
            </p:cNvSpPr>
            <p:nvPr/>
          </p:nvSpPr>
          <p:spPr bwMode="auto">
            <a:xfrm flipV="1">
              <a:off x="1620" y="1222"/>
              <a:ext cx="641" cy="247"/>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4" name="Line 28"/>
            <p:cNvSpPr>
              <a:spLocks noChangeAspect="1" noChangeShapeType="1"/>
            </p:cNvSpPr>
            <p:nvPr/>
          </p:nvSpPr>
          <p:spPr bwMode="auto">
            <a:xfrm>
              <a:off x="1631"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5" name="Line 29"/>
            <p:cNvSpPr>
              <a:spLocks noChangeAspect="1" noChangeShapeType="1"/>
            </p:cNvSpPr>
            <p:nvPr/>
          </p:nvSpPr>
          <p:spPr bwMode="auto">
            <a:xfrm>
              <a:off x="1631"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6" name="Line 30"/>
            <p:cNvSpPr>
              <a:spLocks noChangeAspect="1" noChangeShapeType="1"/>
            </p:cNvSpPr>
            <p:nvPr/>
          </p:nvSpPr>
          <p:spPr bwMode="auto">
            <a:xfrm>
              <a:off x="1620" y="3053"/>
              <a:ext cx="653" cy="22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7" name="Line 31"/>
            <p:cNvSpPr>
              <a:spLocks noChangeAspect="1" noChangeShapeType="1"/>
            </p:cNvSpPr>
            <p:nvPr/>
          </p:nvSpPr>
          <p:spPr bwMode="auto">
            <a:xfrm>
              <a:off x="2818" y="1328"/>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8" name="Line 32"/>
            <p:cNvSpPr>
              <a:spLocks noChangeAspect="1" noChangeShapeType="1"/>
            </p:cNvSpPr>
            <p:nvPr/>
          </p:nvSpPr>
          <p:spPr bwMode="auto">
            <a:xfrm>
              <a:off x="2818" y="1742"/>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49" name="Line 33"/>
            <p:cNvSpPr>
              <a:spLocks noChangeAspect="1" noChangeShapeType="1"/>
            </p:cNvSpPr>
            <p:nvPr/>
          </p:nvSpPr>
          <p:spPr bwMode="auto">
            <a:xfrm>
              <a:off x="2818" y="215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0" name="Line 34"/>
            <p:cNvSpPr>
              <a:spLocks noChangeAspect="1" noChangeShapeType="1"/>
            </p:cNvSpPr>
            <p:nvPr/>
          </p:nvSpPr>
          <p:spPr bwMode="auto">
            <a:xfrm>
              <a:off x="2830" y="2568"/>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1" name="Line 35"/>
            <p:cNvSpPr>
              <a:spLocks noChangeAspect="1" noChangeShapeType="1"/>
            </p:cNvSpPr>
            <p:nvPr/>
          </p:nvSpPr>
          <p:spPr bwMode="auto">
            <a:xfrm>
              <a:off x="2826" y="2985"/>
              <a:ext cx="1" cy="2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2" name="Line 36"/>
            <p:cNvSpPr>
              <a:spLocks noChangeAspect="1" noChangeShapeType="1"/>
            </p:cNvSpPr>
            <p:nvPr/>
          </p:nvSpPr>
          <p:spPr bwMode="auto">
            <a:xfrm>
              <a:off x="3876" y="1641"/>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3" name="Line 37"/>
            <p:cNvSpPr>
              <a:spLocks noChangeAspect="1" noChangeShapeType="1"/>
            </p:cNvSpPr>
            <p:nvPr/>
          </p:nvSpPr>
          <p:spPr bwMode="auto">
            <a:xfrm>
              <a:off x="3898" y="2039"/>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4" name="Line 38"/>
            <p:cNvSpPr>
              <a:spLocks noChangeAspect="1" noChangeShapeType="1"/>
            </p:cNvSpPr>
            <p:nvPr/>
          </p:nvSpPr>
          <p:spPr bwMode="auto">
            <a:xfrm>
              <a:off x="3887" y="2460"/>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5" name="Line 39"/>
            <p:cNvSpPr>
              <a:spLocks noChangeAspect="1" noChangeShapeType="1"/>
            </p:cNvSpPr>
            <p:nvPr/>
          </p:nvSpPr>
          <p:spPr bwMode="auto">
            <a:xfrm>
              <a:off x="3887" y="2863"/>
              <a:ext cx="653"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6" name="Line 40"/>
            <p:cNvSpPr>
              <a:spLocks noChangeAspect="1" noChangeShapeType="1"/>
            </p:cNvSpPr>
            <p:nvPr/>
          </p:nvSpPr>
          <p:spPr bwMode="auto">
            <a:xfrm flipH="1" flipV="1">
              <a:off x="3865" y="1229"/>
              <a:ext cx="664" cy="24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7" name="Line 41"/>
            <p:cNvSpPr>
              <a:spLocks noChangeAspect="1" noChangeShapeType="1"/>
            </p:cNvSpPr>
            <p:nvPr/>
          </p:nvSpPr>
          <p:spPr bwMode="auto">
            <a:xfrm flipH="1">
              <a:off x="3954" y="3053"/>
              <a:ext cx="576" cy="24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9658" name="Rectangle 42"/>
            <p:cNvSpPr>
              <a:spLocks noChangeAspect="1" noChangeArrowheads="1"/>
            </p:cNvSpPr>
            <p:nvPr/>
          </p:nvSpPr>
          <p:spPr bwMode="auto">
            <a:xfrm>
              <a:off x="1001" y="987"/>
              <a:ext cx="4143" cy="2482"/>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9659" name="Rectangle 43"/>
          <p:cNvSpPr>
            <a:spLocks noGrp="1" noChangeArrowheads="1"/>
          </p:cNvSpPr>
          <p:nvPr>
            <p:ph type="title"/>
          </p:nvPr>
        </p:nvSpPr>
        <p:spPr>
          <a:xfrm>
            <a:off x="850900" y="528638"/>
            <a:ext cx="4330700" cy="385762"/>
          </a:xfrm>
        </p:spPr>
        <p:txBody>
          <a:bodyPr/>
          <a:lstStyle/>
          <a:p>
            <a:r>
              <a:rPr lang="en-US" altLang="zh-CN" sz="3200" b="1">
                <a:solidFill>
                  <a:srgbClr val="CC0099"/>
                </a:solidFill>
                <a:latin typeface="Times New Roman" pitchFamily="18" charset="0"/>
                <a:ea typeface="黑体" pitchFamily="2" charset="-122"/>
              </a:rPr>
              <a:t>1.2.2</a:t>
            </a:r>
            <a:r>
              <a:rPr lang="zh-CN" altLang="en-US" sz="3200" b="1">
                <a:solidFill>
                  <a:srgbClr val="CC0099"/>
                </a:solidFill>
                <a:latin typeface="Times New Roman" pitchFamily="18" charset="0"/>
                <a:ea typeface="黑体" pitchFamily="2" charset="-122"/>
              </a:rPr>
              <a:t>　编译程序结构</a:t>
            </a:r>
          </a:p>
        </p:txBody>
      </p:sp>
      <p:sp>
        <p:nvSpPr>
          <p:cNvPr id="239660" name="Rectangle 44"/>
          <p:cNvSpPr>
            <a:spLocks noChangeArrowheads="1"/>
          </p:cNvSpPr>
          <p:nvPr/>
        </p:nvSpPr>
        <p:spPr bwMode="auto">
          <a:xfrm>
            <a:off x="1752600" y="2209800"/>
            <a:ext cx="1143000" cy="3352800"/>
          </a:xfrm>
          <a:prstGeom prst="rect">
            <a:avLst/>
          </a:prstGeom>
          <a:solidFill>
            <a:srgbClr val="00FF00">
              <a:alpha val="3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1" name="Rectangle 45"/>
          <p:cNvSpPr>
            <a:spLocks noChangeArrowheads="1"/>
          </p:cNvSpPr>
          <p:nvPr/>
        </p:nvSpPr>
        <p:spPr bwMode="auto">
          <a:xfrm>
            <a:off x="6934200" y="2133600"/>
            <a:ext cx="1143000" cy="3352800"/>
          </a:xfrm>
          <a:prstGeom prst="rect">
            <a:avLst/>
          </a:prstGeom>
          <a:solidFill>
            <a:srgbClr val="00FF00">
              <a:alpha val="3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01E22E9-FD72-4AC4-A61D-E54AF15ECCB7}" type="slidenum">
              <a:rPr lang="en-US" altLang="zh-CN"/>
              <a:pPr/>
              <a:t>45</a:t>
            </a:fld>
            <a:endParaRPr lang="en-US" altLang="zh-CN"/>
          </a:p>
          <a:p>
            <a:endParaRPr lang="en-US" altLang="zh-CN"/>
          </a:p>
        </p:txBody>
      </p:sp>
      <p:sp>
        <p:nvSpPr>
          <p:cNvPr id="181250" name="Rectangle 2"/>
          <p:cNvSpPr>
            <a:spLocks noGrp="1" noChangeArrowheads="1"/>
          </p:cNvSpPr>
          <p:nvPr>
            <p:ph type="title"/>
          </p:nvPr>
        </p:nvSpPr>
        <p:spPr>
          <a:xfrm>
            <a:off x="457200" y="503238"/>
            <a:ext cx="8229600" cy="487362"/>
          </a:xfrm>
        </p:spPr>
        <p:txBody>
          <a:bodyPr/>
          <a:lstStyle/>
          <a:p>
            <a:r>
              <a:rPr lang="zh-CN" altLang="en-US" sz="3200" dirty="0">
                <a:latin typeface="微软雅黑" pitchFamily="34" charset="-122"/>
                <a:ea typeface="微软雅黑" pitchFamily="34" charset="-122"/>
              </a:rPr>
              <a:t>符号表管理</a:t>
            </a:r>
          </a:p>
        </p:txBody>
      </p:sp>
      <p:sp>
        <p:nvSpPr>
          <p:cNvPr id="181251" name="Rectangle 3"/>
          <p:cNvSpPr>
            <a:spLocks noGrp="1" noChangeArrowheads="1"/>
          </p:cNvSpPr>
          <p:nvPr>
            <p:ph type="body" idx="1"/>
          </p:nvPr>
        </p:nvSpPr>
        <p:spPr>
          <a:xfrm>
            <a:off x="381000" y="1066800"/>
            <a:ext cx="8763000" cy="3091696"/>
          </a:xfrm>
        </p:spPr>
        <p:txBody>
          <a:bodyPr/>
          <a:lstStyle/>
          <a:p>
            <a:r>
              <a:rPr lang="zh-CN" altLang="en-US" sz="2800" dirty="0"/>
              <a:t>记录源程序中使用</a:t>
            </a:r>
            <a:r>
              <a:rPr lang="zh-CN" altLang="en-US" sz="2800" dirty="0" smtClean="0"/>
              <a:t>的各种符号名称</a:t>
            </a:r>
            <a:endParaRPr lang="zh-CN" altLang="en-US" sz="2800" dirty="0"/>
          </a:p>
          <a:p>
            <a:r>
              <a:rPr lang="zh-CN" altLang="en-US" sz="2800" dirty="0"/>
              <a:t>收集</a:t>
            </a:r>
            <a:r>
              <a:rPr lang="zh-CN" altLang="en-US" sz="2800" dirty="0" smtClean="0"/>
              <a:t>每个符号的各种名的属性</a:t>
            </a:r>
            <a:r>
              <a:rPr lang="zh-CN" altLang="en-US" sz="2800" dirty="0"/>
              <a:t>信息</a:t>
            </a:r>
          </a:p>
          <a:p>
            <a:pPr lvl="1"/>
            <a:r>
              <a:rPr lang="zh-CN" altLang="en-US" sz="2400" dirty="0"/>
              <a:t>类型、作用域、分配存储</a:t>
            </a:r>
            <a:r>
              <a:rPr lang="zh-CN" altLang="en-US" sz="2400" dirty="0" smtClean="0"/>
              <a:t>信息</a:t>
            </a:r>
            <a:endParaRPr lang="en-US" altLang="zh-CN" sz="2400" dirty="0" smtClean="0"/>
          </a:p>
          <a:p>
            <a:pPr>
              <a:spcBef>
                <a:spcPct val="50000"/>
              </a:spcBef>
            </a:pPr>
            <a:r>
              <a:rPr kumimoji="1" lang="zh-CN" altLang="en-US" sz="2800" dirty="0" smtClean="0">
                <a:solidFill>
                  <a:schemeClr val="tx2"/>
                </a:solidFill>
                <a:latin typeface="Times New Roman" pitchFamily="18" charset="0"/>
                <a:ea typeface="宋体" pitchFamily="2" charset="-122"/>
              </a:rPr>
              <a:t>符号表管理</a:t>
            </a:r>
            <a:r>
              <a:rPr kumimoji="1" lang="en-US" altLang="zh-CN" sz="2800" dirty="0" smtClean="0">
                <a:solidFill>
                  <a:schemeClr val="tx2"/>
                </a:solidFill>
                <a:latin typeface="Times New Roman" pitchFamily="18" charset="0"/>
                <a:ea typeface="宋体" pitchFamily="2" charset="-122"/>
              </a:rPr>
              <a:t>(</a:t>
            </a:r>
            <a:r>
              <a:rPr kumimoji="1" lang="zh-CN" altLang="en-US" sz="2800" dirty="0" smtClean="0">
                <a:solidFill>
                  <a:schemeClr val="tx2"/>
                </a:solidFill>
                <a:latin typeface="Times New Roman" pitchFamily="18" charset="0"/>
                <a:ea typeface="宋体" pitchFamily="2" charset="-122"/>
              </a:rPr>
              <a:t>）</a:t>
            </a:r>
          </a:p>
          <a:p>
            <a:pPr lvl="1"/>
            <a:r>
              <a:rPr kumimoji="1" lang="zh-CN" altLang="en-US" sz="2400" dirty="0" smtClean="0">
                <a:solidFill>
                  <a:schemeClr val="tx2"/>
                </a:solidFill>
                <a:latin typeface="Times New Roman" pitchFamily="18" charset="0"/>
                <a:ea typeface="宋体" pitchFamily="2" charset="-122"/>
              </a:rPr>
              <a:t>登录：扫描到说明语句就将标识符登记在符号表中</a:t>
            </a:r>
            <a:endParaRPr kumimoji="1" lang="en-US" altLang="zh-CN" sz="2400" dirty="0" smtClean="0">
              <a:solidFill>
                <a:schemeClr val="tx2"/>
              </a:solidFill>
              <a:latin typeface="Times New Roman" pitchFamily="18" charset="0"/>
              <a:ea typeface="宋体" pitchFamily="2" charset="-122"/>
            </a:endParaRPr>
          </a:p>
          <a:p>
            <a:pPr lvl="1"/>
            <a:r>
              <a:rPr kumimoji="1" lang="zh-CN" altLang="en-US" sz="2400" dirty="0" smtClean="0">
                <a:solidFill>
                  <a:schemeClr val="tx2"/>
                </a:solidFill>
                <a:latin typeface="Times New Roman" pitchFamily="18" charset="0"/>
                <a:ea typeface="宋体" pitchFamily="2" charset="-122"/>
              </a:rPr>
              <a:t>查找：在执行语句查找标识符的属性，判断语义是否正确</a:t>
            </a:r>
            <a:endParaRPr lang="zh-CN" altLang="en-US" sz="2400" dirty="0"/>
          </a:p>
        </p:txBody>
      </p:sp>
      <p:sp>
        <p:nvSpPr>
          <p:cNvPr id="181252" name="Text Box 4"/>
          <p:cNvSpPr txBox="1">
            <a:spLocks noChangeArrowheads="1"/>
          </p:cNvSpPr>
          <p:nvPr/>
        </p:nvSpPr>
        <p:spPr bwMode="auto">
          <a:xfrm>
            <a:off x="1143000" y="4158496"/>
            <a:ext cx="72009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en-US" altLang="zh-CN" sz="2000" dirty="0">
                <a:latin typeface="Times New Roman" pitchFamily="18" charset="0"/>
                <a:ea typeface="宋体" pitchFamily="2" charset="-122"/>
              </a:rPr>
              <a:t> name:  I  </a:t>
            </a:r>
          </a:p>
          <a:p>
            <a:pPr algn="l" eaLnBrk="1" hangingPunct="1">
              <a:spcBef>
                <a:spcPct val="50000"/>
              </a:spcBef>
            </a:pPr>
            <a:r>
              <a:rPr kumimoji="1" lang="en-US" altLang="zh-CN" sz="2000" dirty="0">
                <a:latin typeface="Times New Roman" pitchFamily="18" charset="0"/>
                <a:ea typeface="宋体" pitchFamily="2" charset="-122"/>
              </a:rPr>
              <a:t>              kind</a:t>
            </a:r>
            <a:r>
              <a:rPr kumimoji="1" lang="zh-CN" altLang="en-US" sz="2000" dirty="0">
                <a:latin typeface="Times New Roman" pitchFamily="18" charset="0"/>
                <a:ea typeface="宋体" pitchFamily="2" charset="-122"/>
              </a:rPr>
              <a:t>：常量  </a:t>
            </a:r>
            <a:r>
              <a:rPr kumimoji="1" lang="en-US" altLang="zh-CN" sz="2000" dirty="0">
                <a:latin typeface="Times New Roman" pitchFamily="18" charset="0"/>
                <a:ea typeface="宋体" pitchFamily="2" charset="-122"/>
              </a:rPr>
              <a:t>value</a:t>
            </a:r>
            <a:r>
              <a:rPr kumimoji="1" lang="zh-CN" altLang="en-US" sz="2000" dirty="0">
                <a:latin typeface="Times New Roman" pitchFamily="18" charset="0"/>
                <a:ea typeface="宋体" pitchFamily="2" charset="-122"/>
              </a:rPr>
              <a:t>：</a:t>
            </a:r>
            <a:r>
              <a:rPr kumimoji="1" lang="en-US" altLang="zh-CN" sz="2000" dirty="0">
                <a:latin typeface="Times New Roman" pitchFamily="18" charset="0"/>
                <a:ea typeface="宋体" pitchFamily="2" charset="-122"/>
              </a:rPr>
              <a:t>35</a:t>
            </a:r>
          </a:p>
          <a:p>
            <a:pPr algn="l" eaLnBrk="1" hangingPunct="1">
              <a:spcBef>
                <a:spcPct val="50000"/>
              </a:spcBef>
            </a:pPr>
            <a:r>
              <a:rPr kumimoji="1" lang="en-US" altLang="zh-CN" sz="2000" dirty="0">
                <a:latin typeface="Times New Roman" pitchFamily="18" charset="0"/>
                <a:ea typeface="宋体" pitchFamily="2" charset="-122"/>
              </a:rPr>
              <a:t> name</a:t>
            </a:r>
            <a:r>
              <a:rPr kumimoji="1" lang="en-US" altLang="zh-CN" sz="2000" dirty="0" smtClean="0">
                <a:latin typeface="Times New Roman" pitchFamily="18" charset="0"/>
                <a:ea typeface="宋体" pitchFamily="2" charset="-122"/>
              </a:rPr>
              <a:t>: object  </a:t>
            </a:r>
            <a:endParaRPr kumimoji="1" lang="en-US" altLang="zh-CN" sz="2000" dirty="0">
              <a:latin typeface="Times New Roman" pitchFamily="18" charset="0"/>
              <a:ea typeface="宋体" pitchFamily="2" charset="-122"/>
            </a:endParaRPr>
          </a:p>
          <a:p>
            <a:pPr algn="l" eaLnBrk="1" hangingPunct="1">
              <a:spcBef>
                <a:spcPct val="50000"/>
              </a:spcBef>
            </a:pPr>
            <a:r>
              <a:rPr kumimoji="1" lang="en-US" altLang="zh-CN" sz="2000" dirty="0">
                <a:latin typeface="Times New Roman" pitchFamily="18" charset="0"/>
                <a:ea typeface="宋体" pitchFamily="2" charset="-122"/>
              </a:rPr>
              <a:t>               kind</a:t>
            </a:r>
            <a:r>
              <a:rPr kumimoji="1" lang="zh-CN" altLang="en-US" sz="2000" dirty="0">
                <a:latin typeface="Times New Roman" pitchFamily="18" charset="0"/>
                <a:ea typeface="宋体" pitchFamily="2" charset="-122"/>
              </a:rPr>
              <a:t>：变量   </a:t>
            </a:r>
            <a:r>
              <a:rPr kumimoji="1" lang="en-US" altLang="zh-CN" sz="2000" dirty="0">
                <a:latin typeface="Times New Roman" pitchFamily="18" charset="0"/>
                <a:ea typeface="宋体" pitchFamily="2" charset="-122"/>
              </a:rPr>
              <a:t>type</a:t>
            </a:r>
            <a:r>
              <a:rPr kumimoji="1" lang="zh-CN" altLang="en-US" sz="2000" dirty="0">
                <a:latin typeface="Times New Roman" pitchFamily="18" charset="0"/>
                <a:ea typeface="宋体" pitchFamily="2" charset="-122"/>
              </a:rPr>
              <a:t>：实    </a:t>
            </a:r>
            <a:r>
              <a:rPr kumimoji="1" lang="en-US" altLang="zh-CN" sz="2000" dirty="0">
                <a:latin typeface="Times New Roman" pitchFamily="18" charset="0"/>
                <a:ea typeface="宋体" pitchFamily="2" charset="-122"/>
              </a:rPr>
              <a:t>level</a:t>
            </a:r>
            <a:r>
              <a:rPr kumimoji="1" lang="zh-CN" altLang="en-US" sz="2000" dirty="0">
                <a:latin typeface="Times New Roman" pitchFamily="18" charset="0"/>
                <a:ea typeface="宋体" pitchFamily="2" charset="-122"/>
              </a:rPr>
              <a:t>：</a:t>
            </a:r>
            <a:r>
              <a:rPr kumimoji="1" lang="en-US" altLang="zh-CN" sz="2000" dirty="0">
                <a:latin typeface="Times New Roman" pitchFamily="18" charset="0"/>
                <a:ea typeface="宋体" pitchFamily="2" charset="-122"/>
              </a:rPr>
              <a:t>2      add: </a:t>
            </a:r>
            <a:r>
              <a:rPr kumimoji="1" lang="en-US" altLang="zh-CN" sz="2000" dirty="0" smtClean="0">
                <a:latin typeface="Times New Roman" pitchFamily="18" charset="0"/>
                <a:ea typeface="宋体" pitchFamily="2" charset="-122"/>
              </a:rPr>
              <a:t>dx</a:t>
            </a:r>
            <a:endParaRPr kumimoji="1" lang="en-US" altLang="zh-CN" sz="2000" dirty="0">
              <a:latin typeface="Times New Roman" pitchFamily="18" charset="0"/>
              <a:ea typeface="宋体" pitchFamily="2"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46</a:t>
            </a:fld>
            <a:endParaRPr lang="en-US" altLang="zh-CN" smtClean="0"/>
          </a:p>
          <a:p>
            <a:endParaRPr lang="en-US" altLang="zh-CN"/>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1026953130"/>
              </p:ext>
            </p:extLst>
          </p:nvPr>
        </p:nvGraphicFramePr>
        <p:xfrm>
          <a:off x="990600" y="2362200"/>
          <a:ext cx="2014538" cy="1835150"/>
        </p:xfrm>
        <a:graphic>
          <a:graphicData uri="http://schemas.openxmlformats.org/presentationml/2006/ole">
            <mc:AlternateContent xmlns:mc="http://schemas.openxmlformats.org/markup-compatibility/2006">
              <mc:Choice xmlns:v="urn:schemas-microsoft-com:vml" Requires="v">
                <p:oleObj spid="_x0000_s225298" name="Visio" r:id="rId3" imgW="2015033" imgH="1834591" progId="Visio.Drawing.11">
                  <p:embed/>
                </p:oleObj>
              </mc:Choice>
              <mc:Fallback>
                <p:oleObj name="Visio" r:id="rId3" imgW="2015033" imgH="1834591" progId="Visio.Drawing.11">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362200"/>
                        <a:ext cx="2014538" cy="183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04785710"/>
              </p:ext>
            </p:extLst>
          </p:nvPr>
        </p:nvGraphicFramePr>
        <p:xfrm>
          <a:off x="3048000" y="1524000"/>
          <a:ext cx="5826125" cy="3965575"/>
        </p:xfrm>
        <a:graphic>
          <a:graphicData uri="http://schemas.openxmlformats.org/presentationml/2006/ole">
            <mc:AlternateContent xmlns:mc="http://schemas.openxmlformats.org/markup-compatibility/2006">
              <mc:Choice xmlns:v="urn:schemas-microsoft-com:vml" Requires="v">
                <p:oleObj spid="_x0000_s225299" name="Visio" r:id="rId5" imgW="6309970" imgH="4101389" progId="Visio.Drawing.11">
                  <p:embed/>
                </p:oleObj>
              </mc:Choice>
              <mc:Fallback>
                <p:oleObj name="Visio" r:id="rId5" imgW="6309970" imgH="4101389" progId="Visio.Drawing.11">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524000"/>
                        <a:ext cx="5826125" cy="396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Rectangle 2"/>
          <p:cNvSpPr txBox="1">
            <a:spLocks noChangeArrowheads="1"/>
          </p:cNvSpPr>
          <p:nvPr/>
        </p:nvSpPr>
        <p:spPr bwMode="auto">
          <a:xfrm>
            <a:off x="457200" y="503238"/>
            <a:ext cx="822960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3200" smtClean="0">
                <a:latin typeface="微软雅黑" pitchFamily="34" charset="-122"/>
                <a:ea typeface="微软雅黑" pitchFamily="34" charset="-122"/>
              </a:rPr>
              <a:t>符号表管理</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2058529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5512977-0862-4903-A60C-2838F8C9581E}" type="slidenum">
              <a:rPr lang="en-US" altLang="zh-CN"/>
              <a:pPr/>
              <a:t>47</a:t>
            </a:fld>
            <a:endParaRPr lang="en-US" altLang="zh-CN"/>
          </a:p>
          <a:p>
            <a:endParaRPr lang="en-US" altLang="zh-CN"/>
          </a:p>
        </p:txBody>
      </p:sp>
      <p:sp>
        <p:nvSpPr>
          <p:cNvPr id="182274" name="Rectangle 2"/>
          <p:cNvSpPr>
            <a:spLocks noGrp="1" noChangeArrowheads="1"/>
          </p:cNvSpPr>
          <p:nvPr>
            <p:ph type="title"/>
          </p:nvPr>
        </p:nvSpPr>
        <p:spPr>
          <a:xfrm>
            <a:off x="457200" y="503238"/>
            <a:ext cx="8229600" cy="563562"/>
          </a:xfrm>
        </p:spPr>
        <p:txBody>
          <a:bodyPr/>
          <a:lstStyle/>
          <a:p>
            <a:r>
              <a:rPr lang="zh-CN" altLang="en-US" sz="3200" dirty="0">
                <a:latin typeface="微软雅黑" pitchFamily="34" charset="-122"/>
                <a:ea typeface="微软雅黑" pitchFamily="34" charset="-122"/>
              </a:rPr>
              <a:t>出错处理</a:t>
            </a:r>
            <a:r>
              <a:rPr lang="en-US" altLang="zh-CN" sz="3200" dirty="0">
                <a:latin typeface="微软雅黑" pitchFamily="34" charset="-122"/>
                <a:ea typeface="微软雅黑" pitchFamily="34" charset="-122"/>
              </a:rPr>
              <a:t>(error handling </a:t>
            </a:r>
            <a:r>
              <a:rPr lang="zh-CN" altLang="en-US" sz="3200" dirty="0">
                <a:latin typeface="微软雅黑" pitchFamily="34" charset="-122"/>
                <a:ea typeface="微软雅黑" pitchFamily="34" charset="-122"/>
              </a:rPr>
              <a:t>）	</a:t>
            </a:r>
          </a:p>
        </p:txBody>
      </p:sp>
      <p:sp>
        <p:nvSpPr>
          <p:cNvPr id="182275" name="Rectangle 3"/>
          <p:cNvSpPr>
            <a:spLocks noGrp="1" noChangeArrowheads="1"/>
          </p:cNvSpPr>
          <p:nvPr>
            <p:ph type="body" idx="1"/>
          </p:nvPr>
        </p:nvSpPr>
        <p:spPr>
          <a:xfrm>
            <a:off x="838200" y="1066800"/>
            <a:ext cx="7620000" cy="4525963"/>
          </a:xfrm>
        </p:spPr>
        <p:txBody>
          <a:bodyPr/>
          <a:lstStyle/>
          <a:p>
            <a:r>
              <a:rPr lang="zh-CN" altLang="en-US" dirty="0" smtClean="0"/>
              <a:t>错误检查</a:t>
            </a:r>
            <a:endParaRPr lang="en-US" altLang="zh-CN" dirty="0" smtClean="0"/>
          </a:p>
          <a:p>
            <a:r>
              <a:rPr lang="zh-CN" altLang="en-US" dirty="0" smtClean="0"/>
              <a:t>报告</a:t>
            </a:r>
            <a:r>
              <a:rPr lang="zh-CN" altLang="en-US" dirty="0"/>
              <a:t>出错</a:t>
            </a:r>
            <a:r>
              <a:rPr lang="zh-CN" altLang="en-US" dirty="0" smtClean="0"/>
              <a:t>信息</a:t>
            </a:r>
            <a:endParaRPr lang="en-US" altLang="zh-CN" dirty="0" smtClean="0"/>
          </a:p>
          <a:p>
            <a:r>
              <a:rPr lang="zh-CN" altLang="en-US" dirty="0" smtClean="0"/>
              <a:t>排错</a:t>
            </a:r>
            <a:endParaRPr lang="en-US" altLang="zh-CN" dirty="0" smtClean="0"/>
          </a:p>
          <a:p>
            <a:r>
              <a:rPr lang="zh-CN" altLang="en-US" dirty="0" smtClean="0"/>
              <a:t>恢复</a:t>
            </a:r>
            <a:r>
              <a:rPr lang="zh-CN" altLang="en-US" dirty="0"/>
              <a:t>编译</a:t>
            </a:r>
            <a:r>
              <a:rPr lang="zh-CN" altLang="en-US" dirty="0" smtClean="0"/>
              <a:t>工作</a:t>
            </a:r>
            <a:endParaRPr lang="zh-CN"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5B906FE-EC11-4058-A30C-F2A0E74D45E8}" type="slidenum">
              <a:rPr lang="en-US" altLang="zh-CN"/>
              <a:pPr/>
              <a:t>48</a:t>
            </a:fld>
            <a:endParaRPr lang="en-US" altLang="zh-CN"/>
          </a:p>
          <a:p>
            <a:endParaRPr lang="en-US" altLang="zh-CN"/>
          </a:p>
        </p:txBody>
      </p:sp>
      <p:sp>
        <p:nvSpPr>
          <p:cNvPr id="230402" name="Text Box 2"/>
          <p:cNvSpPr txBox="1">
            <a:spLocks noChangeArrowheads="1"/>
          </p:cNvSpPr>
          <p:nvPr/>
        </p:nvSpPr>
        <p:spPr bwMode="auto">
          <a:xfrm>
            <a:off x="838200" y="1355725"/>
            <a:ext cx="79248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50000"/>
              </a:lnSpc>
              <a:spcBef>
                <a:spcPct val="50000"/>
              </a:spcBef>
            </a:pPr>
            <a:r>
              <a:rPr kumimoji="1" lang="zh-CN" altLang="en-US" sz="2000" b="1" dirty="0">
                <a:latin typeface="Times New Roman" pitchFamily="18" charset="0"/>
                <a:ea typeface="宋体" pitchFamily="2" charset="-122"/>
              </a:rPr>
              <a:t>　　在翻译的方式上，编译程序采用了类似于自然语言翻译中使用的笔译和口译两种，分别叫做</a:t>
            </a:r>
            <a:r>
              <a:rPr kumimoji="1" lang="zh-CN" altLang="en-US" sz="2000" b="1" dirty="0">
                <a:solidFill>
                  <a:srgbClr val="FF6600"/>
                </a:solidFill>
                <a:latin typeface="Times New Roman" pitchFamily="18" charset="0"/>
                <a:ea typeface="宋体" pitchFamily="2" charset="-122"/>
              </a:rPr>
              <a:t>编译方式</a:t>
            </a:r>
            <a:r>
              <a:rPr kumimoji="1" lang="zh-CN" altLang="en-US" sz="2000" b="1" dirty="0">
                <a:latin typeface="Times New Roman" pitchFamily="18" charset="0"/>
                <a:ea typeface="宋体" pitchFamily="2" charset="-122"/>
              </a:rPr>
              <a:t>和</a:t>
            </a:r>
            <a:r>
              <a:rPr kumimoji="1" lang="zh-CN" altLang="en-US" sz="2000" b="1" dirty="0">
                <a:solidFill>
                  <a:srgbClr val="FF6600"/>
                </a:solidFill>
                <a:latin typeface="Times New Roman" pitchFamily="18" charset="0"/>
                <a:ea typeface="宋体" pitchFamily="2" charset="-122"/>
              </a:rPr>
              <a:t>解释方式</a:t>
            </a:r>
            <a:r>
              <a:rPr kumimoji="1" lang="zh-CN" altLang="en-US" sz="2000" b="1" dirty="0">
                <a:latin typeface="Times New Roman" pitchFamily="18" charset="0"/>
                <a:ea typeface="宋体" pitchFamily="2" charset="-122"/>
              </a:rPr>
              <a:t>。采用编译方式的编译程序称为编译型的编译程序，简称编译程序；采用解释方式的编译程序称为解释型的编译程序，简称解释程序。</a:t>
            </a:r>
          </a:p>
          <a:p>
            <a:pPr algn="just" eaLnBrk="1" hangingPunct="1">
              <a:lnSpc>
                <a:spcPct val="150000"/>
              </a:lnSpc>
              <a:spcBef>
                <a:spcPct val="50000"/>
              </a:spcBef>
            </a:pPr>
            <a:r>
              <a:rPr kumimoji="1" lang="zh-CN" altLang="en-US" sz="2000" b="1" dirty="0">
                <a:latin typeface="Times New Roman" pitchFamily="18" charset="0"/>
                <a:ea typeface="宋体" pitchFamily="2" charset="-122"/>
              </a:rPr>
              <a:t>　　编译方式是先翻译后执行，即将整个源程序翻译完毕，再执行目标程序</a:t>
            </a:r>
            <a:r>
              <a:rPr kumimoji="1" lang="zh-CN" altLang="en-US" sz="2000" b="1" dirty="0" smtClean="0">
                <a:latin typeface="Times New Roman" pitchFamily="18" charset="0"/>
                <a:ea typeface="宋体" pitchFamily="2" charset="-122"/>
              </a:rPr>
              <a:t>，只需</a:t>
            </a:r>
            <a:r>
              <a:rPr kumimoji="1" lang="zh-CN" altLang="en-US" sz="2000" b="1" dirty="0">
                <a:latin typeface="Times New Roman" pitchFamily="18" charset="0"/>
                <a:ea typeface="宋体" pitchFamily="2" charset="-122"/>
              </a:rPr>
              <a:t>要保存完整的</a:t>
            </a:r>
            <a:r>
              <a:rPr kumimoji="1" lang="zh-CN" altLang="en-US" sz="2000" b="1" dirty="0" smtClean="0">
                <a:latin typeface="Times New Roman" pitchFamily="18" charset="0"/>
                <a:ea typeface="宋体" pitchFamily="2" charset="-122"/>
              </a:rPr>
              <a:t>目标程序而无需保存源程序。</a:t>
            </a:r>
            <a:r>
              <a:rPr kumimoji="1" lang="zh-CN" altLang="en-US" sz="2000" b="1" dirty="0">
                <a:latin typeface="Times New Roman" pitchFamily="18" charset="0"/>
                <a:ea typeface="宋体" pitchFamily="2" charset="-122"/>
              </a:rPr>
              <a:t>一次翻译后无需再翻译，可多次执行。</a:t>
            </a:r>
          </a:p>
          <a:p>
            <a:pPr algn="l" eaLnBrk="1" hangingPunct="1">
              <a:lnSpc>
                <a:spcPct val="150000"/>
              </a:lnSpc>
              <a:spcBef>
                <a:spcPct val="50000"/>
              </a:spcBef>
            </a:pPr>
            <a:r>
              <a:rPr kumimoji="1" lang="zh-CN" altLang="en-US" sz="2000" b="1" dirty="0">
                <a:latin typeface="Times New Roman" pitchFamily="18" charset="0"/>
                <a:ea typeface="宋体" pitchFamily="2" charset="-122"/>
              </a:rPr>
              <a:t>　　解释方式是边翻译边执行，即翻译一句就执行一句，翻译完毕也执行完毕</a:t>
            </a:r>
            <a:r>
              <a:rPr kumimoji="1" lang="zh-CN" altLang="en-US" sz="2000" b="1" dirty="0" smtClean="0">
                <a:latin typeface="Times New Roman" pitchFamily="18" charset="0"/>
                <a:ea typeface="宋体" pitchFamily="2" charset="-122"/>
              </a:rPr>
              <a:t>，只保存源程序无需</a:t>
            </a:r>
            <a:r>
              <a:rPr kumimoji="1" lang="zh-CN" altLang="en-US" sz="2000" b="1" dirty="0">
                <a:latin typeface="Times New Roman" pitchFamily="18" charset="0"/>
                <a:ea typeface="宋体" pitchFamily="2" charset="-122"/>
              </a:rPr>
              <a:t>保存完整的目标程序。执行一次需要翻译一次。 </a:t>
            </a:r>
          </a:p>
        </p:txBody>
      </p:sp>
      <p:sp>
        <p:nvSpPr>
          <p:cNvPr id="230403" name="Text Box 3"/>
          <p:cNvSpPr txBox="1">
            <a:spLocks noChangeArrowheads="1"/>
          </p:cNvSpPr>
          <p:nvPr/>
        </p:nvSpPr>
        <p:spPr bwMode="auto">
          <a:xfrm flipH="1">
            <a:off x="8480425" y="5999163"/>
            <a:ext cx="5111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1000" u="sng">
                <a:latin typeface="Tahoma" pitchFamily="34" charset="0"/>
                <a:ea typeface="宋体" pitchFamily="2" charset="-122"/>
                <a:hlinkClick r:id="rId2" action="ppaction://hlinksldjump"/>
              </a:rPr>
              <a:t>目录</a:t>
            </a:r>
            <a:endParaRPr kumimoji="1" lang="zh-CN" altLang="en-US" sz="1000" u="sng">
              <a:latin typeface="Tahoma" pitchFamily="34" charset="0"/>
              <a:ea typeface="宋体" pitchFamily="2" charset="-122"/>
            </a:endParaRPr>
          </a:p>
        </p:txBody>
      </p:sp>
      <p:sp>
        <p:nvSpPr>
          <p:cNvPr id="230404" name="Rectangle 4"/>
          <p:cNvSpPr>
            <a:spLocks noGrp="1" noChangeArrowheads="1"/>
          </p:cNvSpPr>
          <p:nvPr>
            <p:ph type="title"/>
          </p:nvPr>
        </p:nvSpPr>
        <p:spPr>
          <a:xfrm>
            <a:off x="838200" y="762000"/>
            <a:ext cx="5181600" cy="533400"/>
          </a:xfrm>
        </p:spPr>
        <p:txBody>
          <a:bodyPr/>
          <a:lstStyle/>
          <a:p>
            <a:r>
              <a:rPr lang="en-US" altLang="zh-CN" sz="2800">
                <a:latin typeface="Times New Roman" pitchFamily="18" charset="0"/>
                <a:ea typeface="黑体" pitchFamily="2" charset="-122"/>
              </a:rPr>
              <a:t>1.3</a:t>
            </a:r>
            <a:r>
              <a:rPr lang="zh-CN" altLang="en-US" sz="2800">
                <a:latin typeface="Times New Roman" pitchFamily="18" charset="0"/>
                <a:ea typeface="黑体" pitchFamily="2" charset="-122"/>
              </a:rPr>
              <a:t>　解释程序和一些软件工具</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fld id="{2E2D062C-A1E2-404C-B32A-5E9F062894D2}" type="slidenum">
              <a:rPr lang="en-US" altLang="zh-CN"/>
              <a:pPr/>
              <a:t>49</a:t>
            </a:fld>
            <a:endParaRPr lang="en-US" altLang="zh-CN"/>
          </a:p>
          <a:p>
            <a:endParaRPr lang="en-US" altLang="zh-CN"/>
          </a:p>
        </p:txBody>
      </p:sp>
      <p:sp>
        <p:nvSpPr>
          <p:cNvPr id="197634" name="Rectangle 2"/>
          <p:cNvSpPr>
            <a:spLocks noGrp="1" noChangeArrowheads="1"/>
          </p:cNvSpPr>
          <p:nvPr>
            <p:ph type="title"/>
          </p:nvPr>
        </p:nvSpPr>
        <p:spPr>
          <a:xfrm>
            <a:off x="457200" y="503238"/>
            <a:ext cx="8229600" cy="334962"/>
          </a:xfrm>
        </p:spPr>
        <p:txBody>
          <a:bodyPr/>
          <a:lstStyle/>
          <a:p>
            <a:r>
              <a:rPr lang="zh-CN" altLang="en-US" sz="2400">
                <a:latin typeface="微软雅黑" pitchFamily="34" charset="-122"/>
                <a:ea typeface="微软雅黑" pitchFamily="34" charset="-122"/>
              </a:rPr>
              <a:t>编译程序和解释系统</a:t>
            </a:r>
          </a:p>
        </p:txBody>
      </p:sp>
      <p:grpSp>
        <p:nvGrpSpPr>
          <p:cNvPr id="34" name="Group 37"/>
          <p:cNvGrpSpPr>
            <a:grpSpLocks/>
          </p:cNvGrpSpPr>
          <p:nvPr/>
        </p:nvGrpSpPr>
        <p:grpSpPr bwMode="auto">
          <a:xfrm>
            <a:off x="828675" y="1752600"/>
            <a:ext cx="7920038" cy="2235200"/>
            <a:chOff x="522" y="2657"/>
            <a:chExt cx="4989" cy="1408"/>
          </a:xfrm>
        </p:grpSpPr>
        <p:sp>
          <p:nvSpPr>
            <p:cNvPr id="35" name="Text Box 11">
              <a:hlinkClick r:id="rId2" action="ppaction://hlinksldjump"/>
            </p:cNvPr>
            <p:cNvSpPr txBox="1">
              <a:spLocks noChangeArrowheads="1"/>
            </p:cNvSpPr>
            <p:nvPr/>
          </p:nvSpPr>
          <p:spPr bwMode="auto">
            <a:xfrm>
              <a:off x="522" y="2657"/>
              <a:ext cx="3356" cy="365"/>
            </a:xfrm>
            <a:prstGeom prst="rect">
              <a:avLst/>
            </a:prstGeom>
            <a:noFill/>
            <a:ln w="9525">
              <a:noFill/>
              <a:miter lim="800000"/>
              <a:headEnd/>
              <a:tailEnd/>
            </a:ln>
          </p:spPr>
          <p:txBody>
            <a:bodyPr>
              <a:spAutoFit/>
            </a:bodyPr>
            <a:lstStyle/>
            <a:p>
              <a:pPr algn="l">
                <a:buFont typeface="Wingdings" pitchFamily="2" charset="2"/>
                <a:buChar char="²"/>
              </a:pPr>
              <a:r>
                <a:rPr lang="en-US" altLang="zh-CN" sz="3200" dirty="0">
                  <a:latin typeface="楷体_GB2312" pitchFamily="49" charset="-122"/>
                </a:rPr>
                <a:t> </a:t>
              </a:r>
              <a:r>
                <a:rPr lang="zh-CN" altLang="en-US" sz="3200" dirty="0">
                  <a:latin typeface="楷体_GB2312" pitchFamily="49" charset="-122"/>
                </a:rPr>
                <a:t>比较</a:t>
              </a:r>
              <a:r>
                <a:rPr lang="zh-CN" altLang="en-US" sz="3200" dirty="0">
                  <a:solidFill>
                    <a:srgbClr val="333399"/>
                  </a:solidFill>
                </a:rPr>
                <a:t>编译程序和解释程序</a:t>
              </a:r>
            </a:p>
          </p:txBody>
        </p:sp>
        <p:grpSp>
          <p:nvGrpSpPr>
            <p:cNvPr id="36" name="Group 35"/>
            <p:cNvGrpSpPr>
              <a:grpSpLocks/>
            </p:cNvGrpSpPr>
            <p:nvPr/>
          </p:nvGrpSpPr>
          <p:grpSpPr bwMode="auto">
            <a:xfrm>
              <a:off x="578" y="3249"/>
              <a:ext cx="2483" cy="684"/>
              <a:chOff x="578" y="3249"/>
              <a:chExt cx="2483" cy="684"/>
            </a:xfrm>
          </p:grpSpPr>
          <p:sp>
            <p:nvSpPr>
              <p:cNvPr id="46" name="Rectangle 15"/>
              <p:cNvSpPr>
                <a:spLocks noChangeArrowheads="1"/>
              </p:cNvSpPr>
              <p:nvPr/>
            </p:nvSpPr>
            <p:spPr bwMode="auto">
              <a:xfrm>
                <a:off x="578" y="3249"/>
                <a:ext cx="599"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源程序</a:t>
                </a:r>
              </a:p>
            </p:txBody>
          </p:sp>
          <p:sp>
            <p:nvSpPr>
              <p:cNvPr id="47" name="AutoShape 16"/>
              <p:cNvSpPr>
                <a:spLocks noChangeArrowheads="1"/>
              </p:cNvSpPr>
              <p:nvPr/>
            </p:nvSpPr>
            <p:spPr bwMode="auto">
              <a:xfrm>
                <a:off x="1405" y="3249"/>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buClrTx/>
                  <a:buFontTx/>
                  <a:buNone/>
                </a:pPr>
                <a:r>
                  <a:rPr lang="zh-CN" altLang="en-US" dirty="0"/>
                  <a:t>编译程序</a:t>
                </a:r>
              </a:p>
            </p:txBody>
          </p:sp>
          <p:sp>
            <p:nvSpPr>
              <p:cNvPr id="48" name="Rectangle 17"/>
              <p:cNvSpPr>
                <a:spLocks noChangeArrowheads="1"/>
              </p:cNvSpPr>
              <p:nvPr/>
            </p:nvSpPr>
            <p:spPr bwMode="auto">
              <a:xfrm>
                <a:off x="2301" y="3249"/>
                <a:ext cx="760"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目标程序</a:t>
                </a:r>
              </a:p>
            </p:txBody>
          </p:sp>
          <p:sp>
            <p:nvSpPr>
              <p:cNvPr id="49" name="Line 20"/>
              <p:cNvSpPr>
                <a:spLocks noChangeShapeType="1"/>
              </p:cNvSpPr>
              <p:nvPr/>
            </p:nvSpPr>
            <p:spPr bwMode="auto">
              <a:xfrm>
                <a:off x="1167" y="3385"/>
                <a:ext cx="227" cy="0"/>
              </a:xfrm>
              <a:prstGeom prst="line">
                <a:avLst/>
              </a:prstGeom>
              <a:noFill/>
              <a:ln w="9525">
                <a:solidFill>
                  <a:srgbClr val="000066"/>
                </a:solidFill>
                <a:round/>
                <a:headEnd/>
                <a:tailEnd type="triangle" w="med" len="med"/>
              </a:ln>
            </p:spPr>
            <p:txBody>
              <a:bodyPr/>
              <a:lstStyle/>
              <a:p>
                <a:endParaRPr lang="zh-CN" altLang="en-US"/>
              </a:p>
            </p:txBody>
          </p:sp>
          <p:sp>
            <p:nvSpPr>
              <p:cNvPr id="50" name="Line 21"/>
              <p:cNvSpPr>
                <a:spLocks noChangeShapeType="1"/>
              </p:cNvSpPr>
              <p:nvPr/>
            </p:nvSpPr>
            <p:spPr bwMode="auto">
              <a:xfrm>
                <a:off x="2120" y="3385"/>
                <a:ext cx="227" cy="0"/>
              </a:xfrm>
              <a:prstGeom prst="line">
                <a:avLst/>
              </a:prstGeom>
              <a:noFill/>
              <a:ln w="9525">
                <a:solidFill>
                  <a:srgbClr val="000066"/>
                </a:solidFill>
                <a:round/>
                <a:headEnd/>
                <a:tailEnd type="triangle" w="med" len="med"/>
              </a:ln>
            </p:spPr>
            <p:txBody>
              <a:bodyPr/>
              <a:lstStyle/>
              <a:p>
                <a:endParaRPr lang="zh-CN" altLang="en-US"/>
              </a:p>
            </p:txBody>
          </p:sp>
          <p:sp>
            <p:nvSpPr>
              <p:cNvPr id="51" name="Rectangle 22"/>
              <p:cNvSpPr>
                <a:spLocks noChangeArrowheads="1"/>
              </p:cNvSpPr>
              <p:nvPr/>
            </p:nvSpPr>
            <p:spPr bwMode="auto">
              <a:xfrm>
                <a:off x="648" y="3702"/>
                <a:ext cx="438"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输入</a:t>
                </a:r>
              </a:p>
            </p:txBody>
          </p:sp>
          <p:sp>
            <p:nvSpPr>
              <p:cNvPr id="52" name="AutoShape 23"/>
              <p:cNvSpPr>
                <a:spLocks noChangeArrowheads="1"/>
              </p:cNvSpPr>
              <p:nvPr/>
            </p:nvSpPr>
            <p:spPr bwMode="auto">
              <a:xfrm>
                <a:off x="1394" y="3702"/>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buClrTx/>
                  <a:buFontTx/>
                  <a:buNone/>
                </a:pPr>
                <a:r>
                  <a:rPr lang="zh-CN" altLang="en-US"/>
                  <a:t>目标程序</a:t>
                </a:r>
              </a:p>
            </p:txBody>
          </p:sp>
          <p:sp>
            <p:nvSpPr>
              <p:cNvPr id="53" name="Rectangle 24"/>
              <p:cNvSpPr>
                <a:spLocks noChangeArrowheads="1"/>
              </p:cNvSpPr>
              <p:nvPr/>
            </p:nvSpPr>
            <p:spPr bwMode="auto">
              <a:xfrm>
                <a:off x="2451" y="3702"/>
                <a:ext cx="438"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输出</a:t>
                </a:r>
              </a:p>
            </p:txBody>
          </p:sp>
          <p:sp>
            <p:nvSpPr>
              <p:cNvPr id="54" name="Line 25"/>
              <p:cNvSpPr>
                <a:spLocks noChangeShapeType="1"/>
              </p:cNvSpPr>
              <p:nvPr/>
            </p:nvSpPr>
            <p:spPr bwMode="auto">
              <a:xfrm>
                <a:off x="1156" y="3838"/>
                <a:ext cx="227" cy="0"/>
              </a:xfrm>
              <a:prstGeom prst="line">
                <a:avLst/>
              </a:prstGeom>
              <a:noFill/>
              <a:ln w="9525">
                <a:solidFill>
                  <a:srgbClr val="000066"/>
                </a:solidFill>
                <a:round/>
                <a:headEnd/>
                <a:tailEnd type="triangle" w="med" len="med"/>
              </a:ln>
            </p:spPr>
            <p:txBody>
              <a:bodyPr/>
              <a:lstStyle/>
              <a:p>
                <a:endParaRPr lang="zh-CN" altLang="en-US"/>
              </a:p>
            </p:txBody>
          </p:sp>
          <p:sp>
            <p:nvSpPr>
              <p:cNvPr id="55" name="Line 26"/>
              <p:cNvSpPr>
                <a:spLocks noChangeShapeType="1"/>
              </p:cNvSpPr>
              <p:nvPr/>
            </p:nvSpPr>
            <p:spPr bwMode="auto">
              <a:xfrm>
                <a:off x="2109" y="3838"/>
                <a:ext cx="227" cy="0"/>
              </a:xfrm>
              <a:prstGeom prst="line">
                <a:avLst/>
              </a:prstGeom>
              <a:noFill/>
              <a:ln w="9525">
                <a:solidFill>
                  <a:srgbClr val="000066"/>
                </a:solidFill>
                <a:round/>
                <a:headEnd/>
                <a:tailEnd type="triangle" w="med" len="med"/>
              </a:ln>
            </p:spPr>
            <p:txBody>
              <a:bodyPr/>
              <a:lstStyle/>
              <a:p>
                <a:endParaRPr lang="zh-CN" altLang="en-US"/>
              </a:p>
            </p:txBody>
          </p:sp>
        </p:grpSp>
        <p:grpSp>
          <p:nvGrpSpPr>
            <p:cNvPr id="37" name="Group 36"/>
            <p:cNvGrpSpPr>
              <a:grpSpLocks/>
            </p:cNvGrpSpPr>
            <p:nvPr/>
          </p:nvGrpSpPr>
          <p:grpSpPr bwMode="auto">
            <a:xfrm>
              <a:off x="3424" y="3203"/>
              <a:ext cx="2087" cy="730"/>
              <a:chOff x="3424" y="3203"/>
              <a:chExt cx="2087" cy="730"/>
            </a:xfrm>
          </p:grpSpPr>
          <p:sp>
            <p:nvSpPr>
              <p:cNvPr id="39" name="AutoShape 27"/>
              <p:cNvSpPr>
                <a:spLocks noChangeArrowheads="1"/>
              </p:cNvSpPr>
              <p:nvPr/>
            </p:nvSpPr>
            <p:spPr bwMode="auto">
              <a:xfrm>
                <a:off x="4150" y="3475"/>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buClrTx/>
                  <a:buFontTx/>
                  <a:buNone/>
                </a:pPr>
                <a:r>
                  <a:rPr lang="zh-CN" altLang="en-US" dirty="0"/>
                  <a:t>解释程序</a:t>
                </a:r>
              </a:p>
            </p:txBody>
          </p:sp>
          <p:sp>
            <p:nvSpPr>
              <p:cNvPr id="40" name="Rectangle 28"/>
              <p:cNvSpPr>
                <a:spLocks noChangeArrowheads="1"/>
              </p:cNvSpPr>
              <p:nvPr/>
            </p:nvSpPr>
            <p:spPr bwMode="auto">
              <a:xfrm>
                <a:off x="5073" y="3475"/>
                <a:ext cx="438"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输出</a:t>
                </a:r>
              </a:p>
            </p:txBody>
          </p:sp>
          <p:sp>
            <p:nvSpPr>
              <p:cNvPr id="41" name="Line 29"/>
              <p:cNvSpPr>
                <a:spLocks noChangeShapeType="1"/>
              </p:cNvSpPr>
              <p:nvPr/>
            </p:nvSpPr>
            <p:spPr bwMode="auto">
              <a:xfrm>
                <a:off x="4865" y="3611"/>
                <a:ext cx="227" cy="0"/>
              </a:xfrm>
              <a:prstGeom prst="line">
                <a:avLst/>
              </a:prstGeom>
              <a:noFill/>
              <a:ln w="9525">
                <a:solidFill>
                  <a:srgbClr val="000066"/>
                </a:solidFill>
                <a:round/>
                <a:headEnd/>
                <a:tailEnd type="triangle" w="med" len="med"/>
              </a:ln>
            </p:spPr>
            <p:txBody>
              <a:bodyPr/>
              <a:lstStyle/>
              <a:p>
                <a:endParaRPr lang="zh-CN" altLang="en-US"/>
              </a:p>
            </p:txBody>
          </p:sp>
          <p:sp>
            <p:nvSpPr>
              <p:cNvPr id="42" name="Rectangle 30"/>
              <p:cNvSpPr>
                <a:spLocks noChangeArrowheads="1"/>
              </p:cNvSpPr>
              <p:nvPr/>
            </p:nvSpPr>
            <p:spPr bwMode="auto">
              <a:xfrm>
                <a:off x="3515" y="3702"/>
                <a:ext cx="438"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输入</a:t>
                </a:r>
              </a:p>
            </p:txBody>
          </p:sp>
          <p:sp>
            <p:nvSpPr>
              <p:cNvPr id="43" name="Rectangle 31"/>
              <p:cNvSpPr>
                <a:spLocks noChangeArrowheads="1"/>
              </p:cNvSpPr>
              <p:nvPr/>
            </p:nvSpPr>
            <p:spPr bwMode="auto">
              <a:xfrm>
                <a:off x="3424" y="3203"/>
                <a:ext cx="599"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dirty="0">
                    <a:solidFill>
                      <a:srgbClr val="333399"/>
                    </a:solidFill>
                  </a:rPr>
                  <a:t>源程序</a:t>
                </a:r>
              </a:p>
            </p:txBody>
          </p:sp>
          <p:sp>
            <p:nvSpPr>
              <p:cNvPr id="44" name="Line 32"/>
              <p:cNvSpPr>
                <a:spLocks noChangeShapeType="1"/>
              </p:cNvSpPr>
              <p:nvPr/>
            </p:nvSpPr>
            <p:spPr bwMode="auto">
              <a:xfrm>
                <a:off x="3969" y="3339"/>
                <a:ext cx="181" cy="136"/>
              </a:xfrm>
              <a:prstGeom prst="line">
                <a:avLst/>
              </a:prstGeom>
              <a:noFill/>
              <a:ln w="9525">
                <a:solidFill>
                  <a:srgbClr val="666699"/>
                </a:solidFill>
                <a:round/>
                <a:headEnd/>
                <a:tailEnd type="triangle" w="med" len="med"/>
              </a:ln>
            </p:spPr>
            <p:txBody>
              <a:bodyPr/>
              <a:lstStyle/>
              <a:p>
                <a:endParaRPr lang="zh-CN" altLang="en-US"/>
              </a:p>
            </p:txBody>
          </p:sp>
          <p:sp>
            <p:nvSpPr>
              <p:cNvPr id="45" name="Line 33"/>
              <p:cNvSpPr>
                <a:spLocks noChangeShapeType="1"/>
              </p:cNvSpPr>
              <p:nvPr/>
            </p:nvSpPr>
            <p:spPr bwMode="auto">
              <a:xfrm flipV="1">
                <a:off x="3923" y="3702"/>
                <a:ext cx="227" cy="91"/>
              </a:xfrm>
              <a:prstGeom prst="line">
                <a:avLst/>
              </a:prstGeom>
              <a:noFill/>
              <a:ln w="9525">
                <a:solidFill>
                  <a:srgbClr val="666699"/>
                </a:solidFill>
                <a:round/>
                <a:headEnd/>
                <a:tailEnd type="triangle" w="med" len="med"/>
              </a:ln>
            </p:spPr>
            <p:txBody>
              <a:bodyPr/>
              <a:lstStyle/>
              <a:p>
                <a:endParaRPr lang="zh-CN" altLang="en-US"/>
              </a:p>
            </p:txBody>
          </p:sp>
        </p:grpSp>
        <p:sp>
          <p:nvSpPr>
            <p:cNvPr id="38" name="Line 34"/>
            <p:cNvSpPr>
              <a:spLocks noChangeShapeType="1"/>
            </p:cNvSpPr>
            <p:nvPr/>
          </p:nvSpPr>
          <p:spPr bwMode="auto">
            <a:xfrm>
              <a:off x="3198" y="3067"/>
              <a:ext cx="0" cy="998"/>
            </a:xfrm>
            <a:prstGeom prst="line">
              <a:avLst/>
            </a:prstGeom>
            <a:noFill/>
            <a:ln w="9525">
              <a:solidFill>
                <a:srgbClr val="666699"/>
              </a:solidFill>
              <a:prstDash val="sysDot"/>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slide(fromBottom)">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8600" y="1066800"/>
            <a:ext cx="8229600" cy="5334000"/>
          </a:xfrm>
        </p:spPr>
        <p:txBody>
          <a:bodyPr/>
          <a:lstStyle/>
          <a:p>
            <a:pPr>
              <a:buFont typeface="Wingdings" pitchFamily="2" charset="2"/>
              <a:buChar char=" "/>
            </a:pPr>
            <a:r>
              <a:rPr lang="zh-CN" altLang="en-US" sz="1000" dirty="0" smtClean="0">
                <a:solidFill>
                  <a:srgbClr val="333399"/>
                </a:solidFill>
                <a:latin typeface="楷体_GB2312" pitchFamily="49" charset="-122"/>
              </a:rPr>
              <a:t> </a:t>
            </a:r>
            <a:endParaRPr lang="zh-CN" altLang="en-US" sz="1000" dirty="0">
              <a:solidFill>
                <a:srgbClr val="333399"/>
              </a:solidFill>
              <a:latin typeface="楷体_GB2312" pitchFamily="49" charset="-122"/>
            </a:endParaRPr>
          </a:p>
          <a:p>
            <a:pPr lvl="1">
              <a:buFont typeface="Arial" pitchFamily="34" charset="0"/>
              <a:buChar char="•"/>
            </a:pPr>
            <a:r>
              <a:rPr lang="zh-CN" altLang="en-US" dirty="0">
                <a:latin typeface="楷体_GB2312" pitchFamily="49" charset="-122"/>
              </a:rPr>
              <a:t> </a:t>
            </a:r>
            <a:r>
              <a:rPr lang="en-US" altLang="zh-CN" dirty="0">
                <a:solidFill>
                  <a:srgbClr val="333399"/>
                </a:solidFill>
                <a:latin typeface="楷体_GB2312" pitchFamily="49" charset="-122"/>
              </a:rPr>
              <a:t>《</a:t>
            </a:r>
            <a:r>
              <a:rPr lang="zh-CN" altLang="en-US" dirty="0">
                <a:solidFill>
                  <a:srgbClr val="333399"/>
                </a:solidFill>
                <a:latin typeface="楷体_GB2312" pitchFamily="49" charset="-122"/>
              </a:rPr>
              <a:t>高级语言程序设计</a:t>
            </a:r>
            <a:r>
              <a:rPr lang="en-US" altLang="zh-CN" dirty="0">
                <a:solidFill>
                  <a:srgbClr val="333399"/>
                </a:solidFill>
                <a:latin typeface="楷体_GB2312" pitchFamily="49" charset="-122"/>
              </a:rPr>
              <a:t>》</a:t>
            </a:r>
            <a:r>
              <a:rPr lang="zh-CN" altLang="en-US" dirty="0">
                <a:solidFill>
                  <a:srgbClr val="333399"/>
                </a:solidFill>
                <a:latin typeface="楷体_GB2312" pitchFamily="49" charset="-122"/>
              </a:rPr>
              <a:t>（</a:t>
            </a:r>
            <a:r>
              <a:rPr lang="en-US" altLang="zh-CN" dirty="0"/>
              <a:t>Java</a:t>
            </a:r>
            <a:r>
              <a:rPr lang="en-US" altLang="zh-CN" dirty="0">
                <a:solidFill>
                  <a:srgbClr val="333399"/>
                </a:solidFill>
              </a:rPr>
              <a:t>, C/C++</a:t>
            </a:r>
            <a:r>
              <a:rPr lang="zh-CN" altLang="en-US" dirty="0">
                <a:solidFill>
                  <a:srgbClr val="333399"/>
                </a:solidFill>
                <a:latin typeface="楷体_GB2312" pitchFamily="49" charset="-122"/>
              </a:rPr>
              <a:t>）</a:t>
            </a:r>
          </a:p>
          <a:p>
            <a:pPr lvl="1">
              <a:buFont typeface="Arial" pitchFamily="34" charset="0"/>
              <a:buChar char="•"/>
            </a:pPr>
            <a:r>
              <a:rPr lang="zh-CN" altLang="en-US" dirty="0">
                <a:solidFill>
                  <a:srgbClr val="333399"/>
                </a:solidFill>
                <a:latin typeface="楷体_GB2312" pitchFamily="49" charset="-122"/>
              </a:rPr>
              <a:t> </a:t>
            </a:r>
            <a:r>
              <a:rPr lang="en-US" altLang="zh-CN" dirty="0">
                <a:solidFill>
                  <a:srgbClr val="333399"/>
                </a:solidFill>
                <a:latin typeface="楷体_GB2312" pitchFamily="49" charset="-122"/>
              </a:rPr>
              <a:t>《</a:t>
            </a:r>
            <a:r>
              <a:rPr lang="zh-CN" altLang="en-US" dirty="0">
                <a:solidFill>
                  <a:srgbClr val="333399"/>
                </a:solidFill>
                <a:latin typeface="楷体_GB2312" pitchFamily="49" charset="-122"/>
              </a:rPr>
              <a:t>数据结构</a:t>
            </a:r>
            <a:r>
              <a:rPr lang="en-US" altLang="zh-CN" dirty="0">
                <a:solidFill>
                  <a:srgbClr val="333399"/>
                </a:solidFill>
                <a:latin typeface="楷体_GB2312" pitchFamily="49" charset="-122"/>
              </a:rPr>
              <a:t>》</a:t>
            </a:r>
            <a:endParaRPr lang="en-US" altLang="zh-CN" sz="1000" dirty="0">
              <a:solidFill>
                <a:srgbClr val="333399"/>
              </a:solidFill>
              <a:latin typeface="楷体_GB2312" pitchFamily="49" charset="-122"/>
            </a:endParaRPr>
          </a:p>
          <a:p>
            <a:pPr lvl="1">
              <a:buFont typeface="Arial" pitchFamily="34" charset="0"/>
              <a:buChar char="•"/>
            </a:pPr>
            <a:r>
              <a:rPr lang="en-US" altLang="zh-CN" dirty="0">
                <a:latin typeface="楷体_GB2312" pitchFamily="49" charset="-122"/>
              </a:rPr>
              <a:t> </a:t>
            </a:r>
            <a:r>
              <a:rPr lang="en-US" altLang="zh-CN" dirty="0" smtClean="0">
                <a:solidFill>
                  <a:srgbClr val="333399"/>
                </a:solidFill>
                <a:latin typeface="楷体_GB2312" pitchFamily="49" charset="-122"/>
              </a:rPr>
              <a:t>《</a:t>
            </a:r>
            <a:r>
              <a:rPr lang="zh-CN" altLang="en-US" dirty="0">
                <a:solidFill>
                  <a:srgbClr val="333399"/>
                </a:solidFill>
                <a:latin typeface="楷体_GB2312" pitchFamily="49" charset="-122"/>
              </a:rPr>
              <a:t>操作系统</a:t>
            </a:r>
            <a:r>
              <a:rPr lang="en-US" altLang="zh-CN" dirty="0" smtClean="0">
                <a:solidFill>
                  <a:srgbClr val="333399"/>
                </a:solidFill>
                <a:latin typeface="楷体_GB2312" pitchFamily="49" charset="-122"/>
              </a:rPr>
              <a:t>》</a:t>
            </a:r>
            <a:endParaRPr lang="en-US" altLang="zh-CN" dirty="0">
              <a:solidFill>
                <a:srgbClr val="333399"/>
              </a:solidFill>
              <a:latin typeface="楷体_GB2312" pitchFamily="49" charset="-122"/>
            </a:endParaRPr>
          </a:p>
          <a:p>
            <a:pPr lvl="1">
              <a:buFont typeface="Arial" pitchFamily="34" charset="0"/>
              <a:buChar char="•"/>
            </a:pPr>
            <a:endParaRPr lang="en-US" altLang="zh-CN" sz="1000" dirty="0">
              <a:solidFill>
                <a:srgbClr val="333399"/>
              </a:solidFill>
              <a:latin typeface="楷体_GB2312" pitchFamily="49" charset="-122"/>
            </a:endParaRPr>
          </a:p>
          <a:p>
            <a:pPr lvl="1" algn="just">
              <a:buFont typeface="Arial" pitchFamily="34" charset="0"/>
              <a:buChar char="•"/>
            </a:pPr>
            <a:r>
              <a:rPr lang="zh-CN" altLang="en-US" dirty="0" smtClean="0">
                <a:latin typeface="楷体_GB2312" pitchFamily="49" charset="-122"/>
              </a:rPr>
              <a:t> </a:t>
            </a:r>
            <a:r>
              <a:rPr lang="en-US" altLang="zh-CN" dirty="0">
                <a:solidFill>
                  <a:srgbClr val="333399"/>
                </a:solidFill>
                <a:latin typeface="楷体_GB2312" pitchFamily="49" charset="-122"/>
              </a:rPr>
              <a:t>《</a:t>
            </a:r>
            <a:r>
              <a:rPr lang="zh-CN" altLang="en-US" dirty="0">
                <a:solidFill>
                  <a:srgbClr val="333399"/>
                </a:solidFill>
                <a:latin typeface="楷体_GB2312" pitchFamily="49" charset="-122"/>
              </a:rPr>
              <a:t>计算机系统结构</a:t>
            </a:r>
            <a:r>
              <a:rPr lang="en-US" altLang="zh-CN" dirty="0" smtClean="0">
                <a:solidFill>
                  <a:srgbClr val="333399"/>
                </a:solidFill>
                <a:latin typeface="楷体_GB2312" pitchFamily="49" charset="-122"/>
              </a:rPr>
              <a:t>》</a:t>
            </a:r>
            <a:endParaRPr lang="zh-CN" altLang="en-US" dirty="0">
              <a:solidFill>
                <a:srgbClr val="333399"/>
              </a:solidFill>
              <a:latin typeface="楷体_GB2312" pitchFamily="49" charset="-122"/>
            </a:endParaRPr>
          </a:p>
          <a:p>
            <a:pPr lvl="1" algn="just">
              <a:buFont typeface="Arial" pitchFamily="34" charset="0"/>
              <a:buChar char="•"/>
            </a:pPr>
            <a:r>
              <a:rPr lang="zh-CN" altLang="en-US" dirty="0">
                <a:solidFill>
                  <a:srgbClr val="333399"/>
                </a:solidFill>
                <a:latin typeface="楷体_GB2312" pitchFamily="49" charset="-122"/>
                <a:sym typeface="Symbol" pitchFamily="18" charset="2"/>
              </a:rPr>
              <a:t> </a:t>
            </a:r>
            <a:r>
              <a:rPr lang="en-US" altLang="zh-CN" dirty="0" smtClean="0">
                <a:solidFill>
                  <a:srgbClr val="333399"/>
                </a:solidFill>
                <a:latin typeface="楷体_GB2312" pitchFamily="49" charset="-122"/>
                <a:sym typeface="Symbol" pitchFamily="18" charset="2"/>
              </a:rPr>
              <a:t>《</a:t>
            </a:r>
            <a:r>
              <a:rPr lang="zh-CN" altLang="en-US" dirty="0">
                <a:solidFill>
                  <a:srgbClr val="333399"/>
                </a:solidFill>
                <a:latin typeface="楷体_GB2312" pitchFamily="49" charset="-122"/>
                <a:sym typeface="Symbol" pitchFamily="18" charset="2"/>
              </a:rPr>
              <a:t>汇编语言</a:t>
            </a:r>
            <a:r>
              <a:rPr lang="en-US" altLang="zh-CN" dirty="0" smtClean="0">
                <a:solidFill>
                  <a:srgbClr val="333399"/>
                </a:solidFill>
                <a:latin typeface="楷体_GB2312" pitchFamily="49" charset="-122"/>
                <a:sym typeface="Symbol" pitchFamily="18" charset="2"/>
              </a:rPr>
              <a:t>》</a:t>
            </a:r>
          </a:p>
          <a:p>
            <a:pPr lvl="1" algn="just">
              <a:buFont typeface="Arial" pitchFamily="34" charset="0"/>
              <a:buChar char="•"/>
            </a:pPr>
            <a:r>
              <a:rPr lang="en-US" altLang="zh-CN" dirty="0" smtClean="0">
                <a:solidFill>
                  <a:srgbClr val="333399"/>
                </a:solidFill>
                <a:latin typeface="楷体_GB2312" pitchFamily="49" charset="-122"/>
                <a:sym typeface="Symbol" pitchFamily="18" charset="2"/>
              </a:rPr>
              <a:t> 《</a:t>
            </a:r>
            <a:r>
              <a:rPr lang="zh-CN" altLang="en-US" dirty="0">
                <a:solidFill>
                  <a:srgbClr val="333399"/>
                </a:solidFill>
                <a:latin typeface="楷体_GB2312" pitchFamily="49" charset="-122"/>
                <a:sym typeface="Symbol" pitchFamily="18" charset="2"/>
              </a:rPr>
              <a:t>计算机原理</a:t>
            </a:r>
            <a:r>
              <a:rPr lang="en-US" altLang="zh-CN" dirty="0" smtClean="0">
                <a:solidFill>
                  <a:srgbClr val="333399"/>
                </a:solidFill>
                <a:latin typeface="楷体_GB2312" pitchFamily="49" charset="-122"/>
                <a:sym typeface="Symbol" pitchFamily="18" charset="2"/>
              </a:rPr>
              <a:t>》</a:t>
            </a:r>
            <a:endParaRPr lang="en-US" altLang="zh-CN" dirty="0">
              <a:solidFill>
                <a:srgbClr val="333399"/>
              </a:solidFill>
              <a:latin typeface="楷体_GB2312" pitchFamily="49" charset="-122"/>
              <a:sym typeface="Symbol" pitchFamily="18" charset="2"/>
            </a:endParaRPr>
          </a:p>
          <a:p>
            <a:pPr lvl="1" algn="just">
              <a:buFont typeface="Arial" pitchFamily="34" charset="0"/>
              <a:buChar char="•"/>
            </a:pPr>
            <a:r>
              <a:rPr lang="en-US" altLang="zh-CN" dirty="0">
                <a:solidFill>
                  <a:srgbClr val="333399"/>
                </a:solidFill>
                <a:latin typeface="楷体_GB2312" pitchFamily="49" charset="-122"/>
                <a:sym typeface="Symbol" pitchFamily="18" charset="2"/>
              </a:rPr>
              <a:t> </a:t>
            </a:r>
            <a:r>
              <a:rPr lang="en-US" altLang="zh-CN" dirty="0" smtClean="0">
                <a:solidFill>
                  <a:srgbClr val="333399"/>
                </a:solidFill>
                <a:latin typeface="楷体_GB2312" pitchFamily="49" charset="-122"/>
                <a:sym typeface="Symbol" pitchFamily="18" charset="2"/>
              </a:rPr>
              <a:t>《</a:t>
            </a:r>
            <a:r>
              <a:rPr lang="zh-CN" altLang="en-US" dirty="0" smtClean="0">
                <a:solidFill>
                  <a:srgbClr val="333399"/>
                </a:solidFill>
                <a:latin typeface="楷体_GB2312" pitchFamily="49" charset="-122"/>
                <a:sym typeface="Symbol" pitchFamily="18" charset="2"/>
              </a:rPr>
              <a:t>计算机系统</a:t>
            </a:r>
            <a:r>
              <a:rPr lang="zh-CN" altLang="en-US" dirty="0">
                <a:solidFill>
                  <a:srgbClr val="333399"/>
                </a:solidFill>
                <a:latin typeface="楷体_GB2312" pitchFamily="49" charset="-122"/>
                <a:sym typeface="Symbol" pitchFamily="18" charset="2"/>
              </a:rPr>
              <a:t>联合实验</a:t>
            </a:r>
            <a:r>
              <a:rPr lang="en-US" altLang="zh-CN" dirty="0" smtClean="0">
                <a:solidFill>
                  <a:srgbClr val="333399"/>
                </a:solidFill>
                <a:latin typeface="楷体_GB2312" pitchFamily="49" charset="-122"/>
                <a:sym typeface="Symbol" pitchFamily="18" charset="2"/>
              </a:rPr>
              <a:t>》</a:t>
            </a:r>
            <a:endParaRPr lang="en-US" altLang="zh-CN" dirty="0">
              <a:solidFill>
                <a:srgbClr val="333399"/>
              </a:solidFill>
              <a:latin typeface="楷体_GB2312" pitchFamily="49" charset="-122"/>
              <a:sym typeface="Symbol" pitchFamily="18" charset="2"/>
            </a:endParaRPr>
          </a:p>
          <a:p>
            <a:endParaRPr lang="zh-CN" altLang="en-US" dirty="0"/>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5</a:t>
            </a:fld>
            <a:endParaRPr lang="en-US" altLang="zh-CN" smtClean="0"/>
          </a:p>
          <a:p>
            <a:endParaRPr lang="en-US" altLang="zh-CN"/>
          </a:p>
        </p:txBody>
      </p:sp>
      <p:sp>
        <p:nvSpPr>
          <p:cNvPr id="5" name="Rectangle 2"/>
          <p:cNvSpPr txBox="1">
            <a:spLocks noChangeArrowheads="1"/>
          </p:cNvSpPr>
          <p:nvPr/>
        </p:nvSpPr>
        <p:spPr bwMode="auto">
          <a:xfrm>
            <a:off x="533400" y="457200"/>
            <a:ext cx="70056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dirty="0" smtClean="0">
                <a:latin typeface="微软雅黑" pitchFamily="34" charset="-122"/>
                <a:ea typeface="微软雅黑" pitchFamily="34" charset="-122"/>
              </a:rPr>
              <a:t>先行课学习</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31342606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0D688B2-D226-475D-91F4-59BD255C5F14}" type="slidenum">
              <a:rPr lang="en-US" altLang="zh-CN"/>
              <a:pPr/>
              <a:t>50</a:t>
            </a:fld>
            <a:endParaRPr lang="en-US" altLang="zh-CN"/>
          </a:p>
          <a:p>
            <a:endParaRPr lang="en-US" altLang="zh-CN"/>
          </a:p>
        </p:txBody>
      </p:sp>
      <p:sp>
        <p:nvSpPr>
          <p:cNvPr id="186370" name="Rectangle 2"/>
          <p:cNvSpPr>
            <a:spLocks noGrp="1" noChangeArrowheads="1"/>
          </p:cNvSpPr>
          <p:nvPr>
            <p:ph type="title"/>
          </p:nvPr>
        </p:nvSpPr>
        <p:spPr>
          <a:xfrm>
            <a:off x="625475" y="608013"/>
            <a:ext cx="8061325" cy="458787"/>
          </a:xfrm>
        </p:spPr>
        <p:txBody>
          <a:bodyPr/>
          <a:lstStyle/>
          <a:p>
            <a:r>
              <a:rPr lang="zh-CN" altLang="en-US" sz="3200">
                <a:latin typeface="微软雅黑" pitchFamily="34" charset="-122"/>
                <a:ea typeface="微软雅黑" pitchFamily="34" charset="-122"/>
              </a:rPr>
              <a:t>解释程序</a:t>
            </a:r>
          </a:p>
        </p:txBody>
      </p:sp>
      <p:sp>
        <p:nvSpPr>
          <p:cNvPr id="186371" name="Rectangle 3"/>
          <p:cNvSpPr>
            <a:spLocks noGrp="1" noChangeArrowheads="1"/>
          </p:cNvSpPr>
          <p:nvPr>
            <p:ph type="body" idx="1"/>
          </p:nvPr>
        </p:nvSpPr>
        <p:spPr>
          <a:xfrm>
            <a:off x="762000" y="1295400"/>
            <a:ext cx="7924800" cy="4495800"/>
          </a:xfrm>
        </p:spPr>
        <p:txBody>
          <a:bodyPr/>
          <a:lstStyle/>
          <a:p>
            <a:pPr marL="342900" lvl="1" indent="-342900">
              <a:lnSpc>
                <a:spcPts val="3400"/>
              </a:lnSpc>
              <a:buFontTx/>
              <a:buChar char="•"/>
            </a:pPr>
            <a:r>
              <a:rPr lang="zh-CN" altLang="en-US" sz="2400" dirty="0">
                <a:solidFill>
                  <a:srgbClr val="333399"/>
                </a:solidFill>
                <a:latin typeface="楷体_GB2312" pitchFamily="49" charset="-122"/>
              </a:rPr>
              <a:t>不产生目标程序文件</a:t>
            </a:r>
          </a:p>
          <a:p>
            <a:pPr>
              <a:lnSpc>
                <a:spcPts val="3400"/>
              </a:lnSpc>
            </a:pPr>
            <a:r>
              <a:rPr lang="zh-CN" altLang="en-US" sz="2400" dirty="0">
                <a:solidFill>
                  <a:srgbClr val="333399"/>
                </a:solidFill>
                <a:latin typeface="楷体_GB2312" pitchFamily="49" charset="-122"/>
              </a:rPr>
              <a:t>不区别翻译阶段和</a:t>
            </a:r>
            <a:r>
              <a:rPr lang="zh-CN" altLang="en-US" sz="2400" dirty="0" smtClean="0">
                <a:solidFill>
                  <a:srgbClr val="333399"/>
                </a:solidFill>
                <a:latin typeface="楷体_GB2312" pitchFamily="49" charset="-122"/>
              </a:rPr>
              <a:t>执行阶段</a:t>
            </a:r>
            <a:endParaRPr lang="en-US" altLang="zh-CN" sz="2400" dirty="0" smtClean="0">
              <a:solidFill>
                <a:srgbClr val="333399"/>
              </a:solidFill>
              <a:latin typeface="楷体_GB2312" pitchFamily="49" charset="-122"/>
            </a:endParaRPr>
          </a:p>
          <a:p>
            <a:pPr marL="342900" lvl="1" indent="-342900">
              <a:lnSpc>
                <a:spcPts val="3400"/>
              </a:lnSpc>
              <a:buFontTx/>
              <a:buChar char="•"/>
            </a:pPr>
            <a:r>
              <a:rPr lang="zh-CN" altLang="en-US" sz="2400" dirty="0">
                <a:solidFill>
                  <a:srgbClr val="333399"/>
                </a:solidFill>
              </a:rPr>
              <a:t>翻译源程序的每条语句后直接执行</a:t>
            </a:r>
          </a:p>
          <a:p>
            <a:pPr marL="342900" lvl="1" indent="-342900">
              <a:lnSpc>
                <a:spcPts val="3400"/>
              </a:lnSpc>
              <a:buFontTx/>
              <a:buChar char="•"/>
            </a:pPr>
            <a:r>
              <a:rPr lang="zh-CN" altLang="en-US" sz="2400" dirty="0">
                <a:solidFill>
                  <a:srgbClr val="333399"/>
                </a:solidFill>
              </a:rPr>
              <a:t>程序执行期间一直有解释程序守候</a:t>
            </a:r>
          </a:p>
          <a:p>
            <a:pPr marL="342900" lvl="1" indent="-342900">
              <a:lnSpc>
                <a:spcPts val="3400"/>
              </a:lnSpc>
              <a:buFontTx/>
              <a:buChar char="•"/>
            </a:pPr>
            <a:r>
              <a:rPr lang="zh-CN" altLang="en-US" sz="2400" dirty="0">
                <a:solidFill>
                  <a:srgbClr val="333399"/>
                </a:solidFill>
              </a:rPr>
              <a:t>常用于实现虚拟机</a:t>
            </a:r>
          </a:p>
          <a:p>
            <a:pPr marL="0" indent="0">
              <a:lnSpc>
                <a:spcPts val="3400"/>
              </a:lnSpc>
              <a:buNone/>
            </a:pPr>
            <a:r>
              <a:rPr lang="en-US" altLang="zh-CN" sz="2400" dirty="0" smtClean="0"/>
              <a:t>.</a:t>
            </a:r>
            <a:r>
              <a:rPr lang="zh-CN" altLang="en-US" sz="2400" dirty="0" smtClean="0"/>
              <a:t>著名</a:t>
            </a:r>
            <a:r>
              <a:rPr lang="zh-CN" altLang="en-US" sz="2400" dirty="0"/>
              <a:t>的解释程序有</a:t>
            </a:r>
            <a:r>
              <a:rPr lang="en-US" altLang="zh-CN" sz="2400" dirty="0"/>
              <a:t>Basic</a:t>
            </a:r>
            <a:r>
              <a:rPr lang="zh-CN" altLang="en-US" sz="2400" dirty="0"/>
              <a:t>语言解释程序 </a:t>
            </a:r>
            <a:r>
              <a:rPr lang="en-US" altLang="zh-CN" sz="2400" dirty="0"/>
              <a:t>,Lisp</a:t>
            </a:r>
            <a:r>
              <a:rPr lang="zh-CN" altLang="en-US" sz="2400" dirty="0"/>
              <a:t>语言解释程序</a:t>
            </a:r>
            <a:r>
              <a:rPr lang="en-US" altLang="zh-CN" sz="2400" dirty="0"/>
              <a:t>,UNIX</a:t>
            </a:r>
            <a:r>
              <a:rPr lang="zh-CN" altLang="en-US" sz="2400" dirty="0"/>
              <a:t>命令语言解释程序</a:t>
            </a:r>
            <a:r>
              <a:rPr lang="en-US" altLang="zh-CN" sz="2400" dirty="0"/>
              <a:t>(shell),</a:t>
            </a:r>
            <a:r>
              <a:rPr lang="zh-CN" altLang="en-US" sz="2400" dirty="0"/>
              <a:t>数据库查询语言</a:t>
            </a:r>
            <a:r>
              <a:rPr lang="en-US" altLang="zh-CN" sz="2400" dirty="0"/>
              <a:t>SQL </a:t>
            </a:r>
            <a:r>
              <a:rPr lang="zh-CN" altLang="en-US" sz="2400" dirty="0"/>
              <a:t>解释程序以及</a:t>
            </a:r>
            <a:r>
              <a:rPr lang="en-US" altLang="zh-CN" sz="2400" dirty="0" err="1"/>
              <a:t>bytecode</a:t>
            </a:r>
            <a:r>
              <a:rPr lang="zh-CN" altLang="en-US" sz="2400" dirty="0"/>
              <a:t>解释程序</a:t>
            </a:r>
            <a:r>
              <a:rPr lang="en-US" altLang="zh-CN" sz="2400" dirty="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569460D3-8219-458E-B59A-376B8D5B2354}" type="slidenum">
              <a:rPr lang="en-US" altLang="zh-CN"/>
              <a:pPr/>
              <a:t>51</a:t>
            </a:fld>
            <a:endParaRPr lang="en-US" altLang="zh-CN"/>
          </a:p>
          <a:p>
            <a:endParaRPr lang="en-US" altLang="zh-CN"/>
          </a:p>
        </p:txBody>
      </p:sp>
      <p:graphicFrame>
        <p:nvGraphicFramePr>
          <p:cNvPr id="184322" name="Object 2"/>
          <p:cNvGraphicFramePr>
            <a:graphicFrameLocks noGrp="1" noChangeAspect="1"/>
          </p:cNvGraphicFramePr>
          <p:nvPr>
            <p:ph/>
          </p:nvPr>
        </p:nvGraphicFramePr>
        <p:xfrm>
          <a:off x="401638" y="773113"/>
          <a:ext cx="8228012" cy="4460875"/>
        </p:xfrm>
        <a:graphic>
          <a:graphicData uri="http://schemas.openxmlformats.org/presentationml/2006/ole">
            <mc:AlternateContent xmlns:mc="http://schemas.openxmlformats.org/markup-compatibility/2006">
              <mc:Choice xmlns:v="urn:schemas-microsoft-com:vml" Requires="v">
                <p:oleObj spid="_x0000_s184392" name="Visio" r:id="rId3" imgW="5817842" imgH="3461207" progId="Visio.Drawing.6">
                  <p:embed/>
                </p:oleObj>
              </mc:Choice>
              <mc:Fallback>
                <p:oleObj name="Visio" r:id="rId3" imgW="5817842" imgH="3461207" progId="Visio.Drawing.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8" y="773113"/>
                        <a:ext cx="8228012"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23" name="Rectangle 3"/>
          <p:cNvSpPr>
            <a:spLocks noChangeArrowheads="1"/>
          </p:cNvSpPr>
          <p:nvPr/>
        </p:nvSpPr>
        <p:spPr bwMode="auto">
          <a:xfrm>
            <a:off x="533400" y="3124200"/>
            <a:ext cx="1600200" cy="533400"/>
          </a:xfrm>
          <a:prstGeom prst="rect">
            <a:avLst/>
          </a:prstGeom>
          <a:solidFill>
            <a:srgbClr val="00FF00">
              <a:alpha val="35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p>
        </p:txBody>
      </p:sp>
      <p:sp>
        <p:nvSpPr>
          <p:cNvPr id="184324" name="Rectangle 4"/>
          <p:cNvSpPr>
            <a:spLocks noChangeArrowheads="1"/>
          </p:cNvSpPr>
          <p:nvPr/>
        </p:nvSpPr>
        <p:spPr bwMode="auto">
          <a:xfrm>
            <a:off x="4724400" y="3657600"/>
            <a:ext cx="1600200" cy="533400"/>
          </a:xfrm>
          <a:prstGeom prst="rect">
            <a:avLst/>
          </a:prstGeom>
          <a:solidFill>
            <a:srgbClr val="00FF00">
              <a:alpha val="35001"/>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Just In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xit" presetSubtype="10" fill="hold" grpId="1" nodeType="clickEffect">
                                  <p:stCondLst>
                                    <p:cond delay="0"/>
                                  </p:stCondLst>
                                  <p:childTnLst>
                                    <p:animEffect transition="out" filter="blinds(horizontal)">
                                      <p:cBhvr>
                                        <p:cTn id="10" dur="500"/>
                                        <p:tgtEl>
                                          <p:spTgt spid="184323"/>
                                        </p:tgtEl>
                                      </p:cBhvr>
                                    </p:animEffect>
                                    <p:set>
                                      <p:cBhvr>
                                        <p:cTn id="11" dur="1" fill="hold">
                                          <p:stCondLst>
                                            <p:cond delay="499"/>
                                          </p:stCondLst>
                                        </p:cTn>
                                        <p:tgtEl>
                                          <p:spTgt spid="184323"/>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8432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84324"/>
                                        </p:tgtEl>
                                      </p:cBhvr>
                                    </p:animEffect>
                                    <p:set>
                                      <p:cBhvr>
                                        <p:cTn id="20" dur="1" fill="hold">
                                          <p:stCondLst>
                                            <p:cond delay="499"/>
                                          </p:stCondLst>
                                        </p:cTn>
                                        <p:tgtEl>
                                          <p:spTgt spid="1843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animBg="1"/>
      <p:bldP spid="184323" grpId="1" animBg="1"/>
      <p:bldP spid="184324" grpId="0" animBg="1"/>
      <p:bldP spid="184324"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A296D3F-890D-41B0-816A-856AD53B355F}" type="slidenum">
              <a:rPr lang="en-US" altLang="zh-CN"/>
              <a:pPr/>
              <a:t>52</a:t>
            </a:fld>
            <a:endParaRPr lang="en-US" altLang="zh-CN"/>
          </a:p>
          <a:p>
            <a:endParaRPr lang="en-US" altLang="zh-CN"/>
          </a:p>
        </p:txBody>
      </p:sp>
      <p:sp>
        <p:nvSpPr>
          <p:cNvPr id="188418" name="Rectangle 2"/>
          <p:cNvSpPr>
            <a:spLocks noGrp="1" noChangeArrowheads="1"/>
          </p:cNvSpPr>
          <p:nvPr>
            <p:ph type="title"/>
          </p:nvPr>
        </p:nvSpPr>
        <p:spPr>
          <a:xfrm>
            <a:off x="381000" y="457200"/>
            <a:ext cx="7772400" cy="1171575"/>
          </a:xfrm>
        </p:spPr>
        <p:txBody>
          <a:bodyPr/>
          <a:lstStyle/>
          <a:p>
            <a:r>
              <a:rPr lang="zh-CN" altLang="en-US">
                <a:latin typeface="微软雅黑" pitchFamily="34" charset="-122"/>
                <a:ea typeface="微软雅黑" pitchFamily="34" charset="-122"/>
              </a:rPr>
              <a:t>编译程序和解释程序的存储组织有很大不同</a:t>
            </a:r>
          </a:p>
        </p:txBody>
      </p:sp>
      <p:sp>
        <p:nvSpPr>
          <p:cNvPr id="188419" name="Rectangle 3"/>
          <p:cNvSpPr>
            <a:spLocks noGrp="1" noChangeArrowheads="1"/>
          </p:cNvSpPr>
          <p:nvPr>
            <p:ph type="body" idx="1"/>
          </p:nvPr>
        </p:nvSpPr>
        <p:spPr>
          <a:xfrm>
            <a:off x="228600" y="1447800"/>
            <a:ext cx="8534400" cy="4572000"/>
          </a:xfrm>
        </p:spPr>
        <p:txBody>
          <a:bodyPr/>
          <a:lstStyle/>
          <a:p>
            <a:pPr>
              <a:lnSpc>
                <a:spcPts val="3000"/>
              </a:lnSpc>
            </a:pPr>
            <a:r>
              <a:rPr lang="zh-CN" altLang="en-US" sz="2400" dirty="0"/>
              <a:t>编译程序处理时</a:t>
            </a:r>
            <a:r>
              <a:rPr lang="en-US" altLang="zh-CN" sz="2400" dirty="0"/>
              <a:t>,</a:t>
            </a:r>
            <a:r>
              <a:rPr lang="zh-CN" altLang="en-US" sz="2400" dirty="0"/>
              <a:t>在源语言程序被</a:t>
            </a:r>
            <a:r>
              <a:rPr lang="zh-CN" altLang="en-US" sz="2400" b="1" dirty="0"/>
              <a:t>编译阶段</a:t>
            </a:r>
            <a:r>
              <a:rPr lang="en-US" altLang="zh-CN" sz="2400" dirty="0"/>
              <a:t>,</a:t>
            </a:r>
            <a:r>
              <a:rPr lang="zh-CN" altLang="en-US" sz="2400" dirty="0"/>
              <a:t>存储区中要为源程序</a:t>
            </a:r>
            <a:r>
              <a:rPr lang="en-US" altLang="zh-CN" sz="2400" dirty="0"/>
              <a:t>(</a:t>
            </a:r>
            <a:r>
              <a:rPr lang="zh-CN" altLang="en-US" sz="2400" dirty="0"/>
              <a:t>中间形式</a:t>
            </a:r>
            <a:r>
              <a:rPr lang="en-US" altLang="zh-CN" sz="2400" dirty="0"/>
              <a:t>)</a:t>
            </a:r>
            <a:r>
              <a:rPr lang="zh-CN" altLang="en-US" sz="2400" dirty="0"/>
              <a:t>和目标代码开辟空间</a:t>
            </a:r>
            <a:r>
              <a:rPr lang="en-US" altLang="zh-CN" sz="2400" dirty="0"/>
              <a:t>,</a:t>
            </a:r>
            <a:r>
              <a:rPr lang="zh-CN" altLang="en-US" sz="2400" dirty="0"/>
              <a:t>要存放编译用的各种各样表格</a:t>
            </a:r>
            <a:r>
              <a:rPr lang="en-US" altLang="zh-CN" sz="2400" dirty="0"/>
              <a:t>,</a:t>
            </a:r>
            <a:r>
              <a:rPr lang="zh-CN" altLang="en-US" sz="2400" dirty="0"/>
              <a:t>比如符号表</a:t>
            </a:r>
            <a:r>
              <a:rPr lang="en-US" altLang="zh-CN" sz="2400" dirty="0"/>
              <a:t>.</a:t>
            </a:r>
            <a:r>
              <a:rPr lang="zh-CN" altLang="en-US" sz="2400" dirty="0"/>
              <a:t>在</a:t>
            </a:r>
            <a:r>
              <a:rPr lang="zh-CN" altLang="en-US" sz="2400" b="1" dirty="0"/>
              <a:t>目标代码运行</a:t>
            </a:r>
            <a:r>
              <a:rPr lang="zh-CN" altLang="en-US" sz="2400" dirty="0"/>
              <a:t>阶段</a:t>
            </a:r>
            <a:r>
              <a:rPr lang="en-US" altLang="zh-CN" sz="2400" dirty="0"/>
              <a:t>,</a:t>
            </a:r>
            <a:r>
              <a:rPr lang="zh-CN" altLang="en-US" sz="2400" dirty="0"/>
              <a:t>存储区中主要是目标代码和数据</a:t>
            </a:r>
            <a:r>
              <a:rPr lang="en-US" altLang="zh-CN" sz="2400" dirty="0"/>
              <a:t>,</a:t>
            </a:r>
            <a:r>
              <a:rPr lang="zh-CN" altLang="en-US" sz="2400" dirty="0"/>
              <a:t>编译所用的任何信息都不再需要</a:t>
            </a:r>
            <a:r>
              <a:rPr lang="en-US" altLang="zh-CN" sz="2400" dirty="0" smtClean="0"/>
              <a:t>.</a:t>
            </a:r>
          </a:p>
          <a:p>
            <a:pPr>
              <a:lnSpc>
                <a:spcPts val="3000"/>
              </a:lnSpc>
            </a:pPr>
            <a:r>
              <a:rPr lang="zh-CN" altLang="en-US" sz="2400" dirty="0"/>
              <a:t>解释程序一般是把源程序一条语句一条语句的进行语法分析</a:t>
            </a:r>
            <a:r>
              <a:rPr lang="en-US" altLang="zh-CN" sz="2400" dirty="0"/>
              <a:t>,</a:t>
            </a:r>
            <a:r>
              <a:rPr lang="zh-CN" altLang="en-US" sz="2400" dirty="0"/>
              <a:t>转换为一种内部表示形式</a:t>
            </a:r>
            <a:r>
              <a:rPr lang="en-US" altLang="zh-CN" sz="2400" dirty="0"/>
              <a:t>,</a:t>
            </a:r>
            <a:r>
              <a:rPr lang="zh-CN" altLang="en-US" sz="2400" dirty="0"/>
              <a:t>存放在源程序区</a:t>
            </a:r>
            <a:r>
              <a:rPr lang="en-US" altLang="zh-CN" sz="2400" dirty="0"/>
              <a:t>,</a:t>
            </a:r>
            <a:r>
              <a:rPr lang="zh-CN" altLang="en-US" sz="2400" dirty="0"/>
              <a:t>比如</a:t>
            </a:r>
            <a:r>
              <a:rPr lang="en-US" altLang="zh-CN" sz="2400" dirty="0"/>
              <a:t>BASIC</a:t>
            </a:r>
            <a:r>
              <a:rPr lang="zh-CN" altLang="en-US" sz="2400" dirty="0"/>
              <a:t>解释程序</a:t>
            </a:r>
            <a:r>
              <a:rPr lang="en-US" altLang="zh-CN" sz="2400" dirty="0"/>
              <a:t>,</a:t>
            </a:r>
            <a:r>
              <a:rPr lang="zh-CN" altLang="en-US" sz="2400" dirty="0"/>
              <a:t>将</a:t>
            </a:r>
            <a:r>
              <a:rPr lang="en-US" altLang="zh-CN" sz="2400" dirty="0"/>
              <a:t>LET</a:t>
            </a:r>
            <a:r>
              <a:rPr lang="zh-CN" altLang="en-US" sz="2400" dirty="0"/>
              <a:t>和</a:t>
            </a:r>
            <a:r>
              <a:rPr lang="en-US" altLang="zh-CN" sz="2400" dirty="0"/>
              <a:t>GOTO</a:t>
            </a:r>
            <a:r>
              <a:rPr lang="zh-CN" altLang="en-US" sz="2400" dirty="0"/>
              <a:t>这样的关键字表示为一个字节的操作码</a:t>
            </a:r>
            <a:r>
              <a:rPr lang="en-US" altLang="zh-CN" sz="2400" dirty="0"/>
              <a:t>,</a:t>
            </a:r>
            <a:r>
              <a:rPr lang="zh-CN" altLang="en-US" sz="2400" dirty="0"/>
              <a:t>标识符用其在符号表的入口位置表示</a:t>
            </a:r>
            <a:r>
              <a:rPr lang="en-US" altLang="zh-CN" sz="2400" dirty="0"/>
              <a:t>.</a:t>
            </a:r>
            <a:r>
              <a:rPr lang="zh-CN" altLang="en-US" sz="2400" dirty="0"/>
              <a:t>因为</a:t>
            </a:r>
            <a:r>
              <a:rPr lang="zh-CN" altLang="en-US" sz="2400" b="1" dirty="0"/>
              <a:t>解释程序</a:t>
            </a:r>
            <a:r>
              <a:rPr lang="zh-CN" altLang="en-US" sz="2400" dirty="0"/>
              <a:t>允许在执行用户程序时修改用户程序</a:t>
            </a:r>
            <a:r>
              <a:rPr lang="en-US" altLang="zh-CN" sz="2400" dirty="0"/>
              <a:t>,</a:t>
            </a:r>
            <a:r>
              <a:rPr lang="zh-CN" altLang="en-US" sz="2400" dirty="0"/>
              <a:t>这就要求</a:t>
            </a:r>
            <a:r>
              <a:rPr lang="zh-CN" altLang="en-US" sz="2400" b="1" dirty="0"/>
              <a:t>源程序</a:t>
            </a:r>
            <a:r>
              <a:rPr lang="en-US" altLang="zh-CN" sz="2400" b="1" dirty="0"/>
              <a:t>,</a:t>
            </a:r>
            <a:r>
              <a:rPr lang="zh-CN" altLang="en-US" sz="2400" b="1" dirty="0"/>
              <a:t>符号表等内容始终存放在存储区中</a:t>
            </a:r>
            <a:r>
              <a:rPr lang="en-US" altLang="zh-CN" sz="2400" b="1" dirty="0"/>
              <a:t>,</a:t>
            </a:r>
            <a:r>
              <a:rPr lang="zh-CN" altLang="en-US" sz="2400" b="1" dirty="0"/>
              <a:t>并且存放格式要设计的易于使用和修改</a:t>
            </a:r>
            <a:r>
              <a:rPr lang="en-US" altLang="zh-CN" sz="2400" b="1" dirty="0"/>
              <a:t>.</a:t>
            </a:r>
          </a:p>
          <a:p>
            <a:pPr>
              <a:lnSpc>
                <a:spcPts val="3000"/>
              </a:lnSpc>
            </a:pPr>
            <a:endParaRPr lang="en-US" altLang="zh-CN"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2"/>
          </p:nvPr>
        </p:nvSpPr>
        <p:spPr/>
        <p:txBody>
          <a:bodyPr/>
          <a:lstStyle/>
          <a:p>
            <a:fld id="{8D79EDAE-E0F9-4B0F-8314-7E2883EE8357}" type="slidenum">
              <a:rPr lang="en-US" altLang="zh-CN"/>
              <a:pPr/>
              <a:t>53</a:t>
            </a:fld>
            <a:endParaRPr lang="en-US" altLang="zh-CN"/>
          </a:p>
          <a:p>
            <a:endParaRPr lang="en-US" altLang="zh-CN"/>
          </a:p>
        </p:txBody>
      </p:sp>
      <p:sp>
        <p:nvSpPr>
          <p:cNvPr id="189442" name="Rectangle 2"/>
          <p:cNvSpPr>
            <a:spLocks noGrp="1" noChangeArrowheads="1"/>
          </p:cNvSpPr>
          <p:nvPr>
            <p:ph type="title"/>
          </p:nvPr>
        </p:nvSpPr>
        <p:spPr>
          <a:xfrm>
            <a:off x="381000" y="533400"/>
            <a:ext cx="8229600" cy="685800"/>
          </a:xfrm>
        </p:spPr>
        <p:txBody>
          <a:bodyPr/>
          <a:lstStyle/>
          <a:p>
            <a:r>
              <a:rPr lang="en-US" altLang="zh-CN" sz="2800" dirty="0">
                <a:latin typeface="微软雅黑" pitchFamily="34" charset="-122"/>
                <a:ea typeface="微软雅黑" pitchFamily="34" charset="-122"/>
              </a:rPr>
              <a:t>  </a:t>
            </a:r>
            <a:r>
              <a:rPr lang="zh-CN" altLang="en-US" sz="2800" dirty="0">
                <a:latin typeface="微软雅黑" pitchFamily="34" charset="-122"/>
                <a:ea typeface="微软雅黑" pitchFamily="34" charset="-122"/>
              </a:rPr>
              <a:t>编译阶段和运行阶段存储结构                    </a:t>
            </a:r>
          </a:p>
        </p:txBody>
      </p:sp>
      <p:sp>
        <p:nvSpPr>
          <p:cNvPr id="189443" name="Rectangle 3"/>
          <p:cNvSpPr>
            <a:spLocks noGrp="1" noChangeArrowheads="1"/>
          </p:cNvSpPr>
          <p:nvPr>
            <p:ph type="body" idx="1"/>
          </p:nvPr>
        </p:nvSpPr>
        <p:spPr>
          <a:xfrm>
            <a:off x="1222375" y="2057400"/>
            <a:ext cx="6696075" cy="41148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FontTx/>
              <a:buNone/>
            </a:pPr>
            <a:r>
              <a:rPr lang="en-US" altLang="zh-CN" dirty="0"/>
              <a:t>    </a:t>
            </a:r>
            <a:r>
              <a:rPr lang="zh-CN" altLang="en-US" dirty="0"/>
              <a:t>编译时                         运行时 </a:t>
            </a:r>
            <a:endParaRPr lang="zh-CN" altLang="en-US" sz="2400" dirty="0"/>
          </a:p>
        </p:txBody>
      </p:sp>
      <p:sp>
        <p:nvSpPr>
          <p:cNvPr id="189444" name="Line 4"/>
          <p:cNvSpPr>
            <a:spLocks noChangeShapeType="1"/>
          </p:cNvSpPr>
          <p:nvPr/>
        </p:nvSpPr>
        <p:spPr bwMode="auto">
          <a:xfrm>
            <a:off x="1670050" y="21336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45" name="Line 5"/>
          <p:cNvSpPr>
            <a:spLocks noChangeShapeType="1"/>
          </p:cNvSpPr>
          <p:nvPr/>
        </p:nvSpPr>
        <p:spPr bwMode="auto">
          <a:xfrm>
            <a:off x="1670050" y="21336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46" name="Line 6"/>
          <p:cNvSpPr>
            <a:spLocks noChangeShapeType="1"/>
          </p:cNvSpPr>
          <p:nvPr/>
        </p:nvSpPr>
        <p:spPr bwMode="auto">
          <a:xfrm>
            <a:off x="3879850" y="21336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47" name="Line 7"/>
          <p:cNvSpPr>
            <a:spLocks noChangeShapeType="1"/>
          </p:cNvSpPr>
          <p:nvPr/>
        </p:nvSpPr>
        <p:spPr bwMode="auto">
          <a:xfrm>
            <a:off x="1670050" y="5486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48" name="Line 8"/>
          <p:cNvSpPr>
            <a:spLocks noChangeShapeType="1"/>
          </p:cNvSpPr>
          <p:nvPr/>
        </p:nvSpPr>
        <p:spPr bwMode="auto">
          <a:xfrm>
            <a:off x="1670050" y="26670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49" name="Line 9"/>
          <p:cNvSpPr>
            <a:spLocks noChangeShapeType="1"/>
          </p:cNvSpPr>
          <p:nvPr/>
        </p:nvSpPr>
        <p:spPr bwMode="auto">
          <a:xfrm>
            <a:off x="1670050" y="3200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0" name="Line 10"/>
          <p:cNvSpPr>
            <a:spLocks noChangeShapeType="1"/>
          </p:cNvSpPr>
          <p:nvPr/>
        </p:nvSpPr>
        <p:spPr bwMode="auto">
          <a:xfrm>
            <a:off x="1670050" y="40386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1" name="Line 11"/>
          <p:cNvSpPr>
            <a:spLocks noChangeShapeType="1"/>
          </p:cNvSpPr>
          <p:nvPr/>
        </p:nvSpPr>
        <p:spPr bwMode="auto">
          <a:xfrm>
            <a:off x="3041650" y="5486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2" name="Line 12"/>
          <p:cNvSpPr>
            <a:spLocks noChangeShapeType="1"/>
          </p:cNvSpPr>
          <p:nvPr/>
        </p:nvSpPr>
        <p:spPr bwMode="auto">
          <a:xfrm>
            <a:off x="3041650" y="40386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3" name="Line 13"/>
          <p:cNvSpPr>
            <a:spLocks noChangeShapeType="1"/>
          </p:cNvSpPr>
          <p:nvPr/>
        </p:nvSpPr>
        <p:spPr bwMode="auto">
          <a:xfrm>
            <a:off x="3041650" y="3200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4" name="Line 14"/>
          <p:cNvSpPr>
            <a:spLocks noChangeShapeType="1"/>
          </p:cNvSpPr>
          <p:nvPr/>
        </p:nvSpPr>
        <p:spPr bwMode="auto">
          <a:xfrm>
            <a:off x="3041650" y="2667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5" name="Line 15"/>
          <p:cNvSpPr>
            <a:spLocks noChangeShapeType="1"/>
          </p:cNvSpPr>
          <p:nvPr/>
        </p:nvSpPr>
        <p:spPr bwMode="auto">
          <a:xfrm>
            <a:off x="3041650" y="21336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6" name="Rectangle 16"/>
          <p:cNvSpPr>
            <a:spLocks noChangeArrowheads="1"/>
          </p:cNvSpPr>
          <p:nvPr/>
        </p:nvSpPr>
        <p:spPr bwMode="auto">
          <a:xfrm>
            <a:off x="2279650" y="2743200"/>
            <a:ext cx="914400" cy="381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latin typeface="Times New Roman" pitchFamily="18" charset="0"/>
                <a:ea typeface="宋体" pitchFamily="2" charset="-122"/>
              </a:rPr>
              <a:t>名字表</a:t>
            </a:r>
          </a:p>
        </p:txBody>
      </p:sp>
      <p:sp>
        <p:nvSpPr>
          <p:cNvPr id="189457" name="Rectangle 17"/>
          <p:cNvSpPr>
            <a:spLocks noChangeArrowheads="1"/>
          </p:cNvSpPr>
          <p:nvPr/>
        </p:nvSpPr>
        <p:spPr bwMode="auto">
          <a:xfrm>
            <a:off x="1898650" y="3352800"/>
            <a:ext cx="1600200" cy="609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latin typeface="Times New Roman" pitchFamily="18" charset="0"/>
                <a:ea typeface="宋体" pitchFamily="2" charset="-122"/>
              </a:rPr>
              <a:t>目标代码缓冲区</a:t>
            </a:r>
          </a:p>
        </p:txBody>
      </p:sp>
      <p:sp>
        <p:nvSpPr>
          <p:cNvPr id="189458" name="Rectangle 18"/>
          <p:cNvSpPr>
            <a:spLocks noChangeArrowheads="1"/>
          </p:cNvSpPr>
          <p:nvPr/>
        </p:nvSpPr>
        <p:spPr bwMode="auto">
          <a:xfrm>
            <a:off x="1822450" y="4114800"/>
            <a:ext cx="1905000" cy="914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dirty="0">
                <a:latin typeface="Times New Roman" pitchFamily="18" charset="0"/>
                <a:ea typeface="宋体" pitchFamily="2" charset="-122"/>
              </a:rPr>
              <a:t>编译用源程序中</a:t>
            </a:r>
          </a:p>
          <a:p>
            <a:r>
              <a:rPr lang="zh-CN" altLang="en-US" sz="2400" dirty="0">
                <a:latin typeface="Times New Roman" pitchFamily="18" charset="0"/>
                <a:ea typeface="宋体" pitchFamily="2" charset="-122"/>
              </a:rPr>
              <a:t>间表示各种表格</a:t>
            </a:r>
          </a:p>
        </p:txBody>
      </p:sp>
      <p:sp>
        <p:nvSpPr>
          <p:cNvPr id="189459" name="Line 19"/>
          <p:cNvSpPr>
            <a:spLocks noChangeShapeType="1"/>
          </p:cNvSpPr>
          <p:nvPr/>
        </p:nvSpPr>
        <p:spPr bwMode="auto">
          <a:xfrm>
            <a:off x="3727450" y="2133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0" name="Line 20"/>
          <p:cNvSpPr>
            <a:spLocks noChangeShapeType="1"/>
          </p:cNvSpPr>
          <p:nvPr/>
        </p:nvSpPr>
        <p:spPr bwMode="auto">
          <a:xfrm>
            <a:off x="3727450" y="2667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1" name="Line 21"/>
          <p:cNvSpPr>
            <a:spLocks noChangeShapeType="1"/>
          </p:cNvSpPr>
          <p:nvPr/>
        </p:nvSpPr>
        <p:spPr bwMode="auto">
          <a:xfrm>
            <a:off x="3727450" y="3200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2" name="Line 22"/>
          <p:cNvSpPr>
            <a:spLocks noChangeShapeType="1"/>
          </p:cNvSpPr>
          <p:nvPr/>
        </p:nvSpPr>
        <p:spPr bwMode="auto">
          <a:xfrm>
            <a:off x="3727450" y="4038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3" name="Line 23"/>
          <p:cNvSpPr>
            <a:spLocks noChangeShapeType="1"/>
          </p:cNvSpPr>
          <p:nvPr/>
        </p:nvSpPr>
        <p:spPr bwMode="auto">
          <a:xfrm>
            <a:off x="3727450" y="5486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4" name="Line 24"/>
          <p:cNvSpPr>
            <a:spLocks noChangeShapeType="1"/>
          </p:cNvSpPr>
          <p:nvPr/>
        </p:nvSpPr>
        <p:spPr bwMode="auto">
          <a:xfrm>
            <a:off x="5861050" y="2133600"/>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5" name="Line 25"/>
          <p:cNvSpPr>
            <a:spLocks noChangeShapeType="1"/>
          </p:cNvSpPr>
          <p:nvPr/>
        </p:nvSpPr>
        <p:spPr bwMode="auto">
          <a:xfrm>
            <a:off x="5861050" y="4953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6" name="Line 26"/>
          <p:cNvSpPr>
            <a:spLocks noChangeShapeType="1"/>
          </p:cNvSpPr>
          <p:nvPr/>
        </p:nvSpPr>
        <p:spPr bwMode="auto">
          <a:xfrm>
            <a:off x="7918450" y="2133600"/>
            <a:ext cx="0" cy="3048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7" name="Line 27"/>
          <p:cNvSpPr>
            <a:spLocks noChangeShapeType="1"/>
          </p:cNvSpPr>
          <p:nvPr/>
        </p:nvSpPr>
        <p:spPr bwMode="auto">
          <a:xfrm>
            <a:off x="5861050" y="54864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8" name="Line 28"/>
          <p:cNvSpPr>
            <a:spLocks noChangeShapeType="1"/>
          </p:cNvSpPr>
          <p:nvPr/>
        </p:nvSpPr>
        <p:spPr bwMode="auto">
          <a:xfrm>
            <a:off x="5861050" y="2133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9" name="Line 29"/>
          <p:cNvSpPr>
            <a:spLocks noChangeShapeType="1"/>
          </p:cNvSpPr>
          <p:nvPr/>
        </p:nvSpPr>
        <p:spPr bwMode="auto">
          <a:xfrm>
            <a:off x="5861050" y="32004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0" name="Rectangle 30"/>
          <p:cNvSpPr>
            <a:spLocks noChangeArrowheads="1"/>
          </p:cNvSpPr>
          <p:nvPr/>
        </p:nvSpPr>
        <p:spPr bwMode="auto">
          <a:xfrm>
            <a:off x="6470650" y="2362200"/>
            <a:ext cx="685800" cy="762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latin typeface="Times New Roman" pitchFamily="18" charset="0"/>
                <a:ea typeface="宋体" pitchFamily="2" charset="-122"/>
              </a:rPr>
              <a:t>目标代码区</a:t>
            </a:r>
          </a:p>
        </p:txBody>
      </p:sp>
      <p:sp>
        <p:nvSpPr>
          <p:cNvPr id="189471" name="Rectangle 31"/>
          <p:cNvSpPr>
            <a:spLocks noChangeArrowheads="1"/>
          </p:cNvSpPr>
          <p:nvPr/>
        </p:nvSpPr>
        <p:spPr bwMode="auto">
          <a:xfrm>
            <a:off x="6394450" y="3581400"/>
            <a:ext cx="914400" cy="914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latin typeface="Times New Roman" pitchFamily="18" charset="0"/>
                <a:ea typeface="宋体" pitchFamily="2" charset="-122"/>
              </a:rPr>
              <a:t>数据区</a:t>
            </a:r>
          </a:p>
        </p:txBody>
      </p:sp>
      <p:sp>
        <p:nvSpPr>
          <p:cNvPr id="189472" name="Rectangle 32"/>
          <p:cNvSpPr>
            <a:spLocks noChangeArrowheads="1"/>
          </p:cNvSpPr>
          <p:nvPr/>
        </p:nvSpPr>
        <p:spPr bwMode="auto">
          <a:xfrm>
            <a:off x="1898650" y="2209800"/>
            <a:ext cx="1676400" cy="381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400">
                <a:latin typeface="Times New Roman" pitchFamily="18" charset="0"/>
                <a:ea typeface="宋体" pitchFamily="2" charset="-122"/>
              </a:rPr>
              <a:t>源程序缓冲区</a:t>
            </a:r>
          </a:p>
        </p:txBody>
      </p:sp>
      <p:sp>
        <p:nvSpPr>
          <p:cNvPr id="189473" name="Line 33"/>
          <p:cNvSpPr>
            <a:spLocks noChangeShapeType="1"/>
          </p:cNvSpPr>
          <p:nvPr/>
        </p:nvSpPr>
        <p:spPr bwMode="auto">
          <a:xfrm>
            <a:off x="1670050" y="5181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4" name="Line 34"/>
          <p:cNvSpPr>
            <a:spLocks noChangeShapeType="1"/>
          </p:cNvSpPr>
          <p:nvPr/>
        </p:nvSpPr>
        <p:spPr bwMode="auto">
          <a:xfrm>
            <a:off x="3879850" y="5181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5" name="Line 35"/>
          <p:cNvSpPr>
            <a:spLocks noChangeShapeType="1"/>
          </p:cNvSpPr>
          <p:nvPr/>
        </p:nvSpPr>
        <p:spPr bwMode="auto">
          <a:xfrm>
            <a:off x="5861050" y="5181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76" name="Line 36"/>
          <p:cNvSpPr>
            <a:spLocks noChangeShapeType="1"/>
          </p:cNvSpPr>
          <p:nvPr/>
        </p:nvSpPr>
        <p:spPr bwMode="auto">
          <a:xfrm>
            <a:off x="7918450" y="5181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fld id="{FFE7357A-81B0-4BDB-AFC8-53A344AC3EDB}" type="slidenum">
              <a:rPr lang="en-US" altLang="zh-CN"/>
              <a:pPr/>
              <a:t>54</a:t>
            </a:fld>
            <a:endParaRPr lang="en-US" altLang="zh-CN"/>
          </a:p>
          <a:p>
            <a:endParaRPr lang="en-US" altLang="zh-CN"/>
          </a:p>
        </p:txBody>
      </p:sp>
      <p:sp>
        <p:nvSpPr>
          <p:cNvPr id="190466" name="Rectangle 2"/>
          <p:cNvSpPr>
            <a:spLocks noGrp="1" noChangeArrowheads="1"/>
          </p:cNvSpPr>
          <p:nvPr>
            <p:ph type="title"/>
          </p:nvPr>
        </p:nvSpPr>
        <p:spPr>
          <a:xfrm>
            <a:off x="228600" y="533400"/>
            <a:ext cx="7467600" cy="609600"/>
          </a:xfrm>
        </p:spPr>
        <p:txBody>
          <a:bodyPr/>
          <a:lstStyle/>
          <a:p>
            <a:r>
              <a:rPr lang="zh-CN" altLang="en-US" sz="3200" dirty="0">
                <a:latin typeface="微软雅黑" pitchFamily="34" charset="-122"/>
                <a:ea typeface="微软雅黑" pitchFamily="34" charset="-122"/>
              </a:rPr>
              <a:t>解释系统存储结构</a:t>
            </a:r>
          </a:p>
        </p:txBody>
      </p:sp>
      <p:grpSp>
        <p:nvGrpSpPr>
          <p:cNvPr id="190467" name="Group 3"/>
          <p:cNvGrpSpPr>
            <a:grpSpLocks/>
          </p:cNvGrpSpPr>
          <p:nvPr/>
        </p:nvGrpSpPr>
        <p:grpSpPr bwMode="auto">
          <a:xfrm>
            <a:off x="4648200" y="1574363"/>
            <a:ext cx="2057400" cy="4140637"/>
            <a:chOff x="1344" y="480"/>
            <a:chExt cx="1632" cy="3312"/>
          </a:xfrm>
        </p:grpSpPr>
        <p:grpSp>
          <p:nvGrpSpPr>
            <p:cNvPr id="190468" name="Group 4"/>
            <p:cNvGrpSpPr>
              <a:grpSpLocks/>
            </p:cNvGrpSpPr>
            <p:nvPr/>
          </p:nvGrpSpPr>
          <p:grpSpPr bwMode="auto">
            <a:xfrm>
              <a:off x="1344" y="480"/>
              <a:ext cx="1632" cy="3264"/>
              <a:chOff x="1344" y="480"/>
              <a:chExt cx="1632" cy="3264"/>
            </a:xfrm>
          </p:grpSpPr>
          <p:sp>
            <p:nvSpPr>
              <p:cNvPr id="190469" name="Line 5"/>
              <p:cNvSpPr>
                <a:spLocks noChangeShapeType="1"/>
              </p:cNvSpPr>
              <p:nvPr/>
            </p:nvSpPr>
            <p:spPr bwMode="auto">
              <a:xfrm>
                <a:off x="1344" y="480"/>
                <a:ext cx="0" cy="32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0470" name="Line 6"/>
              <p:cNvSpPr>
                <a:spLocks noChangeShapeType="1"/>
              </p:cNvSpPr>
              <p:nvPr/>
            </p:nvSpPr>
            <p:spPr bwMode="auto">
              <a:xfrm>
                <a:off x="1344" y="480"/>
                <a:ext cx="1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0471" name="Line 7"/>
              <p:cNvSpPr>
                <a:spLocks noChangeShapeType="1"/>
              </p:cNvSpPr>
              <p:nvPr/>
            </p:nvSpPr>
            <p:spPr bwMode="auto">
              <a:xfrm>
                <a:off x="2976" y="480"/>
                <a:ext cx="0" cy="3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0472" name="Line 8"/>
              <p:cNvSpPr>
                <a:spLocks noChangeShapeType="1"/>
              </p:cNvSpPr>
              <p:nvPr/>
            </p:nvSpPr>
            <p:spPr bwMode="auto">
              <a:xfrm>
                <a:off x="1344" y="1008"/>
                <a:ext cx="1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0473" name="Line 9"/>
              <p:cNvSpPr>
                <a:spLocks noChangeShapeType="1"/>
              </p:cNvSpPr>
              <p:nvPr/>
            </p:nvSpPr>
            <p:spPr bwMode="auto">
              <a:xfrm>
                <a:off x="1344" y="1488"/>
                <a:ext cx="1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0474" name="Line 10"/>
              <p:cNvSpPr>
                <a:spLocks noChangeShapeType="1"/>
              </p:cNvSpPr>
              <p:nvPr/>
            </p:nvSpPr>
            <p:spPr bwMode="auto">
              <a:xfrm>
                <a:off x="1344" y="2400"/>
                <a:ext cx="1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0475" name="Line 11"/>
              <p:cNvSpPr>
                <a:spLocks noChangeShapeType="1"/>
              </p:cNvSpPr>
              <p:nvPr/>
            </p:nvSpPr>
            <p:spPr bwMode="auto">
              <a:xfrm>
                <a:off x="1344" y="2928"/>
                <a:ext cx="1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90476" name="Line 12"/>
              <p:cNvSpPr>
                <a:spLocks noChangeShapeType="1"/>
              </p:cNvSpPr>
              <p:nvPr/>
            </p:nvSpPr>
            <p:spPr bwMode="auto">
              <a:xfrm>
                <a:off x="1344" y="3456"/>
                <a:ext cx="1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sp>
          <p:nvSpPr>
            <p:cNvPr id="190477" name="Rectangle 13"/>
            <p:cNvSpPr>
              <a:spLocks noChangeArrowheads="1"/>
            </p:cNvSpPr>
            <p:nvPr/>
          </p:nvSpPr>
          <p:spPr bwMode="auto">
            <a:xfrm>
              <a:off x="1968" y="624"/>
              <a:ext cx="576" cy="24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latin typeface="Times New Roman" pitchFamily="18" charset="0"/>
                  <a:ea typeface="宋体" pitchFamily="2" charset="-122"/>
                </a:rPr>
                <a:t>解释系统</a:t>
              </a:r>
            </a:p>
          </p:txBody>
        </p:sp>
        <p:sp>
          <p:nvSpPr>
            <p:cNvPr id="190478" name="Rectangle 14"/>
            <p:cNvSpPr>
              <a:spLocks noChangeArrowheads="1"/>
            </p:cNvSpPr>
            <p:nvPr/>
          </p:nvSpPr>
          <p:spPr bwMode="auto">
            <a:xfrm>
              <a:off x="1968" y="1104"/>
              <a:ext cx="576" cy="24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Times New Roman" pitchFamily="18" charset="0"/>
                  <a:ea typeface="宋体" pitchFamily="2" charset="-122"/>
                </a:rPr>
                <a:t>源程序</a:t>
              </a:r>
            </a:p>
          </p:txBody>
        </p:sp>
        <p:sp>
          <p:nvSpPr>
            <p:cNvPr id="190479" name="Rectangle 15"/>
            <p:cNvSpPr>
              <a:spLocks noChangeArrowheads="1"/>
            </p:cNvSpPr>
            <p:nvPr/>
          </p:nvSpPr>
          <p:spPr bwMode="auto">
            <a:xfrm>
              <a:off x="1920" y="1584"/>
              <a:ext cx="576" cy="624"/>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latin typeface="Times New Roman" pitchFamily="18" charset="0"/>
                  <a:ea typeface="宋体" pitchFamily="2" charset="-122"/>
                </a:rPr>
                <a:t>临时工作单元</a:t>
              </a:r>
            </a:p>
            <a:p>
              <a:endParaRPr lang="zh-CN" altLang="en-US" sz="2000" dirty="0">
                <a:latin typeface="Times New Roman" pitchFamily="18" charset="0"/>
                <a:ea typeface="宋体" pitchFamily="2" charset="-122"/>
              </a:endParaRPr>
            </a:p>
            <a:p>
              <a:r>
                <a:rPr lang="zh-CN" altLang="en-US" sz="2000" dirty="0">
                  <a:latin typeface="Times New Roman" pitchFamily="18" charset="0"/>
                  <a:ea typeface="宋体" pitchFamily="2" charset="-122"/>
                </a:rPr>
                <a:t>名字表</a:t>
              </a:r>
            </a:p>
          </p:txBody>
        </p:sp>
        <p:sp>
          <p:nvSpPr>
            <p:cNvPr id="190480" name="Rectangle 16"/>
            <p:cNvSpPr>
              <a:spLocks noChangeArrowheads="1"/>
            </p:cNvSpPr>
            <p:nvPr/>
          </p:nvSpPr>
          <p:spPr bwMode="auto">
            <a:xfrm>
              <a:off x="1872" y="2496"/>
              <a:ext cx="576" cy="288"/>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latin typeface="Times New Roman" pitchFamily="18" charset="0"/>
                  <a:ea typeface="宋体" pitchFamily="2" charset="-122"/>
                </a:rPr>
                <a:t>标号表</a:t>
              </a:r>
            </a:p>
          </p:txBody>
        </p:sp>
        <p:sp>
          <p:nvSpPr>
            <p:cNvPr id="190481" name="Rectangle 17"/>
            <p:cNvSpPr>
              <a:spLocks noChangeArrowheads="1"/>
            </p:cNvSpPr>
            <p:nvPr/>
          </p:nvSpPr>
          <p:spPr bwMode="auto">
            <a:xfrm>
              <a:off x="1872" y="3024"/>
              <a:ext cx="576" cy="288"/>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latin typeface="Times New Roman" pitchFamily="18" charset="0"/>
                  <a:ea typeface="宋体" pitchFamily="2" charset="-122"/>
                </a:rPr>
                <a:t>缓冲区</a:t>
              </a:r>
            </a:p>
            <a:p>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输入输出</a:t>
              </a:r>
              <a:r>
                <a:rPr lang="en-US" altLang="zh-CN" sz="2000" dirty="0">
                  <a:latin typeface="Times New Roman" pitchFamily="18" charset="0"/>
                  <a:ea typeface="宋体" pitchFamily="2" charset="-122"/>
                </a:rPr>
                <a:t>)</a:t>
              </a:r>
            </a:p>
          </p:txBody>
        </p:sp>
        <p:sp>
          <p:nvSpPr>
            <p:cNvPr id="190482" name="Rectangle 18"/>
            <p:cNvSpPr>
              <a:spLocks noChangeArrowheads="1"/>
            </p:cNvSpPr>
            <p:nvPr/>
          </p:nvSpPr>
          <p:spPr bwMode="auto">
            <a:xfrm>
              <a:off x="1920" y="3600"/>
              <a:ext cx="576" cy="192"/>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latin typeface="Times New Roman" pitchFamily="18" charset="0"/>
                  <a:ea typeface="宋体" pitchFamily="2" charset="-122"/>
                </a:rPr>
                <a:t>栈区</a:t>
              </a:r>
            </a:p>
          </p:txBody>
        </p:sp>
      </p:grpSp>
      <p:sp>
        <p:nvSpPr>
          <p:cNvPr id="3" name="TextBox 2"/>
          <p:cNvSpPr txBox="1"/>
          <p:nvPr/>
        </p:nvSpPr>
        <p:spPr>
          <a:xfrm>
            <a:off x="914400" y="1628317"/>
            <a:ext cx="2840315" cy="1754326"/>
          </a:xfrm>
          <a:prstGeom prst="rect">
            <a:avLst/>
          </a:prstGeom>
          <a:noFill/>
        </p:spPr>
        <p:txBody>
          <a:bodyPr wrap="square" rtlCol="0">
            <a:spAutoFit/>
          </a:bodyPr>
          <a:lstStyle/>
          <a:p>
            <a:pPr algn="l">
              <a:lnSpc>
                <a:spcPct val="150000"/>
              </a:lnSpc>
            </a:pPr>
            <a:r>
              <a:rPr lang="zh-CN" altLang="en-US" b="1" dirty="0"/>
              <a:t>源程序</a:t>
            </a:r>
            <a:r>
              <a:rPr lang="en-US" altLang="zh-CN" b="1" dirty="0" smtClean="0"/>
              <a:t>,</a:t>
            </a:r>
            <a:r>
              <a:rPr lang="zh-CN" altLang="en-US" b="1" dirty="0" smtClean="0"/>
              <a:t>符号</a:t>
            </a:r>
            <a:r>
              <a:rPr lang="zh-CN" altLang="en-US" b="1" dirty="0"/>
              <a:t>表等内容始终存放在存储区中</a:t>
            </a:r>
            <a:r>
              <a:rPr lang="en-US" altLang="zh-CN" b="1" dirty="0"/>
              <a:t>,</a:t>
            </a:r>
            <a:r>
              <a:rPr lang="zh-CN" altLang="en-US" b="1" dirty="0"/>
              <a:t>并且存放格式要设计的易于使用和修改</a:t>
            </a:r>
            <a:r>
              <a:rPr lang="en-US" altLang="zh-CN" b="1" dirty="0"/>
              <a:t>.</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F2D002-64D2-44FC-A248-66C752762FCC}" type="slidenum">
              <a:rPr lang="en-US" altLang="zh-CN"/>
              <a:pPr/>
              <a:t>55</a:t>
            </a:fld>
            <a:endParaRPr lang="en-US" altLang="zh-CN"/>
          </a:p>
          <a:p>
            <a:endParaRPr lang="en-US" altLang="zh-CN"/>
          </a:p>
        </p:txBody>
      </p:sp>
      <p:sp>
        <p:nvSpPr>
          <p:cNvPr id="191490" name="Rectangle 2"/>
          <p:cNvSpPr>
            <a:spLocks noGrp="1" noChangeArrowheads="1"/>
          </p:cNvSpPr>
          <p:nvPr>
            <p:ph type="title"/>
          </p:nvPr>
        </p:nvSpPr>
        <p:spPr>
          <a:xfrm>
            <a:off x="457200" y="685800"/>
            <a:ext cx="8229600" cy="838200"/>
          </a:xfrm>
        </p:spPr>
        <p:txBody>
          <a:bodyPr/>
          <a:lstStyle/>
          <a:p>
            <a:r>
              <a:rPr lang="en-US" altLang="zh-CN" sz="3200" dirty="0" smtClean="0">
                <a:latin typeface="微软雅黑" pitchFamily="34" charset="-122"/>
                <a:ea typeface="微软雅黑" pitchFamily="34" charset="-122"/>
              </a:rPr>
              <a:t>1.3.2   </a:t>
            </a:r>
            <a:r>
              <a:rPr lang="zh-CN" altLang="en-US" sz="3200" dirty="0" smtClean="0">
                <a:latin typeface="微软雅黑" pitchFamily="34" charset="-122"/>
                <a:ea typeface="微软雅黑" pitchFamily="34" charset="-122"/>
              </a:rPr>
              <a:t>语言</a:t>
            </a:r>
            <a:r>
              <a:rPr lang="zh-CN" altLang="en-US" sz="3200" dirty="0">
                <a:latin typeface="微软雅黑" pitchFamily="34" charset="-122"/>
                <a:ea typeface="微软雅黑" pitchFamily="34" charset="-122"/>
              </a:rPr>
              <a:t>处理过程</a:t>
            </a:r>
            <a:br>
              <a:rPr lang="zh-CN" altLang="en-US" sz="3200" dirty="0">
                <a:latin typeface="微软雅黑" pitchFamily="34" charset="-122"/>
                <a:ea typeface="微软雅黑" pitchFamily="34" charset="-122"/>
              </a:rPr>
            </a:br>
            <a:endParaRPr lang="zh-CN" altLang="en-US" sz="3200" dirty="0">
              <a:latin typeface="微软雅黑" pitchFamily="34" charset="-122"/>
              <a:ea typeface="微软雅黑" pitchFamily="34" charset="-122"/>
            </a:endParaRPr>
          </a:p>
        </p:txBody>
      </p:sp>
      <p:sp>
        <p:nvSpPr>
          <p:cNvPr id="191491" name="Rectangle 3"/>
          <p:cNvSpPr>
            <a:spLocks noGrp="1" noChangeArrowheads="1"/>
          </p:cNvSpPr>
          <p:nvPr>
            <p:ph type="body" idx="1"/>
          </p:nvPr>
        </p:nvSpPr>
        <p:spPr>
          <a:xfrm>
            <a:off x="1638300" y="1698625"/>
            <a:ext cx="6389688" cy="4467225"/>
          </a:xfrm>
        </p:spPr>
        <p:txBody>
          <a:bodyPr/>
          <a:lstStyle/>
          <a:p>
            <a:pPr>
              <a:buFontTx/>
              <a:buNone/>
            </a:pPr>
            <a:r>
              <a:rPr lang="en-US" altLang="zh-CN" dirty="0"/>
              <a:t>C</a:t>
            </a:r>
            <a:r>
              <a:rPr lang="zh-CN" altLang="en-US" dirty="0"/>
              <a:t>程序</a:t>
            </a:r>
          </a:p>
          <a:p>
            <a:pPr>
              <a:buFontTx/>
              <a:buNone/>
            </a:pPr>
            <a:r>
              <a:rPr lang="en-US" altLang="zh-CN" dirty="0"/>
              <a:t># include &lt;</a:t>
            </a:r>
            <a:r>
              <a:rPr lang="en-US" altLang="zh-CN" dirty="0" err="1"/>
              <a:t>stdio.h</a:t>
            </a:r>
            <a:r>
              <a:rPr lang="en-US" altLang="zh-CN" dirty="0"/>
              <a:t>&gt;</a:t>
            </a:r>
          </a:p>
          <a:p>
            <a:pPr>
              <a:buFontTx/>
              <a:buNone/>
            </a:pPr>
            <a:r>
              <a:rPr lang="en-US" altLang="zh-CN" dirty="0"/>
              <a:t># include &lt;</a:t>
            </a:r>
            <a:r>
              <a:rPr lang="en-US" altLang="zh-CN" dirty="0" err="1"/>
              <a:t>stdlib.h</a:t>
            </a:r>
            <a:r>
              <a:rPr lang="en-US" altLang="zh-CN" dirty="0"/>
              <a:t>&gt;</a:t>
            </a:r>
          </a:p>
          <a:p>
            <a:pPr>
              <a:buFontTx/>
              <a:buNone/>
            </a:pPr>
            <a:r>
              <a:rPr lang="en-US" altLang="zh-CN" dirty="0"/>
              <a:t># define MAX_LINES  75</a:t>
            </a:r>
          </a:p>
          <a:p>
            <a:pPr>
              <a:buFontTx/>
              <a:buNone/>
            </a:pPr>
            <a:r>
              <a:rPr lang="en-US" altLang="zh-CN" dirty="0" err="1"/>
              <a:t>Enum</a:t>
            </a:r>
            <a:r>
              <a:rPr lang="en-US" altLang="zh-CN" dirty="0"/>
              <a:t> </a:t>
            </a:r>
            <a:r>
              <a:rPr lang="en-US" altLang="zh-CN" dirty="0" err="1"/>
              <a:t>booleans</a:t>
            </a:r>
            <a:r>
              <a:rPr lang="en-US" altLang="zh-CN" dirty="0"/>
              <a:t> (FALSE,TRUE);</a:t>
            </a:r>
          </a:p>
          <a:p>
            <a:pPr>
              <a:buFontTx/>
              <a:buNone/>
            </a:pPr>
            <a:r>
              <a:rPr lang="en-US" altLang="zh-CN" dirty="0"/>
              <a:t>Main (</a:t>
            </a:r>
            <a:r>
              <a:rPr lang="en-US" altLang="zh-CN" dirty="0" err="1"/>
              <a:t>int</a:t>
            </a:r>
            <a:r>
              <a:rPr lang="en-US" altLang="zh-CN" dirty="0"/>
              <a:t> </a:t>
            </a:r>
            <a:r>
              <a:rPr lang="en-US" altLang="zh-CN" dirty="0" err="1"/>
              <a:t>argc,char</a:t>
            </a:r>
            <a:r>
              <a:rPr lang="en-US" altLang="zh-CN" dirty="0"/>
              <a:t> *</a:t>
            </a:r>
            <a:r>
              <a:rPr lang="en-US" altLang="zh-CN" dirty="0" err="1"/>
              <a:t>argv</a:t>
            </a:r>
            <a:r>
              <a:rPr lang="en-US" altLang="zh-CN" dirty="0" smtClean="0"/>
              <a:t>[ ]*)</a:t>
            </a:r>
            <a:endParaRPr lang="en-US" altLang="zh-CN" dirty="0"/>
          </a:p>
          <a:p>
            <a:pPr>
              <a:buFontTx/>
              <a:buNone/>
            </a:pPr>
            <a:r>
              <a:rPr lang="en-US" altLang="zh-CN" dirty="0"/>
              <a: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00B20BD4-EF8B-466C-9359-7B881046CB35}" type="slidenum">
              <a:rPr lang="en-US" altLang="zh-CN"/>
              <a:pPr/>
              <a:t>56</a:t>
            </a:fld>
            <a:endParaRPr lang="en-US" altLang="zh-CN"/>
          </a:p>
          <a:p>
            <a:endParaRPr lang="en-US" altLang="zh-CN"/>
          </a:p>
        </p:txBody>
      </p:sp>
      <p:sp>
        <p:nvSpPr>
          <p:cNvPr id="192514" name="Rectangle 2"/>
          <p:cNvSpPr>
            <a:spLocks noGrp="1" noChangeArrowheads="1"/>
          </p:cNvSpPr>
          <p:nvPr>
            <p:ph type="title"/>
          </p:nvPr>
        </p:nvSpPr>
        <p:spPr>
          <a:xfrm>
            <a:off x="993775" y="457200"/>
            <a:ext cx="7772400" cy="1143000"/>
          </a:xfrm>
        </p:spPr>
        <p:txBody>
          <a:bodyPr/>
          <a:lstStyle/>
          <a:p>
            <a:r>
              <a:rPr lang="en-US" altLang="zh-CN"/>
              <a:t>	</a:t>
            </a:r>
          </a:p>
        </p:txBody>
      </p:sp>
      <p:sp>
        <p:nvSpPr>
          <p:cNvPr id="192515" name="Rectangle 3"/>
          <p:cNvSpPr>
            <a:spLocks noGrp="1" noChangeArrowheads="1"/>
          </p:cNvSpPr>
          <p:nvPr>
            <p:ph type="body" idx="1"/>
          </p:nvPr>
        </p:nvSpPr>
        <p:spPr>
          <a:xfrm>
            <a:off x="993775" y="0"/>
            <a:ext cx="7772400" cy="6858000"/>
          </a:xfrm>
        </p:spPr>
        <p:txBody>
          <a:bodyPr/>
          <a:lstStyle/>
          <a:p>
            <a:r>
              <a:rPr lang="en-US" altLang="zh-CN"/>
              <a:t>	</a:t>
            </a:r>
          </a:p>
        </p:txBody>
      </p:sp>
      <p:sp>
        <p:nvSpPr>
          <p:cNvPr id="192516" name="Rectangle 4"/>
          <p:cNvSpPr>
            <a:spLocks noChangeArrowheads="1"/>
          </p:cNvSpPr>
          <p:nvPr/>
        </p:nvSpPr>
        <p:spPr bwMode="auto">
          <a:xfrm>
            <a:off x="1268413" y="1066800"/>
            <a:ext cx="1828800" cy="4572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预处理器</a:t>
            </a:r>
          </a:p>
        </p:txBody>
      </p:sp>
      <p:sp>
        <p:nvSpPr>
          <p:cNvPr id="192517" name="Rectangle 5"/>
          <p:cNvSpPr>
            <a:spLocks noChangeArrowheads="1"/>
          </p:cNvSpPr>
          <p:nvPr/>
        </p:nvSpPr>
        <p:spPr bwMode="auto">
          <a:xfrm>
            <a:off x="3325813" y="1752600"/>
            <a:ext cx="1752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编译器</a:t>
            </a:r>
          </a:p>
        </p:txBody>
      </p:sp>
      <p:sp>
        <p:nvSpPr>
          <p:cNvPr id="192518" name="Rectangle 6"/>
          <p:cNvSpPr>
            <a:spLocks noChangeArrowheads="1"/>
          </p:cNvSpPr>
          <p:nvPr/>
        </p:nvSpPr>
        <p:spPr bwMode="auto">
          <a:xfrm>
            <a:off x="5078413" y="2895600"/>
            <a:ext cx="1752600" cy="6858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汇编器</a:t>
            </a:r>
          </a:p>
        </p:txBody>
      </p:sp>
      <p:sp>
        <p:nvSpPr>
          <p:cNvPr id="192519" name="Rectangle 7"/>
          <p:cNvSpPr>
            <a:spLocks noChangeArrowheads="1"/>
          </p:cNvSpPr>
          <p:nvPr/>
        </p:nvSpPr>
        <p:spPr bwMode="auto">
          <a:xfrm>
            <a:off x="7212013" y="4572000"/>
            <a:ext cx="1752600" cy="6096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装配连接编辑</a:t>
            </a:r>
          </a:p>
        </p:txBody>
      </p:sp>
      <p:sp>
        <p:nvSpPr>
          <p:cNvPr id="192520" name="Line 8"/>
          <p:cNvSpPr>
            <a:spLocks noChangeShapeType="1"/>
          </p:cNvSpPr>
          <p:nvPr/>
        </p:nvSpPr>
        <p:spPr bwMode="auto">
          <a:xfrm flipH="1">
            <a:off x="2106613" y="762000"/>
            <a:ext cx="26987"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1" name="Rectangle 9"/>
          <p:cNvSpPr>
            <a:spLocks noChangeArrowheads="1"/>
          </p:cNvSpPr>
          <p:nvPr/>
        </p:nvSpPr>
        <p:spPr bwMode="auto">
          <a:xfrm>
            <a:off x="1143000" y="457200"/>
            <a:ext cx="1981200" cy="381000"/>
          </a:xfrm>
          <a:prstGeom prst="rect">
            <a:avLst/>
          </a:prstGeom>
          <a:solidFill>
            <a:schemeClr val="bg1"/>
          </a:solidFill>
          <a:ln w="3175" cap="rnd">
            <a:solidFill>
              <a:schemeClr val="bg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骨架程序</a:t>
            </a:r>
            <a:endParaRPr kumimoji="1" lang="zh-CN" altLang="en-US" sz="2400">
              <a:solidFill>
                <a:srgbClr val="FF0000"/>
              </a:solidFill>
              <a:latin typeface="Times New Roman" pitchFamily="18" charset="0"/>
              <a:ea typeface="宋体" pitchFamily="2" charset="-122"/>
            </a:endParaRPr>
          </a:p>
        </p:txBody>
      </p:sp>
      <p:sp>
        <p:nvSpPr>
          <p:cNvPr id="192522" name="Rectangle 10"/>
          <p:cNvSpPr>
            <a:spLocks noChangeArrowheads="1"/>
          </p:cNvSpPr>
          <p:nvPr/>
        </p:nvSpPr>
        <p:spPr bwMode="auto">
          <a:xfrm>
            <a:off x="1497013" y="1981200"/>
            <a:ext cx="1524000" cy="457200"/>
          </a:xfrm>
          <a:prstGeom prst="rect">
            <a:avLst/>
          </a:prstGeom>
          <a:solidFill>
            <a:schemeClr val="bg1"/>
          </a:solidFill>
          <a:ln w="6350" cap="rnd">
            <a:solidFill>
              <a:schemeClr val="bg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400">
                <a:solidFill>
                  <a:srgbClr val="FF0000"/>
                </a:solidFill>
                <a:latin typeface="Times New Roman" pitchFamily="18" charset="0"/>
                <a:ea typeface="宋体" pitchFamily="2" charset="-122"/>
              </a:rPr>
              <a:t>      </a:t>
            </a:r>
            <a:r>
              <a:rPr kumimoji="1" lang="zh-CN" altLang="en-US" sz="2400">
                <a:latin typeface="Times New Roman" pitchFamily="18" charset="0"/>
                <a:ea typeface="宋体" pitchFamily="2" charset="-122"/>
              </a:rPr>
              <a:t>源程序</a:t>
            </a:r>
            <a:r>
              <a:rPr kumimoji="1" lang="zh-CN" altLang="en-US" sz="2400">
                <a:solidFill>
                  <a:srgbClr val="FF0000"/>
                </a:solidFill>
                <a:latin typeface="Times New Roman" pitchFamily="18" charset="0"/>
                <a:ea typeface="宋体" pitchFamily="2" charset="-122"/>
              </a:rPr>
              <a:t>       </a:t>
            </a:r>
          </a:p>
        </p:txBody>
      </p:sp>
      <p:sp>
        <p:nvSpPr>
          <p:cNvPr id="192523" name="Rectangle 11"/>
          <p:cNvSpPr>
            <a:spLocks noChangeArrowheads="1"/>
          </p:cNvSpPr>
          <p:nvPr/>
        </p:nvSpPr>
        <p:spPr bwMode="auto">
          <a:xfrm>
            <a:off x="2411413" y="2895600"/>
            <a:ext cx="1981200" cy="457200"/>
          </a:xfrm>
          <a:prstGeom prst="rect">
            <a:avLst/>
          </a:prstGeom>
          <a:solidFill>
            <a:schemeClr val="bg1"/>
          </a:solidFill>
          <a:ln w="6350" cap="rnd">
            <a:solidFill>
              <a:schemeClr val="bg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400">
                <a:solidFill>
                  <a:srgbClr val="FF0000"/>
                </a:solidFill>
                <a:latin typeface="Times New Roman" pitchFamily="18" charset="0"/>
                <a:ea typeface="宋体" pitchFamily="2" charset="-122"/>
              </a:rPr>
              <a:t> </a:t>
            </a:r>
            <a:r>
              <a:rPr kumimoji="1" lang="zh-CN" altLang="en-US" sz="2400">
                <a:latin typeface="Times New Roman" pitchFamily="18" charset="0"/>
                <a:ea typeface="宋体" pitchFamily="2" charset="-122"/>
              </a:rPr>
              <a:t>目标汇编程序</a:t>
            </a:r>
            <a:r>
              <a:rPr kumimoji="1" lang="zh-CN" altLang="en-US" sz="2400">
                <a:solidFill>
                  <a:srgbClr val="FF0000"/>
                </a:solidFill>
                <a:latin typeface="Times New Roman" pitchFamily="18" charset="0"/>
                <a:ea typeface="宋体" pitchFamily="2" charset="-122"/>
              </a:rPr>
              <a:t>  </a:t>
            </a:r>
          </a:p>
        </p:txBody>
      </p:sp>
      <p:sp>
        <p:nvSpPr>
          <p:cNvPr id="192524" name="Rectangle 12"/>
          <p:cNvSpPr>
            <a:spLocks noChangeArrowheads="1"/>
          </p:cNvSpPr>
          <p:nvPr/>
        </p:nvSpPr>
        <p:spPr bwMode="auto">
          <a:xfrm>
            <a:off x="3935413" y="4343400"/>
            <a:ext cx="2743200" cy="533400"/>
          </a:xfrm>
          <a:prstGeom prst="rect">
            <a:avLst/>
          </a:prstGeom>
          <a:solidFill>
            <a:schemeClr val="bg1"/>
          </a:solidFill>
          <a:ln w="6350" cap="rnd">
            <a:solidFill>
              <a:schemeClr val="bg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400">
                <a:solidFill>
                  <a:srgbClr val="FF0000"/>
                </a:solidFill>
                <a:latin typeface="Times New Roman" pitchFamily="18" charset="0"/>
                <a:ea typeface="宋体" pitchFamily="2" charset="-122"/>
              </a:rPr>
              <a:t> </a:t>
            </a:r>
            <a:r>
              <a:rPr kumimoji="1" lang="zh-CN" altLang="en-US" sz="2400">
                <a:latin typeface="Times New Roman" pitchFamily="18" charset="0"/>
                <a:ea typeface="宋体" pitchFamily="2" charset="-122"/>
              </a:rPr>
              <a:t>可重定位机器代码</a:t>
            </a:r>
            <a:r>
              <a:rPr kumimoji="1" lang="zh-CN" altLang="en-US" sz="2400">
                <a:solidFill>
                  <a:srgbClr val="FF0000"/>
                </a:solidFill>
                <a:latin typeface="Times New Roman" pitchFamily="18" charset="0"/>
                <a:ea typeface="宋体" pitchFamily="2" charset="-122"/>
              </a:rPr>
              <a:t> </a:t>
            </a:r>
          </a:p>
        </p:txBody>
      </p:sp>
      <p:sp>
        <p:nvSpPr>
          <p:cNvPr id="192525" name="Rectangle 13"/>
          <p:cNvSpPr>
            <a:spLocks noChangeArrowheads="1"/>
          </p:cNvSpPr>
          <p:nvPr/>
        </p:nvSpPr>
        <p:spPr bwMode="auto">
          <a:xfrm>
            <a:off x="6450013" y="5943600"/>
            <a:ext cx="2133600" cy="457200"/>
          </a:xfrm>
          <a:prstGeom prst="rect">
            <a:avLst/>
          </a:prstGeom>
          <a:solidFill>
            <a:schemeClr val="bg1"/>
          </a:solidFill>
          <a:ln w="6350" cap="rnd">
            <a:solidFill>
              <a:schemeClr val="bg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绝对机器码</a:t>
            </a:r>
            <a:endParaRPr kumimoji="1" lang="zh-CN" altLang="en-US" sz="2400">
              <a:solidFill>
                <a:srgbClr val="FF0000"/>
              </a:solidFill>
              <a:latin typeface="Times New Roman" pitchFamily="18" charset="0"/>
              <a:ea typeface="宋体" pitchFamily="2" charset="-122"/>
            </a:endParaRPr>
          </a:p>
        </p:txBody>
      </p:sp>
      <p:sp>
        <p:nvSpPr>
          <p:cNvPr id="192526" name="Line 14"/>
          <p:cNvSpPr>
            <a:spLocks noChangeShapeType="1"/>
          </p:cNvSpPr>
          <p:nvPr/>
        </p:nvSpPr>
        <p:spPr bwMode="auto">
          <a:xfrm>
            <a:off x="2182813" y="16002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7" name="Line 15"/>
          <p:cNvSpPr>
            <a:spLocks noChangeShapeType="1"/>
          </p:cNvSpPr>
          <p:nvPr/>
        </p:nvSpPr>
        <p:spPr bwMode="auto">
          <a:xfrm>
            <a:off x="3935413" y="23622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8" name="Line 16"/>
          <p:cNvSpPr>
            <a:spLocks noChangeShapeType="1"/>
          </p:cNvSpPr>
          <p:nvPr/>
        </p:nvSpPr>
        <p:spPr bwMode="auto">
          <a:xfrm>
            <a:off x="7745413" y="55626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29" name="Line 17"/>
          <p:cNvSpPr>
            <a:spLocks noChangeShapeType="1"/>
          </p:cNvSpPr>
          <p:nvPr/>
        </p:nvSpPr>
        <p:spPr bwMode="auto">
          <a:xfrm>
            <a:off x="2868613" y="2057400"/>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0" name="Line 18"/>
          <p:cNvSpPr>
            <a:spLocks noChangeShapeType="1"/>
          </p:cNvSpPr>
          <p:nvPr/>
        </p:nvSpPr>
        <p:spPr bwMode="auto">
          <a:xfrm>
            <a:off x="4545013" y="3200400"/>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1" name="Line 19"/>
          <p:cNvSpPr>
            <a:spLocks noChangeShapeType="1"/>
          </p:cNvSpPr>
          <p:nvPr/>
        </p:nvSpPr>
        <p:spPr bwMode="auto">
          <a:xfrm>
            <a:off x="6678613" y="4876800"/>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2" name="AutoShape 20"/>
          <p:cNvSpPr>
            <a:spLocks noChangeArrowheads="1"/>
          </p:cNvSpPr>
          <p:nvPr/>
        </p:nvSpPr>
        <p:spPr bwMode="auto">
          <a:xfrm>
            <a:off x="7821613" y="2895600"/>
            <a:ext cx="685800" cy="914400"/>
          </a:xfrm>
          <a:prstGeom prst="flowChartMagneticDisk">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3" name="Line 21"/>
          <p:cNvSpPr>
            <a:spLocks noChangeShapeType="1"/>
          </p:cNvSpPr>
          <p:nvPr/>
        </p:nvSpPr>
        <p:spPr bwMode="auto">
          <a:xfrm>
            <a:off x="8126413" y="4038600"/>
            <a:ext cx="0" cy="457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534" name="Rectangle 22"/>
          <p:cNvSpPr>
            <a:spLocks noChangeArrowheads="1"/>
          </p:cNvSpPr>
          <p:nvPr/>
        </p:nvSpPr>
        <p:spPr bwMode="auto">
          <a:xfrm>
            <a:off x="6069013" y="1981200"/>
            <a:ext cx="2286000" cy="381000"/>
          </a:xfrm>
          <a:prstGeom prst="rect">
            <a:avLst/>
          </a:prstGeom>
          <a:solidFill>
            <a:schemeClr val="bg1"/>
          </a:solidFill>
          <a:ln w="6350" cap="rnd">
            <a:solidFill>
              <a:schemeClr val="bg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可重定位目标文件库</a:t>
            </a:r>
            <a:endParaRPr kumimoji="1" lang="zh-CN" altLang="en-US" sz="2400">
              <a:solidFill>
                <a:srgbClr val="FF0000"/>
              </a:solidFill>
              <a:latin typeface="Times New Roman" pitchFamily="18" charset="0"/>
              <a:ea typeface="宋体" pitchFamily="2" charset="-122"/>
            </a:endParaRPr>
          </a:p>
        </p:txBody>
      </p:sp>
      <p:sp>
        <p:nvSpPr>
          <p:cNvPr id="192535" name="Rectangle 23"/>
          <p:cNvSpPr>
            <a:spLocks noChangeArrowheads="1"/>
          </p:cNvSpPr>
          <p:nvPr/>
        </p:nvSpPr>
        <p:spPr bwMode="auto">
          <a:xfrm>
            <a:off x="1573213" y="5257800"/>
            <a:ext cx="3276600" cy="914400"/>
          </a:xfrm>
          <a:prstGeom prst="rect">
            <a:avLst/>
          </a:prstGeom>
          <a:solidFill>
            <a:schemeClr val="bg1"/>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800" b="1">
                <a:latin typeface="Times New Roman" pitchFamily="18" charset="0"/>
                <a:ea typeface="隶书" pitchFamily="49" charset="-122"/>
              </a:rPr>
              <a:t>语言处理过程</a:t>
            </a:r>
          </a:p>
        </p:txBody>
      </p:sp>
      <p:sp>
        <p:nvSpPr>
          <p:cNvPr id="192536" name="Line 24"/>
          <p:cNvSpPr>
            <a:spLocks noChangeShapeType="1"/>
          </p:cNvSpPr>
          <p:nvPr/>
        </p:nvSpPr>
        <p:spPr bwMode="auto">
          <a:xfrm>
            <a:off x="5764213" y="3581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762000"/>
            <a:ext cx="8229600" cy="3790239"/>
          </a:xfrm>
        </p:spPr>
        <p:txBody>
          <a:bodyPr/>
          <a:lstStyle/>
          <a:p>
            <a:r>
              <a:rPr lang="zh-CN" altLang="en-US" dirty="0"/>
              <a:t>预处理程序</a:t>
            </a:r>
            <a:r>
              <a:rPr lang="zh-CN" altLang="en-US" dirty="0">
                <a:solidFill>
                  <a:srgbClr val="333399"/>
                </a:solidFill>
              </a:rPr>
              <a:t>（</a:t>
            </a:r>
            <a:r>
              <a:rPr lang="en-US" altLang="zh-CN" i="1" dirty="0">
                <a:solidFill>
                  <a:srgbClr val="333399"/>
                </a:solidFill>
              </a:rPr>
              <a:t>Preprocessor</a:t>
            </a:r>
            <a:r>
              <a:rPr lang="zh-CN" altLang="en-US" dirty="0">
                <a:solidFill>
                  <a:srgbClr val="333399"/>
                </a:solidFill>
              </a:rPr>
              <a:t>）</a:t>
            </a:r>
          </a:p>
          <a:p>
            <a:pPr lvl="1">
              <a:buFont typeface="Symbol" pitchFamily="18" charset="2"/>
              <a:buChar char="-"/>
            </a:pPr>
            <a:r>
              <a:rPr lang="zh-CN" altLang="en-US" dirty="0">
                <a:solidFill>
                  <a:srgbClr val="333399"/>
                </a:solidFill>
                <a:latin typeface="楷体_GB2312" pitchFamily="49" charset="-122"/>
              </a:rPr>
              <a:t>支持宏定义</a:t>
            </a:r>
            <a:r>
              <a:rPr lang="zh-CN" altLang="en-US" dirty="0">
                <a:solidFill>
                  <a:srgbClr val="333399"/>
                </a:solidFill>
              </a:rPr>
              <a:t>（</a:t>
            </a:r>
            <a:r>
              <a:rPr lang="en-US" altLang="zh-CN" i="1" dirty="0">
                <a:solidFill>
                  <a:srgbClr val="333399"/>
                </a:solidFill>
              </a:rPr>
              <a:t>Macro definition</a:t>
            </a:r>
            <a:r>
              <a:rPr lang="zh-CN" altLang="en-US" dirty="0">
                <a:solidFill>
                  <a:srgbClr val="333399"/>
                </a:solidFill>
              </a:rPr>
              <a:t>）</a:t>
            </a:r>
          </a:p>
          <a:p>
            <a:pPr lvl="1"/>
            <a:r>
              <a:rPr lang="zh-CN" altLang="en-US" dirty="0">
                <a:solidFill>
                  <a:srgbClr val="333399"/>
                </a:solidFill>
              </a:rPr>
              <a:t>    </a:t>
            </a:r>
            <a:r>
              <a:rPr lang="zh-CN" altLang="en-US" sz="2400" dirty="0">
                <a:solidFill>
                  <a:srgbClr val="333399"/>
                </a:solidFill>
              </a:rPr>
              <a:t>如</a:t>
            </a:r>
            <a:r>
              <a:rPr lang="en-US" altLang="zh-CN" sz="2400" dirty="0">
                <a:solidFill>
                  <a:srgbClr val="333399"/>
                </a:solidFill>
              </a:rPr>
              <a:t>C</a:t>
            </a:r>
            <a:r>
              <a:rPr lang="zh-CN" altLang="en-US" sz="2400" dirty="0">
                <a:solidFill>
                  <a:srgbClr val="333399"/>
                </a:solidFill>
              </a:rPr>
              <a:t>源程序中 </a:t>
            </a:r>
            <a:r>
              <a:rPr lang="en-US" altLang="zh-CN" sz="2400" dirty="0">
                <a:solidFill>
                  <a:srgbClr val="333399"/>
                </a:solidFill>
              </a:rPr>
              <a:t>#define </a:t>
            </a:r>
            <a:r>
              <a:rPr lang="zh-CN" altLang="en-US" sz="2400" dirty="0">
                <a:solidFill>
                  <a:srgbClr val="333399"/>
                </a:solidFill>
              </a:rPr>
              <a:t>行的处理</a:t>
            </a:r>
          </a:p>
          <a:p>
            <a:pPr lvl="1"/>
            <a:endParaRPr lang="zh-CN" altLang="en-US" sz="1000" dirty="0">
              <a:solidFill>
                <a:srgbClr val="333399"/>
              </a:solidFill>
            </a:endParaRPr>
          </a:p>
          <a:p>
            <a:pPr lvl="1">
              <a:buFont typeface="Symbol" pitchFamily="18" charset="2"/>
              <a:buChar char="-"/>
            </a:pPr>
            <a:r>
              <a:rPr lang="zh-CN" altLang="en-US" dirty="0">
                <a:solidFill>
                  <a:srgbClr val="333399"/>
                </a:solidFill>
              </a:rPr>
              <a:t>  支持文件包含（</a:t>
            </a:r>
            <a:r>
              <a:rPr lang="en-US" altLang="zh-CN" i="1" dirty="0">
                <a:solidFill>
                  <a:srgbClr val="333399"/>
                </a:solidFill>
              </a:rPr>
              <a:t>File inclusion</a:t>
            </a:r>
            <a:r>
              <a:rPr lang="zh-CN" altLang="en-US" dirty="0">
                <a:solidFill>
                  <a:srgbClr val="333399"/>
                </a:solidFill>
              </a:rPr>
              <a:t>）</a:t>
            </a:r>
          </a:p>
          <a:p>
            <a:pPr lvl="1"/>
            <a:r>
              <a:rPr lang="zh-CN" altLang="en-US" dirty="0">
                <a:solidFill>
                  <a:srgbClr val="333399"/>
                </a:solidFill>
              </a:rPr>
              <a:t>    </a:t>
            </a:r>
            <a:r>
              <a:rPr lang="zh-CN" altLang="en-US" sz="2400" dirty="0">
                <a:solidFill>
                  <a:srgbClr val="333399"/>
                </a:solidFill>
              </a:rPr>
              <a:t>如</a:t>
            </a:r>
            <a:r>
              <a:rPr lang="en-US" altLang="zh-CN" sz="2400" dirty="0">
                <a:solidFill>
                  <a:srgbClr val="333399"/>
                </a:solidFill>
              </a:rPr>
              <a:t>C</a:t>
            </a:r>
            <a:r>
              <a:rPr lang="zh-CN" altLang="en-US" sz="2400" dirty="0">
                <a:solidFill>
                  <a:srgbClr val="333399"/>
                </a:solidFill>
              </a:rPr>
              <a:t>源程序中 </a:t>
            </a:r>
            <a:r>
              <a:rPr lang="en-US" altLang="zh-CN" sz="2400" dirty="0">
                <a:solidFill>
                  <a:srgbClr val="333399"/>
                </a:solidFill>
              </a:rPr>
              <a:t>#include </a:t>
            </a:r>
            <a:r>
              <a:rPr lang="zh-CN" altLang="en-US" sz="2400" dirty="0">
                <a:solidFill>
                  <a:srgbClr val="333399"/>
                </a:solidFill>
              </a:rPr>
              <a:t>行的处理</a:t>
            </a:r>
          </a:p>
          <a:p>
            <a:pPr lvl="1"/>
            <a:endParaRPr lang="zh-CN" altLang="en-US" sz="1000" dirty="0">
              <a:solidFill>
                <a:srgbClr val="333399"/>
              </a:solidFill>
            </a:endParaRPr>
          </a:p>
          <a:p>
            <a:pPr lvl="1">
              <a:buFont typeface="Symbol" pitchFamily="18" charset="2"/>
              <a:buChar char="-"/>
            </a:pPr>
            <a:r>
              <a:rPr lang="zh-CN" altLang="en-US" dirty="0">
                <a:solidFill>
                  <a:srgbClr val="333399"/>
                </a:solidFill>
              </a:rPr>
              <a:t>  支持其他更复杂的源程序扩展信息</a:t>
            </a:r>
          </a:p>
          <a:p>
            <a:endParaRPr lang="zh-CN" altLang="en-US" dirty="0"/>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57</a:t>
            </a:fld>
            <a:endParaRPr lang="en-US" altLang="zh-CN" smtClean="0"/>
          </a:p>
          <a:p>
            <a:endParaRPr lang="en-US" altLang="zh-CN"/>
          </a:p>
        </p:txBody>
      </p:sp>
      <p:grpSp>
        <p:nvGrpSpPr>
          <p:cNvPr id="5" name="Group 85"/>
          <p:cNvGrpSpPr>
            <a:grpSpLocks/>
          </p:cNvGrpSpPr>
          <p:nvPr/>
        </p:nvGrpSpPr>
        <p:grpSpPr bwMode="auto">
          <a:xfrm>
            <a:off x="657225" y="4780934"/>
            <a:ext cx="8486775" cy="1444625"/>
            <a:chOff x="567" y="2974"/>
            <a:chExt cx="5346" cy="910"/>
          </a:xfrm>
        </p:grpSpPr>
        <p:sp>
          <p:nvSpPr>
            <p:cNvPr id="6" name="Text Box 34">
              <a:hlinkClick r:id="rId2" action="ppaction://hlinksldjump"/>
            </p:cNvPr>
            <p:cNvSpPr txBox="1">
              <a:spLocks noChangeArrowheads="1"/>
            </p:cNvSpPr>
            <p:nvPr/>
          </p:nvSpPr>
          <p:spPr bwMode="auto">
            <a:xfrm>
              <a:off x="567" y="2974"/>
              <a:ext cx="4036" cy="365"/>
            </a:xfrm>
            <a:prstGeom prst="rect">
              <a:avLst/>
            </a:prstGeom>
            <a:noFill/>
            <a:ln w="9525">
              <a:noFill/>
              <a:miter lim="800000"/>
              <a:headEnd/>
              <a:tailEnd/>
            </a:ln>
          </p:spPr>
          <p:txBody>
            <a:bodyPr>
              <a:spAutoFit/>
            </a:bodyPr>
            <a:lstStyle/>
            <a:p>
              <a:pPr algn="l"/>
              <a:r>
                <a:rPr lang="zh-CN" altLang="en-US" sz="3200" dirty="0" smtClean="0">
                  <a:solidFill>
                    <a:srgbClr val="333399"/>
                  </a:solidFill>
                </a:rPr>
                <a:t>预处理程序</a:t>
              </a:r>
              <a:r>
                <a:rPr lang="zh-CN" altLang="en-US" sz="3200" dirty="0">
                  <a:solidFill>
                    <a:srgbClr val="333399"/>
                  </a:solidFill>
                </a:rPr>
                <a:t>和编译程序的关系</a:t>
              </a:r>
            </a:p>
          </p:txBody>
        </p:sp>
        <p:sp>
          <p:nvSpPr>
            <p:cNvPr id="7" name="AutoShape 59"/>
            <p:cNvSpPr>
              <a:spLocks noChangeArrowheads="1"/>
            </p:cNvSpPr>
            <p:nvPr/>
          </p:nvSpPr>
          <p:spPr bwMode="auto">
            <a:xfrm>
              <a:off x="1554" y="3566"/>
              <a:ext cx="827"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buClrTx/>
                <a:buFontTx/>
                <a:buNone/>
              </a:pPr>
              <a:r>
                <a:rPr lang="zh-CN" altLang="en-US"/>
                <a:t>预处理程序</a:t>
              </a:r>
            </a:p>
          </p:txBody>
        </p:sp>
        <p:sp>
          <p:nvSpPr>
            <p:cNvPr id="8" name="Rectangle 60"/>
            <p:cNvSpPr>
              <a:spLocks noChangeArrowheads="1"/>
            </p:cNvSpPr>
            <p:nvPr/>
          </p:nvSpPr>
          <p:spPr bwMode="auto">
            <a:xfrm>
              <a:off x="2617" y="3480"/>
              <a:ext cx="1124" cy="404"/>
            </a:xfrm>
            <a:prstGeom prst="rect">
              <a:avLst/>
            </a:prstGeom>
            <a:noFill/>
            <a:ln w="9525" algn="ctr">
              <a:noFill/>
              <a:miter lim="800000"/>
              <a:headEnd/>
              <a:tailEnd/>
            </a:ln>
          </p:spPr>
          <p:txBody>
            <a:bodyPr>
              <a:spAutoFit/>
            </a:bodyPr>
            <a:lstStyle/>
            <a:p>
              <a:pPr>
                <a:lnSpc>
                  <a:spcPct val="90000"/>
                </a:lnSpc>
                <a:buClrTx/>
                <a:buFontTx/>
                <a:buNone/>
              </a:pPr>
              <a:r>
                <a:rPr lang="zh-CN" altLang="en-US">
                  <a:solidFill>
                    <a:srgbClr val="333399"/>
                  </a:solidFill>
                </a:rPr>
                <a:t>不含扩展信息的源语言程序</a:t>
              </a:r>
            </a:p>
          </p:txBody>
        </p:sp>
        <p:sp>
          <p:nvSpPr>
            <p:cNvPr id="9" name="Line 61"/>
            <p:cNvSpPr>
              <a:spLocks noChangeShapeType="1"/>
            </p:cNvSpPr>
            <p:nvPr/>
          </p:nvSpPr>
          <p:spPr bwMode="auto">
            <a:xfrm>
              <a:off x="1338" y="3702"/>
              <a:ext cx="227" cy="0"/>
            </a:xfrm>
            <a:prstGeom prst="line">
              <a:avLst/>
            </a:prstGeom>
            <a:noFill/>
            <a:ln w="9525">
              <a:solidFill>
                <a:srgbClr val="000066"/>
              </a:solidFill>
              <a:round/>
              <a:headEnd/>
              <a:tailEnd type="triangle" w="med" len="med"/>
            </a:ln>
          </p:spPr>
          <p:txBody>
            <a:bodyPr/>
            <a:lstStyle/>
            <a:p>
              <a:endParaRPr lang="zh-CN" altLang="en-US"/>
            </a:p>
          </p:txBody>
        </p:sp>
        <p:sp>
          <p:nvSpPr>
            <p:cNvPr id="10" name="Line 62"/>
            <p:cNvSpPr>
              <a:spLocks noChangeShapeType="1"/>
            </p:cNvSpPr>
            <p:nvPr/>
          </p:nvSpPr>
          <p:spPr bwMode="auto">
            <a:xfrm>
              <a:off x="2381" y="3702"/>
              <a:ext cx="227" cy="0"/>
            </a:xfrm>
            <a:prstGeom prst="line">
              <a:avLst/>
            </a:prstGeom>
            <a:noFill/>
            <a:ln w="9525">
              <a:solidFill>
                <a:srgbClr val="000066"/>
              </a:solidFill>
              <a:round/>
              <a:headEnd/>
              <a:tailEnd type="triangle" w="med" len="med"/>
            </a:ln>
          </p:spPr>
          <p:txBody>
            <a:bodyPr/>
            <a:lstStyle/>
            <a:p>
              <a:endParaRPr lang="zh-CN" altLang="en-US"/>
            </a:p>
          </p:txBody>
        </p:sp>
        <p:sp>
          <p:nvSpPr>
            <p:cNvPr id="11" name="AutoShape 77"/>
            <p:cNvSpPr>
              <a:spLocks noChangeArrowheads="1"/>
            </p:cNvSpPr>
            <p:nvPr/>
          </p:nvSpPr>
          <p:spPr bwMode="auto">
            <a:xfrm>
              <a:off x="3945" y="3566"/>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buClrTx/>
                <a:buFontTx/>
                <a:buNone/>
              </a:pPr>
              <a:r>
                <a:rPr lang="zh-CN" altLang="en-US"/>
                <a:t>编译程序</a:t>
              </a:r>
            </a:p>
          </p:txBody>
        </p:sp>
        <p:sp>
          <p:nvSpPr>
            <p:cNvPr id="12" name="Rectangle 78"/>
            <p:cNvSpPr>
              <a:spLocks noChangeArrowheads="1"/>
            </p:cNvSpPr>
            <p:nvPr/>
          </p:nvSpPr>
          <p:spPr bwMode="auto">
            <a:xfrm>
              <a:off x="4841" y="3566"/>
              <a:ext cx="760"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目标程序</a:t>
              </a:r>
            </a:p>
          </p:txBody>
        </p:sp>
        <p:sp>
          <p:nvSpPr>
            <p:cNvPr id="13" name="Line 79"/>
            <p:cNvSpPr>
              <a:spLocks noChangeShapeType="1"/>
            </p:cNvSpPr>
            <p:nvPr/>
          </p:nvSpPr>
          <p:spPr bwMode="auto">
            <a:xfrm>
              <a:off x="3707" y="3702"/>
              <a:ext cx="227" cy="0"/>
            </a:xfrm>
            <a:prstGeom prst="line">
              <a:avLst/>
            </a:prstGeom>
            <a:noFill/>
            <a:ln w="9525">
              <a:solidFill>
                <a:srgbClr val="000066"/>
              </a:solidFill>
              <a:round/>
              <a:headEnd/>
              <a:tailEnd type="triangle" w="med" len="med"/>
            </a:ln>
          </p:spPr>
          <p:txBody>
            <a:bodyPr/>
            <a:lstStyle/>
            <a:p>
              <a:endParaRPr lang="zh-CN" altLang="en-US"/>
            </a:p>
          </p:txBody>
        </p:sp>
        <p:sp>
          <p:nvSpPr>
            <p:cNvPr id="14" name="Line 80"/>
            <p:cNvSpPr>
              <a:spLocks noChangeShapeType="1"/>
            </p:cNvSpPr>
            <p:nvPr/>
          </p:nvSpPr>
          <p:spPr bwMode="auto">
            <a:xfrm>
              <a:off x="4660" y="3702"/>
              <a:ext cx="227" cy="0"/>
            </a:xfrm>
            <a:prstGeom prst="line">
              <a:avLst/>
            </a:prstGeom>
            <a:noFill/>
            <a:ln w="9525">
              <a:solidFill>
                <a:srgbClr val="000066"/>
              </a:solidFill>
              <a:round/>
              <a:headEnd/>
              <a:tailEnd type="triangle" w="med" len="med"/>
            </a:ln>
          </p:spPr>
          <p:txBody>
            <a:bodyPr/>
            <a:lstStyle/>
            <a:p>
              <a:endParaRPr lang="zh-CN" altLang="en-US"/>
            </a:p>
          </p:txBody>
        </p:sp>
        <p:sp>
          <p:nvSpPr>
            <p:cNvPr id="15" name="Rectangle 81"/>
            <p:cNvSpPr>
              <a:spLocks noChangeArrowheads="1"/>
            </p:cNvSpPr>
            <p:nvPr/>
          </p:nvSpPr>
          <p:spPr bwMode="auto">
            <a:xfrm>
              <a:off x="4789" y="3480"/>
              <a:ext cx="1124" cy="404"/>
            </a:xfrm>
            <a:prstGeom prst="rect">
              <a:avLst/>
            </a:prstGeom>
            <a:noFill/>
            <a:ln w="9525" algn="ctr">
              <a:noFill/>
              <a:miter lim="800000"/>
              <a:headEnd/>
              <a:tailEnd/>
            </a:ln>
          </p:spPr>
          <p:txBody>
            <a:bodyPr>
              <a:spAutoFit/>
            </a:bodyPr>
            <a:lstStyle/>
            <a:p>
              <a:pPr>
                <a:lnSpc>
                  <a:spcPct val="90000"/>
                </a:lnSpc>
                <a:buClrTx/>
                <a:buFontTx/>
                <a:buNone/>
              </a:pPr>
              <a:r>
                <a:rPr lang="zh-CN" altLang="en-US" dirty="0">
                  <a:solidFill>
                    <a:srgbClr val="333399"/>
                  </a:solidFill>
                </a:rPr>
                <a:t>含扩展信息的源语言程序</a:t>
              </a:r>
            </a:p>
          </p:txBody>
        </p:sp>
      </p:grpSp>
    </p:spTree>
    <p:extLst>
      <p:ext uri="{BB962C8B-B14F-4D97-AF65-F5344CB8AC3E}">
        <p14:creationId xmlns:p14="http://schemas.microsoft.com/office/powerpoint/2010/main" val="199889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58</a:t>
            </a:fld>
            <a:endParaRPr lang="en-US" altLang="zh-CN" smtClean="0"/>
          </a:p>
          <a:p>
            <a:endParaRPr lang="en-US" altLang="zh-CN"/>
          </a:p>
        </p:txBody>
      </p:sp>
      <p:sp>
        <p:nvSpPr>
          <p:cNvPr id="5" name="Text Box 8"/>
          <p:cNvSpPr txBox="1">
            <a:spLocks noChangeArrowheads="1"/>
          </p:cNvSpPr>
          <p:nvPr/>
        </p:nvSpPr>
        <p:spPr bwMode="auto">
          <a:xfrm>
            <a:off x="304800" y="914400"/>
            <a:ext cx="8280400" cy="1585912"/>
          </a:xfrm>
          <a:prstGeom prst="rect">
            <a:avLst/>
          </a:prstGeom>
          <a:noFill/>
          <a:ln w="9525">
            <a:noFill/>
            <a:miter lim="800000"/>
            <a:headEnd/>
            <a:tailEnd/>
          </a:ln>
        </p:spPr>
        <p:txBody>
          <a:bodyPr>
            <a:spAutoFit/>
          </a:bodyPr>
          <a:lstStyle/>
          <a:p>
            <a:pPr algn="l">
              <a:buFont typeface="Wingdings" pitchFamily="2" charset="2"/>
              <a:buChar char="²"/>
            </a:pPr>
            <a:r>
              <a:rPr lang="en-US" altLang="zh-CN" sz="3200" dirty="0"/>
              <a:t> </a:t>
            </a:r>
            <a:r>
              <a:rPr lang="zh-CN" altLang="en-US" sz="3200" dirty="0"/>
              <a:t>汇编程序</a:t>
            </a:r>
            <a:r>
              <a:rPr lang="zh-CN" altLang="en-US" sz="3200" b="0" dirty="0">
                <a:solidFill>
                  <a:srgbClr val="333399"/>
                </a:solidFill>
              </a:rPr>
              <a:t>（</a:t>
            </a:r>
            <a:r>
              <a:rPr lang="en-US" altLang="zh-CN" sz="3200" b="0" i="1" dirty="0">
                <a:solidFill>
                  <a:srgbClr val="333399"/>
                </a:solidFill>
              </a:rPr>
              <a:t>Assembler</a:t>
            </a:r>
            <a:r>
              <a:rPr lang="zh-CN" altLang="en-US" sz="3200" b="0" dirty="0">
                <a:solidFill>
                  <a:srgbClr val="333399"/>
                </a:solidFill>
              </a:rPr>
              <a:t>）</a:t>
            </a:r>
          </a:p>
          <a:p>
            <a:pPr algn="l">
              <a:buFont typeface="Wingdings" pitchFamily="2" charset="2"/>
              <a:buNone/>
            </a:pPr>
            <a:endParaRPr lang="zh-CN" altLang="en-US" sz="1000" dirty="0">
              <a:solidFill>
                <a:srgbClr val="333399"/>
              </a:solidFill>
              <a:latin typeface="楷体_GB2312" pitchFamily="49" charset="-122"/>
            </a:endParaRPr>
          </a:p>
          <a:p>
            <a:pPr lvl="1" algn="l">
              <a:buFont typeface="Symbol" pitchFamily="18" charset="2"/>
              <a:buChar char="-"/>
            </a:pPr>
            <a:r>
              <a:rPr lang="zh-CN" altLang="en-US" sz="2800" dirty="0">
                <a:solidFill>
                  <a:srgbClr val="333399"/>
                </a:solidFill>
              </a:rPr>
              <a:t>  翻译</a:t>
            </a:r>
            <a:r>
              <a:rPr lang="zh-CN" altLang="en-US" sz="2800" dirty="0">
                <a:solidFill>
                  <a:srgbClr val="333399"/>
                </a:solidFill>
                <a:latin typeface="楷体_GB2312" pitchFamily="49" charset="-122"/>
              </a:rPr>
              <a:t>汇编语言程序至可重定位的</a:t>
            </a:r>
            <a:r>
              <a:rPr lang="zh-CN" altLang="en-US" sz="2400" b="0" dirty="0">
                <a:solidFill>
                  <a:srgbClr val="333399"/>
                </a:solidFill>
              </a:rPr>
              <a:t>（</a:t>
            </a:r>
            <a:r>
              <a:rPr lang="en-US" altLang="zh-CN" sz="2400" b="0" i="1" dirty="0" err="1">
                <a:solidFill>
                  <a:srgbClr val="333399"/>
                </a:solidFill>
              </a:rPr>
              <a:t>Relocatable</a:t>
            </a:r>
            <a:r>
              <a:rPr lang="zh-CN" altLang="en-US" sz="2400" b="0" dirty="0">
                <a:solidFill>
                  <a:srgbClr val="333399"/>
                </a:solidFill>
              </a:rPr>
              <a:t>）</a:t>
            </a:r>
          </a:p>
          <a:p>
            <a:pPr lvl="1" algn="l"/>
            <a:r>
              <a:rPr lang="zh-CN" altLang="en-US" sz="2800" dirty="0">
                <a:solidFill>
                  <a:srgbClr val="333399"/>
                </a:solidFill>
                <a:latin typeface="楷体_GB2312" pitchFamily="49" charset="-122"/>
              </a:rPr>
              <a:t>  机器语言程序</a:t>
            </a:r>
            <a:endParaRPr lang="zh-CN" altLang="en-US" sz="1000" b="0" dirty="0">
              <a:solidFill>
                <a:srgbClr val="333399"/>
              </a:solidFill>
            </a:endParaRPr>
          </a:p>
        </p:txBody>
      </p:sp>
      <p:sp>
        <p:nvSpPr>
          <p:cNvPr id="6" name="Text Box 22"/>
          <p:cNvSpPr txBox="1">
            <a:spLocks noChangeArrowheads="1"/>
          </p:cNvSpPr>
          <p:nvPr/>
        </p:nvSpPr>
        <p:spPr bwMode="auto">
          <a:xfrm>
            <a:off x="304800" y="2667000"/>
            <a:ext cx="8604250" cy="3171825"/>
          </a:xfrm>
          <a:prstGeom prst="rect">
            <a:avLst/>
          </a:prstGeom>
          <a:noFill/>
          <a:ln w="9525">
            <a:noFill/>
            <a:miter lim="800000"/>
            <a:headEnd/>
            <a:tailEnd/>
          </a:ln>
        </p:spPr>
        <p:txBody>
          <a:bodyPr>
            <a:spAutoFit/>
          </a:bodyPr>
          <a:lstStyle/>
          <a:p>
            <a:pPr algn="l">
              <a:buFont typeface="Wingdings" pitchFamily="2" charset="2"/>
              <a:buChar char="²"/>
            </a:pPr>
            <a:r>
              <a:rPr lang="en-US" altLang="zh-CN" sz="3200" dirty="0"/>
              <a:t> </a:t>
            </a:r>
            <a:r>
              <a:rPr lang="zh-CN" altLang="en-US" sz="3200" dirty="0"/>
              <a:t>装入和连接程序</a:t>
            </a:r>
            <a:r>
              <a:rPr lang="zh-CN" altLang="en-US" sz="3200" b="0" dirty="0">
                <a:solidFill>
                  <a:srgbClr val="333399"/>
                </a:solidFill>
              </a:rPr>
              <a:t>（</a:t>
            </a:r>
            <a:r>
              <a:rPr lang="en-US" altLang="zh-CN" sz="3200" b="0" i="1" dirty="0">
                <a:solidFill>
                  <a:srgbClr val="333399"/>
                </a:solidFill>
              </a:rPr>
              <a:t>Loader and Link-editor</a:t>
            </a:r>
            <a:r>
              <a:rPr lang="zh-CN" altLang="en-US" sz="3200" b="0" dirty="0">
                <a:solidFill>
                  <a:srgbClr val="333399"/>
                </a:solidFill>
              </a:rPr>
              <a:t>）</a:t>
            </a:r>
          </a:p>
          <a:p>
            <a:pPr algn="l">
              <a:buFont typeface="Wingdings" pitchFamily="2" charset="2"/>
              <a:buNone/>
            </a:pPr>
            <a:endParaRPr lang="zh-CN" altLang="en-US" sz="1000" dirty="0">
              <a:solidFill>
                <a:srgbClr val="333399"/>
              </a:solidFill>
              <a:latin typeface="楷体_GB2312" pitchFamily="49" charset="-122"/>
            </a:endParaRPr>
          </a:p>
          <a:p>
            <a:pPr lvl="1" algn="l">
              <a:buFont typeface="Symbol" pitchFamily="18" charset="2"/>
              <a:buChar char="-"/>
            </a:pPr>
            <a:r>
              <a:rPr lang="zh-CN" altLang="en-US" sz="2800" dirty="0">
                <a:latin typeface="楷体_GB2312" pitchFamily="49" charset="-122"/>
              </a:rPr>
              <a:t> </a:t>
            </a:r>
            <a:r>
              <a:rPr lang="zh-CN" altLang="en-US" sz="2800" dirty="0">
                <a:solidFill>
                  <a:srgbClr val="333399"/>
                </a:solidFill>
                <a:latin typeface="楷体_GB2312" pitchFamily="49" charset="-122"/>
              </a:rPr>
              <a:t>装入程序对可重定位机器语言程序进行修改</a:t>
            </a:r>
          </a:p>
          <a:p>
            <a:pPr lvl="1" algn="l"/>
            <a:r>
              <a:rPr lang="zh-CN" altLang="en-US" sz="2800" b="0" dirty="0">
                <a:solidFill>
                  <a:srgbClr val="333399"/>
                </a:solidFill>
              </a:rPr>
              <a:t>    </a:t>
            </a:r>
            <a:r>
              <a:rPr lang="zh-CN" altLang="en-US" sz="2400" b="0" dirty="0">
                <a:solidFill>
                  <a:srgbClr val="333399"/>
                </a:solidFill>
              </a:rPr>
              <a:t>将相对地址变换为机器绝对地址</a:t>
            </a:r>
          </a:p>
          <a:p>
            <a:pPr lvl="1" algn="l"/>
            <a:endParaRPr lang="zh-CN" altLang="en-US" sz="1000" b="0" dirty="0">
              <a:solidFill>
                <a:srgbClr val="333399"/>
              </a:solidFill>
            </a:endParaRPr>
          </a:p>
          <a:p>
            <a:pPr lvl="1" algn="l">
              <a:buFont typeface="Symbol" pitchFamily="18" charset="2"/>
              <a:buChar char="-"/>
            </a:pPr>
            <a:r>
              <a:rPr lang="zh-CN" altLang="en-US" sz="2800" dirty="0">
                <a:solidFill>
                  <a:srgbClr val="333399"/>
                </a:solidFill>
              </a:rPr>
              <a:t>  连接程序合并多个可重定位机器语言程序文件</a:t>
            </a:r>
          </a:p>
          <a:p>
            <a:pPr lvl="1" algn="l"/>
            <a:r>
              <a:rPr lang="zh-CN" altLang="en-US" sz="2800" dirty="0">
                <a:solidFill>
                  <a:srgbClr val="333399"/>
                </a:solidFill>
              </a:rPr>
              <a:t>    到同一个程序</a:t>
            </a:r>
            <a:endParaRPr lang="zh-CN" altLang="en-US" sz="2800" b="0" dirty="0">
              <a:solidFill>
                <a:srgbClr val="333399"/>
              </a:solidFill>
            </a:endParaRPr>
          </a:p>
          <a:p>
            <a:pPr lvl="1" algn="l"/>
            <a:endParaRPr lang="zh-CN" altLang="en-US" sz="1000" b="0" dirty="0">
              <a:solidFill>
                <a:srgbClr val="333399"/>
              </a:solidFill>
            </a:endParaRPr>
          </a:p>
          <a:p>
            <a:pPr lvl="1" algn="l">
              <a:buFont typeface="Symbol" pitchFamily="18" charset="2"/>
              <a:buChar char="-"/>
            </a:pPr>
            <a:r>
              <a:rPr lang="zh-CN" altLang="en-US" sz="2800" dirty="0">
                <a:solidFill>
                  <a:srgbClr val="333399"/>
                </a:solidFill>
              </a:rPr>
              <a:t>  装入和连接程序产生最终可执行的机器语言程序</a:t>
            </a:r>
          </a:p>
        </p:txBody>
      </p:sp>
    </p:spTree>
    <p:extLst>
      <p:ext uri="{BB962C8B-B14F-4D97-AF65-F5344CB8AC3E}">
        <p14:creationId xmlns:p14="http://schemas.microsoft.com/office/powerpoint/2010/main" val="18995445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E08C821-DF7E-4C1F-A6D2-4E7D69CF8760}" type="slidenum">
              <a:rPr lang="en-US" altLang="zh-CN"/>
              <a:pPr/>
              <a:t>59</a:t>
            </a:fld>
            <a:endParaRPr lang="en-US" altLang="zh-CN"/>
          </a:p>
          <a:p>
            <a:endParaRPr lang="en-US" altLang="zh-CN"/>
          </a:p>
        </p:txBody>
      </p:sp>
      <p:sp>
        <p:nvSpPr>
          <p:cNvPr id="200706" name="Rectangle 2"/>
          <p:cNvSpPr>
            <a:spLocks noGrp="1" noChangeArrowheads="1"/>
          </p:cNvSpPr>
          <p:nvPr>
            <p:ph type="title"/>
          </p:nvPr>
        </p:nvSpPr>
        <p:spPr>
          <a:xfrm>
            <a:off x="625475" y="579438"/>
            <a:ext cx="8061325" cy="258762"/>
          </a:xfrm>
        </p:spPr>
        <p:txBody>
          <a:bodyPr/>
          <a:lstStyle/>
          <a:p>
            <a:r>
              <a:rPr lang="en-US" altLang="zh-CN" sz="2800" dirty="0">
                <a:latin typeface="微软雅黑" pitchFamily="34" charset="-122"/>
                <a:ea typeface="微软雅黑" pitchFamily="34" charset="-122"/>
              </a:rPr>
              <a:t>1.3.3 </a:t>
            </a:r>
            <a:r>
              <a:rPr lang="zh-CN" altLang="en-US" sz="2800" dirty="0">
                <a:latin typeface="微软雅黑" pitchFamily="34" charset="-122"/>
                <a:ea typeface="微软雅黑" pitchFamily="34" charset="-122"/>
              </a:rPr>
              <a:t>处理源程序的软件工具</a:t>
            </a:r>
          </a:p>
        </p:txBody>
      </p:sp>
      <p:sp>
        <p:nvSpPr>
          <p:cNvPr id="200707" name="Rectangle 3"/>
          <p:cNvSpPr>
            <a:spLocks noGrp="1" noChangeArrowheads="1"/>
          </p:cNvSpPr>
          <p:nvPr>
            <p:ph type="body" idx="1"/>
          </p:nvPr>
        </p:nvSpPr>
        <p:spPr>
          <a:xfrm>
            <a:off x="1219200" y="1295400"/>
            <a:ext cx="6461125" cy="4538663"/>
          </a:xfrm>
        </p:spPr>
        <p:txBody>
          <a:bodyPr/>
          <a:lstStyle/>
          <a:p>
            <a:pPr>
              <a:buFontTx/>
              <a:buNone/>
            </a:pPr>
            <a:r>
              <a:rPr lang="en-US" altLang="zh-CN" sz="2800"/>
              <a:t>1.</a:t>
            </a:r>
            <a:r>
              <a:rPr lang="zh-CN" altLang="en-US" sz="2800" b="1"/>
              <a:t>语言的结构化编辑器</a:t>
            </a:r>
          </a:p>
          <a:p>
            <a:pPr>
              <a:buFontTx/>
              <a:buNone/>
            </a:pPr>
            <a:r>
              <a:rPr lang="en-US" altLang="zh-CN" sz="2800"/>
              <a:t>2.</a:t>
            </a:r>
            <a:r>
              <a:rPr lang="zh-CN" altLang="en-US" sz="2800" b="1"/>
              <a:t>语言程序的调试工具</a:t>
            </a:r>
          </a:p>
          <a:p>
            <a:pPr>
              <a:buFontTx/>
              <a:buNone/>
            </a:pPr>
            <a:r>
              <a:rPr lang="en-US" altLang="zh-CN" sz="2800" b="1"/>
              <a:t>3.</a:t>
            </a:r>
            <a:r>
              <a:rPr lang="zh-CN" altLang="en-US" sz="2800" b="1"/>
              <a:t>程序格式化工具</a:t>
            </a:r>
            <a:r>
              <a:rPr lang="zh-CN" altLang="en-US" sz="2800"/>
              <a:t>　</a:t>
            </a:r>
            <a:endParaRPr lang="zh-CN" altLang="en-US" sz="2800" b="1"/>
          </a:p>
          <a:p>
            <a:pPr>
              <a:buFontTx/>
              <a:buNone/>
            </a:pPr>
            <a:r>
              <a:rPr lang="en-US" altLang="zh-CN" sz="2800" b="1"/>
              <a:t>4.</a:t>
            </a:r>
            <a:r>
              <a:rPr lang="zh-CN" altLang="en-US" sz="2800" b="1"/>
              <a:t>语言程序测试工具</a:t>
            </a:r>
          </a:p>
          <a:p>
            <a:pPr>
              <a:buFontTx/>
              <a:buNone/>
            </a:pPr>
            <a:r>
              <a:rPr lang="en-US" altLang="zh-CN" sz="2800"/>
              <a:t>5.</a:t>
            </a:r>
            <a:r>
              <a:rPr lang="zh-CN" altLang="en-US" sz="2800" b="1"/>
              <a:t>程序理解工具</a:t>
            </a:r>
            <a:r>
              <a:rPr lang="zh-CN" altLang="en-US" sz="2800"/>
              <a:t>　</a:t>
            </a:r>
          </a:p>
          <a:p>
            <a:pPr>
              <a:buFontTx/>
              <a:buNone/>
            </a:pPr>
            <a:r>
              <a:rPr lang="en-US" altLang="zh-CN" sz="2800"/>
              <a:t>6.</a:t>
            </a:r>
            <a:r>
              <a:rPr lang="zh-CN" altLang="en-US" sz="2800" b="1"/>
              <a:t>高级语言之间的转换工具</a:t>
            </a:r>
            <a:endParaRPr lang="zh-CN" altLang="en-US" sz="2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itchFamily="2" charset="2"/>
              <a:buChar char=" "/>
            </a:pPr>
            <a:r>
              <a:rPr lang="zh-CN" altLang="en-US" sz="1000" dirty="0" smtClean="0">
                <a:solidFill>
                  <a:srgbClr val="333399"/>
                </a:solidFill>
              </a:rPr>
              <a:t> </a:t>
            </a:r>
            <a:endParaRPr lang="zh-CN" altLang="en-US" sz="1000" dirty="0">
              <a:solidFill>
                <a:srgbClr val="333399"/>
              </a:solidFill>
            </a:endParaRPr>
          </a:p>
          <a:p>
            <a:pPr lvl="1">
              <a:buFont typeface="Arial" pitchFamily="34" charset="0"/>
              <a:buChar char="•"/>
            </a:pPr>
            <a:r>
              <a:rPr lang="zh-CN" altLang="en-US" dirty="0"/>
              <a:t> </a:t>
            </a:r>
            <a:r>
              <a:rPr lang="zh-CN" altLang="en-US" dirty="0" smtClean="0"/>
              <a:t>要求：</a:t>
            </a:r>
            <a:r>
              <a:rPr lang="zh-CN" altLang="en-US" dirty="0" smtClean="0">
                <a:solidFill>
                  <a:srgbClr val="333399"/>
                </a:solidFill>
              </a:rPr>
              <a:t>实现</a:t>
            </a:r>
            <a:r>
              <a:rPr lang="zh-CN" altLang="en-US" dirty="0">
                <a:solidFill>
                  <a:srgbClr val="333399"/>
                </a:solidFill>
              </a:rPr>
              <a:t>一个小型面向对象语言</a:t>
            </a:r>
            <a:endParaRPr lang="en-US" altLang="zh-CN" dirty="0">
              <a:solidFill>
                <a:srgbClr val="333399"/>
              </a:solidFill>
            </a:endParaRPr>
          </a:p>
          <a:p>
            <a:pPr lvl="1">
              <a:buFont typeface="Arial" pitchFamily="34" charset="0"/>
              <a:buChar char="•"/>
            </a:pPr>
            <a:endParaRPr lang="en-US" altLang="zh-CN" sz="1000" dirty="0">
              <a:solidFill>
                <a:srgbClr val="333399"/>
              </a:solidFill>
            </a:endParaRPr>
          </a:p>
          <a:p>
            <a:pPr marL="914400" lvl="2" indent="0">
              <a:buNone/>
            </a:pPr>
            <a:r>
              <a:rPr lang="en-US" altLang="zh-CN" dirty="0">
                <a:solidFill>
                  <a:srgbClr val="333399"/>
                </a:solidFill>
              </a:rPr>
              <a:t>  </a:t>
            </a:r>
            <a:r>
              <a:rPr lang="zh-CN" altLang="en-US" sz="2000" dirty="0">
                <a:solidFill>
                  <a:srgbClr val="333399"/>
                </a:solidFill>
              </a:rPr>
              <a:t>（给定架构下扩展或改造）</a:t>
            </a:r>
          </a:p>
          <a:p>
            <a:pPr lvl="1">
              <a:buFont typeface="Arial" pitchFamily="34" charset="0"/>
              <a:buChar char="•"/>
            </a:pPr>
            <a:r>
              <a:rPr lang="zh-CN" altLang="en-US" sz="1000" dirty="0">
                <a:solidFill>
                  <a:srgbClr val="333399"/>
                </a:solidFill>
              </a:rPr>
              <a:t> </a:t>
            </a:r>
          </a:p>
          <a:p>
            <a:pPr lvl="1">
              <a:buFont typeface="Arial" pitchFamily="34" charset="0"/>
              <a:buChar char="•"/>
            </a:pPr>
            <a:r>
              <a:rPr lang="zh-CN" altLang="en-US" dirty="0">
                <a:solidFill>
                  <a:srgbClr val="333399"/>
                </a:solidFill>
              </a:rPr>
              <a:t>   分阶段</a:t>
            </a:r>
            <a:r>
              <a:rPr lang="zh-CN" altLang="en-US" dirty="0" smtClean="0">
                <a:solidFill>
                  <a:srgbClr val="333399"/>
                </a:solidFill>
              </a:rPr>
              <a:t>进行</a:t>
            </a:r>
            <a:endParaRPr lang="zh-CN" altLang="en-US" dirty="0">
              <a:solidFill>
                <a:srgbClr val="333399"/>
              </a:solidFill>
            </a:endParaRPr>
          </a:p>
          <a:p>
            <a:pPr lvl="1">
              <a:buFont typeface="Arial" pitchFamily="34" charset="0"/>
              <a:buChar char="•"/>
            </a:pPr>
            <a:endParaRPr lang="zh-CN" altLang="en-US" sz="1000" dirty="0">
              <a:solidFill>
                <a:srgbClr val="333399"/>
              </a:solidFill>
            </a:endParaRPr>
          </a:p>
          <a:p>
            <a:pPr lvl="2">
              <a:buFont typeface="Arial" pitchFamily="34" charset="0"/>
              <a:buChar char="•"/>
            </a:pPr>
            <a:r>
              <a:rPr lang="zh-CN" altLang="en-US" dirty="0">
                <a:solidFill>
                  <a:srgbClr val="333399"/>
                </a:solidFill>
              </a:rPr>
              <a:t>  阶段</a:t>
            </a:r>
            <a:r>
              <a:rPr lang="en-US" altLang="zh-CN" dirty="0" smtClean="0">
                <a:solidFill>
                  <a:srgbClr val="333399"/>
                </a:solidFill>
              </a:rPr>
              <a:t>1</a:t>
            </a:r>
            <a:r>
              <a:rPr lang="zh-CN" altLang="en-US" dirty="0" smtClean="0">
                <a:solidFill>
                  <a:srgbClr val="333399"/>
                </a:solidFill>
              </a:rPr>
              <a:t>（</a:t>
            </a:r>
            <a:r>
              <a:rPr lang="zh-CN" altLang="en-US" dirty="0">
                <a:solidFill>
                  <a:srgbClr val="333399"/>
                </a:solidFill>
              </a:rPr>
              <a:t>必做）         </a:t>
            </a:r>
            <a:r>
              <a:rPr lang="zh-CN" altLang="en-US" dirty="0" smtClean="0">
                <a:solidFill>
                  <a:srgbClr val="333399"/>
                </a:solidFill>
              </a:rPr>
              <a:t> 第</a:t>
            </a:r>
            <a:r>
              <a:rPr lang="en-US" altLang="zh-CN" dirty="0" smtClean="0">
                <a:solidFill>
                  <a:srgbClr val="333399"/>
                </a:solidFill>
              </a:rPr>
              <a:t>9</a:t>
            </a:r>
            <a:r>
              <a:rPr lang="zh-CN" altLang="en-US" dirty="0" smtClean="0">
                <a:solidFill>
                  <a:srgbClr val="333399"/>
                </a:solidFill>
              </a:rPr>
              <a:t>周  完成</a:t>
            </a:r>
            <a:endParaRPr lang="zh-CN" altLang="en-US" sz="600" dirty="0">
              <a:solidFill>
                <a:srgbClr val="333399"/>
              </a:solidFill>
            </a:endParaRPr>
          </a:p>
          <a:p>
            <a:pPr lvl="2">
              <a:buFont typeface="Arial" pitchFamily="34" charset="0"/>
              <a:buChar char="•"/>
            </a:pPr>
            <a:r>
              <a:rPr lang="zh-CN" altLang="en-US" dirty="0">
                <a:solidFill>
                  <a:srgbClr val="333399"/>
                </a:solidFill>
              </a:rPr>
              <a:t>  阶段</a:t>
            </a:r>
            <a:r>
              <a:rPr lang="en-US" altLang="zh-CN" dirty="0">
                <a:solidFill>
                  <a:srgbClr val="333399"/>
                </a:solidFill>
              </a:rPr>
              <a:t>2</a:t>
            </a:r>
            <a:r>
              <a:rPr lang="zh-CN" altLang="en-US" dirty="0">
                <a:solidFill>
                  <a:srgbClr val="333399"/>
                </a:solidFill>
              </a:rPr>
              <a:t>（必做）          </a:t>
            </a:r>
            <a:r>
              <a:rPr lang="zh-CN" altLang="en-US" dirty="0" smtClean="0">
                <a:solidFill>
                  <a:srgbClr val="333399"/>
                </a:solidFill>
              </a:rPr>
              <a:t>第</a:t>
            </a:r>
            <a:r>
              <a:rPr lang="en-US" altLang="zh-CN" dirty="0" smtClean="0">
                <a:solidFill>
                  <a:srgbClr val="333399"/>
                </a:solidFill>
              </a:rPr>
              <a:t>10</a:t>
            </a:r>
            <a:r>
              <a:rPr lang="zh-CN" altLang="en-US" dirty="0" smtClean="0">
                <a:solidFill>
                  <a:srgbClr val="333399"/>
                </a:solidFill>
              </a:rPr>
              <a:t>周</a:t>
            </a:r>
            <a:r>
              <a:rPr lang="en-US" altLang="zh-CN" dirty="0" smtClean="0">
                <a:solidFill>
                  <a:srgbClr val="333399"/>
                </a:solidFill>
              </a:rPr>
              <a:t>  </a:t>
            </a:r>
            <a:r>
              <a:rPr lang="zh-CN" altLang="en-US" dirty="0" smtClean="0">
                <a:solidFill>
                  <a:srgbClr val="333399"/>
                </a:solidFill>
              </a:rPr>
              <a:t>完成</a:t>
            </a:r>
            <a:endParaRPr lang="zh-CN" altLang="en-US" sz="600" dirty="0">
              <a:solidFill>
                <a:srgbClr val="333399"/>
              </a:solidFill>
            </a:endParaRPr>
          </a:p>
          <a:p>
            <a:pPr lvl="2">
              <a:buFont typeface="Arial" pitchFamily="34" charset="0"/>
              <a:buChar char="•"/>
            </a:pPr>
            <a:r>
              <a:rPr lang="zh-CN" altLang="en-US" dirty="0">
                <a:solidFill>
                  <a:srgbClr val="333399"/>
                </a:solidFill>
              </a:rPr>
              <a:t>  阶段</a:t>
            </a:r>
            <a:r>
              <a:rPr lang="en-US" altLang="zh-CN" dirty="0">
                <a:solidFill>
                  <a:srgbClr val="333399"/>
                </a:solidFill>
              </a:rPr>
              <a:t>3</a:t>
            </a:r>
            <a:r>
              <a:rPr lang="zh-CN" altLang="en-US" dirty="0" smtClean="0">
                <a:solidFill>
                  <a:srgbClr val="333399"/>
                </a:solidFill>
              </a:rPr>
              <a:t>（选做</a:t>
            </a:r>
            <a:r>
              <a:rPr lang="zh-CN" altLang="en-US" dirty="0">
                <a:solidFill>
                  <a:srgbClr val="333399"/>
                </a:solidFill>
              </a:rPr>
              <a:t>）          第</a:t>
            </a:r>
            <a:r>
              <a:rPr lang="en-US" altLang="zh-CN" dirty="0" smtClean="0">
                <a:solidFill>
                  <a:srgbClr val="333399"/>
                </a:solidFill>
              </a:rPr>
              <a:t>14~15</a:t>
            </a:r>
            <a:r>
              <a:rPr lang="zh-CN" altLang="en-US" dirty="0" smtClean="0">
                <a:solidFill>
                  <a:srgbClr val="333399"/>
                </a:solidFill>
              </a:rPr>
              <a:t>周（大型训练阶段）</a:t>
            </a:r>
            <a:endParaRPr lang="zh-CN" altLang="en-US" sz="600" dirty="0">
              <a:solidFill>
                <a:srgbClr val="333399"/>
              </a:solidFill>
            </a:endParaRPr>
          </a:p>
          <a:p>
            <a:pPr lvl="2">
              <a:buFont typeface="Arial" pitchFamily="34" charset="0"/>
              <a:buChar char="•"/>
            </a:pPr>
            <a:r>
              <a:rPr lang="zh-CN" altLang="en-US" dirty="0">
                <a:solidFill>
                  <a:srgbClr val="333399"/>
                </a:solidFill>
              </a:rPr>
              <a:t>  阶段</a:t>
            </a:r>
            <a:r>
              <a:rPr lang="en-US" altLang="zh-CN" dirty="0">
                <a:solidFill>
                  <a:srgbClr val="333399"/>
                </a:solidFill>
              </a:rPr>
              <a:t>4</a:t>
            </a:r>
            <a:r>
              <a:rPr lang="zh-CN" altLang="en-US" dirty="0">
                <a:solidFill>
                  <a:srgbClr val="333399"/>
                </a:solidFill>
              </a:rPr>
              <a:t>（选做）         </a:t>
            </a:r>
            <a:r>
              <a:rPr lang="zh-CN" altLang="en-US" dirty="0" smtClean="0">
                <a:solidFill>
                  <a:srgbClr val="333399"/>
                </a:solidFill>
              </a:rPr>
              <a:t> 第</a:t>
            </a:r>
            <a:r>
              <a:rPr lang="en-US" altLang="zh-CN" dirty="0" smtClean="0">
                <a:solidFill>
                  <a:srgbClr val="333399"/>
                </a:solidFill>
              </a:rPr>
              <a:t>14</a:t>
            </a:r>
            <a:r>
              <a:rPr lang="en-US" altLang="zh-CN" dirty="0">
                <a:solidFill>
                  <a:srgbClr val="333399"/>
                </a:solidFill>
              </a:rPr>
              <a:t>~16</a:t>
            </a:r>
            <a:r>
              <a:rPr lang="zh-CN" altLang="en-US" dirty="0" smtClean="0">
                <a:solidFill>
                  <a:srgbClr val="333399"/>
                </a:solidFill>
              </a:rPr>
              <a:t>周（</a:t>
            </a:r>
            <a:r>
              <a:rPr lang="zh-CN" altLang="en-US" dirty="0">
                <a:solidFill>
                  <a:srgbClr val="333399"/>
                </a:solidFill>
              </a:rPr>
              <a:t>大型训练阶段）</a:t>
            </a:r>
            <a:endParaRPr lang="zh-CN" altLang="en-US" sz="600" dirty="0">
              <a:solidFill>
                <a:srgbClr val="333399"/>
              </a:solidFill>
            </a:endParaRPr>
          </a:p>
          <a:p>
            <a:pPr lvl="1">
              <a:buFont typeface="Arial" pitchFamily="34" charset="0"/>
              <a:buChar char="•"/>
            </a:pPr>
            <a:endParaRPr lang="zh-CN" altLang="en-US" sz="2400" dirty="0">
              <a:solidFill>
                <a:srgbClr val="333399"/>
              </a:solidFill>
            </a:endParaRPr>
          </a:p>
          <a:p>
            <a:endParaRPr lang="zh-CN" altLang="en-US" dirty="0"/>
          </a:p>
        </p:txBody>
      </p:sp>
      <p:sp>
        <p:nvSpPr>
          <p:cNvPr id="4" name="灯片编号占位符 3"/>
          <p:cNvSpPr>
            <a:spLocks noGrp="1"/>
          </p:cNvSpPr>
          <p:nvPr>
            <p:ph type="sldNum" sz="quarter" idx="12"/>
          </p:nvPr>
        </p:nvSpPr>
        <p:spPr/>
        <p:txBody>
          <a:bodyPr/>
          <a:lstStyle/>
          <a:p>
            <a:fld id="{15DFF75B-BC56-4612-8EB2-E20F1AFDFED8}" type="slidenum">
              <a:rPr lang="en-US" altLang="zh-CN" smtClean="0"/>
              <a:pPr/>
              <a:t>6</a:t>
            </a:fld>
            <a:endParaRPr lang="en-US" altLang="zh-CN" smtClean="0"/>
          </a:p>
          <a:p>
            <a:endParaRPr lang="en-US" altLang="zh-CN"/>
          </a:p>
        </p:txBody>
      </p:sp>
      <p:sp>
        <p:nvSpPr>
          <p:cNvPr id="7" name="Rectangle 2"/>
          <p:cNvSpPr txBox="1">
            <a:spLocks noChangeArrowheads="1"/>
          </p:cNvSpPr>
          <p:nvPr/>
        </p:nvSpPr>
        <p:spPr bwMode="auto">
          <a:xfrm>
            <a:off x="533400" y="457200"/>
            <a:ext cx="70056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400" dirty="0" smtClean="0">
                <a:latin typeface="微软雅黑" pitchFamily="34" charset="-122"/>
                <a:ea typeface="微软雅黑" pitchFamily="34" charset="-122"/>
              </a:rPr>
              <a:t>实验项目</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10806746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1F7D7A6-E4A0-40FC-9517-20E44236D8E4}" type="slidenum">
              <a:rPr lang="en-US" altLang="zh-CN"/>
              <a:pPr/>
              <a:t>60</a:t>
            </a:fld>
            <a:endParaRPr lang="en-US" altLang="zh-CN"/>
          </a:p>
          <a:p>
            <a:endParaRPr lang="en-US" altLang="zh-CN"/>
          </a:p>
        </p:txBody>
      </p:sp>
      <p:sp>
        <p:nvSpPr>
          <p:cNvPr id="201731" name="Rectangle 3"/>
          <p:cNvSpPr>
            <a:spLocks noGrp="1" noChangeArrowheads="1"/>
          </p:cNvSpPr>
          <p:nvPr>
            <p:ph type="body" idx="1"/>
          </p:nvPr>
        </p:nvSpPr>
        <p:spPr>
          <a:xfrm>
            <a:off x="381000" y="533400"/>
            <a:ext cx="8458200" cy="5486400"/>
          </a:xfrm>
        </p:spPr>
        <p:txBody>
          <a:bodyPr/>
          <a:lstStyle/>
          <a:p>
            <a:pPr>
              <a:lnSpc>
                <a:spcPct val="80000"/>
              </a:lnSpc>
              <a:buFontTx/>
              <a:buNone/>
            </a:pPr>
            <a:r>
              <a:rPr lang="en-US" altLang="zh-CN" sz="2400" dirty="0"/>
              <a:t>1.</a:t>
            </a:r>
            <a:r>
              <a:rPr lang="zh-CN" altLang="en-US" sz="2400" b="1" dirty="0"/>
              <a:t>语言的结构化编辑器</a:t>
            </a:r>
          </a:p>
          <a:p>
            <a:pPr>
              <a:buFontTx/>
              <a:buNone/>
            </a:pPr>
            <a:r>
              <a:rPr lang="zh-CN" altLang="en-US" sz="2400" dirty="0"/>
              <a:t>　</a:t>
            </a:r>
            <a:r>
              <a:rPr lang="zh-CN" altLang="en-US" sz="2400" dirty="0" smtClean="0"/>
              <a:t>    </a:t>
            </a:r>
            <a:r>
              <a:rPr lang="zh-CN" altLang="en-US" sz="2400" dirty="0"/>
              <a:t>用户可使用该编辑器在语言的语法制导下编制出所需的源程序。结构化编辑器不仅具有通常的正文编辑器的正文编辑和修改功能，而且还能像编译程序那样对源程序正文进行分析。因此，结构化编辑器能够执行一些对编制程序有用的附加的任务。例如，它能够检查用户的输入是否正确，能够自动地提供关键字</a:t>
            </a:r>
            <a:r>
              <a:rPr lang="en-US" altLang="zh-CN" sz="2400" dirty="0"/>
              <a:t>,</a:t>
            </a:r>
            <a:r>
              <a:rPr lang="zh-CN" altLang="en-US" sz="2400" dirty="0"/>
              <a:t>当用户敲入</a:t>
            </a:r>
            <a:r>
              <a:rPr lang="en-US" altLang="zh-CN" sz="2400" dirty="0"/>
              <a:t>if</a:t>
            </a:r>
            <a:r>
              <a:rPr lang="zh-CN" altLang="en-US" sz="2400" dirty="0"/>
              <a:t>后，编辑器立即显示</a:t>
            </a:r>
            <a:r>
              <a:rPr lang="en-US" altLang="zh-CN" sz="2400" dirty="0"/>
              <a:t>then</a:t>
            </a:r>
            <a:r>
              <a:rPr lang="zh-CN" altLang="en-US" sz="2400" dirty="0"/>
              <a:t>并将这两个关键字之间必须出现的条件留给用户输入，并能检查</a:t>
            </a:r>
            <a:r>
              <a:rPr lang="en-US" altLang="zh-CN" sz="2400" dirty="0"/>
              <a:t>begin</a:t>
            </a:r>
            <a:r>
              <a:rPr lang="zh-CN" altLang="en-US" sz="2400" dirty="0"/>
              <a:t>或左括号与</a:t>
            </a:r>
            <a:r>
              <a:rPr lang="en-US" altLang="zh-CN" sz="2400" dirty="0"/>
              <a:t>end</a:t>
            </a:r>
            <a:r>
              <a:rPr lang="zh-CN" altLang="en-US" sz="2400" dirty="0"/>
              <a:t>或右括号是否相匹配等等。由于结构化编辑器具有上述功能，既可保证编出的源程序无语法错误，并有统一的可读性好的程序格式，这无疑将会提高程序的开发效率和质量。</a:t>
            </a:r>
          </a:p>
          <a:p>
            <a:pPr>
              <a:buFontTx/>
              <a:buNone/>
            </a:pPr>
            <a:r>
              <a:rPr lang="zh-CN" altLang="en-US" sz="2400" dirty="0"/>
              <a:t>      </a:t>
            </a:r>
            <a:r>
              <a:rPr lang="zh-CN" altLang="en-US" sz="2400" dirty="0" smtClean="0"/>
              <a:t>    </a:t>
            </a:r>
            <a:r>
              <a:rPr lang="zh-CN" altLang="en-US" sz="2400" dirty="0"/>
              <a:t>商用产品很多如</a:t>
            </a:r>
            <a:r>
              <a:rPr lang="en-US" altLang="zh-CN" sz="2400" dirty="0"/>
              <a:t>Turbo-</a:t>
            </a:r>
            <a:r>
              <a:rPr lang="en-US" altLang="zh-CN" sz="2400" dirty="0" err="1"/>
              <a:t>Edit,Editplus</a:t>
            </a:r>
            <a:r>
              <a:rPr lang="zh-CN" altLang="en-US" sz="2400" dirty="0"/>
              <a:t>和</a:t>
            </a:r>
            <a:r>
              <a:rPr lang="en-US" altLang="zh-CN" sz="2400" dirty="0" err="1"/>
              <a:t>Ultraedit</a:t>
            </a:r>
            <a:r>
              <a:rPr lang="zh-CN" altLang="en-US" sz="2400" dirty="0"/>
              <a:t>等等</a:t>
            </a:r>
            <a:r>
              <a:rPr lang="en-US" altLang="zh-CN" sz="2400" dirty="0"/>
              <a:t>.</a:t>
            </a:r>
            <a:r>
              <a:rPr lang="zh-CN" altLang="en-US" sz="2400" dirty="0"/>
              <a:t>很多集成开发环境中里也都包含这种类似的工具</a:t>
            </a:r>
            <a:r>
              <a:rPr lang="en-US" altLang="zh-CN" sz="2400" dirty="0"/>
              <a:t>,</a:t>
            </a:r>
            <a:r>
              <a:rPr lang="zh-CN" altLang="en-US" sz="2400" dirty="0"/>
              <a:t>如</a:t>
            </a:r>
            <a:r>
              <a:rPr lang="en-US" altLang="zh-CN" sz="2400" dirty="0" err="1"/>
              <a:t>Jbuild</a:t>
            </a:r>
            <a:r>
              <a:rPr lang="zh-CN" altLang="en-US" sz="2400" dirty="0"/>
              <a:t>中就有</a:t>
            </a:r>
            <a:r>
              <a:rPr lang="en-US" altLang="zh-CN" sz="2400" dirty="0"/>
              <a:t>JAVA</a:t>
            </a:r>
            <a:r>
              <a:rPr lang="zh-CN" altLang="en-US" sz="2400" dirty="0"/>
              <a:t>程序的结构化编辑器</a:t>
            </a:r>
            <a:r>
              <a:rPr lang="en-US" altLang="zh-CN" sz="2400" dirty="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8D1281BF-7C24-4CB5-AA68-2BA4716893B4}" type="slidenum">
              <a:rPr lang="en-US" altLang="zh-CN"/>
              <a:pPr/>
              <a:t>61</a:t>
            </a:fld>
            <a:endParaRPr lang="en-US" altLang="zh-CN"/>
          </a:p>
          <a:p>
            <a:endParaRPr lang="en-US" altLang="zh-CN"/>
          </a:p>
        </p:txBody>
      </p:sp>
      <p:sp>
        <p:nvSpPr>
          <p:cNvPr id="202755" name="Rectangle 3"/>
          <p:cNvSpPr>
            <a:spLocks noGrp="1" noChangeArrowheads="1"/>
          </p:cNvSpPr>
          <p:nvPr>
            <p:ph type="body" idx="1"/>
          </p:nvPr>
        </p:nvSpPr>
        <p:spPr>
          <a:xfrm>
            <a:off x="381000" y="685800"/>
            <a:ext cx="8458200" cy="5715000"/>
          </a:xfrm>
        </p:spPr>
        <p:txBody>
          <a:bodyPr/>
          <a:lstStyle/>
          <a:p>
            <a:pPr>
              <a:lnSpc>
                <a:spcPct val="80000"/>
              </a:lnSpc>
              <a:buFontTx/>
              <a:buNone/>
            </a:pPr>
            <a:r>
              <a:rPr lang="en-US" altLang="zh-CN" sz="2800" dirty="0"/>
              <a:t>2.</a:t>
            </a:r>
            <a:r>
              <a:rPr lang="zh-CN" altLang="en-US" sz="2800" b="1" dirty="0"/>
              <a:t>语言程序的调试工具 </a:t>
            </a:r>
          </a:p>
          <a:p>
            <a:pPr>
              <a:lnSpc>
                <a:spcPct val="80000"/>
              </a:lnSpc>
            </a:pPr>
            <a:endParaRPr lang="en-US" altLang="zh-CN" sz="2400" dirty="0" smtClean="0"/>
          </a:p>
          <a:p>
            <a:pPr>
              <a:lnSpc>
                <a:spcPct val="80000"/>
              </a:lnSpc>
            </a:pPr>
            <a:r>
              <a:rPr lang="zh-CN" altLang="en-US" sz="2800" dirty="0" smtClean="0"/>
              <a:t>调试</a:t>
            </a:r>
            <a:r>
              <a:rPr lang="zh-CN" altLang="en-US" sz="2800" dirty="0"/>
              <a:t>程序</a:t>
            </a:r>
            <a:r>
              <a:rPr lang="zh-CN" altLang="en-US" sz="2800" dirty="0">
                <a:solidFill>
                  <a:srgbClr val="333399"/>
                </a:solidFill>
              </a:rPr>
              <a:t>（</a:t>
            </a:r>
            <a:r>
              <a:rPr lang="en-US" altLang="zh-CN" sz="2800" i="1" dirty="0">
                <a:solidFill>
                  <a:srgbClr val="333399"/>
                </a:solidFill>
              </a:rPr>
              <a:t>Debugger</a:t>
            </a:r>
            <a:r>
              <a:rPr lang="zh-CN" altLang="en-US" sz="2800" dirty="0">
                <a:solidFill>
                  <a:srgbClr val="333399"/>
                </a:solidFill>
              </a:rPr>
              <a:t>）</a:t>
            </a:r>
          </a:p>
          <a:p>
            <a:pPr>
              <a:lnSpc>
                <a:spcPct val="80000"/>
              </a:lnSpc>
              <a:buFontTx/>
              <a:buNone/>
            </a:pPr>
            <a:endParaRPr lang="zh-CN" altLang="en-US" sz="2000" b="1" dirty="0"/>
          </a:p>
          <a:p>
            <a:pPr lvl="1">
              <a:buFont typeface="Symbol" pitchFamily="18" charset="2"/>
              <a:buChar char="-"/>
            </a:pPr>
            <a:r>
              <a:rPr lang="zh-CN" altLang="en-US" sz="2400" dirty="0">
                <a:solidFill>
                  <a:srgbClr val="333399"/>
                </a:solidFill>
                <a:latin typeface="楷体_GB2312" pitchFamily="49" charset="-122"/>
              </a:rPr>
              <a:t>反馈目标程序运行时信息</a:t>
            </a:r>
            <a:endParaRPr lang="zh-CN" altLang="en-US" sz="2400" dirty="0">
              <a:solidFill>
                <a:srgbClr val="333399"/>
              </a:solidFill>
            </a:endParaRPr>
          </a:p>
          <a:p>
            <a:pPr lvl="1"/>
            <a:endParaRPr lang="zh-CN" altLang="en-US" sz="900" dirty="0">
              <a:solidFill>
                <a:srgbClr val="333399"/>
              </a:solidFill>
            </a:endParaRPr>
          </a:p>
          <a:p>
            <a:pPr lvl="1">
              <a:buFont typeface="Symbol" pitchFamily="18" charset="2"/>
              <a:buChar char="-"/>
            </a:pPr>
            <a:r>
              <a:rPr lang="zh-CN" altLang="en-US" sz="2400" dirty="0">
                <a:solidFill>
                  <a:srgbClr val="333399"/>
                </a:solidFill>
              </a:rPr>
              <a:t>  将目标程序运行时信息与源程序关联</a:t>
            </a:r>
          </a:p>
          <a:p>
            <a:pPr lvl="1"/>
            <a:endParaRPr lang="zh-CN" altLang="en-US" sz="900" dirty="0">
              <a:solidFill>
                <a:srgbClr val="333399"/>
              </a:solidFill>
            </a:endParaRPr>
          </a:p>
          <a:p>
            <a:pPr lvl="1">
              <a:buFont typeface="Symbol" pitchFamily="18" charset="2"/>
              <a:buChar char="-"/>
            </a:pPr>
            <a:r>
              <a:rPr lang="zh-CN" altLang="en-US" sz="2400" dirty="0">
                <a:solidFill>
                  <a:srgbClr val="333399"/>
                </a:solidFill>
              </a:rPr>
              <a:t>  断点管理、单步跟踪、读</a:t>
            </a:r>
            <a:r>
              <a:rPr lang="en-US" altLang="zh-CN" sz="2400" dirty="0">
                <a:solidFill>
                  <a:srgbClr val="333399"/>
                </a:solidFill>
              </a:rPr>
              <a:t>/</a:t>
            </a:r>
            <a:r>
              <a:rPr lang="zh-CN" altLang="en-US" sz="2400" dirty="0">
                <a:solidFill>
                  <a:srgbClr val="333399"/>
                </a:solidFill>
              </a:rPr>
              <a:t>写目标机状态等功能</a:t>
            </a:r>
          </a:p>
          <a:p>
            <a:pPr>
              <a:lnSpc>
                <a:spcPct val="110000"/>
              </a:lnSpc>
              <a:buFontTx/>
              <a:buNone/>
            </a:pPr>
            <a:endParaRPr lang="zh-CN" altLang="en-US" sz="1800" dirty="0"/>
          </a:p>
        </p:txBody>
      </p:sp>
      <p:grpSp>
        <p:nvGrpSpPr>
          <p:cNvPr id="5" name="Group 47"/>
          <p:cNvGrpSpPr>
            <a:grpSpLocks/>
          </p:cNvGrpSpPr>
          <p:nvPr/>
        </p:nvGrpSpPr>
        <p:grpSpPr bwMode="auto">
          <a:xfrm>
            <a:off x="404019" y="4005263"/>
            <a:ext cx="8015288" cy="2160587"/>
            <a:chOff x="476" y="2523"/>
            <a:chExt cx="5049" cy="1361"/>
          </a:xfrm>
        </p:grpSpPr>
        <p:sp>
          <p:nvSpPr>
            <p:cNvPr id="6" name="Text Box 10">
              <a:hlinkClick r:id="rId2" action="ppaction://hlinksldjump"/>
            </p:cNvPr>
            <p:cNvSpPr txBox="1">
              <a:spLocks noChangeArrowheads="1"/>
            </p:cNvSpPr>
            <p:nvPr/>
          </p:nvSpPr>
          <p:spPr bwMode="auto">
            <a:xfrm>
              <a:off x="476" y="2523"/>
              <a:ext cx="3583" cy="330"/>
            </a:xfrm>
            <a:prstGeom prst="rect">
              <a:avLst/>
            </a:prstGeom>
            <a:noFill/>
            <a:ln w="9525">
              <a:noFill/>
              <a:miter lim="800000"/>
              <a:headEnd/>
              <a:tailEnd/>
            </a:ln>
          </p:spPr>
          <p:txBody>
            <a:bodyPr>
              <a:spAutoFit/>
            </a:bodyPr>
            <a:lstStyle/>
            <a:p>
              <a:pPr algn="l"/>
              <a:r>
                <a:rPr lang="zh-CN" altLang="en-US" sz="2800" dirty="0" smtClean="0">
                  <a:solidFill>
                    <a:srgbClr val="333399"/>
                  </a:solidFill>
                </a:rPr>
                <a:t>调试</a:t>
              </a:r>
              <a:r>
                <a:rPr lang="zh-CN" altLang="en-US" sz="2800" dirty="0">
                  <a:solidFill>
                    <a:srgbClr val="333399"/>
                  </a:solidFill>
                </a:rPr>
                <a:t>程序和编译程序的关系</a:t>
              </a:r>
            </a:p>
          </p:txBody>
        </p:sp>
        <p:sp>
          <p:nvSpPr>
            <p:cNvPr id="7" name="AutoShape 11"/>
            <p:cNvSpPr>
              <a:spLocks noChangeArrowheads="1"/>
            </p:cNvSpPr>
            <p:nvPr/>
          </p:nvSpPr>
          <p:spPr bwMode="auto">
            <a:xfrm>
              <a:off x="1531" y="3067"/>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buClrTx/>
                <a:buFontTx/>
                <a:buNone/>
              </a:pPr>
              <a:r>
                <a:rPr lang="zh-CN" altLang="en-US"/>
                <a:t>编译程序</a:t>
              </a:r>
            </a:p>
          </p:txBody>
        </p:sp>
        <p:sp>
          <p:nvSpPr>
            <p:cNvPr id="8" name="Rectangle 12"/>
            <p:cNvSpPr>
              <a:spLocks noChangeArrowheads="1"/>
            </p:cNvSpPr>
            <p:nvPr/>
          </p:nvSpPr>
          <p:spPr bwMode="auto">
            <a:xfrm>
              <a:off x="2336" y="3653"/>
              <a:ext cx="861" cy="231"/>
            </a:xfrm>
            <a:prstGeom prst="rect">
              <a:avLst/>
            </a:prstGeom>
            <a:noFill/>
            <a:ln w="9525" algn="ctr">
              <a:noFill/>
              <a:miter lim="800000"/>
              <a:headEnd/>
              <a:tailEnd/>
            </a:ln>
          </p:spPr>
          <p:txBody>
            <a:bodyPr>
              <a:spAutoFit/>
            </a:bodyPr>
            <a:lstStyle/>
            <a:p>
              <a:pPr>
                <a:lnSpc>
                  <a:spcPct val="90000"/>
                </a:lnSpc>
                <a:buClrTx/>
                <a:buFontTx/>
                <a:buNone/>
              </a:pPr>
              <a:r>
                <a:rPr lang="zh-CN" altLang="en-US">
                  <a:solidFill>
                    <a:srgbClr val="333399"/>
                  </a:solidFill>
                </a:rPr>
                <a:t>调试信息</a:t>
              </a:r>
            </a:p>
          </p:txBody>
        </p:sp>
        <p:sp>
          <p:nvSpPr>
            <p:cNvPr id="9" name="Line 13"/>
            <p:cNvSpPr>
              <a:spLocks noChangeShapeType="1"/>
            </p:cNvSpPr>
            <p:nvPr/>
          </p:nvSpPr>
          <p:spPr bwMode="auto">
            <a:xfrm>
              <a:off x="1293" y="3203"/>
              <a:ext cx="227" cy="0"/>
            </a:xfrm>
            <a:prstGeom prst="line">
              <a:avLst/>
            </a:prstGeom>
            <a:noFill/>
            <a:ln w="9525">
              <a:solidFill>
                <a:srgbClr val="000080"/>
              </a:solidFill>
              <a:round/>
              <a:headEnd/>
              <a:tailEnd type="triangle" w="med" len="med"/>
            </a:ln>
          </p:spPr>
          <p:txBody>
            <a:bodyPr/>
            <a:lstStyle/>
            <a:p>
              <a:endParaRPr lang="zh-CN" altLang="en-US"/>
            </a:p>
          </p:txBody>
        </p:sp>
        <p:sp>
          <p:nvSpPr>
            <p:cNvPr id="10" name="Line 14"/>
            <p:cNvSpPr>
              <a:spLocks noChangeShapeType="1"/>
            </p:cNvSpPr>
            <p:nvPr/>
          </p:nvSpPr>
          <p:spPr bwMode="auto">
            <a:xfrm>
              <a:off x="2246" y="3203"/>
              <a:ext cx="227" cy="0"/>
            </a:xfrm>
            <a:prstGeom prst="line">
              <a:avLst/>
            </a:prstGeom>
            <a:noFill/>
            <a:ln w="9525">
              <a:solidFill>
                <a:srgbClr val="000080"/>
              </a:solidFill>
              <a:round/>
              <a:headEnd/>
              <a:tailEnd type="triangle" w="med" len="med"/>
            </a:ln>
          </p:spPr>
          <p:txBody>
            <a:bodyPr/>
            <a:lstStyle/>
            <a:p>
              <a:endParaRPr lang="zh-CN" altLang="en-US"/>
            </a:p>
          </p:txBody>
        </p:sp>
        <p:sp>
          <p:nvSpPr>
            <p:cNvPr id="11" name="AutoShape 15"/>
            <p:cNvSpPr>
              <a:spLocks noChangeArrowheads="1"/>
            </p:cNvSpPr>
            <p:nvPr/>
          </p:nvSpPr>
          <p:spPr bwMode="auto">
            <a:xfrm>
              <a:off x="3538" y="3653"/>
              <a:ext cx="715"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buClrTx/>
                <a:buFontTx/>
                <a:buNone/>
              </a:pPr>
              <a:r>
                <a:rPr lang="zh-CN" altLang="en-US"/>
                <a:t>调试程序</a:t>
              </a:r>
            </a:p>
          </p:txBody>
        </p:sp>
        <p:sp>
          <p:nvSpPr>
            <p:cNvPr id="12" name="Rectangle 16"/>
            <p:cNvSpPr>
              <a:spLocks noChangeArrowheads="1"/>
            </p:cNvSpPr>
            <p:nvPr/>
          </p:nvSpPr>
          <p:spPr bwMode="auto">
            <a:xfrm>
              <a:off x="4468" y="3653"/>
              <a:ext cx="921"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运行时信息</a:t>
              </a:r>
            </a:p>
          </p:txBody>
        </p:sp>
        <p:sp>
          <p:nvSpPr>
            <p:cNvPr id="13" name="Line 17"/>
            <p:cNvSpPr>
              <a:spLocks noChangeShapeType="1"/>
            </p:cNvSpPr>
            <p:nvPr/>
          </p:nvSpPr>
          <p:spPr bwMode="auto">
            <a:xfrm>
              <a:off x="3107" y="3789"/>
              <a:ext cx="420" cy="0"/>
            </a:xfrm>
            <a:prstGeom prst="line">
              <a:avLst/>
            </a:prstGeom>
            <a:noFill/>
            <a:ln w="9525">
              <a:solidFill>
                <a:srgbClr val="000080"/>
              </a:solidFill>
              <a:round/>
              <a:headEnd/>
              <a:tailEnd type="triangle" w="med" len="med"/>
            </a:ln>
          </p:spPr>
          <p:txBody>
            <a:bodyPr/>
            <a:lstStyle/>
            <a:p>
              <a:endParaRPr lang="zh-CN" altLang="en-US"/>
            </a:p>
          </p:txBody>
        </p:sp>
        <p:sp>
          <p:nvSpPr>
            <p:cNvPr id="14" name="Line 18"/>
            <p:cNvSpPr>
              <a:spLocks noChangeShapeType="1"/>
            </p:cNvSpPr>
            <p:nvPr/>
          </p:nvSpPr>
          <p:spPr bwMode="auto">
            <a:xfrm>
              <a:off x="4253" y="3789"/>
              <a:ext cx="227" cy="0"/>
            </a:xfrm>
            <a:prstGeom prst="line">
              <a:avLst/>
            </a:prstGeom>
            <a:noFill/>
            <a:ln w="9525">
              <a:solidFill>
                <a:srgbClr val="000080"/>
              </a:solidFill>
              <a:round/>
              <a:headEnd/>
              <a:tailEnd type="triangle" w="med" len="med"/>
            </a:ln>
          </p:spPr>
          <p:txBody>
            <a:bodyPr/>
            <a:lstStyle/>
            <a:p>
              <a:endParaRPr lang="zh-CN" altLang="en-US"/>
            </a:p>
          </p:txBody>
        </p:sp>
        <p:sp>
          <p:nvSpPr>
            <p:cNvPr id="15" name="Rectangle 19"/>
            <p:cNvSpPr>
              <a:spLocks noChangeArrowheads="1"/>
            </p:cNvSpPr>
            <p:nvPr/>
          </p:nvSpPr>
          <p:spPr bwMode="auto">
            <a:xfrm>
              <a:off x="703" y="3067"/>
              <a:ext cx="680" cy="231"/>
            </a:xfrm>
            <a:prstGeom prst="rect">
              <a:avLst/>
            </a:prstGeom>
            <a:noFill/>
            <a:ln w="9525" algn="ctr">
              <a:noFill/>
              <a:miter lim="800000"/>
              <a:headEnd/>
              <a:tailEnd/>
            </a:ln>
          </p:spPr>
          <p:txBody>
            <a:bodyPr>
              <a:spAutoFit/>
            </a:bodyPr>
            <a:lstStyle/>
            <a:p>
              <a:pPr>
                <a:lnSpc>
                  <a:spcPct val="90000"/>
                </a:lnSpc>
                <a:buClrTx/>
                <a:buFontTx/>
                <a:buNone/>
              </a:pPr>
              <a:r>
                <a:rPr lang="zh-CN" altLang="en-US">
                  <a:solidFill>
                    <a:srgbClr val="333399"/>
                  </a:solidFill>
                </a:rPr>
                <a:t>源程序</a:t>
              </a:r>
            </a:p>
          </p:txBody>
        </p:sp>
        <p:sp>
          <p:nvSpPr>
            <p:cNvPr id="16" name="Line 21"/>
            <p:cNvSpPr>
              <a:spLocks noChangeShapeType="1"/>
            </p:cNvSpPr>
            <p:nvPr/>
          </p:nvSpPr>
          <p:spPr bwMode="auto">
            <a:xfrm>
              <a:off x="3061" y="3203"/>
              <a:ext cx="227" cy="0"/>
            </a:xfrm>
            <a:prstGeom prst="line">
              <a:avLst/>
            </a:prstGeom>
            <a:noFill/>
            <a:ln w="9525">
              <a:solidFill>
                <a:srgbClr val="000080"/>
              </a:solidFill>
              <a:round/>
              <a:headEnd/>
              <a:tailEnd type="triangle" w="med" len="med"/>
            </a:ln>
          </p:spPr>
          <p:txBody>
            <a:bodyPr/>
            <a:lstStyle/>
            <a:p>
              <a:endParaRPr lang="zh-CN" altLang="en-US"/>
            </a:p>
          </p:txBody>
        </p:sp>
        <p:sp>
          <p:nvSpPr>
            <p:cNvPr id="17" name="Rectangle 22"/>
            <p:cNvSpPr>
              <a:spLocks noChangeArrowheads="1"/>
            </p:cNvSpPr>
            <p:nvPr/>
          </p:nvSpPr>
          <p:spPr bwMode="auto">
            <a:xfrm>
              <a:off x="2507" y="3063"/>
              <a:ext cx="544" cy="231"/>
            </a:xfrm>
            <a:prstGeom prst="rect">
              <a:avLst/>
            </a:prstGeom>
            <a:noFill/>
            <a:ln w="9525" algn="ctr">
              <a:noFill/>
              <a:miter lim="800000"/>
              <a:headEnd/>
              <a:tailEnd/>
            </a:ln>
          </p:spPr>
          <p:txBody>
            <a:bodyPr>
              <a:spAutoFit/>
            </a:bodyPr>
            <a:lstStyle/>
            <a:p>
              <a:pPr>
                <a:lnSpc>
                  <a:spcPct val="90000"/>
                </a:lnSpc>
                <a:buClrTx/>
                <a:buFontTx/>
                <a:buNone/>
              </a:pPr>
              <a:r>
                <a:rPr lang="en-US" altLang="zh-CN">
                  <a:solidFill>
                    <a:srgbClr val="333399"/>
                  </a:solidFill>
                </a:rPr>
                <a:t>……</a:t>
              </a:r>
            </a:p>
          </p:txBody>
        </p:sp>
        <p:sp>
          <p:nvSpPr>
            <p:cNvPr id="18" name="AutoShape 23"/>
            <p:cNvSpPr>
              <a:spLocks noChangeArrowheads="1"/>
            </p:cNvSpPr>
            <p:nvPr/>
          </p:nvSpPr>
          <p:spPr bwMode="auto">
            <a:xfrm>
              <a:off x="3298" y="3067"/>
              <a:ext cx="1124" cy="227"/>
            </a:xfrm>
            <a:prstGeom prst="roundRect">
              <a:avLst>
                <a:gd name="adj" fmla="val 16667"/>
              </a:avLst>
            </a:prstGeom>
            <a:solidFill>
              <a:srgbClr val="FFFFFF"/>
            </a:solidFill>
            <a:ln w="9525" algn="ctr">
              <a:solidFill>
                <a:srgbClr val="800080"/>
              </a:solidFill>
              <a:round/>
              <a:headEnd/>
              <a:tailEnd/>
            </a:ln>
          </p:spPr>
          <p:txBody>
            <a:bodyPr wrap="none" anchor="ctr"/>
            <a:lstStyle/>
            <a:p>
              <a:pPr>
                <a:lnSpc>
                  <a:spcPct val="90000"/>
                </a:lnSpc>
                <a:buClrTx/>
                <a:buFontTx/>
                <a:buNone/>
              </a:pPr>
              <a:r>
                <a:rPr lang="zh-CN" altLang="en-US"/>
                <a:t>装入和连接程序</a:t>
              </a:r>
            </a:p>
          </p:txBody>
        </p:sp>
        <p:sp>
          <p:nvSpPr>
            <p:cNvPr id="19" name="Line 24"/>
            <p:cNvSpPr>
              <a:spLocks noChangeShapeType="1"/>
            </p:cNvSpPr>
            <p:nvPr/>
          </p:nvSpPr>
          <p:spPr bwMode="auto">
            <a:xfrm>
              <a:off x="4422" y="3203"/>
              <a:ext cx="227" cy="0"/>
            </a:xfrm>
            <a:prstGeom prst="line">
              <a:avLst/>
            </a:prstGeom>
            <a:noFill/>
            <a:ln w="9525">
              <a:solidFill>
                <a:srgbClr val="000080"/>
              </a:solidFill>
              <a:round/>
              <a:headEnd/>
              <a:tailEnd type="triangle" w="med" len="med"/>
            </a:ln>
          </p:spPr>
          <p:txBody>
            <a:bodyPr/>
            <a:lstStyle/>
            <a:p>
              <a:endParaRPr lang="zh-CN" altLang="en-US"/>
            </a:p>
          </p:txBody>
        </p:sp>
        <p:sp>
          <p:nvSpPr>
            <p:cNvPr id="20" name="Rectangle 41"/>
            <p:cNvSpPr>
              <a:spLocks noChangeArrowheads="1"/>
            </p:cNvSpPr>
            <p:nvPr/>
          </p:nvSpPr>
          <p:spPr bwMode="auto">
            <a:xfrm>
              <a:off x="4604" y="3067"/>
              <a:ext cx="921" cy="231"/>
            </a:xfrm>
            <a:prstGeom prst="rect">
              <a:avLst/>
            </a:prstGeom>
            <a:noFill/>
            <a:ln w="9525" algn="ctr">
              <a:noFill/>
              <a:miter lim="800000"/>
              <a:headEnd/>
              <a:tailEnd/>
            </a:ln>
          </p:spPr>
          <p:txBody>
            <a:bodyPr wrap="none">
              <a:spAutoFit/>
            </a:bodyPr>
            <a:lstStyle/>
            <a:p>
              <a:pPr>
                <a:lnSpc>
                  <a:spcPct val="90000"/>
                </a:lnSpc>
                <a:buClrTx/>
                <a:buFontTx/>
                <a:buNone/>
              </a:pPr>
              <a:r>
                <a:rPr lang="zh-CN" altLang="en-US">
                  <a:solidFill>
                    <a:srgbClr val="333399"/>
                  </a:solidFill>
                </a:rPr>
                <a:t>可执行程序</a:t>
              </a:r>
            </a:p>
          </p:txBody>
        </p:sp>
        <p:sp>
          <p:nvSpPr>
            <p:cNvPr id="21" name="Line 42"/>
            <p:cNvSpPr>
              <a:spLocks noChangeShapeType="1"/>
            </p:cNvSpPr>
            <p:nvPr/>
          </p:nvSpPr>
          <p:spPr bwMode="auto">
            <a:xfrm>
              <a:off x="2018" y="3294"/>
              <a:ext cx="590" cy="363"/>
            </a:xfrm>
            <a:prstGeom prst="line">
              <a:avLst/>
            </a:prstGeom>
            <a:noFill/>
            <a:ln w="9525">
              <a:solidFill>
                <a:srgbClr val="000080"/>
              </a:solidFill>
              <a:round/>
              <a:headEnd/>
              <a:tailEnd type="triangle" w="med" len="med"/>
            </a:ln>
          </p:spPr>
          <p:txBody>
            <a:bodyPr/>
            <a:lstStyle/>
            <a:p>
              <a:endParaRPr lang="zh-CN" altLang="en-US"/>
            </a:p>
          </p:txBody>
        </p:sp>
        <p:sp>
          <p:nvSpPr>
            <p:cNvPr id="22" name="Line 43"/>
            <p:cNvSpPr>
              <a:spLocks noChangeShapeType="1"/>
            </p:cNvSpPr>
            <p:nvPr/>
          </p:nvSpPr>
          <p:spPr bwMode="auto">
            <a:xfrm flipH="1">
              <a:off x="2926" y="3294"/>
              <a:ext cx="635" cy="363"/>
            </a:xfrm>
            <a:prstGeom prst="line">
              <a:avLst/>
            </a:prstGeom>
            <a:noFill/>
            <a:ln w="9525">
              <a:solidFill>
                <a:srgbClr val="000080"/>
              </a:solidFill>
              <a:round/>
              <a:headEnd/>
              <a:tailEnd type="triangle" w="med" len="med"/>
            </a:ln>
          </p:spPr>
          <p:txBody>
            <a:bodyPr/>
            <a:lstStyle/>
            <a:p>
              <a:endParaRPr lang="zh-CN" altLang="en-US"/>
            </a:p>
          </p:txBody>
        </p:sp>
        <p:sp>
          <p:nvSpPr>
            <p:cNvPr id="23" name="Line 44"/>
            <p:cNvSpPr>
              <a:spLocks noChangeShapeType="1"/>
            </p:cNvSpPr>
            <p:nvPr/>
          </p:nvSpPr>
          <p:spPr bwMode="auto">
            <a:xfrm flipH="1">
              <a:off x="4014" y="3294"/>
              <a:ext cx="862" cy="363"/>
            </a:xfrm>
            <a:prstGeom prst="line">
              <a:avLst/>
            </a:prstGeom>
            <a:noFill/>
            <a:ln w="9525">
              <a:solidFill>
                <a:srgbClr val="00008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37940272-914B-45F0-9CA8-CA773412CF42}" type="slidenum">
              <a:rPr lang="en-US" altLang="zh-CN"/>
              <a:pPr/>
              <a:t>62</a:t>
            </a:fld>
            <a:endParaRPr lang="en-US" altLang="zh-CN"/>
          </a:p>
          <a:p>
            <a:endParaRPr lang="en-US" altLang="zh-CN"/>
          </a:p>
        </p:txBody>
      </p:sp>
      <p:grpSp>
        <p:nvGrpSpPr>
          <p:cNvPr id="205826" name="Group 2"/>
          <p:cNvGrpSpPr>
            <a:grpSpLocks/>
          </p:cNvGrpSpPr>
          <p:nvPr/>
        </p:nvGrpSpPr>
        <p:grpSpPr bwMode="auto">
          <a:xfrm>
            <a:off x="914400" y="2209799"/>
            <a:ext cx="8070850" cy="1143000"/>
            <a:chOff x="960" y="1872"/>
            <a:chExt cx="4080" cy="720"/>
          </a:xfrm>
        </p:grpSpPr>
        <p:sp>
          <p:nvSpPr>
            <p:cNvPr id="205827" name="Rectangle 3"/>
            <p:cNvSpPr>
              <a:spLocks noChangeArrowheads="1"/>
            </p:cNvSpPr>
            <p:nvPr/>
          </p:nvSpPr>
          <p:spPr bwMode="auto">
            <a:xfrm>
              <a:off x="2400" y="1872"/>
              <a:ext cx="1008" cy="43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zh-CN" altLang="zh-CN" sz="2400">
                <a:latin typeface="Times New Roman" pitchFamily="18" charset="0"/>
                <a:ea typeface="宋体" pitchFamily="2" charset="-122"/>
              </a:endParaRPr>
            </a:p>
          </p:txBody>
        </p:sp>
        <p:sp>
          <p:nvSpPr>
            <p:cNvPr id="205828" name="Text Box 4"/>
            <p:cNvSpPr txBox="1">
              <a:spLocks noChangeArrowheads="1"/>
            </p:cNvSpPr>
            <p:nvPr/>
          </p:nvSpPr>
          <p:spPr bwMode="auto">
            <a:xfrm>
              <a:off x="960" y="2069"/>
              <a:ext cx="1348" cy="52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kumimoji="1" lang="en-US" altLang="zh-CN" sz="2400" dirty="0" smtClean="0">
                  <a:latin typeface="Times New Roman" pitchFamily="18" charset="0"/>
                  <a:ea typeface="宋体" pitchFamily="2" charset="-122"/>
                </a:rPr>
                <a:t>Human-oriented language</a:t>
              </a:r>
              <a:endParaRPr kumimoji="1" lang="en-US" altLang="zh-CN" sz="2400" dirty="0">
                <a:latin typeface="Times New Roman" pitchFamily="18" charset="0"/>
                <a:ea typeface="宋体" pitchFamily="2" charset="-122"/>
              </a:endParaRPr>
            </a:p>
          </p:txBody>
        </p:sp>
        <p:sp>
          <p:nvSpPr>
            <p:cNvPr id="205829" name="Text Box 5"/>
            <p:cNvSpPr txBox="1">
              <a:spLocks noChangeArrowheads="1"/>
            </p:cNvSpPr>
            <p:nvPr/>
          </p:nvSpPr>
          <p:spPr bwMode="auto">
            <a:xfrm>
              <a:off x="3768" y="1920"/>
              <a:ext cx="1272" cy="64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kumimoji="1" lang="en-US" altLang="zh-CN" sz="2400" dirty="0">
                  <a:latin typeface="Times New Roman" pitchFamily="18" charset="0"/>
                  <a:ea typeface="宋体" pitchFamily="2" charset="-122"/>
                </a:rPr>
                <a:t>Computer-oriented</a:t>
              </a:r>
            </a:p>
            <a:p>
              <a:pPr algn="l" eaLnBrk="1" hangingPunct="1">
                <a:spcBef>
                  <a:spcPct val="50000"/>
                </a:spcBef>
              </a:pPr>
              <a:r>
                <a:rPr kumimoji="1" lang="en-US" altLang="zh-CN" sz="2400" dirty="0">
                  <a:latin typeface="Times New Roman" pitchFamily="18" charset="0"/>
                  <a:ea typeface="宋体" pitchFamily="2" charset="-122"/>
                </a:rPr>
                <a:t>language</a:t>
              </a:r>
            </a:p>
          </p:txBody>
        </p:sp>
        <p:sp>
          <p:nvSpPr>
            <p:cNvPr id="205830" name="Line 6"/>
            <p:cNvSpPr>
              <a:spLocks noChangeShapeType="1"/>
            </p:cNvSpPr>
            <p:nvPr/>
          </p:nvSpPr>
          <p:spPr bwMode="auto">
            <a:xfrm>
              <a:off x="1584" y="2064"/>
              <a:ext cx="816"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1" name="Line 7"/>
            <p:cNvSpPr>
              <a:spLocks noChangeShapeType="1"/>
            </p:cNvSpPr>
            <p:nvPr/>
          </p:nvSpPr>
          <p:spPr bwMode="auto">
            <a:xfrm>
              <a:off x="3407" y="2062"/>
              <a:ext cx="721"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5832" name="Text Box 8"/>
          <p:cNvSpPr txBox="1">
            <a:spLocks noChangeArrowheads="1"/>
          </p:cNvSpPr>
          <p:nvPr/>
        </p:nvSpPr>
        <p:spPr bwMode="auto">
          <a:xfrm>
            <a:off x="609600" y="4103688"/>
            <a:ext cx="3079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en-US" sz="2400">
                <a:latin typeface="Times New Roman" pitchFamily="18" charset="0"/>
                <a:ea typeface="宋体" pitchFamily="2" charset="-122"/>
              </a:rPr>
              <a:t>计算模式，语言</a:t>
            </a:r>
            <a:r>
              <a:rPr kumimoji="1" lang="zh-CN" altLang="zh-CN" sz="2400">
                <a:latin typeface="Times New Roman" pitchFamily="18" charset="0"/>
                <a:ea typeface="宋体" pitchFamily="2" charset="-122"/>
              </a:rPr>
              <a:t>范式</a:t>
            </a:r>
          </a:p>
          <a:p>
            <a:pPr algn="l" eaLnBrk="1" hangingPunct="1">
              <a:spcBef>
                <a:spcPct val="50000"/>
              </a:spcBef>
            </a:pPr>
            <a:r>
              <a:rPr kumimoji="1" lang="zh-CN" altLang="en-US" sz="2400">
                <a:latin typeface="Times New Roman" pitchFamily="18" charset="0"/>
                <a:ea typeface="宋体" pitchFamily="2" charset="-122"/>
              </a:rPr>
              <a:t>语言应用领域</a:t>
            </a:r>
            <a:endParaRPr kumimoji="1" lang="zh-CN" altLang="zh-CN" sz="2400">
              <a:latin typeface="Times New Roman" pitchFamily="18" charset="0"/>
              <a:ea typeface="宋体" pitchFamily="2" charset="-122"/>
            </a:endParaRPr>
          </a:p>
          <a:p>
            <a:pPr algn="l" eaLnBrk="1" hangingPunct="1">
              <a:spcBef>
                <a:spcPct val="50000"/>
              </a:spcBef>
            </a:pPr>
            <a:endParaRPr kumimoji="1" lang="en-US" altLang="zh-CN" sz="2400">
              <a:latin typeface="Times New Roman" pitchFamily="18" charset="0"/>
              <a:ea typeface="宋体" pitchFamily="2" charset="-122"/>
            </a:endParaRPr>
          </a:p>
        </p:txBody>
      </p:sp>
      <p:sp>
        <p:nvSpPr>
          <p:cNvPr id="205833" name="Line 9"/>
          <p:cNvSpPr>
            <a:spLocks noChangeShapeType="1"/>
          </p:cNvSpPr>
          <p:nvPr/>
        </p:nvSpPr>
        <p:spPr bwMode="auto">
          <a:xfrm>
            <a:off x="3035300" y="2819400"/>
            <a:ext cx="990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4" name="Line 10"/>
          <p:cNvSpPr>
            <a:spLocks noChangeShapeType="1"/>
          </p:cNvSpPr>
          <p:nvPr/>
        </p:nvSpPr>
        <p:spPr bwMode="auto">
          <a:xfrm>
            <a:off x="5473700" y="28194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5" name="Rectangle 11"/>
          <p:cNvSpPr>
            <a:spLocks noChangeArrowheads="1"/>
          </p:cNvSpPr>
          <p:nvPr/>
        </p:nvSpPr>
        <p:spPr bwMode="auto">
          <a:xfrm>
            <a:off x="4025900" y="2514600"/>
            <a:ext cx="1295400" cy="533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zh-CN" altLang="en-US" sz="2400">
                <a:latin typeface="Times New Roman" pitchFamily="18" charset="0"/>
                <a:ea typeface="宋体" pitchFamily="2" charset="-122"/>
              </a:rPr>
              <a:t>编译程序</a:t>
            </a:r>
          </a:p>
        </p:txBody>
      </p:sp>
      <p:sp>
        <p:nvSpPr>
          <p:cNvPr id="205836" name="Text Box 12"/>
          <p:cNvSpPr txBox="1">
            <a:spLocks noChangeArrowheads="1"/>
          </p:cNvSpPr>
          <p:nvPr/>
        </p:nvSpPr>
        <p:spPr bwMode="auto">
          <a:xfrm>
            <a:off x="5791200" y="3810000"/>
            <a:ext cx="31940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r>
              <a:rPr kumimoji="1" lang="zh-CN" altLang="zh-CN" sz="2400" dirty="0">
                <a:latin typeface="Times New Roman" pitchFamily="18" charset="0"/>
                <a:ea typeface="宋体" pitchFamily="2" charset="-122"/>
              </a:rPr>
              <a:t>万诺曼机体系结构</a:t>
            </a:r>
          </a:p>
          <a:p>
            <a:pPr algn="l" eaLnBrk="1" hangingPunct="1">
              <a:spcBef>
                <a:spcPct val="50000"/>
              </a:spcBef>
            </a:pPr>
            <a:r>
              <a:rPr kumimoji="1" lang="zh-CN" altLang="zh-CN" sz="2400" dirty="0">
                <a:latin typeface="Times New Roman" pitchFamily="18" charset="0"/>
                <a:ea typeface="宋体" pitchFamily="2" charset="-122"/>
              </a:rPr>
              <a:t>并行体系结构</a:t>
            </a:r>
          </a:p>
          <a:p>
            <a:pPr algn="l" eaLnBrk="1" hangingPunct="1">
              <a:spcBef>
                <a:spcPct val="50000"/>
              </a:spcBef>
            </a:pPr>
            <a:r>
              <a:rPr kumimoji="1" lang="zh-CN" altLang="en-US" sz="2400" dirty="0">
                <a:latin typeface="Times New Roman" pitchFamily="18" charset="0"/>
                <a:ea typeface="宋体" pitchFamily="2" charset="-122"/>
              </a:rPr>
              <a:t>嵌入系统</a:t>
            </a:r>
          </a:p>
        </p:txBody>
      </p:sp>
      <p:sp>
        <p:nvSpPr>
          <p:cNvPr id="205837" name="Rectangle 13"/>
          <p:cNvSpPr>
            <a:spLocks noGrp="1" noChangeArrowheads="1"/>
          </p:cNvSpPr>
          <p:nvPr>
            <p:ph type="title"/>
          </p:nvPr>
        </p:nvSpPr>
        <p:spPr>
          <a:xfrm>
            <a:off x="457200" y="503238"/>
            <a:ext cx="8229600" cy="334962"/>
          </a:xfrm>
          <a:noFill/>
          <a:ln/>
        </p:spPr>
        <p:txBody>
          <a:bodyPr/>
          <a:lstStyle/>
          <a:p>
            <a:r>
              <a:rPr lang="en-US" altLang="zh-CN" sz="3200" dirty="0">
                <a:latin typeface="微软雅黑" pitchFamily="34" charset="-122"/>
                <a:ea typeface="微软雅黑" pitchFamily="34" charset="-122"/>
              </a:rPr>
              <a:t>1.4 </a:t>
            </a:r>
            <a:r>
              <a:rPr lang="zh-CN" altLang="en-US" sz="3200" dirty="0">
                <a:latin typeface="微软雅黑" pitchFamily="34" charset="-122"/>
                <a:ea typeface="微软雅黑" pitchFamily="34" charset="-122"/>
              </a:rPr>
              <a:t>编译技术的发展</a:t>
            </a:r>
          </a:p>
        </p:txBody>
      </p:sp>
      <p:grpSp>
        <p:nvGrpSpPr>
          <p:cNvPr id="205838" name="Group 14"/>
          <p:cNvGrpSpPr>
            <a:grpSpLocks/>
          </p:cNvGrpSpPr>
          <p:nvPr/>
        </p:nvGrpSpPr>
        <p:grpSpPr bwMode="auto">
          <a:xfrm>
            <a:off x="4011613" y="3500438"/>
            <a:ext cx="1281112" cy="914400"/>
            <a:chOff x="3168" y="2448"/>
            <a:chExt cx="816" cy="576"/>
          </a:xfrm>
        </p:grpSpPr>
        <p:sp>
          <p:nvSpPr>
            <p:cNvPr id="205839" name="Rectangle 15"/>
            <p:cNvSpPr>
              <a:spLocks noChangeArrowheads="1"/>
            </p:cNvSpPr>
            <p:nvPr/>
          </p:nvSpPr>
          <p:spPr bwMode="auto">
            <a:xfrm>
              <a:off x="3168" y="2448"/>
              <a:ext cx="816"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400">
                  <a:latin typeface="Times New Roman" pitchFamily="18" charset="0"/>
                  <a:ea typeface="宋体" pitchFamily="2" charset="-122"/>
                </a:rPr>
                <a:t>S       O</a:t>
              </a:r>
            </a:p>
          </p:txBody>
        </p:sp>
        <p:sp>
          <p:nvSpPr>
            <p:cNvPr id="205840" name="Rectangle 16"/>
            <p:cNvSpPr>
              <a:spLocks noChangeArrowheads="1"/>
            </p:cNvSpPr>
            <p:nvPr/>
          </p:nvSpPr>
          <p:spPr bwMode="auto">
            <a:xfrm>
              <a:off x="3408" y="2736"/>
              <a:ext cx="336" cy="288"/>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400">
                  <a:latin typeface="Times New Roman" pitchFamily="18" charset="0"/>
                  <a:ea typeface="宋体" pitchFamily="2" charset="-122"/>
                </a:rPr>
                <a:t>I</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05826"/>
                                        </p:tgtEl>
                                        <p:attrNameLst>
                                          <p:attrName>style.visibility</p:attrName>
                                        </p:attrNameLst>
                                      </p:cBhvr>
                                      <p:to>
                                        <p:strVal val="visible"/>
                                      </p:to>
                                    </p:set>
                                    <p:anim calcmode="lin" valueType="num">
                                      <p:cBhvr additive="base">
                                        <p:cTn id="7" dur="500" fill="hold"/>
                                        <p:tgtEl>
                                          <p:spTgt spid="205826"/>
                                        </p:tgtEl>
                                        <p:attrNameLst>
                                          <p:attrName>ppt_x</p:attrName>
                                        </p:attrNameLst>
                                      </p:cBhvr>
                                      <p:tavLst>
                                        <p:tav tm="0">
                                          <p:val>
                                            <p:strVal val="#ppt_x"/>
                                          </p:val>
                                        </p:tav>
                                        <p:tav tm="100000">
                                          <p:val>
                                            <p:strVal val="#ppt_x"/>
                                          </p:val>
                                        </p:tav>
                                      </p:tavLst>
                                    </p:anim>
                                    <p:anim calcmode="lin" valueType="num">
                                      <p:cBhvr additive="base">
                                        <p:cTn id="8" dur="500" fill="hold"/>
                                        <p:tgtEl>
                                          <p:spTgt spid="20582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05832"/>
                                        </p:tgtEl>
                                        <p:attrNameLst>
                                          <p:attrName>style.visibility</p:attrName>
                                        </p:attrNameLst>
                                      </p:cBhvr>
                                      <p:to>
                                        <p:strVal val="visible"/>
                                      </p:to>
                                    </p:set>
                                    <p:anim calcmode="lin" valueType="num">
                                      <p:cBhvr additive="base">
                                        <p:cTn id="13" dur="500" fill="hold"/>
                                        <p:tgtEl>
                                          <p:spTgt spid="205832"/>
                                        </p:tgtEl>
                                        <p:attrNameLst>
                                          <p:attrName>ppt_x</p:attrName>
                                        </p:attrNameLst>
                                      </p:cBhvr>
                                      <p:tavLst>
                                        <p:tav tm="0">
                                          <p:val>
                                            <p:strVal val="0-#ppt_w/2"/>
                                          </p:val>
                                        </p:tav>
                                        <p:tav tm="100000">
                                          <p:val>
                                            <p:strVal val="#ppt_x"/>
                                          </p:val>
                                        </p:tav>
                                      </p:tavLst>
                                    </p:anim>
                                    <p:anim calcmode="lin" valueType="num">
                                      <p:cBhvr additive="base">
                                        <p:cTn id="14" dur="500" fill="hold"/>
                                        <p:tgtEl>
                                          <p:spTgt spid="20583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05836"/>
                                        </p:tgtEl>
                                        <p:attrNameLst>
                                          <p:attrName>style.visibility</p:attrName>
                                        </p:attrNameLst>
                                      </p:cBhvr>
                                      <p:to>
                                        <p:strVal val="visible"/>
                                      </p:to>
                                    </p:set>
                                    <p:anim calcmode="lin" valueType="num">
                                      <p:cBhvr additive="base">
                                        <p:cTn id="19" dur="500" fill="hold"/>
                                        <p:tgtEl>
                                          <p:spTgt spid="205836"/>
                                        </p:tgtEl>
                                        <p:attrNameLst>
                                          <p:attrName>ppt_x</p:attrName>
                                        </p:attrNameLst>
                                      </p:cBhvr>
                                      <p:tavLst>
                                        <p:tav tm="0">
                                          <p:val>
                                            <p:strVal val="0-#ppt_w/2"/>
                                          </p:val>
                                        </p:tav>
                                        <p:tav tm="100000">
                                          <p:val>
                                            <p:strVal val="#ppt_x"/>
                                          </p:val>
                                        </p:tav>
                                      </p:tavLst>
                                    </p:anim>
                                    <p:anim calcmode="lin" valueType="num">
                                      <p:cBhvr additive="base">
                                        <p:cTn id="20" dur="500" fill="hold"/>
                                        <p:tgtEl>
                                          <p:spTgt spid="2058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205838"/>
                                        </p:tgtEl>
                                        <p:attrNameLst>
                                          <p:attrName>style.visibility</p:attrName>
                                        </p:attrNameLst>
                                      </p:cBhvr>
                                      <p:to>
                                        <p:strVal val="visible"/>
                                      </p:to>
                                    </p:set>
                                    <p:anim calcmode="lin" valueType="num">
                                      <p:cBhvr>
                                        <p:cTn id="25" dur="1000" fill="hold"/>
                                        <p:tgtEl>
                                          <p:spTgt spid="205838"/>
                                        </p:tgtEl>
                                        <p:attrNameLst>
                                          <p:attrName>ppt_w</p:attrName>
                                        </p:attrNameLst>
                                      </p:cBhvr>
                                      <p:tavLst>
                                        <p:tav tm="0">
                                          <p:val>
                                            <p:fltVal val="0"/>
                                          </p:val>
                                        </p:tav>
                                        <p:tav tm="100000">
                                          <p:val>
                                            <p:strVal val="#ppt_w"/>
                                          </p:val>
                                        </p:tav>
                                      </p:tavLst>
                                    </p:anim>
                                    <p:anim calcmode="lin" valueType="num">
                                      <p:cBhvr>
                                        <p:cTn id="26" dur="1000" fill="hold"/>
                                        <p:tgtEl>
                                          <p:spTgt spid="205838"/>
                                        </p:tgtEl>
                                        <p:attrNameLst>
                                          <p:attrName>ppt_h</p:attrName>
                                        </p:attrNameLst>
                                      </p:cBhvr>
                                      <p:tavLst>
                                        <p:tav tm="0">
                                          <p:val>
                                            <p:fltVal val="0"/>
                                          </p:val>
                                        </p:tav>
                                        <p:tav tm="100000">
                                          <p:val>
                                            <p:strVal val="#ppt_h"/>
                                          </p:val>
                                        </p:tav>
                                      </p:tavLst>
                                    </p:anim>
                                    <p:anim calcmode="lin" valueType="num">
                                      <p:cBhvr>
                                        <p:cTn id="27" dur="1000" fill="hold"/>
                                        <p:tgtEl>
                                          <p:spTgt spid="20583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058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2" grpId="0" autoUpdateAnimBg="0"/>
      <p:bldP spid="20583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C7950E5-56CD-4BB4-B5C1-365F4BB148BA}" type="slidenum">
              <a:rPr lang="en-US" altLang="zh-CN"/>
              <a:pPr/>
              <a:t>63</a:t>
            </a:fld>
            <a:endParaRPr lang="en-US" altLang="zh-CN"/>
          </a:p>
          <a:p>
            <a:endParaRPr lang="en-US" altLang="zh-CN"/>
          </a:p>
        </p:txBody>
      </p:sp>
      <p:sp>
        <p:nvSpPr>
          <p:cNvPr id="206850" name="Rectangle 2"/>
          <p:cNvSpPr>
            <a:spLocks noGrp="1" noChangeArrowheads="1"/>
          </p:cNvSpPr>
          <p:nvPr>
            <p:ph type="title"/>
          </p:nvPr>
        </p:nvSpPr>
        <p:spPr>
          <a:xfrm>
            <a:off x="152400" y="381000"/>
            <a:ext cx="7772400" cy="896938"/>
          </a:xfrm>
        </p:spPr>
        <p:txBody>
          <a:bodyPr/>
          <a:lstStyle/>
          <a:p>
            <a:r>
              <a:rPr lang="zh-CN" altLang="en-US" sz="2800" dirty="0">
                <a:latin typeface="微软雅黑" pitchFamily="34" charset="-122"/>
                <a:ea typeface="微软雅黑" pitchFamily="34" charset="-122"/>
              </a:rPr>
              <a:t>高级程序语言</a:t>
            </a:r>
          </a:p>
        </p:txBody>
      </p:sp>
      <p:sp>
        <p:nvSpPr>
          <p:cNvPr id="206851" name="Rectangle 3"/>
          <p:cNvSpPr>
            <a:spLocks noGrp="1" noChangeArrowheads="1"/>
          </p:cNvSpPr>
          <p:nvPr>
            <p:ph type="body" idx="1"/>
          </p:nvPr>
        </p:nvSpPr>
        <p:spPr>
          <a:xfrm>
            <a:off x="304800" y="838200"/>
            <a:ext cx="8066088" cy="5029200"/>
          </a:xfrm>
        </p:spPr>
        <p:txBody>
          <a:bodyPr/>
          <a:lstStyle/>
          <a:p>
            <a:pPr algn="just">
              <a:lnSpc>
                <a:spcPct val="90000"/>
              </a:lnSpc>
              <a:buFontTx/>
              <a:buNone/>
            </a:pPr>
            <a:endParaRPr lang="en-US" altLang="zh-CN" sz="2400" dirty="0"/>
          </a:p>
          <a:p>
            <a:pPr algn="just">
              <a:lnSpc>
                <a:spcPct val="90000"/>
              </a:lnSpc>
              <a:buFont typeface="Wingdings" pitchFamily="2" charset="2"/>
              <a:buChar char="v"/>
            </a:pPr>
            <a:r>
              <a:rPr lang="zh-CN" altLang="en-US" sz="2400" dirty="0"/>
              <a:t>不同的应用侧重</a:t>
            </a:r>
            <a:r>
              <a:rPr lang="en-US" altLang="zh-CN" sz="2400" dirty="0"/>
              <a:t>:</a:t>
            </a:r>
          </a:p>
          <a:p>
            <a:pPr algn="just">
              <a:lnSpc>
                <a:spcPct val="90000"/>
              </a:lnSpc>
              <a:buFontTx/>
              <a:buNone/>
            </a:pPr>
            <a:r>
              <a:rPr lang="zh-CN" altLang="en-US" sz="2400" dirty="0"/>
              <a:t>数值计算</a:t>
            </a:r>
            <a:r>
              <a:rPr lang="en-US" altLang="zh-CN" sz="2400" dirty="0"/>
              <a:t>-- </a:t>
            </a:r>
            <a:r>
              <a:rPr lang="en-US" altLang="zh-CN" sz="2400" dirty="0" smtClean="0"/>
              <a:t>Fortran                     </a:t>
            </a:r>
            <a:r>
              <a:rPr lang="zh-CN" altLang="en-US" sz="2400" dirty="0"/>
              <a:t>系统程序设计</a:t>
            </a:r>
            <a:r>
              <a:rPr lang="en-US" altLang="zh-CN" sz="2400" dirty="0"/>
              <a:t>---C</a:t>
            </a:r>
          </a:p>
          <a:p>
            <a:pPr algn="just">
              <a:lnSpc>
                <a:spcPct val="90000"/>
              </a:lnSpc>
              <a:buFontTx/>
              <a:buNone/>
            </a:pPr>
            <a:r>
              <a:rPr lang="zh-CN" altLang="en-US" sz="2400" dirty="0"/>
              <a:t>事务处理</a:t>
            </a:r>
            <a:r>
              <a:rPr lang="en-US" altLang="zh-CN" sz="2400" dirty="0" smtClean="0"/>
              <a:t>--Cobol                        </a:t>
            </a:r>
            <a:r>
              <a:rPr lang="en-US" altLang="zh-CN" sz="2400" dirty="0"/>
              <a:t>VLSI</a:t>
            </a:r>
            <a:r>
              <a:rPr lang="zh-CN" altLang="en-US" sz="2400" dirty="0"/>
              <a:t>设计</a:t>
            </a:r>
            <a:r>
              <a:rPr lang="en-US" altLang="zh-CN" sz="2400" dirty="0"/>
              <a:t>---VHDL</a:t>
            </a:r>
          </a:p>
          <a:p>
            <a:pPr algn="just">
              <a:lnSpc>
                <a:spcPct val="90000"/>
              </a:lnSpc>
              <a:buFontTx/>
              <a:buNone/>
            </a:pPr>
            <a:r>
              <a:rPr lang="zh-CN" altLang="en-US" sz="2400" dirty="0"/>
              <a:t>人工智能</a:t>
            </a:r>
            <a:r>
              <a:rPr lang="en-US" altLang="zh-CN" sz="2400" dirty="0" smtClean="0"/>
              <a:t>---Prolog                     </a:t>
            </a:r>
            <a:r>
              <a:rPr lang="zh-CN" altLang="en-US" sz="2400" dirty="0"/>
              <a:t>其它</a:t>
            </a:r>
            <a:r>
              <a:rPr lang="en-US" altLang="zh-CN" sz="2400" dirty="0"/>
              <a:t>---</a:t>
            </a:r>
          </a:p>
          <a:p>
            <a:pPr algn="just">
              <a:lnSpc>
                <a:spcPct val="90000"/>
              </a:lnSpc>
              <a:buFontTx/>
              <a:buNone/>
            </a:pPr>
            <a:r>
              <a:rPr lang="zh-CN" altLang="en-US" sz="2400" dirty="0"/>
              <a:t>大型嵌入式实时处理</a:t>
            </a:r>
            <a:r>
              <a:rPr lang="en-US" altLang="zh-CN" sz="2400" dirty="0"/>
              <a:t>---</a:t>
            </a:r>
            <a:r>
              <a:rPr lang="zh-CN" altLang="en-US" sz="2400" dirty="0"/>
              <a:t>Ａ</a:t>
            </a:r>
            <a:r>
              <a:rPr lang="en-US" altLang="zh-CN" sz="2400" dirty="0"/>
              <a:t>da             </a:t>
            </a:r>
          </a:p>
          <a:p>
            <a:pPr algn="just">
              <a:lnSpc>
                <a:spcPct val="90000"/>
              </a:lnSpc>
              <a:buFontTx/>
              <a:buNone/>
            </a:pPr>
            <a:r>
              <a:rPr lang="zh-CN" altLang="en-US" sz="2400" dirty="0"/>
              <a:t>符号处理</a:t>
            </a:r>
            <a:r>
              <a:rPr lang="en-US" altLang="zh-CN" sz="2400" dirty="0"/>
              <a:t>---</a:t>
            </a:r>
            <a:r>
              <a:rPr lang="zh-CN" altLang="en-US" sz="2400" dirty="0"/>
              <a:t>Ｓ</a:t>
            </a:r>
            <a:r>
              <a:rPr lang="en-US" altLang="zh-CN" sz="2400" dirty="0" err="1"/>
              <a:t>nobol</a:t>
            </a:r>
            <a:endParaRPr lang="en-US" altLang="zh-CN" sz="2400" dirty="0"/>
          </a:p>
          <a:p>
            <a:pPr algn="just">
              <a:lnSpc>
                <a:spcPct val="90000"/>
              </a:lnSpc>
              <a:buFont typeface="Wingdings" pitchFamily="2" charset="2"/>
              <a:buChar char="v"/>
            </a:pPr>
            <a:r>
              <a:rPr lang="zh-CN" altLang="en-US" sz="2400" dirty="0"/>
              <a:t>语言范型</a:t>
            </a:r>
            <a:r>
              <a:rPr lang="en-US" altLang="zh-CN" sz="2400" dirty="0"/>
              <a:t>:</a:t>
            </a:r>
          </a:p>
          <a:p>
            <a:pPr algn="just">
              <a:lnSpc>
                <a:spcPct val="90000"/>
              </a:lnSpc>
              <a:buFontTx/>
              <a:buNone/>
            </a:pPr>
            <a:r>
              <a:rPr lang="zh-CN" altLang="en-US" sz="2400" dirty="0"/>
              <a:t>强制式语言</a:t>
            </a:r>
            <a:r>
              <a:rPr lang="en-US" altLang="zh-CN" sz="2400" dirty="0"/>
              <a:t>---</a:t>
            </a:r>
            <a:r>
              <a:rPr lang="en-US" altLang="zh-CN" sz="2400" dirty="0" err="1"/>
              <a:t>C,Fortran,Pascal</a:t>
            </a:r>
            <a:endParaRPr lang="en-US" altLang="zh-CN" sz="2400" dirty="0"/>
          </a:p>
          <a:p>
            <a:pPr algn="just">
              <a:lnSpc>
                <a:spcPct val="90000"/>
              </a:lnSpc>
              <a:buFontTx/>
              <a:buNone/>
            </a:pPr>
            <a:r>
              <a:rPr lang="zh-CN" altLang="en-US" sz="2400" dirty="0"/>
              <a:t>应用式</a:t>
            </a:r>
            <a:r>
              <a:rPr lang="en-US" altLang="zh-CN" sz="2400" dirty="0"/>
              <a:t>(</a:t>
            </a:r>
            <a:r>
              <a:rPr lang="zh-CN" altLang="en-US" sz="2400" dirty="0"/>
              <a:t>函数式）语言</a:t>
            </a:r>
            <a:r>
              <a:rPr lang="en-US" altLang="zh-CN" sz="2400" dirty="0"/>
              <a:t>---ML</a:t>
            </a:r>
            <a:r>
              <a:rPr lang="zh-CN" altLang="en-US" sz="2400" dirty="0"/>
              <a:t>，</a:t>
            </a:r>
            <a:r>
              <a:rPr lang="en-US" altLang="zh-CN" sz="2400" dirty="0"/>
              <a:t>Lisp</a:t>
            </a:r>
          </a:p>
          <a:p>
            <a:pPr algn="just">
              <a:lnSpc>
                <a:spcPct val="90000"/>
              </a:lnSpc>
              <a:buFontTx/>
              <a:buNone/>
            </a:pPr>
            <a:r>
              <a:rPr lang="zh-CN" altLang="en-US" sz="2400" dirty="0"/>
              <a:t>基于规则</a:t>
            </a:r>
            <a:r>
              <a:rPr lang="en-US" altLang="zh-CN" sz="2400" dirty="0"/>
              <a:t>(</a:t>
            </a:r>
            <a:r>
              <a:rPr lang="zh-CN" altLang="en-US" sz="2400" dirty="0"/>
              <a:t>逻辑）的语言</a:t>
            </a:r>
            <a:r>
              <a:rPr lang="en-US" altLang="zh-CN" sz="2400" dirty="0"/>
              <a:t>---</a:t>
            </a:r>
            <a:r>
              <a:rPr lang="en-US" altLang="zh-CN" sz="2400" dirty="0" err="1"/>
              <a:t>Prolog,Yacc</a:t>
            </a:r>
            <a:endParaRPr lang="en-US" altLang="zh-CN" sz="2400" dirty="0"/>
          </a:p>
          <a:p>
            <a:pPr algn="just">
              <a:lnSpc>
                <a:spcPct val="90000"/>
              </a:lnSpc>
              <a:buFontTx/>
              <a:buNone/>
            </a:pPr>
            <a:r>
              <a:rPr lang="zh-CN" altLang="en-US" sz="2400" dirty="0"/>
              <a:t>面向对象语言</a:t>
            </a:r>
            <a:r>
              <a:rPr lang="en-US" altLang="zh-CN" sz="2400" dirty="0"/>
              <a:t>---</a:t>
            </a:r>
            <a:r>
              <a:rPr lang="en-US" altLang="zh-CN" sz="2400" dirty="0" err="1"/>
              <a:t>Ada,C</a:t>
            </a:r>
            <a:r>
              <a:rPr lang="en-US" altLang="zh-CN" sz="2400" dirty="0"/>
              <a:t>++,Java</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4A6AE073-2637-4379-9047-ED1AF4DE3EEB}" type="slidenum">
              <a:rPr lang="en-US" altLang="zh-CN"/>
              <a:pPr/>
              <a:t>64</a:t>
            </a:fld>
            <a:endParaRPr lang="en-US" altLang="zh-CN"/>
          </a:p>
          <a:p>
            <a:endParaRPr lang="en-US" altLang="zh-CN"/>
          </a:p>
        </p:txBody>
      </p:sp>
      <p:sp>
        <p:nvSpPr>
          <p:cNvPr id="207874" name="Rectangle 2"/>
          <p:cNvSpPr>
            <a:spLocks noGrp="1" noChangeArrowheads="1"/>
          </p:cNvSpPr>
          <p:nvPr>
            <p:ph type="title"/>
          </p:nvPr>
        </p:nvSpPr>
        <p:spPr>
          <a:xfrm>
            <a:off x="304800" y="304800"/>
            <a:ext cx="8077200" cy="1066800"/>
          </a:xfrm>
        </p:spPr>
        <p:txBody>
          <a:bodyPr/>
          <a:lstStyle/>
          <a:p>
            <a:r>
              <a:rPr lang="en-US" altLang="zh-CN" sz="2400" dirty="0">
                <a:latin typeface="微软雅黑" pitchFamily="34" charset="-122"/>
                <a:ea typeface="微软雅黑" pitchFamily="34" charset="-122"/>
              </a:rPr>
              <a:t/>
            </a:r>
            <a:br>
              <a:rPr lang="en-US" altLang="zh-CN"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强制式语言（</a:t>
            </a:r>
            <a:r>
              <a:rPr lang="en-US" altLang="zh-CN" sz="2400" dirty="0">
                <a:latin typeface="微软雅黑" pitchFamily="34" charset="-122"/>
                <a:ea typeface="微软雅黑" pitchFamily="34" charset="-122"/>
              </a:rPr>
              <a:t>Imperative Language</a:t>
            </a:r>
            <a:r>
              <a:rPr lang="zh-CN" altLang="en-US" sz="2400" dirty="0">
                <a:latin typeface="微软雅黑" pitchFamily="34" charset="-122"/>
                <a:ea typeface="微软雅黑" pitchFamily="34" charset="-122"/>
              </a:rPr>
              <a:t>）也称过程式语言。</a:t>
            </a:r>
            <a:r>
              <a:rPr lang="zh-CN" altLang="en-US" sz="4000" dirty="0">
                <a:latin typeface="微软雅黑" pitchFamily="34" charset="-122"/>
                <a:ea typeface="微软雅黑" pitchFamily="34" charset="-122"/>
              </a:rPr>
              <a:t/>
            </a:r>
            <a:br>
              <a:rPr lang="zh-CN" altLang="en-US" sz="4000" dirty="0">
                <a:latin typeface="微软雅黑" pitchFamily="34" charset="-122"/>
                <a:ea typeface="微软雅黑" pitchFamily="34" charset="-122"/>
              </a:rPr>
            </a:br>
            <a:endParaRPr lang="zh-CN" altLang="en-US" sz="2400" dirty="0">
              <a:latin typeface="微软雅黑" pitchFamily="34" charset="-122"/>
              <a:ea typeface="微软雅黑" pitchFamily="34" charset="-122"/>
            </a:endParaRPr>
          </a:p>
        </p:txBody>
      </p:sp>
      <p:sp>
        <p:nvSpPr>
          <p:cNvPr id="207875" name="Rectangle 3"/>
          <p:cNvSpPr>
            <a:spLocks noGrp="1" noChangeArrowheads="1"/>
          </p:cNvSpPr>
          <p:nvPr>
            <p:ph type="body" idx="1"/>
          </p:nvPr>
        </p:nvSpPr>
        <p:spPr>
          <a:xfrm>
            <a:off x="609600" y="914400"/>
            <a:ext cx="7954963" cy="5562600"/>
          </a:xfrm>
        </p:spPr>
        <p:txBody>
          <a:bodyPr/>
          <a:lstStyle/>
          <a:p>
            <a:pPr>
              <a:buFontTx/>
              <a:buNone/>
            </a:pPr>
            <a:r>
              <a:rPr lang="en-US" altLang="zh-CN" sz="2400" dirty="0"/>
              <a:t>   </a:t>
            </a:r>
          </a:p>
          <a:p>
            <a:pPr>
              <a:buFontTx/>
              <a:buNone/>
            </a:pPr>
            <a:r>
              <a:rPr lang="zh-CN" altLang="en-US" sz="2400" dirty="0"/>
              <a:t>其特点是命令驱动，面向语句，一个强制式语言程序由一系列的语句组成，每个语句的执行引起若干存储单元中的值的改变，这种语言的语法形式通常具有如下形式；</a:t>
            </a:r>
            <a:r>
              <a:rPr lang="zh-CN" altLang="en-US" sz="3600" dirty="0"/>
              <a:t> </a:t>
            </a:r>
            <a:endParaRPr lang="zh-CN" altLang="en-US" sz="2800" dirty="0"/>
          </a:p>
          <a:p>
            <a:pPr>
              <a:buFontTx/>
              <a:buNone/>
            </a:pPr>
            <a:r>
              <a:rPr lang="zh-CN" altLang="en-US" sz="2800" dirty="0"/>
              <a:t>语句</a:t>
            </a:r>
            <a:r>
              <a:rPr lang="en-US" altLang="zh-CN" sz="2800" dirty="0"/>
              <a:t>1</a:t>
            </a:r>
            <a:r>
              <a:rPr lang="zh-CN" altLang="en-US" sz="2800" dirty="0"/>
              <a:t>；</a:t>
            </a:r>
          </a:p>
          <a:p>
            <a:pPr>
              <a:buFontTx/>
              <a:buNone/>
            </a:pPr>
            <a:r>
              <a:rPr lang="zh-CN" altLang="en-US" sz="2800" dirty="0"/>
              <a:t>语句</a:t>
            </a:r>
            <a:r>
              <a:rPr lang="en-US" altLang="zh-CN" sz="2800" dirty="0"/>
              <a:t>2</a:t>
            </a:r>
            <a:r>
              <a:rPr lang="zh-CN" altLang="en-US" sz="2800" dirty="0"/>
              <a:t>；</a:t>
            </a:r>
          </a:p>
          <a:p>
            <a:pPr>
              <a:buFontTx/>
              <a:buNone/>
            </a:pPr>
            <a:r>
              <a:rPr lang="zh-CN" altLang="en-US" sz="2800" dirty="0"/>
              <a:t>语句</a:t>
            </a:r>
            <a:r>
              <a:rPr lang="en-US" altLang="zh-CN" sz="2800" dirty="0"/>
              <a:t>3</a:t>
            </a:r>
            <a:r>
              <a:rPr lang="zh-CN" altLang="en-US" sz="2800" dirty="0"/>
              <a:t>；</a:t>
            </a:r>
          </a:p>
          <a:p>
            <a:pPr>
              <a:buFontTx/>
              <a:buNone/>
            </a:pPr>
            <a:r>
              <a:rPr lang="zh-CN" altLang="en-US" sz="2800" dirty="0"/>
              <a:t>语言执行的解释与计算机的体系结构对应：改变机器状态（内存，各种寄存器和外存的内容）         </a:t>
            </a:r>
          </a:p>
          <a:p>
            <a:pPr>
              <a:buFontTx/>
              <a:buNone/>
            </a:pPr>
            <a:endParaRPr lang="en-US" altLang="zh-CN"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D07B348-DD24-4FD4-8215-A9ED1A99E1DD}" type="slidenum">
              <a:rPr lang="en-US" altLang="zh-CN"/>
              <a:pPr/>
              <a:t>65</a:t>
            </a:fld>
            <a:endParaRPr lang="en-US" altLang="zh-CN"/>
          </a:p>
          <a:p>
            <a:endParaRPr lang="en-US" altLang="zh-CN"/>
          </a:p>
        </p:txBody>
      </p:sp>
      <p:sp>
        <p:nvSpPr>
          <p:cNvPr id="208898" name="Rectangle 2"/>
          <p:cNvSpPr>
            <a:spLocks noGrp="1" noChangeArrowheads="1"/>
          </p:cNvSpPr>
          <p:nvPr>
            <p:ph type="title"/>
          </p:nvPr>
        </p:nvSpPr>
        <p:spPr/>
        <p:txBody>
          <a:bodyPr/>
          <a:lstStyle/>
          <a:p>
            <a:r>
              <a:rPr lang="en-US" altLang="zh-CN"/>
              <a:t> </a:t>
            </a:r>
          </a:p>
        </p:txBody>
      </p:sp>
      <p:sp>
        <p:nvSpPr>
          <p:cNvPr id="208899" name="Rectangle 3"/>
          <p:cNvSpPr>
            <a:spLocks noGrp="1" noChangeArrowheads="1"/>
          </p:cNvSpPr>
          <p:nvPr>
            <p:ph type="body" idx="1"/>
          </p:nvPr>
        </p:nvSpPr>
        <p:spPr>
          <a:xfrm>
            <a:off x="609600" y="1089025"/>
            <a:ext cx="7772400" cy="5235575"/>
          </a:xfrm>
        </p:spPr>
        <p:txBody>
          <a:bodyPr/>
          <a:lstStyle/>
          <a:p>
            <a:pPr algn="just">
              <a:lnSpc>
                <a:spcPts val="3000"/>
              </a:lnSpc>
              <a:buFontTx/>
              <a:buNone/>
            </a:pPr>
            <a:r>
              <a:rPr lang="zh-CN" altLang="en-US" sz="2400" dirty="0" smtClean="0"/>
              <a:t>更</a:t>
            </a:r>
            <a:r>
              <a:rPr lang="zh-CN" altLang="en-US" sz="2400" dirty="0"/>
              <a:t>注重程序所表示的功能，而不是一个语句接一个语句地执行。程序的开发过程是从前面已有的函数出发构造出更复杂的函数，对初始数据集进行操作直至最终的函数可以用于从初始数据计算出最终的结果。</a:t>
            </a:r>
          </a:p>
          <a:p>
            <a:pPr>
              <a:lnSpc>
                <a:spcPts val="3000"/>
              </a:lnSpc>
              <a:buFontTx/>
              <a:buNone/>
            </a:pPr>
            <a:r>
              <a:rPr lang="zh-CN" altLang="en-US" sz="2400" dirty="0"/>
              <a:t>程序执行：</a:t>
            </a:r>
          </a:p>
          <a:p>
            <a:pPr>
              <a:lnSpc>
                <a:spcPts val="3000"/>
              </a:lnSpc>
              <a:buFontTx/>
              <a:buNone/>
            </a:pPr>
            <a:r>
              <a:rPr lang="zh-CN" altLang="en-US" sz="2400" dirty="0"/>
              <a:t>     执行一个个函数施用在数据上的变换最终得到的结果</a:t>
            </a:r>
          </a:p>
          <a:p>
            <a:pPr lvl="1">
              <a:lnSpc>
                <a:spcPct val="80000"/>
              </a:lnSpc>
              <a:spcBef>
                <a:spcPct val="0"/>
              </a:spcBef>
              <a:buClr>
                <a:schemeClr val="tx2"/>
              </a:buClr>
              <a:buFont typeface="Wingdings" pitchFamily="2" charset="2"/>
              <a:buNone/>
            </a:pPr>
            <a:r>
              <a:rPr lang="en-US" altLang="zh-CN" sz="2000" dirty="0" smtClean="0">
                <a:latin typeface="华文新魏" pitchFamily="2" charset="-122"/>
                <a:ea typeface="华文新魏" pitchFamily="2" charset="-122"/>
                <a:cs typeface="Times New Roman" pitchFamily="18" charset="0"/>
              </a:rPr>
              <a:t>Example</a:t>
            </a:r>
            <a:r>
              <a:rPr lang="en-US" altLang="zh-CN" sz="2000" dirty="0">
                <a:latin typeface="华文新魏" pitchFamily="2" charset="-122"/>
                <a:ea typeface="华文新魏" pitchFamily="2" charset="-122"/>
                <a:cs typeface="Times New Roman" pitchFamily="18" charset="0"/>
              </a:rPr>
              <a:t>: </a:t>
            </a:r>
            <a:r>
              <a:rPr lang="zh-CN" altLang="en-US" sz="2000" dirty="0">
                <a:latin typeface="华文新魏" pitchFamily="2" charset="-122"/>
                <a:ea typeface="华文新魏" pitchFamily="2" charset="-122"/>
                <a:cs typeface="Times New Roman" pitchFamily="18" charset="0"/>
              </a:rPr>
              <a:t>解决八皇后问题</a:t>
            </a:r>
            <a:r>
              <a:rPr lang="zh-CN" altLang="en-US" sz="2000" dirty="0">
                <a:latin typeface="华文新魏" pitchFamily="2" charset="-122"/>
                <a:ea typeface="华文新魏" pitchFamily="2" charset="-122"/>
              </a:rPr>
              <a:t>的一段</a:t>
            </a:r>
            <a:r>
              <a:rPr lang="en-US" altLang="zh-CN" sz="1800" dirty="0"/>
              <a:t>Haskell98</a:t>
            </a:r>
            <a:r>
              <a:rPr lang="zh-CN" altLang="en-US" sz="2000" dirty="0">
                <a:latin typeface="华文新魏" pitchFamily="2" charset="-122"/>
                <a:ea typeface="华文新魏" pitchFamily="2" charset="-122"/>
              </a:rPr>
              <a:t>程序：</a:t>
            </a:r>
          </a:p>
          <a:p>
            <a:pPr lvl="1">
              <a:lnSpc>
                <a:spcPct val="80000"/>
              </a:lnSpc>
              <a:spcBef>
                <a:spcPct val="0"/>
              </a:spcBef>
              <a:buClr>
                <a:schemeClr val="tx2"/>
              </a:buClr>
              <a:buFont typeface="Wingdings" pitchFamily="2" charset="2"/>
              <a:buNone/>
            </a:pPr>
            <a:endParaRPr lang="zh-CN" altLang="en-US" sz="2000" dirty="0">
              <a:latin typeface="华文新魏" pitchFamily="2" charset="-122"/>
              <a:ea typeface="华文新魏" pitchFamily="2" charset="-122"/>
            </a:endParaRPr>
          </a:p>
          <a:p>
            <a:pPr lvl="1">
              <a:lnSpc>
                <a:spcPct val="80000"/>
              </a:lnSpc>
              <a:buFontTx/>
              <a:buNone/>
            </a:pPr>
            <a:r>
              <a:rPr lang="en-US" altLang="zh-CN" sz="2000" dirty="0">
                <a:sym typeface="Wingdings" pitchFamily="2" charset="2"/>
              </a:rPr>
              <a:t>queen 0        = [[]]</a:t>
            </a:r>
          </a:p>
          <a:p>
            <a:pPr lvl="1">
              <a:lnSpc>
                <a:spcPct val="80000"/>
              </a:lnSpc>
              <a:buFontTx/>
              <a:buNone/>
            </a:pPr>
            <a:r>
              <a:rPr lang="en-US" altLang="zh-CN" sz="2000" dirty="0">
                <a:sym typeface="Wingdings" pitchFamily="2" charset="2"/>
              </a:rPr>
              <a:t>queen (n+1)    = [ x :y | y &lt;- queen n, x &lt;- [1..8], safe 1 x y]</a:t>
            </a:r>
          </a:p>
          <a:p>
            <a:pPr lvl="1">
              <a:lnSpc>
                <a:spcPct val="80000"/>
              </a:lnSpc>
              <a:buFontTx/>
              <a:buNone/>
            </a:pPr>
            <a:r>
              <a:rPr lang="en-US" altLang="zh-CN" sz="2000" dirty="0">
                <a:sym typeface="Wingdings" pitchFamily="2" charset="2"/>
              </a:rPr>
              <a:t>safe n x []       = True</a:t>
            </a:r>
          </a:p>
          <a:p>
            <a:pPr lvl="1">
              <a:lnSpc>
                <a:spcPct val="80000"/>
              </a:lnSpc>
              <a:buFontTx/>
              <a:buNone/>
            </a:pPr>
            <a:r>
              <a:rPr lang="en-US" altLang="zh-CN" sz="2000" dirty="0">
                <a:sym typeface="Wingdings" pitchFamily="2" charset="2"/>
              </a:rPr>
              <a:t>safe n x (z :y) = and [x/=z, x/=z +n, x/=z -n, safe (n+1) x y]</a:t>
            </a:r>
          </a:p>
          <a:p>
            <a:pPr lvl="1">
              <a:lnSpc>
                <a:spcPct val="80000"/>
              </a:lnSpc>
              <a:buFontTx/>
              <a:buNone/>
            </a:pPr>
            <a:r>
              <a:rPr lang="en-US" altLang="zh-CN" sz="1800" dirty="0">
                <a:sym typeface="Wingdings" pitchFamily="2" charset="2"/>
              </a:rPr>
              <a:t>--------------------------------------------------------------------------</a:t>
            </a:r>
          </a:p>
          <a:p>
            <a:pPr lvl="1">
              <a:lnSpc>
                <a:spcPct val="80000"/>
              </a:lnSpc>
              <a:buFontTx/>
              <a:buNone/>
            </a:pPr>
            <a:r>
              <a:rPr lang="en-US" altLang="zh-CN" sz="1800" dirty="0">
                <a:sym typeface="Wingdings" pitchFamily="2" charset="2"/>
              </a:rPr>
              <a:t>test = queen 8</a:t>
            </a:r>
          </a:p>
          <a:p>
            <a:pPr lvl="1">
              <a:lnSpc>
                <a:spcPct val="80000"/>
              </a:lnSpc>
              <a:buFontTx/>
              <a:buNone/>
            </a:pPr>
            <a:r>
              <a:rPr lang="en-US" altLang="zh-CN" sz="1800" dirty="0" err="1">
                <a:sym typeface="Wingdings" pitchFamily="2" charset="2"/>
              </a:rPr>
              <a:t>len</a:t>
            </a:r>
            <a:r>
              <a:rPr lang="en-US" altLang="zh-CN" sz="1800" dirty="0">
                <a:sym typeface="Wingdings" pitchFamily="2" charset="2"/>
              </a:rPr>
              <a:t>  = length test  --92 right answer!</a:t>
            </a:r>
          </a:p>
        </p:txBody>
      </p:sp>
      <p:sp>
        <p:nvSpPr>
          <p:cNvPr id="5" name="Rectangle 2"/>
          <p:cNvSpPr txBox="1">
            <a:spLocks noChangeArrowheads="1"/>
          </p:cNvSpPr>
          <p:nvPr/>
        </p:nvSpPr>
        <p:spPr bwMode="auto">
          <a:xfrm>
            <a:off x="304800" y="3048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en-US" altLang="zh-CN" sz="2400" dirty="0" smtClean="0">
                <a:latin typeface="微软雅黑" pitchFamily="34" charset="-122"/>
                <a:ea typeface="微软雅黑" pitchFamily="34" charset="-122"/>
              </a:rPr>
              <a:t/>
            </a:r>
            <a:br>
              <a:rPr lang="en-US" altLang="zh-CN" sz="2400" dirty="0" smtClean="0">
                <a:latin typeface="微软雅黑" pitchFamily="34" charset="-122"/>
                <a:ea typeface="微软雅黑" pitchFamily="34" charset="-122"/>
              </a:rPr>
            </a:br>
            <a:r>
              <a:rPr lang="zh-CN" altLang="en-US" sz="2400" dirty="0" smtClean="0">
                <a:latin typeface="微软雅黑" pitchFamily="34" charset="-122"/>
                <a:ea typeface="微软雅黑" pitchFamily="34" charset="-122"/>
              </a:rPr>
              <a:t>应用式语言（</a:t>
            </a:r>
            <a:r>
              <a:rPr lang="en-US" altLang="zh-CN" sz="2400" dirty="0" smtClean="0">
                <a:latin typeface="微软雅黑" pitchFamily="34" charset="-122"/>
                <a:ea typeface="微软雅黑" pitchFamily="34" charset="-122"/>
                <a:cs typeface="Times New Roman" pitchFamily="18" charset="0"/>
              </a:rPr>
              <a:t>Applicative Language</a:t>
            </a:r>
            <a:r>
              <a:rPr lang="zh-CN" altLang="en-US" sz="2400" dirty="0" smtClean="0">
                <a:latin typeface="微软雅黑" pitchFamily="34" charset="-122"/>
                <a:ea typeface="微软雅黑" pitchFamily="34" charset="-122"/>
              </a:rPr>
              <a:t>） </a:t>
            </a:r>
            <a:r>
              <a:rPr lang="zh-CN" altLang="en-US" sz="4000" dirty="0" smtClean="0">
                <a:latin typeface="微软雅黑" pitchFamily="34" charset="-122"/>
                <a:ea typeface="微软雅黑" pitchFamily="34" charset="-122"/>
              </a:rPr>
              <a:t/>
            </a:r>
            <a:br>
              <a:rPr lang="zh-CN" altLang="en-US" sz="4000" dirty="0" smtClean="0">
                <a:latin typeface="微软雅黑" pitchFamily="34" charset="-122"/>
                <a:ea typeface="微软雅黑" pitchFamily="34" charset="-122"/>
              </a:rPr>
            </a:b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2C94A2D-4AB8-40D5-A068-737882A4072E}" type="slidenum">
              <a:rPr lang="en-US" altLang="zh-CN"/>
              <a:pPr/>
              <a:t>66</a:t>
            </a:fld>
            <a:endParaRPr lang="en-US" altLang="zh-CN"/>
          </a:p>
          <a:p>
            <a:endParaRPr lang="en-US" altLang="zh-CN"/>
          </a:p>
        </p:txBody>
      </p:sp>
      <p:sp>
        <p:nvSpPr>
          <p:cNvPr id="209922" name="Rectangle 2"/>
          <p:cNvSpPr>
            <a:spLocks noGrp="1" noChangeArrowheads="1"/>
          </p:cNvSpPr>
          <p:nvPr>
            <p:ph type="title"/>
          </p:nvPr>
        </p:nvSpPr>
        <p:spPr>
          <a:xfrm>
            <a:off x="228600" y="609600"/>
            <a:ext cx="8229600" cy="334962"/>
          </a:xfrm>
        </p:spPr>
        <p:txBody>
          <a:bodyPr/>
          <a:lstStyle/>
          <a:p>
            <a:r>
              <a:rPr lang="zh-CN" altLang="en-US" sz="2800" dirty="0">
                <a:latin typeface="微软雅黑" pitchFamily="34" charset="-122"/>
                <a:ea typeface="微软雅黑" pitchFamily="34" charset="-122"/>
              </a:rPr>
              <a:t>基于规则的语言</a:t>
            </a:r>
            <a:r>
              <a:rPr lang="en-US" altLang="zh-CN" sz="2800" dirty="0">
                <a:latin typeface="微软雅黑" pitchFamily="34" charset="-122"/>
                <a:ea typeface="微软雅黑" pitchFamily="34" charset="-122"/>
                <a:cs typeface="Times New Roman" pitchFamily="18" charset="0"/>
              </a:rPr>
              <a:t>( Rule-based Language)</a:t>
            </a:r>
            <a:endParaRPr lang="en-US" altLang="zh-CN" sz="2800" dirty="0">
              <a:latin typeface="微软雅黑" pitchFamily="34" charset="-122"/>
              <a:ea typeface="微软雅黑" pitchFamily="34" charset="-122"/>
            </a:endParaRPr>
          </a:p>
        </p:txBody>
      </p:sp>
      <p:sp>
        <p:nvSpPr>
          <p:cNvPr id="209923" name="Rectangle 3"/>
          <p:cNvSpPr>
            <a:spLocks noGrp="1" noChangeArrowheads="1"/>
          </p:cNvSpPr>
          <p:nvPr>
            <p:ph type="body" idx="1"/>
          </p:nvPr>
        </p:nvSpPr>
        <p:spPr>
          <a:xfrm>
            <a:off x="381000" y="1219200"/>
            <a:ext cx="8588375" cy="5410200"/>
          </a:xfrm>
        </p:spPr>
        <p:txBody>
          <a:bodyPr/>
          <a:lstStyle/>
          <a:p>
            <a:pPr>
              <a:lnSpc>
                <a:spcPct val="80000"/>
              </a:lnSpc>
              <a:buFontTx/>
              <a:buNone/>
            </a:pPr>
            <a:r>
              <a:rPr lang="zh-CN" altLang="en-US" sz="2000" dirty="0" smtClean="0"/>
              <a:t>这</a:t>
            </a:r>
            <a:r>
              <a:rPr lang="zh-CN" altLang="en-US" sz="2000" dirty="0"/>
              <a:t>类语言的语法形式通常为：</a:t>
            </a:r>
          </a:p>
          <a:p>
            <a:pPr>
              <a:lnSpc>
                <a:spcPct val="80000"/>
              </a:lnSpc>
              <a:buFontTx/>
              <a:buNone/>
            </a:pPr>
            <a:r>
              <a:rPr lang="zh-CN" altLang="en-US" sz="2000" dirty="0"/>
              <a:t>    条件</a:t>
            </a:r>
            <a:r>
              <a:rPr lang="en-US" altLang="zh-CN" sz="2000" dirty="0"/>
              <a:t>1  </a:t>
            </a:r>
            <a:r>
              <a:rPr lang="en-US" altLang="zh-CN" sz="2000" dirty="0">
                <a:sym typeface="Symbol" pitchFamily="18" charset="2"/>
              </a:rPr>
              <a:t></a:t>
            </a:r>
            <a:r>
              <a:rPr lang="en-US" altLang="zh-CN" sz="2000" dirty="0"/>
              <a:t> </a:t>
            </a:r>
            <a:r>
              <a:rPr lang="zh-CN" altLang="en-US" sz="2000" dirty="0"/>
              <a:t>动作</a:t>
            </a:r>
            <a:r>
              <a:rPr lang="en-US" altLang="zh-CN" sz="2000" dirty="0"/>
              <a:t>1</a:t>
            </a:r>
            <a:endParaRPr lang="zh-CN" altLang="zh-CN" sz="2000" dirty="0"/>
          </a:p>
          <a:p>
            <a:pPr>
              <a:lnSpc>
                <a:spcPct val="80000"/>
              </a:lnSpc>
              <a:buFontTx/>
              <a:buNone/>
            </a:pPr>
            <a:r>
              <a:rPr lang="en-US" altLang="zh-CN" sz="2000" dirty="0"/>
              <a:t>    </a:t>
            </a:r>
            <a:r>
              <a:rPr lang="zh-CN" altLang="en-US" sz="2000" dirty="0"/>
              <a:t>条件</a:t>
            </a:r>
            <a:r>
              <a:rPr lang="en-US" altLang="zh-CN" sz="2000" dirty="0"/>
              <a:t>2 </a:t>
            </a:r>
            <a:r>
              <a:rPr lang="en-US" altLang="zh-CN" sz="2000" dirty="0">
                <a:sym typeface="Symbol" pitchFamily="18" charset="2"/>
              </a:rPr>
              <a:t></a:t>
            </a:r>
            <a:r>
              <a:rPr lang="en-US" altLang="zh-CN" sz="2000" dirty="0"/>
              <a:t> </a:t>
            </a:r>
            <a:r>
              <a:rPr lang="zh-CN" altLang="en-US" sz="2000" dirty="0"/>
              <a:t>动作</a:t>
            </a:r>
            <a:r>
              <a:rPr lang="en-US" altLang="zh-CN" sz="2000" dirty="0"/>
              <a:t>2</a:t>
            </a:r>
          </a:p>
          <a:p>
            <a:pPr>
              <a:lnSpc>
                <a:spcPct val="80000"/>
              </a:lnSpc>
              <a:buFontTx/>
              <a:buNone/>
            </a:pPr>
            <a:r>
              <a:rPr lang="en-US" altLang="zh-CN" sz="2000" dirty="0"/>
              <a:t>    </a:t>
            </a:r>
            <a:r>
              <a:rPr lang="zh-CN" altLang="en-US" sz="2000" dirty="0"/>
              <a:t>条件</a:t>
            </a:r>
            <a:r>
              <a:rPr lang="en-US" altLang="zh-CN" sz="2000" dirty="0"/>
              <a:t>3 </a:t>
            </a:r>
            <a:r>
              <a:rPr lang="en-US" altLang="zh-CN" sz="2000" dirty="0">
                <a:sym typeface="Symbol" pitchFamily="18" charset="2"/>
              </a:rPr>
              <a:t></a:t>
            </a:r>
            <a:r>
              <a:rPr lang="en-US" altLang="zh-CN" sz="2000" dirty="0"/>
              <a:t> </a:t>
            </a:r>
            <a:r>
              <a:rPr lang="zh-CN" altLang="en-US" sz="2000" dirty="0"/>
              <a:t>动作</a:t>
            </a:r>
            <a:r>
              <a:rPr lang="en-US" altLang="zh-CN" sz="2000" dirty="0"/>
              <a:t>3</a:t>
            </a:r>
          </a:p>
          <a:p>
            <a:pPr>
              <a:lnSpc>
                <a:spcPct val="80000"/>
              </a:lnSpc>
              <a:buFontTx/>
              <a:buNone/>
            </a:pPr>
            <a:r>
              <a:rPr lang="zh-CN" altLang="en-US" sz="2000" dirty="0"/>
              <a:t>程序的执行过程是：检查一定的条件，当它满足值，则执行适当的动作。它也称逻辑程序设计语言，因为它的基本允许条件是谓词逻辑表达式。</a:t>
            </a:r>
          </a:p>
          <a:p>
            <a:pPr>
              <a:lnSpc>
                <a:spcPct val="80000"/>
              </a:lnSpc>
              <a:buFontTx/>
              <a:buNone/>
            </a:pPr>
            <a:endParaRPr lang="zh-CN" altLang="en-US" sz="2000" dirty="0"/>
          </a:p>
          <a:p>
            <a:pPr>
              <a:lnSpc>
                <a:spcPct val="80000"/>
              </a:lnSpc>
              <a:buFontTx/>
              <a:buNone/>
            </a:pPr>
            <a:r>
              <a:rPr lang="zh-CN" altLang="en-US" sz="2000" dirty="0"/>
              <a:t>     </a:t>
            </a:r>
            <a:r>
              <a:rPr lang="en-US" altLang="zh-CN" sz="2000" dirty="0">
                <a:latin typeface="华文新魏" pitchFamily="2" charset="-122"/>
                <a:ea typeface="华文新魏" pitchFamily="2" charset="-122"/>
                <a:cs typeface="Times New Roman" pitchFamily="18" charset="0"/>
              </a:rPr>
              <a:t>Example: </a:t>
            </a:r>
            <a:r>
              <a:rPr lang="zh-CN" altLang="en-US" sz="2000" dirty="0">
                <a:latin typeface="华文新魏" pitchFamily="2" charset="-122"/>
                <a:ea typeface="华文新魏" pitchFamily="2" charset="-122"/>
                <a:cs typeface="Times New Roman" pitchFamily="18" charset="0"/>
              </a:rPr>
              <a:t>一个简单的</a:t>
            </a:r>
            <a:r>
              <a:rPr lang="en-US" altLang="zh-CN" sz="2000" dirty="0">
                <a:latin typeface="华文新魏" pitchFamily="2" charset="-122"/>
                <a:ea typeface="华文新魏" pitchFamily="2" charset="-122"/>
              </a:rPr>
              <a:t>Prolog</a:t>
            </a:r>
            <a:r>
              <a:rPr lang="zh-CN" altLang="en-US" sz="2000" dirty="0">
                <a:latin typeface="华文新魏" pitchFamily="2" charset="-122"/>
                <a:ea typeface="华文新魏" pitchFamily="2" charset="-122"/>
              </a:rPr>
              <a:t>程序：</a:t>
            </a:r>
          </a:p>
          <a:p>
            <a:pPr lvl="1">
              <a:lnSpc>
                <a:spcPct val="80000"/>
              </a:lnSpc>
              <a:spcBef>
                <a:spcPct val="0"/>
              </a:spcBef>
              <a:buClr>
                <a:schemeClr val="tx2"/>
              </a:buClr>
              <a:buFont typeface="Wingdings" pitchFamily="2" charset="2"/>
              <a:buNone/>
            </a:pPr>
            <a:endParaRPr lang="zh-CN" altLang="en-US" sz="2000" dirty="0">
              <a:latin typeface="华文新魏" pitchFamily="2" charset="-122"/>
              <a:ea typeface="华文新魏" pitchFamily="2" charset="-122"/>
            </a:endParaRP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father(</a:t>
            </a:r>
            <a:r>
              <a:rPr lang="en-US" altLang="zh-CN" sz="2000" dirty="0" err="1">
                <a:latin typeface="华文新魏" pitchFamily="2" charset="-122"/>
                <a:ea typeface="华文新魏" pitchFamily="2" charset="-122"/>
              </a:rPr>
              <a:t>a,b</a:t>
            </a:r>
            <a:r>
              <a:rPr lang="en-US" altLang="zh-CN" sz="2000" dirty="0">
                <a:latin typeface="华文新魏" pitchFamily="2" charset="-122"/>
                <a:ea typeface="华文新魏" pitchFamily="2" charset="-122"/>
              </a:rPr>
              <a:t>);</a:t>
            </a: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father(</a:t>
            </a:r>
            <a:r>
              <a:rPr lang="en-US" altLang="zh-CN" sz="2000" dirty="0" err="1">
                <a:latin typeface="华文新魏" pitchFamily="2" charset="-122"/>
                <a:ea typeface="华文新魏" pitchFamily="2" charset="-122"/>
              </a:rPr>
              <a:t>b,c</a:t>
            </a:r>
            <a:r>
              <a:rPr lang="en-US" altLang="zh-CN" sz="2000" dirty="0">
                <a:latin typeface="华文新魏" pitchFamily="2" charset="-122"/>
                <a:ea typeface="华文新魏" pitchFamily="2" charset="-122"/>
              </a:rPr>
              <a:t>);</a:t>
            </a: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grandfather(X,Y):-father(X,Z),father(Z,Y);</a:t>
            </a:r>
          </a:p>
          <a:p>
            <a:pPr lvl="1">
              <a:lnSpc>
                <a:spcPct val="80000"/>
              </a:lnSpc>
              <a:spcBef>
                <a:spcPct val="0"/>
              </a:spcBef>
              <a:buClr>
                <a:schemeClr val="tx2"/>
              </a:buClr>
              <a:buFont typeface="Wingdings" pitchFamily="2" charset="2"/>
              <a:buNone/>
            </a:pPr>
            <a:endParaRPr lang="en-US" altLang="zh-CN" sz="2000" dirty="0">
              <a:latin typeface="华文新魏" pitchFamily="2" charset="-122"/>
              <a:ea typeface="华文新魏" pitchFamily="2" charset="-122"/>
            </a:endParaRP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?grandfather(</a:t>
            </a:r>
            <a:r>
              <a:rPr lang="en-US" altLang="zh-CN" sz="2000" dirty="0" err="1">
                <a:latin typeface="华文新魏" pitchFamily="2" charset="-122"/>
                <a:ea typeface="华文新魏" pitchFamily="2" charset="-122"/>
              </a:rPr>
              <a:t>a,c</a:t>
            </a:r>
            <a:r>
              <a:rPr lang="en-US" altLang="zh-CN" sz="2000" dirty="0">
                <a:latin typeface="华文新魏" pitchFamily="2" charset="-122"/>
                <a:ea typeface="华文新魏" pitchFamily="2" charset="-122"/>
              </a:rPr>
              <a:t>).</a:t>
            </a: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Yes</a:t>
            </a: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?grandfather(</a:t>
            </a:r>
            <a:r>
              <a:rPr lang="en-US" altLang="zh-CN" sz="2000" dirty="0" err="1">
                <a:latin typeface="华文新魏" pitchFamily="2" charset="-122"/>
                <a:ea typeface="华文新魏" pitchFamily="2" charset="-122"/>
              </a:rPr>
              <a:t>X,c</a:t>
            </a:r>
            <a:r>
              <a:rPr lang="en-US" altLang="zh-CN" sz="2000" dirty="0">
                <a:latin typeface="华文新魏" pitchFamily="2" charset="-122"/>
                <a:ea typeface="华文新魏" pitchFamily="2" charset="-122"/>
              </a:rPr>
              <a:t>).</a:t>
            </a: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X=a</a:t>
            </a: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?grandfather(X,Y).</a:t>
            </a:r>
          </a:p>
          <a:p>
            <a:pPr lvl="1">
              <a:lnSpc>
                <a:spcPct val="80000"/>
              </a:lnSpc>
              <a:spcBef>
                <a:spcPct val="0"/>
              </a:spcBef>
              <a:buClr>
                <a:schemeClr val="tx2"/>
              </a:buClr>
              <a:buFont typeface="Wingdings" pitchFamily="2" charset="2"/>
              <a:buNone/>
            </a:pPr>
            <a:r>
              <a:rPr lang="en-US" altLang="zh-CN" sz="2000" dirty="0">
                <a:latin typeface="华文新魏" pitchFamily="2" charset="-122"/>
                <a:ea typeface="华文新魏" pitchFamily="2" charset="-122"/>
              </a:rPr>
              <a:t>X=</a:t>
            </a:r>
            <a:r>
              <a:rPr lang="en-US" altLang="zh-CN" sz="2000" dirty="0" err="1">
                <a:latin typeface="华文新魏" pitchFamily="2" charset="-122"/>
                <a:ea typeface="华文新魏" pitchFamily="2" charset="-122"/>
              </a:rPr>
              <a:t>a,Y</a:t>
            </a:r>
            <a:r>
              <a:rPr lang="en-US" altLang="zh-CN" sz="2000" dirty="0">
                <a:latin typeface="华文新魏" pitchFamily="2" charset="-122"/>
                <a:ea typeface="华文新魏" pitchFamily="2" charset="-122"/>
              </a:rPr>
              <a:t>=c</a:t>
            </a:r>
          </a:p>
          <a:p>
            <a:pPr lvl="2">
              <a:lnSpc>
                <a:spcPct val="80000"/>
              </a:lnSpc>
              <a:spcBef>
                <a:spcPct val="0"/>
              </a:spcBef>
              <a:buClr>
                <a:schemeClr val="tx2"/>
              </a:buClr>
              <a:buFont typeface="Wingdings" pitchFamily="2" charset="2"/>
              <a:buNone/>
            </a:pPr>
            <a:endParaRPr lang="en-US" altLang="zh-CN" sz="2000" dirty="0">
              <a:latin typeface="华文新魏" pitchFamily="2" charset="-122"/>
              <a:ea typeface="华文新魏" pitchFamily="2" charset="-122"/>
            </a:endParaRPr>
          </a:p>
        </p:txBody>
      </p:sp>
      <p:cxnSp>
        <p:nvCxnSpPr>
          <p:cNvPr id="209924" name="AutoShape 4"/>
          <p:cNvCxnSpPr>
            <a:cxnSpLocks noChangeShapeType="1"/>
            <a:stCxn id="209923" idx="0"/>
            <a:endCxn id="209923" idx="0"/>
          </p:cNvCxnSpPr>
          <p:nvPr/>
        </p:nvCxnSpPr>
        <p:spPr bwMode="auto">
          <a:xfrm>
            <a:off x="4675188" y="1219200"/>
            <a:ext cx="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BD1B489-11E4-4076-BBFA-D511EA7FC3D1}" type="slidenum">
              <a:rPr lang="en-US" altLang="zh-CN"/>
              <a:pPr/>
              <a:t>67</a:t>
            </a:fld>
            <a:endParaRPr lang="en-US" altLang="zh-CN"/>
          </a:p>
          <a:p>
            <a:endParaRPr lang="en-US" altLang="zh-CN"/>
          </a:p>
        </p:txBody>
      </p:sp>
      <p:sp>
        <p:nvSpPr>
          <p:cNvPr id="210946" name="Rectangle 2"/>
          <p:cNvSpPr>
            <a:spLocks noGrp="1" noChangeArrowheads="1"/>
          </p:cNvSpPr>
          <p:nvPr>
            <p:ph type="title"/>
          </p:nvPr>
        </p:nvSpPr>
        <p:spPr>
          <a:xfrm>
            <a:off x="506413" y="685800"/>
            <a:ext cx="8180387" cy="609600"/>
          </a:xfrm>
        </p:spPr>
        <p:txBody>
          <a:bodyPr/>
          <a:lstStyle/>
          <a:p>
            <a:r>
              <a:rPr lang="en-US" altLang="zh-CN" sz="2400" dirty="0">
                <a:latin typeface="微软雅黑" pitchFamily="34" charset="-122"/>
                <a:ea typeface="微软雅黑" pitchFamily="34" charset="-122"/>
              </a:rPr>
              <a:t/>
            </a:r>
            <a:br>
              <a:rPr lang="en-US" altLang="zh-CN" sz="2400" dirty="0">
                <a:latin typeface="微软雅黑" pitchFamily="34" charset="-122"/>
                <a:ea typeface="微软雅黑" pitchFamily="34" charset="-122"/>
              </a:rPr>
            </a:br>
            <a:r>
              <a:rPr lang="en-US" altLang="zh-CN" sz="2400" dirty="0">
                <a:latin typeface="微软雅黑" pitchFamily="34" charset="-122"/>
                <a:ea typeface="微软雅黑" pitchFamily="34" charset="-122"/>
              </a:rPr>
              <a:t/>
            </a:r>
            <a:br>
              <a:rPr lang="en-US" altLang="zh-CN"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面向对象语言：</a:t>
            </a:r>
            <a:br>
              <a:rPr lang="zh-CN" altLang="en-US"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     </a:t>
            </a:r>
            <a:br>
              <a:rPr lang="zh-CN" altLang="en-US" sz="2400" dirty="0">
                <a:latin typeface="微软雅黑" pitchFamily="34" charset="-122"/>
                <a:ea typeface="微软雅黑" pitchFamily="34" charset="-122"/>
              </a:rPr>
            </a:br>
            <a:r>
              <a:rPr lang="zh-CN" altLang="en-US" sz="2400" dirty="0">
                <a:latin typeface="微软雅黑" pitchFamily="34" charset="-122"/>
                <a:ea typeface="微软雅黑" pitchFamily="34" charset="-122"/>
              </a:rPr>
              <a:t/>
            </a:r>
            <a:br>
              <a:rPr lang="zh-CN" altLang="en-US" sz="2400" dirty="0">
                <a:latin typeface="微软雅黑" pitchFamily="34" charset="-122"/>
                <a:ea typeface="微软雅黑" pitchFamily="34" charset="-122"/>
              </a:rPr>
            </a:br>
            <a:endParaRPr lang="zh-CN" altLang="en-US" sz="2400" dirty="0">
              <a:latin typeface="微软雅黑" pitchFamily="34" charset="-122"/>
              <a:ea typeface="微软雅黑" pitchFamily="34" charset="-122"/>
            </a:endParaRPr>
          </a:p>
        </p:txBody>
      </p:sp>
      <p:sp>
        <p:nvSpPr>
          <p:cNvPr id="210947" name="Rectangle 3"/>
          <p:cNvSpPr>
            <a:spLocks noGrp="1" noChangeArrowheads="1"/>
          </p:cNvSpPr>
          <p:nvPr>
            <p:ph type="body" idx="1"/>
          </p:nvPr>
        </p:nvSpPr>
        <p:spPr>
          <a:xfrm>
            <a:off x="228600" y="1143000"/>
            <a:ext cx="8229600" cy="4525963"/>
          </a:xfrm>
        </p:spPr>
        <p:txBody>
          <a:bodyPr/>
          <a:lstStyle/>
          <a:p>
            <a:r>
              <a:rPr lang="zh-CN" altLang="en-US" sz="2400" dirty="0"/>
              <a:t>抽象数据类型</a:t>
            </a:r>
          </a:p>
          <a:p>
            <a:pPr>
              <a:buFontTx/>
              <a:buNone/>
            </a:pPr>
            <a:r>
              <a:rPr lang="zh-CN" altLang="en-US" sz="2400" dirty="0"/>
              <a:t>支持封装性，继承性和多态性</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74530E7-4B0B-4D15-9BBC-6DCE410906B1}" type="slidenum">
              <a:rPr lang="en-US" altLang="zh-CN"/>
              <a:pPr/>
              <a:t>68</a:t>
            </a:fld>
            <a:endParaRPr lang="en-US" altLang="zh-CN"/>
          </a:p>
          <a:p>
            <a:endParaRPr lang="en-US" altLang="zh-CN"/>
          </a:p>
        </p:txBody>
      </p:sp>
      <p:sp>
        <p:nvSpPr>
          <p:cNvPr id="211970" name="Rectangle 2"/>
          <p:cNvSpPr>
            <a:spLocks noGrp="1" noChangeArrowheads="1"/>
          </p:cNvSpPr>
          <p:nvPr>
            <p:ph type="title"/>
          </p:nvPr>
        </p:nvSpPr>
        <p:spPr>
          <a:xfrm>
            <a:off x="457200" y="503238"/>
            <a:ext cx="8229600" cy="639762"/>
          </a:xfrm>
        </p:spPr>
        <p:txBody>
          <a:bodyPr/>
          <a:lstStyle/>
          <a:p>
            <a:r>
              <a:rPr lang="zh-CN" altLang="en-US" sz="2400" dirty="0">
                <a:latin typeface="微软雅黑" pitchFamily="34" charset="-122"/>
                <a:ea typeface="微软雅黑" pitchFamily="34" charset="-122"/>
              </a:rPr>
              <a:t>编译技术与体系结构的发展密切相关</a:t>
            </a:r>
          </a:p>
        </p:txBody>
      </p:sp>
      <p:sp>
        <p:nvSpPr>
          <p:cNvPr id="211971" name="Rectangle 3"/>
          <p:cNvSpPr>
            <a:spLocks noGrp="1" noChangeArrowheads="1"/>
          </p:cNvSpPr>
          <p:nvPr>
            <p:ph type="body" idx="1"/>
          </p:nvPr>
        </p:nvSpPr>
        <p:spPr>
          <a:xfrm>
            <a:off x="625475" y="1304925"/>
            <a:ext cx="7832725" cy="4046538"/>
          </a:xfrm>
        </p:spPr>
        <p:txBody>
          <a:bodyPr/>
          <a:lstStyle/>
          <a:p>
            <a:r>
              <a:rPr lang="en-US" altLang="zh-CN" sz="2400"/>
              <a:t> CISC </a:t>
            </a:r>
            <a:r>
              <a:rPr lang="zh-CN" altLang="en-US" sz="2400"/>
              <a:t>（</a:t>
            </a:r>
            <a:r>
              <a:rPr lang="en-US" altLang="zh-CN" sz="2400"/>
              <a:t>Complex Instruction Set Computing</a:t>
            </a:r>
            <a:r>
              <a:rPr lang="zh-CN" altLang="en-US" sz="2400"/>
              <a:t>）</a:t>
            </a:r>
          </a:p>
          <a:p>
            <a:pPr lvl="1"/>
            <a:r>
              <a:rPr lang="zh-CN" altLang="en-US" sz="2400"/>
              <a:t>传统的编译技术与之伴随</a:t>
            </a:r>
          </a:p>
          <a:p>
            <a:r>
              <a:rPr lang="zh-CN" altLang="en-US" sz="2400"/>
              <a:t> </a:t>
            </a:r>
            <a:r>
              <a:rPr lang="en-US" altLang="zh-CN" sz="2400"/>
              <a:t>RISC </a:t>
            </a:r>
            <a:r>
              <a:rPr lang="zh-CN" altLang="en-US" sz="2400"/>
              <a:t>（</a:t>
            </a:r>
            <a:r>
              <a:rPr lang="en-US" altLang="zh-CN" sz="2400"/>
              <a:t>Reduced Instruction Set Computing</a:t>
            </a:r>
            <a:r>
              <a:rPr lang="zh-CN" altLang="en-US" sz="2400"/>
              <a:t>）</a:t>
            </a:r>
          </a:p>
          <a:p>
            <a:pPr lvl="1"/>
            <a:r>
              <a:rPr lang="zh-CN" altLang="en-US" sz="2400"/>
              <a:t>编译技术与体系结构设计的协同</a:t>
            </a:r>
          </a:p>
          <a:p>
            <a:pPr lvl="1"/>
            <a:r>
              <a:rPr lang="zh-CN" altLang="en-US" sz="2400"/>
              <a:t>软硬件协同设计</a:t>
            </a:r>
            <a:endParaRPr lang="zh-CN" altLang="en-US" sz="2000"/>
          </a:p>
          <a:p>
            <a:r>
              <a:rPr lang="zh-CN" altLang="en-US" sz="2400"/>
              <a:t> </a:t>
            </a:r>
            <a:r>
              <a:rPr lang="en-US" altLang="zh-CN" sz="2400"/>
              <a:t>EPIC </a:t>
            </a:r>
            <a:r>
              <a:rPr lang="zh-CN" altLang="en-US" sz="2400"/>
              <a:t>（</a:t>
            </a:r>
            <a:r>
              <a:rPr lang="en-US" altLang="zh-CN" sz="2400"/>
              <a:t>Explicitly Parallel Instruction Computing</a:t>
            </a:r>
            <a:r>
              <a:rPr lang="zh-CN" altLang="en-US" sz="2400"/>
              <a:t>）</a:t>
            </a:r>
          </a:p>
          <a:p>
            <a:pPr lvl="1"/>
            <a:r>
              <a:rPr lang="zh-CN" altLang="en-US" sz="2400"/>
              <a:t>现代编译技术的发展推动体系结构的进步</a:t>
            </a:r>
          </a:p>
          <a:p>
            <a:pPr lvl="1"/>
            <a:r>
              <a:rPr lang="zh-CN" altLang="en-US" sz="2400"/>
              <a:t> </a:t>
            </a:r>
            <a:r>
              <a:rPr lang="en-US" altLang="zh-CN" sz="2400"/>
              <a:t>IA-64 </a:t>
            </a:r>
            <a:r>
              <a:rPr lang="zh-CN" altLang="en-US" sz="2400"/>
              <a:t>处理器产品系列（</a:t>
            </a:r>
            <a:r>
              <a:rPr lang="en-US" altLang="zh-CN" sz="2400"/>
              <a:t>IPF</a:t>
            </a:r>
            <a:r>
              <a:rPr lang="zh-CN" altLang="en-US" sz="2400"/>
              <a:t>）的上市</a:t>
            </a:r>
            <a:endParaRPr lang="zh-CN" altLang="en-US" sz="2000"/>
          </a:p>
          <a:p>
            <a:pPr>
              <a:buFontTx/>
              <a:buNone/>
            </a:pPr>
            <a:endParaRPr lang="en-US" altLang="zh-CN" sz="24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9B40E99-5FCB-4991-8E3E-8A46AB843286}" type="slidenum">
              <a:rPr lang="en-US" altLang="zh-CN"/>
              <a:pPr/>
              <a:t>69</a:t>
            </a:fld>
            <a:endParaRPr lang="en-US" altLang="zh-CN"/>
          </a:p>
          <a:p>
            <a:endParaRPr lang="en-US" altLang="zh-CN"/>
          </a:p>
        </p:txBody>
      </p:sp>
      <p:sp>
        <p:nvSpPr>
          <p:cNvPr id="212994" name="Rectangle 2"/>
          <p:cNvSpPr>
            <a:spLocks noGrp="1" noChangeArrowheads="1"/>
          </p:cNvSpPr>
          <p:nvPr>
            <p:ph type="title"/>
          </p:nvPr>
        </p:nvSpPr>
        <p:spPr>
          <a:xfrm>
            <a:off x="304800" y="533400"/>
            <a:ext cx="8229600" cy="334962"/>
          </a:xfrm>
          <a:noFill/>
          <a:ln/>
        </p:spPr>
        <p:txBody>
          <a:bodyPr/>
          <a:lstStyle/>
          <a:p>
            <a:r>
              <a:rPr lang="zh-CN" altLang="en-US" sz="2400" dirty="0">
                <a:latin typeface="微软雅黑" pitchFamily="34" charset="-122"/>
                <a:ea typeface="微软雅黑" pitchFamily="34" charset="-122"/>
              </a:rPr>
              <a:t>现代编译技术必须面对应用需求和目标体系结构的多样化</a:t>
            </a:r>
          </a:p>
        </p:txBody>
      </p:sp>
      <p:sp>
        <p:nvSpPr>
          <p:cNvPr id="212995" name="Rectangle 3"/>
          <p:cNvSpPr>
            <a:spLocks noGrp="1" noChangeArrowheads="1"/>
          </p:cNvSpPr>
          <p:nvPr>
            <p:ph type="body" idx="1"/>
          </p:nvPr>
        </p:nvSpPr>
        <p:spPr>
          <a:xfrm>
            <a:off x="533400" y="1066800"/>
            <a:ext cx="7469188" cy="4876800"/>
          </a:xfrm>
          <a:noFill/>
          <a:ln/>
        </p:spPr>
        <p:txBody>
          <a:bodyPr/>
          <a:lstStyle/>
          <a:p>
            <a:r>
              <a:rPr lang="en-US" altLang="zh-CN" sz="2400"/>
              <a:t> </a:t>
            </a:r>
            <a:r>
              <a:rPr lang="zh-CN" altLang="en-US" sz="2400"/>
              <a:t>高性能计算（</a:t>
            </a:r>
            <a:r>
              <a:rPr lang="en-US" altLang="zh-CN" sz="2400"/>
              <a:t>High Performance Computing</a:t>
            </a:r>
            <a:r>
              <a:rPr lang="zh-CN" altLang="en-US" sz="2400"/>
              <a:t>）</a:t>
            </a:r>
          </a:p>
          <a:p>
            <a:pPr lvl="1"/>
            <a:r>
              <a:rPr lang="zh-CN" altLang="en-US" sz="2400"/>
              <a:t>指令级并行（</a:t>
            </a:r>
            <a:r>
              <a:rPr lang="en-US" altLang="zh-CN" sz="2400"/>
              <a:t>Instruction Level Parallelism</a:t>
            </a:r>
            <a:r>
              <a:rPr lang="zh-CN" altLang="en-US" sz="2400"/>
              <a:t>）</a:t>
            </a:r>
          </a:p>
          <a:p>
            <a:pPr lvl="1"/>
            <a:r>
              <a:rPr lang="zh-CN" altLang="en-US" sz="2400"/>
              <a:t>线程级并行（</a:t>
            </a:r>
            <a:r>
              <a:rPr lang="en-US" altLang="zh-CN" sz="2400"/>
              <a:t>Thread Level Parallelism</a:t>
            </a:r>
            <a:r>
              <a:rPr lang="zh-CN" altLang="en-US" sz="2400"/>
              <a:t>） </a:t>
            </a:r>
          </a:p>
          <a:p>
            <a:pPr lvl="1"/>
            <a:r>
              <a:rPr lang="zh-CN" altLang="en-US" sz="2400"/>
              <a:t>处理机级并行（</a:t>
            </a:r>
            <a:r>
              <a:rPr lang="en-US" altLang="zh-CN" sz="2400"/>
              <a:t>Processor Level Parallelism</a:t>
            </a:r>
            <a:r>
              <a:rPr lang="zh-CN" altLang="en-US" sz="2400"/>
              <a:t>）</a:t>
            </a:r>
          </a:p>
          <a:p>
            <a:pPr lvl="1"/>
            <a:r>
              <a:rPr lang="zh-CN" altLang="en-US" sz="2400"/>
              <a:t>系统级并行（</a:t>
            </a:r>
            <a:r>
              <a:rPr lang="en-US" altLang="zh-CN" sz="2400"/>
              <a:t>Thread Level Parallelism</a:t>
            </a:r>
            <a:r>
              <a:rPr lang="zh-CN" altLang="en-US" sz="2400"/>
              <a:t>） </a:t>
            </a:r>
          </a:p>
          <a:p>
            <a:r>
              <a:rPr lang="zh-CN" altLang="en-US" sz="2400"/>
              <a:t> 嵌入式计算（</a:t>
            </a:r>
            <a:r>
              <a:rPr lang="en-US" altLang="zh-CN" sz="2400"/>
              <a:t>Embedded Computing</a:t>
            </a:r>
            <a:r>
              <a:rPr lang="zh-CN" altLang="en-US" sz="2400"/>
              <a:t>）</a:t>
            </a:r>
          </a:p>
          <a:p>
            <a:pPr lvl="1"/>
            <a:r>
              <a:rPr lang="zh-CN" altLang="en-US" sz="2400"/>
              <a:t>需求多样性（实时、资源限制、功耗、多目标）</a:t>
            </a:r>
          </a:p>
          <a:p>
            <a:r>
              <a:rPr lang="zh-CN" altLang="en-US" sz="2400"/>
              <a:t> 其它</a:t>
            </a:r>
          </a:p>
          <a:p>
            <a:pPr lvl="1"/>
            <a:r>
              <a:rPr lang="zh-CN" altLang="en-US" sz="2400"/>
              <a:t>多媒体计算</a:t>
            </a:r>
            <a:r>
              <a:rPr lang="zh-CN" altLang="en-US" sz="2000"/>
              <a:t>（</a:t>
            </a:r>
            <a:r>
              <a:rPr lang="en-US" altLang="zh-CN" sz="2000"/>
              <a:t>Multimedia Computing</a:t>
            </a:r>
            <a:r>
              <a:rPr lang="zh-CN" altLang="en-US" sz="2000"/>
              <a:t>）</a:t>
            </a:r>
            <a:endParaRPr lang="zh-CN" altLang="en-US" sz="2400"/>
          </a:p>
          <a:p>
            <a:pPr lvl="1"/>
            <a:r>
              <a:rPr lang="zh-CN" altLang="en-US" sz="2400"/>
              <a:t>网络计算</a:t>
            </a:r>
            <a:r>
              <a:rPr lang="zh-CN" altLang="en-US" sz="2000"/>
              <a:t>（</a:t>
            </a:r>
            <a:r>
              <a:rPr lang="en-US" altLang="zh-CN" sz="2000"/>
              <a:t>Network Computing</a:t>
            </a:r>
            <a:r>
              <a:rPr lang="zh-CN" altLang="en-US" sz="2000"/>
              <a:t>）</a:t>
            </a:r>
          </a:p>
          <a:p>
            <a:pPr lvl="1"/>
            <a:r>
              <a:rPr lang="zh-CN" altLang="en-US" sz="2000"/>
              <a:t> </a:t>
            </a:r>
            <a:r>
              <a:rPr lang="en-US" altLang="zh-CN" sz="2000"/>
              <a:t>……</a:t>
            </a:r>
            <a:endParaRPr lang="en-US" altLang="zh-CN" sz="2400"/>
          </a:p>
          <a:p>
            <a:pPr>
              <a:buFontTx/>
              <a:buNone/>
            </a:pPr>
            <a:endParaRPr lang="en-US" altLang="zh-CN" sz="2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DAFB56F-F67D-4A56-890C-578F2DECCE92}" type="slidenum">
              <a:rPr lang="en-US" altLang="zh-CN"/>
              <a:pPr/>
              <a:t>7</a:t>
            </a:fld>
            <a:endParaRPr lang="en-US" altLang="zh-CN"/>
          </a:p>
          <a:p>
            <a:endParaRPr lang="en-US" altLang="zh-CN"/>
          </a:p>
        </p:txBody>
      </p:sp>
      <p:sp>
        <p:nvSpPr>
          <p:cNvPr id="107522" name="Rectangle 2"/>
          <p:cNvSpPr>
            <a:spLocks noGrp="1" noChangeArrowheads="1"/>
          </p:cNvSpPr>
          <p:nvPr>
            <p:ph type="title"/>
          </p:nvPr>
        </p:nvSpPr>
        <p:spPr>
          <a:xfrm>
            <a:off x="533400" y="457200"/>
            <a:ext cx="6707188" cy="850900"/>
          </a:xfrm>
        </p:spPr>
        <p:txBody>
          <a:bodyPr/>
          <a:lstStyle/>
          <a:p>
            <a:r>
              <a:rPr lang="zh-CN" altLang="en-US" sz="2800" dirty="0">
                <a:latin typeface="微软雅黑" pitchFamily="34" charset="-122"/>
                <a:ea typeface="微软雅黑" pitchFamily="34" charset="-122"/>
              </a:rPr>
              <a:t>课程设置目的和要求</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考试要求</a:t>
            </a:r>
          </a:p>
        </p:txBody>
      </p:sp>
      <p:sp>
        <p:nvSpPr>
          <p:cNvPr id="107523" name="Rectangle 3"/>
          <p:cNvSpPr>
            <a:spLocks noGrp="1" noChangeArrowheads="1"/>
          </p:cNvSpPr>
          <p:nvPr>
            <p:ph type="body" idx="1"/>
          </p:nvPr>
        </p:nvSpPr>
        <p:spPr>
          <a:xfrm>
            <a:off x="549275" y="1484313"/>
            <a:ext cx="8415338" cy="4840287"/>
          </a:xfrm>
        </p:spPr>
        <p:txBody>
          <a:bodyPr/>
          <a:lstStyle/>
          <a:p>
            <a:r>
              <a:rPr lang="zh-CN" altLang="en-US" sz="2800" dirty="0" smtClean="0">
                <a:latin typeface="Times New Roman" pitchFamily="18" charset="0"/>
              </a:rPr>
              <a:t>题型：单选多选、判断、综合</a:t>
            </a:r>
            <a:endParaRPr lang="en-US" altLang="zh-CN" sz="2800" dirty="0" smtClean="0">
              <a:latin typeface="Times New Roman" pitchFamily="18" charset="0"/>
            </a:endParaRPr>
          </a:p>
          <a:p>
            <a:r>
              <a:rPr lang="zh-CN" altLang="en-US" sz="2800" dirty="0" smtClean="0">
                <a:latin typeface="Times New Roman" pitchFamily="18" charset="0"/>
              </a:rPr>
              <a:t>重点和难点</a:t>
            </a:r>
            <a:endParaRPr lang="zh-CN" altLang="en-US" sz="2800" dirty="0">
              <a:latin typeface="Times New Roman" pitchFamily="18" charset="0"/>
            </a:endParaRPr>
          </a:p>
          <a:p>
            <a:pPr lvl="1"/>
            <a:r>
              <a:rPr lang="zh-CN" altLang="en-US" sz="2400" dirty="0">
                <a:latin typeface="Times New Roman" pitchFamily="18" charset="0"/>
              </a:rPr>
              <a:t>会在各章的开始点明</a:t>
            </a:r>
          </a:p>
          <a:p>
            <a:r>
              <a:rPr lang="zh-CN" altLang="en-US" sz="2800" dirty="0">
                <a:latin typeface="Times New Roman" pitchFamily="18" charset="0"/>
              </a:rPr>
              <a:t>考试权重</a:t>
            </a:r>
          </a:p>
          <a:p>
            <a:pPr lvl="1"/>
            <a:r>
              <a:rPr lang="zh-CN" altLang="en-US" sz="2400" dirty="0">
                <a:latin typeface="Times New Roman" pitchFamily="18" charset="0"/>
              </a:rPr>
              <a:t>平时成绩</a:t>
            </a:r>
            <a:r>
              <a:rPr lang="zh-CN" altLang="en-US" sz="2400" dirty="0" smtClean="0">
                <a:latin typeface="Times New Roman" pitchFamily="18" charset="0"/>
              </a:rPr>
              <a:t>（课后作业或</a:t>
            </a:r>
            <a:r>
              <a:rPr lang="zh-CN" altLang="en-US" sz="2400" dirty="0">
                <a:latin typeface="Times New Roman" pitchFamily="18" charset="0"/>
              </a:rPr>
              <a:t>出勤情况）占</a:t>
            </a:r>
            <a:r>
              <a:rPr lang="en-US" altLang="zh-CN" sz="2400" dirty="0">
                <a:latin typeface="Times New Roman" pitchFamily="18" charset="0"/>
              </a:rPr>
              <a:t>10%</a:t>
            </a:r>
          </a:p>
          <a:p>
            <a:pPr lvl="1"/>
            <a:r>
              <a:rPr lang="zh-CN" altLang="en-US" sz="2400" dirty="0">
                <a:latin typeface="Times New Roman" pitchFamily="18" charset="0"/>
              </a:rPr>
              <a:t>实验</a:t>
            </a:r>
            <a:r>
              <a:rPr lang="zh-CN" altLang="en-US" sz="2400" dirty="0" smtClean="0">
                <a:latin typeface="Times New Roman" pitchFamily="18" charset="0"/>
              </a:rPr>
              <a:t>占</a:t>
            </a:r>
            <a:r>
              <a:rPr lang="en-US" altLang="zh-CN" sz="2400" dirty="0" smtClean="0">
                <a:latin typeface="Times New Roman" pitchFamily="18" charset="0"/>
              </a:rPr>
              <a:t>30%</a:t>
            </a:r>
            <a:r>
              <a:rPr lang="zh-CN" altLang="en-US" sz="2400" dirty="0" smtClean="0">
                <a:latin typeface="Times New Roman" pitchFamily="18" charset="0"/>
              </a:rPr>
              <a:t>（词法分析</a:t>
            </a:r>
            <a:r>
              <a:rPr lang="en-US" altLang="zh-CN" sz="2400" dirty="0" smtClean="0">
                <a:latin typeface="Times New Roman" pitchFamily="18" charset="0"/>
              </a:rPr>
              <a:t>35 </a:t>
            </a:r>
            <a:r>
              <a:rPr lang="zh-CN" altLang="en-US" sz="2400" dirty="0" smtClean="0">
                <a:latin typeface="Times New Roman" pitchFamily="18" charset="0"/>
              </a:rPr>
              <a:t>语法分析</a:t>
            </a:r>
            <a:r>
              <a:rPr lang="en-US" altLang="zh-CN" sz="2400" dirty="0" smtClean="0">
                <a:latin typeface="Times New Roman" pitchFamily="18" charset="0"/>
              </a:rPr>
              <a:t>45  </a:t>
            </a:r>
            <a:r>
              <a:rPr lang="zh-CN" altLang="en-US" sz="2400" dirty="0" smtClean="0">
                <a:latin typeface="Times New Roman" pitchFamily="18" charset="0"/>
              </a:rPr>
              <a:t>语义分析中间代码生成</a:t>
            </a:r>
            <a:r>
              <a:rPr lang="en-US" altLang="zh-CN" sz="2400" dirty="0" smtClean="0">
                <a:latin typeface="Times New Roman" pitchFamily="18" charset="0"/>
              </a:rPr>
              <a:t>25</a:t>
            </a:r>
            <a:r>
              <a:rPr lang="zh-CN" altLang="en-US" sz="2400" dirty="0" smtClean="0">
                <a:latin typeface="Times New Roman" pitchFamily="18" charset="0"/>
              </a:rPr>
              <a:t>）</a:t>
            </a:r>
            <a:endParaRPr lang="en-US" altLang="zh-CN" sz="2400" dirty="0">
              <a:latin typeface="Times New Roman" pitchFamily="18" charset="0"/>
            </a:endParaRPr>
          </a:p>
          <a:p>
            <a:pPr lvl="1"/>
            <a:r>
              <a:rPr lang="zh-CN" altLang="en-US" sz="2400" dirty="0">
                <a:latin typeface="Times New Roman" pitchFamily="18" charset="0"/>
              </a:rPr>
              <a:t>期末考试</a:t>
            </a:r>
            <a:r>
              <a:rPr lang="zh-CN" altLang="en-US" sz="2400" dirty="0" smtClean="0">
                <a:latin typeface="Times New Roman" pitchFamily="18" charset="0"/>
              </a:rPr>
              <a:t>占</a:t>
            </a:r>
            <a:r>
              <a:rPr lang="en-US" altLang="zh-CN" sz="2400" dirty="0" smtClean="0">
                <a:latin typeface="Times New Roman" pitchFamily="18" charset="0"/>
              </a:rPr>
              <a:t>60</a:t>
            </a:r>
            <a:r>
              <a:rPr lang="en-US" altLang="zh-CN" sz="2400" dirty="0">
                <a:latin typeface="Times New Roman" pitchFamily="18" charset="0"/>
              </a:rPr>
              <a:t>%</a:t>
            </a:r>
          </a:p>
          <a:p>
            <a:r>
              <a:rPr lang="zh-CN" altLang="en-US" sz="2800" dirty="0" smtClean="0">
                <a:latin typeface="Times New Roman" pitchFamily="18" charset="0"/>
              </a:rPr>
              <a:t>答疑：</a:t>
            </a:r>
            <a:r>
              <a:rPr lang="en-US" altLang="zh-CN" sz="2800" dirty="0" smtClean="0">
                <a:latin typeface="Times New Roman" pitchFamily="18" charset="0"/>
              </a:rPr>
              <a:t>QQ</a:t>
            </a:r>
            <a:r>
              <a:rPr lang="zh-CN" altLang="en-US" sz="2800" dirty="0" smtClean="0">
                <a:latin typeface="Times New Roman" pitchFamily="18" charset="0"/>
              </a:rPr>
              <a:t>群留言，离线答疑</a:t>
            </a:r>
            <a:endParaRPr lang="zh-CN" altLang="en-US" sz="2400" dirty="0">
              <a:latin typeface="Times New Roman" pitchFamily="18" charset="0"/>
            </a:endParaRPr>
          </a:p>
        </p:txBody>
      </p:sp>
      <p:sp>
        <p:nvSpPr>
          <p:cNvPr id="4" name="日期占位符 3"/>
          <p:cNvSpPr txBox="1">
            <a:spLocks noGrp="1"/>
          </p:cNvSpPr>
          <p:nvPr/>
        </p:nvSpPr>
        <p:spPr bwMode="auto">
          <a:xfrm>
            <a:off x="457200" y="6245225"/>
            <a:ext cx="2133600" cy="476250"/>
          </a:xfrm>
          <a:prstGeom prst="rect">
            <a:avLst/>
          </a:prstGeom>
          <a:noFill/>
          <a:ln>
            <a:miter lim="800000"/>
            <a:headEnd/>
            <a:tailEnd/>
          </a:ln>
        </p:spPr>
        <p:txBody>
          <a:bodyPr/>
          <a:lstStyle/>
          <a:p>
            <a:pPr algn="l" eaLnBrk="1" hangingPunct="1">
              <a:defRPr/>
            </a:pPr>
            <a:fld id="{E10912DA-C5DE-4B11-A897-3A3FFD5D7E48}" type="datetime1">
              <a:rPr lang="zh-CN" altLang="en-US" sz="1400">
                <a:latin typeface="+mn-lt"/>
                <a:ea typeface="宋体" pitchFamily="2" charset="-122"/>
              </a:rPr>
              <a:pPr algn="l" eaLnBrk="1" hangingPunct="1">
                <a:defRPr/>
              </a:pPr>
              <a:t>2016/2/21</a:t>
            </a:fld>
            <a:endParaRPr lang="en-US" altLang="zh-CN" sz="1400">
              <a:latin typeface="+mn-lt"/>
              <a:ea typeface="宋体" pitchFamily="2" charset="-122"/>
            </a:endParaRPr>
          </a:p>
        </p:txBody>
      </p:sp>
      <p:sp>
        <p:nvSpPr>
          <p:cNvPr id="6" name="灯片编号占位符 5"/>
          <p:cNvSpPr txBox="1">
            <a:spLocks noGrp="1"/>
          </p:cNvSpPr>
          <p:nvPr/>
        </p:nvSpPr>
        <p:spPr bwMode="auto">
          <a:xfrm>
            <a:off x="6553200" y="6245225"/>
            <a:ext cx="2133600" cy="476250"/>
          </a:xfrm>
          <a:prstGeom prst="rect">
            <a:avLst/>
          </a:prstGeom>
          <a:noFill/>
          <a:ln>
            <a:miter lim="800000"/>
            <a:headEnd/>
            <a:tailEnd/>
          </a:ln>
        </p:spPr>
        <p:txBody>
          <a:bodyPr/>
          <a:lstStyle/>
          <a:p>
            <a:pPr algn="r" eaLnBrk="1" hangingPunct="1">
              <a:defRPr/>
            </a:pPr>
            <a:fld id="{78F0D440-F020-461E-AF47-816E9CA2BDC0}" type="slidenum">
              <a:rPr lang="en-US" altLang="zh-CN" sz="1400">
                <a:latin typeface="+mn-lt"/>
                <a:ea typeface="宋体" pitchFamily="2" charset="-122"/>
              </a:rPr>
              <a:pPr algn="r" eaLnBrk="1" hangingPunct="1">
                <a:defRPr/>
              </a:pPr>
              <a:t>7</a:t>
            </a:fld>
            <a:endParaRPr lang="en-US" altLang="zh-CN" sz="1400">
              <a:latin typeface="+mn-lt"/>
              <a:ea typeface="宋体" pitchFamily="2" charset="-122"/>
            </a:endParaRPr>
          </a:p>
        </p:txBody>
      </p:sp>
    </p:spTree>
    <p:extLst>
      <p:ext uri="{BB962C8B-B14F-4D97-AF65-F5344CB8AC3E}">
        <p14:creationId xmlns:p14="http://schemas.microsoft.com/office/powerpoint/2010/main" val="6098188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7EF7756-68BC-4C10-9C7B-B5C7B5EF6E1B}" type="slidenum">
              <a:rPr lang="en-US" altLang="zh-CN"/>
              <a:pPr/>
              <a:t>70</a:t>
            </a:fld>
            <a:endParaRPr lang="en-US" altLang="zh-CN"/>
          </a:p>
          <a:p>
            <a:endParaRPr lang="en-US" altLang="zh-CN"/>
          </a:p>
        </p:txBody>
      </p:sp>
      <p:sp>
        <p:nvSpPr>
          <p:cNvPr id="214018" name="Rectangle 2"/>
          <p:cNvSpPr>
            <a:spLocks noGrp="1" noChangeArrowheads="1"/>
          </p:cNvSpPr>
          <p:nvPr>
            <p:ph type="title"/>
          </p:nvPr>
        </p:nvSpPr>
        <p:spPr>
          <a:xfrm>
            <a:off x="457200" y="569913"/>
            <a:ext cx="8229600" cy="420687"/>
          </a:xfrm>
        </p:spPr>
        <p:txBody>
          <a:bodyPr/>
          <a:lstStyle/>
          <a:p>
            <a:r>
              <a:rPr lang="zh-CN" altLang="en-US" sz="2400" dirty="0">
                <a:latin typeface="微软雅黑" pitchFamily="34" charset="-122"/>
                <a:ea typeface="微软雅黑" pitchFamily="34" charset="-122"/>
              </a:rPr>
              <a:t>编译技术重要方向</a:t>
            </a:r>
          </a:p>
        </p:txBody>
      </p:sp>
      <p:sp>
        <p:nvSpPr>
          <p:cNvPr id="214019" name="Rectangle 3"/>
          <p:cNvSpPr>
            <a:spLocks noGrp="1" noChangeArrowheads="1"/>
          </p:cNvSpPr>
          <p:nvPr>
            <p:ph type="body" idx="1"/>
          </p:nvPr>
        </p:nvSpPr>
        <p:spPr/>
        <p:txBody>
          <a:bodyPr/>
          <a:lstStyle/>
          <a:p>
            <a:r>
              <a:rPr lang="zh-CN" altLang="en-US"/>
              <a:t>并行编译技术</a:t>
            </a:r>
            <a:r>
              <a:rPr lang="en-US" altLang="zh-CN"/>
              <a:t>– </a:t>
            </a:r>
            <a:r>
              <a:rPr lang="zh-CN" altLang="en-US" sz="2800"/>
              <a:t>面向高性能计算</a:t>
            </a:r>
            <a:endParaRPr lang="zh-CN" altLang="en-US"/>
          </a:p>
          <a:p>
            <a:r>
              <a:rPr lang="zh-CN" altLang="en-US"/>
              <a:t>交叉编译技术</a:t>
            </a:r>
            <a:r>
              <a:rPr lang="en-US" altLang="zh-CN"/>
              <a:t>– </a:t>
            </a:r>
            <a:r>
              <a:rPr lang="zh-CN" altLang="en-US" sz="2800"/>
              <a:t>面向嵌入式计算</a:t>
            </a:r>
            <a:endParaRPr lang="zh-CN" altLang="en-US"/>
          </a:p>
          <a:p>
            <a:pPr>
              <a:buFontTx/>
              <a:buNone/>
            </a:pPr>
            <a:endParaRPr lang="zh-CN" altLang="en-US" sz="2800"/>
          </a:p>
          <a:p>
            <a:pPr>
              <a:buFontTx/>
              <a:buNone/>
            </a:pP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0ED463F-999B-49F3-B5C9-8CC72D3F1808}" type="slidenum">
              <a:rPr lang="en-US" altLang="zh-CN"/>
              <a:pPr/>
              <a:t>71</a:t>
            </a:fld>
            <a:endParaRPr lang="en-US" altLang="zh-CN"/>
          </a:p>
          <a:p>
            <a:endParaRPr lang="en-US" altLang="zh-CN"/>
          </a:p>
        </p:txBody>
      </p:sp>
      <p:sp>
        <p:nvSpPr>
          <p:cNvPr id="215042" name="Rectangle 2"/>
          <p:cNvSpPr>
            <a:spLocks noGrp="1" noChangeArrowheads="1"/>
          </p:cNvSpPr>
          <p:nvPr>
            <p:ph type="title"/>
          </p:nvPr>
        </p:nvSpPr>
        <p:spPr>
          <a:xfrm>
            <a:off x="381000" y="457201"/>
            <a:ext cx="8534400" cy="838200"/>
          </a:xfrm>
        </p:spPr>
        <p:txBody>
          <a:bodyPr/>
          <a:lstStyle/>
          <a:p>
            <a:r>
              <a:rPr lang="zh-CN" altLang="en-US" sz="2400" dirty="0">
                <a:latin typeface="微软雅黑" pitchFamily="34" charset="-122"/>
                <a:ea typeface="微软雅黑" pitchFamily="34" charset="-122"/>
              </a:rPr>
              <a:t>并行编译系统已成为现代高性能计算机系统中一个重要的部分</a:t>
            </a:r>
          </a:p>
        </p:txBody>
      </p:sp>
      <p:sp>
        <p:nvSpPr>
          <p:cNvPr id="215043" name="Rectangle 3"/>
          <p:cNvSpPr>
            <a:spLocks noGrp="1" noChangeArrowheads="1"/>
          </p:cNvSpPr>
          <p:nvPr>
            <p:ph type="body" idx="1"/>
          </p:nvPr>
        </p:nvSpPr>
        <p:spPr>
          <a:xfrm>
            <a:off x="762000" y="990600"/>
            <a:ext cx="8077200" cy="5334000"/>
          </a:xfrm>
        </p:spPr>
        <p:txBody>
          <a:bodyPr/>
          <a:lstStyle/>
          <a:p>
            <a:pPr algn="just">
              <a:buFont typeface="Wingdings" pitchFamily="2" charset="2"/>
              <a:buNone/>
            </a:pPr>
            <a:endParaRPr lang="en-US" altLang="zh-CN" sz="2800" dirty="0">
              <a:latin typeface="Times New Roman" pitchFamily="18" charset="0"/>
              <a:cs typeface="Times New Roman" pitchFamily="18" charset="0"/>
            </a:endParaRPr>
          </a:p>
          <a:p>
            <a:pPr algn="just">
              <a:buFont typeface="Wingdings" pitchFamily="2" charset="2"/>
              <a:buChar char="n"/>
            </a:pPr>
            <a:r>
              <a:rPr lang="zh-CN" altLang="en-US" sz="2800" dirty="0">
                <a:latin typeface="Times New Roman" pitchFamily="18" charset="0"/>
              </a:rPr>
              <a:t>并行编译系统</a:t>
            </a:r>
          </a:p>
          <a:p>
            <a:pPr algn="just">
              <a:buFont typeface="Wingdings" pitchFamily="2" charset="2"/>
              <a:buNone/>
            </a:pPr>
            <a:r>
              <a:rPr lang="zh-CN" altLang="en-US" sz="2800" dirty="0">
                <a:latin typeface="Times New Roman" pitchFamily="18" charset="0"/>
              </a:rPr>
              <a:t>     处理并行程序设计语言</a:t>
            </a:r>
          </a:p>
          <a:p>
            <a:pPr algn="just">
              <a:buFont typeface="Wingdings" pitchFamily="2" charset="2"/>
              <a:buNone/>
            </a:pPr>
            <a:r>
              <a:rPr lang="zh-CN" altLang="en-US" sz="2800" dirty="0">
                <a:latin typeface="Times New Roman" pitchFamily="18" charset="0"/>
              </a:rPr>
              <a:t>     实现串行程序并行化</a:t>
            </a:r>
            <a:r>
              <a:rPr lang="en-US" altLang="zh-CN" sz="2800" dirty="0">
                <a:latin typeface="Times New Roman" pitchFamily="18" charset="0"/>
              </a:rPr>
              <a:t>. </a:t>
            </a:r>
          </a:p>
          <a:p>
            <a:pPr algn="just">
              <a:buFont typeface="Wingdings" pitchFamily="2" charset="2"/>
              <a:buChar char="n"/>
            </a:pPr>
            <a:r>
              <a:rPr lang="zh-CN" altLang="en-US" sz="2800" dirty="0">
                <a:latin typeface="Times New Roman" pitchFamily="18" charset="0"/>
              </a:rPr>
              <a:t>针对并行体系结构的程序优化</a:t>
            </a:r>
          </a:p>
          <a:p>
            <a:pPr lvl="1"/>
            <a:r>
              <a:rPr lang="zh-CN" altLang="en-US" sz="2400" dirty="0">
                <a:latin typeface="Times New Roman" pitchFamily="18" charset="0"/>
              </a:rPr>
              <a:t>针对向量机的向量语言处理、串行程序向量化</a:t>
            </a:r>
            <a:endParaRPr lang="zh-CN" altLang="en-US" sz="2400" dirty="0"/>
          </a:p>
          <a:p>
            <a:pPr lvl="1"/>
            <a:r>
              <a:rPr lang="zh-CN" altLang="en-US" sz="2400" dirty="0">
                <a:latin typeface="Times New Roman" pitchFamily="18" charset="0"/>
              </a:rPr>
              <a:t>针对并行多处理机的并行语言处理，串行程序并行化</a:t>
            </a:r>
            <a:endParaRPr lang="zh-CN" altLang="en-US" sz="2400" dirty="0"/>
          </a:p>
          <a:p>
            <a:pPr lvl="1"/>
            <a:r>
              <a:rPr lang="zh-CN" altLang="en-US" sz="2400" dirty="0">
                <a:latin typeface="Times New Roman" pitchFamily="18" charset="0"/>
              </a:rPr>
              <a:t>针对流水线，超长指令字、指令延迟槽等硬件结构的指令调度优化，针对分布存储器多处理机的通信优化等</a:t>
            </a:r>
            <a:endParaRPr lang="zh-CN" altLang="en-US" sz="24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4341410-E3D8-4850-9910-8798E6ED1897}" type="slidenum">
              <a:rPr lang="en-US" altLang="zh-CN"/>
              <a:pPr/>
              <a:t>72</a:t>
            </a:fld>
            <a:endParaRPr lang="en-US" altLang="zh-CN"/>
          </a:p>
          <a:p>
            <a:endParaRPr lang="en-US" altLang="zh-CN"/>
          </a:p>
        </p:txBody>
      </p:sp>
      <p:sp>
        <p:nvSpPr>
          <p:cNvPr id="216066" name="Rectangle 2"/>
          <p:cNvSpPr>
            <a:spLocks noChangeArrowheads="1"/>
          </p:cNvSpPr>
          <p:nvPr/>
        </p:nvSpPr>
        <p:spPr bwMode="auto">
          <a:xfrm>
            <a:off x="609600" y="533400"/>
            <a:ext cx="77724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800" dirty="0">
                <a:solidFill>
                  <a:srgbClr val="0000FF"/>
                </a:solidFill>
                <a:latin typeface="微软雅黑" pitchFamily="34" charset="-122"/>
              </a:rPr>
              <a:t>并行处理语句举例</a:t>
            </a:r>
          </a:p>
        </p:txBody>
      </p:sp>
      <p:sp>
        <p:nvSpPr>
          <p:cNvPr id="216067" name="Rectangle 3"/>
          <p:cNvSpPr>
            <a:spLocks noChangeArrowheads="1"/>
          </p:cNvSpPr>
          <p:nvPr/>
        </p:nvSpPr>
        <p:spPr bwMode="auto">
          <a:xfrm>
            <a:off x="762000" y="889000"/>
            <a:ext cx="7620000" cy="558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eaLnBrk="1" hangingPunct="1">
              <a:lnSpc>
                <a:spcPct val="80000"/>
              </a:lnSpc>
              <a:spcBef>
                <a:spcPct val="20000"/>
              </a:spcBef>
              <a:buFontTx/>
              <a:buChar char="•"/>
            </a:pPr>
            <a:r>
              <a:rPr lang="zh-CN" altLang="en-US" sz="2400" dirty="0">
                <a:latin typeface="Times New Roman" pitchFamily="18" charset="0"/>
                <a:ea typeface="宋体" pitchFamily="2" charset="-122"/>
              </a:rPr>
              <a:t>Ｃ＝Ａ＊Ｂ</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zh-CN" altLang="en-US" sz="2400" dirty="0">
                <a:latin typeface="Times New Roman" pitchFamily="18" charset="0"/>
                <a:ea typeface="宋体" pitchFamily="2" charset="-122"/>
              </a:rPr>
              <a:t>     或者</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buFontTx/>
              <a:buChar char="•"/>
            </a:pPr>
            <a:r>
              <a:rPr lang="zh-CN" altLang="en-US" sz="2400" dirty="0">
                <a:latin typeface="Times New Roman" pitchFamily="18" charset="0"/>
                <a:ea typeface="宋体" pitchFamily="2" charset="-122"/>
              </a:rPr>
              <a:t>Ｃ（１：Ｎ）＝Ａ（１：Ｎ）＊Ｂ（１：Ｎ）</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buFontTx/>
              <a:buChar char="•"/>
            </a:pPr>
            <a:r>
              <a:rPr lang="zh-CN" altLang="en-US" sz="2400" dirty="0">
                <a:latin typeface="Times New Roman" pitchFamily="18" charset="0"/>
                <a:ea typeface="宋体" pitchFamily="2" charset="-122"/>
              </a:rPr>
              <a:t>它们等价于循环：</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zh-CN" altLang="en-US" sz="2400" dirty="0">
                <a:latin typeface="Times New Roman" pitchFamily="18" charset="0"/>
                <a:ea typeface="宋体" pitchFamily="2" charset="-122"/>
                <a:cs typeface="Times New Roman" pitchFamily="18" charset="0"/>
              </a:rPr>
              <a:t>     </a:t>
            </a:r>
            <a:r>
              <a:rPr lang="en-US" altLang="zh-CN" sz="2400" dirty="0">
                <a:latin typeface="Times New Roman" pitchFamily="18" charset="0"/>
                <a:ea typeface="宋体" pitchFamily="2" charset="-122"/>
                <a:cs typeface="Times New Roman" pitchFamily="18" charset="0"/>
              </a:rPr>
              <a:t>do  </a:t>
            </a:r>
            <a:r>
              <a:rPr lang="zh-CN" altLang="en-US" sz="2400" dirty="0">
                <a:latin typeface="Times New Roman" pitchFamily="18" charset="0"/>
                <a:ea typeface="宋体" pitchFamily="2" charset="-122"/>
              </a:rPr>
              <a:t>Ｉ＝Ｉ，Ｎ</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zh-CN" altLang="en-US" sz="2400" dirty="0">
                <a:latin typeface="Times New Roman" pitchFamily="18" charset="0"/>
                <a:ea typeface="宋体" pitchFamily="2" charset="-122"/>
              </a:rPr>
              <a:t>           Ｃ（Ｉ）＝Ａ（Ｉ）＊Ｂ（Ｉ）</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zh-CN" altLang="en-US"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Enddo</a:t>
            </a:r>
            <a:endParaRPr lang="en-US" altLang="zh-CN"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buFontTx/>
              <a:buChar char="•"/>
            </a:pPr>
            <a:r>
              <a:rPr lang="en-US" altLang="zh-CN" sz="2400" dirty="0">
                <a:latin typeface="Times New Roman" pitchFamily="18" charset="0"/>
                <a:ea typeface="宋体" pitchFamily="2" charset="-122"/>
                <a:cs typeface="Times New Roman" pitchFamily="18" charset="0"/>
              </a:rPr>
              <a:t>Parallel</a:t>
            </a:r>
          </a:p>
          <a:p>
            <a:pPr marL="342900" indent="-342900" algn="just" eaLnBrk="1" hangingPunct="1">
              <a:lnSpc>
                <a:spcPct val="80000"/>
              </a:lnSpc>
              <a:spcBef>
                <a:spcPct val="20000"/>
              </a:spcBef>
            </a:pPr>
            <a:r>
              <a:rPr lang="en-US" altLang="zh-CN" sz="2400" dirty="0">
                <a:latin typeface="Times New Roman" pitchFamily="18" charset="0"/>
                <a:ea typeface="宋体" pitchFamily="2" charset="-122"/>
                <a:cs typeface="Times New Roman" pitchFamily="18" charset="0"/>
              </a:rPr>
              <a:t>          do  </a:t>
            </a:r>
            <a:r>
              <a:rPr lang="zh-CN" altLang="en-US" sz="2400" dirty="0">
                <a:latin typeface="Times New Roman" pitchFamily="18" charset="0"/>
                <a:ea typeface="宋体" pitchFamily="2" charset="-122"/>
              </a:rPr>
              <a:t>Ｉ＝Ｉ，</a:t>
            </a:r>
            <a:r>
              <a:rPr lang="en-US" altLang="zh-CN" sz="2400" dirty="0">
                <a:latin typeface="Times New Roman" pitchFamily="18" charset="0"/>
                <a:ea typeface="宋体" pitchFamily="2" charset="-122"/>
              </a:rPr>
              <a:t>T</a:t>
            </a:r>
            <a:endParaRPr lang="en-US" altLang="zh-CN"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en-US" altLang="zh-CN" sz="2400" dirty="0">
                <a:latin typeface="Times New Roman" pitchFamily="18" charset="0"/>
                <a:ea typeface="宋体" pitchFamily="2" charset="-122"/>
              </a:rPr>
              <a:t>               </a:t>
            </a:r>
            <a:r>
              <a:rPr lang="zh-CN" altLang="en-US" sz="2400" dirty="0">
                <a:latin typeface="Times New Roman" pitchFamily="18" charset="0"/>
                <a:ea typeface="宋体" pitchFamily="2" charset="-122"/>
              </a:rPr>
              <a:t>Ｃ（Ｉ）＝Ａ（Ｉ）＊Ｂ（Ｉ）</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zh-CN" altLang="en-US"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Enddo</a:t>
            </a:r>
            <a:endParaRPr lang="en-US" altLang="zh-CN"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en-US" altLang="zh-CN" sz="2400" dirty="0">
                <a:latin typeface="Times New Roman" pitchFamily="18" charset="0"/>
                <a:ea typeface="宋体" pitchFamily="2" charset="-122"/>
                <a:cs typeface="Times New Roman" pitchFamily="18" charset="0"/>
              </a:rPr>
              <a:t>          do  </a:t>
            </a:r>
            <a:r>
              <a:rPr lang="zh-CN" altLang="en-US" sz="2400" dirty="0">
                <a:latin typeface="Times New Roman" pitchFamily="18" charset="0"/>
                <a:ea typeface="宋体" pitchFamily="2" charset="-122"/>
              </a:rPr>
              <a:t>Ｉ＝</a:t>
            </a:r>
            <a:r>
              <a:rPr lang="en-US" altLang="zh-CN" sz="2400" dirty="0">
                <a:latin typeface="Times New Roman" pitchFamily="18" charset="0"/>
                <a:ea typeface="宋体" pitchFamily="2" charset="-122"/>
              </a:rPr>
              <a:t>T</a:t>
            </a:r>
            <a:r>
              <a:rPr lang="zh-CN" altLang="en-US" sz="2400" dirty="0">
                <a:latin typeface="Times New Roman" pitchFamily="18" charset="0"/>
                <a:ea typeface="宋体" pitchFamily="2" charset="-122"/>
              </a:rPr>
              <a:t>，Ｎ</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zh-CN" altLang="en-US" sz="2400" dirty="0">
                <a:latin typeface="Times New Roman" pitchFamily="18" charset="0"/>
                <a:ea typeface="宋体" pitchFamily="2" charset="-122"/>
              </a:rPr>
              <a:t>               Ｃ（Ｉ）＝Ａ（Ｉ）＊Ｂ（Ｉ）</a:t>
            </a:r>
            <a:endParaRPr lang="zh-CN" altLang="en-US"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zh-CN" altLang="en-US"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Enddo</a:t>
            </a:r>
            <a:endParaRPr lang="en-US" altLang="zh-CN" sz="2400" dirty="0">
              <a:latin typeface="Times New Roman" pitchFamily="18" charset="0"/>
              <a:ea typeface="宋体" pitchFamily="2" charset="-122"/>
              <a:cs typeface="Times New Roman" pitchFamily="18" charset="0"/>
            </a:endParaRPr>
          </a:p>
          <a:p>
            <a:pPr marL="342900" indent="-342900" algn="just" eaLnBrk="1" hangingPunct="1">
              <a:lnSpc>
                <a:spcPct val="80000"/>
              </a:lnSpc>
              <a:spcBef>
                <a:spcPct val="20000"/>
              </a:spcBef>
            </a:pPr>
            <a:r>
              <a:rPr lang="en-US" altLang="zh-CN" sz="2400" dirty="0">
                <a:latin typeface="Times New Roman" pitchFamily="18" charset="0"/>
                <a:ea typeface="宋体" pitchFamily="2" charset="-122"/>
                <a:cs typeface="Times New Roman" pitchFamily="18" charset="0"/>
              </a:rPr>
              <a:t>     </a:t>
            </a:r>
            <a:r>
              <a:rPr lang="en-US" altLang="zh-CN" sz="2400" dirty="0" err="1">
                <a:latin typeface="Times New Roman" pitchFamily="18" charset="0"/>
                <a:ea typeface="宋体" pitchFamily="2" charset="-122"/>
                <a:cs typeface="Times New Roman" pitchFamily="18" charset="0"/>
              </a:rPr>
              <a:t>Endparallel</a:t>
            </a:r>
            <a:endParaRPr lang="en-US" altLang="zh-CN" sz="2400" dirty="0">
              <a:latin typeface="Times New Roman" pitchFamily="18" charset="0"/>
              <a:ea typeface="宋体" pitchFamily="2" charset="-122"/>
              <a:cs typeface="Times New Roman" pitchFamily="18" charset="0"/>
            </a:endParaRPr>
          </a:p>
          <a:p>
            <a:pPr marL="342900" indent="-342900" algn="l" eaLnBrk="1" hangingPunct="1">
              <a:lnSpc>
                <a:spcPct val="80000"/>
              </a:lnSpc>
              <a:spcBef>
                <a:spcPct val="20000"/>
              </a:spcBef>
              <a:buFontTx/>
              <a:buChar char="•"/>
            </a:pPr>
            <a:endParaRPr lang="en-US" altLang="zh-CN" sz="2400" dirty="0">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E5ED6CD2-8CA2-4D89-B25A-607BCBB1B8CB}" type="slidenum">
              <a:rPr lang="en-US" altLang="zh-CN"/>
              <a:pPr/>
              <a:t>73</a:t>
            </a:fld>
            <a:endParaRPr lang="en-US" altLang="zh-CN"/>
          </a:p>
          <a:p>
            <a:endParaRPr lang="en-US" altLang="zh-CN"/>
          </a:p>
        </p:txBody>
      </p:sp>
      <p:sp>
        <p:nvSpPr>
          <p:cNvPr id="217090" name="Text Box 2"/>
          <p:cNvSpPr txBox="1">
            <a:spLocks noChangeArrowheads="1"/>
          </p:cNvSpPr>
          <p:nvPr/>
        </p:nvSpPr>
        <p:spPr bwMode="auto">
          <a:xfrm>
            <a:off x="3962400" y="609600"/>
            <a:ext cx="4752975" cy="2808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latin typeface="Times New Roman" pitchFamily="18" charset="0"/>
                <a:ea typeface="宋体" pitchFamily="2" charset="-122"/>
              </a:rPr>
              <a:t> </a:t>
            </a:r>
            <a:r>
              <a:rPr lang="en-US" altLang="zh-CN" sz="2800" dirty="0">
                <a:solidFill>
                  <a:schemeClr val="tx2"/>
                </a:solidFill>
                <a:latin typeface="Times New Roman" pitchFamily="18" charset="0"/>
                <a:ea typeface="宋体" pitchFamily="2" charset="-122"/>
              </a:rPr>
              <a:t>if ( a&gt;b &amp;&amp; c&gt;d &amp;&amp; e&gt;f )</a:t>
            </a:r>
          </a:p>
          <a:p>
            <a:pPr algn="just"/>
            <a:r>
              <a:rPr lang="en-US" altLang="zh-CN" sz="2800" dirty="0">
                <a:solidFill>
                  <a:schemeClr val="tx2"/>
                </a:solidFill>
                <a:latin typeface="Times New Roman" pitchFamily="18" charset="0"/>
                <a:ea typeface="宋体" pitchFamily="2" charset="-122"/>
              </a:rPr>
              <a:t>	s1;</a:t>
            </a:r>
          </a:p>
          <a:p>
            <a:pPr algn="just"/>
            <a:r>
              <a:rPr lang="en-US" altLang="zh-CN" sz="2800" dirty="0">
                <a:solidFill>
                  <a:schemeClr val="tx2"/>
                </a:solidFill>
                <a:latin typeface="Times New Roman" pitchFamily="18" charset="0"/>
                <a:ea typeface="宋体" pitchFamily="2" charset="-122"/>
              </a:rPr>
              <a:t>else</a:t>
            </a:r>
          </a:p>
          <a:p>
            <a:pPr algn="just"/>
            <a:r>
              <a:rPr lang="en-US" altLang="zh-CN" sz="2800" dirty="0">
                <a:solidFill>
                  <a:schemeClr val="tx2"/>
                </a:solidFill>
                <a:latin typeface="Times New Roman" pitchFamily="18" charset="0"/>
                <a:ea typeface="宋体" pitchFamily="2" charset="-122"/>
              </a:rPr>
              <a:t>	s2;</a:t>
            </a:r>
          </a:p>
        </p:txBody>
      </p:sp>
      <p:grpSp>
        <p:nvGrpSpPr>
          <p:cNvPr id="217091" name="Group 3"/>
          <p:cNvGrpSpPr>
            <a:grpSpLocks/>
          </p:cNvGrpSpPr>
          <p:nvPr/>
        </p:nvGrpSpPr>
        <p:grpSpPr bwMode="auto">
          <a:xfrm>
            <a:off x="5791200" y="3429000"/>
            <a:ext cx="2362200" cy="2667000"/>
            <a:chOff x="2763" y="2017"/>
            <a:chExt cx="1085" cy="1310"/>
          </a:xfrm>
        </p:grpSpPr>
        <p:sp>
          <p:nvSpPr>
            <p:cNvPr id="217092" name="Text Box 4"/>
            <p:cNvSpPr txBox="1">
              <a:spLocks noChangeArrowheads="1"/>
            </p:cNvSpPr>
            <p:nvPr/>
          </p:nvSpPr>
          <p:spPr bwMode="auto">
            <a:xfrm>
              <a:off x="3460" y="2017"/>
              <a:ext cx="388" cy="187"/>
            </a:xfrm>
            <a:prstGeom prst="rect">
              <a:avLst/>
            </a:prstGeom>
            <a:solidFill>
              <a:srgbClr val="FFFFFF"/>
            </a:solidFill>
            <a:ln w="12700">
              <a:solidFill>
                <a:schemeClr val="tx2"/>
              </a:solidFill>
              <a:miter lim="800000"/>
              <a:headEnd/>
              <a:tailEnd/>
            </a:ln>
          </p:spPr>
          <p:txBody>
            <a:bodyPr lIns="0" rIns="0"/>
            <a:lstStyle/>
            <a:p>
              <a:r>
                <a:rPr lang="en-US" altLang="zh-CN" sz="1600">
                  <a:solidFill>
                    <a:schemeClr val="tx2"/>
                  </a:solidFill>
                  <a:latin typeface="Times New Roman" pitchFamily="18" charset="0"/>
                  <a:ea typeface="宋体" pitchFamily="2" charset="-122"/>
                </a:rPr>
                <a:t>1:a&gt;b</a:t>
              </a:r>
            </a:p>
          </p:txBody>
        </p:sp>
        <p:sp>
          <p:nvSpPr>
            <p:cNvPr id="217093" name="Line 5"/>
            <p:cNvSpPr>
              <a:spLocks noChangeShapeType="1"/>
            </p:cNvSpPr>
            <p:nvPr/>
          </p:nvSpPr>
          <p:spPr bwMode="auto">
            <a:xfrm flipH="1">
              <a:off x="3305" y="2204"/>
              <a:ext cx="310" cy="188"/>
            </a:xfrm>
            <a:prstGeom prst="line">
              <a:avLst/>
            </a:prstGeom>
            <a:noFill/>
            <a:ln w="12700">
              <a:solidFill>
                <a:schemeClr val="tx2"/>
              </a:solidFill>
              <a:round/>
              <a:headEnd/>
              <a:tailEnd type="stealth" w="sm" len="sm"/>
            </a:ln>
            <a:extLst>
              <a:ext uri="{909E8E84-426E-40DD-AFC4-6F175D3DCCD1}">
                <a14:hiddenFill xmlns:a14="http://schemas.microsoft.com/office/drawing/2010/main">
                  <a:noFill/>
                </a14:hiddenFill>
              </a:ext>
            </a:extLst>
          </p:spPr>
          <p:txBody>
            <a:bodyPr lIns="0" rIns="0"/>
            <a:lstStyle/>
            <a:p>
              <a:endParaRPr lang="zh-CN" altLang="en-US"/>
            </a:p>
          </p:txBody>
        </p:sp>
        <p:sp>
          <p:nvSpPr>
            <p:cNvPr id="217094" name="Text Box 6"/>
            <p:cNvSpPr txBox="1">
              <a:spLocks noChangeArrowheads="1"/>
            </p:cNvSpPr>
            <p:nvPr/>
          </p:nvSpPr>
          <p:spPr bwMode="auto">
            <a:xfrm>
              <a:off x="3073" y="2392"/>
              <a:ext cx="387" cy="187"/>
            </a:xfrm>
            <a:prstGeom prst="rect">
              <a:avLst/>
            </a:prstGeom>
            <a:solidFill>
              <a:srgbClr val="FFFFFF"/>
            </a:solidFill>
            <a:ln w="12700">
              <a:solidFill>
                <a:schemeClr val="tx2"/>
              </a:solidFill>
              <a:miter lim="800000"/>
              <a:headEnd/>
              <a:tailEnd/>
            </a:ln>
          </p:spPr>
          <p:txBody>
            <a:bodyPr lIns="0" rIns="0"/>
            <a:lstStyle/>
            <a:p>
              <a:r>
                <a:rPr lang="en-US" altLang="zh-CN" sz="1600">
                  <a:solidFill>
                    <a:schemeClr val="tx2"/>
                  </a:solidFill>
                  <a:latin typeface="Times New Roman" pitchFamily="18" charset="0"/>
                  <a:ea typeface="宋体" pitchFamily="2" charset="-122"/>
                </a:rPr>
                <a:t>2:c&gt;d</a:t>
              </a:r>
            </a:p>
          </p:txBody>
        </p:sp>
        <p:sp>
          <p:nvSpPr>
            <p:cNvPr id="217095" name="Line 7"/>
            <p:cNvSpPr>
              <a:spLocks noChangeShapeType="1"/>
            </p:cNvSpPr>
            <p:nvPr/>
          </p:nvSpPr>
          <p:spPr bwMode="auto">
            <a:xfrm flipH="1">
              <a:off x="2996" y="2953"/>
              <a:ext cx="0" cy="187"/>
            </a:xfrm>
            <a:prstGeom prst="line">
              <a:avLst/>
            </a:prstGeom>
            <a:noFill/>
            <a:ln w="12700">
              <a:solidFill>
                <a:schemeClr val="tx2"/>
              </a:solidFill>
              <a:round/>
              <a:headEnd/>
              <a:tailEnd type="stealth" w="sm" len="sm"/>
            </a:ln>
            <a:extLst>
              <a:ext uri="{909E8E84-426E-40DD-AFC4-6F175D3DCCD1}">
                <a14:hiddenFill xmlns:a14="http://schemas.microsoft.com/office/drawing/2010/main">
                  <a:noFill/>
                </a14:hiddenFill>
              </a:ext>
            </a:extLst>
          </p:spPr>
          <p:txBody>
            <a:bodyPr lIns="0" rIns="0"/>
            <a:lstStyle/>
            <a:p>
              <a:endParaRPr lang="zh-CN" altLang="en-US"/>
            </a:p>
          </p:txBody>
        </p:sp>
        <p:sp>
          <p:nvSpPr>
            <p:cNvPr id="217096" name="Line 8"/>
            <p:cNvSpPr>
              <a:spLocks noChangeShapeType="1"/>
            </p:cNvSpPr>
            <p:nvPr/>
          </p:nvSpPr>
          <p:spPr bwMode="auto">
            <a:xfrm>
              <a:off x="3073" y="2953"/>
              <a:ext cx="542" cy="187"/>
            </a:xfrm>
            <a:prstGeom prst="line">
              <a:avLst/>
            </a:prstGeom>
            <a:noFill/>
            <a:ln w="12700">
              <a:solidFill>
                <a:schemeClr val="tx2"/>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sp>
          <p:nvSpPr>
            <p:cNvPr id="217097" name="Text Box 9"/>
            <p:cNvSpPr txBox="1">
              <a:spLocks noChangeArrowheads="1"/>
            </p:cNvSpPr>
            <p:nvPr/>
          </p:nvSpPr>
          <p:spPr bwMode="auto">
            <a:xfrm>
              <a:off x="2763" y="3140"/>
              <a:ext cx="388" cy="187"/>
            </a:xfrm>
            <a:prstGeom prst="rect">
              <a:avLst/>
            </a:prstGeom>
            <a:solidFill>
              <a:srgbClr val="FFFFFF"/>
            </a:solidFill>
            <a:ln w="12700">
              <a:solidFill>
                <a:schemeClr val="tx2"/>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r>
                <a:rPr lang="en-US" altLang="zh-CN" sz="1600">
                  <a:solidFill>
                    <a:schemeClr val="tx2"/>
                  </a:solidFill>
                  <a:latin typeface="Times New Roman" pitchFamily="18" charset="0"/>
                  <a:ea typeface="宋体" pitchFamily="2" charset="-122"/>
                </a:rPr>
                <a:t>4:s1</a:t>
              </a:r>
            </a:p>
          </p:txBody>
        </p:sp>
        <p:sp>
          <p:nvSpPr>
            <p:cNvPr id="217098" name="Text Box 10"/>
            <p:cNvSpPr txBox="1">
              <a:spLocks noChangeArrowheads="1"/>
            </p:cNvSpPr>
            <p:nvPr/>
          </p:nvSpPr>
          <p:spPr bwMode="auto">
            <a:xfrm>
              <a:off x="3460" y="3140"/>
              <a:ext cx="310" cy="187"/>
            </a:xfrm>
            <a:prstGeom prst="rect">
              <a:avLst/>
            </a:prstGeom>
            <a:solidFill>
              <a:srgbClr val="FFFFFF"/>
            </a:solidFill>
            <a:ln w="12700">
              <a:solidFill>
                <a:schemeClr val="tx2"/>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r>
                <a:rPr lang="en-US" altLang="zh-CN" sz="1000">
                  <a:latin typeface="Times New Roman" pitchFamily="18" charset="0"/>
                  <a:ea typeface="宋体" pitchFamily="2" charset="-122"/>
                </a:rPr>
                <a:t> </a:t>
              </a:r>
              <a:r>
                <a:rPr lang="en-US" altLang="zh-CN" sz="1600">
                  <a:solidFill>
                    <a:schemeClr val="tx2"/>
                  </a:solidFill>
                  <a:latin typeface="Times New Roman" pitchFamily="18" charset="0"/>
                  <a:ea typeface="宋体" pitchFamily="2" charset="-122"/>
                </a:rPr>
                <a:t>5:s2</a:t>
              </a:r>
            </a:p>
          </p:txBody>
        </p:sp>
        <p:sp>
          <p:nvSpPr>
            <p:cNvPr id="217099" name="Line 11"/>
            <p:cNvSpPr>
              <a:spLocks noChangeShapeType="1"/>
            </p:cNvSpPr>
            <p:nvPr/>
          </p:nvSpPr>
          <p:spPr bwMode="auto">
            <a:xfrm>
              <a:off x="3696" y="2208"/>
              <a:ext cx="0" cy="936"/>
            </a:xfrm>
            <a:prstGeom prst="line">
              <a:avLst/>
            </a:prstGeom>
            <a:noFill/>
            <a:ln w="12700">
              <a:solidFill>
                <a:schemeClr val="tx2"/>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sp>
          <p:nvSpPr>
            <p:cNvPr id="217100" name="Text Box 12"/>
            <p:cNvSpPr txBox="1">
              <a:spLocks noChangeArrowheads="1"/>
            </p:cNvSpPr>
            <p:nvPr/>
          </p:nvSpPr>
          <p:spPr bwMode="auto">
            <a:xfrm>
              <a:off x="2841" y="2766"/>
              <a:ext cx="387" cy="187"/>
            </a:xfrm>
            <a:prstGeom prst="rect">
              <a:avLst/>
            </a:prstGeom>
            <a:solidFill>
              <a:srgbClr val="FFFFFF"/>
            </a:solidFill>
            <a:ln w="12700">
              <a:solidFill>
                <a:schemeClr val="tx2"/>
              </a:solidFill>
              <a:miter lim="800000"/>
              <a:headEnd/>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r>
                <a:rPr lang="en-US" altLang="zh-CN" sz="1600">
                  <a:solidFill>
                    <a:schemeClr val="tx2"/>
                  </a:solidFill>
                  <a:latin typeface="Times New Roman" pitchFamily="18" charset="0"/>
                  <a:ea typeface="宋体" pitchFamily="2" charset="-122"/>
                </a:rPr>
                <a:t>3:e&gt;f</a:t>
              </a:r>
            </a:p>
          </p:txBody>
        </p:sp>
        <p:sp>
          <p:nvSpPr>
            <p:cNvPr id="217101" name="Line 13"/>
            <p:cNvSpPr>
              <a:spLocks noChangeShapeType="1"/>
            </p:cNvSpPr>
            <p:nvPr/>
          </p:nvSpPr>
          <p:spPr bwMode="auto">
            <a:xfrm flipH="1">
              <a:off x="2996" y="2579"/>
              <a:ext cx="232" cy="187"/>
            </a:xfrm>
            <a:prstGeom prst="line">
              <a:avLst/>
            </a:prstGeom>
            <a:noFill/>
            <a:ln w="12700">
              <a:solidFill>
                <a:schemeClr val="tx2"/>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sp>
          <p:nvSpPr>
            <p:cNvPr id="217102" name="Line 14"/>
            <p:cNvSpPr>
              <a:spLocks noChangeShapeType="1"/>
            </p:cNvSpPr>
            <p:nvPr/>
          </p:nvSpPr>
          <p:spPr bwMode="auto">
            <a:xfrm>
              <a:off x="3383" y="2579"/>
              <a:ext cx="310" cy="561"/>
            </a:xfrm>
            <a:prstGeom prst="line">
              <a:avLst/>
            </a:prstGeom>
            <a:noFill/>
            <a:ln w="12700">
              <a:solidFill>
                <a:schemeClr val="tx2"/>
              </a:solidFill>
              <a:round/>
              <a:headEnd/>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grpSp>
      <p:sp>
        <p:nvSpPr>
          <p:cNvPr id="217103" name="Rectangle 15"/>
          <p:cNvSpPr>
            <a:spLocks noGrp="1" noChangeArrowheads="1"/>
          </p:cNvSpPr>
          <p:nvPr>
            <p:ph type="title"/>
          </p:nvPr>
        </p:nvSpPr>
        <p:spPr>
          <a:xfrm>
            <a:off x="457200" y="503238"/>
            <a:ext cx="8229600" cy="334962"/>
          </a:xfrm>
          <a:noFill/>
          <a:ln/>
        </p:spPr>
        <p:txBody>
          <a:bodyPr/>
          <a:lstStyle/>
          <a:p>
            <a:r>
              <a:rPr lang="zh-CN" altLang="en-US" sz="2800">
                <a:latin typeface="微软雅黑" pitchFamily="34" charset="-122"/>
                <a:ea typeface="微软雅黑" pitchFamily="34" charset="-122"/>
              </a:rPr>
              <a:t>例：并行比较</a:t>
            </a:r>
          </a:p>
        </p:txBody>
      </p:sp>
      <p:pic>
        <p:nvPicPr>
          <p:cNvPr id="21710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743200"/>
            <a:ext cx="4248150" cy="3162300"/>
          </a:xfrm>
          <a:prstGeom prst="rect">
            <a:avLst/>
          </a:prstGeom>
          <a:noFill/>
          <a:ln>
            <a:noFill/>
          </a:ln>
          <a:effectLst/>
          <a:extLst>
            <a:ext uri="{909E8E84-426E-40DD-AFC4-6F175D3DCCD1}">
              <a14:hiddenFill xmlns:a14="http://schemas.microsoft.com/office/drawing/2010/main">
                <a:solidFill>
                  <a:srgbClr val="993366">
                    <a:alpha val="96001"/>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E41DF7A-2EF4-437F-8DD0-55F68A9BFFC8}" type="slidenum">
              <a:rPr lang="en-US" altLang="zh-CN"/>
              <a:pPr/>
              <a:t>74</a:t>
            </a:fld>
            <a:endParaRPr lang="en-US" altLang="zh-CN"/>
          </a:p>
          <a:p>
            <a:endParaRPr lang="en-US" altLang="zh-CN"/>
          </a:p>
        </p:txBody>
      </p:sp>
      <p:sp>
        <p:nvSpPr>
          <p:cNvPr id="218114" name="Rectangle 2"/>
          <p:cNvSpPr>
            <a:spLocks noGrp="1" noChangeArrowheads="1"/>
          </p:cNvSpPr>
          <p:nvPr>
            <p:ph type="title"/>
          </p:nvPr>
        </p:nvSpPr>
        <p:spPr>
          <a:xfrm>
            <a:off x="457200" y="503238"/>
            <a:ext cx="8229600" cy="334962"/>
          </a:xfrm>
          <a:noFill/>
          <a:ln/>
        </p:spPr>
        <p:txBody>
          <a:bodyPr/>
          <a:lstStyle/>
          <a:p>
            <a:r>
              <a:rPr lang="zh-CN" altLang="en-US" sz="2400">
                <a:latin typeface="微软雅黑" pitchFamily="34" charset="-122"/>
                <a:ea typeface="微软雅黑" pitchFamily="34" charset="-122"/>
              </a:rPr>
              <a:t>例：针对体系结构的优化</a:t>
            </a:r>
          </a:p>
        </p:txBody>
      </p:sp>
      <p:sp>
        <p:nvSpPr>
          <p:cNvPr id="218115" name="Rectangle 3"/>
          <p:cNvSpPr>
            <a:spLocks noGrp="1" noChangeArrowheads="1"/>
          </p:cNvSpPr>
          <p:nvPr>
            <p:ph type="body" idx="1"/>
          </p:nvPr>
        </p:nvSpPr>
        <p:spPr>
          <a:xfrm>
            <a:off x="503238" y="990600"/>
            <a:ext cx="7345362" cy="4968875"/>
          </a:xfrm>
          <a:noFill/>
          <a:ln/>
        </p:spPr>
        <p:txBody>
          <a:bodyPr/>
          <a:lstStyle/>
          <a:p>
            <a:pPr>
              <a:lnSpc>
                <a:spcPct val="80000"/>
              </a:lnSpc>
            </a:pPr>
            <a:endParaRPr lang="en-US" altLang="zh-CN" sz="2400"/>
          </a:p>
          <a:p>
            <a:pPr>
              <a:lnSpc>
                <a:spcPct val="80000"/>
              </a:lnSpc>
            </a:pPr>
            <a:r>
              <a:rPr lang="en-US" altLang="zh-CN" sz="2400"/>
              <a:t> </a:t>
            </a:r>
            <a:r>
              <a:rPr lang="zh-CN" altLang="en-US" sz="2400">
                <a:solidFill>
                  <a:schemeClr val="tx2"/>
                </a:solidFill>
              </a:rPr>
              <a:t>如 针对 </a:t>
            </a:r>
            <a:r>
              <a:rPr lang="en-US" altLang="zh-CN" sz="2400">
                <a:solidFill>
                  <a:schemeClr val="tx2"/>
                </a:solidFill>
              </a:rPr>
              <a:t>IA-64 </a:t>
            </a:r>
            <a:r>
              <a:rPr lang="zh-CN" altLang="en-US" sz="2400">
                <a:solidFill>
                  <a:schemeClr val="tx2"/>
                </a:solidFill>
              </a:rPr>
              <a:t>，将如下语句</a:t>
            </a:r>
          </a:p>
          <a:p>
            <a:pPr>
              <a:lnSpc>
                <a:spcPct val="80000"/>
              </a:lnSpc>
              <a:buFontTx/>
              <a:buNone/>
            </a:pPr>
            <a:r>
              <a:rPr lang="zh-CN" altLang="en-US" sz="2400">
                <a:solidFill>
                  <a:schemeClr val="tx2"/>
                </a:solidFill>
              </a:rPr>
              <a:t> </a:t>
            </a:r>
          </a:p>
          <a:p>
            <a:pPr>
              <a:lnSpc>
                <a:spcPct val="80000"/>
              </a:lnSpc>
              <a:buFontTx/>
              <a:buNone/>
            </a:pPr>
            <a:r>
              <a:rPr lang="zh-CN" altLang="en-US" sz="2400">
                <a:solidFill>
                  <a:schemeClr val="tx2"/>
                </a:solidFill>
              </a:rPr>
              <a:t>                 </a:t>
            </a:r>
            <a:r>
              <a:rPr lang="en-US" altLang="zh-CN" sz="2400">
                <a:solidFill>
                  <a:schemeClr val="tx2"/>
                </a:solidFill>
              </a:rPr>
              <a:t>if  (a&gt;b) then c = c+1 else d = d*e + f</a:t>
            </a:r>
          </a:p>
          <a:p>
            <a:pPr>
              <a:lnSpc>
                <a:spcPct val="80000"/>
              </a:lnSpc>
              <a:buFontTx/>
              <a:buNone/>
            </a:pPr>
            <a:endParaRPr lang="en-US" altLang="zh-CN" sz="2400">
              <a:solidFill>
                <a:schemeClr val="tx2"/>
              </a:solidFill>
            </a:endParaRPr>
          </a:p>
          <a:p>
            <a:pPr>
              <a:lnSpc>
                <a:spcPct val="80000"/>
              </a:lnSpc>
              <a:buFontTx/>
              <a:buNone/>
            </a:pPr>
            <a:r>
              <a:rPr lang="en-US" altLang="zh-CN" sz="2400">
                <a:solidFill>
                  <a:schemeClr val="tx2"/>
                </a:solidFill>
              </a:rPr>
              <a:t>     </a:t>
            </a:r>
            <a:r>
              <a:rPr lang="zh-CN" altLang="en-US" sz="2400">
                <a:solidFill>
                  <a:schemeClr val="tx2"/>
                </a:solidFill>
              </a:rPr>
              <a:t>通过编译的优化，可以消除条件语句中的转移指令，把它转化成预测执行：</a:t>
            </a:r>
          </a:p>
          <a:p>
            <a:pPr>
              <a:lnSpc>
                <a:spcPct val="80000"/>
              </a:lnSpc>
              <a:buFontTx/>
              <a:buNone/>
            </a:pPr>
            <a:endParaRPr lang="zh-CN" altLang="en-US" sz="2400">
              <a:solidFill>
                <a:schemeClr val="tx2"/>
              </a:solidFill>
            </a:endParaRPr>
          </a:p>
          <a:p>
            <a:pPr>
              <a:lnSpc>
                <a:spcPct val="80000"/>
              </a:lnSpc>
              <a:buFontTx/>
              <a:buNone/>
            </a:pPr>
            <a:r>
              <a:rPr lang="zh-CN" altLang="en-US" sz="2400">
                <a:solidFill>
                  <a:schemeClr val="tx2"/>
                </a:solidFill>
              </a:rPr>
              <a:t>                 </a:t>
            </a:r>
            <a:r>
              <a:rPr lang="en-US" altLang="zh-CN" sz="2400">
                <a:solidFill>
                  <a:schemeClr val="tx2"/>
                </a:solidFill>
              </a:rPr>
              <a:t>pT, pF = CMP (a&gt;b)</a:t>
            </a:r>
          </a:p>
          <a:p>
            <a:pPr>
              <a:lnSpc>
                <a:spcPct val="80000"/>
              </a:lnSpc>
              <a:buFontTx/>
              <a:buNone/>
            </a:pPr>
            <a:r>
              <a:rPr lang="en-US" altLang="zh-CN" sz="2400">
                <a:solidFill>
                  <a:schemeClr val="tx2"/>
                </a:solidFill>
              </a:rPr>
              <a:t>                 if (pT) c = c+1</a:t>
            </a:r>
          </a:p>
          <a:p>
            <a:pPr>
              <a:lnSpc>
                <a:spcPct val="80000"/>
              </a:lnSpc>
              <a:buFontTx/>
              <a:buNone/>
            </a:pPr>
            <a:r>
              <a:rPr lang="en-US" altLang="zh-CN" sz="2400">
                <a:solidFill>
                  <a:schemeClr val="tx2"/>
                </a:solidFill>
              </a:rPr>
              <a:t>                 if (pF) d = d*e + f</a:t>
            </a:r>
          </a:p>
          <a:p>
            <a:pPr>
              <a:lnSpc>
                <a:spcPct val="80000"/>
              </a:lnSpc>
              <a:buFontTx/>
              <a:buNone/>
            </a:pPr>
            <a:endParaRPr lang="en-US" altLang="zh-CN" sz="2400">
              <a:solidFill>
                <a:schemeClr val="tx2"/>
              </a:solidFill>
            </a:endParaRPr>
          </a:p>
          <a:p>
            <a:pPr>
              <a:lnSpc>
                <a:spcPct val="80000"/>
              </a:lnSpc>
              <a:buFontTx/>
              <a:buNone/>
            </a:pPr>
            <a:r>
              <a:rPr lang="en-US" altLang="zh-CN" sz="2400">
                <a:solidFill>
                  <a:schemeClr val="tx2"/>
                </a:solidFill>
              </a:rPr>
              <a:t>     </a:t>
            </a:r>
            <a:r>
              <a:rPr lang="zh-CN" altLang="en-US" sz="2400">
                <a:solidFill>
                  <a:schemeClr val="tx2"/>
                </a:solidFill>
              </a:rPr>
              <a:t>成功地消除了转移。此外，还可以利用 </a:t>
            </a:r>
            <a:r>
              <a:rPr lang="en-US" altLang="zh-CN" sz="2400">
                <a:solidFill>
                  <a:schemeClr val="tx2"/>
                </a:solidFill>
              </a:rPr>
              <a:t>IA-64 </a:t>
            </a:r>
            <a:r>
              <a:rPr lang="zh-CN" altLang="en-US" sz="2400">
                <a:solidFill>
                  <a:schemeClr val="tx2"/>
                </a:solidFill>
              </a:rPr>
              <a:t>的</a:t>
            </a:r>
          </a:p>
          <a:p>
            <a:pPr>
              <a:lnSpc>
                <a:spcPct val="80000"/>
              </a:lnSpc>
              <a:buFontTx/>
              <a:buNone/>
            </a:pPr>
            <a:r>
              <a:rPr lang="zh-CN" altLang="en-US" sz="2400">
                <a:solidFill>
                  <a:schemeClr val="tx2"/>
                </a:solidFill>
              </a:rPr>
              <a:t>     </a:t>
            </a:r>
            <a:r>
              <a:rPr lang="en-US" altLang="zh-CN" sz="2400">
                <a:solidFill>
                  <a:schemeClr val="tx2"/>
                </a:solidFill>
              </a:rPr>
              <a:t>EPIC </a:t>
            </a:r>
            <a:r>
              <a:rPr lang="zh-CN" altLang="en-US" sz="2400">
                <a:solidFill>
                  <a:schemeClr val="tx2"/>
                </a:solidFill>
              </a:rPr>
              <a:t>特性，把上述后两条指令调度成并行执行。</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3FA4B41B-2CAF-47EC-AE0D-A91CA27A67AC}" type="slidenum">
              <a:rPr lang="en-US" altLang="zh-CN"/>
              <a:pPr/>
              <a:t>75</a:t>
            </a:fld>
            <a:endParaRPr lang="en-US" altLang="zh-CN"/>
          </a:p>
          <a:p>
            <a:endParaRPr lang="en-US" altLang="zh-CN"/>
          </a:p>
        </p:txBody>
      </p:sp>
      <p:sp>
        <p:nvSpPr>
          <p:cNvPr id="219138" name="Rectangle 2"/>
          <p:cNvSpPr>
            <a:spLocks noGrp="1" noChangeArrowheads="1"/>
          </p:cNvSpPr>
          <p:nvPr>
            <p:ph type="title"/>
          </p:nvPr>
        </p:nvSpPr>
        <p:spPr>
          <a:xfrm>
            <a:off x="304800" y="503238"/>
            <a:ext cx="8534400" cy="334962"/>
          </a:xfrm>
        </p:spPr>
        <p:txBody>
          <a:bodyPr/>
          <a:lstStyle/>
          <a:p>
            <a:r>
              <a:rPr lang="zh-CN" altLang="en-US" sz="2400" dirty="0">
                <a:latin typeface="微软雅黑" pitchFamily="34" charset="-122"/>
                <a:ea typeface="微软雅黑" pitchFamily="34" charset="-122"/>
              </a:rPr>
              <a:t>并行编译系统：程序分析，程序优化和并行代码生成三个部分</a:t>
            </a:r>
          </a:p>
        </p:txBody>
      </p:sp>
      <p:sp>
        <p:nvSpPr>
          <p:cNvPr id="219139" name="Rectangle 3"/>
          <p:cNvSpPr>
            <a:spLocks noGrp="1" noChangeArrowheads="1"/>
          </p:cNvSpPr>
          <p:nvPr>
            <p:ph type="body" idx="1"/>
          </p:nvPr>
        </p:nvSpPr>
        <p:spPr>
          <a:xfrm>
            <a:off x="457200" y="1066800"/>
            <a:ext cx="8027988" cy="4824413"/>
          </a:xfrm>
        </p:spPr>
        <p:txBody>
          <a:bodyPr/>
          <a:lstStyle/>
          <a:p>
            <a:pPr algn="just">
              <a:lnSpc>
                <a:spcPct val="90000"/>
              </a:lnSpc>
              <a:buFontTx/>
              <a:buNone/>
            </a:pPr>
            <a:r>
              <a:rPr lang="zh-CN" altLang="en-US" sz="2400" dirty="0">
                <a:latin typeface="Times New Roman" pitchFamily="18" charset="0"/>
              </a:rPr>
              <a:t>程序分析－各种并行优化的基础。</a:t>
            </a:r>
          </a:p>
          <a:p>
            <a:pPr algn="just">
              <a:lnSpc>
                <a:spcPct val="90000"/>
              </a:lnSpc>
              <a:buFontTx/>
              <a:buNone/>
            </a:pPr>
            <a:r>
              <a:rPr lang="zh-CN" altLang="en-US" sz="2400" dirty="0">
                <a:latin typeface="Times New Roman" pitchFamily="18" charset="0"/>
              </a:rPr>
              <a:t>   数据依赖关系分析</a:t>
            </a:r>
          </a:p>
          <a:p>
            <a:pPr algn="just">
              <a:lnSpc>
                <a:spcPct val="90000"/>
              </a:lnSpc>
              <a:buFontTx/>
              <a:buNone/>
            </a:pPr>
            <a:r>
              <a:rPr lang="zh-CN" altLang="en-US" sz="2400" dirty="0">
                <a:latin typeface="Times New Roman" pitchFamily="18" charset="0"/>
              </a:rPr>
              <a:t>   控制依赖并系分析</a:t>
            </a:r>
          </a:p>
          <a:p>
            <a:pPr algn="just">
              <a:lnSpc>
                <a:spcPct val="90000"/>
              </a:lnSpc>
              <a:buFontTx/>
              <a:buNone/>
            </a:pPr>
            <a:r>
              <a:rPr lang="zh-CN" altLang="en-US" sz="2400" dirty="0">
                <a:latin typeface="Times New Roman" pitchFamily="18" charset="0"/>
              </a:rPr>
              <a:t>   数据流分析，</a:t>
            </a:r>
          </a:p>
          <a:p>
            <a:pPr algn="just">
              <a:lnSpc>
                <a:spcPct val="90000"/>
              </a:lnSpc>
              <a:buFontTx/>
              <a:buNone/>
            </a:pPr>
            <a:r>
              <a:rPr lang="zh-CN" altLang="en-US" sz="2400" dirty="0">
                <a:latin typeface="Times New Roman" pitchFamily="18" charset="0"/>
              </a:rPr>
              <a:t>程序分析的级别</a:t>
            </a:r>
          </a:p>
          <a:p>
            <a:pPr algn="just">
              <a:lnSpc>
                <a:spcPct val="90000"/>
              </a:lnSpc>
              <a:buFontTx/>
              <a:buNone/>
            </a:pPr>
            <a:r>
              <a:rPr lang="zh-CN" altLang="en-US" sz="2400" dirty="0">
                <a:latin typeface="Times New Roman" pitchFamily="18" charset="0"/>
              </a:rPr>
              <a:t>  对超标量机</a:t>
            </a:r>
            <a:r>
              <a:rPr lang="en-US" altLang="zh-CN" sz="2400" dirty="0">
                <a:latin typeface="Times New Roman" pitchFamily="18" charset="0"/>
              </a:rPr>
              <a:t>——</a:t>
            </a:r>
            <a:r>
              <a:rPr lang="zh-CN" altLang="en-US" sz="2400" dirty="0">
                <a:latin typeface="Times New Roman" pitchFamily="18" charset="0"/>
              </a:rPr>
              <a:t>一般的数据流分析。</a:t>
            </a:r>
          </a:p>
          <a:p>
            <a:pPr algn="just">
              <a:lnSpc>
                <a:spcPct val="90000"/>
              </a:lnSpc>
              <a:buFontTx/>
              <a:buNone/>
            </a:pPr>
            <a:r>
              <a:rPr lang="zh-CN" altLang="en-US" sz="2400" dirty="0">
                <a:latin typeface="Times New Roman" pitchFamily="18" charset="0"/>
              </a:rPr>
              <a:t>  对于提供指令级并行的超长指令字机器，向量机或并行机数据依赖关系分析和控制依赖关系分析</a:t>
            </a:r>
          </a:p>
          <a:p>
            <a:pPr algn="just">
              <a:lnSpc>
                <a:spcPct val="90000"/>
              </a:lnSpc>
              <a:buFontTx/>
              <a:buNone/>
            </a:pPr>
            <a:r>
              <a:rPr lang="zh-CN" altLang="en-US" sz="2400" dirty="0">
                <a:latin typeface="Times New Roman" pitchFamily="18" charset="0"/>
              </a:rPr>
              <a:t>分析的范围</a:t>
            </a:r>
            <a:r>
              <a:rPr lang="en-US" altLang="zh-CN" sz="2400" dirty="0">
                <a:latin typeface="Times New Roman" pitchFamily="18" charset="0"/>
              </a:rPr>
              <a:t>——</a:t>
            </a:r>
            <a:r>
              <a:rPr lang="zh-CN" altLang="en-US" sz="2400" dirty="0">
                <a:latin typeface="Times New Roman" pitchFamily="18" charset="0"/>
              </a:rPr>
              <a:t>与并行粒度有关</a:t>
            </a:r>
          </a:p>
          <a:p>
            <a:pPr algn="just">
              <a:lnSpc>
                <a:spcPct val="90000"/>
              </a:lnSpc>
              <a:buFontTx/>
              <a:buNone/>
            </a:pPr>
            <a:r>
              <a:rPr lang="zh-CN" altLang="en-US" sz="2400" dirty="0">
                <a:latin typeface="Times New Roman" pitchFamily="18" charset="0"/>
              </a:rPr>
              <a:t>                       循环级并行</a:t>
            </a:r>
            <a:r>
              <a:rPr lang="en-US" altLang="zh-CN" sz="2400" dirty="0">
                <a:latin typeface="Times New Roman" pitchFamily="18" charset="0"/>
              </a:rPr>
              <a:t>——</a:t>
            </a:r>
            <a:r>
              <a:rPr lang="zh-CN" altLang="en-US" sz="2400" dirty="0">
                <a:latin typeface="Times New Roman" pitchFamily="18" charset="0"/>
              </a:rPr>
              <a:t>分析的对象是循环</a:t>
            </a:r>
          </a:p>
          <a:p>
            <a:pPr algn="just">
              <a:lnSpc>
                <a:spcPct val="90000"/>
              </a:lnSpc>
              <a:buFontTx/>
              <a:buNone/>
            </a:pPr>
            <a:r>
              <a:rPr lang="zh-CN" altLang="en-US" sz="2400" dirty="0">
                <a:latin typeface="Times New Roman" pitchFamily="18" charset="0"/>
              </a:rPr>
              <a:t>                       子程序并行</a:t>
            </a:r>
            <a:r>
              <a:rPr lang="en-US" altLang="zh-CN" sz="2400" dirty="0">
                <a:latin typeface="Times New Roman" pitchFamily="18" charset="0"/>
              </a:rPr>
              <a:t>——</a:t>
            </a:r>
            <a:r>
              <a:rPr lang="zh-CN" altLang="en-US" sz="2400" dirty="0">
                <a:latin typeface="Times New Roman" pitchFamily="18" charset="0"/>
              </a:rPr>
              <a:t>分析子程序之间的关系</a:t>
            </a:r>
          </a:p>
          <a:p>
            <a:pPr>
              <a:lnSpc>
                <a:spcPct val="90000"/>
              </a:lnSpc>
              <a:buFontTx/>
              <a:buNone/>
            </a:pPr>
            <a:endParaRPr lang="en-US" altLang="zh-CN" sz="2400" dirty="0">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FD64F59-7452-4D51-8E08-2BBA18E0DFA7}" type="slidenum">
              <a:rPr lang="en-US" altLang="zh-CN"/>
              <a:pPr/>
              <a:t>76</a:t>
            </a:fld>
            <a:endParaRPr lang="en-US" altLang="zh-CN"/>
          </a:p>
          <a:p>
            <a:endParaRPr lang="en-US" altLang="zh-CN"/>
          </a:p>
        </p:txBody>
      </p:sp>
      <p:sp>
        <p:nvSpPr>
          <p:cNvPr id="220162" name="Rectangle 2"/>
          <p:cNvSpPr>
            <a:spLocks noGrp="1" noChangeArrowheads="1"/>
          </p:cNvSpPr>
          <p:nvPr>
            <p:ph type="title"/>
          </p:nvPr>
        </p:nvSpPr>
        <p:spPr>
          <a:xfrm>
            <a:off x="381000" y="503238"/>
            <a:ext cx="8229600" cy="334962"/>
          </a:xfrm>
        </p:spPr>
        <p:txBody>
          <a:bodyPr/>
          <a:lstStyle/>
          <a:p>
            <a:r>
              <a:rPr lang="zh-CN" altLang="en-US" sz="2800" dirty="0">
                <a:latin typeface="微软雅黑" pitchFamily="34" charset="-122"/>
                <a:ea typeface="微软雅黑" pitchFamily="34" charset="-122"/>
              </a:rPr>
              <a:t>程序优化</a:t>
            </a:r>
          </a:p>
        </p:txBody>
      </p:sp>
      <p:sp>
        <p:nvSpPr>
          <p:cNvPr id="220163" name="Rectangle 3"/>
          <p:cNvSpPr>
            <a:spLocks noGrp="1" noChangeArrowheads="1"/>
          </p:cNvSpPr>
          <p:nvPr>
            <p:ph type="body" idx="1"/>
          </p:nvPr>
        </p:nvSpPr>
        <p:spPr>
          <a:xfrm>
            <a:off x="609600" y="1219200"/>
            <a:ext cx="8077200" cy="4471988"/>
          </a:xfrm>
        </p:spPr>
        <p:txBody>
          <a:bodyPr/>
          <a:lstStyle/>
          <a:p>
            <a:pPr algn="just"/>
            <a:r>
              <a:rPr lang="zh-CN" altLang="en-US" sz="2800" dirty="0">
                <a:latin typeface="Times New Roman" pitchFamily="18" charset="0"/>
              </a:rPr>
              <a:t>尽可能利用并行硬件能力为目的的各种程序转换。</a:t>
            </a:r>
          </a:p>
          <a:p>
            <a:pPr algn="just">
              <a:buFontTx/>
              <a:buNone/>
            </a:pPr>
            <a:r>
              <a:rPr lang="zh-CN" altLang="en-US" sz="2800" dirty="0">
                <a:latin typeface="Times New Roman" pitchFamily="18" charset="0"/>
              </a:rPr>
              <a:t>     减少指令长度和存储访问次数</a:t>
            </a:r>
          </a:p>
          <a:p>
            <a:pPr algn="just">
              <a:buFontTx/>
              <a:buNone/>
            </a:pPr>
            <a:r>
              <a:rPr lang="zh-CN" altLang="en-US" sz="2800" dirty="0">
                <a:latin typeface="Times New Roman" pitchFamily="18" charset="0"/>
              </a:rPr>
              <a:t>     利用向量流水线的向量化，</a:t>
            </a:r>
          </a:p>
          <a:p>
            <a:pPr algn="just">
              <a:buFontTx/>
              <a:buNone/>
            </a:pPr>
            <a:r>
              <a:rPr lang="zh-CN" altLang="en-US" sz="2800" dirty="0">
                <a:latin typeface="Times New Roman" pitchFamily="18" charset="0"/>
              </a:rPr>
              <a:t>     利用多处理机结构的并行化，</a:t>
            </a:r>
          </a:p>
          <a:p>
            <a:pPr algn="just">
              <a:buFontTx/>
              <a:buNone/>
            </a:pPr>
            <a:r>
              <a:rPr lang="zh-CN" altLang="en-US" sz="2800" dirty="0">
                <a:latin typeface="Times New Roman" pitchFamily="18" charset="0"/>
              </a:rPr>
              <a:t>      减少流水部件或存储器访问延迟的指令调度</a:t>
            </a:r>
          </a:p>
          <a:p>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F7EEA7D-8FA0-45C7-ABC5-EAEF76005C03}" type="slidenum">
              <a:rPr lang="en-US" altLang="zh-CN"/>
              <a:pPr/>
              <a:t>77</a:t>
            </a:fld>
            <a:endParaRPr lang="en-US" altLang="zh-CN"/>
          </a:p>
          <a:p>
            <a:endParaRPr lang="en-US" altLang="zh-CN"/>
          </a:p>
        </p:txBody>
      </p:sp>
      <p:sp>
        <p:nvSpPr>
          <p:cNvPr id="221186" name="Rectangle 2"/>
          <p:cNvSpPr>
            <a:spLocks noGrp="1" noChangeArrowheads="1"/>
          </p:cNvSpPr>
          <p:nvPr>
            <p:ph type="title"/>
          </p:nvPr>
        </p:nvSpPr>
        <p:spPr>
          <a:xfrm>
            <a:off x="457200" y="685800"/>
            <a:ext cx="8229600" cy="457200"/>
          </a:xfrm>
        </p:spPr>
        <p:txBody>
          <a:bodyPr/>
          <a:lstStyle/>
          <a:p>
            <a:r>
              <a:rPr lang="zh-CN" altLang="en-US" sz="2800" dirty="0">
                <a:latin typeface="微软雅黑" pitchFamily="34" charset="-122"/>
                <a:ea typeface="微软雅黑" pitchFamily="34" charset="-122"/>
              </a:rPr>
              <a:t>并行代码生成</a:t>
            </a:r>
            <a:r>
              <a:rPr lang="zh-CN" altLang="en-US" sz="2800" dirty="0">
                <a:latin typeface="微软雅黑" pitchFamily="34" charset="-122"/>
                <a:ea typeface="微软雅黑" pitchFamily="34" charset="-122"/>
                <a:cs typeface="Times New Roman" pitchFamily="18" charset="0"/>
              </a:rPr>
              <a:t/>
            </a:r>
            <a:br>
              <a:rPr lang="zh-CN" altLang="en-US" sz="2800" dirty="0">
                <a:latin typeface="微软雅黑" pitchFamily="34" charset="-122"/>
                <a:ea typeface="微软雅黑" pitchFamily="34" charset="-122"/>
                <a:cs typeface="Times New Roman" pitchFamily="18" charset="0"/>
              </a:rPr>
            </a:br>
            <a:endParaRPr lang="zh-CN" altLang="en-US" sz="2800" dirty="0">
              <a:latin typeface="微软雅黑" pitchFamily="34" charset="-122"/>
              <a:ea typeface="微软雅黑" pitchFamily="34" charset="-122"/>
              <a:cs typeface="Times New Roman" pitchFamily="18" charset="0"/>
            </a:endParaRPr>
          </a:p>
        </p:txBody>
      </p:sp>
      <p:sp>
        <p:nvSpPr>
          <p:cNvPr id="221187" name="Rectangle 3"/>
          <p:cNvSpPr>
            <a:spLocks noGrp="1" noChangeArrowheads="1"/>
          </p:cNvSpPr>
          <p:nvPr>
            <p:ph type="body" idx="1"/>
          </p:nvPr>
        </p:nvSpPr>
        <p:spPr>
          <a:xfrm>
            <a:off x="533400" y="914400"/>
            <a:ext cx="7829550" cy="5256213"/>
          </a:xfrm>
        </p:spPr>
        <p:txBody>
          <a:bodyPr/>
          <a:lstStyle/>
          <a:p>
            <a:pPr algn="just">
              <a:lnSpc>
                <a:spcPct val="90000"/>
              </a:lnSpc>
              <a:buFontTx/>
              <a:buNone/>
            </a:pPr>
            <a:r>
              <a:rPr lang="en-US" altLang="zh-CN" sz="2400" dirty="0">
                <a:latin typeface="Times New Roman" pitchFamily="18" charset="0"/>
              </a:rPr>
              <a:t>    </a:t>
            </a:r>
            <a:r>
              <a:rPr lang="zh-CN" altLang="en-US" sz="2400" dirty="0">
                <a:latin typeface="Times New Roman" pitchFamily="18" charset="0"/>
              </a:rPr>
              <a:t>包括程序中的并行语法、语义的分析处理，也包括与体系结构相关的目标代码生成。</a:t>
            </a:r>
          </a:p>
          <a:p>
            <a:pPr algn="just">
              <a:lnSpc>
                <a:spcPct val="90000"/>
              </a:lnSpc>
              <a:buFontTx/>
              <a:buNone/>
            </a:pPr>
            <a:r>
              <a:rPr lang="zh-CN" altLang="en-US" sz="2400" dirty="0">
                <a:latin typeface="Times New Roman" pitchFamily="18" charset="0"/>
              </a:rPr>
              <a:t>        与并行语言有关</a:t>
            </a:r>
          </a:p>
          <a:p>
            <a:pPr algn="just">
              <a:lnSpc>
                <a:spcPct val="90000"/>
              </a:lnSpc>
              <a:buFontTx/>
              <a:buNone/>
            </a:pPr>
            <a:r>
              <a:rPr lang="zh-CN" altLang="en-US" sz="2400" dirty="0">
                <a:latin typeface="Times New Roman" pitchFamily="18" charset="0"/>
              </a:rPr>
              <a:t>        与计算机结构有关</a:t>
            </a:r>
          </a:p>
          <a:p>
            <a:pPr algn="just">
              <a:lnSpc>
                <a:spcPct val="90000"/>
              </a:lnSpc>
            </a:pPr>
            <a:r>
              <a:rPr lang="zh-CN" altLang="en-US" sz="2400" dirty="0">
                <a:latin typeface="Times New Roman" pitchFamily="18" charset="0"/>
              </a:rPr>
              <a:t>向量处理机</a:t>
            </a:r>
            <a:r>
              <a:rPr lang="en-US" altLang="zh-CN" sz="2400" dirty="0">
                <a:latin typeface="Times New Roman" pitchFamily="18" charset="0"/>
              </a:rPr>
              <a:t>----</a:t>
            </a:r>
            <a:r>
              <a:rPr lang="zh-CN" altLang="en-US" sz="2400" dirty="0">
                <a:latin typeface="Times New Roman" pitchFamily="18" charset="0"/>
              </a:rPr>
              <a:t>向量语句组织成向量循环</a:t>
            </a:r>
          </a:p>
          <a:p>
            <a:pPr algn="just">
              <a:lnSpc>
                <a:spcPct val="90000"/>
              </a:lnSpc>
            </a:pPr>
            <a:r>
              <a:rPr lang="zh-CN" altLang="en-US" sz="2400" dirty="0">
                <a:latin typeface="Times New Roman" pitchFamily="18" charset="0"/>
              </a:rPr>
              <a:t>共享存储器多处理机</a:t>
            </a:r>
            <a:r>
              <a:rPr lang="en-US" altLang="zh-CN" sz="2400" dirty="0">
                <a:latin typeface="Times New Roman" pitchFamily="18" charset="0"/>
              </a:rPr>
              <a:t>---</a:t>
            </a:r>
            <a:r>
              <a:rPr lang="zh-CN" altLang="en-US" sz="2400" dirty="0">
                <a:latin typeface="Times New Roman" pitchFamily="18" charset="0"/>
              </a:rPr>
              <a:t>并行循环的迭代划分，以及处理机调度与同步库子程序调用的插入</a:t>
            </a:r>
          </a:p>
          <a:p>
            <a:pPr algn="just">
              <a:lnSpc>
                <a:spcPct val="90000"/>
              </a:lnSpc>
            </a:pPr>
            <a:r>
              <a:rPr lang="zh-CN" altLang="en-US" sz="2400" dirty="0">
                <a:latin typeface="Times New Roman" pitchFamily="18" charset="0"/>
              </a:rPr>
              <a:t>分布存储器大规模并行机</a:t>
            </a:r>
            <a:r>
              <a:rPr lang="en-US" altLang="zh-CN" sz="2400" dirty="0">
                <a:latin typeface="Times New Roman" pitchFamily="18" charset="0"/>
              </a:rPr>
              <a:t>---</a:t>
            </a:r>
            <a:r>
              <a:rPr lang="zh-CN" altLang="en-US" sz="2400" dirty="0">
                <a:latin typeface="Times New Roman" pitchFamily="18" charset="0"/>
              </a:rPr>
              <a:t>数据与计算的分布，分布数组的地址计算，通信所需的消息传递库子程序调用的插入等。</a:t>
            </a:r>
            <a:endParaRPr lang="zh-CN" altLang="en-US" sz="2400" dirty="0">
              <a:latin typeface="Times New Roman" pitchFamily="18" charset="0"/>
              <a:cs typeface="Times New Roman" pitchFamily="18" charset="0"/>
            </a:endParaRPr>
          </a:p>
          <a:p>
            <a:pPr>
              <a:lnSpc>
                <a:spcPct val="90000"/>
              </a:lnSpc>
            </a:pPr>
            <a:r>
              <a:rPr lang="zh-CN" altLang="en-US" sz="2400" dirty="0">
                <a:latin typeface="Times New Roman" pitchFamily="18" charset="0"/>
              </a:rPr>
              <a:t>计算机提供的并行性越高体系结构越复杂，编译面临的任务就越多，越困难，这种困难性主要在于针对并行体系结构的向量化，并行化和各种优化中的许多问题都是ＮＰ一完全的问题</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925759F-525C-4662-982B-EF4A15C33866}" type="slidenum">
              <a:rPr lang="en-US" altLang="zh-CN"/>
              <a:pPr/>
              <a:t>78</a:t>
            </a:fld>
            <a:endParaRPr lang="en-US" altLang="zh-CN"/>
          </a:p>
          <a:p>
            <a:endParaRPr lang="en-US" altLang="zh-CN"/>
          </a:p>
        </p:txBody>
      </p:sp>
      <p:sp>
        <p:nvSpPr>
          <p:cNvPr id="223234" name="Freeform 2"/>
          <p:cNvSpPr>
            <a:spLocks/>
          </p:cNvSpPr>
          <p:nvPr/>
        </p:nvSpPr>
        <p:spPr bwMode="auto">
          <a:xfrm>
            <a:off x="2232025" y="4054475"/>
            <a:ext cx="1379538" cy="111125"/>
          </a:xfrm>
          <a:custGeom>
            <a:avLst/>
            <a:gdLst>
              <a:gd name="T0" fmla="*/ 2173 w 2173"/>
              <a:gd name="T1" fmla="*/ 0 h 174"/>
              <a:gd name="T2" fmla="*/ 1938 w 2173"/>
              <a:gd name="T3" fmla="*/ 69 h 174"/>
              <a:gd name="T4" fmla="*/ 1696 w 2173"/>
              <a:gd name="T5" fmla="*/ 125 h 174"/>
              <a:gd name="T6" fmla="*/ 1461 w 2173"/>
              <a:gd name="T7" fmla="*/ 160 h 174"/>
              <a:gd name="T8" fmla="*/ 1219 w 2173"/>
              <a:gd name="T9" fmla="*/ 174 h 174"/>
              <a:gd name="T10" fmla="*/ 977 w 2173"/>
              <a:gd name="T11" fmla="*/ 174 h 174"/>
              <a:gd name="T12" fmla="*/ 734 w 2173"/>
              <a:gd name="T13" fmla="*/ 160 h 174"/>
              <a:gd name="T14" fmla="*/ 492 w 2173"/>
              <a:gd name="T15" fmla="*/ 125 h 174"/>
              <a:gd name="T16" fmla="*/ 250 w 2173"/>
              <a:gd name="T17" fmla="*/ 69 h 174"/>
              <a:gd name="T18" fmla="*/ 0 w 2173"/>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3" h="174">
                <a:moveTo>
                  <a:pt x="2173" y="0"/>
                </a:moveTo>
                <a:lnTo>
                  <a:pt x="1938" y="69"/>
                </a:lnTo>
                <a:lnTo>
                  <a:pt x="1696" y="125"/>
                </a:lnTo>
                <a:lnTo>
                  <a:pt x="1461" y="160"/>
                </a:lnTo>
                <a:lnTo>
                  <a:pt x="1219" y="174"/>
                </a:lnTo>
                <a:lnTo>
                  <a:pt x="977" y="174"/>
                </a:lnTo>
                <a:lnTo>
                  <a:pt x="734" y="160"/>
                </a:lnTo>
                <a:lnTo>
                  <a:pt x="492" y="125"/>
                </a:lnTo>
                <a:lnTo>
                  <a:pt x="250" y="69"/>
                </a:lnTo>
                <a:lnTo>
                  <a:pt x="0" y="0"/>
                </a:lnTo>
              </a:path>
            </a:pathLst>
          </a:custGeom>
          <a:noFill/>
          <a:ln w="508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3235" name="Freeform 3"/>
          <p:cNvSpPr>
            <a:spLocks/>
          </p:cNvSpPr>
          <p:nvPr/>
        </p:nvSpPr>
        <p:spPr bwMode="auto">
          <a:xfrm>
            <a:off x="2232025" y="4237038"/>
            <a:ext cx="1379538" cy="111125"/>
          </a:xfrm>
          <a:custGeom>
            <a:avLst/>
            <a:gdLst>
              <a:gd name="T0" fmla="*/ 2173 w 2173"/>
              <a:gd name="T1" fmla="*/ 0 h 174"/>
              <a:gd name="T2" fmla="*/ 1938 w 2173"/>
              <a:gd name="T3" fmla="*/ 69 h 174"/>
              <a:gd name="T4" fmla="*/ 1696 w 2173"/>
              <a:gd name="T5" fmla="*/ 125 h 174"/>
              <a:gd name="T6" fmla="*/ 1461 w 2173"/>
              <a:gd name="T7" fmla="*/ 160 h 174"/>
              <a:gd name="T8" fmla="*/ 1219 w 2173"/>
              <a:gd name="T9" fmla="*/ 174 h 174"/>
              <a:gd name="T10" fmla="*/ 977 w 2173"/>
              <a:gd name="T11" fmla="*/ 174 h 174"/>
              <a:gd name="T12" fmla="*/ 734 w 2173"/>
              <a:gd name="T13" fmla="*/ 160 h 174"/>
              <a:gd name="T14" fmla="*/ 492 w 2173"/>
              <a:gd name="T15" fmla="*/ 125 h 174"/>
              <a:gd name="T16" fmla="*/ 250 w 2173"/>
              <a:gd name="T17" fmla="*/ 69 h 174"/>
              <a:gd name="T18" fmla="*/ 0 w 2173"/>
              <a:gd name="T1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3" h="174">
                <a:moveTo>
                  <a:pt x="2173" y="0"/>
                </a:moveTo>
                <a:lnTo>
                  <a:pt x="1938" y="69"/>
                </a:lnTo>
                <a:lnTo>
                  <a:pt x="1696" y="125"/>
                </a:lnTo>
                <a:lnTo>
                  <a:pt x="1461" y="160"/>
                </a:lnTo>
                <a:lnTo>
                  <a:pt x="1219" y="174"/>
                </a:lnTo>
                <a:lnTo>
                  <a:pt x="977" y="174"/>
                </a:lnTo>
                <a:lnTo>
                  <a:pt x="734" y="160"/>
                </a:lnTo>
                <a:lnTo>
                  <a:pt x="492" y="125"/>
                </a:lnTo>
                <a:lnTo>
                  <a:pt x="250" y="69"/>
                </a:lnTo>
                <a:lnTo>
                  <a:pt x="0" y="0"/>
                </a:lnTo>
              </a:path>
            </a:pathLst>
          </a:custGeom>
          <a:noFill/>
          <a:ln w="508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23236" name="Object 4"/>
          <p:cNvGraphicFramePr>
            <a:graphicFrameLocks noChangeAspect="1"/>
          </p:cNvGraphicFramePr>
          <p:nvPr/>
        </p:nvGraphicFramePr>
        <p:xfrm>
          <a:off x="1116013" y="1700213"/>
          <a:ext cx="8027987" cy="4689475"/>
        </p:xfrm>
        <a:graphic>
          <a:graphicData uri="http://schemas.openxmlformats.org/presentationml/2006/ole">
            <mc:AlternateContent xmlns:mc="http://schemas.openxmlformats.org/markup-compatibility/2006">
              <mc:Choice xmlns:v="urn:schemas-microsoft-com:vml" Requires="v">
                <p:oleObj spid="_x0000_s223305" name="文档" r:id="rId3" imgW="9946080" imgH="5810400" progId="Word.Document.8">
                  <p:embed/>
                </p:oleObj>
              </mc:Choice>
              <mc:Fallback>
                <p:oleObj name="文档" r:id="rId3" imgW="9946080" imgH="581040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8027987" cy="468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3237" name="Rectangle 5"/>
          <p:cNvSpPr>
            <a:spLocks noGrp="1" noChangeArrowheads="1"/>
          </p:cNvSpPr>
          <p:nvPr>
            <p:ph type="title"/>
          </p:nvPr>
        </p:nvSpPr>
        <p:spPr>
          <a:xfrm>
            <a:off x="381000" y="609600"/>
            <a:ext cx="8229600" cy="223838"/>
          </a:xfrm>
          <a:noFill/>
          <a:ln/>
        </p:spPr>
        <p:txBody>
          <a:bodyPr/>
          <a:lstStyle/>
          <a:p>
            <a:r>
              <a:rPr lang="zh-CN" altLang="en-US" sz="2800" dirty="0">
                <a:latin typeface="微软雅黑" pitchFamily="34" charset="-122"/>
                <a:ea typeface="微软雅黑" pitchFamily="34" charset="-122"/>
              </a:rPr>
              <a:t>嵌入式系统开发环境</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3E09967B-FCDF-498D-BF25-C3CC8D7D3F16}" type="slidenum">
              <a:rPr lang="en-US" altLang="zh-CN"/>
              <a:pPr/>
              <a:t>79</a:t>
            </a:fld>
            <a:endParaRPr lang="en-US" altLang="zh-CN"/>
          </a:p>
          <a:p>
            <a:endParaRPr lang="en-US" altLang="zh-CN"/>
          </a:p>
        </p:txBody>
      </p:sp>
      <p:sp>
        <p:nvSpPr>
          <p:cNvPr id="224258" name="AutoShape 2"/>
          <p:cNvSpPr>
            <a:spLocks noChangeArrowheads="1"/>
          </p:cNvSpPr>
          <p:nvPr/>
        </p:nvSpPr>
        <p:spPr bwMode="auto">
          <a:xfrm>
            <a:off x="5932488" y="4646613"/>
            <a:ext cx="2743200" cy="838200"/>
          </a:xfrm>
          <a:prstGeom prst="parallelogram">
            <a:avLst>
              <a:gd name="adj" fmla="val 81818"/>
            </a:avLst>
          </a:prstGeom>
          <a:solidFill>
            <a:srgbClr val="CCFFCC"/>
          </a:solidFill>
          <a:ln w="9525"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3600">
              <a:solidFill>
                <a:schemeClr val="bg2"/>
              </a:solidFill>
              <a:latin typeface="Tahoma" pitchFamily="34" charset="0"/>
              <a:ea typeface="黑体" pitchFamily="2" charset="-122"/>
            </a:endParaRPr>
          </a:p>
        </p:txBody>
      </p:sp>
      <p:sp>
        <p:nvSpPr>
          <p:cNvPr id="224259" name="AutoShape 3"/>
          <p:cNvSpPr>
            <a:spLocks noChangeArrowheads="1"/>
          </p:cNvSpPr>
          <p:nvPr/>
        </p:nvSpPr>
        <p:spPr bwMode="auto">
          <a:xfrm>
            <a:off x="1589088" y="4646613"/>
            <a:ext cx="3429000" cy="838200"/>
          </a:xfrm>
          <a:prstGeom prst="parallelogram">
            <a:avLst>
              <a:gd name="adj" fmla="val 102273"/>
            </a:avLst>
          </a:prstGeom>
          <a:solidFill>
            <a:srgbClr val="CCFF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0" name="Rectangle 4"/>
          <p:cNvSpPr>
            <a:spLocks noChangeArrowheads="1"/>
          </p:cNvSpPr>
          <p:nvPr/>
        </p:nvSpPr>
        <p:spPr bwMode="auto">
          <a:xfrm>
            <a:off x="914400" y="1371600"/>
            <a:ext cx="735488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77825" algn="l" eaLnBrk="1" hangingPunct="1">
              <a:spcBef>
                <a:spcPct val="10000"/>
              </a:spcBef>
            </a:pPr>
            <a:r>
              <a:rPr lang="zh-CN" altLang="en-US" sz="2400" b="1" dirty="0">
                <a:ea typeface="楷体_GB2312" pitchFamily="49" charset="-122"/>
              </a:rPr>
              <a:t>由于目标机指令系统与宿主机的指令系统不同，    编译程序在宿主机</a:t>
            </a:r>
            <a:r>
              <a:rPr lang="en-US" altLang="zh-CN" sz="2400" b="1" dirty="0">
                <a:ea typeface="楷体_GB2312" pitchFamily="49" charset="-122"/>
              </a:rPr>
              <a:t>A</a:t>
            </a:r>
            <a:r>
              <a:rPr lang="zh-CN" altLang="en-US" sz="2400" b="1" dirty="0">
                <a:ea typeface="楷体_GB2312" pitchFamily="49" charset="-122"/>
              </a:rPr>
              <a:t>上运行，将应用程序的源程序生成目标机</a:t>
            </a:r>
            <a:r>
              <a:rPr lang="en-US" altLang="zh-CN" sz="2400" b="1" dirty="0">
                <a:ea typeface="楷体_GB2312" pitchFamily="49" charset="-122"/>
              </a:rPr>
              <a:t>B</a:t>
            </a:r>
            <a:r>
              <a:rPr lang="zh-CN" altLang="en-US" sz="2400" b="1" dirty="0">
                <a:ea typeface="楷体_GB2312" pitchFamily="49" charset="-122"/>
              </a:rPr>
              <a:t>的代码，这种编译称为交叉编译。</a:t>
            </a:r>
          </a:p>
        </p:txBody>
      </p:sp>
      <p:grpSp>
        <p:nvGrpSpPr>
          <p:cNvPr id="224261" name="Group 5"/>
          <p:cNvGrpSpPr>
            <a:grpSpLocks/>
          </p:cNvGrpSpPr>
          <p:nvPr/>
        </p:nvGrpSpPr>
        <p:grpSpPr bwMode="auto">
          <a:xfrm>
            <a:off x="2351088" y="3716338"/>
            <a:ext cx="2057400" cy="1463675"/>
            <a:chOff x="1056" y="2342"/>
            <a:chExt cx="1296" cy="922"/>
          </a:xfrm>
        </p:grpSpPr>
        <p:sp>
          <p:nvSpPr>
            <p:cNvPr id="224262" name="Freeform 6"/>
            <p:cNvSpPr>
              <a:spLocks/>
            </p:cNvSpPr>
            <p:nvPr/>
          </p:nvSpPr>
          <p:spPr bwMode="auto">
            <a:xfrm>
              <a:off x="1056" y="2352"/>
              <a:ext cx="1296" cy="912"/>
            </a:xfrm>
            <a:custGeom>
              <a:avLst/>
              <a:gdLst>
                <a:gd name="T0" fmla="*/ 0 w 1296"/>
                <a:gd name="T1" fmla="*/ 0 h 912"/>
                <a:gd name="T2" fmla="*/ 0 w 1296"/>
                <a:gd name="T3" fmla="*/ 384 h 912"/>
                <a:gd name="T4" fmla="*/ 384 w 1296"/>
                <a:gd name="T5" fmla="*/ 384 h 912"/>
                <a:gd name="T6" fmla="*/ 384 w 1296"/>
                <a:gd name="T7" fmla="*/ 912 h 912"/>
                <a:gd name="T8" fmla="*/ 864 w 1296"/>
                <a:gd name="T9" fmla="*/ 912 h 912"/>
                <a:gd name="T10" fmla="*/ 864 w 1296"/>
                <a:gd name="T11" fmla="*/ 384 h 912"/>
                <a:gd name="T12" fmla="*/ 1296 w 1296"/>
                <a:gd name="T13" fmla="*/ 384 h 912"/>
                <a:gd name="T14" fmla="*/ 1296 w 1296"/>
                <a:gd name="T15" fmla="*/ 0 h 912"/>
                <a:gd name="T16" fmla="*/ 0 w 1296"/>
                <a:gd name="T17"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6" h="912">
                  <a:moveTo>
                    <a:pt x="0" y="0"/>
                  </a:moveTo>
                  <a:lnTo>
                    <a:pt x="0" y="384"/>
                  </a:lnTo>
                  <a:lnTo>
                    <a:pt x="384" y="384"/>
                  </a:lnTo>
                  <a:lnTo>
                    <a:pt x="384" y="912"/>
                  </a:lnTo>
                  <a:lnTo>
                    <a:pt x="864" y="912"/>
                  </a:lnTo>
                  <a:lnTo>
                    <a:pt x="864" y="384"/>
                  </a:lnTo>
                  <a:lnTo>
                    <a:pt x="1296" y="384"/>
                  </a:lnTo>
                  <a:lnTo>
                    <a:pt x="1296" y="0"/>
                  </a:lnTo>
                  <a:lnTo>
                    <a:pt x="0" y="0"/>
                  </a:lnTo>
                  <a:close/>
                </a:path>
              </a:pathLst>
            </a:custGeom>
            <a:solidFill>
              <a:schemeClr val="tx1"/>
            </a:solidFill>
            <a:ln w="9525" cap="flat" cmpd="sng">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3" name="Text Box 7"/>
            <p:cNvSpPr txBox="1">
              <a:spLocks noChangeArrowheads="1"/>
            </p:cNvSpPr>
            <p:nvPr/>
          </p:nvSpPr>
          <p:spPr bwMode="auto">
            <a:xfrm>
              <a:off x="1158" y="2342"/>
              <a:ext cx="276" cy="404"/>
            </a:xfrm>
            <a:prstGeom prst="rect">
              <a:avLst/>
            </a:prstGeom>
            <a:noFill/>
            <a:ln>
              <a:noFill/>
            </a:ln>
            <a:effectLst/>
            <a:extLst>
              <a:ext uri="{909E8E84-426E-40DD-AFC4-6F175D3DCCD1}">
                <a14:hiddenFill xmlns:a14="http://schemas.microsoft.com/office/drawing/2010/main">
                  <a:gradFill rotWithShape="0">
                    <a:gsLst>
                      <a:gs pos="0">
                        <a:srgbClr val="FFD880"/>
                      </a:gs>
                      <a:gs pos="100000">
                        <a:srgbClr val="D8FFD8"/>
                      </a:gs>
                    </a:gsLst>
                    <a:lin ang="0" scaled="1"/>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600">
                  <a:solidFill>
                    <a:schemeClr val="bg2"/>
                  </a:solidFill>
                  <a:latin typeface="Tahoma" pitchFamily="34" charset="0"/>
                  <a:ea typeface="黑体" pitchFamily="2" charset="-122"/>
                </a:rPr>
                <a:t>S</a:t>
              </a:r>
            </a:p>
          </p:txBody>
        </p:sp>
        <p:sp>
          <p:nvSpPr>
            <p:cNvPr id="224264" name="Text Box 8"/>
            <p:cNvSpPr txBox="1">
              <a:spLocks noChangeArrowheads="1"/>
            </p:cNvSpPr>
            <p:nvPr/>
          </p:nvSpPr>
          <p:spPr bwMode="auto">
            <a:xfrm>
              <a:off x="1928" y="2342"/>
              <a:ext cx="320" cy="404"/>
            </a:xfrm>
            <a:prstGeom prst="rect">
              <a:avLst/>
            </a:prstGeom>
            <a:noFill/>
            <a:ln>
              <a:noFill/>
            </a:ln>
            <a:effectLst/>
            <a:extLst>
              <a:ext uri="{909E8E84-426E-40DD-AFC4-6F175D3DCCD1}">
                <a14:hiddenFill xmlns:a14="http://schemas.microsoft.com/office/drawing/2010/main">
                  <a:gradFill rotWithShape="0">
                    <a:gsLst>
                      <a:gs pos="0">
                        <a:srgbClr val="FFD880"/>
                      </a:gs>
                      <a:gs pos="100000">
                        <a:srgbClr val="D8FFD8"/>
                      </a:gs>
                    </a:gsLst>
                    <a:lin ang="0" scaled="1"/>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600">
                  <a:solidFill>
                    <a:schemeClr val="bg2"/>
                  </a:solidFill>
                  <a:latin typeface="Tahoma" pitchFamily="34" charset="0"/>
                  <a:ea typeface="黑体" pitchFamily="2" charset="-122"/>
                </a:rPr>
                <a:t>O</a:t>
              </a:r>
            </a:p>
          </p:txBody>
        </p:sp>
        <p:sp>
          <p:nvSpPr>
            <p:cNvPr id="224265" name="Text Box 9"/>
            <p:cNvSpPr txBox="1">
              <a:spLocks noChangeArrowheads="1"/>
            </p:cNvSpPr>
            <p:nvPr/>
          </p:nvSpPr>
          <p:spPr bwMode="auto">
            <a:xfrm>
              <a:off x="1593" y="2822"/>
              <a:ext cx="223" cy="404"/>
            </a:xfrm>
            <a:prstGeom prst="rect">
              <a:avLst/>
            </a:prstGeom>
            <a:noFill/>
            <a:ln>
              <a:noFill/>
            </a:ln>
            <a:effectLst/>
            <a:extLst>
              <a:ext uri="{909E8E84-426E-40DD-AFC4-6F175D3DCCD1}">
                <a14:hiddenFill xmlns:a14="http://schemas.microsoft.com/office/drawing/2010/main">
                  <a:gradFill rotWithShape="0">
                    <a:gsLst>
                      <a:gs pos="0">
                        <a:srgbClr val="FFD880"/>
                      </a:gs>
                      <a:gs pos="100000">
                        <a:srgbClr val="D8FFD8"/>
                      </a:gs>
                    </a:gsLst>
                    <a:lin ang="0" scaled="1"/>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600">
                  <a:solidFill>
                    <a:schemeClr val="bg2"/>
                  </a:solidFill>
                  <a:latin typeface="Tahoma" pitchFamily="34" charset="0"/>
                  <a:ea typeface="黑体" pitchFamily="2" charset="-122"/>
                </a:rPr>
                <a:t>I</a:t>
              </a:r>
            </a:p>
          </p:txBody>
        </p:sp>
      </p:grpSp>
      <p:sp>
        <p:nvSpPr>
          <p:cNvPr id="224266" name="Rectangle 10"/>
          <p:cNvSpPr>
            <a:spLocks noChangeArrowheads="1"/>
          </p:cNvSpPr>
          <p:nvPr/>
        </p:nvSpPr>
        <p:spPr bwMode="auto">
          <a:xfrm>
            <a:off x="7075488" y="3884613"/>
            <a:ext cx="762000" cy="1219200"/>
          </a:xfrm>
          <a:prstGeom prst="rect">
            <a:avLst/>
          </a:prstGeom>
          <a:solidFill>
            <a:schemeClr val="tx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600">
                <a:solidFill>
                  <a:schemeClr val="bg2"/>
                </a:solidFill>
                <a:latin typeface="Tahoma" pitchFamily="34" charset="0"/>
                <a:ea typeface="黑体" pitchFamily="2" charset="-122"/>
              </a:rPr>
              <a:t>O</a:t>
            </a:r>
          </a:p>
        </p:txBody>
      </p:sp>
      <p:sp>
        <p:nvSpPr>
          <p:cNvPr id="224267" name="Text Box 11"/>
          <p:cNvSpPr txBox="1">
            <a:spLocks noChangeArrowheads="1"/>
          </p:cNvSpPr>
          <p:nvPr/>
        </p:nvSpPr>
        <p:spPr bwMode="auto">
          <a:xfrm>
            <a:off x="1893888" y="4875213"/>
            <a:ext cx="458787" cy="641350"/>
          </a:xfrm>
          <a:prstGeom prst="rect">
            <a:avLst/>
          </a:prstGeom>
          <a:noFill/>
          <a:ln>
            <a:noFill/>
          </a:ln>
          <a:effectLst/>
          <a:extLst>
            <a:ext uri="{909E8E84-426E-40DD-AFC4-6F175D3DCCD1}">
              <a14:hiddenFill xmlns:a14="http://schemas.microsoft.com/office/drawing/2010/main">
                <a:gradFill rotWithShape="0">
                  <a:gsLst>
                    <a:gs pos="0">
                      <a:srgbClr val="FFD880"/>
                    </a:gs>
                    <a:gs pos="100000">
                      <a:srgbClr val="D8FFD8"/>
                    </a:gs>
                  </a:gsLst>
                  <a:lin ang="0" scaled="1"/>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600" i="1">
                <a:solidFill>
                  <a:schemeClr val="bg2"/>
                </a:solidFill>
                <a:latin typeface="Tahoma" pitchFamily="34" charset="0"/>
                <a:ea typeface="黑体" pitchFamily="2" charset="-122"/>
              </a:rPr>
              <a:t>A</a:t>
            </a:r>
            <a:endParaRPr lang="en-US" altLang="zh-CN" sz="3600">
              <a:solidFill>
                <a:schemeClr val="bg2"/>
              </a:solidFill>
              <a:latin typeface="Tahoma" pitchFamily="34" charset="0"/>
              <a:ea typeface="黑体" pitchFamily="2" charset="-122"/>
            </a:endParaRPr>
          </a:p>
        </p:txBody>
      </p:sp>
      <p:sp>
        <p:nvSpPr>
          <p:cNvPr id="224268" name="Text Box 12"/>
          <p:cNvSpPr txBox="1">
            <a:spLocks noChangeArrowheads="1"/>
          </p:cNvSpPr>
          <p:nvPr/>
        </p:nvSpPr>
        <p:spPr bwMode="auto">
          <a:xfrm>
            <a:off x="6200775" y="4859338"/>
            <a:ext cx="454025" cy="641350"/>
          </a:xfrm>
          <a:prstGeom prst="rect">
            <a:avLst/>
          </a:prstGeom>
          <a:noFill/>
          <a:ln>
            <a:noFill/>
          </a:ln>
          <a:effectLst/>
          <a:extLst>
            <a:ext uri="{909E8E84-426E-40DD-AFC4-6F175D3DCCD1}">
              <a14:hiddenFill xmlns:a14="http://schemas.microsoft.com/office/drawing/2010/main">
                <a:gradFill rotWithShape="0">
                  <a:gsLst>
                    <a:gs pos="0">
                      <a:srgbClr val="FFD880"/>
                    </a:gs>
                    <a:gs pos="100000">
                      <a:srgbClr val="D8FFD8"/>
                    </a:gs>
                  </a:gsLst>
                  <a:lin ang="0" scaled="1"/>
                </a:gra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altLang="zh-CN" sz="3600" i="1">
                <a:solidFill>
                  <a:schemeClr val="bg2"/>
                </a:solidFill>
                <a:latin typeface="Tahoma" pitchFamily="34" charset="0"/>
                <a:ea typeface="黑体" pitchFamily="2" charset="-122"/>
              </a:rPr>
              <a:t>B</a:t>
            </a:r>
            <a:endParaRPr lang="en-US" altLang="zh-CN" sz="3600">
              <a:solidFill>
                <a:schemeClr val="bg2"/>
              </a:solidFill>
              <a:latin typeface="Tahoma" pitchFamily="34" charset="0"/>
              <a:ea typeface="黑体" pitchFamily="2" charset="-122"/>
            </a:endParaRPr>
          </a:p>
        </p:txBody>
      </p:sp>
      <p:sp>
        <p:nvSpPr>
          <p:cNvPr id="224269" name="Rectangle 13"/>
          <p:cNvSpPr>
            <a:spLocks noChangeArrowheads="1"/>
          </p:cNvSpPr>
          <p:nvPr/>
        </p:nvSpPr>
        <p:spPr bwMode="auto">
          <a:xfrm>
            <a:off x="1173163" y="457200"/>
            <a:ext cx="7772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000">
                <a:solidFill>
                  <a:srgbClr val="0000FF"/>
                </a:solidFill>
                <a:latin typeface="微软雅黑" pitchFamily="34" charset="-122"/>
              </a:rPr>
              <a:t>交叉编译程序</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D611F3A-53DE-4E73-A372-B7C8602DC65D}" type="slidenum">
              <a:rPr lang="en-US" altLang="zh-CN" smtClean="0"/>
              <a:pPr/>
              <a:t>8</a:t>
            </a:fld>
            <a:endParaRPr lang="en-US" altLang="zh-CN" smtClean="0"/>
          </a:p>
          <a:p>
            <a:endParaRPr lang="en-US" altLang="zh-CN"/>
          </a:p>
        </p:txBody>
      </p:sp>
      <p:sp>
        <p:nvSpPr>
          <p:cNvPr id="3" name="Rectangle 3"/>
          <p:cNvSpPr txBox="1">
            <a:spLocks noChangeArrowheads="1"/>
          </p:cNvSpPr>
          <p:nvPr/>
        </p:nvSpPr>
        <p:spPr bwMode="auto">
          <a:xfrm>
            <a:off x="381000" y="1295400"/>
            <a:ext cx="8207375" cy="450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609600" indent="-609600" algn="just">
              <a:buFontTx/>
              <a:buAutoNum type="arabicPeriod"/>
            </a:pPr>
            <a:r>
              <a:rPr lang="zh-CN" altLang="en-US" sz="2800" dirty="0" smtClean="0">
                <a:latin typeface="Times New Roman" pitchFamily="18" charset="0"/>
              </a:rPr>
              <a:t>王生原，董渊，张素琴，吕映芝等</a:t>
            </a:r>
            <a:r>
              <a:rPr lang="en-US" altLang="zh-CN" sz="2800" dirty="0" smtClean="0">
                <a:latin typeface="Times New Roman" pitchFamily="18" charset="0"/>
              </a:rPr>
              <a:t>. </a:t>
            </a:r>
            <a:r>
              <a:rPr lang="zh-CN" altLang="en-US" sz="2800" dirty="0" smtClean="0">
                <a:latin typeface="Times New Roman" pitchFamily="18" charset="0"/>
              </a:rPr>
              <a:t>编译原理（第</a:t>
            </a:r>
            <a:r>
              <a:rPr lang="en-US" altLang="zh-CN" sz="2800" dirty="0" smtClean="0">
                <a:latin typeface="Times New Roman" pitchFamily="18" charset="0"/>
              </a:rPr>
              <a:t>3</a:t>
            </a:r>
            <a:r>
              <a:rPr lang="zh-CN" altLang="en-US" sz="2800" dirty="0" smtClean="0">
                <a:latin typeface="Times New Roman" pitchFamily="18" charset="0"/>
              </a:rPr>
              <a:t>版）</a:t>
            </a:r>
            <a:r>
              <a:rPr lang="en-US" altLang="zh-CN" sz="2800" dirty="0" smtClean="0">
                <a:latin typeface="Times New Roman" pitchFamily="18" charset="0"/>
              </a:rPr>
              <a:t>. </a:t>
            </a:r>
            <a:r>
              <a:rPr lang="zh-CN" altLang="en-US" sz="2800" dirty="0" smtClean="0">
                <a:latin typeface="Times New Roman" pitchFamily="18" charset="0"/>
              </a:rPr>
              <a:t>北京：清华大学出版社，</a:t>
            </a:r>
            <a:r>
              <a:rPr lang="en-US" altLang="zh-CN" sz="2800" dirty="0" smtClean="0">
                <a:latin typeface="Times New Roman" pitchFamily="18" charset="0"/>
              </a:rPr>
              <a:t>2015</a:t>
            </a:r>
            <a:r>
              <a:rPr lang="zh-CN" altLang="en-US" sz="2800" dirty="0" smtClean="0">
                <a:latin typeface="Times New Roman" pitchFamily="18" charset="0"/>
              </a:rPr>
              <a:t>年</a:t>
            </a:r>
            <a:r>
              <a:rPr lang="en-US" altLang="zh-CN" sz="2800" dirty="0" smtClean="0">
                <a:latin typeface="Times New Roman" pitchFamily="18" charset="0"/>
              </a:rPr>
              <a:t>6</a:t>
            </a:r>
            <a:r>
              <a:rPr lang="zh-CN" altLang="en-US" sz="2800" dirty="0" smtClean="0">
                <a:latin typeface="Times New Roman" pitchFamily="18" charset="0"/>
              </a:rPr>
              <a:t>月 </a:t>
            </a:r>
          </a:p>
          <a:p>
            <a:pPr marL="609600" indent="-609600" algn="just">
              <a:buFontTx/>
              <a:buAutoNum type="arabicPeriod"/>
            </a:pPr>
            <a:r>
              <a:rPr lang="pt-BR" altLang="zh-CN" sz="2800" dirty="0" smtClean="0">
                <a:latin typeface="Times New Roman" pitchFamily="18" charset="0"/>
              </a:rPr>
              <a:t>Alfred Aho ect.</a:t>
            </a:r>
            <a:r>
              <a:rPr lang="zh-CN" altLang="pt-BR" sz="2800" dirty="0" smtClean="0">
                <a:latin typeface="Times New Roman" pitchFamily="18" charset="0"/>
              </a:rPr>
              <a:t>，</a:t>
            </a:r>
            <a:r>
              <a:rPr lang="pt-BR" altLang="zh-CN" sz="2800" dirty="0" smtClean="0">
                <a:latin typeface="Times New Roman" pitchFamily="18" charset="0"/>
              </a:rPr>
              <a:t>Compilers: Principles, Techniques, and Tools</a:t>
            </a:r>
            <a:r>
              <a:rPr lang="zh-CN" altLang="pt-BR" sz="2800" dirty="0" smtClean="0">
                <a:latin typeface="Times New Roman" pitchFamily="18" charset="0"/>
              </a:rPr>
              <a:t>，</a:t>
            </a:r>
            <a:r>
              <a:rPr lang="zh-CN" altLang="en-US" sz="2800" dirty="0" smtClean="0">
                <a:latin typeface="Times New Roman" pitchFamily="18" charset="0"/>
              </a:rPr>
              <a:t>北京</a:t>
            </a:r>
            <a:r>
              <a:rPr lang="zh-CN" altLang="pt-BR" sz="2800" dirty="0" smtClean="0">
                <a:latin typeface="Times New Roman" pitchFamily="18" charset="0"/>
              </a:rPr>
              <a:t>：</a:t>
            </a:r>
            <a:r>
              <a:rPr lang="zh-CN" altLang="en-US" sz="2800" dirty="0" smtClean="0">
                <a:latin typeface="Times New Roman" pitchFamily="18" charset="0"/>
              </a:rPr>
              <a:t>人民邮电出版社</a:t>
            </a:r>
            <a:r>
              <a:rPr lang="zh-CN" altLang="pt-BR" sz="2800" dirty="0" smtClean="0">
                <a:latin typeface="Times New Roman" pitchFamily="18" charset="0"/>
              </a:rPr>
              <a:t>，</a:t>
            </a:r>
            <a:r>
              <a:rPr lang="pt-BR" altLang="zh-CN" sz="2800" dirty="0" smtClean="0">
                <a:latin typeface="Times New Roman" pitchFamily="18" charset="0"/>
              </a:rPr>
              <a:t>Pearson Education</a:t>
            </a:r>
            <a:r>
              <a:rPr lang="zh-CN" altLang="en-US" sz="2800" dirty="0" smtClean="0">
                <a:latin typeface="Times New Roman" pitchFamily="18" charset="0"/>
              </a:rPr>
              <a:t>出版集团</a:t>
            </a:r>
            <a:r>
              <a:rPr lang="zh-CN" altLang="pt-BR" sz="2800" dirty="0" smtClean="0">
                <a:latin typeface="Times New Roman" pitchFamily="18" charset="0"/>
              </a:rPr>
              <a:t>，</a:t>
            </a:r>
            <a:r>
              <a:rPr lang="pt-BR" altLang="zh-CN" sz="2800" dirty="0" smtClean="0">
                <a:latin typeface="Times New Roman" pitchFamily="18" charset="0"/>
              </a:rPr>
              <a:t>2002.2. </a:t>
            </a:r>
            <a:endParaRPr lang="en-US" altLang="zh-CN" sz="2800" dirty="0" smtClean="0">
              <a:latin typeface="Times New Roman" pitchFamily="18" charset="0"/>
            </a:endParaRPr>
          </a:p>
          <a:p>
            <a:pPr marL="609600" indent="-609600" algn="just">
              <a:buFontTx/>
              <a:buAutoNum type="arabicPeriod"/>
            </a:pPr>
            <a:r>
              <a:rPr lang="zh-CN" altLang="pt-BR" sz="2800" dirty="0" smtClean="0">
                <a:latin typeface="Times New Roman" pitchFamily="18" charset="0"/>
              </a:rPr>
              <a:t>刘铭，徐兰芳等</a:t>
            </a:r>
            <a:r>
              <a:rPr lang="pt-BR" altLang="zh-CN" sz="2800" dirty="0" smtClean="0">
                <a:latin typeface="Times New Roman" pitchFamily="18" charset="0"/>
              </a:rPr>
              <a:t>.</a:t>
            </a:r>
            <a:r>
              <a:rPr lang="zh-CN" altLang="pt-BR" sz="2800" dirty="0" smtClean="0">
                <a:latin typeface="Times New Roman" pitchFamily="18" charset="0"/>
              </a:rPr>
              <a:t>编译原理</a:t>
            </a:r>
            <a:r>
              <a:rPr lang="pt-BR" altLang="zh-CN" sz="2800" dirty="0" smtClean="0">
                <a:latin typeface="Times New Roman" pitchFamily="18" charset="0"/>
              </a:rPr>
              <a:t>(</a:t>
            </a:r>
            <a:r>
              <a:rPr lang="zh-CN" altLang="pt-BR" sz="2800" dirty="0" smtClean="0">
                <a:latin typeface="Times New Roman" pitchFamily="18" charset="0"/>
              </a:rPr>
              <a:t>第</a:t>
            </a:r>
            <a:r>
              <a:rPr lang="pt-BR" altLang="zh-CN" sz="2800" dirty="0" smtClean="0">
                <a:latin typeface="Times New Roman" pitchFamily="18" charset="0"/>
              </a:rPr>
              <a:t>3</a:t>
            </a:r>
            <a:r>
              <a:rPr lang="zh-CN" altLang="pt-BR" sz="2800" dirty="0" smtClean="0">
                <a:latin typeface="Times New Roman" pitchFamily="18" charset="0"/>
              </a:rPr>
              <a:t>版</a:t>
            </a:r>
            <a:r>
              <a:rPr lang="pt-BR" altLang="zh-CN" sz="2800" dirty="0" smtClean="0">
                <a:latin typeface="Times New Roman" pitchFamily="18" charset="0"/>
              </a:rPr>
              <a:t>).</a:t>
            </a:r>
            <a:r>
              <a:rPr lang="zh-CN" altLang="pt-BR" sz="2800" dirty="0" smtClean="0">
                <a:latin typeface="Times New Roman" pitchFamily="18" charset="0"/>
              </a:rPr>
              <a:t>北京：电子工业出版社</a:t>
            </a:r>
            <a:r>
              <a:rPr lang="pt-BR" altLang="zh-CN" sz="2800" dirty="0" smtClean="0">
                <a:latin typeface="Times New Roman" pitchFamily="18" charset="0"/>
              </a:rPr>
              <a:t>.</a:t>
            </a:r>
            <a:r>
              <a:rPr lang="zh-CN" altLang="pt-BR" sz="2800" dirty="0" smtClean="0">
                <a:latin typeface="Times New Roman" pitchFamily="18" charset="0"/>
              </a:rPr>
              <a:t> </a:t>
            </a:r>
            <a:endParaRPr lang="en-US" altLang="zh-CN" sz="2800" dirty="0">
              <a:latin typeface="Times New Roman" pitchFamily="18" charset="0"/>
            </a:endParaRPr>
          </a:p>
        </p:txBody>
      </p:sp>
      <p:sp>
        <p:nvSpPr>
          <p:cNvPr id="4" name="Rectangle 2"/>
          <p:cNvSpPr txBox="1">
            <a:spLocks noChangeArrowheads="1"/>
          </p:cNvSpPr>
          <p:nvPr/>
        </p:nvSpPr>
        <p:spPr bwMode="auto">
          <a:xfrm>
            <a:off x="520700" y="528637"/>
            <a:ext cx="6805613"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800" smtClean="0">
                <a:ea typeface="微软雅黑" pitchFamily="34" charset="-122"/>
              </a:rPr>
              <a:t>教材及主要参考书目</a:t>
            </a:r>
            <a:endParaRPr lang="zh-CN" altLang="en-US" sz="2800" dirty="0">
              <a:ea typeface="微软雅黑" pitchFamily="34" charset="-122"/>
            </a:endParaRPr>
          </a:p>
        </p:txBody>
      </p:sp>
      <p:pic>
        <p:nvPicPr>
          <p:cNvPr id="5" name="Picture 10" descr="u=440227883,4288592191&amp;fm=0&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66800"/>
            <a:ext cx="2209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aHR0cDovL2ltZzAxLnRhb2Jhb2Nkbi5jb20vYmFvL3VwbG9hZGVkL2kxL1QxeXNTTVhkOGhYWGJpNUQuNl8wNjI5MjIuanBnXzMxMHgzMTAuanB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990600"/>
            <a:ext cx="2085975" cy="2952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103" y="1243505"/>
            <a:ext cx="2193593" cy="3001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龙书1封面"/>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562100"/>
            <a:ext cx="45720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u=3902599172,660202914&amp;fm=15&amp;gp=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4267200"/>
            <a:ext cx="18288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2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subTnLst>
                                    <p:set>
                                      <p:cBhvr override="childStyle">
                                        <p:cTn dur="1" fill="hold" display="0" masterRel="sameClick" afterEffect="1">
                                          <p:stCondLst>
                                            <p:cond evt="end" delay="0">
                                              <p:tn val="10"/>
                                            </p:cond>
                                          </p:stCondLst>
                                        </p:cTn>
                                        <p:tgtEl>
                                          <p:spTgt spid="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subTnLst>
                                    <p:set>
                                      <p:cBhvr override="childStyle">
                                        <p:cTn dur="1" fill="hold" display="0" masterRel="sameClick" afterEffect="1">
                                          <p:stCondLst>
                                            <p:cond evt="end" delay="0">
                                              <p:tn val="16"/>
                                            </p:cond>
                                          </p:stCondLst>
                                        </p:cTn>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subTnLst>
                                    <p:set>
                                      <p:cBhvr override="childStyle">
                                        <p:cTn dur="1" fill="hold" display="0" masterRel="sameClick" afterEffect="1">
                                          <p:stCondLst>
                                            <p:cond evt="end" delay="0">
                                              <p:tn val="21"/>
                                            </p:cond>
                                          </p:stCondLst>
                                        </p:cTn>
                                        <p:tgtEl>
                                          <p:spTgt spid="7"/>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blinds(horizontal)">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8"/>
                                        </p:tgtEl>
                                        <p:attrNameLst>
                                          <p:attrName>ppt_x</p:attrName>
                                        </p:attrNameLst>
                                      </p:cBhvr>
                                      <p:tavLst>
                                        <p:tav tm="0">
                                          <p:val>
                                            <p:strVal val="ppt_x"/>
                                          </p:val>
                                        </p:tav>
                                        <p:tav tm="100000">
                                          <p:val>
                                            <p:strVal val="ppt_x"/>
                                          </p:val>
                                        </p:tav>
                                      </p:tavLst>
                                    </p:anim>
                                    <p:anim calcmode="lin" valueType="num">
                                      <p:cBhvr additive="base">
                                        <p:cTn id="39" dur="500"/>
                                        <p:tgtEl>
                                          <p:spTgt spid="8"/>
                                        </p:tgtEl>
                                        <p:attrNameLst>
                                          <p:attrName>ppt_y</p:attrName>
                                        </p:attrNameLst>
                                      </p:cBhvr>
                                      <p:tavLst>
                                        <p:tav tm="0">
                                          <p:val>
                                            <p:strVal val="ppt_y"/>
                                          </p:val>
                                        </p:tav>
                                        <p:tav tm="100000">
                                          <p:val>
                                            <p:strVal val="1+ppt_h/2"/>
                                          </p:val>
                                        </p:tav>
                                      </p:tavLst>
                                    </p:anim>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blinds(horizontal)">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4" fill="hold" nodeType="clickEffect">
                                  <p:stCondLst>
                                    <p:cond delay="0"/>
                                  </p:stCondLst>
                                  <p:childTnLst>
                                    <p:anim calcmode="lin" valueType="num">
                                      <p:cBhvr additive="base">
                                        <p:cTn id="55" dur="500"/>
                                        <p:tgtEl>
                                          <p:spTgt spid="9"/>
                                        </p:tgtEl>
                                        <p:attrNameLst>
                                          <p:attrName>ppt_x</p:attrName>
                                        </p:attrNameLst>
                                      </p:cBhvr>
                                      <p:tavLst>
                                        <p:tav tm="0">
                                          <p:val>
                                            <p:strVal val="ppt_x"/>
                                          </p:val>
                                        </p:tav>
                                        <p:tav tm="100000">
                                          <p:val>
                                            <p:strVal val="ppt_x"/>
                                          </p:val>
                                        </p:tav>
                                      </p:tavLst>
                                    </p:anim>
                                    <p:anim calcmode="lin" valueType="num">
                                      <p:cBhvr additive="base">
                                        <p:cTn id="56" dur="500"/>
                                        <p:tgtEl>
                                          <p:spTgt spid="9"/>
                                        </p:tgtEl>
                                        <p:attrNameLst>
                                          <p:attrName>ppt_y</p:attrName>
                                        </p:attrNameLst>
                                      </p:cBhvr>
                                      <p:tavLst>
                                        <p:tav tm="0">
                                          <p:val>
                                            <p:strVal val="ppt_y"/>
                                          </p:val>
                                        </p:tav>
                                        <p:tav tm="100000">
                                          <p:val>
                                            <p:strVal val="1+ppt_h/2"/>
                                          </p:val>
                                        </p:tav>
                                      </p:tavLst>
                                    </p:anim>
                                    <p:set>
                                      <p:cBhvr>
                                        <p:cTn id="5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CC23936-6B96-471B-9626-3D792D466C9E}" type="slidenum">
              <a:rPr lang="en-US" altLang="zh-CN"/>
              <a:pPr/>
              <a:t>80</a:t>
            </a:fld>
            <a:endParaRPr lang="en-US" altLang="zh-CN"/>
          </a:p>
          <a:p>
            <a:endParaRPr lang="en-US" altLang="zh-CN"/>
          </a:p>
        </p:txBody>
      </p:sp>
      <p:sp>
        <p:nvSpPr>
          <p:cNvPr id="225282" name="Rectangle 2"/>
          <p:cNvSpPr>
            <a:spLocks noChangeArrowheads="1"/>
          </p:cNvSpPr>
          <p:nvPr/>
        </p:nvSpPr>
        <p:spPr bwMode="auto">
          <a:xfrm>
            <a:off x="609600" y="1341438"/>
            <a:ext cx="7705725" cy="483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pPr>
            <a:endParaRPr lang="en-US" altLang="zh-CN" sz="3200" dirty="0">
              <a:ea typeface="宋体" pitchFamily="2" charset="-122"/>
            </a:endParaRPr>
          </a:p>
          <a:p>
            <a:pPr marL="742950" lvl="1" indent="-285750" algn="l" eaLnBrk="1" hangingPunct="1">
              <a:spcBef>
                <a:spcPct val="20000"/>
              </a:spcBef>
              <a:buFontTx/>
              <a:buChar char="–"/>
            </a:pPr>
            <a:r>
              <a:rPr lang="zh-CN" altLang="en-US" sz="2800" dirty="0">
                <a:ea typeface="宋体" pitchFamily="2" charset="-122"/>
              </a:rPr>
              <a:t>手工</a:t>
            </a:r>
          </a:p>
          <a:p>
            <a:pPr marL="1143000" lvl="2" indent="-228600" algn="l" eaLnBrk="1" hangingPunct="1">
              <a:spcBef>
                <a:spcPct val="20000"/>
              </a:spcBef>
              <a:buFontTx/>
              <a:buChar char="•"/>
            </a:pPr>
            <a:r>
              <a:rPr lang="zh-CN" altLang="en-US" sz="2400" dirty="0">
                <a:ea typeface="宋体" pitchFamily="2" charset="-122"/>
              </a:rPr>
              <a:t>机器语言</a:t>
            </a:r>
          </a:p>
          <a:p>
            <a:pPr marL="1143000" lvl="2" indent="-228600" algn="l" eaLnBrk="1" hangingPunct="1">
              <a:spcBef>
                <a:spcPct val="20000"/>
              </a:spcBef>
              <a:buFontTx/>
              <a:buChar char="•"/>
            </a:pPr>
            <a:r>
              <a:rPr lang="zh-CN" altLang="en-US" sz="2400" dirty="0">
                <a:ea typeface="宋体" pitchFamily="2" charset="-122"/>
              </a:rPr>
              <a:t>汇编</a:t>
            </a:r>
          </a:p>
          <a:p>
            <a:pPr marL="1143000" lvl="2" indent="-228600" algn="l" eaLnBrk="1" hangingPunct="1">
              <a:spcBef>
                <a:spcPct val="20000"/>
              </a:spcBef>
              <a:buFontTx/>
              <a:buChar char="•"/>
            </a:pPr>
            <a:r>
              <a:rPr lang="zh-CN" altLang="en-US" sz="2400" dirty="0">
                <a:ea typeface="宋体" pitchFamily="2" charset="-122"/>
              </a:rPr>
              <a:t>系统程序设计语言</a:t>
            </a:r>
          </a:p>
          <a:p>
            <a:pPr marL="742950" lvl="1" indent="-285750" algn="l" eaLnBrk="1" hangingPunct="1">
              <a:spcBef>
                <a:spcPct val="20000"/>
              </a:spcBef>
              <a:buFontTx/>
              <a:buChar char="–"/>
            </a:pPr>
            <a:r>
              <a:rPr lang="zh-CN" altLang="en-US" sz="2800" dirty="0">
                <a:ea typeface="宋体" pitchFamily="2" charset="-122"/>
              </a:rPr>
              <a:t>自展，交叉编译</a:t>
            </a:r>
            <a:endParaRPr lang="en-US" altLang="en-US" sz="2800" dirty="0">
              <a:ea typeface="宋体" pitchFamily="2" charset="-122"/>
            </a:endParaRPr>
          </a:p>
          <a:p>
            <a:pPr marL="742950" lvl="1" indent="-285750" algn="l" eaLnBrk="1" hangingPunct="1">
              <a:spcBef>
                <a:spcPct val="20000"/>
              </a:spcBef>
              <a:buFontTx/>
              <a:buChar char="–"/>
            </a:pPr>
            <a:r>
              <a:rPr lang="zh-CN" altLang="en-US" sz="2800" dirty="0">
                <a:ea typeface="宋体" pitchFamily="2" charset="-122"/>
              </a:rPr>
              <a:t>自动构造工具，如 </a:t>
            </a:r>
            <a:r>
              <a:rPr lang="en-US" altLang="en-US" sz="2800" dirty="0" err="1">
                <a:ea typeface="宋体" pitchFamily="2" charset="-122"/>
              </a:rPr>
              <a:t>lex</a:t>
            </a:r>
            <a:r>
              <a:rPr lang="en-US" altLang="en-US" sz="2800" dirty="0">
                <a:ea typeface="宋体" pitchFamily="2" charset="-122"/>
              </a:rPr>
              <a:t>  </a:t>
            </a:r>
            <a:r>
              <a:rPr lang="en-US" altLang="en-US" sz="2800" dirty="0" err="1">
                <a:ea typeface="宋体" pitchFamily="2" charset="-122"/>
              </a:rPr>
              <a:t>yacc</a:t>
            </a:r>
            <a:endParaRPr lang="en-US" altLang="zh-CN" sz="2800" dirty="0">
              <a:ea typeface="宋体" pitchFamily="2" charset="-122"/>
            </a:endParaRPr>
          </a:p>
          <a:p>
            <a:pPr marL="742950" lvl="1" indent="-285750" algn="l" eaLnBrk="1" hangingPunct="1">
              <a:spcBef>
                <a:spcPct val="20000"/>
              </a:spcBef>
              <a:buFontTx/>
              <a:buChar char="–"/>
            </a:pPr>
            <a:r>
              <a:rPr lang="zh-CN" altLang="en-US" sz="2800" dirty="0">
                <a:ea typeface="宋体" pitchFamily="2" charset="-122"/>
              </a:rPr>
              <a:t>编译基础设施（多源语言多目标机体系结构的编译程序构造和编译技术研究平台）</a:t>
            </a:r>
          </a:p>
        </p:txBody>
      </p:sp>
      <p:sp>
        <p:nvSpPr>
          <p:cNvPr id="225283" name="Rectangle 3"/>
          <p:cNvSpPr>
            <a:spLocks noChangeArrowheads="1"/>
          </p:cNvSpPr>
          <p:nvPr/>
        </p:nvSpPr>
        <p:spPr bwMode="auto">
          <a:xfrm>
            <a:off x="381000" y="428625"/>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en-US" altLang="zh-CN" sz="2800" dirty="0">
                <a:solidFill>
                  <a:srgbClr val="0000FF"/>
                </a:solidFill>
                <a:latin typeface="微软雅黑" pitchFamily="34" charset="-122"/>
              </a:rPr>
              <a:t>     </a:t>
            </a:r>
            <a:r>
              <a:rPr lang="zh-CN" altLang="en-US" sz="2800" dirty="0">
                <a:solidFill>
                  <a:srgbClr val="0000FF"/>
                </a:solidFill>
                <a:latin typeface="微软雅黑" pitchFamily="34" charset="-122"/>
              </a:rPr>
              <a:t>编译程序的实现方式</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7FAC386-4C37-4124-A293-A9767B3C893D}" type="slidenum">
              <a:rPr lang="en-US" altLang="zh-CN"/>
              <a:pPr/>
              <a:t>81</a:t>
            </a:fld>
            <a:endParaRPr lang="en-US" altLang="zh-CN"/>
          </a:p>
          <a:p>
            <a:endParaRPr lang="en-US" altLang="zh-CN"/>
          </a:p>
        </p:txBody>
      </p:sp>
      <p:sp>
        <p:nvSpPr>
          <p:cNvPr id="226306" name="Rectangle 2"/>
          <p:cNvSpPr>
            <a:spLocks noChangeArrowheads="1"/>
          </p:cNvSpPr>
          <p:nvPr/>
        </p:nvSpPr>
        <p:spPr bwMode="auto">
          <a:xfrm>
            <a:off x="1173163" y="188913"/>
            <a:ext cx="6927850" cy="1030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l" eaLnBrk="1" hangingPunct="1"/>
            <a:r>
              <a:rPr lang="zh-CN" altLang="en-US" sz="2800" dirty="0">
                <a:solidFill>
                  <a:srgbClr val="0000FF"/>
                </a:solidFill>
                <a:latin typeface="微软雅黑" pitchFamily="34" charset="-122"/>
              </a:rPr>
              <a:t>一些编译基础设施</a:t>
            </a:r>
          </a:p>
        </p:txBody>
      </p:sp>
      <p:sp>
        <p:nvSpPr>
          <p:cNvPr id="226307" name="Rectangle 3"/>
          <p:cNvSpPr>
            <a:spLocks noChangeArrowheads="1"/>
          </p:cNvSpPr>
          <p:nvPr/>
        </p:nvSpPr>
        <p:spPr bwMode="auto">
          <a:xfrm>
            <a:off x="685800" y="1219200"/>
            <a:ext cx="7561263" cy="4824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eaLnBrk="1" hangingPunct="1">
              <a:spcBef>
                <a:spcPct val="20000"/>
              </a:spcBef>
              <a:buFontTx/>
              <a:buChar char="•"/>
            </a:pPr>
            <a:r>
              <a:rPr lang="zh-CN" altLang="en-US" sz="2800">
                <a:ea typeface="宋体" pitchFamily="2" charset="-122"/>
              </a:rPr>
              <a:t>编译基础设施（</a:t>
            </a:r>
            <a:r>
              <a:rPr lang="en-US" altLang="zh-CN" sz="2800">
                <a:ea typeface="宋体" pitchFamily="2" charset="-122"/>
              </a:rPr>
              <a:t>Compiler Infrastructure</a:t>
            </a:r>
            <a:r>
              <a:rPr lang="zh-CN" altLang="en-US" sz="2800">
                <a:ea typeface="宋体" pitchFamily="2" charset="-122"/>
              </a:rPr>
              <a:t>）</a:t>
            </a:r>
          </a:p>
          <a:p>
            <a:pPr marL="342900" indent="-342900" algn="l" eaLnBrk="1" hangingPunct="1">
              <a:spcBef>
                <a:spcPct val="20000"/>
              </a:spcBef>
            </a:pPr>
            <a:endParaRPr lang="zh-CN" altLang="en-US" sz="1000">
              <a:ea typeface="宋体" pitchFamily="2" charset="-122"/>
            </a:endParaRPr>
          </a:p>
          <a:p>
            <a:pPr marL="742950" lvl="1" indent="-285750" algn="l" eaLnBrk="1" hangingPunct="1">
              <a:spcBef>
                <a:spcPct val="20000"/>
              </a:spcBef>
              <a:buFontTx/>
              <a:buChar char="–"/>
            </a:pPr>
            <a:r>
              <a:rPr lang="en-US" altLang="zh-CN" sz="2400">
                <a:ea typeface="宋体" pitchFamily="2" charset="-122"/>
              </a:rPr>
              <a:t>NCI (National Compiler Infrastructure) project</a:t>
            </a:r>
          </a:p>
          <a:p>
            <a:pPr marL="1143000" lvl="2" indent="-228600" algn="l" eaLnBrk="1" hangingPunct="1">
              <a:spcBef>
                <a:spcPct val="20000"/>
              </a:spcBef>
              <a:buFontTx/>
              <a:buChar char="•"/>
            </a:pPr>
            <a:r>
              <a:rPr lang="en-US" altLang="zh-CN" sz="2000">
                <a:ea typeface="宋体" pitchFamily="2" charset="-122"/>
              </a:rPr>
              <a:t> SUIF     (Stanford University) </a:t>
            </a:r>
            <a:endParaRPr lang="en-US" altLang="zh-CN" sz="2000" i="1">
              <a:ea typeface="宋体" pitchFamily="2" charset="-122"/>
            </a:endParaRPr>
          </a:p>
          <a:p>
            <a:pPr marL="1143000" lvl="2" indent="-228600" algn="l" eaLnBrk="1" hangingPunct="1">
              <a:spcBef>
                <a:spcPct val="20000"/>
              </a:spcBef>
              <a:buFontTx/>
              <a:buChar char="•"/>
            </a:pPr>
            <a:r>
              <a:rPr lang="en-US" altLang="zh-CN" sz="2000">
                <a:ea typeface="宋体" pitchFamily="2" charset="-122"/>
              </a:rPr>
              <a:t>  Zephyr (Virginia University and Princeton University ) </a:t>
            </a:r>
            <a:endParaRPr lang="en-US" altLang="zh-CN" sz="2000" i="1">
              <a:ea typeface="宋体" pitchFamily="2" charset="-122"/>
            </a:endParaRPr>
          </a:p>
          <a:p>
            <a:pPr marL="342900" indent="-342900" algn="l" eaLnBrk="1" hangingPunct="1">
              <a:spcBef>
                <a:spcPct val="20000"/>
              </a:spcBef>
            </a:pPr>
            <a:endParaRPr lang="en-US" altLang="zh-CN" sz="1000">
              <a:ea typeface="宋体" pitchFamily="2" charset="-122"/>
            </a:endParaRPr>
          </a:p>
          <a:p>
            <a:pPr marL="742950" lvl="1" indent="-285750" algn="l" eaLnBrk="1" hangingPunct="1">
              <a:spcBef>
                <a:spcPct val="20000"/>
              </a:spcBef>
              <a:buFontTx/>
              <a:buChar char="–"/>
            </a:pPr>
            <a:r>
              <a:rPr lang="en-US" altLang="zh-CN" sz="2400">
                <a:ea typeface="宋体" pitchFamily="2" charset="-122"/>
              </a:rPr>
              <a:t>Trimaran compiler infrastructure</a:t>
            </a:r>
          </a:p>
          <a:p>
            <a:pPr marL="1143000" lvl="2" indent="-228600" algn="l" eaLnBrk="1" hangingPunct="1">
              <a:spcBef>
                <a:spcPct val="20000"/>
              </a:spcBef>
              <a:buFontTx/>
              <a:buChar char="•"/>
            </a:pPr>
            <a:r>
              <a:rPr lang="en-US" altLang="zh-CN" sz="2000">
                <a:ea typeface="宋体" pitchFamily="2" charset="-122"/>
              </a:rPr>
              <a:t> IMPACT          (UIUC ) </a:t>
            </a:r>
            <a:endParaRPr lang="en-US" altLang="zh-CN" sz="2000" i="1">
              <a:ea typeface="宋体" pitchFamily="2" charset="-122"/>
            </a:endParaRPr>
          </a:p>
          <a:p>
            <a:pPr marL="1143000" lvl="2" indent="-228600" algn="l" eaLnBrk="1" hangingPunct="1">
              <a:spcBef>
                <a:spcPct val="20000"/>
              </a:spcBef>
              <a:buFontTx/>
              <a:buChar char="•"/>
            </a:pPr>
            <a:r>
              <a:rPr lang="en-US" altLang="zh-CN" sz="2000">
                <a:ea typeface="宋体" pitchFamily="2" charset="-122"/>
              </a:rPr>
              <a:t>  CAR                (Hewlett Packard Laboratories) </a:t>
            </a:r>
            <a:endParaRPr lang="en-US" altLang="zh-CN" sz="2000" i="1">
              <a:ea typeface="宋体" pitchFamily="2" charset="-122"/>
            </a:endParaRPr>
          </a:p>
          <a:p>
            <a:pPr marL="1143000" lvl="2" indent="-228600" algn="l" eaLnBrk="1" hangingPunct="1">
              <a:spcBef>
                <a:spcPct val="20000"/>
              </a:spcBef>
              <a:buFontTx/>
              <a:buChar char="•"/>
            </a:pPr>
            <a:r>
              <a:rPr lang="en-US" altLang="zh-CN" sz="2000">
                <a:ea typeface="宋体" pitchFamily="2" charset="-122"/>
              </a:rPr>
              <a:t>  ReaCT-ILP      (NYU and GIT) </a:t>
            </a:r>
            <a:endParaRPr lang="en-US" altLang="zh-CN" sz="2000" i="1">
              <a:ea typeface="宋体" pitchFamily="2" charset="-122"/>
            </a:endParaRPr>
          </a:p>
          <a:p>
            <a:pPr marL="342900" indent="-342900" algn="l" eaLnBrk="1" hangingPunct="1">
              <a:spcBef>
                <a:spcPct val="20000"/>
              </a:spcBef>
            </a:pPr>
            <a:endParaRPr lang="en-US" altLang="zh-CN" sz="1000">
              <a:ea typeface="宋体" pitchFamily="2" charset="-122"/>
            </a:endParaRPr>
          </a:p>
          <a:p>
            <a:pPr marL="742950" lvl="1" indent="-285750" algn="l" eaLnBrk="1" hangingPunct="1">
              <a:spcBef>
                <a:spcPct val="20000"/>
              </a:spcBef>
              <a:buFontTx/>
              <a:buChar char="–"/>
            </a:pPr>
            <a:r>
              <a:rPr lang="en-US" altLang="zh-CN" sz="2400">
                <a:ea typeface="宋体" pitchFamily="2" charset="-122"/>
              </a:rPr>
              <a:t>GCC</a:t>
            </a:r>
          </a:p>
          <a:p>
            <a:pPr marL="1143000" lvl="2" indent="-228600" algn="l" eaLnBrk="1" hangingPunct="1">
              <a:spcBef>
                <a:spcPct val="20000"/>
              </a:spcBef>
              <a:buFontTx/>
              <a:buChar char="•"/>
            </a:pPr>
            <a:r>
              <a:rPr lang="en-US" altLang="zh-CN" sz="2000">
                <a:ea typeface="宋体" pitchFamily="2" charset="-122"/>
              </a:rPr>
              <a:t> GNU project , everyone can get and maintain freely</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FF602DF-A504-4E85-959E-E05EB1157CD5}" type="slidenum">
              <a:rPr lang="en-US" altLang="zh-CN"/>
              <a:pPr/>
              <a:t>82</a:t>
            </a:fld>
            <a:endParaRPr lang="en-US" altLang="zh-CN"/>
          </a:p>
          <a:p>
            <a:endParaRPr lang="en-US" altLang="zh-CN"/>
          </a:p>
        </p:txBody>
      </p:sp>
      <p:sp>
        <p:nvSpPr>
          <p:cNvPr id="229378" name="Rectangle 2"/>
          <p:cNvSpPr>
            <a:spLocks noGrp="1" noChangeArrowheads="1"/>
          </p:cNvSpPr>
          <p:nvPr>
            <p:ph type="title"/>
          </p:nvPr>
        </p:nvSpPr>
        <p:spPr>
          <a:xfrm>
            <a:off x="381000" y="188913"/>
            <a:ext cx="7720013" cy="1030287"/>
          </a:xfrm>
          <a:noFill/>
          <a:ln/>
        </p:spPr>
        <p:txBody>
          <a:bodyPr/>
          <a:lstStyle/>
          <a:p>
            <a:r>
              <a:rPr lang="zh-CN" altLang="en-US" sz="2800" dirty="0">
                <a:latin typeface="微软雅黑" pitchFamily="34" charset="-122"/>
                <a:ea typeface="微软雅黑" pitchFamily="34" charset="-122"/>
              </a:rPr>
              <a:t>现代编译技术的一些研究领域</a:t>
            </a:r>
          </a:p>
        </p:txBody>
      </p:sp>
      <p:sp>
        <p:nvSpPr>
          <p:cNvPr id="229379" name="Rectangle 3"/>
          <p:cNvSpPr>
            <a:spLocks noGrp="1" noChangeArrowheads="1"/>
          </p:cNvSpPr>
          <p:nvPr>
            <p:ph type="body" idx="1"/>
          </p:nvPr>
        </p:nvSpPr>
        <p:spPr>
          <a:xfrm>
            <a:off x="762000" y="990600"/>
            <a:ext cx="7705725" cy="5184775"/>
          </a:xfrm>
          <a:noFill/>
          <a:ln/>
        </p:spPr>
        <p:txBody>
          <a:bodyPr/>
          <a:lstStyle/>
          <a:p>
            <a:pPr>
              <a:lnSpc>
                <a:spcPct val="80000"/>
              </a:lnSpc>
            </a:pPr>
            <a:r>
              <a:rPr lang="zh-CN" altLang="en-US" sz="2800" dirty="0"/>
              <a:t>一些编译优化相关的研究领域依然为 </a:t>
            </a:r>
            <a:r>
              <a:rPr lang="en-US" altLang="zh-CN" sz="2800" i="1" dirty="0"/>
              <a:t>Hot topics, </a:t>
            </a:r>
            <a:r>
              <a:rPr lang="zh-CN" altLang="en-US" sz="2800" dirty="0"/>
              <a:t>如</a:t>
            </a:r>
            <a:endParaRPr lang="zh-CN" altLang="en-US" sz="900" dirty="0"/>
          </a:p>
          <a:p>
            <a:pPr lvl="1">
              <a:lnSpc>
                <a:spcPct val="80000"/>
              </a:lnSpc>
            </a:pPr>
            <a:r>
              <a:rPr lang="zh-CN" altLang="en-US" sz="2400" dirty="0"/>
              <a:t>  </a:t>
            </a:r>
            <a:r>
              <a:rPr lang="en-US" altLang="zh-CN" sz="2400" dirty="0"/>
              <a:t>Profiling </a:t>
            </a:r>
            <a:r>
              <a:rPr lang="zh-CN" altLang="en-US" sz="2400" dirty="0"/>
              <a:t>技术</a:t>
            </a:r>
            <a:endParaRPr lang="zh-CN" altLang="en-US" sz="800" dirty="0"/>
          </a:p>
          <a:p>
            <a:pPr lvl="1">
              <a:lnSpc>
                <a:spcPct val="80000"/>
              </a:lnSpc>
            </a:pPr>
            <a:r>
              <a:rPr lang="zh-CN" altLang="en-US" sz="2400" dirty="0"/>
              <a:t>  软件流水（</a:t>
            </a:r>
            <a:r>
              <a:rPr lang="en-US" altLang="zh-CN" sz="2400" dirty="0"/>
              <a:t>Software </a:t>
            </a:r>
            <a:r>
              <a:rPr lang="en-US" altLang="zh-CN" sz="2400" dirty="0" err="1"/>
              <a:t>Piplines</a:t>
            </a:r>
            <a:r>
              <a:rPr lang="zh-CN" altLang="en-US" sz="2400" dirty="0"/>
              <a:t>）技术</a:t>
            </a:r>
            <a:endParaRPr lang="zh-CN" altLang="en-US" sz="800" dirty="0"/>
          </a:p>
          <a:p>
            <a:pPr lvl="1">
              <a:lnSpc>
                <a:spcPct val="80000"/>
              </a:lnSpc>
            </a:pPr>
            <a:r>
              <a:rPr lang="zh-CN" altLang="en-US" sz="2400" dirty="0"/>
              <a:t>  指令调度（</a:t>
            </a:r>
            <a:r>
              <a:rPr lang="en-US" altLang="zh-CN" sz="2400" dirty="0"/>
              <a:t>Instruction Scheduling</a:t>
            </a:r>
            <a:r>
              <a:rPr lang="zh-CN" altLang="en-US" sz="2400" dirty="0"/>
              <a:t>）技术</a:t>
            </a:r>
            <a:endParaRPr lang="zh-CN" altLang="en-US" sz="800" dirty="0"/>
          </a:p>
          <a:p>
            <a:pPr lvl="1">
              <a:lnSpc>
                <a:spcPct val="80000"/>
              </a:lnSpc>
            </a:pPr>
            <a:r>
              <a:rPr lang="zh-CN" altLang="en-US" sz="2400" dirty="0"/>
              <a:t>  预测（</a:t>
            </a:r>
            <a:r>
              <a:rPr lang="en-US" altLang="zh-CN" sz="2400" dirty="0"/>
              <a:t>predication</a:t>
            </a:r>
            <a:r>
              <a:rPr lang="zh-CN" altLang="en-US" sz="2400" dirty="0"/>
              <a:t>）技术 </a:t>
            </a:r>
            <a:endParaRPr lang="zh-CN" altLang="en-US" sz="800" dirty="0"/>
          </a:p>
          <a:p>
            <a:pPr lvl="1">
              <a:lnSpc>
                <a:spcPct val="80000"/>
              </a:lnSpc>
            </a:pPr>
            <a:r>
              <a:rPr lang="zh-CN" altLang="en-US" sz="2400" dirty="0"/>
              <a:t>  猜测（</a:t>
            </a:r>
            <a:r>
              <a:rPr lang="en-US" altLang="zh-CN" sz="2400" dirty="0"/>
              <a:t>suspecting</a:t>
            </a:r>
            <a:r>
              <a:rPr lang="zh-CN" altLang="en-US" sz="2400" dirty="0"/>
              <a:t>）技术</a:t>
            </a:r>
          </a:p>
          <a:p>
            <a:pPr lvl="1">
              <a:lnSpc>
                <a:spcPct val="80000"/>
              </a:lnSpc>
              <a:buFontTx/>
              <a:buNone/>
            </a:pPr>
            <a:endParaRPr lang="zh-CN" altLang="en-US" sz="1200" dirty="0"/>
          </a:p>
          <a:p>
            <a:pPr>
              <a:lnSpc>
                <a:spcPct val="80000"/>
              </a:lnSpc>
            </a:pPr>
            <a:r>
              <a:rPr lang="zh-CN" altLang="en-US" sz="2800" dirty="0"/>
              <a:t>兴起一些新的 </a:t>
            </a:r>
            <a:r>
              <a:rPr lang="en-US" altLang="zh-CN" sz="2800" i="1" dirty="0"/>
              <a:t>Hot topics, </a:t>
            </a:r>
            <a:r>
              <a:rPr lang="zh-CN" altLang="en-US" sz="2800" dirty="0"/>
              <a:t>如</a:t>
            </a:r>
            <a:endParaRPr lang="zh-CN" altLang="en-US" sz="900" dirty="0"/>
          </a:p>
          <a:p>
            <a:pPr lvl="1">
              <a:lnSpc>
                <a:spcPct val="80000"/>
              </a:lnSpc>
            </a:pPr>
            <a:r>
              <a:rPr lang="zh-CN" altLang="en-US" sz="2400" dirty="0"/>
              <a:t>  动态编译（</a:t>
            </a:r>
            <a:r>
              <a:rPr lang="en-US" altLang="zh-CN" sz="2400" dirty="0"/>
              <a:t>Dynamic compiling</a:t>
            </a:r>
            <a:r>
              <a:rPr lang="zh-CN" altLang="en-US" sz="2400" dirty="0"/>
              <a:t>）技术</a:t>
            </a:r>
            <a:endParaRPr lang="zh-CN" altLang="en-US" sz="700" dirty="0"/>
          </a:p>
          <a:p>
            <a:pPr lvl="1">
              <a:lnSpc>
                <a:spcPct val="80000"/>
              </a:lnSpc>
            </a:pPr>
            <a:r>
              <a:rPr lang="zh-CN" altLang="en-US" sz="2400" dirty="0"/>
              <a:t>  面向嵌入式计算的编译技术</a:t>
            </a:r>
            <a:endParaRPr lang="zh-CN" altLang="en-US" sz="800" dirty="0"/>
          </a:p>
          <a:p>
            <a:pPr lvl="2">
              <a:lnSpc>
                <a:spcPct val="80000"/>
              </a:lnSpc>
            </a:pPr>
            <a:r>
              <a:rPr lang="zh-CN" altLang="en-US" dirty="0"/>
              <a:t>  如，</a:t>
            </a:r>
            <a:r>
              <a:rPr lang="en-US" altLang="zh-CN" dirty="0"/>
              <a:t>Power-ware, Resource-ware </a:t>
            </a:r>
            <a:r>
              <a:rPr lang="zh-CN" altLang="en-US" dirty="0"/>
              <a:t>等技术</a:t>
            </a:r>
          </a:p>
          <a:p>
            <a:pPr lvl="1">
              <a:lnSpc>
                <a:spcPct val="80000"/>
              </a:lnSpc>
            </a:pPr>
            <a:r>
              <a:rPr lang="zh-CN" altLang="en-US" sz="2400" dirty="0"/>
              <a:t>  面向安全计算的编译技术技术 </a:t>
            </a:r>
            <a:endParaRPr lang="zh-CN" altLang="en-US" sz="800" dirty="0"/>
          </a:p>
          <a:p>
            <a:pPr lvl="2">
              <a:lnSpc>
                <a:spcPct val="80000"/>
              </a:lnSpc>
            </a:pPr>
            <a:r>
              <a:rPr lang="zh-CN" altLang="en-US" dirty="0"/>
              <a:t> 如，</a:t>
            </a:r>
            <a:r>
              <a:rPr lang="en-US" altLang="zh-CN" dirty="0"/>
              <a:t>Certifying Compilation </a:t>
            </a:r>
            <a:r>
              <a:rPr lang="zh-CN" altLang="en-US" dirty="0"/>
              <a:t>技术</a:t>
            </a:r>
          </a:p>
          <a:p>
            <a:pPr lvl="1">
              <a:lnSpc>
                <a:spcPct val="80000"/>
              </a:lnSpc>
              <a:buFontTx/>
              <a:buNone/>
            </a:pPr>
            <a:endParaRPr lang="en-US" altLang="zh-CN"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1907279-7B7A-4484-8A90-8A6941000B5D}" type="slidenum">
              <a:rPr lang="en-US" altLang="zh-CN"/>
              <a:pPr/>
              <a:t>83</a:t>
            </a:fld>
            <a:endParaRPr lang="en-US" altLang="zh-CN"/>
          </a:p>
          <a:p>
            <a:endParaRPr lang="en-US" altLang="zh-CN"/>
          </a:p>
        </p:txBody>
      </p:sp>
      <p:sp>
        <p:nvSpPr>
          <p:cNvPr id="130050" name="Text Box 2"/>
          <p:cNvSpPr txBox="1">
            <a:spLocks noChangeArrowheads="1"/>
          </p:cNvSpPr>
          <p:nvPr/>
        </p:nvSpPr>
        <p:spPr bwMode="auto">
          <a:xfrm>
            <a:off x="685800" y="1584325"/>
            <a:ext cx="79248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lnSpc>
                <a:spcPct val="150000"/>
              </a:lnSpc>
              <a:spcBef>
                <a:spcPct val="50000"/>
              </a:spcBef>
            </a:pPr>
            <a:r>
              <a:rPr kumimoji="1" lang="zh-CN" altLang="en-US" sz="2000" b="1">
                <a:latin typeface="Times New Roman" pitchFamily="18" charset="0"/>
                <a:ea typeface="宋体" pitchFamily="2" charset="-122"/>
              </a:rPr>
              <a:t>　　本章重点介绍了编译程序定义、编译过程、编译方式、编译程序结构和高级程序语言的分类以及相关的应用。</a:t>
            </a:r>
          </a:p>
          <a:p>
            <a:pPr algn="just" eaLnBrk="1" hangingPunct="1">
              <a:lnSpc>
                <a:spcPct val="150000"/>
              </a:lnSpc>
              <a:spcBef>
                <a:spcPct val="50000"/>
              </a:spcBef>
            </a:pPr>
            <a:r>
              <a:rPr kumimoji="1" lang="zh-CN" altLang="en-US" sz="2000" b="1">
                <a:latin typeface="Times New Roman" pitchFamily="18" charset="0"/>
                <a:ea typeface="宋体" pitchFamily="2" charset="-122"/>
              </a:rPr>
              <a:t>        提出的基本概念是源语言、源程序、目标语言、目标程序、程序等价、翻译方式、遍</a:t>
            </a:r>
            <a:r>
              <a:rPr kumimoji="1" lang="en-US" altLang="zh-CN" sz="2000" b="1">
                <a:latin typeface="Times New Roman" pitchFamily="18" charset="0"/>
                <a:ea typeface="宋体" pitchFamily="2" charset="-122"/>
              </a:rPr>
              <a:t>/</a:t>
            </a:r>
            <a:r>
              <a:rPr kumimoji="1" lang="zh-CN" altLang="en-US" sz="2000" b="1">
                <a:latin typeface="Times New Roman" pitchFamily="18" charset="0"/>
                <a:ea typeface="宋体" pitchFamily="2" charset="-122"/>
              </a:rPr>
              <a:t>趟、翻译程序、汇编程序、编译程序和解释程序。这些概念之间的相互关系见下图。</a:t>
            </a:r>
          </a:p>
          <a:p>
            <a:pPr algn="l" eaLnBrk="1" hangingPunct="1">
              <a:lnSpc>
                <a:spcPct val="150000"/>
              </a:lnSpc>
              <a:spcBef>
                <a:spcPct val="50000"/>
              </a:spcBef>
            </a:pPr>
            <a:r>
              <a:rPr kumimoji="1" lang="zh-CN" altLang="en-US" sz="2000" b="1">
                <a:latin typeface="Times New Roman" pitchFamily="18" charset="0"/>
                <a:ea typeface="宋体" pitchFamily="2" charset="-122"/>
              </a:rPr>
              <a:t>　　重点掌握的内容是①编译程序；②编译过程；③编译程序结构；④编译程序生成方法。 </a:t>
            </a:r>
          </a:p>
        </p:txBody>
      </p:sp>
      <p:sp>
        <p:nvSpPr>
          <p:cNvPr id="130051" name="Rectangle 3"/>
          <p:cNvSpPr>
            <a:spLocks noChangeArrowheads="1"/>
          </p:cNvSpPr>
          <p:nvPr/>
        </p:nvSpPr>
        <p:spPr bwMode="auto">
          <a:xfrm>
            <a:off x="685800" y="9906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spcBef>
                <a:spcPct val="50000"/>
              </a:spcBef>
            </a:pPr>
            <a:r>
              <a:rPr kumimoji="1" lang="zh-CN" altLang="en-US" sz="2800" b="1">
                <a:solidFill>
                  <a:srgbClr val="800000"/>
                </a:solidFill>
                <a:latin typeface="Times New Roman" pitchFamily="18" charset="0"/>
                <a:ea typeface="宋体" pitchFamily="2" charset="-122"/>
              </a:rPr>
              <a:t>小结</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E0A8031B-1002-4707-AD93-8641360615EA}" type="slidenum">
              <a:rPr lang="en-US" altLang="zh-CN"/>
              <a:pPr/>
              <a:t>9</a:t>
            </a:fld>
            <a:endParaRPr lang="en-US" altLang="zh-CN"/>
          </a:p>
          <a:p>
            <a:endParaRPr lang="en-US" altLang="zh-CN"/>
          </a:p>
        </p:txBody>
      </p:sp>
      <p:sp>
        <p:nvSpPr>
          <p:cNvPr id="119810" name="Text Box 2"/>
          <p:cNvSpPr txBox="1">
            <a:spLocks noChangeArrowheads="1"/>
          </p:cNvSpPr>
          <p:nvPr/>
        </p:nvSpPr>
        <p:spPr bwMode="auto">
          <a:xfrm>
            <a:off x="3609975" y="1709738"/>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800" b="1">
                <a:solidFill>
                  <a:srgbClr val="800000"/>
                </a:solidFill>
                <a:latin typeface="Tahoma" pitchFamily="34" charset="0"/>
                <a:ea typeface="宋体" pitchFamily="2" charset="-122"/>
              </a:rPr>
              <a:t>重点讲解</a:t>
            </a:r>
          </a:p>
        </p:txBody>
      </p:sp>
      <p:sp>
        <p:nvSpPr>
          <p:cNvPr id="119811" name="Text Box 3"/>
          <p:cNvSpPr txBox="1">
            <a:spLocks noChangeArrowheads="1"/>
          </p:cNvSpPr>
          <p:nvPr/>
        </p:nvSpPr>
        <p:spPr bwMode="auto">
          <a:xfrm>
            <a:off x="2362200" y="2624138"/>
            <a:ext cx="4648200"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50000"/>
              </a:lnSpc>
              <a:spcBef>
                <a:spcPct val="50000"/>
              </a:spcBef>
            </a:pPr>
            <a:r>
              <a:rPr kumimoji="1" lang="en-US" altLang="zh-CN" sz="2400" b="1">
                <a:latin typeface="Times New Roman" pitchFamily="18" charset="0"/>
                <a:ea typeface="宋体" pitchFamily="2" charset="-122"/>
                <a:hlinkClick r:id="" action="ppaction://hlinkshowjump?jump=nextslide"/>
              </a:rPr>
              <a:t>1.1</a:t>
            </a:r>
            <a:r>
              <a:rPr kumimoji="1" lang="zh-CN" altLang="en-US" sz="2400" b="1">
                <a:latin typeface="Times New Roman" pitchFamily="18" charset="0"/>
                <a:ea typeface="宋体" pitchFamily="2" charset="-122"/>
                <a:hlinkClick r:id="" action="ppaction://hlinkshowjump?jump=nextslide"/>
              </a:rPr>
              <a:t>　什么是编译程序 </a:t>
            </a:r>
            <a:endParaRPr kumimoji="1" lang="zh-CN" altLang="en-US" sz="2400" b="1">
              <a:latin typeface="Times New Roman" pitchFamily="18" charset="0"/>
              <a:ea typeface="宋体" pitchFamily="2" charset="-122"/>
            </a:endParaRPr>
          </a:p>
          <a:p>
            <a:pPr algn="l" eaLnBrk="1" hangingPunct="1">
              <a:lnSpc>
                <a:spcPct val="150000"/>
              </a:lnSpc>
              <a:spcBef>
                <a:spcPct val="50000"/>
              </a:spcBef>
            </a:pPr>
            <a:r>
              <a:rPr kumimoji="1" lang="en-US" altLang="zh-CN" sz="2400" b="1">
                <a:latin typeface="Times New Roman" pitchFamily="18" charset="0"/>
                <a:ea typeface="宋体" pitchFamily="2" charset="-122"/>
                <a:hlinkClick r:id="rId2" action="ppaction://hlinksldjump"/>
              </a:rPr>
              <a:t>1.2</a:t>
            </a:r>
            <a:r>
              <a:rPr kumimoji="1" lang="zh-CN" altLang="en-US" sz="2400" b="1">
                <a:latin typeface="Times New Roman" pitchFamily="18" charset="0"/>
                <a:ea typeface="宋体" pitchFamily="2" charset="-122"/>
                <a:hlinkClick r:id="rId2" action="ppaction://hlinksldjump"/>
              </a:rPr>
              <a:t>　编译过程和编译程序结构 </a:t>
            </a:r>
            <a:endParaRPr kumimoji="1" lang="zh-CN" altLang="en-US" sz="2400" b="1">
              <a:latin typeface="Times New Roman" pitchFamily="18" charset="0"/>
              <a:ea typeface="宋体" pitchFamily="2" charset="-122"/>
            </a:endParaRPr>
          </a:p>
          <a:p>
            <a:pPr algn="l" eaLnBrk="1" hangingPunct="1">
              <a:lnSpc>
                <a:spcPct val="150000"/>
              </a:lnSpc>
              <a:spcBef>
                <a:spcPct val="50000"/>
              </a:spcBef>
            </a:pPr>
            <a:r>
              <a:rPr kumimoji="1" lang="en-US" altLang="zh-CN" sz="2400" b="1">
                <a:latin typeface="Times New Roman" pitchFamily="18" charset="0"/>
                <a:ea typeface="宋体" pitchFamily="2" charset="-122"/>
                <a:hlinkClick r:id="rId3" action="ppaction://hlinksldjump"/>
              </a:rPr>
              <a:t>1.3</a:t>
            </a:r>
            <a:r>
              <a:rPr kumimoji="1" lang="zh-CN" altLang="en-US" sz="2400" b="1">
                <a:latin typeface="Times New Roman" pitchFamily="18" charset="0"/>
                <a:ea typeface="宋体" pitchFamily="2" charset="-122"/>
                <a:hlinkClick r:id="rId3" action="ppaction://hlinksldjump"/>
              </a:rPr>
              <a:t>　解释程序和一些软件工具 </a:t>
            </a:r>
            <a:endParaRPr kumimoji="1" lang="zh-CN" altLang="en-US" sz="2400" b="1">
              <a:latin typeface="Times New Roman" pitchFamily="18" charset="0"/>
              <a:ea typeface="宋体" pitchFamily="2" charset="-122"/>
            </a:endParaRPr>
          </a:p>
          <a:p>
            <a:pPr algn="l" eaLnBrk="1" hangingPunct="1">
              <a:lnSpc>
                <a:spcPct val="150000"/>
              </a:lnSpc>
              <a:spcBef>
                <a:spcPct val="50000"/>
              </a:spcBef>
            </a:pPr>
            <a:r>
              <a:rPr kumimoji="1" lang="en-US" altLang="zh-CN" sz="2400" b="1">
                <a:latin typeface="Times New Roman" pitchFamily="18" charset="0"/>
                <a:ea typeface="宋体" pitchFamily="2" charset="-122"/>
                <a:hlinkClick r:id="rId3" action="ppaction://hlinksldjump"/>
              </a:rPr>
              <a:t>1.4</a:t>
            </a:r>
            <a:r>
              <a:rPr kumimoji="1" lang="zh-CN" altLang="en-US" sz="2400" b="1">
                <a:latin typeface="Times New Roman" pitchFamily="18" charset="0"/>
                <a:ea typeface="宋体" pitchFamily="2" charset="-122"/>
                <a:hlinkClick r:id="rId3" action="ppaction://hlinksldjump"/>
              </a:rPr>
              <a:t>　编译技术的新发展</a:t>
            </a:r>
            <a:endParaRPr kumimoji="1" lang="zh-CN" altLang="en-US" sz="2400" b="1">
              <a:latin typeface="Times New Roman" pitchFamily="18" charset="0"/>
              <a:ea typeface="宋体" pitchFamily="2" charset="-122"/>
            </a:endParaRPr>
          </a:p>
        </p:txBody>
      </p:sp>
      <p:sp>
        <p:nvSpPr>
          <p:cNvPr id="119815" name="Rectangle 7"/>
          <p:cNvSpPr>
            <a:spLocks noChangeArrowheads="1"/>
          </p:cNvSpPr>
          <p:nvPr/>
        </p:nvSpPr>
        <p:spPr bwMode="auto">
          <a:xfrm>
            <a:off x="762000" y="838200"/>
            <a:ext cx="5981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r>
              <a:rPr lang="zh-CN" altLang="en-US" sz="3600">
                <a:solidFill>
                  <a:srgbClr val="0000FF"/>
                </a:solidFill>
                <a:latin typeface="Times New Roman" pitchFamily="18" charset="0"/>
                <a:ea typeface="黑体" pitchFamily="2" charset="-122"/>
              </a:rPr>
              <a:t>第</a:t>
            </a:r>
            <a:r>
              <a:rPr lang="en-US" altLang="zh-CN" sz="3600">
                <a:solidFill>
                  <a:srgbClr val="0000FF"/>
                </a:solidFill>
                <a:latin typeface="Times New Roman" pitchFamily="18" charset="0"/>
                <a:ea typeface="黑体" pitchFamily="2" charset="-122"/>
              </a:rPr>
              <a:t>1</a:t>
            </a:r>
            <a:r>
              <a:rPr lang="zh-CN" altLang="en-US" sz="3600">
                <a:solidFill>
                  <a:srgbClr val="0000FF"/>
                </a:solidFill>
                <a:latin typeface="Times New Roman" pitchFamily="18" charset="0"/>
                <a:ea typeface="黑体" pitchFamily="2" charset="-122"/>
              </a:rPr>
              <a:t>章 引论</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5273</TotalTime>
  <Words>3966</Words>
  <Application>Microsoft Office PowerPoint</Application>
  <PresentationFormat>全屏显示(4:3)</PresentationFormat>
  <Paragraphs>918</Paragraphs>
  <Slides>83</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83</vt:i4>
      </vt:variant>
    </vt:vector>
  </HeadingPairs>
  <TitlesOfParts>
    <vt:vector size="87" baseType="lpstr">
      <vt:lpstr>默认设计模板</vt:lpstr>
      <vt:lpstr>1_默认设计模板</vt:lpstr>
      <vt:lpstr>Visio</vt:lpstr>
      <vt:lpstr>文档</vt:lpstr>
      <vt:lpstr>编译原理  Compiler Principles and Techniques</vt:lpstr>
      <vt:lpstr>PowerPoint 演示文稿</vt:lpstr>
      <vt:lpstr>PowerPoint 演示文稿</vt:lpstr>
      <vt:lpstr>PowerPoint 演示文稿</vt:lpstr>
      <vt:lpstr>PowerPoint 演示文稿</vt:lpstr>
      <vt:lpstr>PowerPoint 演示文稿</vt:lpstr>
      <vt:lpstr>课程设置目的和要求——考试要求</vt:lpstr>
      <vt:lpstr>PowerPoint 演示文稿</vt:lpstr>
      <vt:lpstr>PowerPoint 演示文稿</vt:lpstr>
      <vt:lpstr>1.1什么是编译程序(compiler)</vt:lpstr>
      <vt:lpstr>PowerPoint 演示文稿</vt:lpstr>
      <vt:lpstr>什么是编译程序</vt:lpstr>
      <vt:lpstr>1.2　编译过程和编译程序结构</vt:lpstr>
      <vt:lpstr>1.2.2　编译程序结构</vt:lpstr>
      <vt:lpstr>1.2.3　编译阶段组合</vt:lpstr>
      <vt:lpstr>PowerPoint 演示文稿</vt:lpstr>
      <vt:lpstr>1.2.2　编译程序结构</vt:lpstr>
      <vt:lpstr>词法分析（Lexical Analysis）—第一步识别单词</vt:lpstr>
      <vt:lpstr>词法分析</vt:lpstr>
      <vt:lpstr>词法分析</vt:lpstr>
      <vt:lpstr>例</vt:lpstr>
      <vt:lpstr>词法分析 position  :=  initial  +  rate  *  60; </vt:lpstr>
      <vt:lpstr> 编译程序的自动生成</vt:lpstr>
      <vt:lpstr>1.2.2　编译程序结构</vt:lpstr>
      <vt:lpstr>语法分析  Syntax Analysis 功能:层次分析.依据源程序的语法规则把源程序的单词序列组成语法短语(表示成语法树).</vt:lpstr>
      <vt:lpstr>This line is a longer sentence</vt:lpstr>
      <vt:lpstr>分析程序成分</vt:lpstr>
      <vt:lpstr>语法分析</vt:lpstr>
      <vt:lpstr>PowerPoint 演示文稿</vt:lpstr>
      <vt:lpstr> position  :=  initial  + rate * 60  ;   id1  := id2 + id3 * N  </vt:lpstr>
      <vt:lpstr>PowerPoint 演示文稿</vt:lpstr>
      <vt:lpstr>1.2.2　编译程序结构</vt:lpstr>
      <vt:lpstr>语义分析</vt:lpstr>
      <vt:lpstr>程序设计语言靠严格的约束规则解决二义。</vt:lpstr>
      <vt:lpstr>语义分析 进一步分析语法结构正确的程序是否符合源程序的上下文约束、运算相容性等规定。</vt:lpstr>
      <vt:lpstr>PowerPoint 演示文稿</vt:lpstr>
      <vt:lpstr>语义分析(处理）</vt:lpstr>
      <vt:lpstr>1.2.2　编译程序结构</vt:lpstr>
      <vt:lpstr>PowerPoint 演示文稿</vt:lpstr>
      <vt:lpstr>1.2.2　编译程序结构</vt:lpstr>
      <vt:lpstr>代码优化 应用一些技术对代码进行变换以使得编译产生的目标代码高效</vt:lpstr>
      <vt:lpstr>1.2.2　编译程序结构</vt:lpstr>
      <vt:lpstr>目标代码生成:生成目标机汇编和机器指令</vt:lpstr>
      <vt:lpstr>1.2.2　编译程序结构</vt:lpstr>
      <vt:lpstr>符号表管理</vt:lpstr>
      <vt:lpstr>PowerPoint 演示文稿</vt:lpstr>
      <vt:lpstr>出错处理(error handling ） </vt:lpstr>
      <vt:lpstr>1.3　解释程序和一些软件工具</vt:lpstr>
      <vt:lpstr>编译程序和解释系统</vt:lpstr>
      <vt:lpstr>解释程序</vt:lpstr>
      <vt:lpstr>PowerPoint 演示文稿</vt:lpstr>
      <vt:lpstr>编译程序和解释程序的存储组织有很大不同</vt:lpstr>
      <vt:lpstr>  编译阶段和运行阶段存储结构                    </vt:lpstr>
      <vt:lpstr>解释系统存储结构</vt:lpstr>
      <vt:lpstr>1.3.2   语言处理过程 </vt:lpstr>
      <vt:lpstr> </vt:lpstr>
      <vt:lpstr>PowerPoint 演示文稿</vt:lpstr>
      <vt:lpstr>PowerPoint 演示文稿</vt:lpstr>
      <vt:lpstr>1.3.3 处理源程序的软件工具</vt:lpstr>
      <vt:lpstr>PowerPoint 演示文稿</vt:lpstr>
      <vt:lpstr>PowerPoint 演示文稿</vt:lpstr>
      <vt:lpstr>1.4 编译技术的发展</vt:lpstr>
      <vt:lpstr>高级程序语言</vt:lpstr>
      <vt:lpstr> 强制式语言（Imperative Language）也称过程式语言。 </vt:lpstr>
      <vt:lpstr> </vt:lpstr>
      <vt:lpstr>基于规则的语言( Rule-based Language)</vt:lpstr>
      <vt:lpstr>  面向对象语言：        </vt:lpstr>
      <vt:lpstr>编译技术与体系结构的发展密切相关</vt:lpstr>
      <vt:lpstr>现代编译技术必须面对应用需求和目标体系结构的多样化</vt:lpstr>
      <vt:lpstr>编译技术重要方向</vt:lpstr>
      <vt:lpstr>并行编译系统已成为现代高性能计算机系统中一个重要的部分</vt:lpstr>
      <vt:lpstr>PowerPoint 演示文稿</vt:lpstr>
      <vt:lpstr>例：并行比较</vt:lpstr>
      <vt:lpstr>例：针对体系结构的优化</vt:lpstr>
      <vt:lpstr>并行编译系统：程序分析，程序优化和并行代码生成三个部分</vt:lpstr>
      <vt:lpstr>程序优化</vt:lpstr>
      <vt:lpstr>并行代码生成 </vt:lpstr>
      <vt:lpstr>嵌入式系统开发环境</vt:lpstr>
      <vt:lpstr>PowerPoint 演示文稿</vt:lpstr>
      <vt:lpstr>PowerPoint 演示文稿</vt:lpstr>
      <vt:lpstr>PowerPoint 演示文稿</vt:lpstr>
      <vt:lpstr>现代编译技术的一些研究领域</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243</cp:revision>
  <cp:lastPrinted>1601-01-01T00:00:00Z</cp:lastPrinted>
  <dcterms:created xsi:type="dcterms:W3CDTF">1601-01-01T00:00:00Z</dcterms:created>
  <dcterms:modified xsi:type="dcterms:W3CDTF">2016-02-21T13:06:01Z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