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54"/>
  </p:notesMasterIdLst>
  <p:handoutMasterIdLst>
    <p:handoutMasterId r:id="rId55"/>
  </p:handoutMasterIdLst>
  <p:sldIdLst>
    <p:sldId id="256" r:id="rId3"/>
    <p:sldId id="308" r:id="rId4"/>
    <p:sldId id="258" r:id="rId5"/>
    <p:sldId id="259" r:id="rId6"/>
    <p:sldId id="260" r:id="rId7"/>
    <p:sldId id="261" r:id="rId8"/>
    <p:sldId id="262" r:id="rId9"/>
    <p:sldId id="263" r:id="rId10"/>
    <p:sldId id="264" r:id="rId11"/>
    <p:sldId id="306"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307" r:id="rId43"/>
    <p:sldId id="296" r:id="rId44"/>
    <p:sldId id="297" r:id="rId45"/>
    <p:sldId id="298" r:id="rId46"/>
    <p:sldId id="299" r:id="rId47"/>
    <p:sldId id="300" r:id="rId48"/>
    <p:sldId id="301" r:id="rId49"/>
    <p:sldId id="302" r:id="rId50"/>
    <p:sldId id="303" r:id="rId51"/>
    <p:sldId id="304" r:id="rId52"/>
    <p:sldId id="305" r:id="rId53"/>
  </p:sldIdLst>
  <p:sldSz cx="9144000" cy="6858000" type="screen4x3"/>
  <p:notesSz cx="6858000" cy="9144000"/>
  <p:custDataLst>
    <p:tags r:id="rId56"/>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ctr"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ctr"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ctr"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ctr"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FF00"/>
    <a:srgbClr val="D60093"/>
    <a:srgbClr val="FF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96" y="-204"/>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19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lvl1pPr>
          </a:lstStyle>
          <a:p>
            <a:pPr>
              <a:defRPr/>
            </a:pPr>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lvl1pPr>
          </a:lstStyle>
          <a:p>
            <a:pPr>
              <a:defRPr/>
            </a:pPr>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B563429-6449-4438-91D6-CD0FB2B49703}" type="slidenum">
              <a:rPr lang="en-US" altLang="zh-CN"/>
              <a:pPr>
                <a:defRPr/>
              </a:pPr>
              <a:t>‹#›</a:t>
            </a:fld>
            <a:endParaRPr lang="en-US" altLang="zh-CN"/>
          </a:p>
        </p:txBody>
      </p:sp>
    </p:spTree>
    <p:extLst>
      <p:ext uri="{BB962C8B-B14F-4D97-AF65-F5344CB8AC3E}">
        <p14:creationId xmlns:p14="http://schemas.microsoft.com/office/powerpoint/2010/main" val="1531156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E9DB0E-7C29-477E-B405-2278DE793AE4}" type="datetimeFigureOut">
              <a:rPr lang="zh-CN" altLang="en-US" smtClean="0"/>
              <a:t>2016/2/28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BDD2B0-5759-4DD9-95D4-54D76B42FB28}" type="slidenum">
              <a:rPr lang="zh-CN" altLang="en-US" smtClean="0"/>
              <a:t>‹#›</a:t>
            </a:fld>
            <a:endParaRPr lang="zh-CN" altLang="en-US"/>
          </a:p>
        </p:txBody>
      </p:sp>
    </p:spTree>
    <p:extLst>
      <p:ext uri="{BB962C8B-B14F-4D97-AF65-F5344CB8AC3E}">
        <p14:creationId xmlns:p14="http://schemas.microsoft.com/office/powerpoint/2010/main" val="4279068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BDD2B0-5759-4DD9-95D4-54D76B42FB28}" type="slidenum">
              <a:rPr lang="zh-CN" altLang="en-US" smtClean="0"/>
              <a:t>6</a:t>
            </a:fld>
            <a:endParaRPr lang="zh-CN" altLang="en-US"/>
          </a:p>
        </p:txBody>
      </p:sp>
    </p:spTree>
    <p:extLst>
      <p:ext uri="{BB962C8B-B14F-4D97-AF65-F5344CB8AC3E}">
        <p14:creationId xmlns:p14="http://schemas.microsoft.com/office/powerpoint/2010/main" val="3019739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BDD2B0-5759-4DD9-95D4-54D76B42FB28}" type="slidenum">
              <a:rPr lang="zh-CN" altLang="en-US" smtClean="0"/>
              <a:t>50</a:t>
            </a:fld>
            <a:endParaRPr lang="zh-CN" altLang="en-US"/>
          </a:p>
        </p:txBody>
      </p:sp>
    </p:spTree>
    <p:extLst>
      <p:ext uri="{BB962C8B-B14F-4D97-AF65-F5344CB8AC3E}">
        <p14:creationId xmlns:p14="http://schemas.microsoft.com/office/powerpoint/2010/main" val="3503052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7253591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511393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00800" y="533400"/>
            <a:ext cx="2057400" cy="50593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533400"/>
            <a:ext cx="6019800" cy="50593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351767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F176E82-F918-4DF7-B963-8B553CB47152}" type="slidenum">
              <a:rPr lang="en-US" altLang="zh-CN"/>
              <a:pPr>
                <a:defRPr/>
              </a:pPr>
              <a:t>‹#›</a:t>
            </a:fld>
            <a:endParaRPr lang="en-US" altLang="zh-CN"/>
          </a:p>
        </p:txBody>
      </p:sp>
    </p:spTree>
    <p:extLst>
      <p:ext uri="{BB962C8B-B14F-4D97-AF65-F5344CB8AC3E}">
        <p14:creationId xmlns:p14="http://schemas.microsoft.com/office/powerpoint/2010/main" val="3703486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423ACDE-7EDD-4F4C-90A5-841B1CD21301}" type="slidenum">
              <a:rPr lang="en-US" altLang="zh-CN"/>
              <a:pPr>
                <a:defRPr/>
              </a:pPr>
              <a:t>‹#›</a:t>
            </a:fld>
            <a:endParaRPr lang="en-US" altLang="zh-CN"/>
          </a:p>
        </p:txBody>
      </p:sp>
    </p:spTree>
    <p:extLst>
      <p:ext uri="{BB962C8B-B14F-4D97-AF65-F5344CB8AC3E}">
        <p14:creationId xmlns:p14="http://schemas.microsoft.com/office/powerpoint/2010/main" val="1808767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BB77EA4-67B9-465E-BC04-BB5B1B7FAA4A}" type="slidenum">
              <a:rPr lang="en-US" altLang="zh-CN"/>
              <a:pPr>
                <a:defRPr/>
              </a:pPr>
              <a:t>‹#›</a:t>
            </a:fld>
            <a:endParaRPr lang="en-US" altLang="zh-CN"/>
          </a:p>
        </p:txBody>
      </p:sp>
    </p:spTree>
    <p:extLst>
      <p:ext uri="{BB962C8B-B14F-4D97-AF65-F5344CB8AC3E}">
        <p14:creationId xmlns:p14="http://schemas.microsoft.com/office/powerpoint/2010/main" val="2429747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E87E6F2-51DA-40B8-800D-9D5A80AAFC0E}" type="slidenum">
              <a:rPr lang="en-US" altLang="zh-CN"/>
              <a:pPr>
                <a:defRPr/>
              </a:pPr>
              <a:t>‹#›</a:t>
            </a:fld>
            <a:endParaRPr lang="en-US" altLang="zh-CN"/>
          </a:p>
        </p:txBody>
      </p:sp>
    </p:spTree>
    <p:extLst>
      <p:ext uri="{BB962C8B-B14F-4D97-AF65-F5344CB8AC3E}">
        <p14:creationId xmlns:p14="http://schemas.microsoft.com/office/powerpoint/2010/main" val="1863277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E654D1B-16C8-4F38-A7CE-A968C3731097}" type="slidenum">
              <a:rPr lang="en-US" altLang="zh-CN"/>
              <a:pPr>
                <a:defRPr/>
              </a:pPr>
              <a:t>‹#›</a:t>
            </a:fld>
            <a:endParaRPr lang="en-US" altLang="zh-CN"/>
          </a:p>
        </p:txBody>
      </p:sp>
    </p:spTree>
    <p:extLst>
      <p:ext uri="{BB962C8B-B14F-4D97-AF65-F5344CB8AC3E}">
        <p14:creationId xmlns:p14="http://schemas.microsoft.com/office/powerpoint/2010/main" val="3559150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87139BB-E896-4955-919A-7DB1647AD6C9}" type="slidenum">
              <a:rPr lang="en-US" altLang="zh-CN"/>
              <a:pPr>
                <a:defRPr/>
              </a:pPr>
              <a:t>‹#›</a:t>
            </a:fld>
            <a:endParaRPr lang="en-US" altLang="zh-CN"/>
          </a:p>
        </p:txBody>
      </p:sp>
    </p:spTree>
    <p:extLst>
      <p:ext uri="{BB962C8B-B14F-4D97-AF65-F5344CB8AC3E}">
        <p14:creationId xmlns:p14="http://schemas.microsoft.com/office/powerpoint/2010/main" val="3976244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2968008-3894-4A5D-BD02-707B669763DC}" type="slidenum">
              <a:rPr lang="en-US" altLang="zh-CN"/>
              <a:pPr>
                <a:defRPr/>
              </a:pPr>
              <a:t>‹#›</a:t>
            </a:fld>
            <a:endParaRPr lang="en-US" altLang="zh-CN"/>
          </a:p>
        </p:txBody>
      </p:sp>
    </p:spTree>
    <p:extLst>
      <p:ext uri="{BB962C8B-B14F-4D97-AF65-F5344CB8AC3E}">
        <p14:creationId xmlns:p14="http://schemas.microsoft.com/office/powerpoint/2010/main" val="26921531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9A3D849-F3B7-4DEF-9232-4DA8995876F6}" type="slidenum">
              <a:rPr lang="en-US" altLang="zh-CN"/>
              <a:pPr>
                <a:defRPr/>
              </a:pPr>
              <a:t>‹#›</a:t>
            </a:fld>
            <a:endParaRPr lang="en-US" altLang="zh-CN"/>
          </a:p>
        </p:txBody>
      </p:sp>
    </p:spTree>
    <p:extLst>
      <p:ext uri="{BB962C8B-B14F-4D97-AF65-F5344CB8AC3E}">
        <p14:creationId xmlns:p14="http://schemas.microsoft.com/office/powerpoint/2010/main" val="511784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334007370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9B7DA10-74FA-47B8-9347-ABBDD24AAC55}" type="slidenum">
              <a:rPr lang="en-US" altLang="zh-CN"/>
              <a:pPr>
                <a:defRPr/>
              </a:pPr>
              <a:t>‹#›</a:t>
            </a:fld>
            <a:endParaRPr lang="en-US" altLang="zh-CN"/>
          </a:p>
        </p:txBody>
      </p:sp>
    </p:spTree>
    <p:extLst>
      <p:ext uri="{BB962C8B-B14F-4D97-AF65-F5344CB8AC3E}">
        <p14:creationId xmlns:p14="http://schemas.microsoft.com/office/powerpoint/2010/main" val="34327957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1B86B54-A83E-4563-BD75-EBA682BC96B6}" type="slidenum">
              <a:rPr lang="en-US" altLang="zh-CN"/>
              <a:pPr>
                <a:defRPr/>
              </a:pPr>
              <a:t>‹#›</a:t>
            </a:fld>
            <a:endParaRPr lang="en-US" altLang="zh-CN"/>
          </a:p>
        </p:txBody>
      </p:sp>
    </p:spTree>
    <p:extLst>
      <p:ext uri="{BB962C8B-B14F-4D97-AF65-F5344CB8AC3E}">
        <p14:creationId xmlns:p14="http://schemas.microsoft.com/office/powerpoint/2010/main" val="17504558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00800" y="533400"/>
            <a:ext cx="2057400" cy="50593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533400"/>
            <a:ext cx="6019800" cy="50593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C9C8190-67DA-41B0-8753-C50CB28E6F64}" type="slidenum">
              <a:rPr lang="en-US" altLang="zh-CN"/>
              <a:pPr>
                <a:defRPr/>
              </a:pPr>
              <a:t>‹#›</a:t>
            </a:fld>
            <a:endParaRPr lang="en-US" altLang="zh-CN"/>
          </a:p>
        </p:txBody>
      </p:sp>
    </p:spTree>
    <p:extLst>
      <p:ext uri="{BB962C8B-B14F-4D97-AF65-F5344CB8AC3E}">
        <p14:creationId xmlns:p14="http://schemas.microsoft.com/office/powerpoint/2010/main" val="2404279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524997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70301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33757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53281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3863645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365533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247943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533400"/>
            <a:ext cx="8229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编译原理</a:t>
            </a:r>
            <a:r>
              <a:rPr lang="en-US" altLang="zh-CN" smtClean="0"/>
              <a:t>-</a:t>
            </a:r>
            <a:r>
              <a:rPr lang="zh-CN" altLang="en-US" smtClean="0"/>
              <a:t>华中科技大学 </a:t>
            </a:r>
            <a:r>
              <a:rPr lang="en-US" altLang="zh-CN" smtClean="0"/>
              <a:t>–</a:t>
            </a:r>
            <a:r>
              <a:rPr lang="zh-CN" altLang="en-US" smtClean="0"/>
              <a:t>徐丽萍</a:t>
            </a:r>
          </a:p>
        </p:txBody>
      </p:sp>
      <p:sp>
        <p:nvSpPr>
          <p:cNvPr id="1027"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4516"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smtClean="0"/>
            </a:lvl1pPr>
          </a:lstStyle>
          <a:p>
            <a:pPr>
              <a:defRPr/>
            </a:pPr>
            <a:endParaRPr lang="en-US" altLang="zh-CN"/>
          </a:p>
        </p:txBody>
      </p:sp>
      <p:sp>
        <p:nvSpPr>
          <p:cNvPr id="64517"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zh-CN"/>
          </a:p>
        </p:txBody>
      </p:sp>
      <p:sp>
        <p:nvSpPr>
          <p:cNvPr id="64518" name="Rectangle 6"/>
          <p:cNvSpPr>
            <a:spLocks noGrp="1" noChangeArrowheads="1"/>
          </p:cNvSpPr>
          <p:nvPr>
            <p:ph type="sldNum" sz="quarter" idx="4"/>
          </p:nvPr>
        </p:nvSpPr>
        <p:spPr bwMode="auto">
          <a:xfrm>
            <a:off x="6553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endParaRPr lang="zh-CN" altLang="zh-CN"/>
          </a:p>
        </p:txBody>
      </p:sp>
      <p:sp>
        <p:nvSpPr>
          <p:cNvPr id="1031" name="Rectangle 15"/>
          <p:cNvSpPr>
            <a:spLocks noChangeArrowheads="1"/>
          </p:cNvSpPr>
          <p:nvPr userDrawn="1"/>
        </p:nvSpPr>
        <p:spPr bwMode="auto">
          <a:xfrm>
            <a:off x="152400" y="304800"/>
            <a:ext cx="5486400" cy="76200"/>
          </a:xfrm>
          <a:prstGeom prst="rect">
            <a:avLst/>
          </a:prstGeom>
          <a:solidFill>
            <a:srgbClr val="993366">
              <a:alpha val="96077"/>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2" name="Rectangle 16"/>
          <p:cNvSpPr>
            <a:spLocks noChangeArrowheads="1"/>
          </p:cNvSpPr>
          <p:nvPr userDrawn="1"/>
        </p:nvSpPr>
        <p:spPr bwMode="auto">
          <a:xfrm>
            <a:off x="3429000" y="6324600"/>
            <a:ext cx="5486400" cy="76200"/>
          </a:xfrm>
          <a:prstGeom prst="rect">
            <a:avLst/>
          </a:prstGeom>
          <a:solidFill>
            <a:srgbClr val="993366">
              <a:alpha val="96077"/>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par>
    </p:tnLst>
  </p:timing>
  <p:txStyles>
    <p:titleStyle>
      <a:lvl1pPr algn="l" rtl="0" eaLnBrk="0" fontAlgn="base" hangingPunct="0">
        <a:spcBef>
          <a:spcPct val="0"/>
        </a:spcBef>
        <a:spcAft>
          <a:spcPct val="0"/>
        </a:spcAft>
        <a:defRPr sz="2000">
          <a:solidFill>
            <a:srgbClr val="0000FF"/>
          </a:solidFill>
          <a:latin typeface="+mj-lt"/>
          <a:ea typeface="+mj-ea"/>
          <a:cs typeface="+mj-cs"/>
        </a:defRPr>
      </a:lvl1pPr>
      <a:lvl2pPr algn="l" rtl="0" eaLnBrk="0" fontAlgn="base" hangingPunct="0">
        <a:spcBef>
          <a:spcPct val="0"/>
        </a:spcBef>
        <a:spcAft>
          <a:spcPct val="0"/>
        </a:spcAft>
        <a:defRPr sz="2000">
          <a:solidFill>
            <a:srgbClr val="0000FF"/>
          </a:solidFill>
          <a:latin typeface="微软雅黑" pitchFamily="34" charset="-122"/>
          <a:ea typeface="微软雅黑" pitchFamily="34" charset="-122"/>
        </a:defRPr>
      </a:lvl2pPr>
      <a:lvl3pPr algn="l" rtl="0" eaLnBrk="0" fontAlgn="base" hangingPunct="0">
        <a:spcBef>
          <a:spcPct val="0"/>
        </a:spcBef>
        <a:spcAft>
          <a:spcPct val="0"/>
        </a:spcAft>
        <a:defRPr sz="2000">
          <a:solidFill>
            <a:srgbClr val="0000FF"/>
          </a:solidFill>
          <a:latin typeface="微软雅黑" pitchFamily="34" charset="-122"/>
          <a:ea typeface="微软雅黑" pitchFamily="34" charset="-122"/>
        </a:defRPr>
      </a:lvl3pPr>
      <a:lvl4pPr algn="l" rtl="0" eaLnBrk="0" fontAlgn="base" hangingPunct="0">
        <a:spcBef>
          <a:spcPct val="0"/>
        </a:spcBef>
        <a:spcAft>
          <a:spcPct val="0"/>
        </a:spcAft>
        <a:defRPr sz="2000">
          <a:solidFill>
            <a:srgbClr val="0000FF"/>
          </a:solidFill>
          <a:latin typeface="微软雅黑" pitchFamily="34" charset="-122"/>
          <a:ea typeface="微软雅黑" pitchFamily="34" charset="-122"/>
        </a:defRPr>
      </a:lvl4pPr>
      <a:lvl5pPr algn="l" rtl="0" eaLnBrk="0" fontAlgn="base" hangingPunct="0">
        <a:spcBef>
          <a:spcPct val="0"/>
        </a:spcBef>
        <a:spcAft>
          <a:spcPct val="0"/>
        </a:spcAft>
        <a:defRPr sz="2000">
          <a:solidFill>
            <a:srgbClr val="0000FF"/>
          </a:solidFill>
          <a:latin typeface="微软雅黑" pitchFamily="34" charset="-122"/>
          <a:ea typeface="微软雅黑" pitchFamily="34" charset="-122"/>
        </a:defRPr>
      </a:lvl5pPr>
      <a:lvl6pPr marL="457200" algn="l" rtl="0" fontAlgn="base">
        <a:spcBef>
          <a:spcPct val="0"/>
        </a:spcBef>
        <a:spcAft>
          <a:spcPct val="0"/>
        </a:spcAft>
        <a:defRPr sz="2000">
          <a:solidFill>
            <a:srgbClr val="0000FF"/>
          </a:solidFill>
          <a:latin typeface="微软雅黑" pitchFamily="34" charset="-122"/>
          <a:ea typeface="微软雅黑" pitchFamily="34" charset="-122"/>
        </a:defRPr>
      </a:lvl6pPr>
      <a:lvl7pPr marL="914400" algn="l" rtl="0" fontAlgn="base">
        <a:spcBef>
          <a:spcPct val="0"/>
        </a:spcBef>
        <a:spcAft>
          <a:spcPct val="0"/>
        </a:spcAft>
        <a:defRPr sz="2000">
          <a:solidFill>
            <a:srgbClr val="0000FF"/>
          </a:solidFill>
          <a:latin typeface="微软雅黑" pitchFamily="34" charset="-122"/>
          <a:ea typeface="微软雅黑" pitchFamily="34" charset="-122"/>
        </a:defRPr>
      </a:lvl7pPr>
      <a:lvl8pPr marL="1371600" algn="l" rtl="0" fontAlgn="base">
        <a:spcBef>
          <a:spcPct val="0"/>
        </a:spcBef>
        <a:spcAft>
          <a:spcPct val="0"/>
        </a:spcAft>
        <a:defRPr sz="2000">
          <a:solidFill>
            <a:srgbClr val="0000FF"/>
          </a:solidFill>
          <a:latin typeface="微软雅黑" pitchFamily="34" charset="-122"/>
          <a:ea typeface="微软雅黑" pitchFamily="34" charset="-122"/>
        </a:defRPr>
      </a:lvl8pPr>
      <a:lvl9pPr marL="1828800" algn="l" rtl="0" fontAlgn="base">
        <a:spcBef>
          <a:spcPct val="0"/>
        </a:spcBef>
        <a:spcAft>
          <a:spcPct val="0"/>
        </a:spcAft>
        <a:defRPr sz="2000">
          <a:solidFill>
            <a:srgbClr val="0000FF"/>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28600" y="533400"/>
            <a:ext cx="8229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编译原理</a:t>
            </a:r>
            <a:r>
              <a:rPr lang="en-US" altLang="zh-CN" smtClean="0"/>
              <a:t>-</a:t>
            </a:r>
            <a:r>
              <a:rPr lang="zh-CN" altLang="en-US" smtClean="0"/>
              <a:t>华中科技大学 </a:t>
            </a:r>
            <a:r>
              <a:rPr lang="en-US" altLang="zh-CN" smtClean="0"/>
              <a:t>–</a:t>
            </a:r>
            <a:r>
              <a:rPr lang="zh-CN" altLang="en-US" smtClean="0"/>
              <a:t>徐丽萍</a:t>
            </a:r>
          </a:p>
        </p:txBody>
      </p:sp>
      <p:sp>
        <p:nvSpPr>
          <p:cNvPr id="2051"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4212"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smtClean="0"/>
            </a:lvl1pPr>
          </a:lstStyle>
          <a:p>
            <a:pPr>
              <a:defRPr/>
            </a:pPr>
            <a:endParaRPr lang="en-US" altLang="zh-CN"/>
          </a:p>
        </p:txBody>
      </p:sp>
      <p:sp>
        <p:nvSpPr>
          <p:cNvPr id="94213"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zh-CN"/>
          </a:p>
        </p:txBody>
      </p:sp>
      <p:sp>
        <p:nvSpPr>
          <p:cNvPr id="94214" name="Rectangle 6"/>
          <p:cNvSpPr>
            <a:spLocks noGrp="1" noChangeArrowheads="1"/>
          </p:cNvSpPr>
          <p:nvPr>
            <p:ph type="sldNum" sz="quarter" idx="4"/>
          </p:nvPr>
        </p:nvSpPr>
        <p:spPr bwMode="auto">
          <a:xfrm>
            <a:off x="6553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A9CE3958-67EA-4692-9642-B0A36DE55DFA}" type="slidenum">
              <a:rPr lang="en-US" altLang="zh-CN"/>
              <a:pPr>
                <a:defRPr/>
              </a:pPr>
              <a:t>‹#›</a:t>
            </a:fld>
            <a:endParaRPr lang="en-US" altLang="zh-CN"/>
          </a:p>
        </p:txBody>
      </p:sp>
      <p:sp>
        <p:nvSpPr>
          <p:cNvPr id="2055" name="Rectangle 7"/>
          <p:cNvSpPr>
            <a:spLocks noChangeArrowheads="1"/>
          </p:cNvSpPr>
          <p:nvPr userDrawn="1"/>
        </p:nvSpPr>
        <p:spPr bwMode="auto">
          <a:xfrm>
            <a:off x="152400" y="304800"/>
            <a:ext cx="5486400" cy="76200"/>
          </a:xfrm>
          <a:prstGeom prst="rect">
            <a:avLst/>
          </a:prstGeom>
          <a:solidFill>
            <a:srgbClr val="993366">
              <a:alpha val="96077"/>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 name="Rectangle 8"/>
          <p:cNvSpPr>
            <a:spLocks noChangeArrowheads="1"/>
          </p:cNvSpPr>
          <p:nvPr userDrawn="1"/>
        </p:nvSpPr>
        <p:spPr bwMode="auto">
          <a:xfrm>
            <a:off x="3429000" y="6324600"/>
            <a:ext cx="5486400" cy="76200"/>
          </a:xfrm>
          <a:prstGeom prst="rect">
            <a:avLst/>
          </a:prstGeom>
          <a:solidFill>
            <a:srgbClr val="993366">
              <a:alpha val="96077"/>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rtl="0" eaLnBrk="0" fontAlgn="base" hangingPunct="0">
        <a:spcBef>
          <a:spcPct val="0"/>
        </a:spcBef>
        <a:spcAft>
          <a:spcPct val="0"/>
        </a:spcAft>
        <a:defRPr sz="2000">
          <a:solidFill>
            <a:srgbClr val="0000FF"/>
          </a:solidFill>
          <a:latin typeface="+mj-lt"/>
          <a:ea typeface="+mj-ea"/>
          <a:cs typeface="+mj-cs"/>
        </a:defRPr>
      </a:lvl1pPr>
      <a:lvl2pPr algn="l" rtl="0" eaLnBrk="0" fontAlgn="base" hangingPunct="0">
        <a:spcBef>
          <a:spcPct val="0"/>
        </a:spcBef>
        <a:spcAft>
          <a:spcPct val="0"/>
        </a:spcAft>
        <a:defRPr sz="2000">
          <a:solidFill>
            <a:srgbClr val="0000FF"/>
          </a:solidFill>
          <a:latin typeface="微软雅黑" pitchFamily="34" charset="-122"/>
          <a:ea typeface="宋体" pitchFamily="2" charset="-122"/>
        </a:defRPr>
      </a:lvl2pPr>
      <a:lvl3pPr algn="l" rtl="0" eaLnBrk="0" fontAlgn="base" hangingPunct="0">
        <a:spcBef>
          <a:spcPct val="0"/>
        </a:spcBef>
        <a:spcAft>
          <a:spcPct val="0"/>
        </a:spcAft>
        <a:defRPr sz="2000">
          <a:solidFill>
            <a:srgbClr val="0000FF"/>
          </a:solidFill>
          <a:latin typeface="微软雅黑" pitchFamily="34" charset="-122"/>
          <a:ea typeface="宋体" pitchFamily="2" charset="-122"/>
        </a:defRPr>
      </a:lvl3pPr>
      <a:lvl4pPr algn="l" rtl="0" eaLnBrk="0" fontAlgn="base" hangingPunct="0">
        <a:spcBef>
          <a:spcPct val="0"/>
        </a:spcBef>
        <a:spcAft>
          <a:spcPct val="0"/>
        </a:spcAft>
        <a:defRPr sz="2000">
          <a:solidFill>
            <a:srgbClr val="0000FF"/>
          </a:solidFill>
          <a:latin typeface="微软雅黑" pitchFamily="34" charset="-122"/>
          <a:ea typeface="宋体" pitchFamily="2" charset="-122"/>
        </a:defRPr>
      </a:lvl4pPr>
      <a:lvl5pPr algn="l" rtl="0" eaLnBrk="0" fontAlgn="base" hangingPunct="0">
        <a:spcBef>
          <a:spcPct val="0"/>
        </a:spcBef>
        <a:spcAft>
          <a:spcPct val="0"/>
        </a:spcAft>
        <a:defRPr sz="2000">
          <a:solidFill>
            <a:srgbClr val="0000FF"/>
          </a:solidFill>
          <a:latin typeface="微软雅黑" pitchFamily="34" charset="-122"/>
          <a:ea typeface="宋体" pitchFamily="2" charset="-122"/>
        </a:defRPr>
      </a:lvl5pPr>
      <a:lvl6pPr marL="457200" algn="l" rtl="0" fontAlgn="base">
        <a:spcBef>
          <a:spcPct val="0"/>
        </a:spcBef>
        <a:spcAft>
          <a:spcPct val="0"/>
        </a:spcAft>
        <a:defRPr sz="2000">
          <a:solidFill>
            <a:srgbClr val="0000FF"/>
          </a:solidFill>
          <a:latin typeface="微软雅黑" pitchFamily="34" charset="-122"/>
          <a:ea typeface="宋体" pitchFamily="2" charset="-122"/>
        </a:defRPr>
      </a:lvl6pPr>
      <a:lvl7pPr marL="914400" algn="l" rtl="0" fontAlgn="base">
        <a:spcBef>
          <a:spcPct val="0"/>
        </a:spcBef>
        <a:spcAft>
          <a:spcPct val="0"/>
        </a:spcAft>
        <a:defRPr sz="2000">
          <a:solidFill>
            <a:srgbClr val="0000FF"/>
          </a:solidFill>
          <a:latin typeface="微软雅黑" pitchFamily="34" charset="-122"/>
          <a:ea typeface="宋体" pitchFamily="2" charset="-122"/>
        </a:defRPr>
      </a:lvl7pPr>
      <a:lvl8pPr marL="1371600" algn="l" rtl="0" fontAlgn="base">
        <a:spcBef>
          <a:spcPct val="0"/>
        </a:spcBef>
        <a:spcAft>
          <a:spcPct val="0"/>
        </a:spcAft>
        <a:defRPr sz="2000">
          <a:solidFill>
            <a:srgbClr val="0000FF"/>
          </a:solidFill>
          <a:latin typeface="微软雅黑" pitchFamily="34" charset="-122"/>
          <a:ea typeface="宋体" pitchFamily="2" charset="-122"/>
        </a:defRPr>
      </a:lvl8pPr>
      <a:lvl9pPr marL="1828800" algn="l" rtl="0" fontAlgn="base">
        <a:spcBef>
          <a:spcPct val="0"/>
        </a:spcBef>
        <a:spcAft>
          <a:spcPct val="0"/>
        </a:spcAft>
        <a:defRPr sz="2000">
          <a:solidFill>
            <a:srgbClr val="0000FF"/>
          </a:solidFill>
          <a:latin typeface="微软雅黑" pitchFamily="34" charset="-122"/>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13.xml"/><Relationship Id="rId7" Type="http://schemas.openxmlformats.org/officeDocument/2006/relationships/slide" Target="slide39.xml"/><Relationship Id="rId2" Type="http://schemas.openxmlformats.org/officeDocument/2006/relationships/slide" Target="slide5.xml"/><Relationship Id="rId1" Type="http://schemas.openxmlformats.org/officeDocument/2006/relationships/slideLayout" Target="../slideLayouts/slideLayout7.xml"/><Relationship Id="rId6" Type="http://schemas.openxmlformats.org/officeDocument/2006/relationships/slide" Target="slide34.xml"/><Relationship Id="rId5" Type="http://schemas.openxmlformats.org/officeDocument/2006/relationships/slide" Target="slide29.xml"/><Relationship Id="rId4" Type="http://schemas.openxmlformats.org/officeDocument/2006/relationships/slide" Target="slide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hyperlink" Target="03.swf"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7200" y="533400"/>
            <a:ext cx="7772400" cy="1066800"/>
          </a:xfrm>
        </p:spPr>
        <p:txBody>
          <a:bodyPr/>
          <a:lstStyle/>
          <a:p>
            <a:pPr eaLnBrk="1" hangingPunct="1"/>
            <a:r>
              <a:rPr lang="zh-CN" altLang="en-US" sz="3200" dirty="0" smtClean="0"/>
              <a:t>第</a:t>
            </a:r>
            <a:r>
              <a:rPr lang="en-US" altLang="zh-CN" sz="3200" dirty="0" smtClean="0"/>
              <a:t>2</a:t>
            </a:r>
            <a:r>
              <a:rPr lang="zh-CN" altLang="en-US" sz="3200" dirty="0" smtClean="0"/>
              <a:t>章 文法和语言</a:t>
            </a:r>
          </a:p>
        </p:txBody>
      </p:sp>
      <p:sp>
        <p:nvSpPr>
          <p:cNvPr id="3075" name="Rectangle 4"/>
          <p:cNvSpPr>
            <a:spLocks noChangeArrowheads="1"/>
          </p:cNvSpPr>
          <p:nvPr/>
        </p:nvSpPr>
        <p:spPr bwMode="auto">
          <a:xfrm>
            <a:off x="685800" y="14478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10000"/>
              </a:lnSpc>
              <a:spcBef>
                <a:spcPct val="20000"/>
              </a:spcBef>
            </a:pPr>
            <a:r>
              <a:rPr lang="zh-CN" altLang="en-US" sz="2000" dirty="0">
                <a:latin typeface="微软雅黑" pitchFamily="34" charset="-122"/>
                <a:ea typeface="微软雅黑" pitchFamily="34" charset="-122"/>
              </a:rPr>
              <a:t>第</a:t>
            </a: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章  编译程序概述</a:t>
            </a:r>
          </a:p>
          <a:p>
            <a:pPr algn="l">
              <a:lnSpc>
                <a:spcPct val="110000"/>
              </a:lnSpc>
              <a:spcBef>
                <a:spcPct val="20000"/>
              </a:spcBef>
            </a:pPr>
            <a:r>
              <a:rPr lang="zh-CN" altLang="en-US" sz="2000" smtClean="0">
                <a:solidFill>
                  <a:srgbClr val="FF0000"/>
                </a:solidFill>
                <a:latin typeface="微软雅黑" pitchFamily="34" charset="-122"/>
                <a:ea typeface="微软雅黑" pitchFamily="34" charset="-122"/>
              </a:rPr>
              <a:t>第</a:t>
            </a:r>
            <a:r>
              <a:rPr lang="en-US" altLang="zh-CN" sz="2000" dirty="0" smtClean="0">
                <a:solidFill>
                  <a:srgbClr val="FF0000"/>
                </a:solidFill>
                <a:latin typeface="微软雅黑" pitchFamily="34" charset="-122"/>
                <a:ea typeface="微软雅黑" pitchFamily="34" charset="-122"/>
              </a:rPr>
              <a:t>2</a:t>
            </a:r>
            <a:r>
              <a:rPr lang="zh-CN" altLang="en-US" sz="2000" dirty="0" smtClean="0">
                <a:solidFill>
                  <a:srgbClr val="FF0000"/>
                </a:solidFill>
                <a:latin typeface="微软雅黑" pitchFamily="34" charset="-122"/>
                <a:ea typeface="微软雅黑" pitchFamily="34" charset="-122"/>
              </a:rPr>
              <a:t>章  </a:t>
            </a:r>
            <a:r>
              <a:rPr lang="zh-CN" altLang="en-US" sz="2000" dirty="0">
                <a:solidFill>
                  <a:srgbClr val="FF0000"/>
                </a:solidFill>
                <a:latin typeface="微软雅黑" pitchFamily="34" charset="-122"/>
                <a:ea typeface="微软雅黑" pitchFamily="34" charset="-122"/>
              </a:rPr>
              <a:t>文法和语言</a:t>
            </a:r>
          </a:p>
          <a:p>
            <a:pPr algn="l">
              <a:lnSpc>
                <a:spcPct val="110000"/>
              </a:lnSpc>
              <a:spcBef>
                <a:spcPct val="20000"/>
              </a:spcBef>
            </a:pPr>
            <a:r>
              <a:rPr lang="zh-CN" altLang="en-US" sz="2000" dirty="0" smtClean="0">
                <a:latin typeface="微软雅黑" pitchFamily="34" charset="-122"/>
                <a:ea typeface="微软雅黑" pitchFamily="34" charset="-122"/>
              </a:rPr>
              <a:t>第</a:t>
            </a:r>
            <a:r>
              <a:rPr lang="en-US" altLang="zh-CN" sz="2000" dirty="0" smtClean="0">
                <a:latin typeface="微软雅黑" pitchFamily="34" charset="-122"/>
                <a:ea typeface="微软雅黑" pitchFamily="34" charset="-122"/>
              </a:rPr>
              <a:t>3</a:t>
            </a:r>
            <a:r>
              <a:rPr lang="zh-CN" altLang="en-US" sz="2000" dirty="0" smtClean="0">
                <a:latin typeface="微软雅黑" pitchFamily="34" charset="-122"/>
                <a:ea typeface="微软雅黑" pitchFamily="34" charset="-122"/>
              </a:rPr>
              <a:t>章  </a:t>
            </a:r>
            <a:r>
              <a:rPr lang="zh-CN" altLang="en-US" sz="2000" dirty="0">
                <a:latin typeface="微软雅黑" pitchFamily="34" charset="-122"/>
                <a:ea typeface="微软雅黑" pitchFamily="34" charset="-122"/>
              </a:rPr>
              <a:t>词法分析</a:t>
            </a:r>
          </a:p>
          <a:p>
            <a:pPr algn="l">
              <a:lnSpc>
                <a:spcPct val="110000"/>
              </a:lnSpc>
              <a:spcBef>
                <a:spcPct val="20000"/>
              </a:spcBef>
            </a:pPr>
            <a:r>
              <a:rPr lang="zh-CN" altLang="en-US" sz="2000" dirty="0" smtClean="0">
                <a:latin typeface="微软雅黑" pitchFamily="34" charset="-122"/>
                <a:ea typeface="微软雅黑" pitchFamily="34" charset="-122"/>
              </a:rPr>
              <a:t>第</a:t>
            </a:r>
            <a:r>
              <a:rPr lang="en-US" altLang="zh-CN" sz="2000" dirty="0" smtClean="0">
                <a:latin typeface="微软雅黑" pitchFamily="34" charset="-122"/>
                <a:ea typeface="微软雅黑" pitchFamily="34" charset="-122"/>
              </a:rPr>
              <a:t>4</a:t>
            </a:r>
            <a:r>
              <a:rPr lang="zh-CN" altLang="en-US" sz="2000" dirty="0" smtClean="0">
                <a:latin typeface="微软雅黑" pitchFamily="34" charset="-122"/>
                <a:ea typeface="微软雅黑" pitchFamily="34" charset="-122"/>
              </a:rPr>
              <a:t>章  </a:t>
            </a:r>
            <a:r>
              <a:rPr lang="zh-CN" altLang="en-US" sz="2000" dirty="0">
                <a:latin typeface="微软雅黑" pitchFamily="34" charset="-122"/>
                <a:ea typeface="微软雅黑" pitchFamily="34" charset="-122"/>
              </a:rPr>
              <a:t>自顶向下</a:t>
            </a:r>
            <a:r>
              <a:rPr lang="zh-CN" altLang="en-US" sz="2000" dirty="0" smtClean="0">
                <a:latin typeface="微软雅黑" pitchFamily="34" charset="-122"/>
                <a:ea typeface="微软雅黑" pitchFamily="34" charset="-122"/>
              </a:rPr>
              <a:t>语法分析方法</a:t>
            </a:r>
            <a:endParaRPr lang="zh-CN" altLang="en-US" sz="2000" dirty="0">
              <a:latin typeface="微软雅黑" pitchFamily="34" charset="-122"/>
              <a:ea typeface="微软雅黑" pitchFamily="34" charset="-122"/>
            </a:endParaRPr>
          </a:p>
          <a:p>
            <a:pPr algn="l">
              <a:lnSpc>
                <a:spcPct val="110000"/>
              </a:lnSpc>
              <a:spcBef>
                <a:spcPct val="20000"/>
              </a:spcBef>
            </a:pPr>
            <a:r>
              <a:rPr lang="zh-CN" altLang="en-US" sz="2000" dirty="0" smtClean="0">
                <a:latin typeface="微软雅黑" pitchFamily="34" charset="-122"/>
                <a:ea typeface="微软雅黑" pitchFamily="34" charset="-122"/>
              </a:rPr>
              <a:t>第</a:t>
            </a:r>
            <a:r>
              <a:rPr lang="en-US" altLang="zh-CN" sz="2000" dirty="0" smtClean="0">
                <a:latin typeface="微软雅黑" pitchFamily="34" charset="-122"/>
                <a:ea typeface="微软雅黑" pitchFamily="34" charset="-122"/>
              </a:rPr>
              <a:t>5</a:t>
            </a:r>
            <a:r>
              <a:rPr lang="zh-CN" altLang="en-US" sz="2000" dirty="0" smtClean="0">
                <a:latin typeface="微软雅黑" pitchFamily="34" charset="-122"/>
                <a:ea typeface="微软雅黑" pitchFamily="34" charset="-122"/>
              </a:rPr>
              <a:t>章  </a:t>
            </a:r>
            <a:r>
              <a:rPr lang="zh-CN" altLang="en-US" sz="2000" dirty="0">
                <a:latin typeface="微软雅黑" pitchFamily="34" charset="-122"/>
                <a:ea typeface="微软雅黑" pitchFamily="34" charset="-122"/>
              </a:rPr>
              <a:t>自底向上优先</a:t>
            </a:r>
            <a:r>
              <a:rPr lang="zh-CN" altLang="en-US" sz="2000" dirty="0" smtClean="0">
                <a:latin typeface="微软雅黑" pitchFamily="34" charset="-122"/>
                <a:ea typeface="微软雅黑" pitchFamily="34" charset="-122"/>
              </a:rPr>
              <a:t>分析</a:t>
            </a:r>
            <a:endParaRPr lang="zh-CN" altLang="en-US" sz="2000" dirty="0">
              <a:latin typeface="微软雅黑" pitchFamily="34" charset="-122"/>
              <a:ea typeface="微软雅黑" pitchFamily="34" charset="-122"/>
            </a:endParaRPr>
          </a:p>
          <a:p>
            <a:pPr algn="l">
              <a:lnSpc>
                <a:spcPct val="110000"/>
              </a:lnSpc>
              <a:spcBef>
                <a:spcPct val="20000"/>
              </a:spcBef>
            </a:pPr>
            <a:r>
              <a:rPr lang="zh-CN" altLang="en-US" sz="2000" dirty="0" smtClean="0">
                <a:latin typeface="微软雅黑" pitchFamily="34" charset="-122"/>
                <a:ea typeface="微软雅黑" pitchFamily="34" charset="-122"/>
              </a:rPr>
              <a:t>第</a:t>
            </a:r>
            <a:r>
              <a:rPr lang="en-US" altLang="zh-CN" sz="2000" dirty="0" smtClean="0">
                <a:latin typeface="微软雅黑" pitchFamily="34" charset="-122"/>
                <a:ea typeface="微软雅黑" pitchFamily="34" charset="-122"/>
              </a:rPr>
              <a:t>6</a:t>
            </a:r>
            <a:r>
              <a:rPr lang="zh-CN" altLang="en-US" sz="2000" dirty="0" smtClean="0">
                <a:latin typeface="微软雅黑" pitchFamily="34" charset="-122"/>
                <a:ea typeface="微软雅黑" pitchFamily="34" charset="-122"/>
              </a:rPr>
              <a:t>章  </a:t>
            </a:r>
            <a:r>
              <a:rPr lang="en-US" altLang="zh-CN" sz="2000" dirty="0">
                <a:latin typeface="微软雅黑" pitchFamily="34" charset="-122"/>
                <a:ea typeface="微软雅黑" pitchFamily="34" charset="-122"/>
              </a:rPr>
              <a:t>LR</a:t>
            </a:r>
            <a:r>
              <a:rPr lang="zh-CN" altLang="en-US" sz="2000" dirty="0" smtClean="0">
                <a:latin typeface="微软雅黑" pitchFamily="34" charset="-122"/>
                <a:ea typeface="微软雅黑" pitchFamily="34" charset="-122"/>
              </a:rPr>
              <a:t>分析</a:t>
            </a:r>
            <a:endParaRPr lang="en-US" altLang="zh-CN" sz="2000" dirty="0" smtClean="0">
              <a:latin typeface="微软雅黑" pitchFamily="34" charset="-122"/>
              <a:ea typeface="微软雅黑" pitchFamily="34" charset="-122"/>
            </a:endParaRPr>
          </a:p>
          <a:p>
            <a:pPr algn="l">
              <a:lnSpc>
                <a:spcPct val="110000"/>
              </a:lnSpc>
              <a:spcBef>
                <a:spcPct val="20000"/>
              </a:spcBef>
            </a:pPr>
            <a:r>
              <a:rPr lang="zh-CN" altLang="en-US" sz="2000" dirty="0" smtClean="0">
                <a:latin typeface="微软雅黑" pitchFamily="34" charset="-122"/>
                <a:ea typeface="微软雅黑" pitchFamily="34" charset="-122"/>
              </a:rPr>
              <a:t>第</a:t>
            </a:r>
            <a:r>
              <a:rPr lang="en-US" altLang="zh-CN" sz="2000" dirty="0" smtClean="0">
                <a:latin typeface="微软雅黑" pitchFamily="34" charset="-122"/>
                <a:ea typeface="微软雅黑" pitchFamily="34" charset="-122"/>
              </a:rPr>
              <a:t>7</a:t>
            </a:r>
            <a:r>
              <a:rPr lang="zh-CN" altLang="en-US" sz="2000" dirty="0" smtClean="0">
                <a:latin typeface="微软雅黑" pitchFamily="34" charset="-122"/>
                <a:ea typeface="微软雅黑" pitchFamily="34" charset="-122"/>
              </a:rPr>
              <a:t>章  </a:t>
            </a:r>
            <a:r>
              <a:rPr lang="zh-CN" altLang="en-US" sz="2000" dirty="0">
                <a:latin typeface="微软雅黑" pitchFamily="34" charset="-122"/>
                <a:ea typeface="微软雅黑" pitchFamily="34" charset="-122"/>
              </a:rPr>
              <a:t>语法</a:t>
            </a:r>
            <a:r>
              <a:rPr lang="zh-CN" altLang="en-US" sz="2000" dirty="0" smtClean="0">
                <a:latin typeface="微软雅黑" pitchFamily="34" charset="-122"/>
                <a:ea typeface="微软雅黑" pitchFamily="34" charset="-122"/>
              </a:rPr>
              <a:t>制导的语义计算</a:t>
            </a:r>
            <a:endParaRPr lang="en-US" altLang="zh-CN" sz="2000" dirty="0" smtClean="0">
              <a:latin typeface="微软雅黑" pitchFamily="34" charset="-122"/>
              <a:ea typeface="微软雅黑" pitchFamily="34" charset="-122"/>
            </a:endParaRPr>
          </a:p>
          <a:p>
            <a:pPr algn="l">
              <a:lnSpc>
                <a:spcPct val="110000"/>
              </a:lnSpc>
              <a:spcBef>
                <a:spcPct val="20000"/>
              </a:spcBef>
            </a:pPr>
            <a:r>
              <a:rPr lang="zh-CN" altLang="en-US" sz="2000" dirty="0" smtClean="0">
                <a:latin typeface="微软雅黑" pitchFamily="34" charset="-122"/>
                <a:ea typeface="微软雅黑" pitchFamily="34" charset="-122"/>
              </a:rPr>
              <a:t>第</a:t>
            </a:r>
            <a:r>
              <a:rPr lang="en-US" altLang="zh-CN" sz="2000" dirty="0" smtClean="0">
                <a:latin typeface="微软雅黑" pitchFamily="34" charset="-122"/>
                <a:ea typeface="微软雅黑" pitchFamily="34" charset="-122"/>
              </a:rPr>
              <a:t>8</a:t>
            </a:r>
            <a:r>
              <a:rPr lang="zh-CN" altLang="en-US" sz="2000" dirty="0" smtClean="0">
                <a:latin typeface="微软雅黑" pitchFamily="34" charset="-122"/>
                <a:ea typeface="微软雅黑" pitchFamily="34" charset="-122"/>
              </a:rPr>
              <a:t>章  静态语义分析和中间代码生成</a:t>
            </a:r>
            <a:endParaRPr lang="zh-CN" altLang="en-US" sz="2000" dirty="0">
              <a:latin typeface="微软雅黑" pitchFamily="34" charset="-122"/>
              <a:ea typeface="微软雅黑" pitchFamily="34" charset="-122"/>
            </a:endParaRPr>
          </a:p>
          <a:p>
            <a:pPr algn="l">
              <a:lnSpc>
                <a:spcPct val="110000"/>
              </a:lnSpc>
              <a:spcBef>
                <a:spcPct val="20000"/>
              </a:spcBef>
            </a:pPr>
            <a:r>
              <a:rPr lang="zh-CN" altLang="en-US" sz="2000" dirty="0" smtClean="0">
                <a:latin typeface="微软雅黑" pitchFamily="34" charset="-122"/>
                <a:ea typeface="微软雅黑" pitchFamily="34" charset="-122"/>
              </a:rPr>
              <a:t>第</a:t>
            </a:r>
            <a:r>
              <a:rPr lang="en-US" altLang="zh-CN" sz="2000" dirty="0" smtClean="0">
                <a:latin typeface="微软雅黑" pitchFamily="34" charset="-122"/>
                <a:ea typeface="微软雅黑" pitchFamily="34" charset="-122"/>
              </a:rPr>
              <a:t>9</a:t>
            </a:r>
            <a:r>
              <a:rPr lang="zh-CN" altLang="en-US" sz="2000" dirty="0" smtClean="0">
                <a:latin typeface="微软雅黑" pitchFamily="34" charset="-122"/>
                <a:ea typeface="微软雅黑" pitchFamily="34" charset="-122"/>
              </a:rPr>
              <a:t>章  运行时存储管理</a:t>
            </a:r>
            <a:endParaRPr lang="en-US" altLang="zh-CN" sz="2000" dirty="0" smtClean="0">
              <a:latin typeface="微软雅黑" pitchFamily="34" charset="-122"/>
              <a:ea typeface="微软雅黑" pitchFamily="34" charset="-122"/>
            </a:endParaRPr>
          </a:p>
          <a:p>
            <a:pPr algn="l">
              <a:lnSpc>
                <a:spcPct val="110000"/>
              </a:lnSpc>
              <a:spcBef>
                <a:spcPct val="20000"/>
              </a:spcBef>
            </a:pPr>
            <a:r>
              <a:rPr lang="zh-CN" altLang="en-US" sz="2000" dirty="0" smtClean="0">
                <a:latin typeface="微软雅黑" pitchFamily="34" charset="-122"/>
                <a:ea typeface="微软雅黑" pitchFamily="34" charset="-122"/>
              </a:rPr>
              <a:t>第</a:t>
            </a:r>
            <a:r>
              <a:rPr lang="en-US" altLang="zh-CN" sz="2000" dirty="0" smtClean="0">
                <a:latin typeface="微软雅黑" pitchFamily="34" charset="-122"/>
                <a:ea typeface="微软雅黑" pitchFamily="34" charset="-122"/>
              </a:rPr>
              <a:t>10</a:t>
            </a:r>
            <a:r>
              <a:rPr lang="zh-CN" altLang="en-US" sz="2000" dirty="0" smtClean="0">
                <a:latin typeface="微软雅黑" pitchFamily="34" charset="-122"/>
                <a:ea typeface="微软雅黑" pitchFamily="34" charset="-122"/>
              </a:rPr>
              <a:t>章  代码优化和目标代码生成</a:t>
            </a: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1800" smtClean="0"/>
              <a:t>宋词自动生成技术</a:t>
            </a:r>
          </a:p>
        </p:txBody>
      </p:sp>
      <p:sp>
        <p:nvSpPr>
          <p:cNvPr id="12291" name="Rectangle 3"/>
          <p:cNvSpPr>
            <a:spLocks noGrp="1" noChangeArrowheads="1"/>
          </p:cNvSpPr>
          <p:nvPr>
            <p:ph type="body" idx="1"/>
          </p:nvPr>
        </p:nvSpPr>
        <p:spPr>
          <a:xfrm>
            <a:off x="228600" y="4572000"/>
            <a:ext cx="8763000" cy="1096963"/>
          </a:xfrm>
        </p:spPr>
        <p:txBody>
          <a:bodyPr/>
          <a:lstStyle/>
          <a:p>
            <a:pPr eaLnBrk="1" hangingPunct="1">
              <a:lnSpc>
                <a:spcPct val="80000"/>
              </a:lnSpc>
            </a:pPr>
            <a:endParaRPr lang="en-US" altLang="zh-CN" sz="2400" dirty="0" smtClean="0"/>
          </a:p>
          <a:p>
            <a:pPr eaLnBrk="1" hangingPunct="1">
              <a:lnSpc>
                <a:spcPct val="80000"/>
              </a:lnSpc>
            </a:pPr>
            <a:endParaRPr lang="en-US" altLang="zh-CN" sz="2400" dirty="0" smtClean="0"/>
          </a:p>
          <a:p>
            <a:pPr eaLnBrk="1" hangingPunct="1">
              <a:lnSpc>
                <a:spcPct val="80000"/>
              </a:lnSpc>
            </a:pPr>
            <a:endParaRPr lang="en-US" altLang="zh-CN" sz="2400" dirty="0" smtClean="0"/>
          </a:p>
          <a:p>
            <a:pPr eaLnBrk="1" hangingPunct="1">
              <a:lnSpc>
                <a:spcPct val="80000"/>
              </a:lnSpc>
            </a:pPr>
            <a:r>
              <a:rPr lang="zh-CN" altLang="en-US" sz="2400" dirty="0" smtClean="0"/>
              <a:t>相逢缥缈</a:t>
            </a:r>
            <a:r>
              <a:rPr lang="en-US" altLang="zh-CN" sz="2400" dirty="0" smtClean="0"/>
              <a:t>, </a:t>
            </a:r>
            <a:r>
              <a:rPr lang="zh-CN" altLang="en-US" sz="2400" dirty="0" smtClean="0"/>
              <a:t>窗外又拂晓</a:t>
            </a:r>
            <a:r>
              <a:rPr lang="en-US" altLang="zh-CN" sz="2400" dirty="0" smtClean="0"/>
              <a:t>. </a:t>
            </a:r>
            <a:r>
              <a:rPr lang="zh-CN" altLang="en-US" sz="2400" dirty="0" smtClean="0"/>
              <a:t>长忆清弦弄浅笑</a:t>
            </a:r>
            <a:r>
              <a:rPr lang="en-US" altLang="zh-CN" sz="2400" dirty="0" smtClean="0"/>
              <a:t>, </a:t>
            </a:r>
            <a:r>
              <a:rPr lang="zh-CN" altLang="en-US" sz="2400" dirty="0" smtClean="0"/>
              <a:t>只恨人间花少</a:t>
            </a:r>
            <a:r>
              <a:rPr lang="en-US" altLang="zh-CN" sz="2400" dirty="0" smtClean="0"/>
              <a:t>. </a:t>
            </a:r>
          </a:p>
          <a:p>
            <a:pPr eaLnBrk="1" hangingPunct="1">
              <a:lnSpc>
                <a:spcPct val="80000"/>
              </a:lnSpc>
            </a:pPr>
            <a:r>
              <a:rPr lang="zh-CN" altLang="en-US" sz="2400" dirty="0" smtClean="0"/>
              <a:t>黄菊不待清尊</a:t>
            </a:r>
            <a:r>
              <a:rPr lang="en-US" altLang="zh-CN" sz="2400" dirty="0" smtClean="0"/>
              <a:t>, </a:t>
            </a:r>
            <a:r>
              <a:rPr lang="zh-CN" altLang="en-US" sz="2400" dirty="0" smtClean="0"/>
              <a:t>相思飘落无痕</a:t>
            </a:r>
            <a:r>
              <a:rPr lang="en-US" altLang="zh-CN" sz="2400" dirty="0" smtClean="0"/>
              <a:t>. </a:t>
            </a:r>
            <a:r>
              <a:rPr lang="zh-CN" altLang="en-US" sz="2400" dirty="0" smtClean="0"/>
              <a:t>风雨重阳又过</a:t>
            </a:r>
            <a:r>
              <a:rPr lang="en-US" altLang="zh-CN" sz="2400" dirty="0" smtClean="0"/>
              <a:t>, </a:t>
            </a:r>
            <a:r>
              <a:rPr lang="zh-CN" altLang="en-US" sz="2400" dirty="0" smtClean="0"/>
              <a:t>登高多少黄昏</a:t>
            </a:r>
            <a:r>
              <a:rPr lang="en-US" altLang="zh-CN" sz="2400" dirty="0" smtClean="0"/>
              <a:t>. </a:t>
            </a:r>
          </a:p>
        </p:txBody>
      </p:sp>
      <p:pic>
        <p:nvPicPr>
          <p:cNvPr id="122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827315"/>
            <a:ext cx="9182100" cy="4495800"/>
          </a:xfrm>
          <a:prstGeom prst="rect">
            <a:avLst/>
          </a:prstGeom>
          <a:noFill/>
          <a:ln>
            <a:noFill/>
          </a:ln>
          <a:effectLst/>
          <a:extLst>
            <a:ext uri="{909E8E84-426E-40DD-AFC4-6F175D3DCCD1}">
              <a14:hiddenFill xmlns:a14="http://schemas.microsoft.com/office/drawing/2010/main">
                <a:solidFill>
                  <a:srgbClr val="993366">
                    <a:alpha val="96001"/>
                  </a:srgbClr>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143000" y="2732088"/>
            <a:ext cx="7108825" cy="3309937"/>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5" name="Text Box 3"/>
          <p:cNvSpPr txBox="1">
            <a:spLocks noChangeArrowheads="1"/>
          </p:cNvSpPr>
          <p:nvPr/>
        </p:nvSpPr>
        <p:spPr bwMode="auto">
          <a:xfrm>
            <a:off x="381000" y="835025"/>
            <a:ext cx="83058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000" b="1">
                <a:solidFill>
                  <a:srgbClr val="000000"/>
                </a:solidFill>
                <a:latin typeface="Times New Roman" pitchFamily="18" charset="0"/>
              </a:rPr>
              <a:t>假设将“</a:t>
            </a:r>
            <a:r>
              <a:rPr kumimoji="1" lang="zh-CN" altLang="en-US" sz="2000" b="1">
                <a:solidFill>
                  <a:srgbClr val="FF6600"/>
                </a:solidFill>
                <a:latin typeface="Times New Roman" pitchFamily="18" charset="0"/>
              </a:rPr>
              <a:t>语法概念</a:t>
            </a:r>
            <a:r>
              <a:rPr kumimoji="1" lang="zh-CN" altLang="en-US" sz="2000" b="1">
                <a:latin typeface="Times New Roman" pitchFamily="18" charset="0"/>
              </a:rPr>
              <a:t>”用词</a:t>
            </a:r>
            <a:r>
              <a:rPr kumimoji="1" lang="en-US" altLang="zh-CN" sz="2000" b="1">
                <a:latin typeface="Times New Roman" pitchFamily="18" charset="0"/>
              </a:rPr>
              <a:t>&lt;</a:t>
            </a:r>
            <a:r>
              <a:rPr kumimoji="1" lang="zh-CN" altLang="en-US" sz="2000" b="1">
                <a:latin typeface="Times New Roman" pitchFamily="18" charset="0"/>
              </a:rPr>
              <a:t>句子</a:t>
            </a:r>
            <a:r>
              <a:rPr kumimoji="1" lang="en-US" altLang="zh-CN" sz="2000" b="1">
                <a:latin typeface="Times New Roman" pitchFamily="18" charset="0"/>
              </a:rPr>
              <a:t>&gt;</a:t>
            </a:r>
            <a:r>
              <a:rPr kumimoji="1" lang="zh-CN" altLang="en-US" sz="2000" b="1">
                <a:latin typeface="Times New Roman" pitchFamily="18" charset="0"/>
              </a:rPr>
              <a:t>、</a:t>
            </a:r>
            <a:r>
              <a:rPr kumimoji="1" lang="en-US" altLang="zh-CN" sz="2000" b="1">
                <a:latin typeface="Times New Roman" pitchFamily="18" charset="0"/>
              </a:rPr>
              <a:t>&lt;</a:t>
            </a:r>
            <a:r>
              <a:rPr kumimoji="1" lang="zh-CN" altLang="en-US" sz="2000" b="1">
                <a:latin typeface="Times New Roman" pitchFamily="18" charset="0"/>
              </a:rPr>
              <a:t>主语</a:t>
            </a:r>
            <a:r>
              <a:rPr kumimoji="1" lang="en-US" altLang="zh-CN" sz="2000" b="1">
                <a:latin typeface="Times New Roman" pitchFamily="18" charset="0"/>
              </a:rPr>
              <a:t>&gt;</a:t>
            </a:r>
            <a:r>
              <a:rPr kumimoji="1" lang="zh-CN" altLang="en-US" sz="2000" b="1">
                <a:latin typeface="Times New Roman" pitchFamily="18" charset="0"/>
              </a:rPr>
              <a:t>、</a:t>
            </a:r>
            <a:r>
              <a:rPr kumimoji="1" lang="en-US" altLang="zh-CN" sz="2000" b="1">
                <a:latin typeface="Times New Roman" pitchFamily="18" charset="0"/>
              </a:rPr>
              <a:t>&lt;</a:t>
            </a:r>
            <a:r>
              <a:rPr kumimoji="1" lang="zh-CN" altLang="en-US" sz="2000" b="1">
                <a:latin typeface="Times New Roman" pitchFamily="18" charset="0"/>
              </a:rPr>
              <a:t>谓语</a:t>
            </a:r>
            <a:r>
              <a:rPr kumimoji="1" lang="en-US" altLang="zh-CN" sz="2000" b="1">
                <a:latin typeface="Times New Roman" pitchFamily="18" charset="0"/>
              </a:rPr>
              <a:t>&gt;</a:t>
            </a:r>
            <a:r>
              <a:rPr kumimoji="1" lang="zh-CN" altLang="en-US" sz="2000" b="1">
                <a:latin typeface="Times New Roman" pitchFamily="18" charset="0"/>
              </a:rPr>
              <a:t>、</a:t>
            </a:r>
            <a:r>
              <a:rPr kumimoji="1" lang="en-US" altLang="zh-CN" sz="2000" b="1">
                <a:latin typeface="Times New Roman" pitchFamily="18" charset="0"/>
              </a:rPr>
              <a:t>&lt;</a:t>
            </a:r>
            <a:r>
              <a:rPr kumimoji="1" lang="zh-CN" altLang="en-US" sz="2000" b="1">
                <a:latin typeface="Times New Roman" pitchFamily="18" charset="0"/>
              </a:rPr>
              <a:t>宾语</a:t>
            </a:r>
            <a:r>
              <a:rPr kumimoji="1" lang="en-US" altLang="zh-CN" sz="2000" b="1">
                <a:latin typeface="Times New Roman" pitchFamily="18" charset="0"/>
              </a:rPr>
              <a:t>&gt;</a:t>
            </a:r>
            <a:r>
              <a:rPr kumimoji="1" lang="zh-CN" altLang="en-US" sz="2000" b="1">
                <a:latin typeface="Times New Roman" pitchFamily="18" charset="0"/>
              </a:rPr>
              <a:t>、</a:t>
            </a:r>
            <a:r>
              <a:rPr kumimoji="1" lang="en-US" altLang="zh-CN" sz="2000" b="1">
                <a:latin typeface="Times New Roman" pitchFamily="18" charset="0"/>
              </a:rPr>
              <a:t>&lt;</a:t>
            </a:r>
            <a:r>
              <a:rPr kumimoji="1" lang="zh-CN" altLang="en-US" sz="2000" b="1">
                <a:latin typeface="Times New Roman" pitchFamily="18" charset="0"/>
              </a:rPr>
              <a:t>代词</a:t>
            </a:r>
            <a:r>
              <a:rPr kumimoji="1" lang="en-US" altLang="zh-CN" sz="2000" b="1">
                <a:latin typeface="Times New Roman" pitchFamily="18" charset="0"/>
              </a:rPr>
              <a:t>&gt;</a:t>
            </a:r>
            <a:r>
              <a:rPr kumimoji="1" lang="zh-CN" altLang="en-US" sz="2000" b="1">
                <a:latin typeface="Times New Roman" pitchFamily="18" charset="0"/>
              </a:rPr>
              <a:t>、</a:t>
            </a:r>
            <a:r>
              <a:rPr kumimoji="1" lang="en-US" altLang="zh-CN" sz="2000" b="1">
                <a:latin typeface="Times New Roman" pitchFamily="18" charset="0"/>
              </a:rPr>
              <a:t>&lt;</a:t>
            </a:r>
            <a:r>
              <a:rPr kumimoji="1" lang="zh-CN" altLang="en-US" sz="2000" b="1">
                <a:latin typeface="Times New Roman" pitchFamily="18" charset="0"/>
              </a:rPr>
              <a:t>动词</a:t>
            </a:r>
            <a:r>
              <a:rPr kumimoji="1" lang="en-US" altLang="zh-CN" sz="2000" b="1">
                <a:latin typeface="Times New Roman" pitchFamily="18" charset="0"/>
              </a:rPr>
              <a:t>&gt;</a:t>
            </a:r>
            <a:r>
              <a:rPr kumimoji="1" lang="zh-CN" altLang="en-US" sz="2000" b="1">
                <a:latin typeface="Times New Roman" pitchFamily="18" charset="0"/>
              </a:rPr>
              <a:t>和</a:t>
            </a:r>
            <a:r>
              <a:rPr kumimoji="1" lang="en-US" altLang="zh-CN" sz="2000" b="1">
                <a:latin typeface="Times New Roman" pitchFamily="18" charset="0"/>
              </a:rPr>
              <a:t>&lt;</a:t>
            </a:r>
            <a:r>
              <a:rPr kumimoji="1" lang="zh-CN" altLang="en-US" sz="2000" b="1">
                <a:latin typeface="Times New Roman" pitchFamily="18" charset="0"/>
              </a:rPr>
              <a:t>名词</a:t>
            </a:r>
            <a:r>
              <a:rPr kumimoji="1" lang="en-US" altLang="zh-CN" sz="2000" b="1">
                <a:latin typeface="Times New Roman" pitchFamily="18" charset="0"/>
              </a:rPr>
              <a:t>&gt;</a:t>
            </a:r>
            <a:r>
              <a:rPr kumimoji="1" lang="zh-CN" altLang="en-US" sz="2000" b="1">
                <a:latin typeface="Times New Roman" pitchFamily="18" charset="0"/>
              </a:rPr>
              <a:t>，分别用</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C</a:t>
            </a:r>
            <a:r>
              <a:rPr kumimoji="1" lang="zh-CN" altLang="en-US" sz="2000" b="1">
                <a:latin typeface="Times New Roman" pitchFamily="18" charset="0"/>
              </a:rPr>
              <a:t>、</a:t>
            </a:r>
            <a:r>
              <a:rPr kumimoji="1" lang="en-US" altLang="zh-CN" sz="2000" b="1">
                <a:latin typeface="Times New Roman" pitchFamily="18" charset="0"/>
              </a:rPr>
              <a:t>D</a:t>
            </a:r>
            <a:r>
              <a:rPr kumimoji="1" lang="zh-CN" altLang="en-US" sz="2000" b="1">
                <a:latin typeface="Times New Roman" pitchFamily="18" charset="0"/>
              </a:rPr>
              <a:t>、</a:t>
            </a:r>
            <a:r>
              <a:rPr kumimoji="1" lang="en-US" altLang="zh-CN" sz="2000" b="1">
                <a:latin typeface="Times New Roman" pitchFamily="18" charset="0"/>
              </a:rPr>
              <a:t>E</a:t>
            </a:r>
            <a:r>
              <a:rPr kumimoji="1" lang="zh-CN" altLang="en-US" sz="2000" b="1">
                <a:latin typeface="Times New Roman" pitchFamily="18" charset="0"/>
              </a:rPr>
              <a:t>、</a:t>
            </a:r>
            <a:r>
              <a:rPr kumimoji="1" lang="en-US" altLang="zh-CN" sz="2000" b="1">
                <a:latin typeface="Times New Roman" pitchFamily="18" charset="0"/>
              </a:rPr>
              <a:t>F</a:t>
            </a:r>
            <a:r>
              <a:rPr kumimoji="1" lang="zh-CN" altLang="en-US" sz="2000" b="1">
                <a:latin typeface="Times New Roman" pitchFamily="18" charset="0"/>
              </a:rPr>
              <a:t>和</a:t>
            </a:r>
            <a:r>
              <a:rPr kumimoji="1" lang="en-US" altLang="zh-CN" sz="2000" b="1">
                <a:latin typeface="Times New Roman" pitchFamily="18" charset="0"/>
              </a:rPr>
              <a:t>G</a:t>
            </a:r>
            <a:r>
              <a:rPr kumimoji="1" lang="zh-CN" altLang="en-US" sz="2000" b="1">
                <a:latin typeface="Times New Roman" pitchFamily="18" charset="0"/>
              </a:rPr>
              <a:t>表示，“</a:t>
            </a:r>
            <a:r>
              <a:rPr kumimoji="1" lang="zh-CN" altLang="en-US" sz="2000" b="1">
                <a:solidFill>
                  <a:srgbClr val="FF6600"/>
                </a:solidFill>
                <a:latin typeface="Times New Roman" pitchFamily="18" charset="0"/>
              </a:rPr>
              <a:t>单词</a:t>
            </a:r>
            <a:r>
              <a:rPr kumimoji="1" lang="zh-CN" altLang="en-US" sz="2000" b="1">
                <a:latin typeface="Times New Roman" pitchFamily="18" charset="0"/>
              </a:rPr>
              <a:t>”本身：我、你、吃、做、饭和菜，分别用</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c</a:t>
            </a:r>
            <a:r>
              <a:rPr kumimoji="1" lang="zh-CN" altLang="en-US" sz="2000" b="1">
                <a:latin typeface="Times New Roman" pitchFamily="18" charset="0"/>
              </a:rPr>
              <a:t>、</a:t>
            </a:r>
            <a:r>
              <a:rPr kumimoji="1" lang="en-US" altLang="zh-CN" sz="2000" b="1">
                <a:latin typeface="Times New Roman" pitchFamily="18" charset="0"/>
              </a:rPr>
              <a:t>d</a:t>
            </a:r>
            <a:r>
              <a:rPr kumimoji="1" lang="zh-CN" altLang="en-US" sz="2000" b="1">
                <a:latin typeface="Times New Roman" pitchFamily="18" charset="0"/>
              </a:rPr>
              <a:t>、</a:t>
            </a:r>
            <a:r>
              <a:rPr kumimoji="1" lang="en-US" altLang="zh-CN" sz="2000" b="1">
                <a:latin typeface="Times New Roman" pitchFamily="18" charset="0"/>
              </a:rPr>
              <a:t>e</a:t>
            </a:r>
            <a:r>
              <a:rPr kumimoji="1" lang="zh-CN" altLang="en-US" sz="2000" b="1">
                <a:latin typeface="Times New Roman" pitchFamily="18" charset="0"/>
              </a:rPr>
              <a:t>和</a:t>
            </a:r>
            <a:r>
              <a:rPr kumimoji="1" lang="en-US" altLang="zh-CN" sz="2000" b="1">
                <a:latin typeface="Times New Roman" pitchFamily="18" charset="0"/>
              </a:rPr>
              <a:t>f</a:t>
            </a:r>
            <a:r>
              <a:rPr kumimoji="1" lang="zh-CN" altLang="en-US" sz="2000" b="1">
                <a:latin typeface="Times New Roman" pitchFamily="18" charset="0"/>
              </a:rPr>
              <a:t>表示，则</a:t>
            </a:r>
            <a:r>
              <a:rPr kumimoji="1" lang="zh-CN" altLang="en-US" sz="2000" b="1">
                <a:solidFill>
                  <a:srgbClr val="000000"/>
                </a:solidFill>
                <a:latin typeface="Times New Roman" pitchFamily="18" charset="0"/>
              </a:rPr>
              <a:t>句子、规则和</a:t>
            </a:r>
            <a:r>
              <a:rPr kumimoji="1" lang="zh-CN" altLang="en-US" sz="2000" b="1">
                <a:latin typeface="Times New Roman" pitchFamily="18" charset="0"/>
              </a:rPr>
              <a:t>推导过程，可以进一步抽象而形式化。 </a:t>
            </a:r>
          </a:p>
        </p:txBody>
      </p:sp>
      <p:grpSp>
        <p:nvGrpSpPr>
          <p:cNvPr id="13316" name="Group 4"/>
          <p:cNvGrpSpPr>
            <a:grpSpLocks/>
          </p:cNvGrpSpPr>
          <p:nvPr/>
        </p:nvGrpSpPr>
        <p:grpSpPr bwMode="auto">
          <a:xfrm>
            <a:off x="1219200" y="2743200"/>
            <a:ext cx="6934200" cy="3200400"/>
            <a:chOff x="-2" y="-2"/>
            <a:chExt cx="2617" cy="964"/>
          </a:xfrm>
        </p:grpSpPr>
        <p:grpSp>
          <p:nvGrpSpPr>
            <p:cNvPr id="13317" name="Group 5"/>
            <p:cNvGrpSpPr>
              <a:grpSpLocks/>
            </p:cNvGrpSpPr>
            <p:nvPr/>
          </p:nvGrpSpPr>
          <p:grpSpPr bwMode="auto">
            <a:xfrm>
              <a:off x="0" y="0"/>
              <a:ext cx="2613" cy="960"/>
              <a:chOff x="0" y="0"/>
              <a:chExt cx="2613" cy="960"/>
            </a:xfrm>
          </p:grpSpPr>
          <p:grpSp>
            <p:nvGrpSpPr>
              <p:cNvPr id="13319" name="Group 6"/>
              <p:cNvGrpSpPr>
                <a:grpSpLocks/>
              </p:cNvGrpSpPr>
              <p:nvPr/>
            </p:nvGrpSpPr>
            <p:grpSpPr bwMode="auto">
              <a:xfrm>
                <a:off x="0" y="0"/>
                <a:ext cx="1373" cy="960"/>
                <a:chOff x="0" y="0"/>
                <a:chExt cx="1373" cy="960"/>
              </a:xfrm>
            </p:grpSpPr>
            <p:sp>
              <p:nvSpPr>
                <p:cNvPr id="13323" name="Rectangle 7"/>
                <p:cNvSpPr>
                  <a:spLocks noChangeArrowheads="1"/>
                </p:cNvSpPr>
                <p:nvPr/>
              </p:nvSpPr>
              <p:spPr bwMode="auto">
                <a:xfrm>
                  <a:off x="43" y="0"/>
                  <a:ext cx="1287"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lnSpc>
                      <a:spcPct val="120000"/>
                    </a:lnSpc>
                    <a:spcBef>
                      <a:spcPct val="10000"/>
                    </a:spcBef>
                  </a:pPr>
                  <a:r>
                    <a:rPr kumimoji="1" lang="zh-CN" altLang="en-US" sz="2000" b="1">
                      <a:latin typeface="Times New Roman" pitchFamily="18" charset="0"/>
                    </a:rPr>
                    <a:t>规则：</a:t>
                  </a:r>
                </a:p>
                <a:p>
                  <a:pPr algn="just" eaLnBrk="1" hangingPunct="1">
                    <a:lnSpc>
                      <a:spcPct val="120000"/>
                    </a:lnSpc>
                    <a:spcBef>
                      <a:spcPct val="10000"/>
                    </a:spcBef>
                  </a:pPr>
                  <a:r>
                    <a:rPr kumimoji="1" lang="zh-CN" altLang="en-US" sz="2000" b="1">
                      <a:latin typeface="Times New Roman" pitchFamily="18" charset="0"/>
                    </a:rPr>
                    <a:t>           </a:t>
                  </a:r>
                  <a:r>
                    <a:rPr kumimoji="1" lang="en-US" altLang="zh-CN" sz="2000">
                      <a:latin typeface="Times New Roman" pitchFamily="18" charset="0"/>
                    </a:rPr>
                    <a:t>A∷</a:t>
                  </a:r>
                  <a:r>
                    <a:rPr kumimoji="1" lang="zh-CN" altLang="en-US" sz="2000">
                      <a:latin typeface="Times New Roman" pitchFamily="18" charset="0"/>
                    </a:rPr>
                    <a:t>＝</a:t>
                  </a:r>
                  <a:r>
                    <a:rPr kumimoji="1" lang="en-US" altLang="zh-CN" sz="2000">
                      <a:latin typeface="Times New Roman" pitchFamily="18" charset="0"/>
                    </a:rPr>
                    <a:t>BCD </a:t>
                  </a:r>
                </a:p>
                <a:p>
                  <a:pPr algn="just">
                    <a:lnSpc>
                      <a:spcPct val="120000"/>
                    </a:lnSpc>
                    <a:spcBef>
                      <a:spcPct val="10000"/>
                    </a:spcBef>
                  </a:pPr>
                  <a:r>
                    <a:rPr kumimoji="1" lang="en-US" altLang="zh-CN" sz="2000">
                      <a:latin typeface="Times New Roman" pitchFamily="18" charset="0"/>
                    </a:rPr>
                    <a:t>           B∷</a:t>
                  </a:r>
                  <a:r>
                    <a:rPr kumimoji="1" lang="zh-CN" altLang="en-US" sz="2000">
                      <a:latin typeface="Times New Roman" pitchFamily="18" charset="0"/>
                    </a:rPr>
                    <a:t>＝</a:t>
                  </a:r>
                  <a:r>
                    <a:rPr kumimoji="1" lang="en-US" altLang="zh-CN" sz="2000">
                      <a:latin typeface="Times New Roman" pitchFamily="18" charset="0"/>
                    </a:rPr>
                    <a:t>G∣E </a:t>
                  </a:r>
                </a:p>
                <a:p>
                  <a:pPr algn="just">
                    <a:lnSpc>
                      <a:spcPct val="120000"/>
                    </a:lnSpc>
                    <a:spcBef>
                      <a:spcPct val="10000"/>
                    </a:spcBef>
                  </a:pPr>
                  <a:r>
                    <a:rPr kumimoji="1" lang="en-US" altLang="zh-CN" sz="2000">
                      <a:latin typeface="Times New Roman" pitchFamily="18" charset="0"/>
                    </a:rPr>
                    <a:t>           C∷</a:t>
                  </a:r>
                  <a:r>
                    <a:rPr kumimoji="1" lang="zh-CN" altLang="en-US" sz="2000">
                      <a:latin typeface="Times New Roman" pitchFamily="18" charset="0"/>
                    </a:rPr>
                    <a:t>＝</a:t>
                  </a:r>
                  <a:r>
                    <a:rPr kumimoji="1" lang="en-US" altLang="zh-CN" sz="2000">
                      <a:latin typeface="Times New Roman" pitchFamily="18" charset="0"/>
                    </a:rPr>
                    <a:t>F </a:t>
                  </a:r>
                </a:p>
                <a:p>
                  <a:pPr algn="just">
                    <a:lnSpc>
                      <a:spcPct val="120000"/>
                    </a:lnSpc>
                    <a:spcBef>
                      <a:spcPct val="10000"/>
                    </a:spcBef>
                  </a:pPr>
                  <a:r>
                    <a:rPr kumimoji="1" lang="en-US" altLang="zh-CN" sz="2000">
                      <a:latin typeface="Times New Roman" pitchFamily="18" charset="0"/>
                    </a:rPr>
                    <a:t>           D∷</a:t>
                  </a:r>
                  <a:r>
                    <a:rPr kumimoji="1" lang="zh-CN" altLang="en-US" sz="2000">
                      <a:latin typeface="Times New Roman" pitchFamily="18" charset="0"/>
                    </a:rPr>
                    <a:t>＝</a:t>
                  </a:r>
                  <a:r>
                    <a:rPr kumimoji="1" lang="en-US" altLang="zh-CN" sz="2000">
                      <a:latin typeface="Times New Roman" pitchFamily="18" charset="0"/>
                    </a:rPr>
                    <a:t>G∣E </a:t>
                  </a:r>
                </a:p>
                <a:p>
                  <a:pPr algn="just">
                    <a:lnSpc>
                      <a:spcPct val="120000"/>
                    </a:lnSpc>
                    <a:spcBef>
                      <a:spcPct val="10000"/>
                    </a:spcBef>
                  </a:pPr>
                  <a:r>
                    <a:rPr kumimoji="1" lang="en-US" altLang="zh-CN" sz="2000">
                      <a:latin typeface="Times New Roman" pitchFamily="18" charset="0"/>
                    </a:rPr>
                    <a:t>           E∷</a:t>
                  </a:r>
                  <a:r>
                    <a:rPr kumimoji="1" lang="zh-CN" altLang="en-US" sz="2000">
                      <a:latin typeface="Times New Roman" pitchFamily="18" charset="0"/>
                    </a:rPr>
                    <a:t>＝</a:t>
                  </a:r>
                  <a:r>
                    <a:rPr kumimoji="1" lang="en-US" altLang="zh-CN" sz="2000">
                      <a:latin typeface="Times New Roman" pitchFamily="18" charset="0"/>
                    </a:rPr>
                    <a:t>a b</a:t>
                  </a:r>
                </a:p>
                <a:p>
                  <a:pPr algn="just">
                    <a:lnSpc>
                      <a:spcPct val="120000"/>
                    </a:lnSpc>
                    <a:spcBef>
                      <a:spcPct val="10000"/>
                    </a:spcBef>
                  </a:pPr>
                  <a:r>
                    <a:rPr kumimoji="1" lang="en-US" altLang="zh-CN" sz="2000">
                      <a:latin typeface="Times New Roman" pitchFamily="18" charset="0"/>
                    </a:rPr>
                    <a:t>           F∷</a:t>
                  </a:r>
                  <a:r>
                    <a:rPr kumimoji="1" lang="zh-CN" altLang="en-US" sz="2000">
                      <a:latin typeface="Times New Roman" pitchFamily="18" charset="0"/>
                    </a:rPr>
                    <a:t>＝</a:t>
                  </a:r>
                  <a:r>
                    <a:rPr kumimoji="1" lang="en-US" altLang="zh-CN" sz="2000">
                      <a:latin typeface="Times New Roman" pitchFamily="18" charset="0"/>
                    </a:rPr>
                    <a:t>c d</a:t>
                  </a:r>
                </a:p>
                <a:p>
                  <a:pPr algn="just">
                    <a:lnSpc>
                      <a:spcPct val="120000"/>
                    </a:lnSpc>
                    <a:spcBef>
                      <a:spcPct val="10000"/>
                    </a:spcBef>
                  </a:pPr>
                  <a:r>
                    <a:rPr kumimoji="1" lang="en-US" altLang="zh-CN" sz="2000">
                      <a:latin typeface="Times New Roman" pitchFamily="18" charset="0"/>
                    </a:rPr>
                    <a:t>           G∷</a:t>
                  </a:r>
                  <a:r>
                    <a:rPr kumimoji="1" lang="zh-CN" altLang="en-US" sz="2000">
                      <a:latin typeface="Times New Roman" pitchFamily="18" charset="0"/>
                    </a:rPr>
                    <a:t>＝</a:t>
                  </a:r>
                  <a:r>
                    <a:rPr kumimoji="1" lang="en-US" altLang="zh-CN" sz="2000">
                      <a:latin typeface="Times New Roman" pitchFamily="18" charset="0"/>
                    </a:rPr>
                    <a:t>e∣f</a:t>
                  </a:r>
                </a:p>
              </p:txBody>
            </p:sp>
            <p:sp>
              <p:nvSpPr>
                <p:cNvPr id="13324" name="Rectangle 8"/>
                <p:cNvSpPr>
                  <a:spLocks noChangeArrowheads="1"/>
                </p:cNvSpPr>
                <p:nvPr/>
              </p:nvSpPr>
              <p:spPr bwMode="auto">
                <a:xfrm>
                  <a:off x="0" y="0"/>
                  <a:ext cx="1373"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3320" name="Group 9"/>
              <p:cNvGrpSpPr>
                <a:grpSpLocks/>
              </p:cNvGrpSpPr>
              <p:nvPr/>
            </p:nvGrpSpPr>
            <p:grpSpPr bwMode="auto">
              <a:xfrm>
                <a:off x="1373" y="0"/>
                <a:ext cx="1240" cy="960"/>
                <a:chOff x="1373" y="0"/>
                <a:chExt cx="1240" cy="960"/>
              </a:xfrm>
            </p:grpSpPr>
            <p:sp>
              <p:nvSpPr>
                <p:cNvPr id="13321" name="Rectangle 10"/>
                <p:cNvSpPr>
                  <a:spLocks noChangeArrowheads="1"/>
                </p:cNvSpPr>
                <p:nvPr/>
              </p:nvSpPr>
              <p:spPr bwMode="auto">
                <a:xfrm>
                  <a:off x="1416" y="0"/>
                  <a:ext cx="1154"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lnSpc>
                      <a:spcPct val="110000"/>
                    </a:lnSpc>
                    <a:spcBef>
                      <a:spcPct val="20000"/>
                    </a:spcBef>
                  </a:pPr>
                  <a:r>
                    <a:rPr kumimoji="1" lang="zh-CN" altLang="en-US" sz="2000" b="1">
                      <a:latin typeface="Times New Roman" pitchFamily="18" charset="0"/>
                    </a:rPr>
                    <a:t>推导过程：</a:t>
                  </a:r>
                </a:p>
                <a:p>
                  <a:pPr algn="just" eaLnBrk="1" hangingPunct="1">
                    <a:lnSpc>
                      <a:spcPct val="110000"/>
                    </a:lnSpc>
                    <a:spcBef>
                      <a:spcPct val="20000"/>
                    </a:spcBef>
                  </a:pPr>
                  <a:r>
                    <a:rPr kumimoji="1" lang="zh-CN" altLang="en-US" sz="2000" b="1">
                      <a:latin typeface="Times New Roman" pitchFamily="18" charset="0"/>
                    </a:rPr>
                    <a:t>       </a:t>
                  </a:r>
                  <a:r>
                    <a:rPr kumimoji="1" lang="en-US" altLang="zh-CN" sz="2000">
                      <a:latin typeface="Times New Roman" pitchFamily="18" charset="0"/>
                    </a:rPr>
                    <a:t>A </a:t>
                  </a:r>
                  <a:r>
                    <a:rPr kumimoji="1" lang="en-US" altLang="zh-CN" sz="2000">
                      <a:latin typeface="Times New Roman" pitchFamily="18" charset="0"/>
                      <a:sym typeface="Symbol" pitchFamily="18" charset="2"/>
                    </a:rPr>
                    <a:t> </a:t>
                  </a:r>
                  <a:r>
                    <a:rPr kumimoji="1" lang="en-US" altLang="zh-CN" sz="2000">
                      <a:latin typeface="Times New Roman" pitchFamily="18" charset="0"/>
                    </a:rPr>
                    <a:t>BCD</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ECD</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aCD</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aFD</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acD</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acG</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ace</a:t>
                  </a:r>
                  <a:endParaRPr kumimoji="1" lang="en-US" altLang="zh-CN" sz="2000">
                    <a:latin typeface="Times New Roman" pitchFamily="18" charset="0"/>
                    <a:sym typeface="Symbol" pitchFamily="18" charset="2"/>
                  </a:endParaRPr>
                </a:p>
              </p:txBody>
            </p:sp>
            <p:sp>
              <p:nvSpPr>
                <p:cNvPr id="13322" name="Rectangle 11"/>
                <p:cNvSpPr>
                  <a:spLocks noChangeArrowheads="1"/>
                </p:cNvSpPr>
                <p:nvPr/>
              </p:nvSpPr>
              <p:spPr bwMode="auto">
                <a:xfrm>
                  <a:off x="1373" y="0"/>
                  <a:ext cx="1240"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3318" name="Rectangle 12"/>
            <p:cNvSpPr>
              <a:spLocks noChangeArrowheads="1"/>
            </p:cNvSpPr>
            <p:nvPr/>
          </p:nvSpPr>
          <p:spPr bwMode="auto">
            <a:xfrm>
              <a:off x="-2" y="-2"/>
              <a:ext cx="2617" cy="964"/>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advTm="1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970088" y="1655763"/>
            <a:ext cx="5273675" cy="2263775"/>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9" name="Text Box 4"/>
          <p:cNvSpPr txBox="1">
            <a:spLocks noChangeArrowheads="1"/>
          </p:cNvSpPr>
          <p:nvPr/>
        </p:nvSpPr>
        <p:spPr bwMode="auto">
          <a:xfrm>
            <a:off x="1143000" y="990600"/>
            <a:ext cx="434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语法形式化</a:t>
            </a:r>
            <a:r>
              <a:rPr kumimoji="1" lang="zh-CN" altLang="en-US" sz="2000" b="1">
                <a:solidFill>
                  <a:srgbClr val="000000"/>
                </a:solidFill>
                <a:latin typeface="Times New Roman" pitchFamily="18" charset="0"/>
              </a:rPr>
              <a:t>方法</a:t>
            </a:r>
            <a:r>
              <a:rPr kumimoji="1" lang="zh-CN" altLang="en-US" sz="2000" b="1">
                <a:latin typeface="Times New Roman" pitchFamily="18" charset="0"/>
              </a:rPr>
              <a:t>要点：</a:t>
            </a:r>
          </a:p>
        </p:txBody>
      </p:sp>
      <p:sp>
        <p:nvSpPr>
          <p:cNvPr id="14340" name="Text Box 5"/>
          <p:cNvSpPr txBox="1">
            <a:spLocks noChangeArrowheads="1"/>
          </p:cNvSpPr>
          <p:nvPr/>
        </p:nvSpPr>
        <p:spPr bwMode="auto">
          <a:xfrm>
            <a:off x="1981200" y="1800225"/>
            <a:ext cx="525780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buFontTx/>
              <a:buChar char="•"/>
            </a:pPr>
            <a:r>
              <a:rPr kumimoji="1" lang="en-US" altLang="zh-CN" sz="2000" b="1">
                <a:latin typeface="Times New Roman" pitchFamily="18" charset="0"/>
              </a:rPr>
              <a:t> </a:t>
            </a:r>
            <a:r>
              <a:rPr kumimoji="1" lang="zh-CN" altLang="en-US" sz="2000" b="1">
                <a:solidFill>
                  <a:srgbClr val="FF6600"/>
                </a:solidFill>
                <a:latin typeface="Times New Roman" pitchFamily="18" charset="0"/>
              </a:rPr>
              <a:t>语法规则</a:t>
            </a:r>
            <a:r>
              <a:rPr kumimoji="1" lang="zh-CN" altLang="en-US" sz="2000" b="1">
                <a:latin typeface="Times New Roman" pitchFamily="18" charset="0"/>
              </a:rPr>
              <a:t>的形式化</a:t>
            </a:r>
          </a:p>
          <a:p>
            <a:pPr algn="l" eaLnBrk="1" hangingPunct="1">
              <a:lnSpc>
                <a:spcPct val="120000"/>
              </a:lnSpc>
              <a:spcBef>
                <a:spcPct val="50000"/>
              </a:spcBef>
              <a:buFontTx/>
              <a:buChar char="•"/>
            </a:pPr>
            <a:r>
              <a:rPr kumimoji="1" lang="zh-CN" altLang="en-US" sz="2000" b="1">
                <a:latin typeface="Times New Roman" pitchFamily="18" charset="0"/>
              </a:rPr>
              <a:t> 语法规则含有</a:t>
            </a:r>
            <a:r>
              <a:rPr kumimoji="1" lang="zh-CN" altLang="en-US" sz="2000" b="1">
                <a:solidFill>
                  <a:srgbClr val="FF6600"/>
                </a:solidFill>
                <a:latin typeface="Times New Roman" pitchFamily="18" charset="0"/>
              </a:rPr>
              <a:t>语法单位符号</a:t>
            </a:r>
          </a:p>
          <a:p>
            <a:pPr algn="l" eaLnBrk="1" hangingPunct="1">
              <a:lnSpc>
                <a:spcPct val="120000"/>
              </a:lnSpc>
              <a:spcBef>
                <a:spcPct val="50000"/>
              </a:spcBef>
              <a:buFontTx/>
              <a:buChar char="•"/>
            </a:pPr>
            <a:r>
              <a:rPr kumimoji="1" lang="zh-CN" altLang="en-US" sz="2000" b="1">
                <a:latin typeface="Times New Roman" pitchFamily="18" charset="0"/>
              </a:rPr>
              <a:t> 语法规则含有构成语句的</a:t>
            </a:r>
            <a:r>
              <a:rPr kumimoji="1" lang="zh-CN" altLang="en-US" sz="2000" b="1">
                <a:solidFill>
                  <a:srgbClr val="FF6600"/>
                </a:solidFill>
                <a:latin typeface="Times New Roman" pitchFamily="18" charset="0"/>
              </a:rPr>
              <a:t>单词符号</a:t>
            </a:r>
          </a:p>
          <a:p>
            <a:pPr algn="l" eaLnBrk="1" hangingPunct="1">
              <a:lnSpc>
                <a:spcPct val="120000"/>
              </a:lnSpc>
              <a:spcBef>
                <a:spcPct val="50000"/>
              </a:spcBef>
              <a:buFontTx/>
              <a:buChar char="•"/>
            </a:pPr>
            <a:r>
              <a:rPr kumimoji="1" lang="zh-CN" altLang="en-US" sz="2000" b="1">
                <a:latin typeface="Times New Roman" pitchFamily="18" charset="0"/>
              </a:rPr>
              <a:t> 特殊的语法单位符号</a:t>
            </a:r>
            <a:r>
              <a:rPr kumimoji="1" lang="en-US" altLang="zh-CN" sz="2000" b="1">
                <a:latin typeface="Times New Roman" pitchFamily="18" charset="0"/>
              </a:rPr>
              <a:t>——</a:t>
            </a:r>
            <a:r>
              <a:rPr kumimoji="1" lang="zh-CN" altLang="en-US" sz="2000" b="1">
                <a:solidFill>
                  <a:srgbClr val="FF6600"/>
                </a:solidFill>
                <a:latin typeface="Times New Roman" pitchFamily="18" charset="0"/>
              </a:rPr>
              <a:t>开始符号</a:t>
            </a:r>
            <a:r>
              <a:rPr kumimoji="1" lang="en-US" altLang="zh-CN" sz="2000" b="1" baseline="60000">
                <a:latin typeface="Times New Roman" pitchFamily="18" charset="0"/>
              </a:rPr>
              <a:t>[</a:t>
            </a:r>
            <a:r>
              <a:rPr kumimoji="1" lang="zh-CN" altLang="en-US" sz="2000" b="1" baseline="60000">
                <a:latin typeface="Times New Roman" pitchFamily="18" charset="0"/>
              </a:rPr>
              <a:t>注</a:t>
            </a:r>
            <a:r>
              <a:rPr kumimoji="1" lang="en-US" altLang="zh-CN" sz="2000" b="1" baseline="60000">
                <a:latin typeface="Times New Roman" pitchFamily="18" charset="0"/>
              </a:rPr>
              <a:t>]</a:t>
            </a:r>
          </a:p>
        </p:txBody>
      </p:sp>
      <p:sp>
        <p:nvSpPr>
          <p:cNvPr id="14341" name="Text Box 6"/>
          <p:cNvSpPr txBox="1">
            <a:spLocks noChangeArrowheads="1"/>
          </p:cNvSpPr>
          <p:nvPr/>
        </p:nvSpPr>
        <p:spPr bwMode="auto">
          <a:xfrm>
            <a:off x="1220788" y="4149725"/>
            <a:ext cx="6934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en-US" altLang="zh-CN" sz="2000" b="1" dirty="0">
                <a:solidFill>
                  <a:srgbClr val="000000"/>
                </a:solidFill>
                <a:latin typeface="Times New Roman" pitchFamily="18" charset="0"/>
              </a:rPr>
              <a:t>    </a:t>
            </a:r>
            <a:r>
              <a:rPr kumimoji="1" lang="zh-CN" altLang="en-US" sz="2000" b="1" dirty="0">
                <a:solidFill>
                  <a:srgbClr val="000000"/>
                </a:solidFill>
                <a:latin typeface="Times New Roman" pitchFamily="18" charset="0"/>
              </a:rPr>
              <a:t>综上所述，</a:t>
            </a:r>
            <a:r>
              <a:rPr kumimoji="1" lang="zh-CN" altLang="en-US" sz="2000" b="1" dirty="0">
                <a:latin typeface="Times New Roman" pitchFamily="18" charset="0"/>
              </a:rPr>
              <a:t>语法形式化的最终目的在于将语法分析的问题将转换成形式化的推导过程。</a:t>
            </a:r>
          </a:p>
        </p:txBody>
      </p:sp>
      <p:sp>
        <p:nvSpPr>
          <p:cNvPr id="14342" name="Text Box 7"/>
          <p:cNvSpPr txBox="1">
            <a:spLocks noChangeArrowheads="1"/>
          </p:cNvSpPr>
          <p:nvPr/>
        </p:nvSpPr>
        <p:spPr bwMode="auto">
          <a:xfrm>
            <a:off x="533400" y="5165725"/>
            <a:ext cx="8069263" cy="40011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dirty="0">
                <a:latin typeface="Times New Roman" pitchFamily="18" charset="0"/>
              </a:rPr>
              <a:t>[</a:t>
            </a:r>
            <a:r>
              <a:rPr kumimoji="1" lang="zh-CN" altLang="en-US" sz="2000" b="1" dirty="0">
                <a:latin typeface="Times New Roman" pitchFamily="18" charset="0"/>
              </a:rPr>
              <a:t>注</a:t>
            </a:r>
            <a:r>
              <a:rPr kumimoji="1" lang="en-US" altLang="zh-CN" sz="2000" b="1" dirty="0">
                <a:latin typeface="Times New Roman" pitchFamily="18" charset="0"/>
              </a:rPr>
              <a:t>]</a:t>
            </a:r>
            <a:r>
              <a:rPr kumimoji="1" lang="zh-CN" altLang="en-US" sz="2000" b="1" dirty="0">
                <a:latin typeface="Times New Roman" pitchFamily="18" charset="0"/>
              </a:rPr>
              <a:t>：从不同的符号开始推导，将得到完全不同语法意义上的结果。</a:t>
            </a:r>
          </a:p>
        </p:txBody>
      </p:sp>
    </p:spTree>
  </p:cSld>
  <p:clrMapOvr>
    <a:masterClrMapping/>
  </p:clrMapOvr>
  <p:transition advTm="1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590800" y="4114800"/>
            <a:ext cx="4876800" cy="1981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3" name="Text Box 3"/>
          <p:cNvSpPr txBox="1">
            <a:spLocks noChangeArrowheads="1"/>
          </p:cNvSpPr>
          <p:nvPr/>
        </p:nvSpPr>
        <p:spPr bwMode="auto">
          <a:xfrm>
            <a:off x="1066800" y="13716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smtClean="0">
                <a:solidFill>
                  <a:srgbClr val="CC0099"/>
                </a:solidFill>
                <a:latin typeface="Times New Roman" pitchFamily="18" charset="0"/>
                <a:ea typeface="黑体" pitchFamily="2" charset="-122"/>
              </a:rPr>
              <a:t>2.2.1</a:t>
            </a:r>
            <a:r>
              <a:rPr kumimoji="1" lang="zh-CN" altLang="en-US" sz="2400" b="1" dirty="0">
                <a:solidFill>
                  <a:srgbClr val="CC0099"/>
                </a:solidFill>
                <a:latin typeface="Times New Roman" pitchFamily="18" charset="0"/>
                <a:ea typeface="黑体" pitchFamily="2" charset="-122"/>
              </a:rPr>
              <a:t>　基本概念</a:t>
            </a:r>
          </a:p>
        </p:txBody>
      </p:sp>
      <p:sp>
        <p:nvSpPr>
          <p:cNvPr id="15364" name="Text Box 4"/>
          <p:cNvSpPr txBox="1">
            <a:spLocks noChangeArrowheads="1"/>
          </p:cNvSpPr>
          <p:nvPr/>
        </p:nvSpPr>
        <p:spPr bwMode="auto">
          <a:xfrm>
            <a:off x="1066800" y="1981200"/>
            <a:ext cx="682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buFontTx/>
              <a:buChar char="•"/>
            </a:pPr>
            <a:r>
              <a:rPr kumimoji="1" lang="en-US" altLang="zh-CN" sz="2000" b="1" dirty="0">
                <a:latin typeface="Times New Roman" pitchFamily="18" charset="0"/>
              </a:rPr>
              <a:t> </a:t>
            </a:r>
            <a:r>
              <a:rPr kumimoji="1" lang="zh-CN" altLang="en-US" sz="2000" b="1" dirty="0">
                <a:solidFill>
                  <a:srgbClr val="FF6600"/>
                </a:solidFill>
                <a:latin typeface="Times New Roman" pitchFamily="18" charset="0"/>
              </a:rPr>
              <a:t>字母表</a:t>
            </a:r>
            <a:r>
              <a:rPr kumimoji="1" lang="zh-CN" altLang="en-US" sz="2000" b="1" dirty="0">
                <a:latin typeface="Times New Roman" pitchFamily="18" charset="0"/>
              </a:rPr>
              <a:t>  </a:t>
            </a:r>
            <a:r>
              <a:rPr kumimoji="1" lang="zh-CN" altLang="en-US" sz="2000" b="1" dirty="0" smtClean="0">
                <a:latin typeface="Times New Roman" pitchFamily="18" charset="0"/>
              </a:rPr>
              <a:t>字母表∑是非</a:t>
            </a:r>
            <a:r>
              <a:rPr kumimoji="1" lang="zh-CN" altLang="en-US" sz="2000" b="1" dirty="0">
                <a:latin typeface="Times New Roman" pitchFamily="18" charset="0"/>
              </a:rPr>
              <a:t>空有穷集合，其元素称为符号。 </a:t>
            </a:r>
          </a:p>
        </p:txBody>
      </p:sp>
      <p:sp>
        <p:nvSpPr>
          <p:cNvPr id="15365" name="Text Box 5"/>
          <p:cNvSpPr txBox="1">
            <a:spLocks noChangeArrowheads="1"/>
          </p:cNvSpPr>
          <p:nvPr/>
        </p:nvSpPr>
        <p:spPr bwMode="auto">
          <a:xfrm>
            <a:off x="1066800" y="2667000"/>
            <a:ext cx="705167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000" b="1" dirty="0">
                <a:latin typeface="Times New Roman" pitchFamily="18" charset="0"/>
              </a:rPr>
              <a:t> </a:t>
            </a:r>
            <a:r>
              <a:rPr kumimoji="1" lang="zh-CN" altLang="en-US" sz="2000" b="1" dirty="0">
                <a:solidFill>
                  <a:srgbClr val="FF6600"/>
                </a:solidFill>
                <a:latin typeface="Times New Roman" pitchFamily="18" charset="0"/>
              </a:rPr>
              <a:t>符号串</a:t>
            </a:r>
            <a:r>
              <a:rPr kumimoji="1" lang="zh-CN" altLang="en-US" sz="2000" b="1" dirty="0">
                <a:latin typeface="Times New Roman" pitchFamily="18" charset="0"/>
              </a:rPr>
              <a:t>  由字母表∑中的符号组成的有穷序列称为 </a:t>
            </a:r>
            <a:r>
              <a:rPr kumimoji="1" lang="en-US" altLang="zh-CN" sz="2000" b="1" dirty="0">
                <a:latin typeface="Times New Roman" pitchFamily="18" charset="0"/>
              </a:rPr>
              <a:t>(</a:t>
            </a:r>
            <a:r>
              <a:rPr kumimoji="1" lang="zh-CN" altLang="en-US" sz="2000" b="1" dirty="0">
                <a:latin typeface="Times New Roman" pitchFamily="18" charset="0"/>
              </a:rPr>
              <a:t>字母表∑上的</a:t>
            </a:r>
            <a:r>
              <a:rPr kumimoji="1" lang="en-US" altLang="zh-CN" sz="2000" b="1" dirty="0">
                <a:latin typeface="Times New Roman" pitchFamily="18" charset="0"/>
              </a:rPr>
              <a:t>)</a:t>
            </a:r>
            <a:r>
              <a:rPr kumimoji="1" lang="zh-CN" altLang="en-US" sz="2000" b="1" dirty="0">
                <a:latin typeface="Times New Roman" pitchFamily="18" charset="0"/>
              </a:rPr>
              <a:t>符号串。特别地，不含任何符号的有穷序列称为空串，记为</a:t>
            </a:r>
            <a:r>
              <a:rPr kumimoji="1" lang="en-US" altLang="zh-CN" sz="2000" b="1" dirty="0">
                <a:latin typeface="Times New Roman" pitchFamily="18" charset="0"/>
              </a:rPr>
              <a:t>ε</a:t>
            </a:r>
            <a:r>
              <a:rPr kumimoji="1" lang="zh-CN" altLang="en-US" sz="2000" b="1" dirty="0">
                <a:latin typeface="Times New Roman" pitchFamily="18" charset="0"/>
              </a:rPr>
              <a:t>。</a:t>
            </a:r>
            <a:r>
              <a:rPr kumimoji="1" lang="zh-CN" altLang="en-US" sz="2000" b="1" dirty="0">
                <a:solidFill>
                  <a:srgbClr val="FF6600"/>
                </a:solidFill>
                <a:latin typeface="Times New Roman" pitchFamily="18" charset="0"/>
              </a:rPr>
              <a:t>单词和源程序都是符号串！</a:t>
            </a:r>
          </a:p>
        </p:txBody>
      </p:sp>
      <p:sp>
        <p:nvSpPr>
          <p:cNvPr id="15366" name="Text Box 6"/>
          <p:cNvSpPr txBox="1">
            <a:spLocks noChangeArrowheads="1"/>
          </p:cNvSpPr>
          <p:nvPr/>
        </p:nvSpPr>
        <p:spPr bwMode="auto">
          <a:xfrm>
            <a:off x="2819400" y="4340225"/>
            <a:ext cx="4419600"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80000"/>
              </a:lnSpc>
              <a:spcBef>
                <a:spcPct val="50000"/>
              </a:spcBef>
            </a:pPr>
            <a:r>
              <a:rPr kumimoji="1" lang="zh-CN" altLang="en-US" sz="2000" b="1">
                <a:latin typeface="Times New Roman" pitchFamily="18" charset="0"/>
              </a:rPr>
              <a:t>例：</a:t>
            </a:r>
          </a:p>
          <a:p>
            <a:pPr algn="l" eaLnBrk="1" hangingPunct="1">
              <a:lnSpc>
                <a:spcPct val="80000"/>
              </a:lnSpc>
              <a:spcBef>
                <a:spcPct val="50000"/>
              </a:spcBef>
            </a:pPr>
            <a:r>
              <a:rPr kumimoji="1" lang="zh-CN" altLang="en-US" sz="2000" b="1">
                <a:latin typeface="Times New Roman" pitchFamily="18" charset="0"/>
              </a:rPr>
              <a:t>     设字母表∑＝｛</a:t>
            </a:r>
            <a:r>
              <a:rPr kumimoji="1" lang="en-US" altLang="zh-CN" sz="2000" b="1">
                <a:latin typeface="Times New Roman" pitchFamily="18" charset="0"/>
              </a:rPr>
              <a:t>0</a:t>
            </a:r>
            <a:r>
              <a:rPr kumimoji="1" lang="zh-CN" altLang="en-US" sz="2000" b="1">
                <a:latin typeface="Times New Roman" pitchFamily="18" charset="0"/>
              </a:rPr>
              <a:t>，</a:t>
            </a:r>
            <a:r>
              <a:rPr kumimoji="1" lang="en-US" altLang="zh-CN" sz="2000" b="1">
                <a:latin typeface="Times New Roman" pitchFamily="18" charset="0"/>
              </a:rPr>
              <a:t>1</a:t>
            </a:r>
            <a:r>
              <a:rPr kumimoji="1" lang="zh-CN" altLang="en-US" sz="2000" b="1">
                <a:latin typeface="Times New Roman" pitchFamily="18" charset="0"/>
              </a:rPr>
              <a:t>｝，则</a:t>
            </a:r>
          </a:p>
          <a:p>
            <a:pPr algn="l" eaLnBrk="1" hangingPunct="1">
              <a:lnSpc>
                <a:spcPct val="80000"/>
              </a:lnSpc>
              <a:spcBef>
                <a:spcPct val="50000"/>
              </a:spcBef>
            </a:pPr>
            <a:r>
              <a:rPr kumimoji="1" lang="zh-CN" altLang="en-US" sz="2000" b="1">
                <a:latin typeface="Times New Roman" pitchFamily="18" charset="0"/>
              </a:rPr>
              <a:t>          </a:t>
            </a:r>
            <a:r>
              <a:rPr kumimoji="1" lang="en-US" altLang="zh-CN" sz="2000" b="1">
                <a:latin typeface="Times New Roman" pitchFamily="18" charset="0"/>
              </a:rPr>
              <a:t>101</a:t>
            </a:r>
            <a:r>
              <a:rPr kumimoji="1" lang="zh-CN" altLang="en-US" sz="2000" b="1">
                <a:latin typeface="Times New Roman" pitchFamily="18" charset="0"/>
              </a:rPr>
              <a:t>是∑上的符号串，</a:t>
            </a:r>
          </a:p>
          <a:p>
            <a:pPr algn="l" eaLnBrk="1" hangingPunct="1">
              <a:lnSpc>
                <a:spcPct val="80000"/>
              </a:lnSpc>
              <a:spcBef>
                <a:spcPct val="50000"/>
              </a:spcBef>
            </a:pPr>
            <a:r>
              <a:rPr kumimoji="1" lang="zh-CN" altLang="en-US" sz="2000" b="1">
                <a:latin typeface="Times New Roman" pitchFamily="18" charset="0"/>
              </a:rPr>
              <a:t>          </a:t>
            </a:r>
            <a:r>
              <a:rPr kumimoji="1" lang="en-US" altLang="zh-CN" sz="2000" b="1">
                <a:solidFill>
                  <a:srgbClr val="FF6600"/>
                </a:solidFill>
                <a:latin typeface="Times New Roman" pitchFamily="18" charset="0"/>
              </a:rPr>
              <a:t>2</a:t>
            </a:r>
            <a:r>
              <a:rPr kumimoji="1" lang="en-US" altLang="zh-CN" sz="2000" b="1">
                <a:latin typeface="Times New Roman" pitchFamily="18" charset="0"/>
              </a:rPr>
              <a:t>01</a:t>
            </a:r>
            <a:r>
              <a:rPr kumimoji="1" lang="zh-CN" altLang="en-US" sz="2000" b="1">
                <a:latin typeface="Times New Roman" pitchFamily="18" charset="0"/>
              </a:rPr>
              <a:t>不是∑上的符号串。</a:t>
            </a:r>
          </a:p>
        </p:txBody>
      </p:sp>
      <p:sp>
        <p:nvSpPr>
          <p:cNvPr id="15367" name="Rectangle 8"/>
          <p:cNvSpPr>
            <a:spLocks noGrp="1" noChangeArrowheads="1"/>
          </p:cNvSpPr>
          <p:nvPr>
            <p:ph type="title"/>
          </p:nvPr>
        </p:nvSpPr>
        <p:spPr>
          <a:xfrm>
            <a:off x="1066800" y="609600"/>
            <a:ext cx="3886200" cy="609600"/>
          </a:xfrm>
        </p:spPr>
        <p:txBody>
          <a:bodyPr/>
          <a:lstStyle/>
          <a:p>
            <a:pPr eaLnBrk="1" hangingPunct="1"/>
            <a:r>
              <a:rPr lang="en-US" altLang="zh-CN" sz="2800" b="1" dirty="0" smtClean="0">
                <a:latin typeface="Times New Roman" pitchFamily="18" charset="0"/>
                <a:ea typeface="黑体" pitchFamily="2" charset="-122"/>
              </a:rPr>
              <a:t>2.2</a:t>
            </a:r>
            <a:r>
              <a:rPr lang="zh-CN" altLang="en-US" sz="2800" b="1" dirty="0" smtClean="0">
                <a:latin typeface="Times New Roman" pitchFamily="18" charset="0"/>
                <a:ea typeface="黑体" pitchFamily="2" charset="-122"/>
              </a:rPr>
              <a:t>　符号和符号串</a:t>
            </a:r>
          </a:p>
        </p:txBody>
      </p:sp>
    </p:spTree>
  </p:cSld>
  <p:clrMapOvr>
    <a:masterClrMapping/>
  </p:clrMapOvr>
  <p:transition advTm="1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066800" y="3276600"/>
            <a:ext cx="7086600" cy="22098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7" name="Text Box 3"/>
          <p:cNvSpPr txBox="1">
            <a:spLocks noChangeArrowheads="1"/>
          </p:cNvSpPr>
          <p:nvPr/>
        </p:nvSpPr>
        <p:spPr bwMode="auto">
          <a:xfrm>
            <a:off x="727075" y="838200"/>
            <a:ext cx="7162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000" b="1">
                <a:latin typeface="Times New Roman" pitchFamily="18" charset="0"/>
              </a:rPr>
              <a:t> </a:t>
            </a:r>
            <a:r>
              <a:rPr kumimoji="1" lang="zh-CN" altLang="en-US" sz="2000" b="1">
                <a:solidFill>
                  <a:srgbClr val="FF6600"/>
                </a:solidFill>
                <a:latin typeface="Times New Roman" pitchFamily="18" charset="0"/>
              </a:rPr>
              <a:t>符号串长度</a:t>
            </a:r>
            <a:r>
              <a:rPr kumimoji="1" lang="zh-CN" altLang="en-US" sz="2000" b="1">
                <a:latin typeface="Times New Roman" pitchFamily="18" charset="0"/>
              </a:rPr>
              <a:t>  符号串</a:t>
            </a:r>
            <a:r>
              <a:rPr kumimoji="1" lang="en-US" altLang="zh-CN" sz="2000" b="1">
                <a:latin typeface="Times New Roman" pitchFamily="18" charset="0"/>
              </a:rPr>
              <a:t>α</a:t>
            </a:r>
            <a:r>
              <a:rPr kumimoji="1" lang="zh-CN" altLang="en-US" sz="2000" b="1">
                <a:latin typeface="Times New Roman" pitchFamily="18" charset="0"/>
              </a:rPr>
              <a:t>的长度是指符号串</a:t>
            </a:r>
            <a:r>
              <a:rPr kumimoji="1" lang="en-US" altLang="zh-CN" sz="2000" b="1">
                <a:latin typeface="Times New Roman" pitchFamily="18" charset="0"/>
              </a:rPr>
              <a:t>α</a:t>
            </a:r>
            <a:r>
              <a:rPr kumimoji="1" lang="zh-CN" altLang="en-US" sz="2000" b="1">
                <a:latin typeface="Times New Roman" pitchFamily="18" charset="0"/>
              </a:rPr>
              <a:t>中含有符号的个数，记为</a:t>
            </a:r>
            <a:r>
              <a:rPr kumimoji="1" lang="en-US" altLang="zh-CN" sz="2000" b="1">
                <a:latin typeface="Times New Roman" pitchFamily="18" charset="0"/>
              </a:rPr>
              <a:t>︱α︱</a:t>
            </a:r>
            <a:r>
              <a:rPr kumimoji="1" lang="zh-CN" altLang="en-US" sz="2000" b="1">
                <a:latin typeface="Times New Roman" pitchFamily="18" charset="0"/>
              </a:rPr>
              <a:t>。特别约定，空串</a:t>
            </a:r>
            <a:r>
              <a:rPr kumimoji="1" lang="en-US" altLang="zh-CN" sz="2000" b="1">
                <a:latin typeface="Times New Roman" pitchFamily="18" charset="0"/>
              </a:rPr>
              <a:t>ε</a:t>
            </a:r>
            <a:r>
              <a:rPr kumimoji="1" lang="zh-CN" altLang="en-US" sz="2000" b="1">
                <a:latin typeface="Times New Roman" pitchFamily="18" charset="0"/>
              </a:rPr>
              <a:t>为零，即</a:t>
            </a:r>
            <a:r>
              <a:rPr kumimoji="1" lang="en-US" altLang="zh-CN" sz="2000" b="1">
                <a:latin typeface="Times New Roman" pitchFamily="18" charset="0"/>
              </a:rPr>
              <a:t>︱α︱</a:t>
            </a:r>
            <a:r>
              <a:rPr kumimoji="1" lang="zh-CN" altLang="en-US" sz="2000" b="1">
                <a:latin typeface="Times New Roman" pitchFamily="18" charset="0"/>
              </a:rPr>
              <a:t>＝</a:t>
            </a:r>
            <a:r>
              <a:rPr kumimoji="1" lang="en-US" altLang="zh-CN" sz="2000" b="1">
                <a:latin typeface="Times New Roman" pitchFamily="18" charset="0"/>
              </a:rPr>
              <a:t>0</a:t>
            </a:r>
            <a:r>
              <a:rPr kumimoji="1" lang="zh-CN" altLang="en-US" sz="2000" b="1">
                <a:latin typeface="Times New Roman" pitchFamily="18" charset="0"/>
              </a:rPr>
              <a:t>。 </a:t>
            </a:r>
          </a:p>
        </p:txBody>
      </p:sp>
      <p:sp>
        <p:nvSpPr>
          <p:cNvPr id="16388" name="Text Box 4"/>
          <p:cNvSpPr txBox="1">
            <a:spLocks noChangeArrowheads="1"/>
          </p:cNvSpPr>
          <p:nvPr/>
        </p:nvSpPr>
        <p:spPr bwMode="auto">
          <a:xfrm>
            <a:off x="685800" y="2057400"/>
            <a:ext cx="7315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000" b="1">
                <a:latin typeface="Times New Roman" pitchFamily="18" charset="0"/>
              </a:rPr>
              <a:t> </a:t>
            </a:r>
            <a:r>
              <a:rPr kumimoji="1" lang="zh-CN" altLang="en-US" sz="2000" b="1">
                <a:solidFill>
                  <a:srgbClr val="FF6600"/>
                </a:solidFill>
                <a:latin typeface="Times New Roman" pitchFamily="18" charset="0"/>
              </a:rPr>
              <a:t>符号串集合</a:t>
            </a:r>
            <a:r>
              <a:rPr kumimoji="1" lang="zh-CN" altLang="en-US" sz="2000" b="1">
                <a:latin typeface="Times New Roman" pitchFamily="18" charset="0"/>
              </a:rPr>
              <a:t>  如果集合</a:t>
            </a:r>
            <a:r>
              <a:rPr kumimoji="1" lang="en-US" altLang="zh-CN" sz="2000" b="1">
                <a:latin typeface="Times New Roman" pitchFamily="18" charset="0"/>
              </a:rPr>
              <a:t>A</a:t>
            </a:r>
            <a:r>
              <a:rPr kumimoji="1" lang="zh-CN" altLang="en-US" sz="2000" b="1">
                <a:latin typeface="Times New Roman" pitchFamily="18" charset="0"/>
              </a:rPr>
              <a:t>的元素都是字母表∑上的符号串，则称集合</a:t>
            </a:r>
            <a:r>
              <a:rPr kumimoji="1" lang="en-US" altLang="zh-CN" sz="2000" b="1">
                <a:latin typeface="Times New Roman" pitchFamily="18" charset="0"/>
              </a:rPr>
              <a:t>A</a:t>
            </a:r>
            <a:r>
              <a:rPr kumimoji="1" lang="zh-CN" altLang="en-US" sz="2000" b="1">
                <a:latin typeface="Times New Roman" pitchFamily="18" charset="0"/>
              </a:rPr>
              <a:t>为∑上的符号串集合，简称串集。 </a:t>
            </a:r>
          </a:p>
        </p:txBody>
      </p:sp>
      <p:sp>
        <p:nvSpPr>
          <p:cNvPr id="16389" name="Text Box 5"/>
          <p:cNvSpPr txBox="1">
            <a:spLocks noChangeArrowheads="1"/>
          </p:cNvSpPr>
          <p:nvPr/>
        </p:nvSpPr>
        <p:spPr bwMode="auto">
          <a:xfrm>
            <a:off x="1371600" y="3292475"/>
            <a:ext cx="65532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30000"/>
              </a:spcBef>
            </a:pPr>
            <a:r>
              <a:rPr kumimoji="1" lang="zh-CN" altLang="en-US" sz="2000" b="1">
                <a:latin typeface="Times New Roman" pitchFamily="18" charset="0"/>
              </a:rPr>
              <a:t>例</a:t>
            </a:r>
            <a:r>
              <a:rPr kumimoji="1" lang="en-US" altLang="zh-CN" sz="2000" b="1">
                <a:latin typeface="Times New Roman" pitchFamily="18" charset="0"/>
              </a:rPr>
              <a:t>:</a:t>
            </a:r>
          </a:p>
          <a:p>
            <a:pPr algn="l" eaLnBrk="1" hangingPunct="1">
              <a:lnSpc>
                <a:spcPct val="120000"/>
              </a:lnSpc>
              <a:spcBef>
                <a:spcPct val="30000"/>
              </a:spcBef>
            </a:pPr>
            <a:r>
              <a:rPr kumimoji="1" lang="en-US" altLang="zh-CN" sz="2000" b="1">
                <a:latin typeface="Times New Roman" pitchFamily="18" charset="0"/>
              </a:rPr>
              <a:t>   </a:t>
            </a:r>
            <a:r>
              <a:rPr kumimoji="1" lang="zh-CN" altLang="en-US" sz="2000" b="1">
                <a:latin typeface="Times New Roman" pitchFamily="18" charset="0"/>
              </a:rPr>
              <a:t>设字母表∑＝｛</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c</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ε</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a:t>
            </a:r>
            <a:r>
              <a:rPr kumimoji="1" lang="zh-CN" altLang="en-US" sz="2000" b="1">
                <a:latin typeface="Times New Roman" pitchFamily="18" charset="0"/>
              </a:rPr>
              <a:t>，</a:t>
            </a:r>
            <a:r>
              <a:rPr kumimoji="1" lang="en-US" altLang="zh-CN" sz="2000" b="1">
                <a:latin typeface="Times New Roman" pitchFamily="18" charset="0"/>
              </a:rPr>
              <a:t>cab</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a</a:t>
            </a:r>
            <a:r>
              <a:rPr kumimoji="1" lang="en-US" altLang="zh-CN" sz="2000" b="1">
                <a:solidFill>
                  <a:srgbClr val="FF6600"/>
                </a:solidFill>
                <a:latin typeface="Times New Roman" pitchFamily="18" charset="0"/>
              </a:rPr>
              <a:t>1</a:t>
            </a:r>
            <a:r>
              <a:rPr kumimoji="1" lang="zh-CN" altLang="en-US" sz="2000" b="1">
                <a:latin typeface="Times New Roman" pitchFamily="18" charset="0"/>
              </a:rPr>
              <a:t>，</a:t>
            </a:r>
            <a:r>
              <a:rPr kumimoji="1" lang="en-US" altLang="zh-CN" sz="2000" b="1">
                <a:latin typeface="Times New Roman" pitchFamily="18" charset="0"/>
              </a:rPr>
              <a:t>ba</a:t>
            </a:r>
            <a:r>
              <a:rPr kumimoji="1" lang="zh-CN" altLang="en-US" sz="2000" b="1">
                <a:latin typeface="Times New Roman" pitchFamily="18" charset="0"/>
              </a:rPr>
              <a:t>，</a:t>
            </a:r>
            <a:r>
              <a:rPr kumimoji="1" lang="en-US" altLang="zh-CN" sz="2000" b="1">
                <a:latin typeface="Times New Roman" pitchFamily="18" charset="0"/>
              </a:rPr>
              <a:t>cab</a:t>
            </a:r>
            <a:r>
              <a:rPr kumimoji="1" lang="zh-CN" altLang="en-US" sz="2000" b="1">
                <a:latin typeface="Times New Roman" pitchFamily="18" charset="0"/>
              </a:rPr>
              <a:t>｝，则</a:t>
            </a:r>
          </a:p>
          <a:p>
            <a:pPr algn="l" eaLnBrk="1" hangingPunct="1">
              <a:lnSpc>
                <a:spcPct val="120000"/>
              </a:lnSpc>
              <a:spcBef>
                <a:spcPct val="30000"/>
              </a:spcBef>
            </a:pPr>
            <a:r>
              <a:rPr kumimoji="1" lang="zh-CN" altLang="en-US" sz="2000" b="1">
                <a:latin typeface="Times New Roman" pitchFamily="18" charset="0"/>
              </a:rPr>
              <a:t>     </a:t>
            </a:r>
            <a:r>
              <a:rPr kumimoji="1" lang="en-US" altLang="zh-CN" sz="2000" b="1">
                <a:latin typeface="Times New Roman" pitchFamily="18" charset="0"/>
              </a:rPr>
              <a:t>A</a:t>
            </a:r>
            <a:r>
              <a:rPr kumimoji="1" lang="zh-CN" altLang="en-US" sz="2000" b="1">
                <a:latin typeface="Times New Roman" pitchFamily="18" charset="0"/>
              </a:rPr>
              <a:t>是∑上的符号串集合，</a:t>
            </a:r>
          </a:p>
          <a:p>
            <a:pPr algn="l" eaLnBrk="1" hangingPunct="1">
              <a:lnSpc>
                <a:spcPct val="120000"/>
              </a:lnSpc>
              <a:spcBef>
                <a:spcPct val="30000"/>
              </a:spcBef>
            </a:pPr>
            <a:r>
              <a:rPr kumimoji="1" lang="zh-CN" altLang="en-US" sz="2000" b="1">
                <a:latin typeface="Times New Roman" pitchFamily="18" charset="0"/>
              </a:rPr>
              <a:t>     </a:t>
            </a:r>
            <a:r>
              <a:rPr kumimoji="1" lang="en-US" altLang="zh-CN" sz="2000" b="1">
                <a:latin typeface="Times New Roman" pitchFamily="18" charset="0"/>
              </a:rPr>
              <a:t>B</a:t>
            </a:r>
            <a:r>
              <a:rPr kumimoji="1" lang="zh-CN" altLang="en-US" sz="2000" b="1">
                <a:latin typeface="Times New Roman" pitchFamily="18" charset="0"/>
              </a:rPr>
              <a:t>不是∑上的符号串集合。 </a:t>
            </a:r>
          </a:p>
        </p:txBody>
      </p:sp>
    </p:spTree>
  </p:cSld>
  <p:clrMapOvr>
    <a:masterClrMapping/>
  </p:clrMapOvr>
  <p:transition advTm="1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219200" y="3897313"/>
            <a:ext cx="6802438" cy="1589087"/>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1" name="Text Box 3"/>
          <p:cNvSpPr txBox="1">
            <a:spLocks noChangeArrowheads="1"/>
          </p:cNvSpPr>
          <p:nvPr/>
        </p:nvSpPr>
        <p:spPr bwMode="auto">
          <a:xfrm>
            <a:off x="609600" y="1447800"/>
            <a:ext cx="7696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000" b="1">
                <a:latin typeface="Times New Roman" pitchFamily="18" charset="0"/>
              </a:rPr>
              <a:t> </a:t>
            </a:r>
            <a:r>
              <a:rPr kumimoji="1" lang="zh-CN" altLang="en-US" sz="2000" b="1">
                <a:solidFill>
                  <a:srgbClr val="CC6600"/>
                </a:solidFill>
                <a:latin typeface="Times New Roman" pitchFamily="18" charset="0"/>
              </a:rPr>
              <a:t>符号串连接运算</a:t>
            </a:r>
            <a:r>
              <a:rPr kumimoji="1" lang="zh-CN" altLang="en-US" sz="2000" b="1">
                <a:latin typeface="Times New Roman" pitchFamily="18" charset="0"/>
              </a:rPr>
              <a:t>  设</a:t>
            </a:r>
            <a:r>
              <a:rPr kumimoji="1" lang="en-US" altLang="zh-CN" sz="2000" b="1">
                <a:latin typeface="Times New Roman" pitchFamily="18" charset="0"/>
              </a:rPr>
              <a:t>x</a:t>
            </a:r>
            <a:r>
              <a:rPr kumimoji="1" lang="zh-CN" altLang="en-US" sz="2000" b="1">
                <a:latin typeface="Times New Roman" pitchFamily="18" charset="0"/>
              </a:rPr>
              <a:t>和</a:t>
            </a:r>
            <a:r>
              <a:rPr kumimoji="1" lang="en-US" altLang="zh-CN" sz="2000" b="1">
                <a:latin typeface="Times New Roman" pitchFamily="18" charset="0"/>
              </a:rPr>
              <a:t>y</a:t>
            </a:r>
            <a:r>
              <a:rPr kumimoji="1" lang="zh-CN" altLang="en-US" sz="2000" b="1">
                <a:latin typeface="Times New Roman" pitchFamily="18" charset="0"/>
              </a:rPr>
              <a:t>是字母表∑上的符号串，在符号串</a:t>
            </a:r>
            <a:r>
              <a:rPr kumimoji="1" lang="en-US" altLang="zh-CN" sz="2000" b="1">
                <a:latin typeface="Times New Roman" pitchFamily="18" charset="0"/>
              </a:rPr>
              <a:t>x</a:t>
            </a:r>
            <a:r>
              <a:rPr kumimoji="1" lang="zh-CN" altLang="en-US" sz="2000" b="1">
                <a:latin typeface="Times New Roman" pitchFamily="18" charset="0"/>
              </a:rPr>
              <a:t>的最后一个符号之后顺序接上符号串</a:t>
            </a:r>
            <a:r>
              <a:rPr kumimoji="1" lang="en-US" altLang="zh-CN" sz="2000" b="1">
                <a:latin typeface="Times New Roman" pitchFamily="18" charset="0"/>
              </a:rPr>
              <a:t>y</a:t>
            </a:r>
            <a:r>
              <a:rPr kumimoji="1" lang="zh-CN" altLang="en-US" sz="2000" b="1">
                <a:latin typeface="Times New Roman" pitchFamily="18" charset="0"/>
              </a:rPr>
              <a:t>的符号得到的新符号串</a:t>
            </a:r>
            <a:r>
              <a:rPr kumimoji="1" lang="en-US" altLang="zh-CN" sz="2000" b="1">
                <a:latin typeface="Times New Roman" pitchFamily="18" charset="0"/>
              </a:rPr>
              <a:t>z</a:t>
            </a:r>
            <a:r>
              <a:rPr kumimoji="1" lang="zh-CN" altLang="en-US" sz="2000" b="1">
                <a:latin typeface="Times New Roman" pitchFamily="18" charset="0"/>
              </a:rPr>
              <a:t>，则称符号串</a:t>
            </a:r>
            <a:r>
              <a:rPr kumimoji="1" lang="en-US" altLang="zh-CN" sz="2000" b="1">
                <a:latin typeface="Times New Roman" pitchFamily="18" charset="0"/>
              </a:rPr>
              <a:t>z</a:t>
            </a:r>
            <a:r>
              <a:rPr kumimoji="1" lang="zh-CN" altLang="en-US" sz="2000" b="1">
                <a:latin typeface="Times New Roman" pitchFamily="18" charset="0"/>
              </a:rPr>
              <a:t>是由符号串</a:t>
            </a:r>
            <a:r>
              <a:rPr kumimoji="1" lang="en-US" altLang="zh-CN" sz="2000" b="1">
                <a:latin typeface="Times New Roman" pitchFamily="18" charset="0"/>
              </a:rPr>
              <a:t>x</a:t>
            </a:r>
            <a:r>
              <a:rPr kumimoji="1" lang="zh-CN" altLang="en-US" sz="2000" b="1">
                <a:latin typeface="Times New Roman" pitchFamily="18" charset="0"/>
              </a:rPr>
              <a:t>和符号串</a:t>
            </a:r>
            <a:r>
              <a:rPr kumimoji="1" lang="en-US" altLang="zh-CN" sz="2000" b="1">
                <a:latin typeface="Times New Roman" pitchFamily="18" charset="0"/>
              </a:rPr>
              <a:t>y</a:t>
            </a:r>
            <a:r>
              <a:rPr kumimoji="1" lang="zh-CN" altLang="en-US" sz="2000" b="1">
                <a:latin typeface="Times New Roman" pitchFamily="18" charset="0"/>
              </a:rPr>
              <a:t>经过连接运算的结果，记为</a:t>
            </a:r>
            <a:r>
              <a:rPr kumimoji="1" lang="en-US" altLang="zh-CN" sz="2000" b="1">
                <a:latin typeface="Times New Roman" pitchFamily="18" charset="0"/>
              </a:rPr>
              <a:t>z</a:t>
            </a:r>
            <a:r>
              <a:rPr kumimoji="1" lang="zh-CN" altLang="en-US" sz="2000" b="1">
                <a:latin typeface="Times New Roman" pitchFamily="18" charset="0"/>
              </a:rPr>
              <a:t>＝</a:t>
            </a:r>
            <a:r>
              <a:rPr kumimoji="1" lang="en-US" altLang="zh-CN" sz="2000" b="1">
                <a:latin typeface="Times New Roman" pitchFamily="18" charset="0"/>
              </a:rPr>
              <a:t>x·y</a:t>
            </a:r>
            <a:r>
              <a:rPr kumimoji="1" lang="zh-CN" altLang="en-US" sz="2000" b="1">
                <a:latin typeface="Times New Roman" pitchFamily="18" charset="0"/>
              </a:rPr>
              <a:t>，其中，</a:t>
            </a:r>
            <a:r>
              <a:rPr kumimoji="1" lang="en-US" altLang="zh-CN" sz="2000" b="1">
                <a:latin typeface="Times New Roman" pitchFamily="18" charset="0"/>
              </a:rPr>
              <a:t>·</a:t>
            </a:r>
            <a:r>
              <a:rPr kumimoji="1" lang="zh-CN" altLang="en-US" sz="2000" b="1">
                <a:latin typeface="Times New Roman" pitchFamily="18" charset="0"/>
              </a:rPr>
              <a:t>是连接运算符。 </a:t>
            </a:r>
          </a:p>
        </p:txBody>
      </p:sp>
      <p:sp>
        <p:nvSpPr>
          <p:cNvPr id="17412" name="Text Box 4"/>
          <p:cNvSpPr txBox="1">
            <a:spLocks noChangeArrowheads="1"/>
          </p:cNvSpPr>
          <p:nvPr/>
        </p:nvSpPr>
        <p:spPr bwMode="auto">
          <a:xfrm>
            <a:off x="1295400" y="3962400"/>
            <a:ext cx="6654800" cy="133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7325" indent="-1873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000" b="1">
                <a:latin typeface="Times New Roman" pitchFamily="18" charset="0"/>
              </a:rPr>
              <a:t>例：</a:t>
            </a:r>
          </a:p>
          <a:p>
            <a:pPr algn="l" eaLnBrk="1" hangingPunct="1">
              <a:lnSpc>
                <a:spcPct val="120000"/>
              </a:lnSpc>
              <a:spcBef>
                <a:spcPct val="50000"/>
              </a:spcBef>
            </a:pPr>
            <a:r>
              <a:rPr kumimoji="1" lang="zh-CN" altLang="en-US" sz="2000" b="1">
                <a:latin typeface="Times New Roman" pitchFamily="18" charset="0"/>
              </a:rPr>
              <a:t>   设字母表∑＝｛</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c</a:t>
            </a:r>
            <a:r>
              <a:rPr kumimoji="1" lang="zh-CN" altLang="en-US" sz="2000" b="1">
                <a:latin typeface="Times New Roman" pitchFamily="18" charset="0"/>
              </a:rPr>
              <a:t>，</a:t>
            </a:r>
            <a:r>
              <a:rPr kumimoji="1" lang="en-US" altLang="zh-CN" sz="2000" b="1">
                <a:latin typeface="Times New Roman" pitchFamily="18" charset="0"/>
              </a:rPr>
              <a:t>0</a:t>
            </a:r>
            <a:r>
              <a:rPr kumimoji="1" lang="zh-CN" altLang="en-US" sz="2000" b="1">
                <a:latin typeface="Times New Roman" pitchFamily="18" charset="0"/>
              </a:rPr>
              <a:t>，</a:t>
            </a:r>
            <a:r>
              <a:rPr kumimoji="1" lang="en-US" altLang="zh-CN" sz="2000" b="1">
                <a:latin typeface="Times New Roman" pitchFamily="18" charset="0"/>
              </a:rPr>
              <a:t>1</a:t>
            </a:r>
            <a:r>
              <a:rPr kumimoji="1" lang="zh-CN" altLang="en-US" sz="2000" b="1">
                <a:latin typeface="Times New Roman" pitchFamily="18" charset="0"/>
              </a:rPr>
              <a:t>｝，</a:t>
            </a:r>
            <a:r>
              <a:rPr kumimoji="1" lang="en-US" altLang="zh-CN" sz="2000" b="1">
                <a:latin typeface="Times New Roman" pitchFamily="18" charset="0"/>
              </a:rPr>
              <a:t>x</a:t>
            </a:r>
            <a:r>
              <a:rPr kumimoji="1" lang="zh-CN" altLang="en-US" sz="2000" b="1">
                <a:latin typeface="Times New Roman" pitchFamily="18" charset="0"/>
              </a:rPr>
              <a:t>＝</a:t>
            </a:r>
            <a:r>
              <a:rPr kumimoji="1" lang="en-US" altLang="zh-CN" sz="2000" b="1">
                <a:latin typeface="Times New Roman" pitchFamily="18" charset="0"/>
              </a:rPr>
              <a:t>abc</a:t>
            </a:r>
            <a:r>
              <a:rPr kumimoji="1" lang="zh-CN" altLang="en-US" sz="2000" b="1">
                <a:latin typeface="Times New Roman" pitchFamily="18" charset="0"/>
              </a:rPr>
              <a:t>，</a:t>
            </a:r>
            <a:r>
              <a:rPr kumimoji="1" lang="en-US" altLang="zh-CN" sz="2000" b="1">
                <a:latin typeface="Times New Roman" pitchFamily="18" charset="0"/>
              </a:rPr>
              <a:t>y</a:t>
            </a:r>
            <a:r>
              <a:rPr kumimoji="1" lang="zh-CN" altLang="en-US" sz="2000" b="1">
                <a:latin typeface="Times New Roman" pitchFamily="18" charset="0"/>
              </a:rPr>
              <a:t>＝</a:t>
            </a:r>
            <a:r>
              <a:rPr kumimoji="1" lang="en-US" altLang="zh-CN" sz="2000" b="1">
                <a:latin typeface="Times New Roman" pitchFamily="18" charset="0"/>
              </a:rPr>
              <a:t>01cba</a:t>
            </a:r>
            <a:r>
              <a:rPr kumimoji="1" lang="zh-CN" altLang="en-US" sz="2000" b="1">
                <a:latin typeface="Times New Roman" pitchFamily="18" charset="0"/>
              </a:rPr>
              <a:t>，         则    </a:t>
            </a:r>
            <a:r>
              <a:rPr kumimoji="1" lang="en-US" altLang="zh-CN" sz="2000" b="1">
                <a:latin typeface="Times New Roman" pitchFamily="18" charset="0"/>
              </a:rPr>
              <a:t>z</a:t>
            </a:r>
            <a:r>
              <a:rPr kumimoji="1" lang="zh-CN" altLang="en-US" sz="2000" b="1">
                <a:latin typeface="Times New Roman" pitchFamily="18" charset="0"/>
              </a:rPr>
              <a:t>＝</a:t>
            </a:r>
            <a:r>
              <a:rPr kumimoji="1" lang="en-US" altLang="zh-CN" sz="2000" b="1">
                <a:latin typeface="Times New Roman" pitchFamily="18" charset="0"/>
              </a:rPr>
              <a:t>x·y</a:t>
            </a:r>
            <a:r>
              <a:rPr kumimoji="1" lang="zh-CN" altLang="en-US" sz="2000" b="1">
                <a:latin typeface="Times New Roman" pitchFamily="18" charset="0"/>
              </a:rPr>
              <a:t>＝ </a:t>
            </a:r>
            <a:r>
              <a:rPr kumimoji="1" lang="en-US" altLang="zh-CN" sz="2000" b="1">
                <a:solidFill>
                  <a:srgbClr val="FF6600"/>
                </a:solidFill>
                <a:latin typeface="Times New Roman" pitchFamily="18" charset="0"/>
              </a:rPr>
              <a:t>abc</a:t>
            </a:r>
            <a:r>
              <a:rPr kumimoji="1" lang="en-US" altLang="zh-CN" sz="2000" b="1">
                <a:solidFill>
                  <a:srgbClr val="00FF00"/>
                </a:solidFill>
                <a:latin typeface="Times New Roman" pitchFamily="18" charset="0"/>
              </a:rPr>
              <a:t>01cba</a:t>
            </a:r>
            <a:r>
              <a:rPr kumimoji="1" lang="en-US" altLang="zh-CN" sz="2000" b="1">
                <a:latin typeface="Times New Roman" pitchFamily="18" charset="0"/>
              </a:rPr>
              <a:t> </a:t>
            </a:r>
          </a:p>
        </p:txBody>
      </p:sp>
      <p:sp>
        <p:nvSpPr>
          <p:cNvPr id="17413" name="Rectangle 5"/>
          <p:cNvSpPr>
            <a:spLocks noGrp="1" noChangeArrowheads="1"/>
          </p:cNvSpPr>
          <p:nvPr>
            <p:ph type="title"/>
          </p:nvPr>
        </p:nvSpPr>
        <p:spPr>
          <a:xfrm>
            <a:off x="609600" y="762000"/>
            <a:ext cx="2887663" cy="533400"/>
          </a:xfrm>
        </p:spPr>
        <p:txBody>
          <a:bodyPr/>
          <a:lstStyle/>
          <a:p>
            <a:pPr eaLnBrk="1" hangingPunct="1">
              <a:spcBef>
                <a:spcPct val="50000"/>
              </a:spcBef>
            </a:pPr>
            <a:r>
              <a:rPr lang="en-US" altLang="zh-CN" b="1" dirty="0" smtClean="0">
                <a:solidFill>
                  <a:srgbClr val="CC0099"/>
                </a:solidFill>
                <a:latin typeface="Times New Roman" pitchFamily="18" charset="0"/>
                <a:ea typeface="黑体" pitchFamily="2" charset="-122"/>
              </a:rPr>
              <a:t>2.2.2</a:t>
            </a:r>
            <a:r>
              <a:rPr lang="zh-CN" altLang="en-US" b="1" dirty="0" smtClean="0">
                <a:solidFill>
                  <a:srgbClr val="CC0099"/>
                </a:solidFill>
                <a:latin typeface="Times New Roman" pitchFamily="18" charset="0"/>
                <a:ea typeface="黑体" pitchFamily="2" charset="-122"/>
              </a:rPr>
              <a:t>　基本运算</a:t>
            </a:r>
          </a:p>
        </p:txBody>
      </p:sp>
    </p:spTree>
  </p:cSld>
  <p:clrMapOvr>
    <a:masterClrMapping/>
  </p:clrMapOvr>
  <p:transition advTm="1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143000" y="2286000"/>
            <a:ext cx="7162800" cy="10668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5" name="Rectangle 3"/>
          <p:cNvSpPr>
            <a:spLocks noChangeArrowheads="1"/>
          </p:cNvSpPr>
          <p:nvPr/>
        </p:nvSpPr>
        <p:spPr bwMode="auto">
          <a:xfrm>
            <a:off x="838200" y="5105400"/>
            <a:ext cx="1447800" cy="685800"/>
          </a:xfrm>
          <a:prstGeom prst="rect">
            <a:avLst/>
          </a:prstGeom>
          <a:solidFill>
            <a:schemeClr val="bg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6" name="Text Box 4"/>
          <p:cNvSpPr txBox="1">
            <a:spLocks noChangeArrowheads="1"/>
          </p:cNvSpPr>
          <p:nvPr/>
        </p:nvSpPr>
        <p:spPr bwMode="auto">
          <a:xfrm>
            <a:off x="762000" y="838200"/>
            <a:ext cx="78486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000" b="1">
                <a:latin typeface="Times New Roman" pitchFamily="18" charset="0"/>
              </a:rPr>
              <a:t> </a:t>
            </a:r>
            <a:r>
              <a:rPr kumimoji="1" lang="zh-CN" altLang="en-US" sz="2000" b="1">
                <a:solidFill>
                  <a:srgbClr val="CC6600"/>
                </a:solidFill>
                <a:latin typeface="Times New Roman" pitchFamily="18" charset="0"/>
              </a:rPr>
              <a:t>符号串方幂运算</a:t>
            </a:r>
            <a:r>
              <a:rPr kumimoji="1" lang="zh-CN" altLang="en-US" sz="2000" b="1">
                <a:latin typeface="Times New Roman" pitchFamily="18" charset="0"/>
              </a:rPr>
              <a:t>  设</a:t>
            </a:r>
            <a:r>
              <a:rPr kumimoji="1" lang="en-US" altLang="zh-CN" sz="2000" b="1">
                <a:latin typeface="Times New Roman" pitchFamily="18" charset="0"/>
              </a:rPr>
              <a:t>x</a:t>
            </a:r>
            <a:r>
              <a:rPr kumimoji="1" lang="zh-CN" altLang="en-US" sz="2000" b="1">
                <a:latin typeface="Times New Roman" pitchFamily="18" charset="0"/>
              </a:rPr>
              <a:t>是字母表∑上的符号串，</a:t>
            </a:r>
            <a:r>
              <a:rPr kumimoji="1" lang="en-US" altLang="zh-CN" sz="2000" b="1">
                <a:latin typeface="Times New Roman" pitchFamily="18" charset="0"/>
              </a:rPr>
              <a:t>z</a:t>
            </a:r>
            <a:r>
              <a:rPr kumimoji="1" lang="zh-CN" altLang="en-US" sz="2000" b="1">
                <a:latin typeface="Times New Roman" pitchFamily="18" charset="0"/>
              </a:rPr>
              <a:t>是由</a:t>
            </a:r>
            <a:r>
              <a:rPr kumimoji="1" lang="en-US" altLang="zh-CN" sz="2000" b="1">
                <a:latin typeface="Times New Roman" pitchFamily="18" charset="0"/>
              </a:rPr>
              <a:t>n(≥0)</a:t>
            </a:r>
            <a:r>
              <a:rPr kumimoji="1" lang="zh-CN" altLang="en-US" sz="2000" b="1">
                <a:latin typeface="Times New Roman" pitchFamily="18" charset="0"/>
              </a:rPr>
              <a:t>个</a:t>
            </a:r>
            <a:r>
              <a:rPr kumimoji="1" lang="en-US" altLang="zh-CN" sz="2000" b="1">
                <a:latin typeface="Times New Roman" pitchFamily="18" charset="0"/>
              </a:rPr>
              <a:t>x</a:t>
            </a:r>
            <a:r>
              <a:rPr kumimoji="1" lang="zh-CN" altLang="en-US" sz="2000" b="1">
                <a:latin typeface="Times New Roman" pitchFamily="18" charset="0"/>
              </a:rPr>
              <a:t>自身连接得到的符号串，则称符号串</a:t>
            </a:r>
            <a:r>
              <a:rPr kumimoji="1" lang="en-US" altLang="zh-CN" sz="2000" b="1">
                <a:latin typeface="Times New Roman" pitchFamily="18" charset="0"/>
              </a:rPr>
              <a:t>z</a:t>
            </a:r>
            <a:r>
              <a:rPr kumimoji="1" lang="zh-CN" altLang="en-US" sz="2000" b="1">
                <a:latin typeface="Times New Roman" pitchFamily="18" charset="0"/>
              </a:rPr>
              <a:t>是由符号串</a:t>
            </a:r>
            <a:r>
              <a:rPr kumimoji="1" lang="en-US" altLang="zh-CN" sz="2000" b="1">
                <a:latin typeface="Times New Roman" pitchFamily="18" charset="0"/>
              </a:rPr>
              <a:t>x</a:t>
            </a:r>
            <a:r>
              <a:rPr kumimoji="1" lang="zh-CN" altLang="en-US" sz="2000" b="1">
                <a:latin typeface="Times New Roman" pitchFamily="18" charset="0"/>
              </a:rPr>
              <a:t>的</a:t>
            </a:r>
            <a:r>
              <a:rPr kumimoji="1" lang="en-US" altLang="zh-CN" sz="2000" b="1">
                <a:latin typeface="Times New Roman" pitchFamily="18" charset="0"/>
              </a:rPr>
              <a:t>n</a:t>
            </a:r>
            <a:r>
              <a:rPr kumimoji="1" lang="zh-CN" altLang="en-US" sz="2000" b="1">
                <a:latin typeface="Times New Roman" pitchFamily="18" charset="0"/>
              </a:rPr>
              <a:t>次方幂运算的结果，记为</a:t>
            </a:r>
            <a:r>
              <a:rPr kumimoji="1" lang="en-US" altLang="zh-CN" sz="2000" b="1">
                <a:latin typeface="Times New Roman" pitchFamily="18" charset="0"/>
              </a:rPr>
              <a:t>z </a:t>
            </a:r>
            <a:r>
              <a:rPr kumimoji="1" lang="zh-CN" altLang="en-US" sz="2000" b="1">
                <a:latin typeface="Times New Roman" pitchFamily="18" charset="0"/>
              </a:rPr>
              <a:t>＝ </a:t>
            </a:r>
            <a:r>
              <a:rPr kumimoji="1" lang="en-US" altLang="zh-CN" sz="2000" b="1">
                <a:latin typeface="Times New Roman" pitchFamily="18" charset="0"/>
              </a:rPr>
              <a:t>x</a:t>
            </a:r>
            <a:r>
              <a:rPr kumimoji="1" lang="en-US" altLang="zh-CN" sz="2000" b="1" baseline="30000">
                <a:latin typeface="Times New Roman" pitchFamily="18" charset="0"/>
              </a:rPr>
              <a:t>n </a:t>
            </a:r>
            <a:r>
              <a:rPr kumimoji="1" lang="zh-CN" altLang="en-US" sz="2000" b="1">
                <a:latin typeface="Times New Roman" pitchFamily="18" charset="0"/>
              </a:rPr>
              <a:t>。特别约定，</a:t>
            </a:r>
            <a:r>
              <a:rPr kumimoji="1" lang="en-US" altLang="zh-CN" sz="2000" b="1">
                <a:latin typeface="Times New Roman" pitchFamily="18" charset="0"/>
              </a:rPr>
              <a:t>x</a:t>
            </a:r>
            <a:r>
              <a:rPr kumimoji="1" lang="en-US" altLang="zh-CN" sz="2000" b="1" baseline="30000">
                <a:latin typeface="Times New Roman" pitchFamily="18" charset="0"/>
              </a:rPr>
              <a:t>0</a:t>
            </a:r>
            <a:r>
              <a:rPr kumimoji="1" lang="en-US" altLang="zh-CN" sz="2000" b="1">
                <a:latin typeface="Times New Roman" pitchFamily="18" charset="0"/>
              </a:rPr>
              <a:t> </a:t>
            </a:r>
            <a:r>
              <a:rPr kumimoji="1" lang="zh-CN" altLang="en-US" sz="2000" b="1">
                <a:latin typeface="Times New Roman" pitchFamily="18" charset="0"/>
              </a:rPr>
              <a:t>＝</a:t>
            </a:r>
            <a:r>
              <a:rPr kumimoji="1" lang="en-US" altLang="zh-CN" sz="2000" b="1">
                <a:latin typeface="Times New Roman" pitchFamily="18" charset="0"/>
              </a:rPr>
              <a:t>ε, x</a:t>
            </a:r>
            <a:r>
              <a:rPr kumimoji="1" lang="en-US" altLang="zh-CN" sz="2000" b="1" baseline="30000">
                <a:latin typeface="Times New Roman" pitchFamily="18" charset="0"/>
              </a:rPr>
              <a:t>1</a:t>
            </a:r>
            <a:r>
              <a:rPr kumimoji="1" lang="zh-CN" altLang="en-US" sz="2000" b="1">
                <a:latin typeface="Times New Roman" pitchFamily="18" charset="0"/>
              </a:rPr>
              <a:t>＝</a:t>
            </a:r>
            <a:r>
              <a:rPr kumimoji="1" lang="en-US" altLang="zh-CN" sz="2000" b="1">
                <a:latin typeface="Times New Roman" pitchFamily="18" charset="0"/>
              </a:rPr>
              <a:t>x </a:t>
            </a:r>
            <a:r>
              <a:rPr kumimoji="1" lang="zh-CN" altLang="en-US" sz="2000" b="1">
                <a:latin typeface="Times New Roman" pitchFamily="18" charset="0"/>
              </a:rPr>
              <a:t>。 </a:t>
            </a:r>
          </a:p>
        </p:txBody>
      </p:sp>
      <p:sp>
        <p:nvSpPr>
          <p:cNvPr id="18437" name="Text Box 5"/>
          <p:cNvSpPr txBox="1">
            <a:spLocks noChangeArrowheads="1"/>
          </p:cNvSpPr>
          <p:nvPr/>
        </p:nvSpPr>
        <p:spPr bwMode="auto">
          <a:xfrm>
            <a:off x="762000" y="3200400"/>
            <a:ext cx="7391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000" b="1">
                <a:latin typeface="Times New Roman" pitchFamily="18" charset="0"/>
              </a:rPr>
              <a:t> </a:t>
            </a:r>
            <a:r>
              <a:rPr kumimoji="1" lang="zh-CN" altLang="en-US" sz="2000" b="1">
                <a:solidFill>
                  <a:srgbClr val="CC6600"/>
                </a:solidFill>
                <a:latin typeface="Times New Roman" pitchFamily="18" charset="0"/>
              </a:rPr>
              <a:t>符号串集连接运算</a:t>
            </a:r>
            <a:r>
              <a:rPr kumimoji="1" lang="zh-CN" altLang="en-US" sz="2000" b="1">
                <a:latin typeface="Times New Roman" pitchFamily="18" charset="0"/>
              </a:rPr>
              <a:t>  设</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是字母表∑上的符号串集，</a:t>
            </a:r>
            <a:r>
              <a:rPr kumimoji="1" lang="en-US" altLang="zh-CN" sz="2000" b="1">
                <a:latin typeface="Times New Roman" pitchFamily="18" charset="0"/>
              </a:rPr>
              <a:t>·</a:t>
            </a:r>
            <a:r>
              <a:rPr kumimoji="1" lang="zh-CN" altLang="en-US" sz="2000" b="1">
                <a:latin typeface="Times New Roman" pitchFamily="18" charset="0"/>
              </a:rPr>
              <a:t>是符号串集连接运算，则</a:t>
            </a:r>
            <a:r>
              <a:rPr kumimoji="1" lang="en-US" altLang="zh-CN" sz="2000" b="1">
                <a:latin typeface="Times New Roman" pitchFamily="18" charset="0"/>
              </a:rPr>
              <a:t>C</a:t>
            </a:r>
            <a:r>
              <a:rPr kumimoji="1" lang="zh-CN" altLang="en-US" sz="2000" b="1">
                <a:latin typeface="Times New Roman" pitchFamily="18" charset="0"/>
              </a:rPr>
              <a:t>＝</a:t>
            </a:r>
            <a:r>
              <a:rPr kumimoji="1" lang="en-US" altLang="zh-CN" sz="2000" b="1">
                <a:latin typeface="Times New Roman" pitchFamily="18" charset="0"/>
              </a:rPr>
              <a:t>A·B</a:t>
            </a:r>
            <a:r>
              <a:rPr kumimoji="1" lang="zh-CN" altLang="en-US" sz="2000" b="1">
                <a:latin typeface="Times New Roman" pitchFamily="18" charset="0"/>
              </a:rPr>
              <a:t>＝｛</a:t>
            </a:r>
            <a:r>
              <a:rPr kumimoji="1" lang="en-US" altLang="zh-CN" sz="2000" b="1">
                <a:latin typeface="Times New Roman" pitchFamily="18" charset="0"/>
              </a:rPr>
              <a:t>x·y︱x</a:t>
            </a:r>
            <a:r>
              <a:rPr kumimoji="1" lang="en-US" altLang="zh-CN" sz="2000" b="1">
                <a:latin typeface="Times New Roman" pitchFamily="18" charset="0"/>
                <a:sym typeface="Symbol" pitchFamily="18" charset="2"/>
              </a:rPr>
              <a:t></a:t>
            </a:r>
            <a:r>
              <a:rPr kumimoji="1" lang="en-US" altLang="zh-CN" sz="2000" b="1">
                <a:latin typeface="Times New Roman" pitchFamily="18" charset="0"/>
              </a:rPr>
              <a:t>A </a:t>
            </a:r>
            <a:r>
              <a:rPr kumimoji="1" lang="zh-CN" altLang="en-US" sz="2000" b="1">
                <a:latin typeface="Times New Roman" pitchFamily="18" charset="0"/>
              </a:rPr>
              <a:t>，</a:t>
            </a:r>
            <a:r>
              <a:rPr kumimoji="1" lang="en-US" altLang="zh-CN" sz="2000" b="1">
                <a:latin typeface="Times New Roman" pitchFamily="18" charset="0"/>
              </a:rPr>
              <a:t>y</a:t>
            </a:r>
            <a:r>
              <a:rPr kumimoji="1" lang="en-US" altLang="zh-CN" sz="2000" b="1">
                <a:latin typeface="Times New Roman" pitchFamily="18" charset="0"/>
                <a:sym typeface="Symbol" pitchFamily="18" charset="2"/>
              </a:rPr>
              <a:t></a:t>
            </a:r>
            <a:r>
              <a:rPr kumimoji="1" lang="en-US" altLang="zh-CN" sz="2000" b="1">
                <a:latin typeface="Times New Roman" pitchFamily="18" charset="0"/>
              </a:rPr>
              <a:t>B</a:t>
            </a:r>
            <a:r>
              <a:rPr kumimoji="1" lang="zh-CN" altLang="en-US" sz="2000" b="1">
                <a:latin typeface="Times New Roman" pitchFamily="18" charset="0"/>
              </a:rPr>
              <a:t>｝。 </a:t>
            </a:r>
            <a:r>
              <a:rPr kumimoji="1" lang="zh-CN" altLang="en-US" sz="2000" b="1">
                <a:solidFill>
                  <a:srgbClr val="FF6600"/>
                </a:solidFill>
                <a:latin typeface="Times New Roman" pitchFamily="18" charset="0"/>
              </a:rPr>
              <a:t>笛卡尔积</a:t>
            </a:r>
          </a:p>
        </p:txBody>
      </p:sp>
      <p:sp>
        <p:nvSpPr>
          <p:cNvPr id="18438" name="Text Box 6"/>
          <p:cNvSpPr txBox="1">
            <a:spLocks noChangeArrowheads="1"/>
          </p:cNvSpPr>
          <p:nvPr/>
        </p:nvSpPr>
        <p:spPr bwMode="auto">
          <a:xfrm>
            <a:off x="803275" y="4359275"/>
            <a:ext cx="7578725"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000" b="1">
                <a:latin typeface="Times New Roman" pitchFamily="18" charset="0"/>
              </a:rPr>
              <a:t> </a:t>
            </a:r>
            <a:r>
              <a:rPr kumimoji="1" lang="zh-CN" altLang="en-US" sz="2000" b="1">
                <a:solidFill>
                  <a:srgbClr val="CC6600"/>
                </a:solidFill>
                <a:latin typeface="Times New Roman" pitchFamily="18" charset="0"/>
              </a:rPr>
              <a:t>符号串集方幂运算</a:t>
            </a:r>
            <a:r>
              <a:rPr kumimoji="1" lang="zh-CN" altLang="en-US" sz="2000" b="1">
                <a:latin typeface="Times New Roman" pitchFamily="18" charset="0"/>
              </a:rPr>
              <a:t>  设</a:t>
            </a:r>
            <a:r>
              <a:rPr kumimoji="1" lang="en-US" altLang="zh-CN" sz="2000" b="1">
                <a:latin typeface="Times New Roman" pitchFamily="18" charset="0"/>
              </a:rPr>
              <a:t>A</a:t>
            </a:r>
            <a:r>
              <a:rPr kumimoji="1" lang="zh-CN" altLang="en-US" sz="2000" b="1">
                <a:latin typeface="Times New Roman" pitchFamily="18" charset="0"/>
              </a:rPr>
              <a:t>是字母表∑上的符号串集，则</a:t>
            </a:r>
            <a:r>
              <a:rPr kumimoji="1" lang="en-US" altLang="zh-CN" sz="2000" b="1">
                <a:latin typeface="Times New Roman" pitchFamily="18" charset="0"/>
              </a:rPr>
              <a:t>C</a:t>
            </a:r>
            <a:r>
              <a:rPr kumimoji="1" lang="zh-CN" altLang="en-US" sz="2000" b="1">
                <a:latin typeface="Times New Roman" pitchFamily="18" charset="0"/>
              </a:rPr>
              <a:t>是由</a:t>
            </a:r>
            <a:r>
              <a:rPr kumimoji="1" lang="en-US" altLang="zh-CN" sz="2000" b="1">
                <a:latin typeface="Times New Roman" pitchFamily="18" charset="0"/>
              </a:rPr>
              <a:t>n(≥0)</a:t>
            </a:r>
            <a:r>
              <a:rPr kumimoji="1" lang="zh-CN" altLang="en-US" sz="2000" b="1">
                <a:latin typeface="Times New Roman" pitchFamily="18" charset="0"/>
              </a:rPr>
              <a:t>个</a:t>
            </a:r>
            <a:r>
              <a:rPr kumimoji="1" lang="en-US" altLang="zh-CN" sz="2000" b="1">
                <a:latin typeface="Times New Roman" pitchFamily="18" charset="0"/>
              </a:rPr>
              <a:t>A</a:t>
            </a:r>
            <a:r>
              <a:rPr kumimoji="1" lang="zh-CN" altLang="en-US" sz="2000" b="1">
                <a:latin typeface="Times New Roman" pitchFamily="18" charset="0"/>
              </a:rPr>
              <a:t>自身连接得到的符号串集，则称符号串集</a:t>
            </a:r>
            <a:r>
              <a:rPr kumimoji="1" lang="en-US" altLang="zh-CN" sz="2000" b="1">
                <a:latin typeface="Times New Roman" pitchFamily="18" charset="0"/>
              </a:rPr>
              <a:t>C</a:t>
            </a:r>
            <a:r>
              <a:rPr kumimoji="1" lang="zh-CN" altLang="en-US" sz="2000" b="1">
                <a:latin typeface="Times New Roman" pitchFamily="18" charset="0"/>
              </a:rPr>
              <a:t>是由符号串</a:t>
            </a:r>
            <a:r>
              <a:rPr kumimoji="1" lang="en-US" altLang="zh-CN" sz="2000" b="1">
                <a:latin typeface="Times New Roman" pitchFamily="18" charset="0"/>
              </a:rPr>
              <a:t>A</a:t>
            </a:r>
            <a:r>
              <a:rPr kumimoji="1" lang="zh-CN" altLang="en-US" sz="2000" b="1">
                <a:latin typeface="Times New Roman" pitchFamily="18" charset="0"/>
              </a:rPr>
              <a:t>的</a:t>
            </a:r>
            <a:r>
              <a:rPr kumimoji="1" lang="en-US" altLang="zh-CN" sz="2000" b="1">
                <a:latin typeface="Times New Roman" pitchFamily="18" charset="0"/>
              </a:rPr>
              <a:t>n</a:t>
            </a:r>
            <a:r>
              <a:rPr kumimoji="1" lang="zh-CN" altLang="en-US" sz="2000" b="1">
                <a:latin typeface="Times New Roman" pitchFamily="18" charset="0"/>
              </a:rPr>
              <a:t>次方幂运算的结果，记为</a:t>
            </a:r>
            <a:r>
              <a:rPr kumimoji="1" lang="en-US" altLang="zh-CN" sz="2000" b="1">
                <a:latin typeface="Times New Roman" pitchFamily="18" charset="0"/>
              </a:rPr>
              <a:t>C </a:t>
            </a:r>
            <a:r>
              <a:rPr kumimoji="1" lang="zh-CN" altLang="en-US" sz="2000" b="1">
                <a:latin typeface="Times New Roman" pitchFamily="18" charset="0"/>
              </a:rPr>
              <a:t>＝ </a:t>
            </a:r>
            <a:r>
              <a:rPr kumimoji="1" lang="en-US" altLang="zh-CN" sz="2000" b="1">
                <a:latin typeface="Times New Roman" pitchFamily="18" charset="0"/>
              </a:rPr>
              <a:t>A</a:t>
            </a:r>
            <a:r>
              <a:rPr kumimoji="1" lang="en-US" altLang="zh-CN" sz="2000" b="1" baseline="30000">
                <a:latin typeface="Times New Roman" pitchFamily="18" charset="0"/>
              </a:rPr>
              <a:t>n </a:t>
            </a:r>
            <a:r>
              <a:rPr kumimoji="1" lang="zh-CN" altLang="en-US" sz="2000" b="1">
                <a:latin typeface="Times New Roman" pitchFamily="18" charset="0"/>
              </a:rPr>
              <a:t>。特别约定，</a:t>
            </a:r>
            <a:r>
              <a:rPr kumimoji="1" lang="en-US" altLang="zh-CN" sz="2000" b="1">
                <a:latin typeface="Times New Roman" pitchFamily="18" charset="0"/>
              </a:rPr>
              <a:t>A</a:t>
            </a:r>
            <a:r>
              <a:rPr kumimoji="1" lang="en-US" altLang="zh-CN" sz="2000" b="1" baseline="30000">
                <a:latin typeface="Times New Roman" pitchFamily="18" charset="0"/>
              </a:rPr>
              <a:t>0</a:t>
            </a:r>
            <a:r>
              <a:rPr kumimoji="1" lang="en-US" altLang="zh-CN" sz="2000" b="1">
                <a:latin typeface="Times New Roman" pitchFamily="18" charset="0"/>
              </a:rPr>
              <a:t> </a:t>
            </a:r>
            <a:r>
              <a:rPr kumimoji="1" lang="zh-CN" altLang="en-US" sz="2000" b="1">
                <a:latin typeface="Times New Roman" pitchFamily="18" charset="0"/>
              </a:rPr>
              <a:t>＝｛</a:t>
            </a:r>
            <a:r>
              <a:rPr kumimoji="1" lang="en-US" altLang="zh-CN" sz="2000" b="1">
                <a:latin typeface="Times New Roman" pitchFamily="18" charset="0"/>
              </a:rPr>
              <a:t>ε</a:t>
            </a:r>
            <a:r>
              <a:rPr kumimoji="1" lang="zh-CN" altLang="en-US" sz="2000" b="1">
                <a:latin typeface="Times New Roman" pitchFamily="18" charset="0"/>
              </a:rPr>
              <a:t>｝</a:t>
            </a:r>
            <a:r>
              <a:rPr kumimoji="1" lang="en-US" altLang="zh-CN" sz="2000" b="1">
                <a:latin typeface="Times New Roman" pitchFamily="18" charset="0"/>
              </a:rPr>
              <a:t>,A</a:t>
            </a:r>
            <a:r>
              <a:rPr kumimoji="1" lang="en-US" altLang="zh-CN" sz="2000" b="1" baseline="30000">
                <a:latin typeface="Times New Roman" pitchFamily="18" charset="0"/>
              </a:rPr>
              <a:t>1</a:t>
            </a:r>
            <a:r>
              <a:rPr kumimoji="1" lang="zh-CN" altLang="en-US" sz="2000" b="1">
                <a:latin typeface="Times New Roman" pitchFamily="18" charset="0"/>
              </a:rPr>
              <a:t>＝</a:t>
            </a:r>
            <a:r>
              <a:rPr kumimoji="1" lang="en-US" altLang="zh-CN" sz="2000" b="1">
                <a:latin typeface="Times New Roman" pitchFamily="18" charset="0"/>
              </a:rPr>
              <a:t>A </a:t>
            </a:r>
            <a:r>
              <a:rPr kumimoji="1" lang="zh-CN" altLang="en-US" sz="2000" b="1">
                <a:latin typeface="Times New Roman" pitchFamily="18" charset="0"/>
              </a:rPr>
              <a:t>。 </a:t>
            </a:r>
          </a:p>
        </p:txBody>
      </p:sp>
      <p:sp>
        <p:nvSpPr>
          <p:cNvPr id="18439" name="Text Box 7"/>
          <p:cNvSpPr txBox="1">
            <a:spLocks noChangeArrowheads="1"/>
          </p:cNvSpPr>
          <p:nvPr/>
        </p:nvSpPr>
        <p:spPr bwMode="auto">
          <a:xfrm>
            <a:off x="1600200" y="2362200"/>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a:latin typeface="Tahoma" pitchFamily="34" charset="0"/>
              </a:rPr>
              <a:t>讨论：</a:t>
            </a:r>
            <a:r>
              <a:rPr kumimoji="1" lang="en-US" altLang="zh-CN" sz="2400">
                <a:latin typeface="Tahoma" pitchFamily="34" charset="0"/>
              </a:rPr>
              <a:t>x</a:t>
            </a:r>
            <a:r>
              <a:rPr kumimoji="1" lang="en-US" altLang="zh-CN" sz="2400">
                <a:latin typeface="Times New Roman" pitchFamily="18" charset="0"/>
              </a:rPr>
              <a:t>·</a:t>
            </a:r>
            <a:r>
              <a:rPr kumimoji="1" lang="en-US" altLang="zh-CN" sz="2400">
                <a:latin typeface="Tahoma" pitchFamily="34" charset="0"/>
              </a:rPr>
              <a:t>x</a:t>
            </a:r>
            <a:r>
              <a:rPr kumimoji="1" lang="zh-CN" altLang="en-US" sz="2000" b="1">
                <a:latin typeface="Times New Roman" pitchFamily="18" charset="0"/>
              </a:rPr>
              <a:t>＝ </a:t>
            </a:r>
            <a:r>
              <a:rPr kumimoji="1" lang="en-US" altLang="zh-CN" sz="2400">
                <a:latin typeface="Tahoma" pitchFamily="34" charset="0"/>
              </a:rPr>
              <a:t>x</a:t>
            </a:r>
            <a:r>
              <a:rPr kumimoji="1" lang="en-US" altLang="zh-CN" sz="2000" b="1" baseline="30000">
                <a:latin typeface="Tahoma" pitchFamily="34" charset="0"/>
              </a:rPr>
              <a:t>2 </a:t>
            </a:r>
            <a:r>
              <a:rPr kumimoji="1" lang="en-US" altLang="zh-CN" sz="2000" b="1">
                <a:latin typeface="宋体" pitchFamily="2" charset="-122"/>
              </a:rPr>
              <a:t>, </a:t>
            </a:r>
            <a:r>
              <a:rPr kumimoji="1" lang="en-US" altLang="zh-CN" sz="2400">
                <a:latin typeface="Tahoma" pitchFamily="34" charset="0"/>
              </a:rPr>
              <a:t>x</a:t>
            </a:r>
            <a:r>
              <a:rPr kumimoji="1" lang="en-US" altLang="zh-CN" sz="2400">
                <a:latin typeface="Times New Roman" pitchFamily="18" charset="0"/>
              </a:rPr>
              <a:t>·</a:t>
            </a:r>
            <a:r>
              <a:rPr kumimoji="1" lang="en-US" altLang="zh-CN" sz="2400">
                <a:latin typeface="Tahoma" pitchFamily="34" charset="0"/>
              </a:rPr>
              <a:t>x</a:t>
            </a:r>
            <a:r>
              <a:rPr kumimoji="1" lang="en-US" altLang="zh-CN" sz="2400">
                <a:latin typeface="Times New Roman" pitchFamily="18" charset="0"/>
              </a:rPr>
              <a:t>·</a:t>
            </a:r>
            <a:r>
              <a:rPr kumimoji="1" lang="en-US" altLang="zh-CN" sz="2400">
                <a:latin typeface="Tahoma" pitchFamily="34" charset="0"/>
              </a:rPr>
              <a:t>x</a:t>
            </a:r>
            <a:r>
              <a:rPr kumimoji="1" lang="zh-CN" altLang="en-US" sz="2000" b="1">
                <a:latin typeface="Times New Roman" pitchFamily="18" charset="0"/>
              </a:rPr>
              <a:t>＝ </a:t>
            </a:r>
            <a:r>
              <a:rPr kumimoji="1" lang="en-US" altLang="zh-CN" sz="2400">
                <a:latin typeface="Tahoma" pitchFamily="34" charset="0"/>
              </a:rPr>
              <a:t>x</a:t>
            </a:r>
            <a:r>
              <a:rPr kumimoji="1" lang="en-US" altLang="zh-CN" sz="2000" b="1" baseline="30000">
                <a:latin typeface="Tahoma" pitchFamily="34" charset="0"/>
              </a:rPr>
              <a:t>3 </a:t>
            </a:r>
            <a:r>
              <a:rPr kumimoji="1" lang="en-US" altLang="zh-CN" sz="2000" b="1">
                <a:latin typeface="宋体" pitchFamily="2" charset="-122"/>
              </a:rPr>
              <a:t>, </a:t>
            </a:r>
            <a:r>
              <a:rPr kumimoji="1" lang="en-US" altLang="zh-CN" sz="2000" b="1" baseline="30000">
                <a:latin typeface="Tahoma" pitchFamily="34" charset="0"/>
              </a:rPr>
              <a:t>…   </a:t>
            </a:r>
            <a:r>
              <a:rPr kumimoji="1" lang="en-US" altLang="zh-CN" sz="2000" b="1">
                <a:latin typeface="宋体" pitchFamily="2" charset="-122"/>
              </a:rPr>
              <a:t>, </a:t>
            </a:r>
            <a:r>
              <a:rPr kumimoji="1" lang="en-US" altLang="zh-CN" sz="2400">
                <a:latin typeface="Tahoma" pitchFamily="34" charset="0"/>
              </a:rPr>
              <a:t>x</a:t>
            </a:r>
            <a:r>
              <a:rPr kumimoji="1" lang="en-US" altLang="zh-CN" sz="2400">
                <a:latin typeface="Times New Roman" pitchFamily="18" charset="0"/>
              </a:rPr>
              <a:t>·</a:t>
            </a:r>
            <a:r>
              <a:rPr kumimoji="1" lang="en-US" altLang="zh-CN" sz="2400">
                <a:latin typeface="Tahoma" pitchFamily="34" charset="0"/>
              </a:rPr>
              <a:t>x</a:t>
            </a:r>
            <a:r>
              <a:rPr kumimoji="1" lang="en-US" altLang="zh-CN" sz="2400">
                <a:latin typeface="Times New Roman" pitchFamily="18" charset="0"/>
              </a:rPr>
              <a:t>·</a:t>
            </a:r>
            <a:r>
              <a:rPr kumimoji="1" lang="en-US" altLang="zh-CN" sz="2400">
                <a:latin typeface="Tahoma" pitchFamily="34" charset="0"/>
              </a:rPr>
              <a:t> </a:t>
            </a:r>
            <a:r>
              <a:rPr kumimoji="1" lang="en-US" altLang="zh-CN" sz="2000" b="1" baseline="30000">
                <a:latin typeface="Tahoma" pitchFamily="34" charset="0"/>
              </a:rPr>
              <a:t>…  </a:t>
            </a:r>
            <a:r>
              <a:rPr kumimoji="1" lang="en-US" altLang="zh-CN" sz="2400">
                <a:latin typeface="Tahoma" pitchFamily="34" charset="0"/>
              </a:rPr>
              <a:t>x</a:t>
            </a:r>
            <a:r>
              <a:rPr kumimoji="1" lang="zh-CN" altLang="en-US" sz="2000" b="1">
                <a:latin typeface="Times New Roman" pitchFamily="18" charset="0"/>
              </a:rPr>
              <a:t>＝ </a:t>
            </a:r>
            <a:r>
              <a:rPr kumimoji="1" lang="en-US" altLang="zh-CN" sz="2400">
                <a:latin typeface="Tahoma" pitchFamily="34" charset="0"/>
              </a:rPr>
              <a:t>x</a:t>
            </a:r>
            <a:r>
              <a:rPr kumimoji="1" lang="en-US" altLang="zh-CN" sz="2000" b="1" baseline="38000">
                <a:latin typeface="Tahoma" pitchFamily="34" charset="0"/>
              </a:rPr>
              <a:t>n</a:t>
            </a:r>
          </a:p>
        </p:txBody>
      </p:sp>
      <p:sp>
        <p:nvSpPr>
          <p:cNvPr id="18440" name="AutoShape 8"/>
          <p:cNvSpPr>
            <a:spLocks/>
          </p:cNvSpPr>
          <p:nvPr/>
        </p:nvSpPr>
        <p:spPr bwMode="auto">
          <a:xfrm rot="-5400000">
            <a:off x="6162675" y="2381250"/>
            <a:ext cx="171450" cy="914400"/>
          </a:xfrm>
          <a:prstGeom prst="leftBrace">
            <a:avLst>
              <a:gd name="adj1" fmla="val 44444"/>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1" name="Text Box 9"/>
          <p:cNvSpPr txBox="1">
            <a:spLocks noChangeArrowheads="1"/>
          </p:cNvSpPr>
          <p:nvPr/>
        </p:nvSpPr>
        <p:spPr bwMode="auto">
          <a:xfrm>
            <a:off x="5886450" y="2828925"/>
            <a:ext cx="90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a:latin typeface="Tahoma" pitchFamily="34" charset="0"/>
              </a:rPr>
              <a:t>n</a:t>
            </a:r>
            <a:r>
              <a:rPr kumimoji="1" lang="zh-CN" altLang="en-US" sz="2000" b="1">
                <a:latin typeface="Tahoma" pitchFamily="34" charset="0"/>
              </a:rPr>
              <a:t>个</a:t>
            </a:r>
            <a:r>
              <a:rPr kumimoji="1" lang="en-US" altLang="zh-CN" sz="2400">
                <a:latin typeface="Tahoma" pitchFamily="34" charset="0"/>
              </a:rPr>
              <a:t>x</a:t>
            </a:r>
          </a:p>
        </p:txBody>
      </p:sp>
    </p:spTree>
  </p:cSld>
  <p:clrMapOvr>
    <a:masterClrMapping/>
  </p:clrMapOvr>
  <p:transition advTm="1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790575" y="3200400"/>
            <a:ext cx="7848600" cy="2743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9" name="Text Box 5"/>
          <p:cNvSpPr txBox="1">
            <a:spLocks noChangeArrowheads="1"/>
          </p:cNvSpPr>
          <p:nvPr/>
        </p:nvSpPr>
        <p:spPr bwMode="auto">
          <a:xfrm>
            <a:off x="990600" y="3327400"/>
            <a:ext cx="762000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22288" indent="-5222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000" b="1">
                <a:latin typeface="Times New Roman" pitchFamily="18" charset="0"/>
              </a:rPr>
              <a:t>例：设字母表∑＝｛</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aa</a:t>
            </a:r>
            <a:r>
              <a:rPr kumimoji="1" lang="zh-CN" altLang="en-US" sz="2000" b="1">
                <a:latin typeface="Times New Roman" pitchFamily="18" charset="0"/>
              </a:rPr>
              <a:t>，</a:t>
            </a:r>
            <a:r>
              <a:rPr kumimoji="1" lang="en-US" altLang="zh-CN" sz="2000" b="1">
                <a:latin typeface="Times New Roman" pitchFamily="18" charset="0"/>
              </a:rPr>
              <a:t>bb</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 ｛</a:t>
            </a:r>
            <a:r>
              <a:rPr kumimoji="1" lang="en-US" altLang="zh-CN" sz="2000" b="1">
                <a:latin typeface="Times New Roman" pitchFamily="18" charset="0"/>
              </a:rPr>
              <a:t>ab</a:t>
            </a:r>
            <a:r>
              <a:rPr kumimoji="1" lang="zh-CN" altLang="en-US" sz="2000" b="1">
                <a:latin typeface="Times New Roman" pitchFamily="18" charset="0"/>
              </a:rPr>
              <a:t>，</a:t>
            </a:r>
            <a:r>
              <a:rPr kumimoji="1" lang="en-US" altLang="zh-CN" sz="2000" b="1">
                <a:latin typeface="Times New Roman" pitchFamily="18" charset="0"/>
              </a:rPr>
              <a:t>ba</a:t>
            </a:r>
            <a:r>
              <a:rPr kumimoji="1" lang="zh-CN" altLang="en-US" sz="2000" b="1">
                <a:latin typeface="Times New Roman" pitchFamily="18" charset="0"/>
              </a:rPr>
              <a:t>｝，</a:t>
            </a:r>
            <a:r>
              <a:rPr kumimoji="1" lang="en-US" altLang="zh-CN" sz="2000" b="1">
                <a:latin typeface="Times New Roman" pitchFamily="18" charset="0"/>
              </a:rPr>
              <a:t>C</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｝，则</a:t>
            </a:r>
          </a:p>
          <a:p>
            <a:pPr algn="just"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A·B</a:t>
            </a:r>
            <a:r>
              <a:rPr kumimoji="1" lang="zh-CN" altLang="en-US" sz="2000" b="1">
                <a:latin typeface="Times New Roman" pitchFamily="18" charset="0"/>
              </a:rPr>
              <a:t>＝｛</a:t>
            </a:r>
            <a:r>
              <a:rPr kumimoji="1" lang="en-US" altLang="zh-CN" sz="2000" b="1">
                <a:latin typeface="Times New Roman" pitchFamily="18" charset="0"/>
              </a:rPr>
              <a:t>aaab</a:t>
            </a:r>
            <a:r>
              <a:rPr kumimoji="1" lang="zh-CN" altLang="en-US" sz="2000" b="1">
                <a:latin typeface="Times New Roman" pitchFamily="18" charset="0"/>
              </a:rPr>
              <a:t>，</a:t>
            </a:r>
            <a:r>
              <a:rPr kumimoji="1" lang="en-US" altLang="zh-CN" sz="2000" b="1">
                <a:latin typeface="Times New Roman" pitchFamily="18" charset="0"/>
              </a:rPr>
              <a:t>aaba</a:t>
            </a:r>
            <a:r>
              <a:rPr kumimoji="1" lang="zh-CN" altLang="en-US" sz="2000" b="1">
                <a:latin typeface="Times New Roman" pitchFamily="18" charset="0"/>
              </a:rPr>
              <a:t>，</a:t>
            </a:r>
            <a:r>
              <a:rPr kumimoji="1" lang="en-US" altLang="zh-CN" sz="2000" b="1">
                <a:latin typeface="Times New Roman" pitchFamily="18" charset="0"/>
              </a:rPr>
              <a:t>bbab</a:t>
            </a:r>
            <a:r>
              <a:rPr kumimoji="1" lang="zh-CN" altLang="en-US" sz="2000" b="1">
                <a:latin typeface="Times New Roman" pitchFamily="18" charset="0"/>
              </a:rPr>
              <a:t>，</a:t>
            </a:r>
            <a:r>
              <a:rPr kumimoji="1" lang="en-US" altLang="zh-CN" sz="2000" b="1">
                <a:latin typeface="Times New Roman" pitchFamily="18" charset="0"/>
              </a:rPr>
              <a:t>bbba</a:t>
            </a:r>
            <a:r>
              <a:rPr kumimoji="1" lang="zh-CN" altLang="en-US" sz="2000" b="1">
                <a:latin typeface="Times New Roman" pitchFamily="18" charset="0"/>
              </a:rPr>
              <a:t>｝，</a:t>
            </a:r>
          </a:p>
          <a:p>
            <a:pPr algn="just"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A</a:t>
            </a:r>
            <a:r>
              <a:rPr kumimoji="1" lang="en-US" altLang="zh-CN" sz="2000" b="1" baseline="30000">
                <a:latin typeface="Times New Roman" pitchFamily="18" charset="0"/>
              </a:rPr>
              <a:t>2   </a:t>
            </a:r>
            <a:r>
              <a:rPr kumimoji="1" lang="zh-CN" altLang="en-US" sz="2000" b="1">
                <a:latin typeface="Times New Roman" pitchFamily="18" charset="0"/>
              </a:rPr>
              <a:t>＝｛</a:t>
            </a:r>
            <a:r>
              <a:rPr kumimoji="1" lang="en-US" altLang="zh-CN" sz="2000" b="1">
                <a:latin typeface="Times New Roman" pitchFamily="18" charset="0"/>
              </a:rPr>
              <a:t>aaaa</a:t>
            </a:r>
            <a:r>
              <a:rPr kumimoji="1" lang="zh-CN" altLang="en-US" sz="2000" b="1">
                <a:latin typeface="Times New Roman" pitchFamily="18" charset="0"/>
              </a:rPr>
              <a:t>，</a:t>
            </a:r>
            <a:r>
              <a:rPr kumimoji="1" lang="en-US" altLang="zh-CN" sz="2000" b="1">
                <a:latin typeface="Times New Roman" pitchFamily="18" charset="0"/>
              </a:rPr>
              <a:t>aabb</a:t>
            </a:r>
            <a:r>
              <a:rPr kumimoji="1" lang="zh-CN" altLang="en-US" sz="2000" b="1">
                <a:latin typeface="Times New Roman" pitchFamily="18" charset="0"/>
              </a:rPr>
              <a:t>，</a:t>
            </a:r>
            <a:r>
              <a:rPr kumimoji="1" lang="en-US" altLang="zh-CN" sz="2000" b="1">
                <a:latin typeface="Times New Roman" pitchFamily="18" charset="0"/>
              </a:rPr>
              <a:t>bbaa</a:t>
            </a:r>
            <a:r>
              <a:rPr kumimoji="1" lang="zh-CN" altLang="en-US" sz="2000" b="1">
                <a:latin typeface="Times New Roman" pitchFamily="18" charset="0"/>
              </a:rPr>
              <a:t>，</a:t>
            </a:r>
            <a:r>
              <a:rPr kumimoji="1" lang="en-US" altLang="zh-CN" sz="2000" b="1">
                <a:latin typeface="Times New Roman" pitchFamily="18" charset="0"/>
              </a:rPr>
              <a:t>bbbb</a:t>
            </a:r>
            <a:r>
              <a:rPr kumimoji="1" lang="zh-CN" altLang="en-US" sz="2000" b="1">
                <a:latin typeface="Times New Roman" pitchFamily="18" charset="0"/>
              </a:rPr>
              <a:t>｝，</a:t>
            </a:r>
          </a:p>
          <a:p>
            <a:pPr algn="just"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C</a:t>
            </a:r>
            <a:r>
              <a:rPr kumimoji="1" lang="en-US" altLang="zh-CN" sz="2000" b="1" baseline="30000">
                <a:latin typeface="Times New Roman" pitchFamily="18" charset="0"/>
              </a:rPr>
              <a:t>+   </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aa</a:t>
            </a:r>
            <a:r>
              <a:rPr kumimoji="1" lang="zh-CN" altLang="en-US" sz="2000" b="1">
                <a:latin typeface="Times New Roman" pitchFamily="18" charset="0"/>
              </a:rPr>
              <a:t>，</a:t>
            </a:r>
            <a:r>
              <a:rPr kumimoji="1" lang="en-US" altLang="zh-CN" sz="2000" b="1">
                <a:latin typeface="Times New Roman" pitchFamily="18" charset="0"/>
              </a:rPr>
              <a:t>aaa</a:t>
            </a:r>
            <a:r>
              <a:rPr kumimoji="1" lang="zh-CN" altLang="en-US" sz="2000" b="1">
                <a:latin typeface="Times New Roman" pitchFamily="18" charset="0"/>
              </a:rPr>
              <a:t>，</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a</a:t>
            </a:r>
            <a:r>
              <a:rPr kumimoji="1" lang="en-US" altLang="zh-CN" sz="2000" b="1" baseline="30000">
                <a:latin typeface="Times New Roman" pitchFamily="18" charset="0"/>
              </a:rPr>
              <a:t>n</a:t>
            </a:r>
            <a:r>
              <a:rPr kumimoji="1" lang="en-US" altLang="zh-CN" sz="2000" b="1">
                <a:latin typeface="Times New Roman" pitchFamily="18" charset="0"/>
              </a:rPr>
              <a:t>︱n≥1</a:t>
            </a:r>
            <a:r>
              <a:rPr kumimoji="1" lang="zh-CN" altLang="en-US" sz="2000" b="1">
                <a:latin typeface="Times New Roman" pitchFamily="18" charset="0"/>
              </a:rPr>
              <a:t>｝，</a:t>
            </a:r>
          </a:p>
          <a:p>
            <a:pPr algn="l"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C*  </a:t>
            </a:r>
            <a:r>
              <a:rPr kumimoji="1" lang="zh-CN" altLang="en-US" sz="2000" b="1">
                <a:latin typeface="Times New Roman" pitchFamily="18" charset="0"/>
              </a:rPr>
              <a:t>＝｛</a:t>
            </a:r>
            <a:r>
              <a:rPr kumimoji="1" lang="en-US" altLang="zh-CN" sz="2000" b="1">
                <a:latin typeface="Times New Roman" pitchFamily="18" charset="0"/>
              </a:rPr>
              <a:t>ε,a</a:t>
            </a:r>
            <a:r>
              <a:rPr kumimoji="1" lang="zh-CN" altLang="en-US" sz="2000" b="1">
                <a:latin typeface="Times New Roman" pitchFamily="18" charset="0"/>
              </a:rPr>
              <a:t>，</a:t>
            </a:r>
            <a:r>
              <a:rPr kumimoji="1" lang="en-US" altLang="zh-CN" sz="2000" b="1">
                <a:latin typeface="Times New Roman" pitchFamily="18" charset="0"/>
              </a:rPr>
              <a:t>aa</a:t>
            </a:r>
            <a:r>
              <a:rPr kumimoji="1" lang="zh-CN" altLang="en-US" sz="2000" b="1">
                <a:latin typeface="Times New Roman" pitchFamily="18" charset="0"/>
              </a:rPr>
              <a:t>，</a:t>
            </a:r>
            <a:r>
              <a:rPr kumimoji="1" lang="en-US" altLang="zh-CN" sz="2000" b="1">
                <a:latin typeface="Times New Roman" pitchFamily="18" charset="0"/>
              </a:rPr>
              <a:t>aaa</a:t>
            </a:r>
            <a:r>
              <a:rPr kumimoji="1" lang="zh-CN" altLang="en-US" sz="2000" b="1">
                <a:latin typeface="Times New Roman" pitchFamily="18" charset="0"/>
              </a:rPr>
              <a:t>，</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a</a:t>
            </a:r>
            <a:r>
              <a:rPr kumimoji="1" lang="en-US" altLang="zh-CN" sz="2000" b="1" baseline="30000">
                <a:latin typeface="Times New Roman" pitchFamily="18" charset="0"/>
              </a:rPr>
              <a:t>n</a:t>
            </a:r>
            <a:r>
              <a:rPr kumimoji="1" lang="en-US" altLang="zh-CN" sz="2000" b="1">
                <a:latin typeface="Times New Roman" pitchFamily="18" charset="0"/>
              </a:rPr>
              <a:t>︱n≥0</a:t>
            </a:r>
            <a:r>
              <a:rPr kumimoji="1" lang="zh-CN" altLang="en-US" sz="2000" b="1">
                <a:latin typeface="Times New Roman" pitchFamily="18" charset="0"/>
              </a:rPr>
              <a:t>｝。 </a:t>
            </a:r>
          </a:p>
        </p:txBody>
      </p:sp>
      <p:sp>
        <p:nvSpPr>
          <p:cNvPr id="109575" name="AutoShape 7"/>
          <p:cNvSpPr>
            <a:spLocks noChangeArrowheads="1"/>
          </p:cNvSpPr>
          <p:nvPr/>
        </p:nvSpPr>
        <p:spPr bwMode="auto">
          <a:xfrm>
            <a:off x="7086600" y="4191000"/>
            <a:ext cx="1828800" cy="1143000"/>
          </a:xfrm>
          <a:prstGeom prst="cloudCallout">
            <a:avLst>
              <a:gd name="adj1" fmla="val -92014"/>
              <a:gd name="adj2" fmla="val 51250"/>
            </a:avLst>
          </a:prstGeom>
          <a:solidFill>
            <a:srgbClr val="FF00FF">
              <a:alpha val="96077"/>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a:solidFill>
                  <a:srgbClr val="FFFF00"/>
                </a:solidFill>
                <a:ea typeface="华文隶书" pitchFamily="2" charset="-122"/>
              </a:rPr>
              <a:t>源程序就是语句的闭包</a:t>
            </a:r>
          </a:p>
        </p:txBody>
      </p:sp>
      <p:sp>
        <p:nvSpPr>
          <p:cNvPr id="109576" name="AutoShape 8"/>
          <p:cNvSpPr>
            <a:spLocks noChangeArrowheads="1"/>
          </p:cNvSpPr>
          <p:nvPr/>
        </p:nvSpPr>
        <p:spPr bwMode="auto">
          <a:xfrm>
            <a:off x="7162800" y="2819400"/>
            <a:ext cx="1828800" cy="1143000"/>
          </a:xfrm>
          <a:prstGeom prst="cloudCallout">
            <a:avLst>
              <a:gd name="adj1" fmla="val -121440"/>
              <a:gd name="adj2" fmla="val 85972"/>
            </a:avLst>
          </a:prstGeom>
          <a:solidFill>
            <a:srgbClr val="FF00FF">
              <a:alpha val="96077"/>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a:solidFill>
                  <a:srgbClr val="FFFF00"/>
                </a:solidFill>
                <a:ea typeface="华文隶书" pitchFamily="2" charset="-122"/>
              </a:rPr>
              <a:t>语句是单词集合的连接</a:t>
            </a:r>
          </a:p>
        </p:txBody>
      </p:sp>
      <p:sp>
        <p:nvSpPr>
          <p:cNvPr id="109577" name="Rectangle 9"/>
          <p:cNvSpPr>
            <a:spLocks noChangeArrowheads="1"/>
          </p:cNvSpPr>
          <p:nvPr/>
        </p:nvSpPr>
        <p:spPr bwMode="auto">
          <a:xfrm>
            <a:off x="1447800" y="4191000"/>
            <a:ext cx="5181600" cy="381000"/>
          </a:xfrm>
          <a:prstGeom prst="rect">
            <a:avLst/>
          </a:prstGeom>
          <a:solidFill>
            <a:srgbClr val="00FFFF">
              <a:alpha val="4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78" name="Rectangle 10"/>
          <p:cNvSpPr>
            <a:spLocks noChangeArrowheads="1"/>
          </p:cNvSpPr>
          <p:nvPr/>
        </p:nvSpPr>
        <p:spPr bwMode="auto">
          <a:xfrm>
            <a:off x="1447800" y="4572000"/>
            <a:ext cx="5181600" cy="381000"/>
          </a:xfrm>
          <a:prstGeom prst="rect">
            <a:avLst/>
          </a:prstGeom>
          <a:solidFill>
            <a:srgbClr val="00FFFF">
              <a:alpha val="4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79" name="Rectangle 11"/>
          <p:cNvSpPr>
            <a:spLocks noChangeArrowheads="1"/>
          </p:cNvSpPr>
          <p:nvPr/>
        </p:nvSpPr>
        <p:spPr bwMode="auto">
          <a:xfrm>
            <a:off x="1905000" y="5029200"/>
            <a:ext cx="5181600" cy="381000"/>
          </a:xfrm>
          <a:prstGeom prst="rect">
            <a:avLst/>
          </a:prstGeom>
          <a:solidFill>
            <a:srgbClr val="00FFFF">
              <a:alpha val="4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0" name="Rectangle 12"/>
          <p:cNvSpPr>
            <a:spLocks noChangeArrowheads="1"/>
          </p:cNvSpPr>
          <p:nvPr/>
        </p:nvSpPr>
        <p:spPr bwMode="auto">
          <a:xfrm>
            <a:off x="1905000" y="5410200"/>
            <a:ext cx="5181600" cy="381000"/>
          </a:xfrm>
          <a:prstGeom prst="rect">
            <a:avLst/>
          </a:prstGeom>
          <a:solidFill>
            <a:srgbClr val="00FFFF">
              <a:alpha val="4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7" name="Text Box 3"/>
          <p:cNvSpPr txBox="1">
            <a:spLocks noChangeArrowheads="1"/>
          </p:cNvSpPr>
          <p:nvPr/>
        </p:nvSpPr>
        <p:spPr bwMode="auto">
          <a:xfrm>
            <a:off x="1066800" y="657225"/>
            <a:ext cx="73914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buFontTx/>
              <a:buChar char="•"/>
            </a:pPr>
            <a:r>
              <a:rPr kumimoji="1" lang="en-US" altLang="zh-CN" sz="2000" b="1">
                <a:latin typeface="Times New Roman" pitchFamily="18" charset="0"/>
              </a:rPr>
              <a:t> </a:t>
            </a:r>
            <a:r>
              <a:rPr kumimoji="1" lang="zh-CN" altLang="en-US" sz="2000" b="1">
                <a:solidFill>
                  <a:srgbClr val="FF6600"/>
                </a:solidFill>
                <a:latin typeface="Times New Roman" pitchFamily="18" charset="0"/>
              </a:rPr>
              <a:t>符号串集正闭包运算</a:t>
            </a:r>
            <a:r>
              <a:rPr kumimoji="1" lang="zh-CN" altLang="en-US" sz="2000" b="1">
                <a:latin typeface="Times New Roman" pitchFamily="18" charset="0"/>
              </a:rPr>
              <a:t> 设</a:t>
            </a:r>
            <a:r>
              <a:rPr kumimoji="1" lang="en-US" altLang="zh-CN" sz="2000" b="1">
                <a:latin typeface="Times New Roman" pitchFamily="18" charset="0"/>
              </a:rPr>
              <a:t>A</a:t>
            </a:r>
            <a:r>
              <a:rPr kumimoji="1" lang="zh-CN" altLang="en-US" sz="2000" b="1">
                <a:latin typeface="Times New Roman" pitchFamily="18" charset="0"/>
              </a:rPr>
              <a:t>是字母表∑上的符号串集， </a:t>
            </a:r>
            <a:r>
              <a:rPr kumimoji="1" lang="en-US" altLang="zh-CN" sz="2000" b="1">
                <a:latin typeface="Times New Roman" pitchFamily="18" charset="0"/>
              </a:rPr>
              <a:t>A</a:t>
            </a:r>
            <a:r>
              <a:rPr kumimoji="1" lang="en-US" altLang="zh-CN" sz="2000" b="1" baseline="30000">
                <a:latin typeface="Times New Roman" pitchFamily="18" charset="0"/>
              </a:rPr>
              <a:t>+</a:t>
            </a:r>
            <a:r>
              <a:rPr kumimoji="1" lang="zh-CN" altLang="en-US" sz="2000" b="1">
                <a:latin typeface="Times New Roman" pitchFamily="18" charset="0"/>
              </a:rPr>
              <a:t>是</a:t>
            </a:r>
            <a:r>
              <a:rPr kumimoji="1" lang="en-US" altLang="zh-CN" sz="2000" b="1">
                <a:latin typeface="Times New Roman" pitchFamily="18" charset="0"/>
              </a:rPr>
              <a:t>A</a:t>
            </a:r>
            <a:r>
              <a:rPr kumimoji="1" lang="zh-CN" altLang="en-US" sz="2000" b="1">
                <a:latin typeface="Times New Roman" pitchFamily="18" charset="0"/>
              </a:rPr>
              <a:t>的正闭包，则</a:t>
            </a:r>
          </a:p>
          <a:p>
            <a:pPr algn="l"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A</a:t>
            </a:r>
            <a:r>
              <a:rPr kumimoji="1" lang="en-US" altLang="zh-CN" sz="2000" b="1" baseline="30000">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A</a:t>
            </a:r>
            <a:r>
              <a:rPr kumimoji="1" lang="en-US" altLang="zh-CN" sz="2000" b="1" baseline="30000">
                <a:latin typeface="Times New Roman" pitchFamily="18" charset="0"/>
              </a:rPr>
              <a:t>1</a:t>
            </a:r>
            <a:r>
              <a:rPr kumimoji="1" lang="en-US" altLang="zh-CN" sz="2000" b="1">
                <a:latin typeface="Times New Roman" pitchFamily="18" charset="0"/>
              </a:rPr>
              <a:t>∪A</a:t>
            </a:r>
            <a:r>
              <a:rPr kumimoji="1" lang="en-US" altLang="zh-CN" sz="2000" b="1" baseline="30000">
                <a:latin typeface="Times New Roman" pitchFamily="18" charset="0"/>
              </a:rPr>
              <a:t>2</a:t>
            </a:r>
            <a:r>
              <a:rPr kumimoji="1" lang="en-US" altLang="zh-CN" sz="2000" b="1">
                <a:latin typeface="Times New Roman" pitchFamily="18" charset="0"/>
              </a:rPr>
              <a:t>∪A</a:t>
            </a:r>
            <a:r>
              <a:rPr kumimoji="1" lang="en-US" altLang="zh-CN" sz="2000" b="1" baseline="30000">
                <a:latin typeface="Times New Roman" pitchFamily="18" charset="0"/>
              </a:rPr>
              <a:t>3</a:t>
            </a:r>
            <a:r>
              <a:rPr kumimoji="1" lang="en-US" altLang="zh-CN" sz="2000" b="1">
                <a:latin typeface="Times New Roman" pitchFamily="18" charset="0"/>
              </a:rPr>
              <a:t>∪···∪A</a:t>
            </a:r>
            <a:r>
              <a:rPr kumimoji="1" lang="en-US" altLang="zh-CN" sz="2000" b="1" baseline="30000">
                <a:latin typeface="Times New Roman" pitchFamily="18" charset="0"/>
              </a:rPr>
              <a:t>n</a:t>
            </a:r>
            <a:r>
              <a:rPr kumimoji="1" lang="en-US" altLang="zh-CN" sz="2000" b="1">
                <a:latin typeface="Times New Roman" pitchFamily="18" charset="0"/>
              </a:rPr>
              <a:t>··· </a:t>
            </a:r>
            <a:r>
              <a:rPr kumimoji="1" lang="zh-CN" altLang="en-US" sz="2000" b="1">
                <a:latin typeface="Times New Roman" pitchFamily="18" charset="0"/>
              </a:rPr>
              <a:t>。 </a:t>
            </a:r>
          </a:p>
        </p:txBody>
      </p:sp>
      <p:sp>
        <p:nvSpPr>
          <p:cNvPr id="19468" name="Text Box 4"/>
          <p:cNvSpPr txBox="1">
            <a:spLocks noChangeArrowheads="1"/>
          </p:cNvSpPr>
          <p:nvPr/>
        </p:nvSpPr>
        <p:spPr bwMode="auto">
          <a:xfrm>
            <a:off x="1219200" y="1905000"/>
            <a:ext cx="72390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buFontTx/>
              <a:buChar char="•"/>
            </a:pPr>
            <a:r>
              <a:rPr kumimoji="1" lang="en-US" altLang="zh-CN" sz="2000" b="1">
                <a:latin typeface="Times New Roman" pitchFamily="18" charset="0"/>
              </a:rPr>
              <a:t> </a:t>
            </a:r>
            <a:r>
              <a:rPr kumimoji="1" lang="zh-CN" altLang="en-US" sz="2000" b="1">
                <a:solidFill>
                  <a:srgbClr val="FF6600"/>
                </a:solidFill>
                <a:latin typeface="Times New Roman" pitchFamily="18" charset="0"/>
              </a:rPr>
              <a:t>符号串集闭包运算</a:t>
            </a:r>
            <a:r>
              <a:rPr kumimoji="1" lang="zh-CN" altLang="en-US" sz="2000" b="1">
                <a:latin typeface="Times New Roman" pitchFamily="18" charset="0"/>
              </a:rPr>
              <a:t>  设</a:t>
            </a:r>
            <a:r>
              <a:rPr kumimoji="1" lang="en-US" altLang="zh-CN" sz="2000" b="1">
                <a:latin typeface="Times New Roman" pitchFamily="18" charset="0"/>
              </a:rPr>
              <a:t>A</a:t>
            </a:r>
            <a:r>
              <a:rPr kumimoji="1" lang="zh-CN" altLang="en-US" sz="2000" b="1">
                <a:latin typeface="Times New Roman" pitchFamily="18" charset="0"/>
              </a:rPr>
              <a:t>是字母表∑上的符号串集， </a:t>
            </a:r>
            <a:r>
              <a:rPr kumimoji="1" lang="en-US" altLang="zh-CN" sz="2000" b="1">
                <a:latin typeface="Times New Roman" pitchFamily="18" charset="0"/>
              </a:rPr>
              <a:t>A*</a:t>
            </a:r>
            <a:r>
              <a:rPr kumimoji="1" lang="zh-CN" altLang="en-US" sz="2000" b="1">
                <a:latin typeface="Times New Roman" pitchFamily="18" charset="0"/>
              </a:rPr>
              <a:t>是</a:t>
            </a:r>
            <a:r>
              <a:rPr kumimoji="1" lang="en-US" altLang="zh-CN" sz="2000" b="1">
                <a:latin typeface="Times New Roman" pitchFamily="18" charset="0"/>
              </a:rPr>
              <a:t>A</a:t>
            </a:r>
            <a:r>
              <a:rPr kumimoji="1" lang="zh-CN" altLang="en-US" sz="2000" b="1">
                <a:latin typeface="Times New Roman" pitchFamily="18" charset="0"/>
              </a:rPr>
              <a:t>的闭包，则 </a:t>
            </a:r>
            <a:r>
              <a:rPr kumimoji="1" lang="en-US" altLang="zh-CN" sz="2000" b="1">
                <a:latin typeface="Times New Roman" pitchFamily="18" charset="0"/>
              </a:rPr>
              <a:t>A*</a:t>
            </a:r>
            <a:r>
              <a:rPr kumimoji="1" lang="en-US" altLang="zh-CN" sz="2000" b="1" baseline="30000">
                <a:latin typeface="Times New Roman" pitchFamily="18" charset="0"/>
              </a:rPr>
              <a:t> </a:t>
            </a:r>
            <a:r>
              <a:rPr kumimoji="1" lang="zh-CN" altLang="en-US" sz="2000" b="1">
                <a:latin typeface="Times New Roman" pitchFamily="18" charset="0"/>
              </a:rPr>
              <a:t>＝</a:t>
            </a:r>
            <a:r>
              <a:rPr kumimoji="1" lang="en-US" altLang="zh-CN" sz="2000" b="1">
                <a:latin typeface="Times New Roman" pitchFamily="18" charset="0"/>
              </a:rPr>
              <a:t>A</a:t>
            </a:r>
            <a:r>
              <a:rPr kumimoji="1" lang="en-US" altLang="zh-CN" sz="2000" b="1" baseline="30000">
                <a:latin typeface="Times New Roman" pitchFamily="18" charset="0"/>
              </a:rPr>
              <a:t>0</a:t>
            </a:r>
            <a:r>
              <a:rPr kumimoji="1" lang="en-US" altLang="zh-CN" sz="2000" b="1">
                <a:latin typeface="Times New Roman" pitchFamily="18" charset="0"/>
              </a:rPr>
              <a:t>∪A</a:t>
            </a:r>
            <a:r>
              <a:rPr kumimoji="1" lang="en-US" altLang="zh-CN" sz="2000" b="1" baseline="30000">
                <a:latin typeface="Times New Roman" pitchFamily="18" charset="0"/>
              </a:rPr>
              <a:t>+</a:t>
            </a:r>
            <a:r>
              <a:rPr kumimoji="1" lang="en-US" altLang="zh-CN" sz="2000" b="1">
                <a:latin typeface="Times New Roman" pitchFamily="18" charset="0"/>
              </a:rPr>
              <a:t> </a:t>
            </a:r>
            <a:r>
              <a:rPr kumimoji="1" lang="zh-CN" altLang="en-US" sz="2000" b="1">
                <a:latin typeface="Times New Roman" pitchFamily="18" charset="0"/>
              </a:rPr>
              <a:t>，即： </a:t>
            </a:r>
          </a:p>
          <a:p>
            <a:pPr algn="l"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A* </a:t>
            </a:r>
            <a:r>
              <a:rPr kumimoji="1" lang="zh-CN" altLang="en-US" sz="2000" b="1">
                <a:latin typeface="Times New Roman" pitchFamily="18" charset="0"/>
              </a:rPr>
              <a:t>＝</a:t>
            </a:r>
            <a:r>
              <a:rPr kumimoji="1" lang="en-US" altLang="zh-CN" sz="2000" b="1">
                <a:latin typeface="Times New Roman" pitchFamily="18" charset="0"/>
              </a:rPr>
              <a:t>A</a:t>
            </a:r>
            <a:r>
              <a:rPr kumimoji="1" lang="en-US" altLang="zh-CN" sz="2000" b="1" baseline="30000">
                <a:latin typeface="Times New Roman" pitchFamily="18" charset="0"/>
              </a:rPr>
              <a:t>0</a:t>
            </a:r>
            <a:r>
              <a:rPr kumimoji="1" lang="en-US" altLang="zh-CN" sz="2000" b="1">
                <a:latin typeface="Times New Roman" pitchFamily="18" charset="0"/>
              </a:rPr>
              <a:t>∪A</a:t>
            </a:r>
            <a:r>
              <a:rPr kumimoji="1" lang="en-US" altLang="zh-CN" sz="2000" b="1" baseline="30000">
                <a:latin typeface="Times New Roman" pitchFamily="18" charset="0"/>
              </a:rPr>
              <a:t>1</a:t>
            </a:r>
            <a:r>
              <a:rPr kumimoji="1" lang="en-US" altLang="zh-CN" sz="2000" b="1">
                <a:latin typeface="Times New Roman" pitchFamily="18" charset="0"/>
              </a:rPr>
              <a:t>∪A</a:t>
            </a:r>
            <a:r>
              <a:rPr kumimoji="1" lang="en-US" altLang="zh-CN" sz="2000" b="1" baseline="30000">
                <a:latin typeface="Times New Roman" pitchFamily="18" charset="0"/>
              </a:rPr>
              <a:t>2</a:t>
            </a:r>
            <a:r>
              <a:rPr kumimoji="1" lang="en-US" altLang="zh-CN" sz="2000" b="1">
                <a:latin typeface="Times New Roman" pitchFamily="18" charset="0"/>
              </a:rPr>
              <a:t>∪A</a:t>
            </a:r>
            <a:r>
              <a:rPr kumimoji="1" lang="en-US" altLang="zh-CN" sz="2000" b="1" baseline="30000">
                <a:latin typeface="Times New Roman" pitchFamily="18" charset="0"/>
              </a:rPr>
              <a:t>3</a:t>
            </a:r>
            <a:r>
              <a:rPr kumimoji="1" lang="en-US" altLang="zh-CN" sz="2000" b="1">
                <a:latin typeface="Times New Roman" pitchFamily="18" charset="0"/>
              </a:rPr>
              <a:t>∪···∪A</a:t>
            </a:r>
            <a:r>
              <a:rPr kumimoji="1" lang="en-US" altLang="zh-CN" sz="2000" b="1" baseline="30000">
                <a:latin typeface="Times New Roman" pitchFamily="18" charset="0"/>
              </a:rPr>
              <a:t>n</a:t>
            </a:r>
            <a:r>
              <a:rPr kumimoji="1" lang="en-US" altLang="zh-CN" sz="2000" b="1">
                <a:latin typeface="Times New Roman" pitchFamily="18" charset="0"/>
              </a:rPr>
              <a:t>··· </a:t>
            </a:r>
            <a:r>
              <a:rPr kumimoji="1" lang="zh-CN" altLang="en-US" sz="2000" b="1">
                <a:latin typeface="Times New Roman" pitchFamily="18" charset="0"/>
              </a:rPr>
              <a:t>。 </a:t>
            </a: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578"/>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095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5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58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957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957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09580"/>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095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5" grpId="0" animBg="1"/>
      <p:bldP spid="109575" grpId="1" animBg="1"/>
      <p:bldP spid="109576" grpId="0" animBg="1"/>
      <p:bldP spid="109576" grpId="1" animBg="1"/>
      <p:bldP spid="109577" grpId="0" animBg="1"/>
      <p:bldP spid="109578" grpId="0" animBg="1"/>
      <p:bldP spid="109579" grpId="0" animBg="1"/>
      <p:bldP spid="109579" grpId="1" animBg="1"/>
      <p:bldP spid="109580" grpId="0" animBg="1"/>
      <p:bldP spid="109580"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381000" y="4724400"/>
            <a:ext cx="7696200" cy="838200"/>
          </a:xfrm>
          <a:prstGeom prst="rect">
            <a:avLst/>
          </a:prstGeom>
          <a:solidFill>
            <a:srgbClr val="FF00FF">
              <a:alpha val="9686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r>
              <a:rPr kumimoji="1" lang="zh-CN" altLang="en-US" b="1" dirty="0">
                <a:solidFill>
                  <a:srgbClr val="FFFF00"/>
                </a:solidFill>
                <a:latin typeface="华文隶书" pitchFamily="2" charset="-122"/>
                <a:ea typeface="华文隶书" pitchFamily="2" charset="-122"/>
              </a:rPr>
              <a:t>规则是</a:t>
            </a:r>
            <a:r>
              <a:rPr kumimoji="1" lang="zh-CN" altLang="en-US" dirty="0">
                <a:solidFill>
                  <a:srgbClr val="FFFF00"/>
                </a:solidFill>
                <a:latin typeface="华文隶书" pitchFamily="2" charset="-122"/>
                <a:ea typeface="华文隶书" pitchFamily="2" charset="-122"/>
              </a:rPr>
              <a:t>一个元概念，需要结合</a:t>
            </a:r>
            <a:r>
              <a:rPr kumimoji="1" lang="en-US" altLang="zh-CN" b="1" dirty="0">
                <a:solidFill>
                  <a:srgbClr val="FFFF00"/>
                </a:solidFill>
                <a:latin typeface="华文隶书" pitchFamily="2" charset="-122"/>
                <a:ea typeface="华文隶书" pitchFamily="2" charset="-122"/>
              </a:rPr>
              <a:t>§</a:t>
            </a:r>
            <a:r>
              <a:rPr kumimoji="1" lang="en-US" altLang="zh-CN" dirty="0">
                <a:solidFill>
                  <a:srgbClr val="FFFF00"/>
                </a:solidFill>
                <a:latin typeface="华文隶书" pitchFamily="2" charset="-122"/>
                <a:ea typeface="华文隶书" pitchFamily="2" charset="-122"/>
              </a:rPr>
              <a:t>3.1</a:t>
            </a:r>
            <a:r>
              <a:rPr kumimoji="1" lang="zh-CN" altLang="en-US" dirty="0">
                <a:solidFill>
                  <a:srgbClr val="FFFF00"/>
                </a:solidFill>
                <a:latin typeface="华文隶书" pitchFamily="2" charset="-122"/>
                <a:ea typeface="华文隶书" pitchFamily="2" charset="-122"/>
              </a:rPr>
              <a:t>中讨论的内容</a:t>
            </a:r>
            <a:r>
              <a:rPr kumimoji="1" lang="zh-CN" altLang="en-US" dirty="0" smtClean="0">
                <a:solidFill>
                  <a:srgbClr val="FFFF00"/>
                </a:solidFill>
                <a:latin typeface="华文隶书" pitchFamily="2" charset="-122"/>
                <a:ea typeface="华文隶书" pitchFamily="2" charset="-122"/>
              </a:rPr>
              <a:t>，直观</a:t>
            </a:r>
            <a:r>
              <a:rPr kumimoji="1" lang="zh-CN" altLang="en-US" dirty="0">
                <a:solidFill>
                  <a:srgbClr val="FFFF00"/>
                </a:solidFill>
                <a:latin typeface="华文隶书" pitchFamily="2" charset="-122"/>
                <a:ea typeface="华文隶书" pitchFamily="2" charset="-122"/>
              </a:rPr>
              <a:t>理解与领悟。</a:t>
            </a:r>
          </a:p>
        </p:txBody>
      </p:sp>
      <p:sp>
        <p:nvSpPr>
          <p:cNvPr id="20483" name="Text Box 4"/>
          <p:cNvSpPr txBox="1">
            <a:spLocks noChangeArrowheads="1"/>
          </p:cNvSpPr>
          <p:nvPr/>
        </p:nvSpPr>
        <p:spPr bwMode="auto">
          <a:xfrm>
            <a:off x="609600" y="1066800"/>
            <a:ext cx="72390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000" b="1" dirty="0">
                <a:solidFill>
                  <a:srgbClr val="CC6600"/>
                </a:solidFill>
                <a:latin typeface="Times New Roman" pitchFamily="18" charset="0"/>
              </a:rPr>
              <a:t>规则</a:t>
            </a:r>
            <a:r>
              <a:rPr kumimoji="1" lang="zh-CN" altLang="en-US" sz="2000" b="1" dirty="0">
                <a:latin typeface="Times New Roman" pitchFamily="18" charset="0"/>
              </a:rPr>
              <a:t>是字母表</a:t>
            </a:r>
            <a:r>
              <a:rPr kumimoji="1" lang="en-US" altLang="zh-CN" sz="2000" b="1" dirty="0">
                <a:latin typeface="Times New Roman" pitchFamily="18" charset="0"/>
              </a:rPr>
              <a:t>V</a:t>
            </a:r>
            <a:r>
              <a:rPr kumimoji="1" lang="zh-CN" altLang="en-US" sz="2000" b="1" dirty="0">
                <a:latin typeface="Times New Roman" pitchFamily="18" charset="0"/>
              </a:rPr>
              <a:t>上形如 </a:t>
            </a:r>
            <a:r>
              <a:rPr kumimoji="1" lang="zh-CN" altLang="en-US" sz="2000" b="1" dirty="0">
                <a:latin typeface="Times New Roman" pitchFamily="18" charset="0"/>
                <a:sym typeface="Symbol" pitchFamily="18" charset="2"/>
              </a:rPr>
              <a:t></a:t>
            </a:r>
            <a:r>
              <a:rPr kumimoji="1" lang="zh-CN" altLang="en-US" sz="2000" b="1" dirty="0">
                <a:latin typeface="Times New Roman" pitchFamily="18" charset="0"/>
              </a:rPr>
              <a:t>∷＝</a:t>
            </a:r>
            <a:r>
              <a:rPr kumimoji="1" lang="zh-CN" altLang="en-US" sz="2000" b="1" dirty="0">
                <a:latin typeface="Times New Roman" pitchFamily="18" charset="0"/>
                <a:sym typeface="Symbol" pitchFamily="18" charset="2"/>
              </a:rPr>
              <a:t></a:t>
            </a:r>
            <a:r>
              <a:rPr kumimoji="1" lang="zh-CN" altLang="en-US" sz="2000" b="1" dirty="0">
                <a:latin typeface="Times New Roman" pitchFamily="18" charset="0"/>
              </a:rPr>
              <a:t>的式子，可以简写成</a:t>
            </a:r>
            <a:r>
              <a:rPr kumimoji="1" lang="zh-CN" altLang="en-US" sz="2000" b="1" dirty="0">
                <a:latin typeface="Times New Roman" pitchFamily="18" charset="0"/>
                <a:sym typeface="Symbol" pitchFamily="18" charset="2"/>
              </a:rPr>
              <a:t></a:t>
            </a:r>
            <a:r>
              <a:rPr kumimoji="1" lang="zh-CN" altLang="en-US" sz="2000" b="1" dirty="0">
                <a:latin typeface="Times New Roman" pitchFamily="18" charset="0"/>
              </a:rPr>
              <a:t>→</a:t>
            </a:r>
            <a:r>
              <a:rPr kumimoji="1" lang="zh-CN" altLang="en-US" sz="2000" b="1" dirty="0">
                <a:latin typeface="Times New Roman" pitchFamily="18" charset="0"/>
                <a:sym typeface="Symbol" pitchFamily="18" charset="2"/>
              </a:rPr>
              <a:t></a:t>
            </a:r>
            <a:r>
              <a:rPr kumimoji="1" lang="zh-CN" altLang="en-US" sz="2000" b="1" dirty="0">
                <a:latin typeface="Times New Roman" pitchFamily="18" charset="0"/>
              </a:rPr>
              <a:t>。其中，符号串</a:t>
            </a:r>
            <a:r>
              <a:rPr kumimoji="1" lang="zh-CN" altLang="en-US" sz="2000" b="1" dirty="0">
                <a:latin typeface="Times New Roman" pitchFamily="18" charset="0"/>
                <a:sym typeface="Symbol" pitchFamily="18" charset="2"/>
              </a:rPr>
              <a:t></a:t>
            </a:r>
            <a:r>
              <a:rPr kumimoji="1" lang="en-US" altLang="zh-CN" sz="2000" b="1" dirty="0">
                <a:latin typeface="Times New Roman" pitchFamily="18" charset="0"/>
              </a:rPr>
              <a:t>V</a:t>
            </a:r>
            <a:r>
              <a:rPr kumimoji="1" lang="en-US" altLang="zh-CN" sz="2000" b="1" baseline="30000" dirty="0">
                <a:latin typeface="Times New Roman" pitchFamily="18" charset="0"/>
              </a:rPr>
              <a:t>+</a:t>
            </a:r>
            <a:r>
              <a:rPr kumimoji="1" lang="zh-CN" altLang="en-US" sz="2000" b="1" dirty="0">
                <a:latin typeface="Times New Roman" pitchFamily="18" charset="0"/>
              </a:rPr>
              <a:t>称为规则的左部，符号串</a:t>
            </a:r>
            <a:r>
              <a:rPr kumimoji="1" lang="zh-CN" altLang="en-US" sz="2000" b="1" dirty="0">
                <a:latin typeface="Times New Roman" pitchFamily="18" charset="0"/>
                <a:sym typeface="Symbol" pitchFamily="18" charset="2"/>
              </a:rPr>
              <a:t></a:t>
            </a:r>
            <a:r>
              <a:rPr kumimoji="1" lang="zh-CN" altLang="en-US" sz="2000" b="1" dirty="0">
                <a:latin typeface="Times New Roman" pitchFamily="18" charset="0"/>
              </a:rPr>
              <a:t>∈</a:t>
            </a:r>
            <a:r>
              <a:rPr kumimoji="1" lang="en-US" altLang="zh-CN" sz="2000" b="1" dirty="0">
                <a:latin typeface="Times New Roman" pitchFamily="18" charset="0"/>
              </a:rPr>
              <a:t>V*</a:t>
            </a:r>
            <a:r>
              <a:rPr kumimoji="1" lang="zh-CN" altLang="en-US" sz="2000" b="1" dirty="0">
                <a:latin typeface="Times New Roman" pitchFamily="18" charset="0"/>
              </a:rPr>
              <a:t>称为规则的</a:t>
            </a:r>
            <a:r>
              <a:rPr kumimoji="1" lang="zh-CN" altLang="en-US" sz="2000" b="1" dirty="0">
                <a:solidFill>
                  <a:srgbClr val="CC6600"/>
                </a:solidFill>
                <a:latin typeface="Times New Roman" pitchFamily="18" charset="0"/>
              </a:rPr>
              <a:t>右部</a:t>
            </a:r>
            <a:r>
              <a:rPr kumimoji="1" lang="zh-CN" altLang="en-US" sz="2000" b="1" dirty="0">
                <a:latin typeface="Times New Roman" pitchFamily="18" charset="0"/>
              </a:rPr>
              <a:t>。</a:t>
            </a:r>
            <a:r>
              <a:rPr kumimoji="1" lang="zh-CN" altLang="en-US" sz="2000" b="1" dirty="0">
                <a:solidFill>
                  <a:srgbClr val="CC6600"/>
                </a:solidFill>
                <a:latin typeface="Times New Roman" pitchFamily="18" charset="0"/>
              </a:rPr>
              <a:t>规则</a:t>
            </a:r>
            <a:r>
              <a:rPr kumimoji="1" lang="zh-CN" altLang="en-US" sz="2000" b="1" dirty="0">
                <a:latin typeface="Times New Roman" pitchFamily="18" charset="0"/>
              </a:rPr>
              <a:t>也称为</a:t>
            </a:r>
            <a:r>
              <a:rPr kumimoji="1" lang="zh-CN" altLang="en-US" sz="2000" b="1" dirty="0">
                <a:solidFill>
                  <a:srgbClr val="CC6600"/>
                </a:solidFill>
                <a:latin typeface="Times New Roman" pitchFamily="18" charset="0"/>
              </a:rPr>
              <a:t>重写规则</a:t>
            </a:r>
            <a:r>
              <a:rPr kumimoji="1" lang="zh-CN" altLang="en-US" sz="2000" b="1" dirty="0">
                <a:latin typeface="Times New Roman" pitchFamily="18" charset="0"/>
              </a:rPr>
              <a:t>、</a:t>
            </a:r>
            <a:r>
              <a:rPr kumimoji="1" lang="zh-CN" altLang="en-US" sz="2000" b="1" dirty="0">
                <a:solidFill>
                  <a:srgbClr val="CC6600"/>
                </a:solidFill>
                <a:latin typeface="Times New Roman" pitchFamily="18" charset="0"/>
              </a:rPr>
              <a:t>产生式</a:t>
            </a:r>
            <a:r>
              <a:rPr kumimoji="1" lang="zh-CN" altLang="en-US" sz="2000" b="1" dirty="0">
                <a:latin typeface="Times New Roman" pitchFamily="18" charset="0"/>
              </a:rPr>
              <a:t>或</a:t>
            </a:r>
            <a:r>
              <a:rPr kumimoji="1" lang="zh-CN" altLang="en-US" sz="2000" b="1" dirty="0">
                <a:solidFill>
                  <a:srgbClr val="CC6600"/>
                </a:solidFill>
                <a:latin typeface="Times New Roman" pitchFamily="18" charset="0"/>
              </a:rPr>
              <a:t>生成式</a:t>
            </a:r>
            <a:r>
              <a:rPr kumimoji="1" lang="zh-CN" altLang="en-US" sz="2000" b="1" dirty="0">
                <a:latin typeface="Times New Roman" pitchFamily="18" charset="0"/>
              </a:rPr>
              <a:t>。</a:t>
            </a:r>
          </a:p>
        </p:txBody>
      </p:sp>
      <p:sp>
        <p:nvSpPr>
          <p:cNvPr id="20484" name="Text Box 5"/>
          <p:cNvSpPr txBox="1">
            <a:spLocks noChangeArrowheads="1"/>
          </p:cNvSpPr>
          <p:nvPr/>
        </p:nvSpPr>
        <p:spPr bwMode="auto">
          <a:xfrm>
            <a:off x="685800" y="2895600"/>
            <a:ext cx="723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302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特别地，</a:t>
            </a:r>
            <a:r>
              <a:rPr kumimoji="1" lang="zh-CN" altLang="en-US" sz="2000" b="1">
                <a:latin typeface="Times New Roman" pitchFamily="18" charset="0"/>
                <a:sym typeface="Symbol" pitchFamily="18" charset="2"/>
              </a:rPr>
              <a:t></a:t>
            </a:r>
            <a:r>
              <a:rPr kumimoji="1" lang="zh-CN" altLang="en-US" sz="2000" b="1">
                <a:latin typeface="Times New Roman" pitchFamily="18" charset="0"/>
              </a:rPr>
              <a:t>∷＝</a:t>
            </a:r>
            <a:r>
              <a:rPr kumimoji="1" lang="en-US" altLang="zh-CN" sz="2000" b="1">
                <a:latin typeface="Times New Roman" pitchFamily="18" charset="0"/>
              </a:rPr>
              <a:t>ε</a:t>
            </a:r>
            <a:r>
              <a:rPr kumimoji="1" lang="zh-CN" altLang="en-US" sz="2000" b="1">
                <a:latin typeface="Times New Roman" pitchFamily="18" charset="0"/>
              </a:rPr>
              <a:t>（</a:t>
            </a:r>
            <a:r>
              <a:rPr kumimoji="1" lang="en-US" altLang="zh-CN" sz="2000" b="1">
                <a:latin typeface="Times New Roman" pitchFamily="18" charset="0"/>
              </a:rPr>
              <a:t>ε</a:t>
            </a:r>
            <a:r>
              <a:rPr kumimoji="1" lang="zh-CN" altLang="en-US" sz="2000" b="1">
                <a:latin typeface="Times New Roman" pitchFamily="18" charset="0"/>
              </a:rPr>
              <a:t>空串）称为</a:t>
            </a:r>
            <a:r>
              <a:rPr kumimoji="1" lang="zh-CN" altLang="en-US" sz="2000" b="1">
                <a:latin typeface="Times New Roman" pitchFamily="18" charset="0"/>
                <a:sym typeface="Symbol" pitchFamily="18" charset="2"/>
              </a:rPr>
              <a:t></a:t>
            </a:r>
            <a:r>
              <a:rPr kumimoji="1" lang="zh-CN" altLang="en-US" sz="2000" b="1">
                <a:latin typeface="Times New Roman" pitchFamily="18" charset="0"/>
              </a:rPr>
              <a:t>的</a:t>
            </a:r>
            <a:r>
              <a:rPr kumimoji="1" lang="zh-CN" altLang="en-US" sz="2000" b="1">
                <a:solidFill>
                  <a:srgbClr val="CC6600"/>
                </a:solidFill>
                <a:latin typeface="Times New Roman" pitchFamily="18" charset="0"/>
              </a:rPr>
              <a:t>空规则</a:t>
            </a:r>
            <a:r>
              <a:rPr kumimoji="1" lang="zh-CN" altLang="en-US" sz="2000" b="1">
                <a:latin typeface="Times New Roman" pitchFamily="18" charset="0"/>
              </a:rPr>
              <a:t>。</a:t>
            </a:r>
          </a:p>
        </p:txBody>
      </p:sp>
      <p:sp>
        <p:nvSpPr>
          <p:cNvPr id="20485" name="Text Box 6"/>
          <p:cNvSpPr txBox="1">
            <a:spLocks noChangeArrowheads="1"/>
          </p:cNvSpPr>
          <p:nvPr/>
        </p:nvSpPr>
        <p:spPr bwMode="auto">
          <a:xfrm>
            <a:off x="609600" y="3429000"/>
            <a:ext cx="7543800" cy="95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000" b="1" dirty="0">
                <a:latin typeface="+mn-ea"/>
                <a:ea typeface="+mn-ea"/>
              </a:rPr>
              <a:t>对于相同左部的多个规则，可以使用符号∣简写。如，规则</a:t>
            </a:r>
            <a:r>
              <a:rPr kumimoji="1" lang="zh-CN" altLang="en-US" sz="2000" b="1" dirty="0">
                <a:latin typeface="+mn-ea"/>
                <a:ea typeface="+mn-ea"/>
                <a:sym typeface="Symbol" pitchFamily="18" charset="2"/>
              </a:rPr>
              <a:t></a:t>
            </a:r>
            <a:r>
              <a:rPr kumimoji="1" lang="zh-CN" altLang="en-US" sz="2000" b="1" dirty="0">
                <a:latin typeface="+mn-ea"/>
                <a:ea typeface="+mn-ea"/>
              </a:rPr>
              <a:t>∷＝</a:t>
            </a:r>
            <a:r>
              <a:rPr kumimoji="1" lang="zh-CN" altLang="en-US" sz="2000" b="1" dirty="0">
                <a:latin typeface="+mn-ea"/>
                <a:ea typeface="+mn-ea"/>
                <a:sym typeface="Symbol" pitchFamily="18" charset="2"/>
              </a:rPr>
              <a:t></a:t>
            </a:r>
            <a:r>
              <a:rPr kumimoji="1" lang="zh-CN" altLang="en-US" sz="2000" b="1" dirty="0">
                <a:latin typeface="+mn-ea"/>
                <a:ea typeface="+mn-ea"/>
              </a:rPr>
              <a:t>和</a:t>
            </a:r>
            <a:r>
              <a:rPr kumimoji="1" lang="zh-CN" altLang="en-US" sz="2000" b="1" dirty="0">
                <a:latin typeface="+mn-ea"/>
                <a:ea typeface="+mn-ea"/>
                <a:sym typeface="Symbol" pitchFamily="18" charset="2"/>
              </a:rPr>
              <a:t></a:t>
            </a:r>
            <a:r>
              <a:rPr kumimoji="1" lang="zh-CN" altLang="en-US" sz="2000" b="1" dirty="0">
                <a:latin typeface="+mn-ea"/>
                <a:ea typeface="+mn-ea"/>
              </a:rPr>
              <a:t>∷＝</a:t>
            </a:r>
            <a:r>
              <a:rPr kumimoji="1" lang="en-US" altLang="zh-CN" sz="2000" b="1" dirty="0">
                <a:latin typeface="+mn-ea"/>
                <a:ea typeface="+mn-ea"/>
              </a:rPr>
              <a:t>δ</a:t>
            </a:r>
            <a:r>
              <a:rPr kumimoji="1" lang="zh-CN" altLang="en-US" sz="2000" b="1" dirty="0">
                <a:latin typeface="+mn-ea"/>
                <a:ea typeface="+mn-ea"/>
              </a:rPr>
              <a:t>，简写成</a:t>
            </a:r>
            <a:r>
              <a:rPr kumimoji="1" lang="zh-CN" altLang="en-US" sz="2000" b="1" dirty="0">
                <a:latin typeface="+mn-ea"/>
                <a:ea typeface="+mn-ea"/>
                <a:sym typeface="Symbol" pitchFamily="18" charset="2"/>
              </a:rPr>
              <a:t></a:t>
            </a:r>
            <a:r>
              <a:rPr kumimoji="1" lang="zh-CN" altLang="en-US" sz="2000" b="1" dirty="0">
                <a:latin typeface="+mn-ea"/>
                <a:ea typeface="+mn-ea"/>
              </a:rPr>
              <a:t>∷＝</a:t>
            </a:r>
            <a:r>
              <a:rPr kumimoji="1" lang="zh-CN" altLang="en-US" sz="2000" b="1" dirty="0">
                <a:latin typeface="+mn-ea"/>
                <a:ea typeface="+mn-ea"/>
                <a:sym typeface="Symbol" pitchFamily="18" charset="2"/>
              </a:rPr>
              <a:t></a:t>
            </a:r>
            <a:r>
              <a:rPr kumimoji="1" lang="zh-CN" altLang="en-US" sz="2000" b="1" dirty="0">
                <a:latin typeface="+mn-ea"/>
                <a:ea typeface="+mn-ea"/>
              </a:rPr>
              <a:t>∣</a:t>
            </a:r>
            <a:r>
              <a:rPr kumimoji="1" lang="en-US" altLang="zh-CN" sz="2000" b="1" dirty="0">
                <a:latin typeface="+mn-ea"/>
                <a:ea typeface="+mn-ea"/>
              </a:rPr>
              <a:t>δ</a:t>
            </a:r>
            <a:r>
              <a:rPr kumimoji="1" lang="zh-CN" altLang="en-US" sz="2000" b="1" dirty="0">
                <a:latin typeface="+mn-ea"/>
                <a:ea typeface="+mn-ea"/>
              </a:rPr>
              <a:t>。 简写为</a:t>
            </a:r>
            <a:r>
              <a:rPr kumimoji="1" lang="zh-CN" altLang="en-US" b="1" dirty="0">
                <a:latin typeface="+mn-ea"/>
                <a:ea typeface="+mn-ea"/>
                <a:sym typeface="Symbol" pitchFamily="18" charset="2"/>
              </a:rPr>
              <a:t> </a:t>
            </a:r>
            <a:r>
              <a:rPr kumimoji="1" lang="zh-CN" altLang="en-US" b="1" dirty="0" smtClean="0">
                <a:latin typeface="+mn-ea"/>
                <a:ea typeface="+mn-ea"/>
                <a:sym typeface="Symbol" pitchFamily="18" charset="2"/>
              </a:rPr>
              <a:t> → </a:t>
            </a:r>
            <a:r>
              <a:rPr kumimoji="1" lang="zh-CN" altLang="en-US" b="1" dirty="0" smtClean="0">
                <a:latin typeface="+mn-ea"/>
                <a:ea typeface="+mn-ea"/>
              </a:rPr>
              <a:t>∣</a:t>
            </a:r>
            <a:r>
              <a:rPr kumimoji="1" lang="en-US" altLang="zh-CN" b="1" dirty="0" smtClean="0">
                <a:latin typeface="+mn-ea"/>
                <a:ea typeface="+mn-ea"/>
              </a:rPr>
              <a:t>δ</a:t>
            </a:r>
            <a:endParaRPr kumimoji="1" lang="en-US" altLang="zh-CN" b="1" dirty="0">
              <a:latin typeface="+mn-ea"/>
              <a:ea typeface="+mn-ea"/>
            </a:endParaRPr>
          </a:p>
        </p:txBody>
      </p:sp>
      <p:sp>
        <p:nvSpPr>
          <p:cNvPr id="20486" name="Rectangle 9"/>
          <p:cNvSpPr>
            <a:spLocks noGrp="1" noChangeArrowheads="1"/>
          </p:cNvSpPr>
          <p:nvPr>
            <p:ph type="title"/>
          </p:nvPr>
        </p:nvSpPr>
        <p:spPr>
          <a:xfrm>
            <a:off x="457200" y="533400"/>
            <a:ext cx="4792663" cy="457200"/>
          </a:xfrm>
        </p:spPr>
        <p:txBody>
          <a:bodyPr/>
          <a:lstStyle/>
          <a:p>
            <a:pPr eaLnBrk="1" hangingPunct="1"/>
            <a:r>
              <a:rPr lang="en-US" altLang="zh-CN" b="1" dirty="0" smtClean="0">
                <a:latin typeface="Times New Roman" pitchFamily="18" charset="0"/>
                <a:ea typeface="黑体" pitchFamily="2" charset="-122"/>
              </a:rPr>
              <a:t>2.3</a:t>
            </a:r>
            <a:r>
              <a:rPr lang="zh-CN" altLang="en-US" b="1" dirty="0" smtClean="0">
                <a:latin typeface="Times New Roman" pitchFamily="18" charset="0"/>
                <a:ea typeface="黑体" pitchFamily="2" charset="-122"/>
              </a:rPr>
              <a:t>　文法和语言的形式定义</a:t>
            </a: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0594"/>
                                        </p:tgtEl>
                                        <p:attrNameLst>
                                          <p:attrName>style.visibility</p:attrName>
                                        </p:attrNameLst>
                                      </p:cBhvr>
                                      <p:to>
                                        <p:strVal val="visible"/>
                                      </p:to>
                                    </p:set>
                                    <p:anim calcmode="lin" valueType="num">
                                      <p:cBhvr additive="base">
                                        <p:cTn id="7" dur="500" fill="hold"/>
                                        <p:tgtEl>
                                          <p:spTgt spid="110594"/>
                                        </p:tgtEl>
                                        <p:attrNameLst>
                                          <p:attrName>ppt_x</p:attrName>
                                        </p:attrNameLst>
                                      </p:cBhvr>
                                      <p:tavLst>
                                        <p:tav tm="0">
                                          <p:val>
                                            <p:strVal val="1+#ppt_w/2"/>
                                          </p:val>
                                        </p:tav>
                                        <p:tav tm="100000">
                                          <p:val>
                                            <p:strVal val="#ppt_x"/>
                                          </p:val>
                                        </p:tav>
                                      </p:tavLst>
                                    </p:anim>
                                    <p:anim calcmode="lin" valueType="num">
                                      <p:cBhvr additive="base">
                                        <p:cTn id="8" dur="500" fill="hold"/>
                                        <p:tgtEl>
                                          <p:spTgt spid="1105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533400" y="1752600"/>
            <a:ext cx="78486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40000"/>
              </a:lnSpc>
              <a:spcBef>
                <a:spcPct val="30000"/>
              </a:spcBef>
            </a:pPr>
            <a:r>
              <a:rPr kumimoji="1" lang="zh-CN" altLang="en-US" sz="2000" b="1" dirty="0">
                <a:solidFill>
                  <a:srgbClr val="CC6600"/>
                </a:solidFill>
                <a:latin typeface="Times New Roman" pitchFamily="18" charset="0"/>
              </a:rPr>
              <a:t>文法</a:t>
            </a:r>
            <a:r>
              <a:rPr kumimoji="1" lang="en-US" altLang="zh-CN" sz="2000" b="1" dirty="0">
                <a:solidFill>
                  <a:srgbClr val="CC6600"/>
                </a:solidFill>
                <a:latin typeface="Times New Roman" pitchFamily="18" charset="0"/>
              </a:rPr>
              <a:t>G</a:t>
            </a:r>
            <a:r>
              <a:rPr kumimoji="1" lang="zh-CN" altLang="en-US" sz="2000" b="1" dirty="0">
                <a:latin typeface="Times New Roman" pitchFamily="18" charset="0"/>
              </a:rPr>
              <a:t>定义为一个四元组（</a:t>
            </a:r>
            <a:r>
              <a:rPr kumimoji="1" lang="en-US" altLang="zh-CN" sz="2000" b="1" dirty="0">
                <a:latin typeface="Times New Roman" pitchFamily="18" charset="0"/>
              </a:rPr>
              <a:t>V</a:t>
            </a:r>
            <a:r>
              <a:rPr kumimoji="1" lang="en-US" altLang="zh-CN" sz="2000" b="1" baseline="-30000" dirty="0">
                <a:latin typeface="Times New Roman" pitchFamily="18" charset="0"/>
              </a:rPr>
              <a:t>N</a:t>
            </a:r>
            <a:r>
              <a:rPr kumimoji="1" lang="zh-CN" altLang="en-US" sz="2000" b="1" dirty="0">
                <a:latin typeface="Times New Roman" pitchFamily="18" charset="0"/>
              </a:rPr>
              <a:t>，</a:t>
            </a:r>
            <a:r>
              <a:rPr kumimoji="1" lang="en-US" altLang="zh-CN" sz="2000" b="1" dirty="0">
                <a:latin typeface="Times New Roman" pitchFamily="18" charset="0"/>
              </a:rPr>
              <a:t>V</a:t>
            </a:r>
            <a:r>
              <a:rPr kumimoji="1" lang="en-US" altLang="zh-CN" sz="2000" b="1" baseline="-30000" dirty="0">
                <a:latin typeface="Times New Roman" pitchFamily="18" charset="0"/>
              </a:rPr>
              <a:t>T</a:t>
            </a:r>
            <a:r>
              <a:rPr kumimoji="1" lang="zh-CN" altLang="en-US" sz="2000" b="1" dirty="0">
                <a:latin typeface="Times New Roman" pitchFamily="18" charset="0"/>
              </a:rPr>
              <a:t>，</a:t>
            </a:r>
            <a:r>
              <a:rPr kumimoji="1" lang="en-US" altLang="zh-CN" sz="2000" b="1" dirty="0">
                <a:latin typeface="Times New Roman" pitchFamily="18" charset="0"/>
              </a:rPr>
              <a:t>P</a:t>
            </a:r>
            <a:r>
              <a:rPr kumimoji="1" lang="zh-CN" altLang="en-US" sz="2000" b="1" dirty="0">
                <a:latin typeface="Times New Roman" pitchFamily="18" charset="0"/>
              </a:rPr>
              <a:t>，</a:t>
            </a:r>
            <a:r>
              <a:rPr kumimoji="1" lang="en-US" altLang="zh-CN" sz="2000" b="1" dirty="0">
                <a:latin typeface="Times New Roman" pitchFamily="18" charset="0"/>
              </a:rPr>
              <a:t>S</a:t>
            </a:r>
            <a:r>
              <a:rPr kumimoji="1" lang="zh-CN" altLang="en-US" sz="2000" b="1" dirty="0">
                <a:latin typeface="Times New Roman" pitchFamily="18" charset="0"/>
              </a:rPr>
              <a:t>），记为</a:t>
            </a:r>
            <a:r>
              <a:rPr kumimoji="1" lang="en-US" altLang="zh-CN" sz="2000" b="1" dirty="0">
                <a:latin typeface="Times New Roman" pitchFamily="18" charset="0"/>
              </a:rPr>
              <a:t>G</a:t>
            </a:r>
            <a:r>
              <a:rPr kumimoji="1" lang="zh-CN" altLang="en-US" sz="2000" b="1" dirty="0">
                <a:latin typeface="Times New Roman" pitchFamily="18" charset="0"/>
              </a:rPr>
              <a:t>＝（</a:t>
            </a:r>
            <a:r>
              <a:rPr kumimoji="1" lang="en-US" altLang="zh-CN" sz="2000" b="1" dirty="0">
                <a:latin typeface="Times New Roman" pitchFamily="18" charset="0"/>
              </a:rPr>
              <a:t>V</a:t>
            </a:r>
            <a:r>
              <a:rPr kumimoji="1" lang="en-US" altLang="zh-CN" sz="2000" b="1" baseline="-30000" dirty="0">
                <a:latin typeface="Times New Roman" pitchFamily="18" charset="0"/>
              </a:rPr>
              <a:t>N</a:t>
            </a:r>
            <a:r>
              <a:rPr kumimoji="1" lang="zh-CN" altLang="en-US" sz="2000" b="1" dirty="0">
                <a:latin typeface="Times New Roman" pitchFamily="18" charset="0"/>
              </a:rPr>
              <a:t>，</a:t>
            </a:r>
            <a:r>
              <a:rPr kumimoji="1" lang="en-US" altLang="zh-CN" sz="2000" b="1" dirty="0">
                <a:latin typeface="Times New Roman" pitchFamily="18" charset="0"/>
              </a:rPr>
              <a:t>V</a:t>
            </a:r>
            <a:r>
              <a:rPr kumimoji="1" lang="en-US" altLang="zh-CN" sz="2000" b="1" baseline="-30000" dirty="0">
                <a:latin typeface="Times New Roman" pitchFamily="18" charset="0"/>
              </a:rPr>
              <a:t>T</a:t>
            </a:r>
            <a:r>
              <a:rPr kumimoji="1" lang="zh-CN" altLang="en-US" sz="2000" b="1" dirty="0">
                <a:latin typeface="Times New Roman" pitchFamily="18" charset="0"/>
              </a:rPr>
              <a:t>，</a:t>
            </a:r>
            <a:r>
              <a:rPr kumimoji="1" lang="en-US" altLang="zh-CN" sz="2000" b="1" dirty="0">
                <a:latin typeface="Times New Roman" pitchFamily="18" charset="0"/>
              </a:rPr>
              <a:t>P</a:t>
            </a:r>
            <a:r>
              <a:rPr kumimoji="1" lang="zh-CN" altLang="en-US" sz="2000" b="1" dirty="0">
                <a:latin typeface="Times New Roman" pitchFamily="18" charset="0"/>
              </a:rPr>
              <a:t>，</a:t>
            </a:r>
            <a:r>
              <a:rPr kumimoji="1" lang="en-US" altLang="zh-CN" sz="2000" b="1" dirty="0">
                <a:latin typeface="Times New Roman" pitchFamily="18" charset="0"/>
              </a:rPr>
              <a:t>S</a:t>
            </a:r>
            <a:r>
              <a:rPr kumimoji="1" lang="zh-CN" altLang="en-US" sz="2000" b="1" dirty="0">
                <a:latin typeface="Times New Roman" pitchFamily="18" charset="0"/>
              </a:rPr>
              <a:t>）。其中，</a:t>
            </a:r>
          </a:p>
          <a:p>
            <a:pPr algn="l" eaLnBrk="1" hangingPunct="1">
              <a:lnSpc>
                <a:spcPct val="140000"/>
              </a:lnSpc>
              <a:spcBef>
                <a:spcPct val="30000"/>
              </a:spcBef>
            </a:pPr>
            <a:r>
              <a:rPr kumimoji="1" lang="zh-CN" altLang="en-US" sz="2000" b="1" dirty="0">
                <a:latin typeface="Times New Roman" pitchFamily="18" charset="0"/>
              </a:rPr>
              <a:t> ① </a:t>
            </a:r>
            <a:r>
              <a:rPr kumimoji="1" lang="en-US" altLang="zh-CN" sz="2000" b="1" dirty="0">
                <a:latin typeface="Times New Roman" pitchFamily="18" charset="0"/>
              </a:rPr>
              <a:t>V</a:t>
            </a:r>
            <a:r>
              <a:rPr kumimoji="1" lang="en-US" altLang="zh-CN" sz="2000" b="1" baseline="-30000" dirty="0">
                <a:latin typeface="Times New Roman" pitchFamily="18" charset="0"/>
              </a:rPr>
              <a:t>N</a:t>
            </a:r>
            <a:r>
              <a:rPr kumimoji="1" lang="zh-CN" altLang="en-US" sz="2000" b="1" dirty="0">
                <a:latin typeface="Times New Roman" pitchFamily="18" charset="0"/>
              </a:rPr>
              <a:t>是非空有穷集合，称为</a:t>
            </a:r>
            <a:r>
              <a:rPr kumimoji="1" lang="zh-CN" altLang="en-US" sz="2000" b="1" dirty="0">
                <a:solidFill>
                  <a:srgbClr val="CC6600"/>
                </a:solidFill>
                <a:latin typeface="Times New Roman" pitchFamily="18" charset="0"/>
              </a:rPr>
              <a:t>非终结符集</a:t>
            </a:r>
            <a:r>
              <a:rPr kumimoji="1" lang="zh-CN" altLang="en-US" sz="2000" b="1" dirty="0">
                <a:latin typeface="Times New Roman" pitchFamily="18" charset="0"/>
              </a:rPr>
              <a:t>，其元素称为非终结符；</a:t>
            </a:r>
          </a:p>
          <a:p>
            <a:pPr algn="l" eaLnBrk="1" hangingPunct="1">
              <a:lnSpc>
                <a:spcPct val="140000"/>
              </a:lnSpc>
              <a:spcBef>
                <a:spcPct val="30000"/>
              </a:spcBef>
            </a:pPr>
            <a:r>
              <a:rPr kumimoji="1" lang="zh-CN" altLang="en-US" sz="2000" b="1" dirty="0">
                <a:latin typeface="Times New Roman" pitchFamily="18" charset="0"/>
              </a:rPr>
              <a:t> ② </a:t>
            </a:r>
            <a:r>
              <a:rPr kumimoji="1" lang="en-US" altLang="zh-CN" sz="2000" b="1" dirty="0">
                <a:latin typeface="Times New Roman" pitchFamily="18" charset="0"/>
              </a:rPr>
              <a:t>V</a:t>
            </a:r>
            <a:r>
              <a:rPr kumimoji="1" lang="en-US" altLang="zh-CN" sz="2000" b="1" baseline="-30000" dirty="0">
                <a:latin typeface="Times New Roman" pitchFamily="18" charset="0"/>
              </a:rPr>
              <a:t>T</a:t>
            </a:r>
            <a:r>
              <a:rPr kumimoji="1" lang="zh-CN" altLang="en-US" sz="2000" b="1" dirty="0">
                <a:latin typeface="Times New Roman" pitchFamily="18" charset="0"/>
              </a:rPr>
              <a:t>是有穷集合，称为</a:t>
            </a:r>
            <a:r>
              <a:rPr kumimoji="1" lang="zh-CN" altLang="en-US" sz="2000" b="1" dirty="0">
                <a:solidFill>
                  <a:srgbClr val="CC6600"/>
                </a:solidFill>
                <a:latin typeface="Times New Roman" pitchFamily="18" charset="0"/>
              </a:rPr>
              <a:t>终结符集</a:t>
            </a:r>
            <a:r>
              <a:rPr kumimoji="1" lang="zh-CN" altLang="en-US" sz="2000" b="1" dirty="0">
                <a:latin typeface="Times New Roman" pitchFamily="18" charset="0"/>
              </a:rPr>
              <a:t>，其元素称为终结符；</a:t>
            </a:r>
          </a:p>
          <a:p>
            <a:pPr algn="l" eaLnBrk="1" hangingPunct="1">
              <a:lnSpc>
                <a:spcPct val="140000"/>
              </a:lnSpc>
              <a:spcBef>
                <a:spcPct val="30000"/>
              </a:spcBef>
            </a:pPr>
            <a:r>
              <a:rPr kumimoji="1" lang="zh-CN" altLang="en-US" sz="2000" b="1" dirty="0">
                <a:latin typeface="Times New Roman" pitchFamily="18" charset="0"/>
              </a:rPr>
              <a:t> ③ </a:t>
            </a:r>
            <a:r>
              <a:rPr kumimoji="1" lang="en-US" altLang="zh-CN" sz="2000" b="1" dirty="0">
                <a:latin typeface="Times New Roman" pitchFamily="18" charset="0"/>
              </a:rPr>
              <a:t>P</a:t>
            </a:r>
            <a:r>
              <a:rPr kumimoji="1" lang="zh-CN" altLang="en-US" sz="2000" b="1" dirty="0">
                <a:latin typeface="Times New Roman" pitchFamily="18" charset="0"/>
              </a:rPr>
              <a:t>是非空有穷集合，称为</a:t>
            </a:r>
            <a:r>
              <a:rPr kumimoji="1" lang="zh-CN" altLang="en-US" sz="2000" b="1" dirty="0">
                <a:solidFill>
                  <a:srgbClr val="CC6600"/>
                </a:solidFill>
                <a:latin typeface="Times New Roman" pitchFamily="18" charset="0"/>
              </a:rPr>
              <a:t>规则集</a:t>
            </a:r>
            <a:r>
              <a:rPr kumimoji="1" lang="zh-CN" altLang="en-US" sz="2000" b="1" dirty="0">
                <a:latin typeface="Times New Roman" pitchFamily="18" charset="0"/>
              </a:rPr>
              <a:t>，其元素是字母表</a:t>
            </a:r>
            <a:r>
              <a:rPr kumimoji="1" lang="en-US" altLang="zh-CN" sz="2000" b="1" dirty="0">
                <a:latin typeface="Times New Roman" pitchFamily="18" charset="0"/>
              </a:rPr>
              <a:t>V</a:t>
            </a:r>
            <a:r>
              <a:rPr kumimoji="1" lang="en-US" altLang="zh-CN" sz="2000" b="1" baseline="-30000" dirty="0">
                <a:latin typeface="Times New Roman" pitchFamily="18" charset="0"/>
              </a:rPr>
              <a:t>N</a:t>
            </a:r>
            <a:r>
              <a:rPr kumimoji="1" lang="en-US" altLang="zh-CN" sz="2000" b="1" dirty="0">
                <a:latin typeface="Times New Roman" pitchFamily="18" charset="0"/>
              </a:rPr>
              <a:t>∪V</a:t>
            </a:r>
            <a:r>
              <a:rPr kumimoji="1" lang="en-US" altLang="zh-CN" sz="2000" b="1" baseline="-30000" dirty="0">
                <a:latin typeface="Times New Roman" pitchFamily="18" charset="0"/>
              </a:rPr>
              <a:t>T</a:t>
            </a:r>
            <a:r>
              <a:rPr kumimoji="1" lang="zh-CN" altLang="en-US" sz="2000" b="1" dirty="0">
                <a:latin typeface="Times New Roman" pitchFamily="18" charset="0"/>
              </a:rPr>
              <a:t>上的规则，</a:t>
            </a:r>
            <a:r>
              <a:rPr kumimoji="1" lang="en-US" altLang="zh-CN" sz="2000" b="1" dirty="0">
                <a:latin typeface="Times New Roman" pitchFamily="18" charset="0"/>
              </a:rPr>
              <a:t>V</a:t>
            </a:r>
            <a:r>
              <a:rPr kumimoji="1" lang="en-US" altLang="zh-CN" sz="2000" b="1" baseline="-30000" dirty="0">
                <a:latin typeface="Times New Roman" pitchFamily="18" charset="0"/>
              </a:rPr>
              <a:t>N</a:t>
            </a:r>
            <a:r>
              <a:rPr kumimoji="1" lang="en-US" altLang="zh-CN" sz="2000" b="1" dirty="0">
                <a:latin typeface="Times New Roman" pitchFamily="18" charset="0"/>
              </a:rPr>
              <a:t>∪V</a:t>
            </a:r>
            <a:r>
              <a:rPr kumimoji="1" lang="en-US" altLang="zh-CN" sz="2000" b="1" baseline="-30000" dirty="0">
                <a:latin typeface="Times New Roman" pitchFamily="18" charset="0"/>
              </a:rPr>
              <a:t>T</a:t>
            </a:r>
            <a:r>
              <a:rPr kumimoji="1" lang="zh-CN" altLang="en-US" sz="2000" b="1" dirty="0">
                <a:latin typeface="Times New Roman" pitchFamily="18" charset="0"/>
              </a:rPr>
              <a:t>称为文法的字母表</a:t>
            </a:r>
            <a:r>
              <a:rPr kumimoji="1" lang="en-US" altLang="zh-CN" sz="2000" b="1" dirty="0">
                <a:latin typeface="Times New Roman" pitchFamily="18" charset="0"/>
              </a:rPr>
              <a:t>V</a:t>
            </a:r>
            <a:r>
              <a:rPr kumimoji="1" lang="zh-CN" altLang="en-US" sz="2000" b="1" dirty="0">
                <a:latin typeface="Times New Roman" pitchFamily="18" charset="0"/>
              </a:rPr>
              <a:t>，且</a:t>
            </a:r>
            <a:r>
              <a:rPr kumimoji="1" lang="en-US" altLang="zh-CN" sz="2000" b="1" dirty="0">
                <a:latin typeface="Times New Roman" pitchFamily="18" charset="0"/>
              </a:rPr>
              <a:t>V</a:t>
            </a:r>
            <a:r>
              <a:rPr kumimoji="1" lang="en-US" altLang="zh-CN" sz="2000" b="1" baseline="-30000" dirty="0">
                <a:latin typeface="Times New Roman" pitchFamily="18" charset="0"/>
              </a:rPr>
              <a:t>N</a:t>
            </a:r>
            <a:r>
              <a:rPr kumimoji="1" lang="en-US" altLang="zh-CN" sz="2000" b="1" dirty="0">
                <a:latin typeface="Times New Roman" pitchFamily="18" charset="0"/>
              </a:rPr>
              <a:t>∩V</a:t>
            </a:r>
            <a:r>
              <a:rPr kumimoji="1" lang="en-US" altLang="zh-CN" sz="2000" b="1" baseline="-30000" dirty="0">
                <a:latin typeface="Times New Roman" pitchFamily="18" charset="0"/>
              </a:rPr>
              <a:t>T</a:t>
            </a:r>
            <a:r>
              <a:rPr kumimoji="1" lang="zh-CN" altLang="en-US" sz="2000" b="1" dirty="0">
                <a:latin typeface="Times New Roman" pitchFamily="18" charset="0"/>
              </a:rPr>
              <a:t>＝</a:t>
            </a:r>
            <a:r>
              <a:rPr kumimoji="1" lang="zh-CN" altLang="en-US" sz="2000" b="1" dirty="0">
                <a:latin typeface="Times New Roman" pitchFamily="18" charset="0"/>
                <a:sym typeface="Symbol" pitchFamily="18" charset="2"/>
              </a:rPr>
              <a:t></a:t>
            </a:r>
            <a:r>
              <a:rPr kumimoji="1" lang="zh-CN" altLang="en-US" sz="2000" b="1" dirty="0">
                <a:latin typeface="Times New Roman" pitchFamily="18" charset="0"/>
              </a:rPr>
              <a:t>；</a:t>
            </a:r>
          </a:p>
          <a:p>
            <a:pPr algn="l" eaLnBrk="1" hangingPunct="1">
              <a:lnSpc>
                <a:spcPct val="140000"/>
              </a:lnSpc>
              <a:spcBef>
                <a:spcPct val="30000"/>
              </a:spcBef>
            </a:pPr>
            <a:r>
              <a:rPr kumimoji="1" lang="zh-CN" altLang="en-US" sz="2000" b="1" dirty="0">
                <a:latin typeface="Times New Roman" pitchFamily="18" charset="0"/>
              </a:rPr>
              <a:t> ④ </a:t>
            </a:r>
            <a:r>
              <a:rPr kumimoji="1" lang="en-US" altLang="zh-CN" sz="2000" b="1" dirty="0">
                <a:latin typeface="Times New Roman" pitchFamily="18" charset="0"/>
              </a:rPr>
              <a:t>S∈V</a:t>
            </a:r>
            <a:r>
              <a:rPr kumimoji="1" lang="en-US" altLang="zh-CN" sz="2000" b="1" baseline="-30000" dirty="0">
                <a:latin typeface="Times New Roman" pitchFamily="18" charset="0"/>
              </a:rPr>
              <a:t>N</a:t>
            </a:r>
            <a:r>
              <a:rPr kumimoji="1" lang="zh-CN" altLang="en-US" sz="2000" b="1" dirty="0">
                <a:latin typeface="Times New Roman" pitchFamily="18" charset="0"/>
              </a:rPr>
              <a:t>，称为</a:t>
            </a:r>
            <a:r>
              <a:rPr kumimoji="1" lang="zh-CN" altLang="en-US" sz="2000" b="1" dirty="0">
                <a:solidFill>
                  <a:srgbClr val="CC6600"/>
                </a:solidFill>
                <a:latin typeface="Times New Roman" pitchFamily="18" charset="0"/>
              </a:rPr>
              <a:t>开始符</a:t>
            </a:r>
            <a:r>
              <a:rPr kumimoji="1" lang="zh-CN" altLang="en-US" sz="2000" b="1" dirty="0">
                <a:latin typeface="Times New Roman" pitchFamily="18" charset="0"/>
              </a:rPr>
              <a:t>。</a:t>
            </a:r>
          </a:p>
        </p:txBody>
      </p:sp>
      <p:sp>
        <p:nvSpPr>
          <p:cNvPr id="111618" name="AutoShape 2"/>
          <p:cNvSpPr>
            <a:spLocks noChangeArrowheads="1"/>
          </p:cNvSpPr>
          <p:nvPr/>
        </p:nvSpPr>
        <p:spPr bwMode="auto">
          <a:xfrm>
            <a:off x="838200" y="533400"/>
            <a:ext cx="2286000" cy="609600"/>
          </a:xfrm>
          <a:prstGeom prst="wedgeRoundRectCallout">
            <a:avLst>
              <a:gd name="adj1" fmla="val -20714"/>
              <a:gd name="adj2" fmla="val 439026"/>
              <a:gd name="adj3" fmla="val 16667"/>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kumimoji="1" lang="zh-CN" altLang="en-US" i="1" dirty="0">
                <a:solidFill>
                  <a:schemeClr val="hlink"/>
                </a:solidFill>
                <a:ea typeface="华文隶书" pitchFamily="2" charset="-122"/>
              </a:rPr>
              <a:t>词汇的抽象</a:t>
            </a:r>
          </a:p>
          <a:p>
            <a:pPr eaLnBrk="1" hangingPunct="1"/>
            <a:r>
              <a:rPr kumimoji="1" lang="zh-CN" altLang="en-US" i="1" dirty="0">
                <a:solidFill>
                  <a:schemeClr val="hlink"/>
                </a:solidFill>
                <a:ea typeface="华文隶书" pitchFamily="2" charset="-122"/>
              </a:rPr>
              <a:t>我、吃、饭 。。</a:t>
            </a:r>
          </a:p>
        </p:txBody>
      </p:sp>
      <p:sp>
        <p:nvSpPr>
          <p:cNvPr id="111619" name="AutoShape 3"/>
          <p:cNvSpPr>
            <a:spLocks noChangeArrowheads="1"/>
          </p:cNvSpPr>
          <p:nvPr/>
        </p:nvSpPr>
        <p:spPr bwMode="auto">
          <a:xfrm>
            <a:off x="3352800" y="1214211"/>
            <a:ext cx="1979612" cy="685800"/>
          </a:xfrm>
          <a:prstGeom prst="wedgeRoundRectCallout">
            <a:avLst>
              <a:gd name="adj1" fmla="val -122736"/>
              <a:gd name="adj2" fmla="val 200694"/>
              <a:gd name="adj3" fmla="val 16667"/>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70000"/>
              </a:lnSpc>
              <a:spcBef>
                <a:spcPct val="50000"/>
              </a:spcBef>
            </a:pPr>
            <a:r>
              <a:rPr kumimoji="1" lang="zh-CN" altLang="en-US" i="1" dirty="0">
                <a:solidFill>
                  <a:schemeClr val="hlink"/>
                </a:solidFill>
                <a:ea typeface="华文隶书" pitchFamily="2" charset="-122"/>
              </a:rPr>
              <a:t>语法成分的抽象</a:t>
            </a:r>
          </a:p>
          <a:p>
            <a:pPr eaLnBrk="1" hangingPunct="1">
              <a:lnSpc>
                <a:spcPct val="70000"/>
              </a:lnSpc>
              <a:spcBef>
                <a:spcPct val="50000"/>
              </a:spcBef>
            </a:pPr>
            <a:r>
              <a:rPr kumimoji="1" lang="en-US" altLang="zh-CN" i="1" dirty="0">
                <a:solidFill>
                  <a:schemeClr val="hlink"/>
                </a:solidFill>
                <a:ea typeface="华文隶书" pitchFamily="2" charset="-122"/>
              </a:rPr>
              <a:t>&lt; </a:t>
            </a:r>
            <a:r>
              <a:rPr kumimoji="1" lang="zh-CN" altLang="en-US" i="1" dirty="0">
                <a:solidFill>
                  <a:schemeClr val="hlink"/>
                </a:solidFill>
                <a:ea typeface="华文隶书" pitchFamily="2" charset="-122"/>
              </a:rPr>
              <a:t>主语</a:t>
            </a:r>
            <a:r>
              <a:rPr kumimoji="1" lang="en-US" altLang="zh-CN" i="1" dirty="0">
                <a:solidFill>
                  <a:schemeClr val="hlink"/>
                </a:solidFill>
                <a:ea typeface="华文隶书" pitchFamily="2" charset="-122"/>
              </a:rPr>
              <a:t>&gt;</a:t>
            </a:r>
            <a:endParaRPr kumimoji="1" lang="en-US" altLang="zh-CN" sz="2400" dirty="0">
              <a:latin typeface="Tahoma" pitchFamily="34" charset="0"/>
              <a:ea typeface="华文隶书" pitchFamily="2" charset="-122"/>
            </a:endParaRPr>
          </a:p>
        </p:txBody>
      </p:sp>
      <p:sp>
        <p:nvSpPr>
          <p:cNvPr id="21509" name="Text Box 5"/>
          <p:cNvSpPr txBox="1">
            <a:spLocks noChangeArrowheads="1"/>
          </p:cNvSpPr>
          <p:nvPr/>
        </p:nvSpPr>
        <p:spPr bwMode="auto">
          <a:xfrm>
            <a:off x="838200" y="1203325"/>
            <a:ext cx="288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smtClean="0">
                <a:latin typeface="Times New Roman" pitchFamily="18" charset="0"/>
              </a:rPr>
              <a:t>定义</a:t>
            </a:r>
            <a:r>
              <a:rPr kumimoji="1" lang="en-US" altLang="zh-CN" sz="2000" b="1" dirty="0" smtClean="0">
                <a:latin typeface="Times New Roman" pitchFamily="18" charset="0"/>
              </a:rPr>
              <a:t>2.1 </a:t>
            </a:r>
            <a:r>
              <a:rPr kumimoji="1" lang="zh-CN" altLang="en-US" sz="2000" b="1" dirty="0">
                <a:latin typeface="Times New Roman" pitchFamily="18" charset="0"/>
              </a:rPr>
              <a:t>（文法）</a:t>
            </a:r>
          </a:p>
        </p:txBody>
      </p:sp>
      <p:sp>
        <p:nvSpPr>
          <p:cNvPr id="111622" name="Text Box 6"/>
          <p:cNvSpPr txBox="1">
            <a:spLocks noChangeArrowheads="1"/>
          </p:cNvSpPr>
          <p:nvPr/>
        </p:nvSpPr>
        <p:spPr bwMode="auto">
          <a:xfrm>
            <a:off x="7051675" y="1143000"/>
            <a:ext cx="2092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kumimoji="1" lang="zh-CN" altLang="zh-CN" sz="2000" i="1">
              <a:solidFill>
                <a:schemeClr val="hlink"/>
              </a:solidFill>
              <a:effectLst>
                <a:outerShdw blurRad="38100" dist="38100" dir="2700000" algn="tl">
                  <a:srgbClr val="C0C0C0"/>
                </a:outerShdw>
              </a:effectLst>
              <a:latin typeface="Tahoma" pitchFamily="34" charset="0"/>
              <a:ea typeface="方正舒体" pitchFamily="2" charset="-122"/>
            </a:endParaRPr>
          </a:p>
        </p:txBody>
      </p:sp>
      <p:sp>
        <p:nvSpPr>
          <p:cNvPr id="111624" name="AutoShape 8"/>
          <p:cNvSpPr>
            <a:spLocks noChangeArrowheads="1"/>
          </p:cNvSpPr>
          <p:nvPr/>
        </p:nvSpPr>
        <p:spPr bwMode="auto">
          <a:xfrm>
            <a:off x="6096000" y="4925675"/>
            <a:ext cx="2286000" cy="609600"/>
          </a:xfrm>
          <a:prstGeom prst="wedgeRoundRectCallout">
            <a:avLst>
              <a:gd name="adj1" fmla="val -240803"/>
              <a:gd name="adj2" fmla="val -167929"/>
              <a:gd name="adj3" fmla="val 16667"/>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kumimoji="1" lang="zh-CN" altLang="en-US" i="1" dirty="0">
                <a:solidFill>
                  <a:schemeClr val="hlink"/>
                </a:solidFill>
                <a:ea typeface="华文隶书" pitchFamily="2" charset="-122"/>
              </a:rPr>
              <a:t>语法的抽象</a:t>
            </a:r>
          </a:p>
          <a:p>
            <a:pPr eaLnBrk="1" hangingPunct="1"/>
            <a:r>
              <a:rPr kumimoji="1" lang="en-US" altLang="zh-CN" i="1" dirty="0">
                <a:solidFill>
                  <a:schemeClr val="hlink"/>
                </a:solidFill>
                <a:ea typeface="华文隶书" pitchFamily="2" charset="-122"/>
              </a:rPr>
              <a:t>&lt;</a:t>
            </a:r>
            <a:r>
              <a:rPr kumimoji="1" lang="zh-CN" altLang="en-US" i="1" dirty="0">
                <a:solidFill>
                  <a:schemeClr val="hlink"/>
                </a:solidFill>
                <a:ea typeface="华文隶书" pitchFamily="2" charset="-122"/>
              </a:rPr>
              <a:t>主语</a:t>
            </a:r>
            <a:r>
              <a:rPr kumimoji="1" lang="en-US" altLang="zh-CN" i="1" dirty="0">
                <a:solidFill>
                  <a:schemeClr val="hlink"/>
                </a:solidFill>
                <a:ea typeface="华文隶书" pitchFamily="2" charset="-122"/>
              </a:rPr>
              <a:t>&gt;::=&lt;</a:t>
            </a:r>
            <a:r>
              <a:rPr kumimoji="1" lang="zh-CN" altLang="en-US" i="1" dirty="0">
                <a:solidFill>
                  <a:schemeClr val="hlink"/>
                </a:solidFill>
                <a:ea typeface="华文隶书" pitchFamily="2" charset="-122"/>
              </a:rPr>
              <a:t>名词</a:t>
            </a:r>
            <a:r>
              <a:rPr kumimoji="1" lang="en-US" altLang="zh-CN" i="1" dirty="0">
                <a:solidFill>
                  <a:schemeClr val="hlink"/>
                </a:solidFill>
                <a:ea typeface="华文隶书" pitchFamily="2" charset="-122"/>
              </a:rPr>
              <a:t>&gt;</a:t>
            </a: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anim calcmode="lin" valueType="num">
                                      <p:cBhvr additive="base">
                                        <p:cTn id="7" dur="500" fill="hold"/>
                                        <p:tgtEl>
                                          <p:spTgt spid="111619"/>
                                        </p:tgtEl>
                                        <p:attrNameLst>
                                          <p:attrName>ppt_x</p:attrName>
                                        </p:attrNameLst>
                                      </p:cBhvr>
                                      <p:tavLst>
                                        <p:tav tm="0">
                                          <p:val>
                                            <p:strVal val="1+#ppt_w/2"/>
                                          </p:val>
                                        </p:tav>
                                        <p:tav tm="100000">
                                          <p:val>
                                            <p:strVal val="#ppt_x"/>
                                          </p:val>
                                        </p:tav>
                                      </p:tavLst>
                                    </p:anim>
                                    <p:anim calcmode="lin" valueType="num">
                                      <p:cBhvr additive="base">
                                        <p:cTn id="8" dur="500" fill="hold"/>
                                        <p:tgtEl>
                                          <p:spTgt spid="11161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161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16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nimBg="1"/>
      <p:bldP spid="111619" grpId="0" animBg="1"/>
      <p:bldP spid="1116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1331913" y="984250"/>
            <a:ext cx="6667500" cy="4878388"/>
            <a:chOff x="944" y="719"/>
            <a:chExt cx="4200" cy="3073"/>
          </a:xfrm>
        </p:grpSpPr>
        <p:sp>
          <p:nvSpPr>
            <p:cNvPr id="4100" name="Text Box 3"/>
            <p:cNvSpPr txBox="1">
              <a:spLocks noChangeAspect="1" noChangeArrowheads="1"/>
            </p:cNvSpPr>
            <p:nvPr/>
          </p:nvSpPr>
          <p:spPr bwMode="auto">
            <a:xfrm>
              <a:off x="2274" y="719"/>
              <a:ext cx="156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zh-CN" altLang="en-US" b="1">
                  <a:latin typeface="Times New Roman" pitchFamily="18" charset="0"/>
                </a:rPr>
                <a:t>源程序</a:t>
              </a:r>
            </a:p>
          </p:txBody>
        </p:sp>
        <p:sp>
          <p:nvSpPr>
            <p:cNvPr id="4101" name="Rectangle 4"/>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02" name="Rectangle 5"/>
            <p:cNvSpPr>
              <a:spLocks noChangeArrowheads="1"/>
            </p:cNvSpPr>
            <p:nvPr/>
          </p:nvSpPr>
          <p:spPr bwMode="auto">
            <a:xfrm>
              <a:off x="944" y="748"/>
              <a:ext cx="2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ndParaRPr>
            </a:p>
          </p:txBody>
        </p:sp>
        <p:sp>
          <p:nvSpPr>
            <p:cNvPr id="4103" name="Rectangle 6"/>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04" name="Rectangle 7"/>
            <p:cNvSpPr>
              <a:spLocks noChangeArrowheads="1"/>
            </p:cNvSpPr>
            <p:nvPr/>
          </p:nvSpPr>
          <p:spPr bwMode="auto">
            <a:xfrm>
              <a:off x="944" y="748"/>
              <a:ext cx="2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ndParaRPr>
            </a:p>
          </p:txBody>
        </p:sp>
        <p:sp>
          <p:nvSpPr>
            <p:cNvPr id="4105" name="Rectangle 8"/>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06" name="Text Box 9"/>
            <p:cNvSpPr txBox="1">
              <a:spLocks noChangeAspect="1" noChangeArrowheads="1"/>
            </p:cNvSpPr>
            <p:nvPr/>
          </p:nvSpPr>
          <p:spPr bwMode="auto">
            <a:xfrm>
              <a:off x="2284" y="1952"/>
              <a:ext cx="1565" cy="20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zh-CN" altLang="en-US" b="1">
                  <a:latin typeface="Times New Roman" pitchFamily="18" charset="0"/>
                </a:rPr>
                <a:t>语义分析程序</a:t>
              </a:r>
            </a:p>
          </p:txBody>
        </p:sp>
        <p:sp>
          <p:nvSpPr>
            <p:cNvPr id="4107" name="Text Box 10"/>
            <p:cNvSpPr txBox="1">
              <a:spLocks noChangeAspect="1" noChangeArrowheads="1"/>
            </p:cNvSpPr>
            <p:nvPr/>
          </p:nvSpPr>
          <p:spPr bwMode="auto">
            <a:xfrm>
              <a:off x="2284" y="1538"/>
              <a:ext cx="1565" cy="206"/>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zh-CN" altLang="en-US" b="1">
                  <a:latin typeface="Times New Roman" pitchFamily="18" charset="0"/>
                </a:rPr>
                <a:t>语法分析程序</a:t>
              </a:r>
            </a:p>
          </p:txBody>
        </p:sp>
        <p:sp>
          <p:nvSpPr>
            <p:cNvPr id="4108" name="Text Box 11"/>
            <p:cNvSpPr txBox="1">
              <a:spLocks noChangeAspect="1" noChangeArrowheads="1"/>
            </p:cNvSpPr>
            <p:nvPr/>
          </p:nvSpPr>
          <p:spPr bwMode="auto">
            <a:xfrm>
              <a:off x="2317" y="2365"/>
              <a:ext cx="1566" cy="20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zh-CN" altLang="en-US" b="1">
                  <a:latin typeface="Times New Roman" pitchFamily="18" charset="0"/>
                </a:rPr>
                <a:t>中间代码生成程序</a:t>
              </a:r>
            </a:p>
          </p:txBody>
        </p:sp>
        <p:sp>
          <p:nvSpPr>
            <p:cNvPr id="4109" name="Text Box 12"/>
            <p:cNvSpPr txBox="1">
              <a:spLocks noChangeAspect="1" noChangeArrowheads="1"/>
            </p:cNvSpPr>
            <p:nvPr/>
          </p:nvSpPr>
          <p:spPr bwMode="auto">
            <a:xfrm>
              <a:off x="2284" y="1136"/>
              <a:ext cx="1565" cy="206"/>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zh-CN" altLang="en-US" b="1">
                  <a:latin typeface="Times New Roman" pitchFamily="18" charset="0"/>
                </a:rPr>
                <a:t>词法分析程序</a:t>
              </a:r>
            </a:p>
          </p:txBody>
        </p:sp>
        <p:sp>
          <p:nvSpPr>
            <p:cNvPr id="4110" name="Text Box 13"/>
            <p:cNvSpPr txBox="1">
              <a:spLocks noChangeAspect="1" noChangeArrowheads="1"/>
            </p:cNvSpPr>
            <p:nvPr/>
          </p:nvSpPr>
          <p:spPr bwMode="auto">
            <a:xfrm>
              <a:off x="2317" y="2778"/>
              <a:ext cx="1566" cy="20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zh-CN" altLang="en-US" b="1">
                  <a:latin typeface="Times New Roman" pitchFamily="18" charset="0"/>
                </a:rPr>
                <a:t>代码优化程序</a:t>
              </a:r>
            </a:p>
          </p:txBody>
        </p:sp>
        <p:sp>
          <p:nvSpPr>
            <p:cNvPr id="4111" name="Text Box 14"/>
            <p:cNvSpPr txBox="1">
              <a:spLocks noChangeAspect="1" noChangeArrowheads="1"/>
            </p:cNvSpPr>
            <p:nvPr/>
          </p:nvSpPr>
          <p:spPr bwMode="auto">
            <a:xfrm>
              <a:off x="2328" y="3196"/>
              <a:ext cx="1566" cy="206"/>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zh-CN" altLang="en-US" b="1">
                  <a:latin typeface="Times New Roman" pitchFamily="18" charset="0"/>
                </a:rPr>
                <a:t>目标代码生成程序</a:t>
              </a:r>
            </a:p>
          </p:txBody>
        </p:sp>
        <p:sp>
          <p:nvSpPr>
            <p:cNvPr id="4112" name="Text Box 15"/>
            <p:cNvSpPr txBox="1">
              <a:spLocks noChangeAspect="1" noChangeArrowheads="1"/>
            </p:cNvSpPr>
            <p:nvPr/>
          </p:nvSpPr>
          <p:spPr bwMode="auto">
            <a:xfrm>
              <a:off x="2308" y="3585"/>
              <a:ext cx="156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zh-CN" altLang="en-US" b="1">
                  <a:latin typeface="Times New Roman" pitchFamily="18" charset="0"/>
                </a:rPr>
                <a:t>目标程序</a:t>
              </a:r>
            </a:p>
          </p:txBody>
        </p:sp>
        <p:sp>
          <p:nvSpPr>
            <p:cNvPr id="4113" name="Text Box 16"/>
            <p:cNvSpPr txBox="1">
              <a:spLocks noChangeAspect="1" noChangeArrowheads="1"/>
            </p:cNvSpPr>
            <p:nvPr/>
          </p:nvSpPr>
          <p:spPr bwMode="auto">
            <a:xfrm>
              <a:off x="1222" y="1400"/>
              <a:ext cx="391" cy="172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endParaRPr lang="en-US" altLang="zh-CN" b="1">
                <a:latin typeface="Times New Roman" pitchFamily="18" charset="0"/>
              </a:endParaRPr>
            </a:p>
            <a:p>
              <a:endParaRPr lang="en-US" altLang="zh-CN" b="1">
                <a:latin typeface="Times New Roman" pitchFamily="18" charset="0"/>
              </a:endParaRPr>
            </a:p>
            <a:p>
              <a:r>
                <a:rPr lang="zh-CN" altLang="en-US" b="1">
                  <a:latin typeface="Times New Roman" pitchFamily="18" charset="0"/>
                </a:rPr>
                <a:t>表格管理程序</a:t>
              </a:r>
            </a:p>
          </p:txBody>
        </p:sp>
        <p:sp>
          <p:nvSpPr>
            <p:cNvPr id="4114" name="Text Box 17"/>
            <p:cNvSpPr txBox="1">
              <a:spLocks noChangeAspect="1" noChangeArrowheads="1"/>
            </p:cNvSpPr>
            <p:nvPr/>
          </p:nvSpPr>
          <p:spPr bwMode="auto">
            <a:xfrm>
              <a:off x="4562" y="1400"/>
              <a:ext cx="365" cy="172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endParaRPr lang="en-US" altLang="zh-CN" b="1">
                <a:latin typeface="Times New Roman" pitchFamily="18" charset="0"/>
              </a:endParaRPr>
            </a:p>
            <a:p>
              <a:endParaRPr lang="en-US" altLang="zh-CN" b="1">
                <a:latin typeface="Times New Roman" pitchFamily="18" charset="0"/>
              </a:endParaRPr>
            </a:p>
            <a:p>
              <a:r>
                <a:rPr lang="zh-CN" altLang="en-US" b="1">
                  <a:latin typeface="Times New Roman" pitchFamily="18" charset="0"/>
                </a:rPr>
                <a:t>出错处理程序</a:t>
              </a:r>
            </a:p>
          </p:txBody>
        </p:sp>
        <p:sp>
          <p:nvSpPr>
            <p:cNvPr id="4115" name="Line 18"/>
            <p:cNvSpPr>
              <a:spLocks noChangeAspect="1" noChangeShapeType="1"/>
            </p:cNvSpPr>
            <p:nvPr/>
          </p:nvSpPr>
          <p:spPr bwMode="auto">
            <a:xfrm>
              <a:off x="3069" y="919"/>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6" name="Line 19"/>
            <p:cNvSpPr>
              <a:spLocks noChangeAspect="1" noChangeShapeType="1"/>
            </p:cNvSpPr>
            <p:nvPr/>
          </p:nvSpPr>
          <p:spPr bwMode="auto">
            <a:xfrm>
              <a:off x="3080" y="3407"/>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7" name="Line 20"/>
            <p:cNvSpPr>
              <a:spLocks noChangeAspect="1" noChangeShapeType="1"/>
            </p:cNvSpPr>
            <p:nvPr/>
          </p:nvSpPr>
          <p:spPr bwMode="auto">
            <a:xfrm>
              <a:off x="1620" y="1641"/>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8" name="Line 21"/>
            <p:cNvSpPr>
              <a:spLocks noChangeAspect="1" noChangeShapeType="1"/>
            </p:cNvSpPr>
            <p:nvPr/>
          </p:nvSpPr>
          <p:spPr bwMode="auto">
            <a:xfrm>
              <a:off x="1642" y="2039"/>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9" name="Line 22"/>
            <p:cNvSpPr>
              <a:spLocks noChangeAspect="1" noChangeShapeType="1"/>
            </p:cNvSpPr>
            <p:nvPr/>
          </p:nvSpPr>
          <p:spPr bwMode="auto">
            <a:xfrm>
              <a:off x="3323" y="1331"/>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20" name="Line 23"/>
            <p:cNvSpPr>
              <a:spLocks noChangeAspect="1" noChangeShapeType="1"/>
            </p:cNvSpPr>
            <p:nvPr/>
          </p:nvSpPr>
          <p:spPr bwMode="auto">
            <a:xfrm>
              <a:off x="3323" y="1744"/>
              <a:ext cx="1" cy="20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21" name="Line 24"/>
            <p:cNvSpPr>
              <a:spLocks noChangeAspect="1" noChangeShapeType="1"/>
            </p:cNvSpPr>
            <p:nvPr/>
          </p:nvSpPr>
          <p:spPr bwMode="auto">
            <a:xfrm>
              <a:off x="3323" y="2159"/>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22" name="Line 25"/>
            <p:cNvSpPr>
              <a:spLocks noChangeAspect="1" noChangeShapeType="1"/>
            </p:cNvSpPr>
            <p:nvPr/>
          </p:nvSpPr>
          <p:spPr bwMode="auto">
            <a:xfrm>
              <a:off x="3334" y="2572"/>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23" name="Line 26"/>
            <p:cNvSpPr>
              <a:spLocks noChangeAspect="1" noChangeShapeType="1"/>
            </p:cNvSpPr>
            <p:nvPr/>
          </p:nvSpPr>
          <p:spPr bwMode="auto">
            <a:xfrm>
              <a:off x="3334" y="2985"/>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24" name="Line 27"/>
            <p:cNvSpPr>
              <a:spLocks noChangeAspect="1" noChangeShapeType="1"/>
            </p:cNvSpPr>
            <p:nvPr/>
          </p:nvSpPr>
          <p:spPr bwMode="auto">
            <a:xfrm flipV="1">
              <a:off x="1620" y="1222"/>
              <a:ext cx="641" cy="247"/>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25" name="Line 28"/>
            <p:cNvSpPr>
              <a:spLocks noChangeAspect="1" noChangeShapeType="1"/>
            </p:cNvSpPr>
            <p:nvPr/>
          </p:nvSpPr>
          <p:spPr bwMode="auto">
            <a:xfrm>
              <a:off x="1631" y="2460"/>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26" name="Line 29"/>
            <p:cNvSpPr>
              <a:spLocks noChangeAspect="1" noChangeShapeType="1"/>
            </p:cNvSpPr>
            <p:nvPr/>
          </p:nvSpPr>
          <p:spPr bwMode="auto">
            <a:xfrm>
              <a:off x="1631" y="2863"/>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27" name="Line 30"/>
            <p:cNvSpPr>
              <a:spLocks noChangeAspect="1" noChangeShapeType="1"/>
            </p:cNvSpPr>
            <p:nvPr/>
          </p:nvSpPr>
          <p:spPr bwMode="auto">
            <a:xfrm>
              <a:off x="1620" y="3053"/>
              <a:ext cx="653" cy="22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28" name="Line 31"/>
            <p:cNvSpPr>
              <a:spLocks noChangeAspect="1" noChangeShapeType="1"/>
            </p:cNvSpPr>
            <p:nvPr/>
          </p:nvSpPr>
          <p:spPr bwMode="auto">
            <a:xfrm>
              <a:off x="2818" y="1328"/>
              <a:ext cx="1" cy="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29" name="Line 32"/>
            <p:cNvSpPr>
              <a:spLocks noChangeAspect="1" noChangeShapeType="1"/>
            </p:cNvSpPr>
            <p:nvPr/>
          </p:nvSpPr>
          <p:spPr bwMode="auto">
            <a:xfrm>
              <a:off x="2818" y="1742"/>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30" name="Line 33"/>
            <p:cNvSpPr>
              <a:spLocks noChangeAspect="1" noChangeShapeType="1"/>
            </p:cNvSpPr>
            <p:nvPr/>
          </p:nvSpPr>
          <p:spPr bwMode="auto">
            <a:xfrm>
              <a:off x="2818" y="2155"/>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31" name="Line 34"/>
            <p:cNvSpPr>
              <a:spLocks noChangeAspect="1" noChangeShapeType="1"/>
            </p:cNvSpPr>
            <p:nvPr/>
          </p:nvSpPr>
          <p:spPr bwMode="auto">
            <a:xfrm>
              <a:off x="2830" y="2568"/>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32" name="Line 35"/>
            <p:cNvSpPr>
              <a:spLocks noChangeAspect="1" noChangeShapeType="1"/>
            </p:cNvSpPr>
            <p:nvPr/>
          </p:nvSpPr>
          <p:spPr bwMode="auto">
            <a:xfrm>
              <a:off x="2826" y="2985"/>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33" name="Line 36"/>
            <p:cNvSpPr>
              <a:spLocks noChangeAspect="1" noChangeShapeType="1"/>
            </p:cNvSpPr>
            <p:nvPr/>
          </p:nvSpPr>
          <p:spPr bwMode="auto">
            <a:xfrm>
              <a:off x="3876" y="1641"/>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34" name="Line 37"/>
            <p:cNvSpPr>
              <a:spLocks noChangeAspect="1" noChangeShapeType="1"/>
            </p:cNvSpPr>
            <p:nvPr/>
          </p:nvSpPr>
          <p:spPr bwMode="auto">
            <a:xfrm>
              <a:off x="3898" y="2039"/>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35" name="Line 38"/>
            <p:cNvSpPr>
              <a:spLocks noChangeAspect="1" noChangeShapeType="1"/>
            </p:cNvSpPr>
            <p:nvPr/>
          </p:nvSpPr>
          <p:spPr bwMode="auto">
            <a:xfrm>
              <a:off x="3887" y="2460"/>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36" name="Line 39"/>
            <p:cNvSpPr>
              <a:spLocks noChangeAspect="1" noChangeShapeType="1"/>
            </p:cNvSpPr>
            <p:nvPr/>
          </p:nvSpPr>
          <p:spPr bwMode="auto">
            <a:xfrm>
              <a:off x="3887" y="2863"/>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37" name="Line 40"/>
            <p:cNvSpPr>
              <a:spLocks noChangeAspect="1" noChangeShapeType="1"/>
            </p:cNvSpPr>
            <p:nvPr/>
          </p:nvSpPr>
          <p:spPr bwMode="auto">
            <a:xfrm flipH="1" flipV="1">
              <a:off x="3865" y="1229"/>
              <a:ext cx="664" cy="240"/>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38" name="Line 41"/>
            <p:cNvSpPr>
              <a:spLocks noChangeAspect="1" noChangeShapeType="1"/>
            </p:cNvSpPr>
            <p:nvPr/>
          </p:nvSpPr>
          <p:spPr bwMode="auto">
            <a:xfrm flipH="1">
              <a:off x="3954" y="3053"/>
              <a:ext cx="576" cy="24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39" name="Rectangle 42"/>
            <p:cNvSpPr>
              <a:spLocks noChangeAspect="1" noChangeArrowheads="1"/>
            </p:cNvSpPr>
            <p:nvPr/>
          </p:nvSpPr>
          <p:spPr bwMode="auto">
            <a:xfrm>
              <a:off x="1001" y="987"/>
              <a:ext cx="4143" cy="2482"/>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099" name="Rectangle 44"/>
          <p:cNvSpPr>
            <a:spLocks noChangeArrowheads="1"/>
          </p:cNvSpPr>
          <p:nvPr/>
        </p:nvSpPr>
        <p:spPr bwMode="auto">
          <a:xfrm>
            <a:off x="3124200" y="1516063"/>
            <a:ext cx="3124200" cy="1917700"/>
          </a:xfrm>
          <a:prstGeom prst="rect">
            <a:avLst/>
          </a:prstGeom>
          <a:solidFill>
            <a:srgbClr val="00FF00">
              <a:alpha val="45097"/>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227138" y="5334000"/>
            <a:ext cx="7307262" cy="6858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mn-ea"/>
              <a:ea typeface="+mn-ea"/>
            </a:endParaRPr>
          </a:p>
        </p:txBody>
      </p:sp>
      <p:sp>
        <p:nvSpPr>
          <p:cNvPr id="22531" name="Rectangle 3"/>
          <p:cNvSpPr>
            <a:spLocks noChangeArrowheads="1"/>
          </p:cNvSpPr>
          <p:nvPr/>
        </p:nvSpPr>
        <p:spPr bwMode="auto">
          <a:xfrm>
            <a:off x="1981200" y="3733800"/>
            <a:ext cx="5257800" cy="838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2" name="Rectangle 4"/>
          <p:cNvSpPr>
            <a:spLocks noChangeArrowheads="1"/>
          </p:cNvSpPr>
          <p:nvPr/>
        </p:nvSpPr>
        <p:spPr bwMode="auto">
          <a:xfrm>
            <a:off x="2003425" y="1154113"/>
            <a:ext cx="5006975" cy="1687512"/>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533" name="Group 5"/>
          <p:cNvGrpSpPr>
            <a:grpSpLocks/>
          </p:cNvGrpSpPr>
          <p:nvPr/>
        </p:nvGrpSpPr>
        <p:grpSpPr bwMode="auto">
          <a:xfrm>
            <a:off x="2027238" y="1143000"/>
            <a:ext cx="4983162" cy="1698625"/>
            <a:chOff x="-2" y="382"/>
            <a:chExt cx="1998" cy="676"/>
          </a:xfrm>
        </p:grpSpPr>
        <p:grpSp>
          <p:nvGrpSpPr>
            <p:cNvPr id="22547" name="Group 6"/>
            <p:cNvGrpSpPr>
              <a:grpSpLocks/>
            </p:cNvGrpSpPr>
            <p:nvPr/>
          </p:nvGrpSpPr>
          <p:grpSpPr bwMode="auto">
            <a:xfrm>
              <a:off x="0" y="384"/>
              <a:ext cx="1994" cy="672"/>
              <a:chOff x="0" y="384"/>
              <a:chExt cx="1994" cy="672"/>
            </a:xfrm>
          </p:grpSpPr>
          <p:sp>
            <p:nvSpPr>
              <p:cNvPr id="22549" name="Rectangle 7"/>
              <p:cNvSpPr>
                <a:spLocks noChangeArrowheads="1"/>
              </p:cNvSpPr>
              <p:nvPr/>
            </p:nvSpPr>
            <p:spPr bwMode="auto">
              <a:xfrm>
                <a:off x="43" y="384"/>
                <a:ext cx="190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lnSpc>
                    <a:spcPct val="120000"/>
                  </a:lnSpc>
                  <a:spcBef>
                    <a:spcPct val="20000"/>
                  </a:spcBef>
                </a:pPr>
                <a:r>
                  <a:rPr kumimoji="1" lang="en-US" altLang="zh-CN" sz="2000" b="1">
                    <a:latin typeface="Times New Roman" pitchFamily="18" charset="0"/>
                  </a:rPr>
                  <a:t>G1</a:t>
                </a:r>
                <a:r>
                  <a:rPr kumimoji="1" lang="zh-CN" altLang="en-US" sz="2000" b="1">
                    <a:latin typeface="Times New Roman" pitchFamily="18" charset="0"/>
                  </a:rPr>
                  <a:t>＝</a:t>
                </a:r>
                <a:r>
                  <a:rPr kumimoji="1" lang="en-US" altLang="zh-CN" sz="2000" b="1">
                    <a:latin typeface="Times New Roman" pitchFamily="18" charset="0"/>
                  </a:rPr>
                  <a:t>(V</a:t>
                </a:r>
                <a:r>
                  <a:rPr kumimoji="1" lang="en-US" altLang="zh-CN" sz="2000" b="1" baseline="-30000">
                    <a:latin typeface="Times New Roman" pitchFamily="18" charset="0"/>
                  </a:rPr>
                  <a:t>N</a:t>
                </a:r>
                <a:r>
                  <a:rPr kumimoji="1" lang="zh-CN" altLang="en-US" sz="2000" b="1">
                    <a:latin typeface="Times New Roman" pitchFamily="18" charset="0"/>
                  </a:rPr>
                  <a:t>，</a:t>
                </a:r>
                <a:r>
                  <a:rPr kumimoji="1" lang="en-US" altLang="zh-CN" sz="2000" b="1">
                    <a:latin typeface="Times New Roman" pitchFamily="18" charset="0"/>
                  </a:rPr>
                  <a:t>V</a:t>
                </a:r>
                <a:r>
                  <a:rPr kumimoji="1" lang="en-US" altLang="zh-CN" sz="2000" b="1" baseline="-30000">
                    <a:latin typeface="Times New Roman" pitchFamily="18" charset="0"/>
                  </a:rPr>
                  <a:t>T</a:t>
                </a:r>
                <a:r>
                  <a:rPr kumimoji="1" lang="zh-CN" altLang="en-US" sz="2000" b="1">
                    <a:latin typeface="Times New Roman" pitchFamily="18" charset="0"/>
                  </a:rPr>
                  <a:t>，</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p>
              <a:p>
                <a:pPr algn="just" eaLnBrk="1" hangingPunct="1">
                  <a:lnSpc>
                    <a:spcPct val="120000"/>
                  </a:lnSpc>
                  <a:spcBef>
                    <a:spcPct val="20000"/>
                  </a:spcBef>
                </a:pPr>
                <a:r>
                  <a:rPr kumimoji="1" lang="zh-CN" altLang="en-US" sz="2000" b="1">
                    <a:latin typeface="Times New Roman" pitchFamily="18" charset="0"/>
                  </a:rPr>
                  <a:t>    其中，</a:t>
                </a:r>
                <a:r>
                  <a:rPr kumimoji="1" lang="en-US" altLang="zh-CN" sz="2000" b="1">
                    <a:latin typeface="Times New Roman" pitchFamily="18" charset="0"/>
                  </a:rPr>
                  <a:t>V</a:t>
                </a:r>
                <a:r>
                  <a:rPr kumimoji="1" lang="en-US" altLang="zh-CN" sz="2000" b="1" baseline="-30000">
                    <a:latin typeface="Times New Roman" pitchFamily="18" charset="0"/>
                  </a:rPr>
                  <a:t>N </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p>
              <a:p>
                <a:pPr algn="just"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V</a:t>
                </a:r>
                <a:r>
                  <a:rPr kumimoji="1" lang="en-US" altLang="zh-CN" sz="2000" b="1" baseline="-30000">
                    <a:latin typeface="Times New Roman" pitchFamily="18" charset="0"/>
                  </a:rPr>
                  <a:t>T </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p>
              <a:p>
                <a:pPr algn="just"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P </a:t>
                </a:r>
                <a:r>
                  <a:rPr kumimoji="1" lang="zh-CN" altLang="en-US" sz="2000" b="1">
                    <a:latin typeface="Times New Roman" pitchFamily="18" charset="0"/>
                  </a:rPr>
                  <a:t>＝｛</a:t>
                </a:r>
                <a:r>
                  <a:rPr kumimoji="1" lang="en-US" altLang="zh-CN" sz="2000" b="1">
                    <a:latin typeface="Times New Roman" pitchFamily="18" charset="0"/>
                  </a:rPr>
                  <a:t>S→aSb</a:t>
                </a:r>
                <a:r>
                  <a:rPr kumimoji="1" lang="zh-CN" altLang="en-US" sz="2000" b="1">
                    <a:latin typeface="Times New Roman" pitchFamily="18" charset="0"/>
                  </a:rPr>
                  <a:t>，</a:t>
                </a:r>
                <a:r>
                  <a:rPr kumimoji="1" lang="en-US" altLang="zh-CN" sz="2000" b="1">
                    <a:latin typeface="Times New Roman" pitchFamily="18" charset="0"/>
                  </a:rPr>
                  <a:t>S→ab</a:t>
                </a:r>
                <a:r>
                  <a:rPr kumimoji="1" lang="zh-CN" altLang="en-US" sz="2000" b="1">
                    <a:latin typeface="Times New Roman" pitchFamily="18" charset="0"/>
                  </a:rPr>
                  <a:t>｝</a:t>
                </a:r>
              </a:p>
            </p:txBody>
          </p:sp>
          <p:sp>
            <p:nvSpPr>
              <p:cNvPr id="22550" name="Rectangle 8"/>
              <p:cNvSpPr>
                <a:spLocks noChangeArrowheads="1"/>
              </p:cNvSpPr>
              <p:nvPr/>
            </p:nvSpPr>
            <p:spPr bwMode="auto">
              <a:xfrm>
                <a:off x="0" y="384"/>
                <a:ext cx="1994" cy="6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2548" name="Rectangle 9"/>
            <p:cNvSpPr>
              <a:spLocks noChangeArrowheads="1"/>
            </p:cNvSpPr>
            <p:nvPr/>
          </p:nvSpPr>
          <p:spPr bwMode="auto">
            <a:xfrm>
              <a:off x="-2" y="382"/>
              <a:ext cx="1998" cy="676"/>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2534" name="Text Box 10"/>
          <p:cNvSpPr txBox="1">
            <a:spLocks noChangeArrowheads="1"/>
          </p:cNvSpPr>
          <p:nvPr/>
        </p:nvSpPr>
        <p:spPr bwMode="auto">
          <a:xfrm>
            <a:off x="1143000" y="669925"/>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smtClean="0">
                <a:latin typeface="Times New Roman" pitchFamily="18" charset="0"/>
              </a:rPr>
              <a:t>例</a:t>
            </a:r>
            <a:r>
              <a:rPr kumimoji="1" lang="en-US" altLang="zh-CN" sz="2000" b="1" dirty="0" smtClean="0">
                <a:latin typeface="Times New Roman" pitchFamily="18" charset="0"/>
              </a:rPr>
              <a:t>2.1  </a:t>
            </a:r>
            <a:r>
              <a:rPr kumimoji="1" lang="zh-CN" altLang="en-US" sz="2000" b="1" dirty="0">
                <a:latin typeface="Times New Roman" pitchFamily="18" charset="0"/>
              </a:rPr>
              <a:t>定义文法</a:t>
            </a:r>
            <a:r>
              <a:rPr kumimoji="1" lang="en-US" altLang="zh-CN" sz="2000" b="1" dirty="0">
                <a:latin typeface="Times New Roman" pitchFamily="18" charset="0"/>
              </a:rPr>
              <a:t>G1</a:t>
            </a:r>
            <a:r>
              <a:rPr kumimoji="1" lang="zh-CN" altLang="en-US" sz="2000" b="1" dirty="0">
                <a:latin typeface="Times New Roman" pitchFamily="18" charset="0"/>
              </a:rPr>
              <a:t>如下：</a:t>
            </a:r>
          </a:p>
        </p:txBody>
      </p:sp>
      <p:sp>
        <p:nvSpPr>
          <p:cNvPr id="22535" name="Text Box 11"/>
          <p:cNvSpPr txBox="1">
            <a:spLocks noChangeArrowheads="1"/>
          </p:cNvSpPr>
          <p:nvPr/>
        </p:nvSpPr>
        <p:spPr bwMode="auto">
          <a:xfrm>
            <a:off x="838200" y="3048000"/>
            <a:ext cx="7391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通常</a:t>
            </a:r>
            <a:r>
              <a:rPr kumimoji="1" lang="en-US" altLang="zh-CN" sz="2000" b="1">
                <a:latin typeface="Times New Roman" pitchFamily="18" charset="0"/>
              </a:rPr>
              <a:t>,</a:t>
            </a:r>
            <a:r>
              <a:rPr kumimoji="1" lang="zh-CN" altLang="en-US" sz="2000" b="1">
                <a:latin typeface="Times New Roman" pitchFamily="18" charset="0"/>
              </a:rPr>
              <a:t>文法还可以采用其它形式给出定义。如文法</a:t>
            </a:r>
            <a:r>
              <a:rPr kumimoji="1" lang="en-US" altLang="zh-CN" sz="2000" b="1">
                <a:latin typeface="Times New Roman" pitchFamily="18" charset="0"/>
              </a:rPr>
              <a:t>G1</a:t>
            </a:r>
            <a:r>
              <a:rPr kumimoji="1" lang="zh-CN" altLang="en-US" sz="2000" b="1">
                <a:latin typeface="Times New Roman" pitchFamily="18" charset="0"/>
              </a:rPr>
              <a:t>可以写成其它形式如下。</a:t>
            </a:r>
          </a:p>
        </p:txBody>
      </p:sp>
      <p:grpSp>
        <p:nvGrpSpPr>
          <p:cNvPr id="22536" name="Group 12"/>
          <p:cNvGrpSpPr>
            <a:grpSpLocks/>
          </p:cNvGrpSpPr>
          <p:nvPr/>
        </p:nvGrpSpPr>
        <p:grpSpPr bwMode="auto">
          <a:xfrm>
            <a:off x="1981200" y="3733800"/>
            <a:ext cx="5257800" cy="844550"/>
            <a:chOff x="-2" y="-2"/>
            <a:chExt cx="1998" cy="484"/>
          </a:xfrm>
        </p:grpSpPr>
        <p:grpSp>
          <p:nvGrpSpPr>
            <p:cNvPr id="22543" name="Group 13"/>
            <p:cNvGrpSpPr>
              <a:grpSpLocks/>
            </p:cNvGrpSpPr>
            <p:nvPr/>
          </p:nvGrpSpPr>
          <p:grpSpPr bwMode="auto">
            <a:xfrm>
              <a:off x="0" y="0"/>
              <a:ext cx="1994" cy="480"/>
              <a:chOff x="0" y="0"/>
              <a:chExt cx="1994" cy="480"/>
            </a:xfrm>
          </p:grpSpPr>
          <p:sp>
            <p:nvSpPr>
              <p:cNvPr id="22545" name="Rectangle 14"/>
              <p:cNvSpPr>
                <a:spLocks noChangeArrowheads="1"/>
              </p:cNvSpPr>
              <p:nvPr/>
            </p:nvSpPr>
            <p:spPr bwMode="auto">
              <a:xfrm>
                <a:off x="43" y="0"/>
                <a:ext cx="19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eaLnBrk="1" hangingPunct="1">
                  <a:lnSpc>
                    <a:spcPct val="120000"/>
                  </a:lnSpc>
                  <a:spcBef>
                    <a:spcPct val="20000"/>
                  </a:spcBef>
                </a:pPr>
                <a:r>
                  <a:rPr kumimoji="1" lang="en-US" altLang="zh-CN" sz="2000" b="1">
                    <a:latin typeface="Times New Roman" pitchFamily="18" charset="0"/>
                  </a:rPr>
                  <a:t>G1</a:t>
                </a:r>
                <a:r>
                  <a:rPr kumimoji="1" lang="zh-CN" altLang="en-US" sz="2000" b="1">
                    <a:latin typeface="Times New Roman" pitchFamily="18" charset="0"/>
                  </a:rPr>
                  <a:t>＝</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p>
              <a:p>
                <a:pPr indent="266700" algn="just">
                  <a:lnSpc>
                    <a:spcPct val="120000"/>
                  </a:lnSpc>
                  <a:spcBef>
                    <a:spcPct val="20000"/>
                  </a:spcBef>
                </a:pPr>
                <a:r>
                  <a:rPr kumimoji="1" lang="zh-CN" altLang="en-US" sz="2000" b="1">
                    <a:latin typeface="Times New Roman" pitchFamily="18" charset="0"/>
                  </a:rPr>
                  <a:t>其中，</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S→aSb</a:t>
                </a:r>
                <a:r>
                  <a:rPr kumimoji="1" lang="zh-CN" altLang="en-US" sz="2000" b="1">
                    <a:latin typeface="Times New Roman" pitchFamily="18" charset="0"/>
                  </a:rPr>
                  <a:t>，</a:t>
                </a:r>
                <a:r>
                  <a:rPr kumimoji="1" lang="en-US" altLang="zh-CN" sz="2000" b="1">
                    <a:latin typeface="Times New Roman" pitchFamily="18" charset="0"/>
                  </a:rPr>
                  <a:t>S→ab</a:t>
                </a:r>
                <a:r>
                  <a:rPr kumimoji="1" lang="zh-CN" altLang="en-US" sz="2000" b="1">
                    <a:latin typeface="Times New Roman" pitchFamily="18" charset="0"/>
                  </a:rPr>
                  <a:t>｝</a:t>
                </a:r>
              </a:p>
            </p:txBody>
          </p:sp>
          <p:sp>
            <p:nvSpPr>
              <p:cNvPr id="22546" name="Rectangle 15"/>
              <p:cNvSpPr>
                <a:spLocks noChangeArrowheads="1"/>
              </p:cNvSpPr>
              <p:nvPr/>
            </p:nvSpPr>
            <p:spPr bwMode="auto">
              <a:xfrm>
                <a:off x="0" y="0"/>
                <a:ext cx="199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2544" name="Rectangle 16"/>
            <p:cNvSpPr>
              <a:spLocks noChangeArrowheads="1"/>
            </p:cNvSpPr>
            <p:nvPr/>
          </p:nvSpPr>
          <p:spPr bwMode="auto">
            <a:xfrm>
              <a:off x="-2" y="-2"/>
              <a:ext cx="1998" cy="484"/>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2537" name="Rectangle 17"/>
          <p:cNvSpPr>
            <a:spLocks noChangeArrowheads="1"/>
          </p:cNvSpPr>
          <p:nvPr/>
        </p:nvSpPr>
        <p:spPr bwMode="auto">
          <a:xfrm>
            <a:off x="1219200" y="4878388"/>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6700" algn="just"/>
            <a:r>
              <a:rPr kumimoji="1" lang="zh-CN" altLang="en-US" sz="2000" b="1">
                <a:latin typeface="Times New Roman" pitchFamily="18" charset="0"/>
              </a:rPr>
              <a:t>或者写成：</a:t>
            </a:r>
          </a:p>
        </p:txBody>
      </p:sp>
      <p:grpSp>
        <p:nvGrpSpPr>
          <p:cNvPr id="22538" name="Group 18"/>
          <p:cNvGrpSpPr>
            <a:grpSpLocks/>
          </p:cNvGrpSpPr>
          <p:nvPr/>
        </p:nvGrpSpPr>
        <p:grpSpPr bwMode="auto">
          <a:xfrm>
            <a:off x="1219200" y="5334000"/>
            <a:ext cx="7272338" cy="762000"/>
            <a:chOff x="-2" y="-2"/>
            <a:chExt cx="1998" cy="484"/>
          </a:xfrm>
        </p:grpSpPr>
        <p:grpSp>
          <p:nvGrpSpPr>
            <p:cNvPr id="22539" name="Group 19"/>
            <p:cNvGrpSpPr>
              <a:grpSpLocks/>
            </p:cNvGrpSpPr>
            <p:nvPr/>
          </p:nvGrpSpPr>
          <p:grpSpPr bwMode="auto">
            <a:xfrm>
              <a:off x="0" y="0"/>
              <a:ext cx="1994" cy="480"/>
              <a:chOff x="0" y="0"/>
              <a:chExt cx="1994" cy="480"/>
            </a:xfrm>
          </p:grpSpPr>
          <p:sp>
            <p:nvSpPr>
              <p:cNvPr id="22541" name="Rectangle 20"/>
              <p:cNvSpPr>
                <a:spLocks noChangeArrowheads="1"/>
              </p:cNvSpPr>
              <p:nvPr/>
            </p:nvSpPr>
            <p:spPr bwMode="auto">
              <a:xfrm>
                <a:off x="43" y="0"/>
                <a:ext cx="19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r>
                  <a:rPr kumimoji="1" lang="en-US" altLang="zh-CN" sz="2000" b="1" dirty="0">
                    <a:latin typeface="Times New Roman" pitchFamily="18" charset="0"/>
                  </a:rPr>
                  <a:t>G1</a:t>
                </a:r>
                <a:r>
                  <a:rPr kumimoji="1" lang="zh-CN" altLang="en-US" sz="2000" b="1" dirty="0">
                    <a:latin typeface="Times New Roman" pitchFamily="18" charset="0"/>
                  </a:rPr>
                  <a:t>＝</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a:latin typeface="Times New Roman" pitchFamily="18" charset="0"/>
                  </a:rPr>
                  <a:t>S</a:t>
                </a:r>
                <a:r>
                  <a:rPr kumimoji="1" lang="zh-CN" altLang="en-US" sz="2000" b="1" dirty="0">
                    <a:latin typeface="Times New Roman" pitchFamily="18" charset="0"/>
                  </a:rPr>
                  <a:t>｝，｛</a:t>
                </a:r>
                <a:r>
                  <a:rPr kumimoji="1" lang="en-US" altLang="zh-CN" sz="2000" b="1" dirty="0">
                    <a:latin typeface="Times New Roman" pitchFamily="18" charset="0"/>
                  </a:rPr>
                  <a:t>a</a:t>
                </a:r>
                <a:r>
                  <a:rPr kumimoji="1" lang="zh-CN" altLang="en-US" sz="2000" b="1" dirty="0">
                    <a:latin typeface="Times New Roman" pitchFamily="18" charset="0"/>
                  </a:rPr>
                  <a:t>，</a:t>
                </a:r>
                <a:r>
                  <a:rPr kumimoji="1" lang="en-US" altLang="zh-CN" sz="2000" b="1" dirty="0">
                    <a:latin typeface="Times New Roman" pitchFamily="18" charset="0"/>
                  </a:rPr>
                  <a:t>b</a:t>
                </a:r>
                <a:r>
                  <a:rPr kumimoji="1" lang="zh-CN" altLang="en-US" sz="2000" b="1" dirty="0">
                    <a:latin typeface="Times New Roman" pitchFamily="18" charset="0"/>
                  </a:rPr>
                  <a:t>｝，｛</a:t>
                </a:r>
                <a:r>
                  <a:rPr kumimoji="1" lang="en-US" altLang="zh-CN" sz="2000" b="1" dirty="0" err="1">
                    <a:latin typeface="Times New Roman" pitchFamily="18" charset="0"/>
                  </a:rPr>
                  <a:t>S→aSb</a:t>
                </a:r>
                <a:r>
                  <a:rPr kumimoji="1" lang="zh-CN" altLang="en-US" sz="2000" b="1" dirty="0">
                    <a:latin typeface="Times New Roman" pitchFamily="18" charset="0"/>
                  </a:rPr>
                  <a:t>，</a:t>
                </a:r>
                <a:r>
                  <a:rPr kumimoji="1" lang="en-US" altLang="zh-CN" sz="2000" b="1" dirty="0" err="1">
                    <a:latin typeface="Times New Roman" pitchFamily="18" charset="0"/>
                  </a:rPr>
                  <a:t>S→ab</a:t>
                </a:r>
                <a:r>
                  <a:rPr kumimoji="1" lang="zh-CN" altLang="en-US" sz="2000" b="1" dirty="0">
                    <a:latin typeface="Times New Roman" pitchFamily="18" charset="0"/>
                  </a:rPr>
                  <a:t>｝，</a:t>
                </a:r>
                <a:r>
                  <a:rPr kumimoji="1" lang="en-US" altLang="zh-CN" sz="2000" b="1" dirty="0">
                    <a:latin typeface="Times New Roman" pitchFamily="18" charset="0"/>
                  </a:rPr>
                  <a:t>S)</a:t>
                </a:r>
              </a:p>
              <a:p>
                <a:pPr algn="l" eaLnBrk="1" hangingPunct="1"/>
                <a:r>
                  <a:rPr kumimoji="1" lang="en-US" altLang="zh-CN" sz="2000" b="1" dirty="0" smtClean="0">
                    <a:latin typeface="Times New Roman" pitchFamily="18" charset="0"/>
                  </a:rPr>
                  <a:t>G1[S]</a:t>
                </a:r>
                <a:r>
                  <a:rPr kumimoji="1" lang="en-US" altLang="zh-CN" sz="2000" b="1" dirty="0" smtClean="0">
                    <a:latin typeface="+mn-ea"/>
                    <a:ea typeface="+mn-ea"/>
                  </a:rPr>
                  <a:t>: </a:t>
                </a:r>
                <a:r>
                  <a:rPr kumimoji="1" lang="en-US" altLang="zh-CN" b="1" dirty="0" err="1">
                    <a:latin typeface="+mn-ea"/>
                    <a:ea typeface="+mn-ea"/>
                  </a:rPr>
                  <a:t>S→aSb</a:t>
                </a:r>
                <a:r>
                  <a:rPr kumimoji="1" lang="zh-CN" altLang="en-US" b="1" dirty="0">
                    <a:latin typeface="+mn-ea"/>
                    <a:ea typeface="+mn-ea"/>
                  </a:rPr>
                  <a:t>，</a:t>
                </a:r>
                <a:r>
                  <a:rPr kumimoji="1" lang="en-US" altLang="zh-CN" b="1" dirty="0" err="1">
                    <a:latin typeface="+mn-ea"/>
                    <a:ea typeface="+mn-ea"/>
                  </a:rPr>
                  <a:t>S→ab</a:t>
                </a:r>
                <a:endParaRPr kumimoji="1" lang="en-US" altLang="zh-CN" b="1" dirty="0">
                  <a:latin typeface="+mn-ea"/>
                  <a:ea typeface="+mn-ea"/>
                </a:endParaRPr>
              </a:p>
            </p:txBody>
          </p:sp>
          <p:sp>
            <p:nvSpPr>
              <p:cNvPr id="22542" name="Rectangle 21"/>
              <p:cNvSpPr>
                <a:spLocks noChangeArrowheads="1"/>
              </p:cNvSpPr>
              <p:nvPr/>
            </p:nvSpPr>
            <p:spPr bwMode="auto">
              <a:xfrm>
                <a:off x="0" y="0"/>
                <a:ext cx="199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2540" name="Rectangle 22"/>
            <p:cNvSpPr>
              <a:spLocks noChangeArrowheads="1"/>
            </p:cNvSpPr>
            <p:nvPr/>
          </p:nvSpPr>
          <p:spPr bwMode="auto">
            <a:xfrm>
              <a:off x="-2" y="-2"/>
              <a:ext cx="1998" cy="484"/>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advTm="1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0" name="Rectangle 6"/>
          <p:cNvSpPr>
            <a:spLocks noChangeArrowheads="1"/>
          </p:cNvSpPr>
          <p:nvPr/>
        </p:nvSpPr>
        <p:spPr bwMode="auto">
          <a:xfrm>
            <a:off x="381000" y="4267200"/>
            <a:ext cx="6400800" cy="381000"/>
          </a:xfrm>
          <a:prstGeom prst="rect">
            <a:avLst/>
          </a:prstGeom>
          <a:solidFill>
            <a:srgbClr val="00FFFF">
              <a:alpha val="45097"/>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71" name="Rectangle 7"/>
          <p:cNvSpPr>
            <a:spLocks noChangeArrowheads="1"/>
          </p:cNvSpPr>
          <p:nvPr/>
        </p:nvSpPr>
        <p:spPr bwMode="auto">
          <a:xfrm>
            <a:off x="457200" y="4648200"/>
            <a:ext cx="6400800" cy="381000"/>
          </a:xfrm>
          <a:prstGeom prst="rect">
            <a:avLst/>
          </a:prstGeom>
          <a:solidFill>
            <a:srgbClr val="00FFFF">
              <a:alpha val="45097"/>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72" name="Rectangle 8"/>
          <p:cNvSpPr>
            <a:spLocks noChangeArrowheads="1"/>
          </p:cNvSpPr>
          <p:nvPr/>
        </p:nvSpPr>
        <p:spPr bwMode="auto">
          <a:xfrm>
            <a:off x="457200" y="5029200"/>
            <a:ext cx="6629400" cy="381000"/>
          </a:xfrm>
          <a:prstGeom prst="rect">
            <a:avLst/>
          </a:prstGeom>
          <a:solidFill>
            <a:srgbClr val="00FFFF">
              <a:alpha val="45097"/>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73" name="Rectangle 9"/>
          <p:cNvSpPr>
            <a:spLocks noChangeArrowheads="1"/>
          </p:cNvSpPr>
          <p:nvPr/>
        </p:nvSpPr>
        <p:spPr bwMode="auto">
          <a:xfrm>
            <a:off x="457200" y="5410200"/>
            <a:ext cx="6858000" cy="381000"/>
          </a:xfrm>
          <a:prstGeom prst="rect">
            <a:avLst/>
          </a:prstGeom>
          <a:solidFill>
            <a:srgbClr val="00FFFF">
              <a:alpha val="45097"/>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8" name="Rectangle 3"/>
          <p:cNvSpPr>
            <a:spLocks noChangeArrowheads="1"/>
          </p:cNvSpPr>
          <p:nvPr/>
        </p:nvSpPr>
        <p:spPr bwMode="auto">
          <a:xfrm>
            <a:off x="381000" y="1238250"/>
            <a:ext cx="84582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584200" algn="l" eaLnBrk="1" hangingPunct="1">
              <a:lnSpc>
                <a:spcPct val="150000"/>
              </a:lnSpc>
              <a:spcBef>
                <a:spcPct val="20000"/>
              </a:spcBef>
            </a:pPr>
            <a:r>
              <a:rPr kumimoji="1" lang="zh-CN" altLang="en-US" sz="2000" b="1" dirty="0">
                <a:latin typeface="Times New Roman" pitchFamily="18" charset="0"/>
              </a:rPr>
              <a:t>设文法</a:t>
            </a:r>
            <a:r>
              <a:rPr kumimoji="1" lang="en-US" altLang="zh-CN" sz="2000" b="1" dirty="0">
                <a:latin typeface="Times New Roman" pitchFamily="18" charset="0"/>
              </a:rPr>
              <a:t>G</a:t>
            </a:r>
            <a:r>
              <a:rPr kumimoji="1" lang="zh-CN" altLang="en-US" sz="2000" b="1" dirty="0">
                <a:latin typeface="Times New Roman" pitchFamily="18" charset="0"/>
              </a:rPr>
              <a:t>＝（</a:t>
            </a:r>
            <a:r>
              <a:rPr kumimoji="1" lang="en-US" altLang="zh-CN" sz="2000" b="1" dirty="0">
                <a:latin typeface="Times New Roman" pitchFamily="18" charset="0"/>
              </a:rPr>
              <a:t>V</a:t>
            </a:r>
            <a:r>
              <a:rPr kumimoji="1" lang="en-US" altLang="zh-CN" sz="2000" b="1" baseline="-30000" dirty="0">
                <a:latin typeface="Times New Roman" pitchFamily="18" charset="0"/>
              </a:rPr>
              <a:t>N</a:t>
            </a:r>
            <a:r>
              <a:rPr kumimoji="1" lang="zh-CN" altLang="en-US" sz="2000" b="1" dirty="0">
                <a:latin typeface="Times New Roman" pitchFamily="18" charset="0"/>
              </a:rPr>
              <a:t>，</a:t>
            </a:r>
            <a:r>
              <a:rPr kumimoji="1" lang="en-US" altLang="zh-CN" sz="2000" b="1" dirty="0">
                <a:latin typeface="Times New Roman" pitchFamily="18" charset="0"/>
              </a:rPr>
              <a:t>V</a:t>
            </a:r>
            <a:r>
              <a:rPr kumimoji="1" lang="en-US" altLang="zh-CN" sz="2000" b="1" baseline="-30000" dirty="0">
                <a:latin typeface="Times New Roman" pitchFamily="18" charset="0"/>
              </a:rPr>
              <a:t>T</a:t>
            </a:r>
            <a:r>
              <a:rPr kumimoji="1" lang="zh-CN" altLang="en-US" sz="2000" b="1" dirty="0">
                <a:latin typeface="Times New Roman" pitchFamily="18" charset="0"/>
              </a:rPr>
              <a:t>，</a:t>
            </a:r>
            <a:r>
              <a:rPr kumimoji="1" lang="en-US" altLang="zh-CN" sz="2000" b="1" dirty="0">
                <a:latin typeface="Times New Roman" pitchFamily="18" charset="0"/>
              </a:rPr>
              <a:t>P</a:t>
            </a:r>
            <a:r>
              <a:rPr kumimoji="1" lang="zh-CN" altLang="en-US" sz="2000" b="1" dirty="0">
                <a:latin typeface="Times New Roman" pitchFamily="18" charset="0"/>
              </a:rPr>
              <a:t>，</a:t>
            </a:r>
            <a:r>
              <a:rPr kumimoji="1" lang="en-US" altLang="zh-CN" sz="2000" b="1" dirty="0">
                <a:latin typeface="Times New Roman" pitchFamily="18" charset="0"/>
              </a:rPr>
              <a:t>S</a:t>
            </a:r>
            <a:r>
              <a:rPr kumimoji="1" lang="zh-CN" altLang="en-US" sz="2000" b="1" dirty="0">
                <a:latin typeface="Times New Roman" pitchFamily="18" charset="0"/>
              </a:rPr>
              <a:t>），如果</a:t>
            </a:r>
            <a:r>
              <a:rPr kumimoji="1" lang="en-US" altLang="zh-CN" sz="2000" b="1" dirty="0">
                <a:latin typeface="Times New Roman" pitchFamily="18" charset="0"/>
              </a:rPr>
              <a:t>α→β</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P</a:t>
            </a:r>
            <a:r>
              <a:rPr kumimoji="1" lang="zh-CN" altLang="en-US" sz="2000" b="1" dirty="0">
                <a:latin typeface="Times New Roman" pitchFamily="18" charset="0"/>
                <a:sym typeface="Symbol" pitchFamily="18" charset="2"/>
              </a:rPr>
              <a:t>，则称</a:t>
            </a:r>
            <a:r>
              <a:rPr kumimoji="1" lang="en-US" altLang="zh-CN" sz="2000" b="1" dirty="0">
                <a:latin typeface="Times New Roman" pitchFamily="18" charset="0"/>
                <a:sym typeface="Symbol" pitchFamily="18" charset="2"/>
              </a:rPr>
              <a:t>γαδ</a:t>
            </a:r>
            <a:r>
              <a:rPr kumimoji="1" lang="zh-CN" altLang="en-US" sz="2000" b="1" dirty="0">
                <a:solidFill>
                  <a:srgbClr val="FF6600"/>
                </a:solidFill>
                <a:latin typeface="Times New Roman" pitchFamily="18" charset="0"/>
                <a:sym typeface="Symbol" pitchFamily="18" charset="2"/>
              </a:rPr>
              <a:t>推导</a:t>
            </a:r>
            <a:r>
              <a:rPr kumimoji="1" lang="zh-CN" altLang="en-US" sz="2000" b="1" dirty="0">
                <a:latin typeface="Times New Roman" pitchFamily="18" charset="0"/>
                <a:sym typeface="Symbol" pitchFamily="18" charset="2"/>
              </a:rPr>
              <a:t>出</a:t>
            </a:r>
            <a:r>
              <a:rPr kumimoji="1" lang="en-US" altLang="zh-CN" sz="2000" b="1" dirty="0">
                <a:latin typeface="Times New Roman" pitchFamily="18" charset="0"/>
                <a:sym typeface="Symbol" pitchFamily="18" charset="2"/>
              </a:rPr>
              <a:t>γβδ</a:t>
            </a:r>
            <a:r>
              <a:rPr kumimoji="1" lang="zh-CN" altLang="en-US" sz="2000" b="1" dirty="0">
                <a:latin typeface="Times New Roman" pitchFamily="18" charset="0"/>
                <a:sym typeface="Symbol" pitchFamily="18" charset="2"/>
              </a:rPr>
              <a:t>，记为</a:t>
            </a:r>
            <a:r>
              <a:rPr kumimoji="1" lang="en-US" altLang="zh-CN" sz="2000" b="1" dirty="0">
                <a:latin typeface="Times New Roman" pitchFamily="18" charset="0"/>
                <a:sym typeface="Symbol" pitchFamily="18" charset="2"/>
              </a:rPr>
              <a:t>γα</a:t>
            </a:r>
            <a:r>
              <a:rPr kumimoji="1" lang="en-US" altLang="zh-CN" sz="2000" b="1" dirty="0" err="1">
                <a:latin typeface="Times New Roman" pitchFamily="18" charset="0"/>
                <a:sym typeface="Symbol" pitchFamily="18" charset="2"/>
              </a:rPr>
              <a:t>δ</a:t>
            </a:r>
            <a:r>
              <a:rPr kumimoji="1" lang="en-US" altLang="zh-CN" sz="2000" b="1" dirty="0" err="1">
                <a:latin typeface="Times New Roman" pitchFamily="18" charset="0"/>
              </a:rPr>
              <a:t>γ</a:t>
            </a:r>
            <a:r>
              <a:rPr kumimoji="1" lang="en-US" altLang="zh-CN" sz="2000" b="1" dirty="0">
                <a:latin typeface="Times New Roman" pitchFamily="18" charset="0"/>
              </a:rPr>
              <a:t>βδ</a:t>
            </a:r>
            <a:r>
              <a:rPr kumimoji="1" lang="zh-CN" altLang="en-US" sz="2000" b="1" dirty="0">
                <a:latin typeface="Times New Roman" pitchFamily="18" charset="0"/>
                <a:sym typeface="Symbol" pitchFamily="18" charset="2"/>
              </a:rPr>
              <a:t>，其中</a:t>
            </a:r>
            <a:r>
              <a:rPr kumimoji="1" lang="en-US" altLang="zh-CN" sz="2000" b="1" dirty="0">
                <a:latin typeface="Times New Roman" pitchFamily="18" charset="0"/>
                <a:sym typeface="Symbol" pitchFamily="18" charset="2"/>
              </a:rPr>
              <a:t>,</a:t>
            </a:r>
            <a:r>
              <a:rPr kumimoji="1" lang="en-US" altLang="zh-CN" sz="2000" b="1" dirty="0" err="1">
                <a:latin typeface="Times New Roman" pitchFamily="18" charset="0"/>
                <a:sym typeface="Symbol" pitchFamily="18" charset="2"/>
              </a:rPr>
              <a:t>γ,δ∈V</a:t>
            </a:r>
            <a:r>
              <a:rPr kumimoji="1" lang="en-US" altLang="zh-CN" sz="2000" b="1" dirty="0">
                <a:latin typeface="Times New Roman" pitchFamily="18" charset="0"/>
                <a:sym typeface="Symbol" pitchFamily="18" charset="2"/>
              </a:rPr>
              <a:t>*</a:t>
            </a:r>
            <a:r>
              <a:rPr kumimoji="1" lang="zh-CN" altLang="en-US" sz="2000" b="1" dirty="0">
                <a:latin typeface="Times New Roman" pitchFamily="18" charset="0"/>
                <a:sym typeface="Symbol" pitchFamily="18" charset="2"/>
              </a:rPr>
              <a:t>。</a:t>
            </a:r>
          </a:p>
          <a:p>
            <a:pPr indent="584200" algn="l" eaLnBrk="1" hangingPunct="1">
              <a:lnSpc>
                <a:spcPct val="150000"/>
              </a:lnSpc>
              <a:spcBef>
                <a:spcPct val="20000"/>
              </a:spcBef>
            </a:pPr>
            <a:r>
              <a:rPr kumimoji="1" lang="en-US" altLang="zh-CN" sz="2000" b="1" dirty="0">
                <a:latin typeface="Times New Roman" pitchFamily="18" charset="0"/>
                <a:sym typeface="Symbol" pitchFamily="18" charset="2"/>
              </a:rPr>
              <a:t>γα</a:t>
            </a:r>
            <a:r>
              <a:rPr kumimoji="1" lang="en-US" altLang="zh-CN" sz="2000" b="1" dirty="0" err="1">
                <a:latin typeface="Times New Roman" pitchFamily="18" charset="0"/>
                <a:sym typeface="Symbol" pitchFamily="18" charset="2"/>
              </a:rPr>
              <a:t>δ</a:t>
            </a:r>
            <a:r>
              <a:rPr kumimoji="1" lang="en-US" altLang="zh-CN" sz="2000" b="1" dirty="0" err="1">
                <a:latin typeface="Times New Roman" pitchFamily="18" charset="0"/>
              </a:rPr>
              <a:t>γ</a:t>
            </a:r>
            <a:r>
              <a:rPr kumimoji="1" lang="en-US" altLang="zh-CN" sz="2000" b="1" dirty="0">
                <a:latin typeface="Times New Roman" pitchFamily="18" charset="0"/>
              </a:rPr>
              <a:t>βδ</a:t>
            </a:r>
            <a:r>
              <a:rPr kumimoji="1" lang="zh-CN" altLang="en-US" sz="2000" b="1" dirty="0">
                <a:latin typeface="Times New Roman" pitchFamily="18" charset="0"/>
              </a:rPr>
              <a:t>也</a:t>
            </a:r>
            <a:r>
              <a:rPr kumimoji="1" lang="zh-CN" altLang="en-US" sz="2000" b="1" dirty="0">
                <a:latin typeface="Times New Roman" pitchFamily="18" charset="0"/>
                <a:sym typeface="Symbol" pitchFamily="18" charset="2"/>
              </a:rPr>
              <a:t>称为</a:t>
            </a:r>
            <a:r>
              <a:rPr kumimoji="1" lang="zh-CN" altLang="en-US" sz="2000" b="1" dirty="0">
                <a:solidFill>
                  <a:srgbClr val="FF6600"/>
                </a:solidFill>
                <a:latin typeface="Times New Roman" pitchFamily="18" charset="0"/>
                <a:sym typeface="Symbol" pitchFamily="18" charset="2"/>
              </a:rPr>
              <a:t>直接推导</a:t>
            </a:r>
            <a:r>
              <a:rPr kumimoji="1" lang="zh-CN" altLang="en-US" sz="2000" b="1" dirty="0">
                <a:latin typeface="Times New Roman" pitchFamily="18" charset="0"/>
                <a:sym typeface="Symbol" pitchFamily="18" charset="2"/>
              </a:rPr>
              <a:t>或</a:t>
            </a:r>
            <a:r>
              <a:rPr kumimoji="1" lang="zh-CN" altLang="en-US" sz="2000" b="1" dirty="0">
                <a:solidFill>
                  <a:srgbClr val="FF6600"/>
                </a:solidFill>
                <a:latin typeface="Times New Roman" pitchFamily="18" charset="0"/>
                <a:sym typeface="Symbol" pitchFamily="18" charset="2"/>
              </a:rPr>
              <a:t>一步推导</a:t>
            </a:r>
            <a:r>
              <a:rPr kumimoji="1" lang="zh-CN" altLang="en-US" sz="2000" b="1" dirty="0">
                <a:latin typeface="Times New Roman" pitchFamily="18" charset="0"/>
                <a:sym typeface="Symbol" pitchFamily="18" charset="2"/>
              </a:rPr>
              <a:t>。</a:t>
            </a:r>
          </a:p>
          <a:p>
            <a:pPr indent="584200" algn="l" eaLnBrk="1" hangingPunct="1">
              <a:lnSpc>
                <a:spcPct val="150000"/>
              </a:lnSpc>
              <a:spcBef>
                <a:spcPct val="20000"/>
              </a:spcBef>
            </a:pPr>
            <a:r>
              <a:rPr kumimoji="1" lang="zh-CN" altLang="en-US" sz="2000" b="1" dirty="0">
                <a:latin typeface="Times New Roman" pitchFamily="18" charset="0"/>
                <a:sym typeface="Symbol" pitchFamily="18" charset="2"/>
              </a:rPr>
              <a:t>如果</a:t>
            </a:r>
            <a:r>
              <a:rPr kumimoji="1" lang="en-US" altLang="zh-CN" sz="2000" b="1" dirty="0">
                <a:latin typeface="Times New Roman" pitchFamily="18" charset="0"/>
                <a:sym typeface="Symbol" pitchFamily="18" charset="2"/>
              </a:rPr>
              <a:t>γα</a:t>
            </a:r>
            <a:r>
              <a:rPr kumimoji="1" lang="en-US" altLang="zh-CN" sz="2000" b="1" dirty="0" err="1">
                <a:latin typeface="Times New Roman" pitchFamily="18" charset="0"/>
                <a:sym typeface="Symbol" pitchFamily="18" charset="2"/>
              </a:rPr>
              <a:t>δ</a:t>
            </a:r>
            <a:r>
              <a:rPr kumimoji="1" lang="en-US" altLang="zh-CN" sz="2000" b="1" dirty="0" err="1">
                <a:latin typeface="Times New Roman" pitchFamily="18" charset="0"/>
              </a:rPr>
              <a:t>γ</a:t>
            </a:r>
            <a:r>
              <a:rPr kumimoji="1" lang="en-US" altLang="zh-CN" sz="2000" b="1" dirty="0">
                <a:latin typeface="Times New Roman" pitchFamily="18" charset="0"/>
              </a:rPr>
              <a:t>βδ</a:t>
            </a:r>
            <a:r>
              <a:rPr kumimoji="1" lang="zh-CN" altLang="en-US" sz="2000" b="1" dirty="0">
                <a:latin typeface="Times New Roman" pitchFamily="18" charset="0"/>
              </a:rPr>
              <a:t>，则也</a:t>
            </a:r>
            <a:r>
              <a:rPr kumimoji="1" lang="zh-CN" altLang="en-US" sz="2000" b="1" dirty="0">
                <a:latin typeface="Times New Roman" pitchFamily="18" charset="0"/>
                <a:sym typeface="Symbol" pitchFamily="18" charset="2"/>
              </a:rPr>
              <a:t>称为</a:t>
            </a:r>
            <a:r>
              <a:rPr kumimoji="1" lang="en-US" altLang="zh-CN" sz="2000" b="1" dirty="0">
                <a:latin typeface="Times New Roman" pitchFamily="18" charset="0"/>
                <a:sym typeface="Symbol" pitchFamily="18" charset="2"/>
              </a:rPr>
              <a:t>γβδ</a:t>
            </a:r>
            <a:r>
              <a:rPr kumimoji="1" lang="zh-CN" altLang="en-US" sz="2000" b="1" dirty="0">
                <a:solidFill>
                  <a:srgbClr val="FF6600"/>
                </a:solidFill>
                <a:latin typeface="Times New Roman" pitchFamily="18" charset="0"/>
                <a:sym typeface="Symbol" pitchFamily="18" charset="2"/>
              </a:rPr>
              <a:t>归约</a:t>
            </a:r>
            <a:r>
              <a:rPr kumimoji="1" lang="zh-CN" altLang="en-US" sz="2000" b="1" dirty="0">
                <a:latin typeface="Times New Roman" pitchFamily="18" charset="0"/>
                <a:sym typeface="Symbol" pitchFamily="18" charset="2"/>
              </a:rPr>
              <a:t>到</a:t>
            </a:r>
            <a:r>
              <a:rPr kumimoji="1" lang="en-US" altLang="zh-CN" sz="2000" b="1" dirty="0">
                <a:latin typeface="Times New Roman" pitchFamily="18" charset="0"/>
                <a:sym typeface="Symbol" pitchFamily="18" charset="2"/>
              </a:rPr>
              <a:t>γαδ</a:t>
            </a:r>
            <a:r>
              <a:rPr kumimoji="1" lang="zh-CN" altLang="en-US" sz="2000" b="1" dirty="0">
                <a:latin typeface="Times New Roman" pitchFamily="18" charset="0"/>
                <a:sym typeface="Symbol" pitchFamily="18" charset="2"/>
              </a:rPr>
              <a:t>，也称为</a:t>
            </a:r>
            <a:r>
              <a:rPr kumimoji="1" lang="zh-CN" altLang="en-US" sz="2000" b="1" dirty="0">
                <a:solidFill>
                  <a:srgbClr val="FF6600"/>
                </a:solidFill>
                <a:latin typeface="Times New Roman" pitchFamily="18" charset="0"/>
                <a:sym typeface="Symbol" pitchFamily="18" charset="2"/>
              </a:rPr>
              <a:t>直接归约</a:t>
            </a:r>
            <a:r>
              <a:rPr kumimoji="1" lang="zh-CN" altLang="en-US" sz="2000" b="1" dirty="0">
                <a:latin typeface="Times New Roman" pitchFamily="18" charset="0"/>
                <a:sym typeface="Symbol" pitchFamily="18" charset="2"/>
              </a:rPr>
              <a:t>或</a:t>
            </a:r>
            <a:r>
              <a:rPr kumimoji="1" lang="zh-CN" altLang="en-US" sz="2000" b="1" dirty="0">
                <a:solidFill>
                  <a:srgbClr val="FF6600"/>
                </a:solidFill>
                <a:latin typeface="Times New Roman" pitchFamily="18" charset="0"/>
                <a:sym typeface="Symbol" pitchFamily="18" charset="2"/>
              </a:rPr>
              <a:t>一步归约</a:t>
            </a:r>
            <a:r>
              <a:rPr kumimoji="1" lang="zh-CN" altLang="en-US" sz="2000" b="1" dirty="0">
                <a:latin typeface="Times New Roman" pitchFamily="18" charset="0"/>
                <a:sym typeface="Symbol" pitchFamily="18" charset="2"/>
              </a:rPr>
              <a:t>。 </a:t>
            </a:r>
          </a:p>
        </p:txBody>
      </p:sp>
      <p:sp>
        <p:nvSpPr>
          <p:cNvPr id="23559" name="Text Box 4"/>
          <p:cNvSpPr txBox="1">
            <a:spLocks noChangeArrowheads="1"/>
          </p:cNvSpPr>
          <p:nvPr/>
        </p:nvSpPr>
        <p:spPr bwMode="auto">
          <a:xfrm>
            <a:off x="381000" y="762000"/>
            <a:ext cx="4049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smtClean="0">
                <a:latin typeface="Times New Roman" pitchFamily="18" charset="0"/>
              </a:rPr>
              <a:t>定义</a:t>
            </a:r>
            <a:r>
              <a:rPr kumimoji="1" lang="en-US" altLang="zh-CN" sz="2000" b="1" dirty="0" smtClean="0">
                <a:latin typeface="Times New Roman" pitchFamily="18" charset="0"/>
              </a:rPr>
              <a:t>2.2 </a:t>
            </a:r>
            <a:r>
              <a:rPr kumimoji="1" lang="zh-CN" altLang="en-US" sz="2000" b="1" dirty="0">
                <a:latin typeface="Times New Roman" pitchFamily="18" charset="0"/>
              </a:rPr>
              <a:t>（</a:t>
            </a:r>
            <a:r>
              <a:rPr kumimoji="1" lang="zh-CN" altLang="en-US" sz="2000" b="1" dirty="0">
                <a:solidFill>
                  <a:srgbClr val="FF6600"/>
                </a:solidFill>
                <a:latin typeface="Times New Roman" pitchFamily="18" charset="0"/>
                <a:sym typeface="Symbol" pitchFamily="18" charset="2"/>
              </a:rPr>
              <a:t>推导、归约</a:t>
            </a:r>
            <a:r>
              <a:rPr kumimoji="1" lang="zh-CN" altLang="en-US" sz="2000" b="1" dirty="0">
                <a:latin typeface="Times New Roman" pitchFamily="18" charset="0"/>
              </a:rPr>
              <a:t>）</a:t>
            </a:r>
          </a:p>
        </p:txBody>
      </p:sp>
      <p:sp>
        <p:nvSpPr>
          <p:cNvPr id="23560" name="Rectangle 5"/>
          <p:cNvSpPr>
            <a:spLocks noChangeArrowheads="1"/>
          </p:cNvSpPr>
          <p:nvPr/>
        </p:nvSpPr>
        <p:spPr bwMode="auto">
          <a:xfrm>
            <a:off x="260350" y="3581400"/>
            <a:ext cx="868362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r>
              <a:rPr kumimoji="1" lang="en-US" altLang="zh-CN" sz="2000" b="1">
                <a:latin typeface="Times New Roman" pitchFamily="18" charset="0"/>
              </a:rPr>
              <a:t>      </a:t>
            </a:r>
            <a:r>
              <a:rPr kumimoji="1" lang="zh-CN" altLang="en-US" sz="2000" b="1">
                <a:latin typeface="Times New Roman" pitchFamily="18" charset="0"/>
              </a:rPr>
              <a:t>例如，例</a:t>
            </a:r>
            <a:r>
              <a:rPr kumimoji="1" lang="en-US" altLang="zh-CN" sz="2000" b="1">
                <a:latin typeface="Times New Roman" pitchFamily="18" charset="0"/>
              </a:rPr>
              <a:t>3.1 </a:t>
            </a:r>
            <a:r>
              <a:rPr kumimoji="1" lang="zh-CN" altLang="en-US" sz="2000" b="1">
                <a:latin typeface="Times New Roman" pitchFamily="18" charset="0"/>
              </a:rPr>
              <a:t>定义的文法</a:t>
            </a:r>
            <a:r>
              <a:rPr kumimoji="1" lang="en-US" altLang="zh-CN" sz="2000" b="1">
                <a:latin typeface="Times New Roman" pitchFamily="18" charset="0"/>
              </a:rPr>
              <a:t>G1</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{S→aSb</a:t>
            </a:r>
            <a:r>
              <a:rPr kumimoji="1" lang="zh-CN" altLang="en-US" sz="2000" b="1">
                <a:latin typeface="Times New Roman" pitchFamily="18" charset="0"/>
              </a:rPr>
              <a:t>，</a:t>
            </a:r>
            <a:r>
              <a:rPr kumimoji="1" lang="en-US" altLang="zh-CN" sz="2000" b="1">
                <a:latin typeface="Times New Roman" pitchFamily="18" charset="0"/>
              </a:rPr>
              <a:t>S→ab}</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，推导例子有：</a:t>
            </a:r>
          </a:p>
          <a:p>
            <a:pPr algn="just">
              <a:lnSpc>
                <a:spcPct val="120000"/>
              </a:lnSpc>
            </a:pPr>
            <a:r>
              <a:rPr kumimoji="1" lang="zh-CN" altLang="en-US" sz="2000" b="1">
                <a:latin typeface="Times New Roman" pitchFamily="18" charset="0"/>
              </a:rPr>
              <a:t>（</a:t>
            </a:r>
            <a:r>
              <a:rPr kumimoji="1" lang="en-US" altLang="zh-CN" sz="2000" b="1">
                <a:latin typeface="Times New Roman" pitchFamily="18" charset="0"/>
              </a:rPr>
              <a:t>1</a:t>
            </a:r>
            <a:r>
              <a:rPr kumimoji="1" lang="zh-CN" altLang="en-US" sz="2000" b="1">
                <a:latin typeface="Times New Roman" pitchFamily="18" charset="0"/>
              </a:rPr>
              <a:t>）</a:t>
            </a:r>
            <a:r>
              <a:rPr kumimoji="1" lang="en-US" altLang="zh-CN" sz="2000" b="1">
                <a:solidFill>
                  <a:srgbClr val="FF0000"/>
                </a:solidFill>
                <a:latin typeface="Times New Roman" pitchFamily="18" charset="0"/>
              </a:rPr>
              <a:t>S</a:t>
            </a:r>
            <a:r>
              <a:rPr kumimoji="1" lang="en-US" altLang="zh-CN" sz="2000" b="1">
                <a:latin typeface="Times New Roman" pitchFamily="18" charset="0"/>
                <a:sym typeface="Symbol" pitchFamily="18" charset="2"/>
              </a:rPr>
              <a:t></a:t>
            </a:r>
            <a:r>
              <a:rPr kumimoji="1" lang="en-US" altLang="zh-CN" sz="2000" b="1">
                <a:latin typeface="Times New Roman" pitchFamily="18" charset="0"/>
              </a:rPr>
              <a:t> </a:t>
            </a:r>
            <a:r>
              <a:rPr kumimoji="1" lang="en-US" altLang="zh-CN" sz="2000" b="1">
                <a:solidFill>
                  <a:srgbClr val="FF0000"/>
                </a:solidFill>
                <a:latin typeface="Times New Roman" pitchFamily="18" charset="0"/>
              </a:rPr>
              <a:t>aSb</a:t>
            </a:r>
            <a:r>
              <a:rPr kumimoji="1" lang="en-US" altLang="zh-CN" sz="2000" b="1">
                <a:latin typeface="Times New Roman" pitchFamily="18" charset="0"/>
              </a:rPr>
              <a:t>  </a:t>
            </a:r>
            <a:r>
              <a:rPr kumimoji="1" lang="en-US" altLang="zh-CN" sz="2000" b="1">
                <a:latin typeface="Times New Roman" pitchFamily="18" charset="0"/>
                <a:sym typeface="Symbol" pitchFamily="18" charset="2"/>
              </a:rPr>
              <a:t>(α</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S</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β</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aSb</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γ</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ε</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δ</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ε)</a:t>
            </a:r>
          </a:p>
          <a:p>
            <a:pPr algn="just">
              <a:lnSpc>
                <a:spcPct val="120000"/>
              </a:lnSpc>
            </a:pP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2</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a</a:t>
            </a:r>
            <a:r>
              <a:rPr kumimoji="1" lang="en-US" altLang="zh-CN" sz="2000" b="1">
                <a:solidFill>
                  <a:srgbClr val="FF0000"/>
                </a:solidFill>
                <a:latin typeface="Times New Roman" pitchFamily="18" charset="0"/>
                <a:sym typeface="Symbol" pitchFamily="18" charset="2"/>
              </a:rPr>
              <a:t>S</a:t>
            </a:r>
            <a:r>
              <a:rPr kumimoji="1" lang="en-US" altLang="zh-CN" sz="2000" b="1">
                <a:latin typeface="Times New Roman" pitchFamily="18" charset="0"/>
                <a:sym typeface="Symbol" pitchFamily="18" charset="2"/>
              </a:rPr>
              <a:t>b </a:t>
            </a:r>
            <a:r>
              <a:rPr kumimoji="1" lang="en-US" altLang="zh-CN" sz="2000" b="1">
                <a:latin typeface="Times New Roman" pitchFamily="18" charset="0"/>
              </a:rPr>
              <a:t> a</a:t>
            </a:r>
            <a:r>
              <a:rPr kumimoji="1" lang="en-US" altLang="zh-CN" sz="2000" b="1">
                <a:solidFill>
                  <a:srgbClr val="FF0000"/>
                </a:solidFill>
                <a:latin typeface="Times New Roman" pitchFamily="18" charset="0"/>
              </a:rPr>
              <a:t>aSb</a:t>
            </a:r>
            <a:r>
              <a:rPr kumimoji="1" lang="en-US" altLang="zh-CN" sz="2000" b="1">
                <a:latin typeface="Times New Roman" pitchFamily="18" charset="0"/>
              </a:rPr>
              <a:t>b  </a:t>
            </a:r>
            <a:r>
              <a:rPr kumimoji="1" lang="en-US" altLang="zh-CN" sz="2000" b="1">
                <a:latin typeface="Times New Roman" pitchFamily="18" charset="0"/>
                <a:sym typeface="Symbol" pitchFamily="18" charset="2"/>
              </a:rPr>
              <a:t>(α</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S</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β</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aSb</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γ</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a</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δ</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b)</a:t>
            </a:r>
          </a:p>
          <a:p>
            <a:pPr algn="just">
              <a:lnSpc>
                <a:spcPct val="120000"/>
              </a:lnSpc>
            </a:pP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3</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a</a:t>
            </a:r>
            <a:r>
              <a:rPr kumimoji="1" lang="en-US" altLang="zh-CN" sz="2000" b="1">
                <a:solidFill>
                  <a:srgbClr val="FF0000"/>
                </a:solidFill>
                <a:latin typeface="Times New Roman" pitchFamily="18" charset="0"/>
                <a:sym typeface="Symbol" pitchFamily="18" charset="2"/>
              </a:rPr>
              <a:t>S</a:t>
            </a:r>
            <a:r>
              <a:rPr kumimoji="1" lang="en-US" altLang="zh-CN" sz="2000" b="1">
                <a:latin typeface="Times New Roman" pitchFamily="18" charset="0"/>
                <a:sym typeface="Symbol" pitchFamily="18" charset="2"/>
              </a:rPr>
              <a:t>b </a:t>
            </a:r>
            <a:r>
              <a:rPr kumimoji="1" lang="en-US" altLang="zh-CN" sz="2000" b="1">
                <a:latin typeface="Times New Roman" pitchFamily="18" charset="0"/>
              </a:rPr>
              <a:t> a</a:t>
            </a:r>
            <a:r>
              <a:rPr kumimoji="1" lang="en-US" altLang="zh-CN" sz="2000" b="1">
                <a:solidFill>
                  <a:srgbClr val="FF0000"/>
                </a:solidFill>
                <a:latin typeface="Times New Roman" pitchFamily="18" charset="0"/>
              </a:rPr>
              <a:t>ab</a:t>
            </a:r>
            <a:r>
              <a:rPr kumimoji="1" lang="en-US" altLang="zh-CN" sz="2000" b="1">
                <a:latin typeface="Times New Roman" pitchFamily="18" charset="0"/>
              </a:rPr>
              <a:t>b  (</a:t>
            </a:r>
            <a:r>
              <a:rPr kumimoji="1" lang="en-US" altLang="zh-CN" sz="2000" b="1">
                <a:latin typeface="Times New Roman" pitchFamily="18" charset="0"/>
                <a:sym typeface="Symbol" pitchFamily="18" charset="2"/>
              </a:rPr>
              <a:t>α</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S</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β</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ab</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γ</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a</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δ</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b)</a:t>
            </a:r>
          </a:p>
          <a:p>
            <a:pPr algn="l">
              <a:lnSpc>
                <a:spcPct val="120000"/>
              </a:lnSpc>
            </a:pP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4</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a</a:t>
            </a:r>
            <a:r>
              <a:rPr kumimoji="1" lang="en-US" altLang="zh-CN" sz="2000" b="1">
                <a:solidFill>
                  <a:srgbClr val="FF0000"/>
                </a:solidFill>
                <a:latin typeface="Times New Roman" pitchFamily="18" charset="0"/>
                <a:sym typeface="Symbol" pitchFamily="18" charset="2"/>
              </a:rPr>
              <a:t>S</a:t>
            </a:r>
            <a:r>
              <a:rPr kumimoji="1" lang="en-US" altLang="zh-CN" sz="2000" b="1">
                <a:latin typeface="Times New Roman" pitchFamily="18" charset="0"/>
                <a:sym typeface="Symbol" pitchFamily="18" charset="2"/>
              </a:rPr>
              <a:t>bSb </a:t>
            </a:r>
            <a:r>
              <a:rPr kumimoji="1" lang="en-US" altLang="zh-CN" sz="2000" b="1">
                <a:latin typeface="Times New Roman" pitchFamily="18" charset="0"/>
              </a:rPr>
              <a:t> a</a:t>
            </a:r>
            <a:r>
              <a:rPr kumimoji="1" lang="en-US" altLang="zh-CN" sz="2000" b="1">
                <a:solidFill>
                  <a:srgbClr val="FF0000"/>
                </a:solidFill>
                <a:latin typeface="Times New Roman" pitchFamily="18" charset="0"/>
              </a:rPr>
              <a:t>aSb</a:t>
            </a:r>
            <a:r>
              <a:rPr kumimoji="1" lang="en-US" altLang="zh-CN" sz="2000" b="1">
                <a:latin typeface="Times New Roman" pitchFamily="18" charset="0"/>
              </a:rPr>
              <a:t>bSb (</a:t>
            </a:r>
            <a:r>
              <a:rPr kumimoji="1" lang="en-US" altLang="zh-CN" sz="2000" b="1">
                <a:latin typeface="Times New Roman" pitchFamily="18" charset="0"/>
                <a:sym typeface="Symbol" pitchFamily="18" charset="2"/>
              </a:rPr>
              <a:t>α</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S</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β</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aSb</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γ</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a</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δ</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bSb )</a:t>
            </a: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3670"/>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7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13671"/>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367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3672"/>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367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136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0" grpId="0" animBg="1"/>
      <p:bldP spid="113670" grpId="1" animBg="1"/>
      <p:bldP spid="113671" grpId="0" animBg="1"/>
      <p:bldP spid="113671" grpId="1" animBg="1"/>
      <p:bldP spid="113672" grpId="0" animBg="1"/>
      <p:bldP spid="113672" grpId="1" animBg="1"/>
      <p:bldP spid="113673" grpId="0" animBg="1"/>
      <p:bldP spid="113673"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06" name="Rectangle 18"/>
          <p:cNvSpPr>
            <a:spLocks noChangeArrowheads="1"/>
          </p:cNvSpPr>
          <p:nvPr/>
        </p:nvSpPr>
        <p:spPr bwMode="auto">
          <a:xfrm>
            <a:off x="914400" y="4800600"/>
            <a:ext cx="6400800" cy="381000"/>
          </a:xfrm>
          <a:prstGeom prst="rect">
            <a:avLst/>
          </a:prstGeom>
          <a:solidFill>
            <a:srgbClr val="00FFFF">
              <a:alpha val="45097"/>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05" name="Rectangle 17"/>
          <p:cNvSpPr>
            <a:spLocks noChangeArrowheads="1"/>
          </p:cNvSpPr>
          <p:nvPr/>
        </p:nvSpPr>
        <p:spPr bwMode="auto">
          <a:xfrm>
            <a:off x="914400" y="4419600"/>
            <a:ext cx="6400800" cy="381000"/>
          </a:xfrm>
          <a:prstGeom prst="rect">
            <a:avLst/>
          </a:prstGeom>
          <a:solidFill>
            <a:srgbClr val="00FFFF">
              <a:alpha val="45097"/>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07" name="Rectangle 19"/>
          <p:cNvSpPr>
            <a:spLocks noChangeArrowheads="1"/>
          </p:cNvSpPr>
          <p:nvPr/>
        </p:nvSpPr>
        <p:spPr bwMode="auto">
          <a:xfrm>
            <a:off x="914400" y="5181600"/>
            <a:ext cx="6400800" cy="381000"/>
          </a:xfrm>
          <a:prstGeom prst="rect">
            <a:avLst/>
          </a:prstGeom>
          <a:solidFill>
            <a:srgbClr val="00FFFF">
              <a:alpha val="45097"/>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08" name="Rectangle 20"/>
          <p:cNvSpPr>
            <a:spLocks noChangeArrowheads="1"/>
          </p:cNvSpPr>
          <p:nvPr/>
        </p:nvSpPr>
        <p:spPr bwMode="auto">
          <a:xfrm>
            <a:off x="914400" y="5562600"/>
            <a:ext cx="6400800" cy="381000"/>
          </a:xfrm>
          <a:prstGeom prst="rect">
            <a:avLst/>
          </a:prstGeom>
          <a:solidFill>
            <a:srgbClr val="00FFFF">
              <a:alpha val="45097"/>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2" name="Text Box 2"/>
          <p:cNvSpPr txBox="1">
            <a:spLocks noChangeArrowheads="1"/>
          </p:cNvSpPr>
          <p:nvPr/>
        </p:nvSpPr>
        <p:spPr bwMode="auto">
          <a:xfrm>
            <a:off x="566738" y="2089150"/>
            <a:ext cx="8272462"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000" b="1" dirty="0">
                <a:latin typeface="Times New Roman" pitchFamily="18" charset="0"/>
              </a:rPr>
              <a:t>　　则称</a:t>
            </a:r>
            <a:r>
              <a:rPr kumimoji="1" lang="en-US" altLang="zh-CN" sz="2000" b="1" dirty="0">
                <a:latin typeface="Times New Roman" pitchFamily="18" charset="0"/>
              </a:rPr>
              <a:t>α</a:t>
            </a:r>
            <a:r>
              <a:rPr kumimoji="1" lang="zh-CN" altLang="en-US" sz="2000" b="1" dirty="0">
                <a:latin typeface="Times New Roman" pitchFamily="18" charset="0"/>
              </a:rPr>
              <a:t>经过</a:t>
            </a:r>
            <a:r>
              <a:rPr kumimoji="1" lang="en-US" altLang="zh-CN" sz="2000" b="1" dirty="0">
                <a:solidFill>
                  <a:srgbClr val="CC6600"/>
                </a:solidFill>
                <a:latin typeface="Times New Roman" pitchFamily="18" charset="0"/>
              </a:rPr>
              <a:t>n</a:t>
            </a:r>
            <a:r>
              <a:rPr kumimoji="1" lang="zh-CN" altLang="en-US" sz="2000" b="1" dirty="0">
                <a:solidFill>
                  <a:srgbClr val="CC6600"/>
                </a:solidFill>
                <a:latin typeface="Times New Roman" pitchFamily="18" charset="0"/>
              </a:rPr>
              <a:t>步推导</a:t>
            </a:r>
            <a:r>
              <a:rPr kumimoji="1" lang="zh-CN" altLang="en-US" sz="2000" b="1" dirty="0">
                <a:latin typeface="Times New Roman" pitchFamily="18" charset="0"/>
              </a:rPr>
              <a:t>出</a:t>
            </a:r>
            <a:r>
              <a:rPr kumimoji="1" lang="en-US" altLang="zh-CN" sz="2000" b="1" dirty="0">
                <a:latin typeface="Times New Roman" pitchFamily="18" charset="0"/>
              </a:rPr>
              <a:t>β</a:t>
            </a:r>
            <a:r>
              <a:rPr kumimoji="1" lang="zh-CN" altLang="en-US" sz="2000" b="1" dirty="0">
                <a:latin typeface="Times New Roman" pitchFamily="18" charset="0"/>
              </a:rPr>
              <a:t>，记为</a:t>
            </a:r>
            <a:r>
              <a:rPr kumimoji="1" lang="en-US" altLang="zh-CN" sz="2000" b="1" dirty="0">
                <a:latin typeface="Times New Roman" pitchFamily="18" charset="0"/>
              </a:rPr>
              <a:t>α</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β</a:t>
            </a:r>
            <a:r>
              <a:rPr kumimoji="1" lang="zh-CN" altLang="en-US" sz="2000" b="1" dirty="0">
                <a:latin typeface="Times New Roman" pitchFamily="18" charset="0"/>
              </a:rPr>
              <a:t>。其中，</a:t>
            </a:r>
            <a:r>
              <a:rPr kumimoji="1" lang="en-US" altLang="zh-CN" sz="2000" b="1" dirty="0">
                <a:latin typeface="Times New Roman" pitchFamily="18" charset="0"/>
              </a:rPr>
              <a:t>W</a:t>
            </a:r>
            <a:r>
              <a:rPr kumimoji="1" lang="en-US" altLang="zh-CN" sz="2000" b="1" baseline="-30000" dirty="0">
                <a:latin typeface="Times New Roman" pitchFamily="18" charset="0"/>
              </a:rPr>
              <a:t>i</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(V</a:t>
            </a:r>
            <a:r>
              <a:rPr kumimoji="1" lang="en-US" altLang="zh-CN" sz="2000" b="1" baseline="-30000" dirty="0">
                <a:latin typeface="Times New Roman" pitchFamily="18" charset="0"/>
              </a:rPr>
              <a:t>N</a:t>
            </a:r>
            <a:r>
              <a:rPr kumimoji="1" lang="en-US" altLang="zh-CN" sz="2000" b="1" dirty="0">
                <a:latin typeface="Times New Roman" pitchFamily="18" charset="0"/>
              </a:rPr>
              <a:t>∪V</a:t>
            </a:r>
            <a:r>
              <a:rPr kumimoji="1" lang="en-US" altLang="zh-CN" sz="2000" b="1" baseline="-30000" dirty="0">
                <a:latin typeface="Times New Roman" pitchFamily="18" charset="0"/>
              </a:rPr>
              <a:t>T</a:t>
            </a:r>
            <a:r>
              <a:rPr kumimoji="1" lang="en-US" altLang="zh-CN" sz="2000" b="1" dirty="0">
                <a:latin typeface="Times New Roman" pitchFamily="18" charset="0"/>
              </a:rPr>
              <a:t>)* </a:t>
            </a:r>
          </a:p>
          <a:p>
            <a:pPr algn="l" eaLnBrk="1" hangingPunct="1">
              <a:lnSpc>
                <a:spcPct val="120000"/>
              </a:lnSpc>
              <a:spcBef>
                <a:spcPct val="20000"/>
              </a:spcBef>
            </a:pPr>
            <a:r>
              <a:rPr kumimoji="1" lang="en-US" altLang="zh-CN" sz="2000" b="1" smtClean="0">
                <a:latin typeface="Times New Roman" pitchFamily="18" charset="0"/>
              </a:rPr>
              <a:t>(1≤</a:t>
            </a:r>
            <a:r>
              <a:rPr kumimoji="1" lang="en-US" altLang="zh-CN" sz="2000" b="1" dirty="0" smtClean="0">
                <a:latin typeface="Times New Roman" pitchFamily="18" charset="0"/>
              </a:rPr>
              <a:t>i≤n)</a:t>
            </a:r>
            <a:r>
              <a:rPr kumimoji="1" lang="zh-CN" altLang="en-US" sz="2000" b="1" dirty="0" smtClean="0">
                <a:latin typeface="Times New Roman" pitchFamily="18" charset="0"/>
              </a:rPr>
              <a:t>。</a:t>
            </a:r>
            <a:r>
              <a:rPr kumimoji="1" lang="en-US" altLang="zh-CN" sz="2000" b="1" dirty="0" smtClean="0">
                <a:latin typeface="Times New Roman" pitchFamily="18" charset="0"/>
              </a:rPr>
              <a:t>α</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β</a:t>
            </a:r>
            <a:r>
              <a:rPr kumimoji="1" lang="zh-CN" altLang="en-US" sz="2000" b="1" dirty="0">
                <a:latin typeface="Times New Roman" pitchFamily="18" charset="0"/>
              </a:rPr>
              <a:t>也称</a:t>
            </a:r>
            <a:r>
              <a:rPr kumimoji="1" lang="en-US" altLang="zh-CN" sz="2000" b="1" dirty="0">
                <a:solidFill>
                  <a:srgbClr val="CC6600"/>
                </a:solidFill>
                <a:latin typeface="Times New Roman" pitchFamily="18" charset="0"/>
              </a:rPr>
              <a:t>n</a:t>
            </a:r>
            <a:r>
              <a:rPr kumimoji="1" lang="zh-CN" altLang="en-US" sz="2000" b="1" dirty="0">
                <a:solidFill>
                  <a:srgbClr val="CC6600"/>
                </a:solidFill>
                <a:latin typeface="Times New Roman" pitchFamily="18" charset="0"/>
              </a:rPr>
              <a:t>步推导</a:t>
            </a:r>
            <a:r>
              <a:rPr kumimoji="1" lang="zh-CN" altLang="en-US" sz="2000" b="1" dirty="0">
                <a:latin typeface="Times New Roman" pitchFamily="18" charset="0"/>
              </a:rPr>
              <a:t>或</a:t>
            </a:r>
            <a:r>
              <a:rPr kumimoji="1" lang="zh-CN" altLang="en-US" sz="2000" b="1" dirty="0">
                <a:solidFill>
                  <a:srgbClr val="CC6600"/>
                </a:solidFill>
                <a:latin typeface="Times New Roman" pitchFamily="18" charset="0"/>
              </a:rPr>
              <a:t>多步推导</a:t>
            </a:r>
            <a:r>
              <a:rPr kumimoji="1" lang="zh-CN" altLang="en-US" sz="2000" b="1" dirty="0">
                <a:latin typeface="Times New Roman" pitchFamily="18" charset="0"/>
              </a:rPr>
              <a:t>。</a:t>
            </a:r>
          </a:p>
        </p:txBody>
      </p:sp>
      <p:sp>
        <p:nvSpPr>
          <p:cNvPr id="24583" name="Text Box 3"/>
          <p:cNvSpPr txBox="1">
            <a:spLocks noChangeArrowheads="1"/>
          </p:cNvSpPr>
          <p:nvPr/>
        </p:nvSpPr>
        <p:spPr bwMode="auto">
          <a:xfrm>
            <a:off x="569913" y="644525"/>
            <a:ext cx="3570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smtClean="0">
                <a:latin typeface="Times New Roman" pitchFamily="18" charset="0"/>
              </a:rPr>
              <a:t>定义</a:t>
            </a:r>
            <a:r>
              <a:rPr kumimoji="1" lang="en-US" altLang="zh-CN" sz="2000" b="1" dirty="0" smtClean="0">
                <a:latin typeface="Times New Roman" pitchFamily="18" charset="0"/>
              </a:rPr>
              <a:t>2.3 </a:t>
            </a:r>
            <a:r>
              <a:rPr kumimoji="1" lang="zh-CN" altLang="en-US" sz="2000" b="1" dirty="0">
                <a:latin typeface="Times New Roman" pitchFamily="18" charset="0"/>
              </a:rPr>
              <a:t>（</a:t>
            </a:r>
            <a:r>
              <a:rPr kumimoji="1" lang="zh-CN" altLang="en-US" sz="2000" b="1" dirty="0">
                <a:latin typeface="Times New Roman" pitchFamily="18" charset="0"/>
                <a:sym typeface="Symbol" pitchFamily="18" charset="2"/>
              </a:rPr>
              <a:t>推导、归约</a:t>
            </a:r>
            <a:r>
              <a:rPr kumimoji="1" lang="zh-CN" altLang="en-US" sz="2000" b="1" dirty="0">
                <a:latin typeface="Times New Roman" pitchFamily="18" charset="0"/>
              </a:rPr>
              <a:t>）</a:t>
            </a:r>
          </a:p>
        </p:txBody>
      </p:sp>
      <p:sp>
        <p:nvSpPr>
          <p:cNvPr id="24584" name="Text Box 4"/>
          <p:cNvSpPr txBox="1">
            <a:spLocks noChangeArrowheads="1"/>
          </p:cNvSpPr>
          <p:nvPr/>
        </p:nvSpPr>
        <p:spPr bwMode="auto">
          <a:xfrm>
            <a:off x="533400" y="1092200"/>
            <a:ext cx="8229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64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zh-CN" altLang="en-US" sz="2000" b="1">
                <a:latin typeface="Times New Roman" pitchFamily="18" charset="0"/>
              </a:rPr>
              <a:t>设文法</a:t>
            </a:r>
            <a:r>
              <a:rPr kumimoji="1" lang="en-US" altLang="zh-CN" sz="2000" b="1">
                <a:latin typeface="Times New Roman" pitchFamily="18" charset="0"/>
              </a:rPr>
              <a:t>G</a:t>
            </a:r>
            <a:r>
              <a:rPr kumimoji="1" lang="zh-CN" altLang="en-US" sz="2000" b="1">
                <a:latin typeface="Times New Roman" pitchFamily="18" charset="0"/>
              </a:rPr>
              <a:t>＝（</a:t>
            </a:r>
            <a:r>
              <a:rPr kumimoji="1" lang="en-US" altLang="zh-CN" sz="2000" b="1">
                <a:latin typeface="Times New Roman" pitchFamily="18" charset="0"/>
              </a:rPr>
              <a:t>V</a:t>
            </a:r>
            <a:r>
              <a:rPr kumimoji="1" lang="en-US" altLang="zh-CN" sz="2000" b="1" baseline="-30000">
                <a:latin typeface="Times New Roman" pitchFamily="18" charset="0"/>
              </a:rPr>
              <a:t>N</a:t>
            </a:r>
            <a:r>
              <a:rPr kumimoji="1" lang="zh-CN" altLang="en-US" sz="2000" b="1">
                <a:latin typeface="Times New Roman" pitchFamily="18" charset="0"/>
              </a:rPr>
              <a:t>，</a:t>
            </a:r>
            <a:r>
              <a:rPr kumimoji="1" lang="en-US" altLang="zh-CN" sz="2000" b="1">
                <a:latin typeface="Times New Roman" pitchFamily="18" charset="0"/>
              </a:rPr>
              <a:t>V</a:t>
            </a:r>
            <a:r>
              <a:rPr kumimoji="1" lang="en-US" altLang="zh-CN" sz="2000" b="1" baseline="-30000">
                <a:latin typeface="Times New Roman" pitchFamily="18" charset="0"/>
              </a:rPr>
              <a:t>T</a:t>
            </a:r>
            <a:r>
              <a:rPr kumimoji="1" lang="zh-CN" altLang="en-US" sz="2000" b="1">
                <a:latin typeface="Times New Roman" pitchFamily="18" charset="0"/>
              </a:rPr>
              <a:t>，</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r>
              <a:rPr kumimoji="1" lang="en-US" altLang="zh-CN" sz="2000" b="1">
                <a:latin typeface="Times New Roman" pitchFamily="18" charset="0"/>
              </a:rPr>
              <a:t>α,β</a:t>
            </a:r>
            <a:r>
              <a:rPr kumimoji="1" lang="en-US" altLang="zh-CN" sz="2000" b="1">
                <a:latin typeface="Times New Roman" pitchFamily="18" charset="0"/>
                <a:sym typeface="Symbol" pitchFamily="18" charset="2"/>
              </a:rPr>
              <a:t></a:t>
            </a:r>
            <a:r>
              <a:rPr kumimoji="1" lang="zh-CN" altLang="en-US" sz="2000" b="1">
                <a:latin typeface="Times New Roman" pitchFamily="18" charset="0"/>
              </a:rPr>
              <a:t>（</a:t>
            </a:r>
            <a:r>
              <a:rPr kumimoji="1" lang="en-US" altLang="zh-CN" sz="2000" b="1">
                <a:latin typeface="Times New Roman" pitchFamily="18" charset="0"/>
              </a:rPr>
              <a:t>V</a:t>
            </a:r>
            <a:r>
              <a:rPr kumimoji="1" lang="en-US" altLang="zh-CN" sz="2000" b="1" baseline="-30000">
                <a:latin typeface="Times New Roman" pitchFamily="18" charset="0"/>
              </a:rPr>
              <a:t>N</a:t>
            </a:r>
            <a:r>
              <a:rPr kumimoji="1" lang="en-US" altLang="zh-CN" sz="2000" b="1">
                <a:latin typeface="Times New Roman" pitchFamily="18" charset="0"/>
              </a:rPr>
              <a:t>∪V</a:t>
            </a:r>
            <a:r>
              <a:rPr kumimoji="1" lang="en-US" altLang="zh-CN" sz="2000" b="1" baseline="-30000">
                <a:latin typeface="Times New Roman" pitchFamily="18" charset="0"/>
              </a:rPr>
              <a:t>T</a:t>
            </a:r>
            <a:r>
              <a:rPr kumimoji="1" lang="zh-CN" altLang="en-US" sz="2000" b="1">
                <a:latin typeface="Times New Roman" pitchFamily="18" charset="0"/>
              </a:rPr>
              <a:t>）*， 如果</a:t>
            </a:r>
            <a:r>
              <a:rPr kumimoji="1" lang="en-US" altLang="zh-CN" sz="2000" b="1">
                <a:latin typeface="Times New Roman" pitchFamily="18" charset="0"/>
              </a:rPr>
              <a:t>α,β</a:t>
            </a:r>
            <a:r>
              <a:rPr kumimoji="1" lang="zh-CN" altLang="en-US" sz="2000" b="1">
                <a:latin typeface="Times New Roman" pitchFamily="18" charset="0"/>
              </a:rPr>
              <a:t>之间存在推导序列：</a:t>
            </a:r>
          </a:p>
          <a:p>
            <a:pPr eaLnBrk="1" hangingPunct="1"/>
            <a:r>
              <a:rPr kumimoji="1" lang="en-US" altLang="zh-CN" sz="2000" b="1">
                <a:latin typeface="Times New Roman" pitchFamily="18" charset="0"/>
              </a:rPr>
              <a:t>α</a:t>
            </a:r>
            <a:r>
              <a:rPr kumimoji="1" lang="zh-CN" altLang="en-US" sz="2000" b="1">
                <a:latin typeface="Times New Roman" pitchFamily="18" charset="0"/>
                <a:sym typeface="Symbol" pitchFamily="18" charset="2"/>
              </a:rPr>
              <a:t>＝</a:t>
            </a:r>
            <a:r>
              <a:rPr kumimoji="1" lang="zh-CN" altLang="en-US" sz="2000" b="1">
                <a:latin typeface="Times New Roman" pitchFamily="18" charset="0"/>
              </a:rPr>
              <a:t> </a:t>
            </a:r>
            <a:r>
              <a:rPr kumimoji="1" lang="en-US" altLang="zh-CN" sz="2000" b="1">
                <a:latin typeface="Times New Roman" pitchFamily="18" charset="0"/>
              </a:rPr>
              <a:t>W</a:t>
            </a:r>
            <a:r>
              <a:rPr kumimoji="1" lang="en-US" altLang="zh-CN" sz="2000" b="1" baseline="-30000">
                <a:latin typeface="Times New Roman" pitchFamily="18" charset="0"/>
              </a:rPr>
              <a:t>0 </a:t>
            </a:r>
            <a:r>
              <a:rPr kumimoji="1" lang="en-US" altLang="zh-CN" sz="2000" b="1">
                <a:latin typeface="Times New Roman" pitchFamily="18" charset="0"/>
                <a:sym typeface="Symbol" pitchFamily="18" charset="2"/>
              </a:rPr>
              <a:t></a:t>
            </a:r>
            <a:r>
              <a:rPr kumimoji="1" lang="en-US" altLang="zh-CN" sz="2000" b="1">
                <a:latin typeface="Times New Roman" pitchFamily="18" charset="0"/>
              </a:rPr>
              <a:t> W</a:t>
            </a:r>
            <a:r>
              <a:rPr kumimoji="1" lang="en-US" altLang="zh-CN" sz="2000" b="1" baseline="-30000">
                <a:latin typeface="Times New Roman" pitchFamily="18" charset="0"/>
              </a:rPr>
              <a:t>1 </a:t>
            </a:r>
            <a:r>
              <a:rPr kumimoji="1" lang="en-US" altLang="zh-CN" sz="2000" b="1">
                <a:latin typeface="Times New Roman" pitchFamily="18" charset="0"/>
                <a:sym typeface="Symbol" pitchFamily="18" charset="2"/>
              </a:rPr>
              <a:t></a:t>
            </a:r>
            <a:r>
              <a:rPr kumimoji="1" lang="en-US" altLang="zh-CN" sz="2000" b="1">
                <a:latin typeface="Times New Roman" pitchFamily="18" charset="0"/>
              </a:rPr>
              <a:t> W</a:t>
            </a:r>
            <a:r>
              <a:rPr kumimoji="1" lang="en-US" altLang="zh-CN" sz="2000" b="1" baseline="-30000">
                <a:latin typeface="Times New Roman" pitchFamily="18" charset="0"/>
              </a:rPr>
              <a:t>2 </a:t>
            </a:r>
            <a:r>
              <a:rPr kumimoji="1" lang="en-US" altLang="zh-CN" sz="2000" b="1">
                <a:latin typeface="Times New Roman" pitchFamily="18" charset="0"/>
              </a:rPr>
              <a:t>··· </a:t>
            </a:r>
            <a:r>
              <a:rPr kumimoji="1" lang="en-US" altLang="zh-CN" sz="2000" b="1">
                <a:latin typeface="Times New Roman" pitchFamily="18" charset="0"/>
                <a:sym typeface="Symbol" pitchFamily="18" charset="2"/>
              </a:rPr>
              <a:t></a:t>
            </a:r>
            <a:r>
              <a:rPr kumimoji="1" lang="en-US" altLang="zh-CN" sz="2000" b="1">
                <a:latin typeface="Times New Roman" pitchFamily="18" charset="0"/>
              </a:rPr>
              <a:t> W</a:t>
            </a:r>
            <a:r>
              <a:rPr kumimoji="1" lang="en-US" altLang="zh-CN" sz="2000" b="1" baseline="-30000">
                <a:latin typeface="Times New Roman" pitchFamily="18" charset="0"/>
              </a:rPr>
              <a:t>n </a:t>
            </a:r>
            <a:r>
              <a:rPr kumimoji="1" lang="zh-CN" altLang="en-US" sz="2000" b="1">
                <a:latin typeface="Times New Roman" pitchFamily="18" charset="0"/>
                <a:sym typeface="Symbol" pitchFamily="18" charset="2"/>
              </a:rPr>
              <a:t>＝</a:t>
            </a:r>
            <a:r>
              <a:rPr kumimoji="1" lang="en-US" altLang="zh-CN" sz="2000" b="1">
                <a:latin typeface="Times New Roman" pitchFamily="18" charset="0"/>
              </a:rPr>
              <a:t>β</a:t>
            </a:r>
            <a:r>
              <a:rPr kumimoji="1" lang="zh-CN" altLang="en-US" sz="2000" b="1">
                <a:latin typeface="Times New Roman" pitchFamily="18" charset="0"/>
              </a:rPr>
              <a:t>（</a:t>
            </a:r>
            <a:r>
              <a:rPr kumimoji="1" lang="en-US" altLang="zh-CN" sz="2000" b="1">
                <a:latin typeface="Times New Roman" pitchFamily="18" charset="0"/>
              </a:rPr>
              <a:t>n≥1</a:t>
            </a:r>
            <a:r>
              <a:rPr kumimoji="1" lang="zh-CN" altLang="en-US" sz="2000" b="1">
                <a:latin typeface="Times New Roman" pitchFamily="18" charset="0"/>
              </a:rPr>
              <a:t>）</a:t>
            </a:r>
            <a:r>
              <a:rPr kumimoji="1" lang="en-US" altLang="zh-CN" sz="2000" b="1">
                <a:latin typeface="Times New Roman" pitchFamily="18" charset="0"/>
              </a:rPr>
              <a:t>,</a:t>
            </a:r>
          </a:p>
        </p:txBody>
      </p:sp>
      <p:sp>
        <p:nvSpPr>
          <p:cNvPr id="24585" name="Text Box 5"/>
          <p:cNvSpPr txBox="1">
            <a:spLocks noChangeArrowheads="1"/>
          </p:cNvSpPr>
          <p:nvPr/>
        </p:nvSpPr>
        <p:spPr bwMode="auto">
          <a:xfrm>
            <a:off x="1805216" y="2965450"/>
            <a:ext cx="4000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en-US" altLang="zh-CN" sz="2000">
                <a:latin typeface="Tahoma" pitchFamily="34" charset="0"/>
              </a:rPr>
              <a:t>+</a:t>
            </a:r>
          </a:p>
        </p:txBody>
      </p:sp>
      <p:sp>
        <p:nvSpPr>
          <p:cNvPr id="24586" name="Text Box 6"/>
          <p:cNvSpPr txBox="1">
            <a:spLocks noChangeArrowheads="1"/>
          </p:cNvSpPr>
          <p:nvPr/>
        </p:nvSpPr>
        <p:spPr bwMode="auto">
          <a:xfrm>
            <a:off x="1763492" y="2419350"/>
            <a:ext cx="4000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en-US" altLang="zh-CN" sz="2000" dirty="0">
                <a:latin typeface="Tahoma" pitchFamily="34" charset="0"/>
              </a:rPr>
              <a:t>+</a:t>
            </a:r>
          </a:p>
        </p:txBody>
      </p:sp>
      <p:sp>
        <p:nvSpPr>
          <p:cNvPr id="24587" name="Text Box 7"/>
          <p:cNvSpPr txBox="1">
            <a:spLocks noChangeArrowheads="1"/>
          </p:cNvSpPr>
          <p:nvPr/>
        </p:nvSpPr>
        <p:spPr bwMode="auto">
          <a:xfrm>
            <a:off x="4448628" y="2006600"/>
            <a:ext cx="4000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en-US" altLang="zh-CN" sz="2000" dirty="0">
                <a:latin typeface="Tahoma" pitchFamily="34" charset="0"/>
              </a:rPr>
              <a:t>+</a:t>
            </a:r>
          </a:p>
        </p:txBody>
      </p:sp>
      <p:grpSp>
        <p:nvGrpSpPr>
          <p:cNvPr id="24588" name="Group 8"/>
          <p:cNvGrpSpPr>
            <a:grpSpLocks/>
          </p:cNvGrpSpPr>
          <p:nvPr/>
        </p:nvGrpSpPr>
        <p:grpSpPr bwMode="auto">
          <a:xfrm>
            <a:off x="685800" y="3657600"/>
            <a:ext cx="8064500" cy="2514600"/>
            <a:chOff x="432" y="2352"/>
            <a:chExt cx="5080" cy="1584"/>
          </a:xfrm>
        </p:grpSpPr>
        <p:sp>
          <p:nvSpPr>
            <p:cNvPr id="24590" name="Rectangle 9"/>
            <p:cNvSpPr>
              <a:spLocks noChangeArrowheads="1"/>
            </p:cNvSpPr>
            <p:nvPr/>
          </p:nvSpPr>
          <p:spPr bwMode="auto">
            <a:xfrm>
              <a:off x="432" y="2352"/>
              <a:ext cx="5080" cy="1584"/>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98" name="Text Box 10"/>
            <p:cNvSpPr txBox="1">
              <a:spLocks noChangeArrowheads="1"/>
            </p:cNvSpPr>
            <p:nvPr/>
          </p:nvSpPr>
          <p:spPr bwMode="auto">
            <a:xfrm>
              <a:off x="469" y="2375"/>
              <a:ext cx="4973" cy="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10000"/>
                </a:lnSpc>
                <a:spcBef>
                  <a:spcPct val="10000"/>
                </a:spcBef>
                <a:defRPr/>
              </a:pPr>
              <a:r>
                <a:rPr kumimoji="1" lang="en-US" altLang="zh-CN" sz="2000" b="1">
                  <a:latin typeface="Times New Roman" pitchFamily="18" charset="0"/>
                </a:rPr>
                <a:t>     </a:t>
              </a:r>
              <a:r>
                <a:rPr kumimoji="1" lang="zh-CN" altLang="en-US" sz="2000" b="1">
                  <a:latin typeface="Times New Roman" pitchFamily="18" charset="0"/>
                </a:rPr>
                <a:t>例如，例</a:t>
              </a:r>
              <a:r>
                <a:rPr kumimoji="1" lang="en-US" altLang="zh-CN" sz="2000" b="1">
                  <a:latin typeface="Times New Roman" pitchFamily="18" charset="0"/>
                </a:rPr>
                <a:t>3.1 </a:t>
              </a:r>
              <a:r>
                <a:rPr kumimoji="1" lang="zh-CN" altLang="en-US" sz="2000" b="1">
                  <a:latin typeface="Times New Roman" pitchFamily="18" charset="0"/>
                </a:rPr>
                <a:t>定义的文法</a:t>
              </a:r>
              <a:r>
                <a:rPr kumimoji="1" lang="en-US" altLang="zh-CN" sz="2000" b="1">
                  <a:effectLst>
                    <a:outerShdw blurRad="38100" dist="38100" dir="2700000" algn="tl">
                      <a:srgbClr val="C0C0C0"/>
                    </a:outerShdw>
                  </a:effectLst>
                  <a:latin typeface="Times New Roman" pitchFamily="18" charset="0"/>
                </a:rPr>
                <a:t>G1</a:t>
              </a:r>
              <a:r>
                <a:rPr kumimoji="1" lang="zh-CN" altLang="en-US" sz="2000" b="1">
                  <a:effectLst>
                    <a:outerShdw blurRad="38100" dist="38100" dir="2700000" algn="tl">
                      <a:srgbClr val="C0C0C0"/>
                    </a:outerShdw>
                  </a:effectLst>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{S→aSb</a:t>
              </a:r>
              <a:r>
                <a:rPr kumimoji="1" lang="zh-CN" altLang="en-US" sz="2000" b="1">
                  <a:latin typeface="Times New Roman" pitchFamily="18" charset="0"/>
                </a:rPr>
                <a:t>，</a:t>
              </a:r>
              <a:r>
                <a:rPr kumimoji="1" lang="en-US" altLang="zh-CN" sz="2000" b="1">
                  <a:latin typeface="Times New Roman" pitchFamily="18" charset="0"/>
                </a:rPr>
                <a:t>S→ab}</a:t>
              </a:r>
              <a:r>
                <a:rPr kumimoji="1" lang="zh-CN" altLang="en-US" sz="2000" b="1">
                  <a:latin typeface="Times New Roman" pitchFamily="18" charset="0"/>
                </a:rPr>
                <a:t>，</a:t>
              </a:r>
              <a:r>
                <a:rPr kumimoji="1" lang="en-US" altLang="zh-CN" sz="2000" b="1">
                  <a:latin typeface="Times New Roman" pitchFamily="18" charset="0"/>
                </a:rPr>
                <a:t>S) </a:t>
              </a:r>
              <a:r>
                <a:rPr kumimoji="1" lang="zh-CN" altLang="en-US" sz="2000" b="1">
                  <a:latin typeface="Times New Roman" pitchFamily="18" charset="0"/>
                </a:rPr>
                <a:t>，多步推导</a:t>
              </a:r>
              <a:r>
                <a:rPr kumimoji="1" lang="en-US" altLang="zh-CN" sz="2000" b="1">
                  <a:latin typeface="Times New Roman" pitchFamily="18" charset="0"/>
                </a:rPr>
                <a:t>(</a:t>
              </a:r>
              <a:r>
                <a:rPr kumimoji="1" lang="en-US" altLang="zh-CN" sz="2000" b="1">
                  <a:latin typeface="Times New Roman" pitchFamily="18" charset="0"/>
                  <a:sym typeface="Symbol" pitchFamily="18" charset="2"/>
                </a:rPr>
                <a:t>)</a:t>
              </a:r>
              <a:r>
                <a:rPr kumimoji="1" lang="zh-CN" altLang="en-US" sz="2000" b="1">
                  <a:latin typeface="Times New Roman" pitchFamily="18" charset="0"/>
                </a:rPr>
                <a:t>例子有：</a:t>
              </a:r>
            </a:p>
            <a:p>
              <a:pPr algn="l" eaLnBrk="1" hangingPunct="1">
                <a:lnSpc>
                  <a:spcPct val="110000"/>
                </a:lnSpc>
                <a:spcBef>
                  <a:spcPct val="10000"/>
                </a:spcBef>
                <a:defRPr/>
              </a:pPr>
              <a:r>
                <a:rPr kumimoji="1" lang="zh-CN" altLang="en-US" sz="2000" b="1">
                  <a:latin typeface="Times New Roman" pitchFamily="18" charset="0"/>
                </a:rPr>
                <a:t>（</a:t>
              </a:r>
              <a:r>
                <a:rPr kumimoji="1" lang="en-US" altLang="zh-CN" sz="2000" b="1">
                  <a:latin typeface="Times New Roman" pitchFamily="18" charset="0"/>
                </a:rPr>
                <a:t>1</a:t>
              </a:r>
              <a:r>
                <a:rPr kumimoji="1" lang="zh-CN" altLang="en-US" sz="2000" b="1">
                  <a:latin typeface="Times New Roman" pitchFamily="18" charset="0"/>
                </a:rPr>
                <a:t>）</a:t>
              </a:r>
              <a:r>
                <a:rPr kumimoji="1" lang="en-US" altLang="zh-CN" sz="2000" b="1">
                  <a:latin typeface="Times New Roman" pitchFamily="18" charset="0"/>
                </a:rPr>
                <a:t>S</a:t>
              </a:r>
              <a:r>
                <a:rPr kumimoji="1" lang="en-US" altLang="zh-CN" sz="2000" b="1">
                  <a:latin typeface="Times New Roman" pitchFamily="18" charset="0"/>
                  <a:sym typeface="Symbol" pitchFamily="18" charset="2"/>
                </a:rPr>
                <a:t></a:t>
              </a:r>
              <a:r>
                <a:rPr kumimoji="1" lang="en-US" altLang="zh-CN" sz="2000" b="1">
                  <a:latin typeface="Times New Roman" pitchFamily="18" charset="0"/>
                </a:rPr>
                <a:t> ab  (∵S</a:t>
              </a:r>
              <a:r>
                <a:rPr kumimoji="1" lang="en-US" altLang="zh-CN" sz="2000" b="1">
                  <a:latin typeface="Times New Roman" pitchFamily="18" charset="0"/>
                  <a:sym typeface="Symbol" pitchFamily="18" charset="2"/>
                </a:rPr>
                <a:t></a:t>
              </a:r>
              <a:r>
                <a:rPr kumimoji="1" lang="en-US" altLang="zh-CN" sz="2000" b="1">
                  <a:latin typeface="Times New Roman" pitchFamily="18" charset="0"/>
                </a:rPr>
                <a:t> ab) </a:t>
              </a:r>
            </a:p>
            <a:p>
              <a:pPr algn="l" eaLnBrk="1" hangingPunct="1">
                <a:lnSpc>
                  <a:spcPct val="110000"/>
                </a:lnSpc>
                <a:spcBef>
                  <a:spcPct val="10000"/>
                </a:spcBef>
                <a:defRPr/>
              </a:pPr>
              <a:r>
                <a:rPr kumimoji="1" lang="zh-CN" altLang="en-US" sz="2000" b="1">
                  <a:latin typeface="Times New Roman" pitchFamily="18" charset="0"/>
                </a:rPr>
                <a:t>（</a:t>
              </a:r>
              <a:r>
                <a:rPr kumimoji="1" lang="en-US" altLang="zh-CN" sz="2000" b="1">
                  <a:latin typeface="Times New Roman" pitchFamily="18" charset="0"/>
                </a:rPr>
                <a:t>2</a:t>
              </a:r>
              <a:r>
                <a:rPr kumimoji="1" lang="zh-CN" altLang="en-US" sz="2000" b="1">
                  <a:latin typeface="Times New Roman" pitchFamily="18" charset="0"/>
                </a:rPr>
                <a:t>）</a:t>
              </a:r>
              <a:r>
                <a:rPr kumimoji="1" lang="en-US" altLang="zh-CN" sz="2000" b="1">
                  <a:latin typeface="Times New Roman" pitchFamily="18" charset="0"/>
                </a:rPr>
                <a:t>S</a:t>
              </a:r>
              <a:r>
                <a:rPr kumimoji="1" lang="en-US" altLang="zh-CN" sz="2000" b="1">
                  <a:latin typeface="Times New Roman" pitchFamily="18" charset="0"/>
                  <a:sym typeface="Symbol" pitchFamily="18" charset="2"/>
                </a:rPr>
                <a:t></a:t>
              </a:r>
              <a:r>
                <a:rPr kumimoji="1" lang="en-US" altLang="zh-CN" sz="2000" b="1">
                  <a:latin typeface="Times New Roman" pitchFamily="18" charset="0"/>
                </a:rPr>
                <a:t> aabb  (∵ S</a:t>
              </a:r>
              <a:r>
                <a:rPr kumimoji="1" lang="en-US" altLang="zh-CN" sz="2000" b="1">
                  <a:latin typeface="Times New Roman" pitchFamily="18" charset="0"/>
                  <a:sym typeface="Symbol" pitchFamily="18" charset="2"/>
                </a:rPr>
                <a:t></a:t>
              </a:r>
              <a:r>
                <a:rPr kumimoji="1" lang="en-US" altLang="zh-CN" sz="2000" b="1">
                  <a:latin typeface="Times New Roman" pitchFamily="18" charset="0"/>
                </a:rPr>
                <a:t> aSb</a:t>
              </a:r>
              <a:r>
                <a:rPr kumimoji="1" lang="en-US" altLang="zh-CN" sz="2000" b="1">
                  <a:latin typeface="Times New Roman" pitchFamily="18" charset="0"/>
                  <a:sym typeface="Symbol" pitchFamily="18" charset="2"/>
                </a:rPr>
                <a:t></a:t>
              </a:r>
              <a:r>
                <a:rPr kumimoji="1" lang="en-US" altLang="zh-CN" sz="2000" b="1">
                  <a:latin typeface="Times New Roman" pitchFamily="18" charset="0"/>
                </a:rPr>
                <a:t> aabb)</a:t>
              </a:r>
            </a:p>
            <a:p>
              <a:pPr algn="l" eaLnBrk="1" hangingPunct="1">
                <a:lnSpc>
                  <a:spcPct val="110000"/>
                </a:lnSpc>
                <a:spcBef>
                  <a:spcPct val="10000"/>
                </a:spcBef>
                <a:defRPr/>
              </a:pPr>
              <a:r>
                <a:rPr kumimoji="1" lang="zh-CN" altLang="en-US" sz="2000" b="1">
                  <a:latin typeface="Times New Roman" pitchFamily="18" charset="0"/>
                </a:rPr>
                <a:t>（</a:t>
              </a:r>
              <a:r>
                <a:rPr kumimoji="1" lang="en-US" altLang="zh-CN" sz="2000" b="1">
                  <a:latin typeface="Times New Roman" pitchFamily="18" charset="0"/>
                </a:rPr>
                <a:t>3</a:t>
              </a:r>
              <a:r>
                <a:rPr kumimoji="1" lang="zh-CN" altLang="en-US" sz="2000" b="1">
                  <a:latin typeface="Times New Roman" pitchFamily="18" charset="0"/>
                </a:rPr>
                <a:t>）</a:t>
              </a:r>
              <a:r>
                <a:rPr kumimoji="1" lang="en-US" altLang="zh-CN" sz="2000" b="1">
                  <a:latin typeface="Times New Roman" pitchFamily="18" charset="0"/>
                </a:rPr>
                <a:t>S</a:t>
              </a:r>
              <a:r>
                <a:rPr kumimoji="1" lang="en-US" altLang="zh-CN" sz="2000" b="1">
                  <a:latin typeface="Times New Roman" pitchFamily="18" charset="0"/>
                  <a:sym typeface="Symbol" pitchFamily="18" charset="2"/>
                </a:rPr>
                <a:t></a:t>
              </a:r>
              <a:r>
                <a:rPr kumimoji="1" lang="en-US" altLang="zh-CN" sz="2000" b="1">
                  <a:latin typeface="Times New Roman" pitchFamily="18" charset="0"/>
                </a:rPr>
                <a:t> aaaSbbb  (∵ S</a:t>
              </a:r>
              <a:r>
                <a:rPr kumimoji="1" lang="en-US" altLang="zh-CN" sz="2000" b="1">
                  <a:latin typeface="Times New Roman" pitchFamily="18" charset="0"/>
                  <a:sym typeface="Symbol" pitchFamily="18" charset="2"/>
                </a:rPr>
                <a:t></a:t>
              </a:r>
              <a:r>
                <a:rPr kumimoji="1" lang="en-US" altLang="zh-CN" sz="2000" b="1">
                  <a:latin typeface="Times New Roman" pitchFamily="18" charset="0"/>
                </a:rPr>
                <a:t> aSb</a:t>
              </a:r>
              <a:r>
                <a:rPr kumimoji="1" lang="en-US" altLang="zh-CN" sz="2000" b="1">
                  <a:latin typeface="Times New Roman" pitchFamily="18" charset="0"/>
                  <a:sym typeface="Symbol" pitchFamily="18" charset="2"/>
                </a:rPr>
                <a:t></a:t>
              </a:r>
              <a:r>
                <a:rPr kumimoji="1" lang="en-US" altLang="zh-CN" sz="2000" b="1">
                  <a:latin typeface="Times New Roman" pitchFamily="18" charset="0"/>
                </a:rPr>
                <a:t> aaSbb</a:t>
              </a:r>
              <a:r>
                <a:rPr kumimoji="1" lang="en-US" altLang="zh-CN" sz="2000" b="1">
                  <a:latin typeface="Times New Roman" pitchFamily="18" charset="0"/>
                  <a:sym typeface="Symbol" pitchFamily="18" charset="2"/>
                </a:rPr>
                <a:t></a:t>
              </a:r>
              <a:r>
                <a:rPr kumimoji="1" lang="en-US" altLang="zh-CN" sz="2000" b="1">
                  <a:latin typeface="Times New Roman" pitchFamily="18" charset="0"/>
                </a:rPr>
                <a:t> aaaSbbb)</a:t>
              </a:r>
            </a:p>
            <a:p>
              <a:pPr algn="l" eaLnBrk="1" hangingPunct="1">
                <a:lnSpc>
                  <a:spcPct val="110000"/>
                </a:lnSpc>
                <a:spcBef>
                  <a:spcPct val="10000"/>
                </a:spcBef>
                <a:defRPr/>
              </a:pPr>
              <a:r>
                <a:rPr kumimoji="1" lang="zh-CN" altLang="en-US" sz="2000" b="1">
                  <a:latin typeface="Times New Roman" pitchFamily="18" charset="0"/>
                </a:rPr>
                <a:t>（</a:t>
              </a:r>
              <a:r>
                <a:rPr kumimoji="1" lang="en-US" altLang="zh-CN" sz="2000" b="1">
                  <a:latin typeface="Times New Roman" pitchFamily="18" charset="0"/>
                </a:rPr>
                <a:t>4</a:t>
              </a:r>
              <a:r>
                <a:rPr kumimoji="1" lang="zh-CN" altLang="en-US" sz="2000" b="1">
                  <a:latin typeface="Times New Roman" pitchFamily="18" charset="0"/>
                </a:rPr>
                <a:t>）</a:t>
              </a:r>
              <a:r>
                <a:rPr kumimoji="1" lang="en-US" altLang="zh-CN" sz="2000" b="1">
                  <a:latin typeface="Times New Roman" pitchFamily="18" charset="0"/>
                </a:rPr>
                <a:t>aSb </a:t>
              </a:r>
              <a:r>
                <a:rPr kumimoji="1" lang="en-US" altLang="zh-CN" sz="2000" b="1">
                  <a:latin typeface="Times New Roman" pitchFamily="18" charset="0"/>
                  <a:sym typeface="Symbol" pitchFamily="18" charset="2"/>
                </a:rPr>
                <a:t></a:t>
              </a:r>
              <a:r>
                <a:rPr kumimoji="1" lang="en-US" altLang="zh-CN" sz="2000" b="1">
                  <a:latin typeface="Times New Roman" pitchFamily="18" charset="0"/>
                </a:rPr>
                <a:t> aaabbb  (∵ aSb</a:t>
              </a:r>
              <a:r>
                <a:rPr kumimoji="1" lang="en-US" altLang="zh-CN" sz="2000" b="1">
                  <a:latin typeface="Times New Roman" pitchFamily="18" charset="0"/>
                  <a:sym typeface="Symbol" pitchFamily="18" charset="2"/>
                </a:rPr>
                <a:t></a:t>
              </a:r>
              <a:r>
                <a:rPr kumimoji="1" lang="en-US" altLang="zh-CN" sz="2000" b="1">
                  <a:latin typeface="Times New Roman" pitchFamily="18" charset="0"/>
                </a:rPr>
                <a:t> aaSbb</a:t>
              </a:r>
              <a:r>
                <a:rPr kumimoji="1" lang="en-US" altLang="zh-CN" sz="2000" b="1">
                  <a:latin typeface="Times New Roman" pitchFamily="18" charset="0"/>
                  <a:sym typeface="Symbol" pitchFamily="18" charset="2"/>
                </a:rPr>
                <a:t></a:t>
              </a:r>
              <a:r>
                <a:rPr kumimoji="1" lang="en-US" altLang="zh-CN" sz="2000" b="1">
                  <a:latin typeface="Times New Roman" pitchFamily="18" charset="0"/>
                </a:rPr>
                <a:t> aaabbb)</a:t>
              </a:r>
            </a:p>
          </p:txBody>
        </p:sp>
        <p:sp>
          <p:nvSpPr>
            <p:cNvPr id="24592" name="Text Box 11"/>
            <p:cNvSpPr txBox="1">
              <a:spLocks noChangeArrowheads="1"/>
            </p:cNvSpPr>
            <p:nvPr/>
          </p:nvSpPr>
          <p:spPr bwMode="auto">
            <a:xfrm>
              <a:off x="960" y="2784"/>
              <a:ext cx="2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1600" b="1">
                  <a:latin typeface="Tahoma" pitchFamily="34" charset="0"/>
                </a:rPr>
                <a:t>＋</a:t>
              </a:r>
            </a:p>
          </p:txBody>
        </p:sp>
        <p:sp>
          <p:nvSpPr>
            <p:cNvPr id="24593" name="Text Box 12"/>
            <p:cNvSpPr txBox="1">
              <a:spLocks noChangeArrowheads="1"/>
            </p:cNvSpPr>
            <p:nvPr/>
          </p:nvSpPr>
          <p:spPr bwMode="auto">
            <a:xfrm>
              <a:off x="960" y="3024"/>
              <a:ext cx="2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1600" b="1">
                  <a:latin typeface="Tahoma" pitchFamily="34" charset="0"/>
                </a:rPr>
                <a:t>＋</a:t>
              </a:r>
            </a:p>
          </p:txBody>
        </p:sp>
        <p:sp>
          <p:nvSpPr>
            <p:cNvPr id="24594" name="Text Box 13"/>
            <p:cNvSpPr txBox="1">
              <a:spLocks noChangeArrowheads="1"/>
            </p:cNvSpPr>
            <p:nvPr/>
          </p:nvSpPr>
          <p:spPr bwMode="auto">
            <a:xfrm>
              <a:off x="960" y="3240"/>
              <a:ext cx="2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1600" b="1">
                  <a:latin typeface="Tahoma" pitchFamily="34" charset="0"/>
                </a:rPr>
                <a:t>＋</a:t>
              </a:r>
            </a:p>
          </p:txBody>
        </p:sp>
        <p:sp>
          <p:nvSpPr>
            <p:cNvPr id="24595" name="Text Box 14"/>
            <p:cNvSpPr txBox="1">
              <a:spLocks noChangeArrowheads="1"/>
            </p:cNvSpPr>
            <p:nvPr/>
          </p:nvSpPr>
          <p:spPr bwMode="auto">
            <a:xfrm>
              <a:off x="1169" y="3456"/>
              <a:ext cx="2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1600" b="1">
                  <a:latin typeface="Tahoma" pitchFamily="34" charset="0"/>
                </a:rPr>
                <a:t>＋</a:t>
              </a:r>
            </a:p>
          </p:txBody>
        </p:sp>
        <p:sp>
          <p:nvSpPr>
            <p:cNvPr id="24596" name="Text Box 15"/>
            <p:cNvSpPr txBox="1">
              <a:spLocks noChangeArrowheads="1"/>
            </p:cNvSpPr>
            <p:nvPr/>
          </p:nvSpPr>
          <p:spPr bwMode="auto">
            <a:xfrm>
              <a:off x="1176" y="2544"/>
              <a:ext cx="2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1400" b="1">
                  <a:latin typeface="Tahoma" pitchFamily="34" charset="0"/>
                </a:rPr>
                <a:t>＋</a:t>
              </a:r>
            </a:p>
          </p:txBody>
        </p:sp>
      </p:grpSp>
      <p:sp>
        <p:nvSpPr>
          <p:cNvPr id="24589" name="Text Box 16"/>
          <p:cNvSpPr txBox="1">
            <a:spLocks noChangeArrowheads="1"/>
          </p:cNvSpPr>
          <p:nvPr/>
        </p:nvSpPr>
        <p:spPr bwMode="auto">
          <a:xfrm>
            <a:off x="533400" y="3124200"/>
            <a:ext cx="8370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latin typeface="Times New Roman" pitchFamily="18" charset="0"/>
              </a:rPr>
              <a:t>如果</a:t>
            </a:r>
            <a:r>
              <a:rPr kumimoji="1" lang="en-US" altLang="zh-CN" sz="2000" b="1" dirty="0">
                <a:latin typeface="Times New Roman" pitchFamily="18" charset="0"/>
              </a:rPr>
              <a:t>α</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β</a:t>
            </a:r>
            <a:r>
              <a:rPr kumimoji="1" lang="zh-CN" altLang="en-US" sz="2000" b="1" dirty="0">
                <a:latin typeface="Times New Roman" pitchFamily="18" charset="0"/>
              </a:rPr>
              <a:t>，也称为</a:t>
            </a:r>
            <a:r>
              <a:rPr kumimoji="1" lang="en-US" altLang="zh-CN" sz="2000" b="1" dirty="0">
                <a:latin typeface="Times New Roman" pitchFamily="18" charset="0"/>
              </a:rPr>
              <a:t>β</a:t>
            </a:r>
            <a:r>
              <a:rPr kumimoji="1" lang="zh-CN" altLang="en-US" sz="2000" b="1" dirty="0">
                <a:solidFill>
                  <a:srgbClr val="CC6600"/>
                </a:solidFill>
                <a:latin typeface="Times New Roman" pitchFamily="18" charset="0"/>
              </a:rPr>
              <a:t>归约到</a:t>
            </a:r>
            <a:r>
              <a:rPr kumimoji="1" lang="en-US" altLang="zh-CN" sz="2000" b="1" dirty="0">
                <a:latin typeface="Times New Roman" pitchFamily="18" charset="0"/>
              </a:rPr>
              <a:t>α</a:t>
            </a:r>
            <a:r>
              <a:rPr kumimoji="1" lang="zh-CN" altLang="en-US" sz="2000" b="1" dirty="0">
                <a:latin typeface="Times New Roman" pitchFamily="18" charset="0"/>
              </a:rPr>
              <a:t>，也称为</a:t>
            </a:r>
            <a:r>
              <a:rPr kumimoji="1" lang="en-US" altLang="zh-CN" sz="2000" b="1" dirty="0">
                <a:latin typeface="Times New Roman" pitchFamily="18" charset="0"/>
              </a:rPr>
              <a:t>n</a:t>
            </a:r>
            <a:r>
              <a:rPr kumimoji="1" lang="zh-CN" altLang="en-US" sz="2000" b="1" dirty="0">
                <a:latin typeface="Times New Roman" pitchFamily="18" charset="0"/>
              </a:rPr>
              <a:t>步归约或多步归约。</a:t>
            </a: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7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4705"/>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7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14706"/>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70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4707"/>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470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147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6" grpId="0" animBg="1"/>
      <p:bldP spid="114706" grpId="1" animBg="1"/>
      <p:bldP spid="114705" grpId="0" animBg="1"/>
      <p:bldP spid="114705" grpId="1" animBg="1"/>
      <p:bldP spid="114707" grpId="0" animBg="1"/>
      <p:bldP spid="114707" grpId="1" animBg="1"/>
      <p:bldP spid="114708" grpId="0" animBg="1"/>
      <p:bldP spid="114708"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32" name="Rectangle 20"/>
          <p:cNvSpPr>
            <a:spLocks noChangeArrowheads="1"/>
          </p:cNvSpPr>
          <p:nvPr/>
        </p:nvSpPr>
        <p:spPr bwMode="auto">
          <a:xfrm>
            <a:off x="762000" y="3505200"/>
            <a:ext cx="6400800" cy="381000"/>
          </a:xfrm>
          <a:prstGeom prst="rect">
            <a:avLst/>
          </a:prstGeom>
          <a:solidFill>
            <a:srgbClr val="00FFFF">
              <a:alpha val="45097"/>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3" name="Rectangle 21"/>
          <p:cNvSpPr>
            <a:spLocks noChangeArrowheads="1"/>
          </p:cNvSpPr>
          <p:nvPr/>
        </p:nvSpPr>
        <p:spPr bwMode="auto">
          <a:xfrm>
            <a:off x="762000" y="4038600"/>
            <a:ext cx="6400800" cy="381000"/>
          </a:xfrm>
          <a:prstGeom prst="rect">
            <a:avLst/>
          </a:prstGeom>
          <a:solidFill>
            <a:srgbClr val="00FFFF">
              <a:alpha val="45097"/>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4" name="Rectangle 22"/>
          <p:cNvSpPr>
            <a:spLocks noChangeArrowheads="1"/>
          </p:cNvSpPr>
          <p:nvPr/>
        </p:nvSpPr>
        <p:spPr bwMode="auto">
          <a:xfrm>
            <a:off x="762000" y="4572000"/>
            <a:ext cx="6400800" cy="381000"/>
          </a:xfrm>
          <a:prstGeom prst="rect">
            <a:avLst/>
          </a:prstGeom>
          <a:solidFill>
            <a:srgbClr val="00FFFF">
              <a:alpha val="45097"/>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6" name="Rectangle 24"/>
          <p:cNvSpPr>
            <a:spLocks noChangeArrowheads="1"/>
          </p:cNvSpPr>
          <p:nvPr/>
        </p:nvSpPr>
        <p:spPr bwMode="auto">
          <a:xfrm>
            <a:off x="762000" y="5638800"/>
            <a:ext cx="6400800" cy="381000"/>
          </a:xfrm>
          <a:prstGeom prst="rect">
            <a:avLst/>
          </a:prstGeom>
          <a:solidFill>
            <a:srgbClr val="00FFFF">
              <a:alpha val="45097"/>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5" name="Rectangle 23"/>
          <p:cNvSpPr>
            <a:spLocks noChangeArrowheads="1"/>
          </p:cNvSpPr>
          <p:nvPr/>
        </p:nvSpPr>
        <p:spPr bwMode="auto">
          <a:xfrm>
            <a:off x="762000" y="5105400"/>
            <a:ext cx="6400800" cy="381000"/>
          </a:xfrm>
          <a:prstGeom prst="rect">
            <a:avLst/>
          </a:prstGeom>
          <a:solidFill>
            <a:srgbClr val="00FFFF">
              <a:alpha val="45097"/>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7" name="Text Box 2"/>
          <p:cNvSpPr txBox="1">
            <a:spLocks noChangeArrowheads="1"/>
          </p:cNvSpPr>
          <p:nvPr/>
        </p:nvSpPr>
        <p:spPr bwMode="auto">
          <a:xfrm>
            <a:off x="544513" y="838200"/>
            <a:ext cx="3570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smtClean="0">
                <a:latin typeface="Times New Roman" pitchFamily="18" charset="0"/>
              </a:rPr>
              <a:t>定义</a:t>
            </a:r>
            <a:r>
              <a:rPr kumimoji="1" lang="en-US" altLang="zh-CN" sz="2000" b="1" dirty="0" smtClean="0">
                <a:latin typeface="Times New Roman" pitchFamily="18" charset="0"/>
              </a:rPr>
              <a:t>2.4 </a:t>
            </a:r>
            <a:r>
              <a:rPr kumimoji="1" lang="zh-CN" altLang="en-US" sz="2000" b="1" dirty="0">
                <a:latin typeface="Times New Roman" pitchFamily="18" charset="0"/>
              </a:rPr>
              <a:t>（</a:t>
            </a:r>
            <a:r>
              <a:rPr kumimoji="1" lang="zh-CN" altLang="en-US" sz="2000" b="1" dirty="0">
                <a:latin typeface="Times New Roman" pitchFamily="18" charset="0"/>
                <a:sym typeface="Symbol" pitchFamily="18" charset="2"/>
              </a:rPr>
              <a:t>推导、归约</a:t>
            </a:r>
            <a:r>
              <a:rPr kumimoji="1" lang="zh-CN" altLang="en-US" sz="2000" b="1" dirty="0">
                <a:latin typeface="Times New Roman" pitchFamily="18" charset="0"/>
              </a:rPr>
              <a:t>）</a:t>
            </a:r>
          </a:p>
        </p:txBody>
      </p:sp>
      <p:sp>
        <p:nvSpPr>
          <p:cNvPr id="25608" name="Rectangle 3"/>
          <p:cNvSpPr>
            <a:spLocks noChangeArrowheads="1"/>
          </p:cNvSpPr>
          <p:nvPr/>
        </p:nvSpPr>
        <p:spPr bwMode="auto">
          <a:xfrm>
            <a:off x="533400" y="1252538"/>
            <a:ext cx="80010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573088" algn="l" eaLnBrk="1" hangingPunct="1">
              <a:lnSpc>
                <a:spcPct val="110000"/>
              </a:lnSpc>
              <a:spcBef>
                <a:spcPct val="10000"/>
              </a:spcBef>
            </a:pPr>
            <a:r>
              <a:rPr kumimoji="1" lang="zh-CN" altLang="en-US" sz="2000" b="1" dirty="0">
                <a:latin typeface="+mn-ea"/>
                <a:ea typeface="+mn-ea"/>
              </a:rPr>
              <a:t>设文法</a:t>
            </a:r>
            <a:r>
              <a:rPr kumimoji="1" lang="en-US" altLang="zh-CN" sz="2000" b="1" dirty="0">
                <a:latin typeface="+mn-ea"/>
                <a:ea typeface="+mn-ea"/>
              </a:rPr>
              <a:t>G</a:t>
            </a:r>
            <a:r>
              <a:rPr kumimoji="1" lang="zh-CN" altLang="en-US" sz="2000" b="1" dirty="0">
                <a:latin typeface="+mn-ea"/>
                <a:ea typeface="+mn-ea"/>
              </a:rPr>
              <a:t>＝（</a:t>
            </a:r>
            <a:r>
              <a:rPr kumimoji="1" lang="en-US" altLang="zh-CN" sz="2000" b="1" dirty="0">
                <a:latin typeface="+mn-ea"/>
                <a:ea typeface="+mn-ea"/>
              </a:rPr>
              <a:t>V</a:t>
            </a:r>
            <a:r>
              <a:rPr kumimoji="1" lang="en-US" altLang="zh-CN" sz="2000" b="1" baseline="-30000" dirty="0">
                <a:latin typeface="+mn-ea"/>
                <a:ea typeface="+mn-ea"/>
              </a:rPr>
              <a:t>N</a:t>
            </a:r>
            <a:r>
              <a:rPr kumimoji="1" lang="zh-CN" altLang="en-US" sz="2000" b="1" dirty="0">
                <a:latin typeface="+mn-ea"/>
                <a:ea typeface="+mn-ea"/>
              </a:rPr>
              <a:t>，</a:t>
            </a:r>
            <a:r>
              <a:rPr kumimoji="1" lang="en-US" altLang="zh-CN" sz="2000" b="1" dirty="0">
                <a:latin typeface="+mn-ea"/>
                <a:ea typeface="+mn-ea"/>
              </a:rPr>
              <a:t>V</a:t>
            </a:r>
            <a:r>
              <a:rPr kumimoji="1" lang="en-US" altLang="zh-CN" sz="2000" b="1" baseline="-30000" dirty="0">
                <a:latin typeface="+mn-ea"/>
                <a:ea typeface="+mn-ea"/>
              </a:rPr>
              <a:t>T</a:t>
            </a:r>
            <a:r>
              <a:rPr kumimoji="1" lang="zh-CN" altLang="en-US" sz="2000" b="1" dirty="0">
                <a:latin typeface="+mn-ea"/>
                <a:ea typeface="+mn-ea"/>
              </a:rPr>
              <a:t>，</a:t>
            </a:r>
            <a:r>
              <a:rPr kumimoji="1" lang="en-US" altLang="zh-CN" sz="2000" b="1" dirty="0">
                <a:latin typeface="+mn-ea"/>
                <a:ea typeface="+mn-ea"/>
              </a:rPr>
              <a:t>P</a:t>
            </a:r>
            <a:r>
              <a:rPr kumimoji="1" lang="zh-CN" altLang="en-US" sz="2000" b="1" dirty="0">
                <a:latin typeface="+mn-ea"/>
                <a:ea typeface="+mn-ea"/>
              </a:rPr>
              <a:t>，</a:t>
            </a:r>
            <a:r>
              <a:rPr kumimoji="1" lang="en-US" altLang="zh-CN" sz="2000" b="1" dirty="0">
                <a:latin typeface="+mn-ea"/>
                <a:ea typeface="+mn-ea"/>
              </a:rPr>
              <a:t>S</a:t>
            </a:r>
            <a:r>
              <a:rPr kumimoji="1" lang="zh-CN" altLang="en-US" sz="2000" b="1" dirty="0">
                <a:latin typeface="+mn-ea"/>
                <a:ea typeface="+mn-ea"/>
              </a:rPr>
              <a:t>），</a:t>
            </a:r>
            <a:r>
              <a:rPr kumimoji="1" lang="en-US" altLang="zh-CN" sz="2000" b="1" dirty="0">
                <a:latin typeface="+mn-ea"/>
                <a:ea typeface="+mn-ea"/>
              </a:rPr>
              <a:t>α,β∈</a:t>
            </a:r>
            <a:r>
              <a:rPr kumimoji="1" lang="zh-CN" altLang="en-US" sz="2000" b="1" dirty="0">
                <a:latin typeface="+mn-ea"/>
                <a:ea typeface="+mn-ea"/>
              </a:rPr>
              <a:t>（</a:t>
            </a:r>
            <a:r>
              <a:rPr kumimoji="1" lang="en-US" altLang="zh-CN" sz="2000" b="1" dirty="0">
                <a:latin typeface="+mn-ea"/>
                <a:ea typeface="+mn-ea"/>
              </a:rPr>
              <a:t>V</a:t>
            </a:r>
            <a:r>
              <a:rPr kumimoji="1" lang="en-US" altLang="zh-CN" sz="2000" b="1" baseline="-30000" dirty="0">
                <a:latin typeface="+mn-ea"/>
                <a:ea typeface="+mn-ea"/>
              </a:rPr>
              <a:t>N</a:t>
            </a:r>
            <a:r>
              <a:rPr kumimoji="1" lang="en-US" altLang="zh-CN" sz="2000" b="1" dirty="0">
                <a:latin typeface="+mn-ea"/>
                <a:ea typeface="+mn-ea"/>
              </a:rPr>
              <a:t>∪V</a:t>
            </a:r>
            <a:r>
              <a:rPr kumimoji="1" lang="en-US" altLang="zh-CN" sz="2000" b="1" baseline="-30000" dirty="0">
                <a:latin typeface="+mn-ea"/>
                <a:ea typeface="+mn-ea"/>
              </a:rPr>
              <a:t>T</a:t>
            </a:r>
            <a:r>
              <a:rPr kumimoji="1" lang="zh-CN" altLang="en-US" sz="2000" b="1" dirty="0">
                <a:latin typeface="+mn-ea"/>
                <a:ea typeface="+mn-ea"/>
              </a:rPr>
              <a:t>）</a:t>
            </a:r>
            <a:r>
              <a:rPr kumimoji="1" lang="zh-CN" altLang="en-US" sz="2000" b="1" baseline="30000" dirty="0">
                <a:latin typeface="+mn-ea"/>
                <a:ea typeface="+mn-ea"/>
              </a:rPr>
              <a:t>*</a:t>
            </a:r>
            <a:r>
              <a:rPr kumimoji="1" lang="zh-CN" altLang="en-US" sz="2000" b="1" dirty="0">
                <a:latin typeface="+mn-ea"/>
                <a:ea typeface="+mn-ea"/>
              </a:rPr>
              <a:t>，如果有</a:t>
            </a:r>
            <a:r>
              <a:rPr kumimoji="1" lang="en-US" altLang="zh-CN" sz="2000" b="1" dirty="0">
                <a:latin typeface="+mn-ea"/>
                <a:ea typeface="+mn-ea"/>
              </a:rPr>
              <a:t>α</a:t>
            </a:r>
            <a:r>
              <a:rPr kumimoji="1" lang="en-US" altLang="zh-CN" b="1" dirty="0">
                <a:latin typeface="+mn-ea"/>
                <a:ea typeface="+mn-ea"/>
              </a:rPr>
              <a:t>→</a:t>
            </a:r>
            <a:r>
              <a:rPr kumimoji="1" lang="en-US" altLang="zh-CN" sz="2000" b="1" dirty="0">
                <a:latin typeface="+mn-ea"/>
                <a:ea typeface="+mn-ea"/>
              </a:rPr>
              <a:t>β</a:t>
            </a:r>
            <a:r>
              <a:rPr kumimoji="1" lang="zh-CN" altLang="en-US" sz="2000" b="1" dirty="0">
                <a:latin typeface="+mn-ea"/>
                <a:ea typeface="+mn-ea"/>
              </a:rPr>
              <a:t>或</a:t>
            </a:r>
            <a:r>
              <a:rPr kumimoji="1" lang="en-US" altLang="zh-CN" sz="2000" b="1" dirty="0">
                <a:latin typeface="+mn-ea"/>
                <a:ea typeface="+mn-ea"/>
              </a:rPr>
              <a:t>α</a:t>
            </a:r>
            <a:r>
              <a:rPr kumimoji="1" lang="en-US" altLang="zh-CN" sz="2000" b="1" dirty="0">
                <a:latin typeface="+mn-ea"/>
                <a:ea typeface="+mn-ea"/>
                <a:sym typeface="Symbol" pitchFamily="18" charset="2"/>
              </a:rPr>
              <a:t></a:t>
            </a:r>
            <a:r>
              <a:rPr kumimoji="1" lang="en-US" altLang="zh-CN" sz="2000" b="1" dirty="0">
                <a:latin typeface="+mn-ea"/>
                <a:ea typeface="+mn-ea"/>
              </a:rPr>
              <a:t>β</a:t>
            </a:r>
            <a:r>
              <a:rPr kumimoji="1" lang="zh-CN" altLang="en-US" sz="2000" b="1" dirty="0">
                <a:latin typeface="+mn-ea"/>
                <a:ea typeface="+mn-ea"/>
              </a:rPr>
              <a:t>，则称</a:t>
            </a:r>
            <a:r>
              <a:rPr kumimoji="1" lang="en-US" altLang="zh-CN" sz="2000" b="1" dirty="0">
                <a:latin typeface="+mn-ea"/>
                <a:ea typeface="+mn-ea"/>
              </a:rPr>
              <a:t>α</a:t>
            </a:r>
            <a:r>
              <a:rPr kumimoji="1" lang="zh-CN" altLang="en-US" sz="2000" b="1" dirty="0">
                <a:latin typeface="+mn-ea"/>
                <a:ea typeface="+mn-ea"/>
              </a:rPr>
              <a:t>经过</a:t>
            </a:r>
            <a:r>
              <a:rPr kumimoji="1" lang="en-US" altLang="zh-CN" sz="2000" b="1" dirty="0">
                <a:solidFill>
                  <a:srgbClr val="CC6600"/>
                </a:solidFill>
                <a:latin typeface="+mn-ea"/>
                <a:ea typeface="+mn-ea"/>
                <a:sym typeface="Symbol" pitchFamily="18" charset="2"/>
              </a:rPr>
              <a:t>0</a:t>
            </a:r>
            <a:r>
              <a:rPr kumimoji="1" lang="zh-CN" altLang="en-US" sz="2000" b="1" dirty="0">
                <a:solidFill>
                  <a:srgbClr val="CC6600"/>
                </a:solidFill>
                <a:latin typeface="+mn-ea"/>
                <a:ea typeface="+mn-ea"/>
                <a:sym typeface="Symbol" pitchFamily="18" charset="2"/>
              </a:rPr>
              <a:t>步或</a:t>
            </a:r>
            <a:r>
              <a:rPr kumimoji="1" lang="en-US" altLang="zh-CN" sz="2000" b="1" dirty="0">
                <a:solidFill>
                  <a:srgbClr val="CC6600"/>
                </a:solidFill>
                <a:latin typeface="+mn-ea"/>
                <a:ea typeface="+mn-ea"/>
                <a:sym typeface="Symbol" pitchFamily="18" charset="2"/>
              </a:rPr>
              <a:t>0</a:t>
            </a:r>
            <a:r>
              <a:rPr kumimoji="1" lang="zh-CN" altLang="en-US" sz="2000" b="1" dirty="0">
                <a:solidFill>
                  <a:srgbClr val="CC6600"/>
                </a:solidFill>
                <a:latin typeface="+mn-ea"/>
                <a:ea typeface="+mn-ea"/>
                <a:sym typeface="Symbol" pitchFamily="18" charset="2"/>
              </a:rPr>
              <a:t>步以上推导</a:t>
            </a:r>
            <a:r>
              <a:rPr kumimoji="1" lang="zh-CN" altLang="en-US" sz="2000" b="1" dirty="0">
                <a:latin typeface="+mn-ea"/>
                <a:ea typeface="+mn-ea"/>
                <a:sym typeface="Symbol" pitchFamily="18" charset="2"/>
              </a:rPr>
              <a:t>出</a:t>
            </a:r>
            <a:r>
              <a:rPr kumimoji="1" lang="en-US" altLang="zh-CN" sz="2000" b="1" dirty="0">
                <a:latin typeface="+mn-ea"/>
                <a:ea typeface="+mn-ea"/>
                <a:sym typeface="Symbol" pitchFamily="18" charset="2"/>
              </a:rPr>
              <a:t>β</a:t>
            </a:r>
            <a:r>
              <a:rPr kumimoji="1" lang="zh-CN" altLang="en-US" sz="2000" b="1" dirty="0">
                <a:latin typeface="+mn-ea"/>
                <a:ea typeface="+mn-ea"/>
                <a:sym typeface="Symbol" pitchFamily="18" charset="2"/>
              </a:rPr>
              <a:t>，记为</a:t>
            </a:r>
            <a:r>
              <a:rPr kumimoji="1" lang="en-US" altLang="zh-CN" sz="2000" b="1" dirty="0">
                <a:latin typeface="+mn-ea"/>
                <a:ea typeface="+mn-ea"/>
                <a:sym typeface="Symbol" pitchFamily="18" charset="2"/>
              </a:rPr>
              <a:t>α</a:t>
            </a:r>
            <a:r>
              <a:rPr kumimoji="1" lang="en-US" altLang="zh-CN" sz="2000" b="1" dirty="0">
                <a:latin typeface="+mn-ea"/>
                <a:ea typeface="+mn-ea"/>
              </a:rPr>
              <a:t>β</a:t>
            </a:r>
            <a:r>
              <a:rPr kumimoji="1" lang="zh-CN" altLang="en-US" sz="2000" b="1" dirty="0">
                <a:latin typeface="+mn-ea"/>
                <a:ea typeface="+mn-ea"/>
              </a:rPr>
              <a:t>。亦称</a:t>
            </a:r>
            <a:r>
              <a:rPr kumimoji="1" lang="en-US" altLang="zh-CN" sz="2000" b="1" dirty="0">
                <a:latin typeface="+mn-ea"/>
                <a:ea typeface="+mn-ea"/>
                <a:sym typeface="Symbol" pitchFamily="18" charset="2"/>
              </a:rPr>
              <a:t>β</a:t>
            </a:r>
            <a:r>
              <a:rPr kumimoji="1" lang="zh-CN" altLang="en-US" sz="2000" b="1" dirty="0">
                <a:latin typeface="+mn-ea"/>
                <a:ea typeface="+mn-ea"/>
              </a:rPr>
              <a:t>经过</a:t>
            </a:r>
            <a:r>
              <a:rPr kumimoji="1" lang="en-US" altLang="zh-CN" sz="2000" b="1" dirty="0">
                <a:solidFill>
                  <a:srgbClr val="CC6600"/>
                </a:solidFill>
                <a:latin typeface="+mn-ea"/>
                <a:ea typeface="+mn-ea"/>
                <a:sym typeface="Symbol" pitchFamily="18" charset="2"/>
              </a:rPr>
              <a:t>0</a:t>
            </a:r>
            <a:r>
              <a:rPr kumimoji="1" lang="zh-CN" altLang="en-US" sz="2000" b="1" dirty="0">
                <a:solidFill>
                  <a:srgbClr val="CC6600"/>
                </a:solidFill>
                <a:latin typeface="+mn-ea"/>
                <a:ea typeface="+mn-ea"/>
                <a:sym typeface="Symbol" pitchFamily="18" charset="2"/>
              </a:rPr>
              <a:t>步或</a:t>
            </a:r>
            <a:r>
              <a:rPr kumimoji="1" lang="en-US" altLang="zh-CN" sz="2000" b="1" dirty="0">
                <a:solidFill>
                  <a:srgbClr val="CC6600"/>
                </a:solidFill>
                <a:latin typeface="+mn-ea"/>
                <a:ea typeface="+mn-ea"/>
                <a:sym typeface="Symbol" pitchFamily="18" charset="2"/>
              </a:rPr>
              <a:t>0</a:t>
            </a:r>
            <a:r>
              <a:rPr kumimoji="1" lang="zh-CN" altLang="en-US" sz="2000" b="1" dirty="0">
                <a:solidFill>
                  <a:srgbClr val="CC6600"/>
                </a:solidFill>
                <a:latin typeface="+mn-ea"/>
                <a:ea typeface="+mn-ea"/>
                <a:sym typeface="Symbol" pitchFamily="18" charset="2"/>
              </a:rPr>
              <a:t>步以上归约到</a:t>
            </a:r>
            <a:r>
              <a:rPr kumimoji="1" lang="en-US" altLang="zh-CN" sz="2000" b="1" dirty="0">
                <a:latin typeface="+mn-ea"/>
                <a:ea typeface="+mn-ea"/>
              </a:rPr>
              <a:t>α</a:t>
            </a:r>
            <a:r>
              <a:rPr kumimoji="1" lang="zh-CN" altLang="en-US" sz="2000" b="1" dirty="0">
                <a:latin typeface="+mn-ea"/>
                <a:ea typeface="+mn-ea"/>
                <a:sym typeface="Symbol" pitchFamily="18" charset="2"/>
              </a:rPr>
              <a:t>。</a:t>
            </a:r>
          </a:p>
        </p:txBody>
      </p:sp>
      <p:sp>
        <p:nvSpPr>
          <p:cNvPr id="25609" name="Text Box 4"/>
          <p:cNvSpPr txBox="1">
            <a:spLocks noChangeArrowheads="1"/>
          </p:cNvSpPr>
          <p:nvPr/>
        </p:nvSpPr>
        <p:spPr bwMode="auto">
          <a:xfrm>
            <a:off x="1752600" y="152400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1600">
                <a:latin typeface="Tahoma" pitchFamily="34" charset="0"/>
              </a:rPr>
              <a:t>＋</a:t>
            </a:r>
          </a:p>
        </p:txBody>
      </p:sp>
      <p:sp>
        <p:nvSpPr>
          <p:cNvPr id="25610" name="Text Box 5"/>
          <p:cNvSpPr txBox="1">
            <a:spLocks noChangeArrowheads="1"/>
          </p:cNvSpPr>
          <p:nvPr/>
        </p:nvSpPr>
        <p:spPr bwMode="auto">
          <a:xfrm>
            <a:off x="7387770" y="160020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1600" dirty="0">
                <a:latin typeface="Tahoma" pitchFamily="34" charset="0"/>
              </a:rPr>
              <a:t>*</a:t>
            </a:r>
          </a:p>
        </p:txBody>
      </p:sp>
      <p:grpSp>
        <p:nvGrpSpPr>
          <p:cNvPr id="25611" name="Group 6"/>
          <p:cNvGrpSpPr>
            <a:grpSpLocks/>
          </p:cNvGrpSpPr>
          <p:nvPr/>
        </p:nvGrpSpPr>
        <p:grpSpPr bwMode="auto">
          <a:xfrm>
            <a:off x="304800" y="2393950"/>
            <a:ext cx="8610600" cy="3733800"/>
            <a:chOff x="192" y="1508"/>
            <a:chExt cx="5424" cy="2352"/>
          </a:xfrm>
        </p:grpSpPr>
        <p:sp>
          <p:nvSpPr>
            <p:cNvPr id="25612" name="Rectangle 7"/>
            <p:cNvSpPr>
              <a:spLocks noChangeArrowheads="1"/>
            </p:cNvSpPr>
            <p:nvPr/>
          </p:nvSpPr>
          <p:spPr bwMode="auto">
            <a:xfrm>
              <a:off x="213" y="1508"/>
              <a:ext cx="5376" cy="2352"/>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3" name="Text Box 8"/>
            <p:cNvSpPr txBox="1">
              <a:spLocks noChangeArrowheads="1"/>
            </p:cNvSpPr>
            <p:nvPr/>
          </p:nvSpPr>
          <p:spPr bwMode="auto">
            <a:xfrm>
              <a:off x="192" y="1632"/>
              <a:ext cx="5424" cy="2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000" b="1" dirty="0">
                  <a:latin typeface="Times New Roman" pitchFamily="18" charset="0"/>
                </a:rPr>
                <a:t>例如，例</a:t>
              </a:r>
              <a:r>
                <a:rPr kumimoji="1" lang="en-US" altLang="zh-CN" sz="2000" b="1" dirty="0">
                  <a:latin typeface="Times New Roman" pitchFamily="18" charset="0"/>
                </a:rPr>
                <a:t>3.1 </a:t>
              </a:r>
              <a:r>
                <a:rPr kumimoji="1" lang="zh-CN" altLang="en-US" sz="2000" b="1" dirty="0">
                  <a:latin typeface="Times New Roman" pitchFamily="18" charset="0"/>
                </a:rPr>
                <a:t>定义的文法</a:t>
              </a:r>
              <a:r>
                <a:rPr kumimoji="1" lang="en-US" altLang="zh-CN" sz="2000" b="1" dirty="0">
                  <a:solidFill>
                    <a:srgbClr val="CC6600"/>
                  </a:solidFill>
                  <a:latin typeface="Times New Roman" pitchFamily="18" charset="0"/>
                </a:rPr>
                <a:t>G1</a:t>
              </a:r>
              <a:r>
                <a:rPr kumimoji="1" lang="zh-CN" altLang="en-US" sz="2000" b="1" dirty="0">
                  <a:solidFill>
                    <a:srgbClr val="CC6600"/>
                  </a:solidFill>
                  <a:latin typeface="Times New Roman" pitchFamily="18" charset="0"/>
                </a:rPr>
                <a:t>＝</a:t>
              </a:r>
              <a:r>
                <a:rPr kumimoji="1" lang="en-US" altLang="zh-CN" sz="2000" b="1" dirty="0">
                  <a:solidFill>
                    <a:srgbClr val="CC6600"/>
                  </a:solidFill>
                  <a:latin typeface="Times New Roman" pitchFamily="18" charset="0"/>
                </a:rPr>
                <a:t>({S}</a:t>
              </a:r>
              <a:r>
                <a:rPr kumimoji="1" lang="zh-CN" altLang="en-US" sz="2000" b="1" dirty="0">
                  <a:solidFill>
                    <a:srgbClr val="CC6600"/>
                  </a:solidFill>
                  <a:latin typeface="Times New Roman" pitchFamily="18" charset="0"/>
                </a:rPr>
                <a:t>，</a:t>
              </a:r>
              <a:r>
                <a:rPr kumimoji="1" lang="en-US" altLang="zh-CN" sz="2000" b="1" dirty="0">
                  <a:solidFill>
                    <a:srgbClr val="CC6600"/>
                  </a:solidFill>
                  <a:latin typeface="Times New Roman" pitchFamily="18" charset="0"/>
                </a:rPr>
                <a:t>{a</a:t>
              </a:r>
              <a:r>
                <a:rPr kumimoji="1" lang="zh-CN" altLang="en-US" sz="2000" b="1" dirty="0">
                  <a:solidFill>
                    <a:srgbClr val="CC6600"/>
                  </a:solidFill>
                  <a:latin typeface="Times New Roman" pitchFamily="18" charset="0"/>
                </a:rPr>
                <a:t>，</a:t>
              </a:r>
              <a:r>
                <a:rPr kumimoji="1" lang="en-US" altLang="zh-CN" sz="2000" b="1" dirty="0">
                  <a:solidFill>
                    <a:srgbClr val="CC6600"/>
                  </a:solidFill>
                  <a:latin typeface="Times New Roman" pitchFamily="18" charset="0"/>
                </a:rPr>
                <a:t>b}</a:t>
              </a:r>
              <a:r>
                <a:rPr kumimoji="1" lang="zh-CN" altLang="en-US" sz="2000" b="1" dirty="0">
                  <a:solidFill>
                    <a:srgbClr val="CC6600"/>
                  </a:solidFill>
                  <a:latin typeface="Times New Roman" pitchFamily="18" charset="0"/>
                </a:rPr>
                <a:t>，</a:t>
              </a:r>
              <a:r>
                <a:rPr kumimoji="1" lang="en-US" altLang="zh-CN" sz="2000" b="1" dirty="0">
                  <a:solidFill>
                    <a:srgbClr val="CC6600"/>
                  </a:solidFill>
                  <a:latin typeface="Times New Roman" pitchFamily="18" charset="0"/>
                </a:rPr>
                <a:t>{</a:t>
              </a:r>
              <a:r>
                <a:rPr kumimoji="1" lang="en-US" altLang="zh-CN" sz="2000" b="1" dirty="0" err="1">
                  <a:solidFill>
                    <a:srgbClr val="CC6600"/>
                  </a:solidFill>
                  <a:latin typeface="Times New Roman" pitchFamily="18" charset="0"/>
                </a:rPr>
                <a:t>S→aSb</a:t>
              </a:r>
              <a:r>
                <a:rPr kumimoji="1" lang="zh-CN" altLang="en-US" sz="2000" b="1" dirty="0">
                  <a:solidFill>
                    <a:srgbClr val="CC6600"/>
                  </a:solidFill>
                  <a:latin typeface="Times New Roman" pitchFamily="18" charset="0"/>
                </a:rPr>
                <a:t>，</a:t>
              </a:r>
              <a:r>
                <a:rPr kumimoji="1" lang="en-US" altLang="zh-CN" sz="2000" b="1" dirty="0" err="1">
                  <a:solidFill>
                    <a:srgbClr val="CC6600"/>
                  </a:solidFill>
                  <a:latin typeface="Times New Roman" pitchFamily="18" charset="0"/>
                </a:rPr>
                <a:t>S→ab</a:t>
              </a:r>
              <a:r>
                <a:rPr kumimoji="1" lang="en-US" altLang="zh-CN" sz="2000" b="1" dirty="0">
                  <a:solidFill>
                    <a:srgbClr val="CC6600"/>
                  </a:solidFill>
                  <a:latin typeface="Times New Roman" pitchFamily="18" charset="0"/>
                </a:rPr>
                <a:t>}</a:t>
              </a:r>
              <a:r>
                <a:rPr kumimoji="1" lang="zh-CN" altLang="en-US" sz="2000" b="1" dirty="0">
                  <a:solidFill>
                    <a:srgbClr val="CC6600"/>
                  </a:solidFill>
                  <a:latin typeface="Times New Roman" pitchFamily="18" charset="0"/>
                </a:rPr>
                <a:t>，</a:t>
              </a:r>
              <a:r>
                <a:rPr kumimoji="1" lang="en-US" altLang="zh-CN" sz="2000" b="1" dirty="0">
                  <a:solidFill>
                    <a:srgbClr val="CC6600"/>
                  </a:solidFill>
                  <a:latin typeface="Times New Roman" pitchFamily="18" charset="0"/>
                </a:rPr>
                <a:t>S)</a:t>
              </a:r>
              <a:r>
                <a:rPr kumimoji="1" lang="en-US" altLang="zh-CN" sz="2000" b="1" dirty="0">
                  <a:latin typeface="Times New Roman" pitchFamily="18" charset="0"/>
                </a:rPr>
                <a:t> </a:t>
              </a:r>
              <a:r>
                <a:rPr kumimoji="1" lang="zh-CN" altLang="en-US" sz="2000" b="1" dirty="0">
                  <a:latin typeface="Times New Roman" pitchFamily="18" charset="0"/>
                </a:rPr>
                <a:t>， </a:t>
              </a:r>
              <a:r>
                <a:rPr kumimoji="1" lang="en-US" altLang="zh-CN" sz="2000" b="1" dirty="0">
                  <a:solidFill>
                    <a:srgbClr val="CC6600"/>
                  </a:solidFill>
                  <a:latin typeface="Times New Roman" pitchFamily="18" charset="0"/>
                  <a:sym typeface="Symbol" pitchFamily="18" charset="2"/>
                </a:rPr>
                <a:t>0</a:t>
              </a:r>
              <a:r>
                <a:rPr kumimoji="1" lang="zh-CN" altLang="en-US" sz="2000" b="1" dirty="0">
                  <a:solidFill>
                    <a:srgbClr val="CC6600"/>
                  </a:solidFill>
                  <a:latin typeface="Times New Roman" pitchFamily="18" charset="0"/>
                  <a:sym typeface="Symbol" pitchFamily="18" charset="2"/>
                </a:rPr>
                <a:t>步或</a:t>
              </a:r>
              <a:r>
                <a:rPr kumimoji="1" lang="en-US" altLang="zh-CN" sz="2000" b="1" dirty="0">
                  <a:solidFill>
                    <a:srgbClr val="CC6600"/>
                  </a:solidFill>
                  <a:latin typeface="Times New Roman" pitchFamily="18" charset="0"/>
                  <a:sym typeface="Symbol" pitchFamily="18" charset="2"/>
                </a:rPr>
                <a:t>0</a:t>
              </a:r>
              <a:r>
                <a:rPr kumimoji="1" lang="zh-CN" altLang="en-US" sz="2000" b="1" dirty="0">
                  <a:solidFill>
                    <a:srgbClr val="CC6600"/>
                  </a:solidFill>
                  <a:latin typeface="Times New Roman" pitchFamily="18" charset="0"/>
                  <a:sym typeface="Symbol" pitchFamily="18" charset="2"/>
                </a:rPr>
                <a:t>步以上</a:t>
              </a:r>
              <a:r>
                <a:rPr kumimoji="1" lang="zh-CN" altLang="en-US" sz="2000" b="1" dirty="0">
                  <a:latin typeface="Times New Roman" pitchFamily="18" charset="0"/>
                </a:rPr>
                <a:t>推导</a:t>
              </a:r>
              <a:r>
                <a:rPr kumimoji="1" lang="en-US" altLang="zh-CN" sz="2000" b="1" dirty="0">
                  <a:latin typeface="Times New Roman" pitchFamily="18" charset="0"/>
                </a:rPr>
                <a:t>(</a:t>
              </a:r>
              <a:r>
                <a:rPr kumimoji="1" lang="en-US" altLang="zh-CN" sz="2000" b="1" dirty="0">
                  <a:latin typeface="Times New Roman" pitchFamily="18" charset="0"/>
                  <a:sym typeface="Symbol" pitchFamily="18" charset="2"/>
                </a:rPr>
                <a:t>)</a:t>
              </a:r>
              <a:r>
                <a:rPr kumimoji="1" lang="zh-CN" altLang="en-US" sz="2000" b="1" dirty="0">
                  <a:latin typeface="Times New Roman" pitchFamily="18" charset="0"/>
                </a:rPr>
                <a:t>例子有：</a:t>
              </a:r>
            </a:p>
            <a:p>
              <a:pPr algn="l" eaLnBrk="1" hangingPunct="1">
                <a:lnSpc>
                  <a:spcPct val="120000"/>
                </a:lnSpc>
                <a:spcBef>
                  <a:spcPct val="50000"/>
                </a:spcBef>
              </a:pPr>
              <a:r>
                <a:rPr kumimoji="1" lang="zh-CN" altLang="en-US" sz="2000" b="1" dirty="0">
                  <a:latin typeface="Times New Roman" pitchFamily="18" charset="0"/>
                </a:rPr>
                <a:t>     （</a:t>
              </a:r>
              <a:r>
                <a:rPr kumimoji="1" lang="en-US" altLang="zh-CN" sz="2000" b="1" dirty="0">
                  <a:latin typeface="Times New Roman" pitchFamily="18" charset="0"/>
                </a:rPr>
                <a:t>1</a:t>
              </a:r>
              <a:r>
                <a:rPr kumimoji="1" lang="zh-CN" altLang="en-US" sz="2000" b="1" dirty="0">
                  <a:latin typeface="Times New Roman" pitchFamily="18" charset="0"/>
                </a:rPr>
                <a:t>）</a:t>
              </a:r>
              <a:r>
                <a:rPr kumimoji="1" lang="en-US" altLang="zh-CN" sz="2000" b="1" dirty="0">
                  <a:latin typeface="Times New Roman" pitchFamily="18" charset="0"/>
                </a:rPr>
                <a:t>S</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a:t>
              </a:r>
              <a:r>
                <a:rPr kumimoji="1" lang="en-US" altLang="zh-CN" sz="2000" b="1" dirty="0" err="1">
                  <a:latin typeface="Times New Roman" pitchFamily="18" charset="0"/>
                </a:rPr>
                <a:t>ab</a:t>
              </a:r>
              <a:r>
                <a:rPr kumimoji="1" lang="zh-CN" altLang="en-US" sz="2000" b="1" dirty="0">
                  <a:latin typeface="Times New Roman" pitchFamily="18" charset="0"/>
                </a:rPr>
                <a:t>，因为有</a:t>
              </a:r>
              <a:r>
                <a:rPr kumimoji="1" lang="en-US" altLang="zh-CN" sz="2000" b="1" dirty="0">
                  <a:latin typeface="Times New Roman" pitchFamily="18" charset="0"/>
                </a:rPr>
                <a:t>S</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a:t>
              </a:r>
              <a:r>
                <a:rPr kumimoji="1" lang="en-US" altLang="zh-CN" sz="2000" b="1" dirty="0" err="1">
                  <a:latin typeface="Times New Roman" pitchFamily="18" charset="0"/>
                </a:rPr>
                <a:t>ab</a:t>
              </a:r>
              <a:r>
                <a:rPr kumimoji="1" lang="en-US" altLang="zh-CN" sz="2000" b="1" dirty="0">
                  <a:latin typeface="Times New Roman" pitchFamily="18" charset="0"/>
                </a:rPr>
                <a:t> </a:t>
              </a:r>
            </a:p>
            <a:p>
              <a:pPr algn="l" eaLnBrk="1" hangingPunct="1">
                <a:lnSpc>
                  <a:spcPct val="120000"/>
                </a:lnSpc>
                <a:spcBef>
                  <a:spcPct val="50000"/>
                </a:spcBef>
              </a:pPr>
              <a:r>
                <a:rPr kumimoji="1" lang="en-US" altLang="zh-CN" sz="2000" b="1" dirty="0">
                  <a:latin typeface="Times New Roman" pitchFamily="18" charset="0"/>
                </a:rPr>
                <a:t>     </a:t>
              </a:r>
              <a:r>
                <a:rPr kumimoji="1" lang="zh-CN" altLang="en-US" sz="2000" b="1" dirty="0">
                  <a:latin typeface="Times New Roman" pitchFamily="18" charset="0"/>
                </a:rPr>
                <a:t>（</a:t>
              </a:r>
              <a:r>
                <a:rPr kumimoji="1" lang="en-US" altLang="zh-CN" sz="2000" b="1" dirty="0">
                  <a:latin typeface="Times New Roman" pitchFamily="18" charset="0"/>
                </a:rPr>
                <a:t>2</a:t>
              </a:r>
              <a:r>
                <a:rPr kumimoji="1" lang="zh-CN" altLang="en-US" sz="2000" b="1" dirty="0">
                  <a:latin typeface="Times New Roman" pitchFamily="18" charset="0"/>
                </a:rPr>
                <a:t>）</a:t>
              </a:r>
              <a:r>
                <a:rPr kumimoji="1" lang="en-US" altLang="zh-CN" sz="2000" b="1" dirty="0">
                  <a:latin typeface="Times New Roman" pitchFamily="18" charset="0"/>
                </a:rPr>
                <a:t>S</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a:t>
              </a:r>
              <a:r>
                <a:rPr kumimoji="1" lang="en-US" altLang="zh-CN" sz="2000" b="1" dirty="0" err="1">
                  <a:latin typeface="Times New Roman" pitchFamily="18" charset="0"/>
                </a:rPr>
                <a:t>aabb</a:t>
              </a:r>
              <a:r>
                <a:rPr kumimoji="1" lang="zh-CN" altLang="en-US" sz="2000" b="1" dirty="0">
                  <a:latin typeface="Times New Roman" pitchFamily="18" charset="0"/>
                </a:rPr>
                <a:t>， 因为有</a:t>
              </a:r>
              <a:r>
                <a:rPr kumimoji="1" lang="en-US" altLang="zh-CN" sz="2000" b="1" dirty="0" err="1">
                  <a:latin typeface="Times New Roman" pitchFamily="18" charset="0"/>
                </a:rPr>
                <a:t>S</a:t>
              </a:r>
              <a:r>
                <a:rPr kumimoji="1" lang="en-US" altLang="zh-CN" sz="2000" b="1" dirty="0" err="1">
                  <a:latin typeface="Times New Roman" pitchFamily="18" charset="0"/>
                  <a:sym typeface="Symbol" pitchFamily="18" charset="2"/>
                </a:rPr>
                <a:t></a:t>
              </a:r>
              <a:r>
                <a:rPr kumimoji="1" lang="en-US" altLang="zh-CN" sz="2000" b="1" dirty="0" err="1">
                  <a:latin typeface="Times New Roman" pitchFamily="18" charset="0"/>
                </a:rPr>
                <a:t>aabb</a:t>
              </a:r>
              <a:endParaRPr kumimoji="1" lang="en-US" altLang="zh-CN" sz="2000" b="1" dirty="0">
                <a:latin typeface="Times New Roman" pitchFamily="18" charset="0"/>
              </a:endParaRPr>
            </a:p>
            <a:p>
              <a:pPr algn="l" eaLnBrk="1" hangingPunct="1">
                <a:lnSpc>
                  <a:spcPct val="120000"/>
                </a:lnSpc>
                <a:spcBef>
                  <a:spcPct val="50000"/>
                </a:spcBef>
              </a:pPr>
              <a:r>
                <a:rPr kumimoji="1" lang="en-US" altLang="zh-CN" sz="2000" b="1" dirty="0">
                  <a:latin typeface="Times New Roman" pitchFamily="18" charset="0"/>
                </a:rPr>
                <a:t>     </a:t>
              </a:r>
              <a:r>
                <a:rPr kumimoji="1" lang="zh-CN" altLang="en-US" sz="2000" b="1" dirty="0">
                  <a:latin typeface="Times New Roman" pitchFamily="18" charset="0"/>
                </a:rPr>
                <a:t>（</a:t>
              </a:r>
              <a:r>
                <a:rPr kumimoji="1" lang="en-US" altLang="zh-CN" sz="2000" b="1" dirty="0">
                  <a:latin typeface="Times New Roman" pitchFamily="18" charset="0"/>
                </a:rPr>
                <a:t>3</a:t>
              </a:r>
              <a:r>
                <a:rPr kumimoji="1" lang="zh-CN" altLang="en-US" sz="2000" b="1" dirty="0">
                  <a:latin typeface="Times New Roman" pitchFamily="18" charset="0"/>
                </a:rPr>
                <a:t>）</a:t>
              </a:r>
              <a:r>
                <a:rPr kumimoji="1" lang="en-US" altLang="zh-CN" sz="2000" b="1" dirty="0">
                  <a:latin typeface="Times New Roman" pitchFamily="18" charset="0"/>
                </a:rPr>
                <a:t>S</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a:t>
              </a:r>
              <a:r>
                <a:rPr kumimoji="1" lang="en-US" altLang="zh-CN" sz="2000" b="1" dirty="0" err="1">
                  <a:latin typeface="Times New Roman" pitchFamily="18" charset="0"/>
                </a:rPr>
                <a:t>aaabbb</a:t>
              </a:r>
              <a:r>
                <a:rPr kumimoji="1" lang="zh-CN" altLang="en-US" sz="2000" b="1" dirty="0">
                  <a:latin typeface="Times New Roman" pitchFamily="18" charset="0"/>
                </a:rPr>
                <a:t>，因为有</a:t>
              </a:r>
              <a:r>
                <a:rPr kumimoji="1" lang="en-US" altLang="zh-CN" sz="2000" b="1" dirty="0" err="1">
                  <a:latin typeface="Times New Roman" pitchFamily="18" charset="0"/>
                </a:rPr>
                <a:t>S</a:t>
              </a:r>
              <a:r>
                <a:rPr kumimoji="1" lang="en-US" altLang="zh-CN" sz="2000" b="1" dirty="0" err="1">
                  <a:latin typeface="Times New Roman" pitchFamily="18" charset="0"/>
                  <a:sym typeface="Symbol" pitchFamily="18" charset="2"/>
                </a:rPr>
                <a:t></a:t>
              </a:r>
              <a:r>
                <a:rPr kumimoji="1" lang="en-US" altLang="zh-CN" sz="2000" b="1" dirty="0" err="1">
                  <a:latin typeface="Times New Roman" pitchFamily="18" charset="0"/>
                </a:rPr>
                <a:t>aaabbb</a:t>
              </a:r>
              <a:endParaRPr kumimoji="1" lang="en-US" altLang="zh-CN" sz="2000" b="1" dirty="0">
                <a:latin typeface="Times New Roman" pitchFamily="18" charset="0"/>
              </a:endParaRPr>
            </a:p>
            <a:p>
              <a:pPr algn="l" eaLnBrk="1" hangingPunct="1">
                <a:lnSpc>
                  <a:spcPct val="120000"/>
                </a:lnSpc>
                <a:spcBef>
                  <a:spcPct val="50000"/>
                </a:spcBef>
              </a:pPr>
              <a:r>
                <a:rPr kumimoji="1" lang="en-US" altLang="zh-CN" sz="2000" b="1" dirty="0">
                  <a:latin typeface="Times New Roman" pitchFamily="18" charset="0"/>
                </a:rPr>
                <a:t>     </a:t>
              </a:r>
              <a:r>
                <a:rPr kumimoji="1" lang="zh-CN" altLang="en-US" sz="2000" b="1" dirty="0">
                  <a:latin typeface="Times New Roman" pitchFamily="18" charset="0"/>
                </a:rPr>
                <a:t>（</a:t>
              </a:r>
              <a:r>
                <a:rPr kumimoji="1" lang="en-US" altLang="zh-CN" sz="2000" b="1" dirty="0">
                  <a:latin typeface="Times New Roman" pitchFamily="18" charset="0"/>
                </a:rPr>
                <a:t>4</a:t>
              </a:r>
              <a:r>
                <a:rPr kumimoji="1" lang="zh-CN" altLang="en-US" sz="2000" b="1" dirty="0">
                  <a:latin typeface="Times New Roman" pitchFamily="18" charset="0"/>
                </a:rPr>
                <a:t>）</a:t>
              </a:r>
              <a:r>
                <a:rPr kumimoji="1" lang="en-US" altLang="zh-CN" sz="2000" b="1" dirty="0" err="1">
                  <a:latin typeface="Times New Roman" pitchFamily="18" charset="0"/>
                </a:rPr>
                <a:t>aSb</a:t>
              </a:r>
              <a:r>
                <a:rPr kumimoji="1" lang="en-US" altLang="zh-CN" sz="2000" b="1" dirty="0">
                  <a:latin typeface="Times New Roman" pitchFamily="18" charset="0"/>
                </a:rPr>
                <a:t> </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a:t>
              </a:r>
              <a:r>
                <a:rPr kumimoji="1" lang="en-US" altLang="zh-CN" sz="2000" b="1" dirty="0" err="1">
                  <a:latin typeface="Times New Roman" pitchFamily="18" charset="0"/>
                </a:rPr>
                <a:t>aaabbb</a:t>
              </a:r>
              <a:r>
                <a:rPr kumimoji="1" lang="zh-CN" altLang="en-US" sz="2000" b="1" dirty="0">
                  <a:latin typeface="Times New Roman" pitchFamily="18" charset="0"/>
                </a:rPr>
                <a:t>，因为有</a:t>
              </a:r>
              <a:r>
                <a:rPr kumimoji="1" lang="en-US" altLang="zh-CN" sz="2000" b="1" dirty="0" err="1">
                  <a:latin typeface="Times New Roman" pitchFamily="18" charset="0"/>
                </a:rPr>
                <a:t>aSb</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a:t>
              </a:r>
              <a:r>
                <a:rPr kumimoji="1" lang="en-US" altLang="zh-CN" sz="2000" b="1" dirty="0" err="1">
                  <a:latin typeface="Times New Roman" pitchFamily="18" charset="0"/>
                </a:rPr>
                <a:t>aaabbb</a:t>
              </a:r>
              <a:endParaRPr kumimoji="1" lang="en-US" altLang="zh-CN" sz="2000" b="1" dirty="0">
                <a:latin typeface="Times New Roman" pitchFamily="18" charset="0"/>
              </a:endParaRPr>
            </a:p>
            <a:p>
              <a:pPr algn="l" eaLnBrk="1" hangingPunct="1">
                <a:lnSpc>
                  <a:spcPct val="120000"/>
                </a:lnSpc>
                <a:spcBef>
                  <a:spcPct val="50000"/>
                </a:spcBef>
              </a:pPr>
              <a:r>
                <a:rPr kumimoji="1" lang="en-US" altLang="zh-CN" sz="2000" b="1" dirty="0">
                  <a:latin typeface="Times New Roman" pitchFamily="18" charset="0"/>
                </a:rPr>
                <a:t>     </a:t>
              </a:r>
              <a:r>
                <a:rPr kumimoji="1" lang="zh-CN" altLang="en-US" sz="2000" b="1" dirty="0">
                  <a:latin typeface="Times New Roman" pitchFamily="18" charset="0"/>
                </a:rPr>
                <a:t>（</a:t>
              </a:r>
              <a:r>
                <a:rPr kumimoji="1" lang="en-US" altLang="zh-CN" sz="2000" b="1" dirty="0">
                  <a:latin typeface="Times New Roman" pitchFamily="18" charset="0"/>
                </a:rPr>
                <a:t>5</a:t>
              </a:r>
              <a:r>
                <a:rPr kumimoji="1" lang="zh-CN" altLang="en-US" sz="2000" b="1" dirty="0">
                  <a:latin typeface="Times New Roman" pitchFamily="18" charset="0"/>
                </a:rPr>
                <a:t>）</a:t>
              </a:r>
              <a:r>
                <a:rPr kumimoji="1" lang="en-US" altLang="zh-CN" sz="2000" b="1" dirty="0" err="1">
                  <a:latin typeface="Times New Roman" pitchFamily="18" charset="0"/>
                </a:rPr>
                <a:t>aSbSb</a:t>
              </a:r>
              <a:r>
                <a:rPr kumimoji="1" lang="en-US" altLang="zh-CN" sz="2000" b="1" dirty="0">
                  <a:latin typeface="Times New Roman" pitchFamily="18" charset="0"/>
                </a:rPr>
                <a:t> </a:t>
              </a:r>
              <a:r>
                <a:rPr kumimoji="1" lang="en-US" altLang="zh-CN" sz="2000" b="1" dirty="0">
                  <a:latin typeface="Times New Roman" pitchFamily="18" charset="0"/>
                  <a:sym typeface="Symbol" pitchFamily="18" charset="2"/>
                </a:rPr>
                <a:t></a:t>
              </a:r>
              <a:r>
                <a:rPr kumimoji="1" lang="en-US" altLang="zh-CN" sz="2000" b="1" dirty="0" err="1">
                  <a:latin typeface="Times New Roman" pitchFamily="18" charset="0"/>
                </a:rPr>
                <a:t>aSbSb</a:t>
              </a:r>
              <a:r>
                <a:rPr kumimoji="1" lang="zh-CN" altLang="en-US" sz="2000" b="1" dirty="0">
                  <a:latin typeface="Times New Roman" pitchFamily="18" charset="0"/>
                </a:rPr>
                <a:t>，因为有</a:t>
              </a:r>
              <a:r>
                <a:rPr kumimoji="1" lang="en-US" altLang="zh-CN" sz="2000" b="1" dirty="0" err="1">
                  <a:latin typeface="Times New Roman" pitchFamily="18" charset="0"/>
                </a:rPr>
                <a:t>aSbSb</a:t>
              </a:r>
              <a:r>
                <a:rPr kumimoji="1" lang="zh-CN" altLang="en-US" sz="2000" b="1" dirty="0">
                  <a:latin typeface="Times New Roman" pitchFamily="18" charset="0"/>
                </a:rPr>
                <a:t>＝ </a:t>
              </a:r>
              <a:r>
                <a:rPr kumimoji="1" lang="en-US" altLang="zh-CN" sz="2000" b="1" dirty="0" err="1">
                  <a:latin typeface="Times New Roman" pitchFamily="18" charset="0"/>
                </a:rPr>
                <a:t>aSbSb</a:t>
              </a:r>
              <a:endParaRPr kumimoji="1" lang="en-US" altLang="zh-CN" sz="2000" b="1" dirty="0">
                <a:latin typeface="Times New Roman" pitchFamily="18" charset="0"/>
              </a:endParaRPr>
            </a:p>
          </p:txBody>
        </p:sp>
        <p:sp>
          <p:nvSpPr>
            <p:cNvPr id="25614" name="Text Box 9"/>
            <p:cNvSpPr txBox="1">
              <a:spLocks noChangeArrowheads="1"/>
            </p:cNvSpPr>
            <p:nvPr/>
          </p:nvSpPr>
          <p:spPr bwMode="auto">
            <a:xfrm>
              <a:off x="832" y="2196"/>
              <a:ext cx="35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1600">
                  <a:latin typeface="Tahoma" pitchFamily="34" charset="0"/>
                </a:rPr>
                <a:t>*</a:t>
              </a:r>
            </a:p>
          </p:txBody>
        </p:sp>
        <p:sp>
          <p:nvSpPr>
            <p:cNvPr id="25615" name="Text Box 10"/>
            <p:cNvSpPr txBox="1">
              <a:spLocks noChangeArrowheads="1"/>
            </p:cNvSpPr>
            <p:nvPr/>
          </p:nvSpPr>
          <p:spPr bwMode="auto">
            <a:xfrm>
              <a:off x="828" y="2834"/>
              <a:ext cx="35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1600">
                  <a:latin typeface="Tahoma" pitchFamily="34" charset="0"/>
                </a:rPr>
                <a:t>*</a:t>
              </a:r>
            </a:p>
          </p:txBody>
        </p:sp>
        <p:sp>
          <p:nvSpPr>
            <p:cNvPr id="25616" name="Text Box 11"/>
            <p:cNvSpPr txBox="1">
              <a:spLocks noChangeArrowheads="1"/>
            </p:cNvSpPr>
            <p:nvPr/>
          </p:nvSpPr>
          <p:spPr bwMode="auto">
            <a:xfrm>
              <a:off x="1201" y="3496"/>
              <a:ext cx="35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1600">
                  <a:latin typeface="Tahoma" pitchFamily="34" charset="0"/>
                </a:rPr>
                <a:t>*</a:t>
              </a:r>
            </a:p>
          </p:txBody>
        </p:sp>
        <p:sp>
          <p:nvSpPr>
            <p:cNvPr id="25617" name="Text Box 12"/>
            <p:cNvSpPr txBox="1">
              <a:spLocks noChangeArrowheads="1"/>
            </p:cNvSpPr>
            <p:nvPr/>
          </p:nvSpPr>
          <p:spPr bwMode="auto">
            <a:xfrm>
              <a:off x="1928" y="2169"/>
              <a:ext cx="35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1600">
                  <a:latin typeface="Tahoma" pitchFamily="34" charset="0"/>
                </a:rPr>
                <a:t>＋</a:t>
              </a:r>
            </a:p>
          </p:txBody>
        </p:sp>
        <p:sp>
          <p:nvSpPr>
            <p:cNvPr id="25618" name="Text Box 13"/>
            <p:cNvSpPr txBox="1">
              <a:spLocks noChangeArrowheads="1"/>
            </p:cNvSpPr>
            <p:nvPr/>
          </p:nvSpPr>
          <p:spPr bwMode="auto">
            <a:xfrm>
              <a:off x="2152" y="2497"/>
              <a:ext cx="35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1600">
                  <a:latin typeface="Tahoma" pitchFamily="34" charset="0"/>
                </a:rPr>
                <a:t>＋</a:t>
              </a:r>
            </a:p>
          </p:txBody>
        </p:sp>
        <p:sp>
          <p:nvSpPr>
            <p:cNvPr id="25619" name="Text Box 14"/>
            <p:cNvSpPr txBox="1">
              <a:spLocks noChangeArrowheads="1"/>
            </p:cNvSpPr>
            <p:nvPr/>
          </p:nvSpPr>
          <p:spPr bwMode="auto">
            <a:xfrm>
              <a:off x="2275" y="2829"/>
              <a:ext cx="3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1600">
                  <a:latin typeface="Tahoma" pitchFamily="34" charset="0"/>
                </a:rPr>
                <a:t>＋</a:t>
              </a:r>
            </a:p>
          </p:txBody>
        </p:sp>
        <p:sp>
          <p:nvSpPr>
            <p:cNvPr id="25620" name="Text Box 15"/>
            <p:cNvSpPr txBox="1">
              <a:spLocks noChangeArrowheads="1"/>
            </p:cNvSpPr>
            <p:nvPr/>
          </p:nvSpPr>
          <p:spPr bwMode="auto">
            <a:xfrm>
              <a:off x="2645" y="3144"/>
              <a:ext cx="35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1600">
                  <a:latin typeface="Tahoma" pitchFamily="34" charset="0"/>
                </a:rPr>
                <a:t>＋</a:t>
              </a:r>
            </a:p>
          </p:txBody>
        </p:sp>
        <p:sp>
          <p:nvSpPr>
            <p:cNvPr id="25621" name="Text Box 16"/>
            <p:cNvSpPr txBox="1">
              <a:spLocks noChangeArrowheads="1"/>
            </p:cNvSpPr>
            <p:nvPr/>
          </p:nvSpPr>
          <p:spPr bwMode="auto">
            <a:xfrm>
              <a:off x="840" y="2517"/>
              <a:ext cx="35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1600">
                  <a:latin typeface="Tahoma" pitchFamily="34" charset="0"/>
                </a:rPr>
                <a:t>*</a:t>
              </a:r>
            </a:p>
          </p:txBody>
        </p:sp>
        <p:sp>
          <p:nvSpPr>
            <p:cNvPr id="25622" name="Text Box 17"/>
            <p:cNvSpPr txBox="1">
              <a:spLocks noChangeArrowheads="1"/>
            </p:cNvSpPr>
            <p:nvPr/>
          </p:nvSpPr>
          <p:spPr bwMode="auto">
            <a:xfrm>
              <a:off x="1039" y="3176"/>
              <a:ext cx="35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1600">
                  <a:latin typeface="Tahoma" pitchFamily="34" charset="0"/>
                </a:rPr>
                <a:t>*</a:t>
              </a:r>
            </a:p>
          </p:txBody>
        </p:sp>
        <p:sp>
          <p:nvSpPr>
            <p:cNvPr id="25623" name="Text Box 18"/>
            <p:cNvSpPr txBox="1">
              <a:spLocks noChangeArrowheads="1"/>
            </p:cNvSpPr>
            <p:nvPr/>
          </p:nvSpPr>
          <p:spPr bwMode="auto">
            <a:xfrm>
              <a:off x="1080" y="1866"/>
              <a:ext cx="35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1600">
                  <a:latin typeface="Tahoma" pitchFamily="34" charset="0"/>
                </a:rPr>
                <a:t>*</a:t>
              </a:r>
            </a:p>
          </p:txBody>
        </p:sp>
      </p:gr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5732"/>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7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15733"/>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7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5734"/>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573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15735"/>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73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157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2" grpId="0" animBg="1"/>
      <p:bldP spid="115732" grpId="1" animBg="1"/>
      <p:bldP spid="115733" grpId="0" animBg="1"/>
      <p:bldP spid="115733" grpId="1" animBg="1"/>
      <p:bldP spid="115734" grpId="0" animBg="1"/>
      <p:bldP spid="115734" grpId="1" animBg="1"/>
      <p:bldP spid="115736" grpId="0" animBg="1"/>
      <p:bldP spid="115736" grpId="1" animBg="1"/>
      <p:bldP spid="115735" grpId="0" animBg="1"/>
      <p:bldP spid="115735"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8" name="Rectangle 12"/>
          <p:cNvSpPr>
            <a:spLocks noChangeArrowheads="1"/>
          </p:cNvSpPr>
          <p:nvPr/>
        </p:nvSpPr>
        <p:spPr bwMode="auto">
          <a:xfrm>
            <a:off x="457200" y="4038600"/>
            <a:ext cx="5410200" cy="457200"/>
          </a:xfrm>
          <a:prstGeom prst="rect">
            <a:avLst/>
          </a:prstGeom>
          <a:solidFill>
            <a:srgbClr val="00FFFF">
              <a:alpha val="4901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0" name="Rectangle 14"/>
          <p:cNvSpPr>
            <a:spLocks noChangeArrowheads="1"/>
          </p:cNvSpPr>
          <p:nvPr/>
        </p:nvSpPr>
        <p:spPr bwMode="auto">
          <a:xfrm>
            <a:off x="457200" y="4572000"/>
            <a:ext cx="6172200" cy="457200"/>
          </a:xfrm>
          <a:prstGeom prst="rect">
            <a:avLst/>
          </a:prstGeom>
          <a:solidFill>
            <a:srgbClr val="00FFFF">
              <a:alpha val="4901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1" name="Rectangle 15"/>
          <p:cNvSpPr>
            <a:spLocks noChangeArrowheads="1"/>
          </p:cNvSpPr>
          <p:nvPr/>
        </p:nvSpPr>
        <p:spPr bwMode="auto">
          <a:xfrm>
            <a:off x="457200" y="5105400"/>
            <a:ext cx="7162800" cy="457200"/>
          </a:xfrm>
          <a:prstGeom prst="rect">
            <a:avLst/>
          </a:prstGeom>
          <a:solidFill>
            <a:srgbClr val="00FFFF">
              <a:alpha val="4901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9" name="Rectangle 2"/>
          <p:cNvSpPr>
            <a:spLocks noChangeArrowheads="1"/>
          </p:cNvSpPr>
          <p:nvPr/>
        </p:nvSpPr>
        <p:spPr bwMode="auto">
          <a:xfrm>
            <a:off x="304800" y="2935288"/>
            <a:ext cx="8686800" cy="2779712"/>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0" name="Text Box 3"/>
          <p:cNvSpPr txBox="1">
            <a:spLocks noChangeArrowheads="1"/>
          </p:cNvSpPr>
          <p:nvPr/>
        </p:nvSpPr>
        <p:spPr bwMode="auto">
          <a:xfrm>
            <a:off x="381000" y="457200"/>
            <a:ext cx="3570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smtClean="0">
                <a:latin typeface="Times New Roman" pitchFamily="18" charset="0"/>
              </a:rPr>
              <a:t>定义</a:t>
            </a:r>
            <a:r>
              <a:rPr kumimoji="1" lang="en-US" altLang="zh-CN" sz="2000" b="1" dirty="0" smtClean="0">
                <a:latin typeface="Times New Roman" pitchFamily="18" charset="0"/>
              </a:rPr>
              <a:t>2.5 </a:t>
            </a:r>
            <a:r>
              <a:rPr kumimoji="1" lang="zh-CN" altLang="en-US" sz="2000" b="1" dirty="0">
                <a:latin typeface="Times New Roman" pitchFamily="18" charset="0"/>
              </a:rPr>
              <a:t>（</a:t>
            </a:r>
            <a:r>
              <a:rPr kumimoji="1" lang="zh-CN" altLang="en-US" sz="2000" b="1" dirty="0">
                <a:solidFill>
                  <a:srgbClr val="FF6600"/>
                </a:solidFill>
                <a:latin typeface="Times New Roman" pitchFamily="18" charset="0"/>
                <a:sym typeface="Symbol" pitchFamily="18" charset="2"/>
              </a:rPr>
              <a:t>句型、句子</a:t>
            </a:r>
            <a:r>
              <a:rPr kumimoji="1" lang="zh-CN" altLang="en-US" sz="2000" b="1" dirty="0">
                <a:latin typeface="Times New Roman" pitchFamily="18" charset="0"/>
              </a:rPr>
              <a:t>）</a:t>
            </a:r>
          </a:p>
        </p:txBody>
      </p:sp>
      <p:grpSp>
        <p:nvGrpSpPr>
          <p:cNvPr id="26631" name="Group 4"/>
          <p:cNvGrpSpPr>
            <a:grpSpLocks/>
          </p:cNvGrpSpPr>
          <p:nvPr/>
        </p:nvGrpSpPr>
        <p:grpSpPr bwMode="auto">
          <a:xfrm>
            <a:off x="457200" y="762000"/>
            <a:ext cx="8077200" cy="1006475"/>
            <a:chOff x="288" y="998"/>
            <a:chExt cx="5088" cy="634"/>
          </a:xfrm>
        </p:grpSpPr>
        <p:sp>
          <p:nvSpPr>
            <p:cNvPr id="26637" name="Text Box 5"/>
            <p:cNvSpPr txBox="1">
              <a:spLocks noChangeArrowheads="1"/>
            </p:cNvSpPr>
            <p:nvPr/>
          </p:nvSpPr>
          <p:spPr bwMode="auto">
            <a:xfrm>
              <a:off x="288" y="998"/>
              <a:ext cx="508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000" b="1">
                  <a:latin typeface="Times New Roman" pitchFamily="18" charset="0"/>
                </a:rPr>
                <a:t>设文法</a:t>
              </a:r>
              <a:r>
                <a:rPr kumimoji="1" lang="en-US" altLang="zh-CN" sz="2000" b="1">
                  <a:latin typeface="Times New Roman" pitchFamily="18" charset="0"/>
                </a:rPr>
                <a:t>G</a:t>
              </a:r>
              <a:r>
                <a:rPr kumimoji="1" lang="zh-CN" altLang="en-US" sz="2000" b="1">
                  <a:latin typeface="Times New Roman" pitchFamily="18" charset="0"/>
                </a:rPr>
                <a:t>＝（</a:t>
              </a:r>
              <a:r>
                <a:rPr kumimoji="1" lang="en-US" altLang="zh-CN" sz="2000" b="1">
                  <a:latin typeface="Times New Roman" pitchFamily="18" charset="0"/>
                </a:rPr>
                <a:t>V</a:t>
              </a:r>
              <a:r>
                <a:rPr kumimoji="1" lang="en-US" altLang="zh-CN" sz="2000" b="1" baseline="-30000">
                  <a:latin typeface="Times New Roman" pitchFamily="18" charset="0"/>
                </a:rPr>
                <a:t>N</a:t>
              </a:r>
              <a:r>
                <a:rPr kumimoji="1" lang="zh-CN" altLang="en-US" sz="2000" b="1">
                  <a:latin typeface="Times New Roman" pitchFamily="18" charset="0"/>
                </a:rPr>
                <a:t>，</a:t>
              </a:r>
              <a:r>
                <a:rPr kumimoji="1" lang="en-US" altLang="zh-CN" sz="2000" b="1">
                  <a:latin typeface="Times New Roman" pitchFamily="18" charset="0"/>
                </a:rPr>
                <a:t>V</a:t>
              </a:r>
              <a:r>
                <a:rPr kumimoji="1" lang="en-US" altLang="zh-CN" sz="2000" b="1" baseline="-30000">
                  <a:latin typeface="Times New Roman" pitchFamily="18" charset="0"/>
                </a:rPr>
                <a:t>T</a:t>
              </a:r>
              <a:r>
                <a:rPr kumimoji="1" lang="zh-CN" altLang="en-US" sz="2000" b="1">
                  <a:latin typeface="Times New Roman" pitchFamily="18" charset="0"/>
                </a:rPr>
                <a:t>，</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），如果有</a:t>
              </a:r>
              <a:r>
                <a:rPr kumimoji="1" lang="en-US" altLang="zh-CN" sz="2000" b="1">
                  <a:latin typeface="Times New Roman" pitchFamily="18" charset="0"/>
                </a:rPr>
                <a:t>S</a:t>
              </a:r>
              <a:r>
                <a:rPr kumimoji="1" lang="en-US" altLang="zh-CN" sz="2000" b="1">
                  <a:latin typeface="Times New Roman" pitchFamily="18" charset="0"/>
                  <a:sym typeface="Symbol" pitchFamily="18" charset="2"/>
                </a:rPr>
                <a:t></a:t>
              </a:r>
              <a:r>
                <a:rPr kumimoji="1" lang="en-US" altLang="zh-CN" sz="2000" b="1">
                  <a:latin typeface="Times New Roman" pitchFamily="18" charset="0"/>
                </a:rPr>
                <a:t>β</a:t>
              </a:r>
              <a:r>
                <a:rPr kumimoji="1" lang="zh-CN" altLang="en-US" sz="2000" b="1">
                  <a:latin typeface="Times New Roman" pitchFamily="18" charset="0"/>
                </a:rPr>
                <a:t>，则称</a:t>
              </a:r>
              <a:r>
                <a:rPr kumimoji="1" lang="en-US" altLang="zh-CN" sz="2000" b="1">
                  <a:latin typeface="Times New Roman" pitchFamily="18" charset="0"/>
                </a:rPr>
                <a:t>β</a:t>
              </a:r>
              <a:r>
                <a:rPr kumimoji="1" lang="zh-CN" altLang="en-US" sz="2000" b="1">
                  <a:latin typeface="Times New Roman" pitchFamily="18" charset="0"/>
                </a:rPr>
                <a:t>是文法</a:t>
              </a:r>
              <a:r>
                <a:rPr kumimoji="1" lang="en-US" altLang="zh-CN" sz="2000" b="1">
                  <a:solidFill>
                    <a:srgbClr val="CC6600"/>
                  </a:solidFill>
                  <a:latin typeface="Times New Roman" pitchFamily="18" charset="0"/>
                </a:rPr>
                <a:t>G</a:t>
              </a:r>
              <a:r>
                <a:rPr kumimoji="1" lang="zh-CN" altLang="en-US" sz="2000" b="1">
                  <a:solidFill>
                    <a:srgbClr val="CC6600"/>
                  </a:solidFill>
                  <a:latin typeface="Times New Roman" pitchFamily="18" charset="0"/>
                </a:rPr>
                <a:t>的句型</a:t>
              </a:r>
              <a:r>
                <a:rPr kumimoji="1" lang="zh-CN" altLang="en-US" sz="2000" b="1">
                  <a:latin typeface="Times New Roman" pitchFamily="18" charset="0"/>
                </a:rPr>
                <a:t>。如果有</a:t>
              </a:r>
              <a:r>
                <a:rPr kumimoji="1" lang="en-US" altLang="zh-CN" sz="2000" b="1">
                  <a:latin typeface="Times New Roman" pitchFamily="18" charset="0"/>
                </a:rPr>
                <a:t>S</a:t>
              </a:r>
              <a:r>
                <a:rPr kumimoji="1" lang="en-US" altLang="zh-CN" sz="2000" b="1">
                  <a:latin typeface="Times New Roman" pitchFamily="18" charset="0"/>
                  <a:sym typeface="Symbol" pitchFamily="18" charset="2"/>
                </a:rPr>
                <a:t></a:t>
              </a:r>
              <a:r>
                <a:rPr kumimoji="1" lang="en-US" altLang="zh-CN" sz="2000" b="1">
                  <a:latin typeface="Times New Roman" pitchFamily="18" charset="0"/>
                </a:rPr>
                <a:t>β</a:t>
              </a:r>
              <a:r>
                <a:rPr kumimoji="1" lang="zh-CN" altLang="en-US" sz="2000" b="1">
                  <a:latin typeface="Times New Roman" pitchFamily="18" charset="0"/>
                </a:rPr>
                <a:t>，且</a:t>
              </a:r>
              <a:r>
                <a:rPr kumimoji="1" lang="en-US" altLang="zh-CN" sz="2000" b="1">
                  <a:latin typeface="Times New Roman" pitchFamily="18" charset="0"/>
                </a:rPr>
                <a:t>β∈V</a:t>
              </a:r>
              <a:r>
                <a:rPr kumimoji="1" lang="en-US" altLang="zh-CN" sz="2000" b="1" baseline="-30000">
                  <a:latin typeface="Times New Roman" pitchFamily="18" charset="0"/>
                </a:rPr>
                <a:t>T</a:t>
              </a:r>
              <a:r>
                <a:rPr kumimoji="1" lang="en-US" altLang="zh-CN" sz="2000" b="1">
                  <a:latin typeface="Times New Roman" pitchFamily="18" charset="0"/>
                </a:rPr>
                <a:t>*</a:t>
              </a:r>
              <a:r>
                <a:rPr kumimoji="1" lang="zh-CN" altLang="en-US" sz="2000" b="1">
                  <a:latin typeface="Times New Roman" pitchFamily="18" charset="0"/>
                </a:rPr>
                <a:t>，则称</a:t>
              </a:r>
              <a:r>
                <a:rPr kumimoji="1" lang="en-US" altLang="zh-CN" sz="2000" b="1">
                  <a:latin typeface="Times New Roman" pitchFamily="18" charset="0"/>
                </a:rPr>
                <a:t>β</a:t>
              </a:r>
              <a:r>
                <a:rPr kumimoji="1" lang="zh-CN" altLang="en-US" sz="2000" b="1">
                  <a:latin typeface="Times New Roman" pitchFamily="18" charset="0"/>
                </a:rPr>
                <a:t>是文法</a:t>
              </a:r>
              <a:r>
                <a:rPr kumimoji="1" lang="en-US" altLang="zh-CN" sz="2000" b="1">
                  <a:solidFill>
                    <a:srgbClr val="CC6600"/>
                  </a:solidFill>
                  <a:latin typeface="Times New Roman" pitchFamily="18" charset="0"/>
                </a:rPr>
                <a:t>G</a:t>
              </a:r>
              <a:r>
                <a:rPr kumimoji="1" lang="zh-CN" altLang="en-US" sz="2000" b="1">
                  <a:solidFill>
                    <a:srgbClr val="CC6600"/>
                  </a:solidFill>
                  <a:latin typeface="Times New Roman" pitchFamily="18" charset="0"/>
                </a:rPr>
                <a:t>的句子</a:t>
              </a:r>
              <a:r>
                <a:rPr kumimoji="1" lang="zh-CN" altLang="en-US" sz="2000" b="1">
                  <a:latin typeface="Times New Roman" pitchFamily="18" charset="0"/>
                </a:rPr>
                <a:t>。 </a:t>
              </a:r>
            </a:p>
          </p:txBody>
        </p:sp>
        <p:sp>
          <p:nvSpPr>
            <p:cNvPr id="26638" name="Text Box 6"/>
            <p:cNvSpPr txBox="1">
              <a:spLocks noChangeArrowheads="1"/>
            </p:cNvSpPr>
            <p:nvPr/>
          </p:nvSpPr>
          <p:spPr bwMode="auto">
            <a:xfrm>
              <a:off x="3528" y="100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a:latin typeface="Tahoma" pitchFamily="34" charset="0"/>
                </a:rPr>
                <a:t>*</a:t>
              </a:r>
            </a:p>
          </p:txBody>
        </p:sp>
        <p:sp>
          <p:nvSpPr>
            <p:cNvPr id="26639" name="Text Box 7"/>
            <p:cNvSpPr txBox="1">
              <a:spLocks noChangeArrowheads="1"/>
            </p:cNvSpPr>
            <p:nvPr/>
          </p:nvSpPr>
          <p:spPr bwMode="auto">
            <a:xfrm>
              <a:off x="1360" y="130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a:latin typeface="Tahoma" pitchFamily="34" charset="0"/>
                </a:rPr>
                <a:t>*</a:t>
              </a:r>
            </a:p>
          </p:txBody>
        </p:sp>
      </p:grpSp>
      <p:sp>
        <p:nvSpPr>
          <p:cNvPr id="26632" name="Text Box 8"/>
          <p:cNvSpPr txBox="1">
            <a:spLocks noChangeArrowheads="1"/>
          </p:cNvSpPr>
          <p:nvPr/>
        </p:nvSpPr>
        <p:spPr bwMode="auto">
          <a:xfrm>
            <a:off x="304800" y="3040063"/>
            <a:ext cx="86106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000" b="1">
                <a:latin typeface="Times New Roman" pitchFamily="18" charset="0"/>
              </a:rPr>
              <a:t>例如，例</a:t>
            </a:r>
            <a:r>
              <a:rPr kumimoji="1" lang="en-US" altLang="zh-CN" sz="2000" b="1">
                <a:latin typeface="Times New Roman" pitchFamily="18" charset="0"/>
              </a:rPr>
              <a:t>3.1 </a:t>
            </a:r>
            <a:r>
              <a:rPr kumimoji="1" lang="zh-CN" altLang="en-US" sz="2000" b="1">
                <a:latin typeface="Times New Roman" pitchFamily="18" charset="0"/>
              </a:rPr>
              <a:t>定义的文法</a:t>
            </a:r>
            <a:r>
              <a:rPr kumimoji="1" lang="en-US" altLang="zh-CN" sz="2000" b="1">
                <a:solidFill>
                  <a:srgbClr val="CC6600"/>
                </a:solidFill>
                <a:latin typeface="Times New Roman" pitchFamily="18" charset="0"/>
              </a:rPr>
              <a:t>G1</a:t>
            </a:r>
            <a:r>
              <a:rPr kumimoji="1" lang="zh-CN" altLang="en-US" sz="2000" b="1">
                <a:solidFill>
                  <a:srgbClr val="CC6600"/>
                </a:solidFill>
                <a:latin typeface="Times New Roman" pitchFamily="18" charset="0"/>
              </a:rPr>
              <a:t>＝</a:t>
            </a:r>
            <a:r>
              <a:rPr kumimoji="1" lang="en-US" altLang="zh-CN" sz="2000" b="1">
                <a:solidFill>
                  <a:srgbClr val="CC6600"/>
                </a:solidFill>
                <a:latin typeface="Times New Roman" pitchFamily="18" charset="0"/>
              </a:rPr>
              <a:t>({S}</a:t>
            </a:r>
            <a:r>
              <a:rPr kumimoji="1" lang="zh-CN" altLang="en-US" sz="2000" b="1">
                <a:solidFill>
                  <a:srgbClr val="CC6600"/>
                </a:solidFill>
                <a:latin typeface="Times New Roman" pitchFamily="18" charset="0"/>
              </a:rPr>
              <a:t>，</a:t>
            </a:r>
            <a:r>
              <a:rPr kumimoji="1" lang="en-US" altLang="zh-CN" sz="2000" b="1">
                <a:solidFill>
                  <a:srgbClr val="CC6600"/>
                </a:solidFill>
                <a:latin typeface="Times New Roman" pitchFamily="18" charset="0"/>
              </a:rPr>
              <a:t>{a</a:t>
            </a:r>
            <a:r>
              <a:rPr kumimoji="1" lang="zh-CN" altLang="en-US" sz="2000" b="1">
                <a:solidFill>
                  <a:srgbClr val="CC6600"/>
                </a:solidFill>
                <a:latin typeface="Times New Roman" pitchFamily="18" charset="0"/>
              </a:rPr>
              <a:t>，</a:t>
            </a:r>
            <a:r>
              <a:rPr kumimoji="1" lang="en-US" altLang="zh-CN" sz="2000" b="1">
                <a:solidFill>
                  <a:srgbClr val="CC6600"/>
                </a:solidFill>
                <a:latin typeface="Times New Roman" pitchFamily="18" charset="0"/>
              </a:rPr>
              <a:t>b}</a:t>
            </a:r>
            <a:r>
              <a:rPr kumimoji="1" lang="zh-CN" altLang="en-US" sz="2000" b="1">
                <a:solidFill>
                  <a:srgbClr val="CC6600"/>
                </a:solidFill>
                <a:latin typeface="Times New Roman" pitchFamily="18" charset="0"/>
              </a:rPr>
              <a:t>，</a:t>
            </a:r>
            <a:r>
              <a:rPr kumimoji="1" lang="en-US" altLang="zh-CN" sz="2000" b="1">
                <a:solidFill>
                  <a:srgbClr val="CC6600"/>
                </a:solidFill>
                <a:latin typeface="Times New Roman" pitchFamily="18" charset="0"/>
              </a:rPr>
              <a:t>{S→aSb</a:t>
            </a:r>
            <a:r>
              <a:rPr kumimoji="1" lang="zh-CN" altLang="en-US" sz="2000" b="1">
                <a:solidFill>
                  <a:srgbClr val="CC6600"/>
                </a:solidFill>
                <a:latin typeface="Times New Roman" pitchFamily="18" charset="0"/>
              </a:rPr>
              <a:t>，</a:t>
            </a:r>
            <a:r>
              <a:rPr kumimoji="1" lang="en-US" altLang="zh-CN" sz="2000" b="1">
                <a:solidFill>
                  <a:srgbClr val="CC6600"/>
                </a:solidFill>
                <a:latin typeface="Times New Roman" pitchFamily="18" charset="0"/>
              </a:rPr>
              <a:t>S→ab}</a:t>
            </a:r>
            <a:r>
              <a:rPr kumimoji="1" lang="zh-CN" altLang="en-US" sz="2000" b="1">
                <a:solidFill>
                  <a:srgbClr val="CC6600"/>
                </a:solidFill>
                <a:latin typeface="Times New Roman" pitchFamily="18" charset="0"/>
              </a:rPr>
              <a:t>，</a:t>
            </a:r>
            <a:r>
              <a:rPr kumimoji="1" lang="en-US" altLang="zh-CN" sz="2000" b="1">
                <a:solidFill>
                  <a:srgbClr val="CC6600"/>
                </a:solidFill>
                <a:latin typeface="Times New Roman" pitchFamily="18" charset="0"/>
              </a:rPr>
              <a:t>S)</a:t>
            </a:r>
            <a:r>
              <a:rPr kumimoji="1" lang="en-US" altLang="zh-CN" sz="2000" b="1">
                <a:latin typeface="Times New Roman" pitchFamily="18" charset="0"/>
              </a:rPr>
              <a:t> </a:t>
            </a:r>
            <a:r>
              <a:rPr kumimoji="1" lang="zh-CN" altLang="en-US" sz="2000" b="1">
                <a:latin typeface="Times New Roman" pitchFamily="18" charset="0"/>
              </a:rPr>
              <a:t>，句型和句子例子有：</a:t>
            </a:r>
          </a:p>
          <a:p>
            <a:pPr algn="l" eaLnBrk="1" hangingPunct="1">
              <a:lnSpc>
                <a:spcPct val="130000"/>
              </a:lnSpc>
              <a:spcBef>
                <a:spcPct val="50000"/>
              </a:spcBef>
            </a:pPr>
            <a:r>
              <a:rPr kumimoji="1" lang="zh-CN" altLang="en-US" sz="2000" b="1">
                <a:latin typeface="Times New Roman" pitchFamily="18" charset="0"/>
              </a:rPr>
              <a:t>（</a:t>
            </a:r>
            <a:r>
              <a:rPr kumimoji="1" lang="en-US" altLang="zh-CN" sz="2000" b="1">
                <a:latin typeface="Times New Roman" pitchFamily="18" charset="0"/>
              </a:rPr>
              <a:t>1</a:t>
            </a:r>
            <a:r>
              <a:rPr kumimoji="1" lang="zh-CN" altLang="en-US" sz="2000" b="1">
                <a:latin typeface="Times New Roman" pitchFamily="18" charset="0"/>
              </a:rPr>
              <a:t>）</a:t>
            </a:r>
            <a:r>
              <a:rPr kumimoji="1" lang="en-US" altLang="zh-CN" sz="2000" b="1">
                <a:latin typeface="Times New Roman" pitchFamily="18" charset="0"/>
              </a:rPr>
              <a:t>ab</a:t>
            </a:r>
            <a:r>
              <a:rPr kumimoji="1" lang="zh-CN" altLang="en-US" sz="2000" b="1">
                <a:latin typeface="Times New Roman" pitchFamily="18" charset="0"/>
              </a:rPr>
              <a:t>是</a:t>
            </a:r>
            <a:r>
              <a:rPr kumimoji="1" lang="en-US" altLang="zh-CN" sz="2000" b="1">
                <a:latin typeface="Times New Roman" pitchFamily="18" charset="0"/>
              </a:rPr>
              <a:t>G</a:t>
            </a:r>
            <a:r>
              <a:rPr kumimoji="1" lang="zh-CN" altLang="en-US" sz="2000" b="1">
                <a:latin typeface="Times New Roman" pitchFamily="18" charset="0"/>
              </a:rPr>
              <a:t>的句子，因为有</a:t>
            </a:r>
            <a:r>
              <a:rPr kumimoji="1" lang="en-US" altLang="zh-CN" sz="2000" b="1">
                <a:latin typeface="Times New Roman" pitchFamily="18" charset="0"/>
              </a:rPr>
              <a:t>S</a:t>
            </a:r>
            <a:r>
              <a:rPr kumimoji="1" lang="en-US" altLang="zh-CN" sz="2000" b="1">
                <a:latin typeface="Times New Roman" pitchFamily="18" charset="0"/>
                <a:sym typeface="Symbol" pitchFamily="18" charset="2"/>
              </a:rPr>
              <a:t></a:t>
            </a:r>
            <a:r>
              <a:rPr kumimoji="1" lang="en-US" altLang="zh-CN" sz="2000" b="1">
                <a:latin typeface="Times New Roman" pitchFamily="18" charset="0"/>
              </a:rPr>
              <a:t> ab </a:t>
            </a:r>
            <a:r>
              <a:rPr kumimoji="1" lang="zh-CN" altLang="en-US" sz="2000" b="1">
                <a:latin typeface="Times New Roman" pitchFamily="18" charset="0"/>
              </a:rPr>
              <a:t>，</a:t>
            </a:r>
            <a:r>
              <a:rPr kumimoji="1" lang="en-US" altLang="zh-CN" sz="2000" b="1">
                <a:latin typeface="Times New Roman" pitchFamily="18" charset="0"/>
              </a:rPr>
              <a:t>ab∈V</a:t>
            </a:r>
            <a:r>
              <a:rPr kumimoji="1" lang="en-US" altLang="zh-CN" sz="2000" b="1" baseline="-30000">
                <a:latin typeface="Times New Roman" pitchFamily="18" charset="0"/>
              </a:rPr>
              <a:t>T</a:t>
            </a:r>
            <a:r>
              <a:rPr kumimoji="1" lang="en-US" altLang="zh-CN" sz="2000" b="1">
                <a:latin typeface="Times New Roman" pitchFamily="18" charset="0"/>
              </a:rPr>
              <a:t>*</a:t>
            </a:r>
          </a:p>
          <a:p>
            <a:pPr algn="l" eaLnBrk="1" hangingPunct="1">
              <a:lnSpc>
                <a:spcPct val="130000"/>
              </a:lnSpc>
              <a:spcBef>
                <a:spcPct val="50000"/>
              </a:spcBef>
            </a:pPr>
            <a:r>
              <a:rPr kumimoji="1" lang="zh-CN" altLang="en-US" sz="2000" b="1">
                <a:latin typeface="Times New Roman" pitchFamily="18" charset="0"/>
              </a:rPr>
              <a:t>（</a:t>
            </a:r>
            <a:r>
              <a:rPr kumimoji="1" lang="en-US" altLang="zh-CN" sz="2000" b="1">
                <a:latin typeface="Times New Roman" pitchFamily="18" charset="0"/>
              </a:rPr>
              <a:t>2</a:t>
            </a:r>
            <a:r>
              <a:rPr kumimoji="1" lang="zh-CN" altLang="en-US" sz="2000" b="1">
                <a:latin typeface="Times New Roman" pitchFamily="18" charset="0"/>
              </a:rPr>
              <a:t>）</a:t>
            </a:r>
            <a:r>
              <a:rPr kumimoji="1" lang="en-US" altLang="zh-CN" sz="2000" b="1">
                <a:latin typeface="Times New Roman" pitchFamily="18" charset="0"/>
              </a:rPr>
              <a:t>aabb</a:t>
            </a:r>
            <a:r>
              <a:rPr kumimoji="1" lang="zh-CN" altLang="en-US" sz="2000" b="1">
                <a:latin typeface="Times New Roman" pitchFamily="18" charset="0"/>
              </a:rPr>
              <a:t>是</a:t>
            </a:r>
            <a:r>
              <a:rPr kumimoji="1" lang="en-US" altLang="zh-CN" sz="2000" b="1">
                <a:latin typeface="Times New Roman" pitchFamily="18" charset="0"/>
              </a:rPr>
              <a:t>G</a:t>
            </a:r>
            <a:r>
              <a:rPr kumimoji="1" lang="zh-CN" altLang="en-US" sz="2000" b="1">
                <a:latin typeface="Times New Roman" pitchFamily="18" charset="0"/>
              </a:rPr>
              <a:t>的句子，因为有</a:t>
            </a:r>
            <a:r>
              <a:rPr kumimoji="1" lang="en-US" altLang="zh-CN" sz="2000" b="1">
                <a:latin typeface="Times New Roman" pitchFamily="18" charset="0"/>
              </a:rPr>
              <a:t>S</a:t>
            </a:r>
            <a:r>
              <a:rPr kumimoji="1" lang="en-US" altLang="zh-CN" sz="2000" b="1">
                <a:latin typeface="Times New Roman" pitchFamily="18" charset="0"/>
                <a:sym typeface="Symbol" pitchFamily="18" charset="2"/>
              </a:rPr>
              <a:t></a:t>
            </a:r>
            <a:r>
              <a:rPr kumimoji="1" lang="en-US" altLang="zh-CN" sz="2000" b="1">
                <a:latin typeface="Times New Roman" pitchFamily="18" charset="0"/>
              </a:rPr>
              <a:t> aabb</a:t>
            </a:r>
            <a:r>
              <a:rPr kumimoji="1" lang="zh-CN" altLang="en-US" sz="2000" b="1">
                <a:latin typeface="Times New Roman" pitchFamily="18" charset="0"/>
              </a:rPr>
              <a:t>，</a:t>
            </a:r>
            <a:r>
              <a:rPr kumimoji="1" lang="en-US" altLang="zh-CN" sz="2000" b="1">
                <a:latin typeface="Times New Roman" pitchFamily="18" charset="0"/>
              </a:rPr>
              <a:t>aabb∈V</a:t>
            </a:r>
            <a:r>
              <a:rPr kumimoji="1" lang="en-US" altLang="zh-CN" sz="2000" b="1" baseline="-30000">
                <a:latin typeface="Times New Roman" pitchFamily="18" charset="0"/>
              </a:rPr>
              <a:t>T</a:t>
            </a:r>
            <a:r>
              <a:rPr kumimoji="1" lang="en-US" altLang="zh-CN" sz="2000" b="1">
                <a:latin typeface="Times New Roman" pitchFamily="18" charset="0"/>
              </a:rPr>
              <a:t>*</a:t>
            </a:r>
          </a:p>
          <a:p>
            <a:pPr algn="l" eaLnBrk="1" hangingPunct="1">
              <a:lnSpc>
                <a:spcPct val="130000"/>
              </a:lnSpc>
              <a:spcBef>
                <a:spcPct val="50000"/>
              </a:spcBef>
            </a:pPr>
            <a:r>
              <a:rPr kumimoji="1" lang="zh-CN" altLang="en-US" sz="2000" b="1">
                <a:latin typeface="Times New Roman" pitchFamily="18" charset="0"/>
              </a:rPr>
              <a:t>（</a:t>
            </a:r>
            <a:r>
              <a:rPr kumimoji="1" lang="en-US" altLang="zh-CN" sz="2000" b="1">
                <a:latin typeface="Times New Roman" pitchFamily="18" charset="0"/>
              </a:rPr>
              <a:t>3</a:t>
            </a:r>
            <a:r>
              <a:rPr kumimoji="1" lang="zh-CN" altLang="en-US" sz="2000" b="1">
                <a:latin typeface="Times New Roman" pitchFamily="18" charset="0"/>
              </a:rPr>
              <a:t>）</a:t>
            </a:r>
            <a:r>
              <a:rPr kumimoji="1" lang="en-US" altLang="zh-CN" sz="2000" b="1">
                <a:latin typeface="Times New Roman" pitchFamily="18" charset="0"/>
              </a:rPr>
              <a:t>aaaSbbb</a:t>
            </a:r>
            <a:r>
              <a:rPr kumimoji="1" lang="zh-CN" altLang="en-US" sz="2000" b="1">
                <a:latin typeface="Times New Roman" pitchFamily="18" charset="0"/>
              </a:rPr>
              <a:t>是</a:t>
            </a:r>
            <a:r>
              <a:rPr kumimoji="1" lang="en-US" altLang="zh-CN" sz="2000" b="1">
                <a:latin typeface="Times New Roman" pitchFamily="18" charset="0"/>
              </a:rPr>
              <a:t>G</a:t>
            </a:r>
            <a:r>
              <a:rPr kumimoji="1" lang="zh-CN" altLang="en-US" sz="2000" b="1">
                <a:latin typeface="Times New Roman" pitchFamily="18" charset="0"/>
              </a:rPr>
              <a:t>的句型，因为有</a:t>
            </a:r>
            <a:r>
              <a:rPr kumimoji="1" lang="en-US" altLang="zh-CN" sz="2000" b="1">
                <a:latin typeface="Times New Roman" pitchFamily="18" charset="0"/>
              </a:rPr>
              <a:t>S</a:t>
            </a:r>
            <a:r>
              <a:rPr kumimoji="1" lang="en-US" altLang="zh-CN" sz="2000" b="1">
                <a:latin typeface="Times New Roman" pitchFamily="18" charset="0"/>
                <a:sym typeface="Symbol" pitchFamily="18" charset="2"/>
              </a:rPr>
              <a:t></a:t>
            </a:r>
            <a:r>
              <a:rPr kumimoji="1" lang="en-US" altLang="zh-CN" sz="2000" b="1">
                <a:latin typeface="Times New Roman" pitchFamily="18" charset="0"/>
              </a:rPr>
              <a:t>aaaSbbb(aaaSbbb ∉ V</a:t>
            </a:r>
            <a:r>
              <a:rPr kumimoji="1" lang="en-US" altLang="zh-CN" sz="2000" b="1" baseline="-30000">
                <a:latin typeface="Times New Roman" pitchFamily="18" charset="0"/>
              </a:rPr>
              <a:t>T</a:t>
            </a:r>
            <a:r>
              <a:rPr kumimoji="1" lang="en-US" altLang="zh-CN" sz="2000" b="1">
                <a:latin typeface="Times New Roman" pitchFamily="18" charset="0"/>
              </a:rPr>
              <a:t>*)</a:t>
            </a:r>
          </a:p>
        </p:txBody>
      </p:sp>
      <p:sp>
        <p:nvSpPr>
          <p:cNvPr id="26633" name="Text Box 9"/>
          <p:cNvSpPr txBox="1">
            <a:spLocks noChangeArrowheads="1"/>
          </p:cNvSpPr>
          <p:nvPr/>
        </p:nvSpPr>
        <p:spPr bwMode="auto">
          <a:xfrm>
            <a:off x="3606800" y="3949700"/>
            <a:ext cx="409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a:latin typeface="Tahoma" pitchFamily="34" charset="0"/>
              </a:rPr>
              <a:t>*</a:t>
            </a:r>
          </a:p>
        </p:txBody>
      </p:sp>
      <p:sp>
        <p:nvSpPr>
          <p:cNvPr id="26634" name="Text Box 10"/>
          <p:cNvSpPr txBox="1">
            <a:spLocks noChangeArrowheads="1"/>
          </p:cNvSpPr>
          <p:nvPr/>
        </p:nvSpPr>
        <p:spPr bwMode="auto">
          <a:xfrm>
            <a:off x="3871913" y="4511675"/>
            <a:ext cx="409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a:latin typeface="Tahoma" pitchFamily="34" charset="0"/>
              </a:rPr>
              <a:t>*</a:t>
            </a:r>
          </a:p>
        </p:txBody>
      </p:sp>
      <p:sp>
        <p:nvSpPr>
          <p:cNvPr id="26635" name="Text Box 11"/>
          <p:cNvSpPr txBox="1">
            <a:spLocks noChangeArrowheads="1"/>
          </p:cNvSpPr>
          <p:nvPr/>
        </p:nvSpPr>
        <p:spPr bwMode="auto">
          <a:xfrm>
            <a:off x="4289425" y="5056188"/>
            <a:ext cx="409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a:latin typeface="Tahoma" pitchFamily="34" charset="0"/>
              </a:rPr>
              <a:t>*</a:t>
            </a:r>
          </a:p>
        </p:txBody>
      </p:sp>
      <p:sp>
        <p:nvSpPr>
          <p:cNvPr id="26636" name="Text Box 16"/>
          <p:cNvSpPr txBox="1">
            <a:spLocks noChangeArrowheads="1"/>
          </p:cNvSpPr>
          <p:nvPr/>
        </p:nvSpPr>
        <p:spPr bwMode="auto">
          <a:xfrm>
            <a:off x="685800" y="1749183"/>
            <a:ext cx="7391400" cy="129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50000"/>
              </a:lnSpc>
              <a:spcBef>
                <a:spcPct val="20000"/>
              </a:spcBef>
            </a:pPr>
            <a:r>
              <a:rPr kumimoji="1" lang="en-US" altLang="zh-CN" sz="1600" b="1" dirty="0">
                <a:latin typeface="Times New Roman" pitchFamily="18" charset="0"/>
                <a:sym typeface="Symbol" pitchFamily="18" charset="2"/>
              </a:rPr>
              <a:t> </a:t>
            </a:r>
            <a:r>
              <a:rPr kumimoji="1" lang="en-US" altLang="zh-CN" sz="1600" b="1" dirty="0">
                <a:solidFill>
                  <a:srgbClr val="0000FF"/>
                </a:solidFill>
                <a:latin typeface="Times New Roman" pitchFamily="18" charset="0"/>
              </a:rPr>
              <a:t>&lt;</a:t>
            </a:r>
            <a:r>
              <a:rPr kumimoji="1" lang="zh-CN" altLang="en-US" sz="1600" b="1" dirty="0">
                <a:solidFill>
                  <a:srgbClr val="0000FF"/>
                </a:solidFill>
                <a:latin typeface="Times New Roman" pitchFamily="18" charset="0"/>
              </a:rPr>
              <a:t>主语</a:t>
            </a:r>
            <a:r>
              <a:rPr kumimoji="1" lang="en-US" altLang="zh-CN" sz="1600" b="1" dirty="0">
                <a:solidFill>
                  <a:srgbClr val="0000FF"/>
                </a:solidFill>
                <a:latin typeface="Times New Roman" pitchFamily="18" charset="0"/>
              </a:rPr>
              <a:t>&gt; &lt;</a:t>
            </a:r>
            <a:r>
              <a:rPr kumimoji="1" lang="zh-CN" altLang="en-US" sz="1600" b="1" dirty="0">
                <a:solidFill>
                  <a:srgbClr val="0000FF"/>
                </a:solidFill>
                <a:latin typeface="Times New Roman" pitchFamily="18" charset="0"/>
              </a:rPr>
              <a:t>谓语</a:t>
            </a:r>
            <a:r>
              <a:rPr kumimoji="1" lang="en-US" altLang="zh-CN" sz="1600" b="1" dirty="0">
                <a:solidFill>
                  <a:srgbClr val="0000FF"/>
                </a:solidFill>
                <a:latin typeface="Times New Roman" pitchFamily="18" charset="0"/>
              </a:rPr>
              <a:t>&gt; &lt;</a:t>
            </a:r>
            <a:r>
              <a:rPr kumimoji="1" lang="zh-CN" altLang="en-US" sz="1600" b="1" dirty="0">
                <a:solidFill>
                  <a:srgbClr val="0000FF"/>
                </a:solidFill>
                <a:latin typeface="Times New Roman" pitchFamily="18" charset="0"/>
              </a:rPr>
              <a:t>宾语</a:t>
            </a:r>
            <a:r>
              <a:rPr kumimoji="1" lang="en-US" altLang="zh-CN" sz="1600" b="1" dirty="0">
                <a:solidFill>
                  <a:srgbClr val="0000FF"/>
                </a:solidFill>
                <a:latin typeface="Times New Roman" pitchFamily="18" charset="0"/>
              </a:rPr>
              <a:t>&gt;  </a:t>
            </a:r>
            <a:r>
              <a:rPr kumimoji="1" lang="zh-CN" altLang="en-US" sz="1600" b="1" dirty="0">
                <a:solidFill>
                  <a:srgbClr val="0000FF"/>
                </a:solidFill>
                <a:latin typeface="Times New Roman" pitchFamily="18" charset="0"/>
              </a:rPr>
              <a:t>、</a:t>
            </a:r>
            <a:r>
              <a:rPr kumimoji="1" lang="en-US" altLang="zh-CN" sz="1600" b="1" dirty="0">
                <a:solidFill>
                  <a:srgbClr val="0000FF"/>
                </a:solidFill>
                <a:latin typeface="Times New Roman" pitchFamily="18" charset="0"/>
              </a:rPr>
              <a:t>&lt;</a:t>
            </a:r>
            <a:r>
              <a:rPr kumimoji="1" lang="zh-CN" altLang="en-US" sz="1600" b="1" dirty="0">
                <a:solidFill>
                  <a:srgbClr val="0000FF"/>
                </a:solidFill>
                <a:latin typeface="Times New Roman" pitchFamily="18" charset="0"/>
              </a:rPr>
              <a:t>代词</a:t>
            </a:r>
            <a:r>
              <a:rPr kumimoji="1" lang="en-US" altLang="zh-CN" sz="1600" b="1" dirty="0">
                <a:solidFill>
                  <a:srgbClr val="0000FF"/>
                </a:solidFill>
                <a:latin typeface="Times New Roman" pitchFamily="18" charset="0"/>
              </a:rPr>
              <a:t>&gt; &lt;</a:t>
            </a:r>
            <a:r>
              <a:rPr kumimoji="1" lang="zh-CN" altLang="en-US" sz="1600" b="1" dirty="0">
                <a:solidFill>
                  <a:srgbClr val="0000FF"/>
                </a:solidFill>
                <a:latin typeface="Times New Roman" pitchFamily="18" charset="0"/>
              </a:rPr>
              <a:t>谓语</a:t>
            </a:r>
            <a:r>
              <a:rPr kumimoji="1" lang="en-US" altLang="zh-CN" sz="1600" b="1" dirty="0">
                <a:solidFill>
                  <a:srgbClr val="0000FF"/>
                </a:solidFill>
                <a:latin typeface="Times New Roman" pitchFamily="18" charset="0"/>
              </a:rPr>
              <a:t>&gt; &lt;</a:t>
            </a:r>
            <a:r>
              <a:rPr kumimoji="1" lang="zh-CN" altLang="en-US" sz="1600" b="1" dirty="0">
                <a:solidFill>
                  <a:srgbClr val="0000FF"/>
                </a:solidFill>
                <a:latin typeface="Times New Roman" pitchFamily="18" charset="0"/>
              </a:rPr>
              <a:t>宾语</a:t>
            </a:r>
            <a:r>
              <a:rPr kumimoji="1" lang="en-US" altLang="zh-CN" sz="1600" b="1" dirty="0">
                <a:solidFill>
                  <a:srgbClr val="0000FF"/>
                </a:solidFill>
                <a:latin typeface="Times New Roman" pitchFamily="18" charset="0"/>
              </a:rPr>
              <a:t>&gt; </a:t>
            </a:r>
            <a:r>
              <a:rPr kumimoji="1" lang="zh-CN" altLang="en-US" sz="1600" b="1" dirty="0">
                <a:solidFill>
                  <a:srgbClr val="0000FF"/>
                </a:solidFill>
                <a:latin typeface="Times New Roman" pitchFamily="18" charset="0"/>
              </a:rPr>
              <a:t>、  我  </a:t>
            </a:r>
            <a:r>
              <a:rPr kumimoji="1" lang="en-US" altLang="zh-CN" sz="1600" b="1" dirty="0">
                <a:solidFill>
                  <a:srgbClr val="0000FF"/>
                </a:solidFill>
                <a:latin typeface="Times New Roman" pitchFamily="18" charset="0"/>
              </a:rPr>
              <a:t>&lt;</a:t>
            </a:r>
            <a:r>
              <a:rPr kumimoji="1" lang="zh-CN" altLang="en-US" sz="1600" b="1" dirty="0">
                <a:solidFill>
                  <a:srgbClr val="0000FF"/>
                </a:solidFill>
                <a:latin typeface="Times New Roman" pitchFamily="18" charset="0"/>
              </a:rPr>
              <a:t>谓语</a:t>
            </a:r>
            <a:r>
              <a:rPr kumimoji="1" lang="en-US" altLang="zh-CN" sz="1600" b="1" dirty="0">
                <a:solidFill>
                  <a:srgbClr val="0000FF"/>
                </a:solidFill>
                <a:latin typeface="Times New Roman" pitchFamily="18" charset="0"/>
              </a:rPr>
              <a:t>&gt;  &lt;</a:t>
            </a:r>
            <a:r>
              <a:rPr kumimoji="1" lang="zh-CN" altLang="en-US" sz="1600" b="1" dirty="0">
                <a:solidFill>
                  <a:srgbClr val="0000FF"/>
                </a:solidFill>
                <a:latin typeface="Times New Roman" pitchFamily="18" charset="0"/>
              </a:rPr>
              <a:t>宾语</a:t>
            </a:r>
            <a:r>
              <a:rPr kumimoji="1" lang="en-US" altLang="zh-CN" sz="1600" b="1" dirty="0">
                <a:solidFill>
                  <a:srgbClr val="0000FF"/>
                </a:solidFill>
                <a:latin typeface="Times New Roman" pitchFamily="18" charset="0"/>
              </a:rPr>
              <a:t>&gt;</a:t>
            </a:r>
            <a:r>
              <a:rPr kumimoji="1" lang="en-US" altLang="zh-CN" sz="1600" b="1" dirty="0">
                <a:solidFill>
                  <a:srgbClr val="0000FF"/>
                </a:solidFill>
                <a:latin typeface="Times New Roman" pitchFamily="18" charset="0"/>
                <a:sym typeface="Symbol" pitchFamily="18" charset="2"/>
              </a:rPr>
              <a:t>  </a:t>
            </a:r>
            <a:r>
              <a:rPr kumimoji="1" lang="zh-CN" altLang="en-US" sz="1600" b="1" dirty="0">
                <a:solidFill>
                  <a:srgbClr val="0000FF"/>
                </a:solidFill>
                <a:latin typeface="Times New Roman" pitchFamily="18" charset="0"/>
                <a:sym typeface="Symbol" pitchFamily="18" charset="2"/>
              </a:rPr>
              <a:t>、 </a:t>
            </a:r>
          </a:p>
          <a:p>
            <a:pPr algn="just" eaLnBrk="1" hangingPunct="1">
              <a:lnSpc>
                <a:spcPct val="150000"/>
              </a:lnSpc>
              <a:spcBef>
                <a:spcPct val="20000"/>
              </a:spcBef>
            </a:pPr>
            <a:r>
              <a:rPr kumimoji="1" lang="zh-CN" altLang="en-US" sz="1600" b="1" dirty="0">
                <a:solidFill>
                  <a:srgbClr val="0000FF"/>
                </a:solidFill>
                <a:latin typeface="Times New Roman" pitchFamily="18" charset="0"/>
              </a:rPr>
              <a:t>我</a:t>
            </a:r>
            <a:r>
              <a:rPr kumimoji="1" lang="en-US" altLang="zh-CN" sz="1600" b="1" dirty="0">
                <a:solidFill>
                  <a:srgbClr val="0000FF"/>
                </a:solidFill>
                <a:latin typeface="Times New Roman" pitchFamily="18" charset="0"/>
              </a:rPr>
              <a:t>&lt;</a:t>
            </a:r>
            <a:r>
              <a:rPr kumimoji="1" lang="zh-CN" altLang="en-US" sz="1600" b="1" dirty="0">
                <a:solidFill>
                  <a:srgbClr val="0000FF"/>
                </a:solidFill>
                <a:latin typeface="Times New Roman" pitchFamily="18" charset="0"/>
              </a:rPr>
              <a:t>动词</a:t>
            </a:r>
            <a:r>
              <a:rPr kumimoji="1" lang="en-US" altLang="zh-CN" sz="1600" b="1" dirty="0">
                <a:solidFill>
                  <a:srgbClr val="0000FF"/>
                </a:solidFill>
                <a:latin typeface="Times New Roman" pitchFamily="18" charset="0"/>
              </a:rPr>
              <a:t>&gt; &lt;</a:t>
            </a:r>
            <a:r>
              <a:rPr kumimoji="1" lang="zh-CN" altLang="en-US" sz="1600" b="1" dirty="0">
                <a:solidFill>
                  <a:srgbClr val="0000FF"/>
                </a:solidFill>
                <a:latin typeface="Times New Roman" pitchFamily="18" charset="0"/>
              </a:rPr>
              <a:t>宾语</a:t>
            </a:r>
            <a:r>
              <a:rPr kumimoji="1" lang="en-US" altLang="zh-CN" sz="1600" b="1" dirty="0">
                <a:solidFill>
                  <a:srgbClr val="0000FF"/>
                </a:solidFill>
                <a:latin typeface="Times New Roman" pitchFamily="18" charset="0"/>
              </a:rPr>
              <a:t>&gt; </a:t>
            </a:r>
            <a:r>
              <a:rPr kumimoji="1" lang="zh-CN" altLang="en-US" sz="1600" b="1" dirty="0">
                <a:solidFill>
                  <a:srgbClr val="0000FF"/>
                </a:solidFill>
                <a:latin typeface="Times New Roman" pitchFamily="18" charset="0"/>
              </a:rPr>
              <a:t>、我吃</a:t>
            </a:r>
            <a:r>
              <a:rPr kumimoji="1" lang="en-US" altLang="zh-CN" sz="1600" b="1" dirty="0">
                <a:solidFill>
                  <a:srgbClr val="0000FF"/>
                </a:solidFill>
                <a:latin typeface="Times New Roman" pitchFamily="18" charset="0"/>
              </a:rPr>
              <a:t>&lt;</a:t>
            </a:r>
            <a:r>
              <a:rPr kumimoji="1" lang="zh-CN" altLang="en-US" sz="1600" b="1" dirty="0">
                <a:solidFill>
                  <a:srgbClr val="0000FF"/>
                </a:solidFill>
                <a:latin typeface="Times New Roman" pitchFamily="18" charset="0"/>
              </a:rPr>
              <a:t>宾语</a:t>
            </a:r>
            <a:r>
              <a:rPr kumimoji="1" lang="en-US" altLang="zh-CN" sz="1600" b="1" dirty="0">
                <a:solidFill>
                  <a:srgbClr val="0000FF"/>
                </a:solidFill>
                <a:latin typeface="Times New Roman" pitchFamily="18" charset="0"/>
              </a:rPr>
              <a:t>&gt; </a:t>
            </a:r>
            <a:r>
              <a:rPr kumimoji="1" lang="zh-CN" altLang="en-US" sz="1600" b="1" dirty="0">
                <a:solidFill>
                  <a:srgbClr val="0000FF"/>
                </a:solidFill>
                <a:latin typeface="Times New Roman" pitchFamily="18" charset="0"/>
              </a:rPr>
              <a:t>、我吃</a:t>
            </a:r>
            <a:r>
              <a:rPr kumimoji="1" lang="en-US" altLang="zh-CN" sz="1600" b="1" dirty="0">
                <a:solidFill>
                  <a:srgbClr val="0000FF"/>
                </a:solidFill>
                <a:latin typeface="Times New Roman" pitchFamily="18" charset="0"/>
              </a:rPr>
              <a:t>&lt;</a:t>
            </a:r>
            <a:r>
              <a:rPr kumimoji="1" lang="zh-CN" altLang="en-US" sz="1600" b="1" dirty="0">
                <a:solidFill>
                  <a:srgbClr val="0000FF"/>
                </a:solidFill>
                <a:latin typeface="Times New Roman" pitchFamily="18" charset="0"/>
              </a:rPr>
              <a:t>名词</a:t>
            </a:r>
            <a:r>
              <a:rPr kumimoji="1" lang="en-US" altLang="zh-CN" sz="1600" b="1" dirty="0" smtClean="0">
                <a:solidFill>
                  <a:srgbClr val="0000FF"/>
                </a:solidFill>
                <a:latin typeface="Times New Roman" pitchFamily="18" charset="0"/>
              </a:rPr>
              <a:t>&gt;  </a:t>
            </a:r>
            <a:r>
              <a:rPr kumimoji="1" lang="zh-CN" altLang="en-US" sz="1600" b="1" dirty="0" smtClean="0">
                <a:solidFill>
                  <a:srgbClr val="0000FF"/>
                </a:solidFill>
                <a:latin typeface="Times New Roman" pitchFamily="18" charset="0"/>
              </a:rPr>
              <a:t>：句型</a:t>
            </a:r>
            <a:endParaRPr kumimoji="1" lang="en-US" altLang="zh-CN" sz="1600" b="1" dirty="0">
              <a:solidFill>
                <a:srgbClr val="0000FF"/>
              </a:solidFill>
              <a:latin typeface="Times New Roman" pitchFamily="18" charset="0"/>
            </a:endParaRPr>
          </a:p>
          <a:p>
            <a:pPr algn="just" eaLnBrk="1" hangingPunct="1">
              <a:lnSpc>
                <a:spcPct val="150000"/>
              </a:lnSpc>
              <a:spcBef>
                <a:spcPct val="20000"/>
              </a:spcBef>
            </a:pPr>
            <a:r>
              <a:rPr kumimoji="1" lang="en-US" altLang="zh-CN" sz="1600" b="1" dirty="0">
                <a:latin typeface="Times New Roman" pitchFamily="18" charset="0"/>
                <a:sym typeface="Symbol" pitchFamily="18" charset="2"/>
              </a:rPr>
              <a:t>     </a:t>
            </a:r>
            <a:r>
              <a:rPr kumimoji="1" lang="zh-CN" altLang="en-US" sz="1600" b="1" dirty="0">
                <a:solidFill>
                  <a:srgbClr val="FF6600"/>
                </a:solidFill>
                <a:latin typeface="Times New Roman" pitchFamily="18" charset="0"/>
              </a:rPr>
              <a:t>我</a:t>
            </a:r>
            <a:r>
              <a:rPr kumimoji="1" lang="zh-CN" altLang="en-US" sz="1600" b="1" dirty="0" smtClean="0">
                <a:solidFill>
                  <a:srgbClr val="FF6600"/>
                </a:solidFill>
                <a:latin typeface="Times New Roman" pitchFamily="18" charset="0"/>
              </a:rPr>
              <a:t>吃饭：句子</a:t>
            </a:r>
            <a:endParaRPr kumimoji="1" lang="zh-CN" altLang="en-US" sz="1600" b="1" dirty="0">
              <a:solidFill>
                <a:srgbClr val="FF6600"/>
              </a:solidFill>
              <a:latin typeface="Times New Roman" pitchFamily="18" charset="0"/>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6748"/>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7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16750"/>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675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67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8" grpId="0" animBg="1"/>
      <p:bldP spid="116748" grpId="1" animBg="1"/>
      <p:bldP spid="116750" grpId="0" animBg="1"/>
      <p:bldP spid="116750" grpId="1" animBg="1"/>
      <p:bldP spid="116751" grpId="0" animBg="1"/>
      <p:bldP spid="116751"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447800" y="5105400"/>
            <a:ext cx="6400800" cy="838200"/>
          </a:xfrm>
          <a:prstGeom prst="rect">
            <a:avLst/>
          </a:prstGeom>
          <a:solidFill>
            <a:srgbClr val="C0C0C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1" name="Rectangle 3"/>
          <p:cNvSpPr>
            <a:spLocks noChangeArrowheads="1"/>
          </p:cNvSpPr>
          <p:nvPr/>
        </p:nvSpPr>
        <p:spPr bwMode="auto">
          <a:xfrm>
            <a:off x="1447800" y="2895600"/>
            <a:ext cx="6456363" cy="1981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2" name="Text Box 4"/>
          <p:cNvSpPr txBox="1">
            <a:spLocks noChangeArrowheads="1"/>
          </p:cNvSpPr>
          <p:nvPr/>
        </p:nvSpPr>
        <p:spPr bwMode="auto">
          <a:xfrm>
            <a:off x="609600" y="838200"/>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smtClean="0">
                <a:latin typeface="Times New Roman" pitchFamily="18" charset="0"/>
              </a:rPr>
              <a:t>定义</a:t>
            </a:r>
            <a:r>
              <a:rPr kumimoji="1" lang="en-US" altLang="zh-CN" sz="2000" b="1" dirty="0" smtClean="0">
                <a:latin typeface="Times New Roman" pitchFamily="18" charset="0"/>
              </a:rPr>
              <a:t>2.6 </a:t>
            </a:r>
            <a:r>
              <a:rPr kumimoji="1" lang="zh-CN" altLang="en-US" sz="2000" b="1" dirty="0">
                <a:latin typeface="Times New Roman" pitchFamily="18" charset="0"/>
              </a:rPr>
              <a:t>（</a:t>
            </a:r>
            <a:r>
              <a:rPr kumimoji="1" lang="zh-CN" altLang="en-US" sz="2000" b="1" dirty="0">
                <a:solidFill>
                  <a:srgbClr val="FF6600"/>
                </a:solidFill>
                <a:latin typeface="Times New Roman" pitchFamily="18" charset="0"/>
                <a:sym typeface="Symbol" pitchFamily="18" charset="2"/>
              </a:rPr>
              <a:t>语言</a:t>
            </a:r>
            <a:r>
              <a:rPr kumimoji="1" lang="zh-CN" altLang="en-US" sz="2000" b="1" dirty="0">
                <a:latin typeface="Times New Roman" pitchFamily="18" charset="0"/>
              </a:rPr>
              <a:t>）</a:t>
            </a:r>
          </a:p>
        </p:txBody>
      </p:sp>
      <p:sp>
        <p:nvSpPr>
          <p:cNvPr id="27653" name="Text Box 5"/>
          <p:cNvSpPr txBox="1">
            <a:spLocks noChangeArrowheads="1"/>
          </p:cNvSpPr>
          <p:nvPr/>
        </p:nvSpPr>
        <p:spPr bwMode="auto">
          <a:xfrm>
            <a:off x="698500" y="1219200"/>
            <a:ext cx="77724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pPr>
            <a:r>
              <a:rPr kumimoji="1" lang="zh-CN" altLang="en-US" sz="2000" b="1" dirty="0">
                <a:latin typeface="Times New Roman" pitchFamily="18" charset="0"/>
              </a:rPr>
              <a:t>文法</a:t>
            </a:r>
            <a:r>
              <a:rPr kumimoji="1" lang="en-US" altLang="zh-CN" sz="2000" b="1" dirty="0">
                <a:latin typeface="Times New Roman" pitchFamily="18" charset="0"/>
              </a:rPr>
              <a:t>G</a:t>
            </a:r>
            <a:r>
              <a:rPr kumimoji="1" lang="zh-CN" altLang="en-US" sz="2000" b="1" dirty="0">
                <a:latin typeface="Times New Roman" pitchFamily="18" charset="0"/>
              </a:rPr>
              <a:t>＝（</a:t>
            </a:r>
            <a:r>
              <a:rPr kumimoji="1" lang="en-US" altLang="zh-CN" sz="2000" b="1" dirty="0">
                <a:latin typeface="Times New Roman" pitchFamily="18" charset="0"/>
              </a:rPr>
              <a:t>V</a:t>
            </a:r>
            <a:r>
              <a:rPr kumimoji="1" lang="en-US" altLang="zh-CN" sz="2000" b="1" baseline="-30000" dirty="0">
                <a:latin typeface="Times New Roman" pitchFamily="18" charset="0"/>
              </a:rPr>
              <a:t>N</a:t>
            </a:r>
            <a:r>
              <a:rPr kumimoji="1" lang="zh-CN" altLang="en-US" sz="2000" b="1" dirty="0">
                <a:latin typeface="Times New Roman" pitchFamily="18" charset="0"/>
              </a:rPr>
              <a:t>，</a:t>
            </a:r>
            <a:r>
              <a:rPr kumimoji="1" lang="en-US" altLang="zh-CN" sz="2000" b="1" dirty="0">
                <a:latin typeface="Times New Roman" pitchFamily="18" charset="0"/>
              </a:rPr>
              <a:t>V</a:t>
            </a:r>
            <a:r>
              <a:rPr kumimoji="1" lang="en-US" altLang="zh-CN" sz="2000" b="1" baseline="-30000" dirty="0">
                <a:latin typeface="Times New Roman" pitchFamily="18" charset="0"/>
              </a:rPr>
              <a:t>T</a:t>
            </a:r>
            <a:r>
              <a:rPr kumimoji="1" lang="zh-CN" altLang="en-US" sz="2000" b="1" dirty="0">
                <a:latin typeface="Times New Roman" pitchFamily="18" charset="0"/>
              </a:rPr>
              <a:t>，</a:t>
            </a:r>
            <a:r>
              <a:rPr kumimoji="1" lang="en-US" altLang="zh-CN" sz="2000" b="1" dirty="0">
                <a:latin typeface="Times New Roman" pitchFamily="18" charset="0"/>
              </a:rPr>
              <a:t>P</a:t>
            </a:r>
            <a:r>
              <a:rPr kumimoji="1" lang="zh-CN" altLang="en-US" sz="2000" b="1" dirty="0">
                <a:latin typeface="Times New Roman" pitchFamily="18" charset="0"/>
              </a:rPr>
              <a:t>，</a:t>
            </a:r>
            <a:r>
              <a:rPr kumimoji="1" lang="en-US" altLang="zh-CN" sz="2000" b="1" dirty="0">
                <a:latin typeface="Times New Roman" pitchFamily="18" charset="0"/>
              </a:rPr>
              <a:t>S</a:t>
            </a:r>
            <a:r>
              <a:rPr kumimoji="1" lang="zh-CN" altLang="en-US" sz="2000" b="1" dirty="0">
                <a:latin typeface="Times New Roman" pitchFamily="18" charset="0"/>
              </a:rPr>
              <a:t>）的产生语言定义为文法</a:t>
            </a:r>
            <a:r>
              <a:rPr kumimoji="1" lang="en-US" altLang="zh-CN" sz="2000" b="1" dirty="0">
                <a:latin typeface="Times New Roman" pitchFamily="18" charset="0"/>
              </a:rPr>
              <a:t>G</a:t>
            </a:r>
            <a:r>
              <a:rPr kumimoji="1" lang="zh-CN" altLang="en-US" sz="2000" b="1" dirty="0">
                <a:latin typeface="Times New Roman" pitchFamily="18" charset="0"/>
              </a:rPr>
              <a:t>的句子集合，记为</a:t>
            </a:r>
            <a:r>
              <a:rPr kumimoji="1" lang="en-US" altLang="zh-CN" sz="2000" b="1" dirty="0">
                <a:solidFill>
                  <a:srgbClr val="CC6600"/>
                </a:solidFill>
                <a:latin typeface="Times New Roman" pitchFamily="18" charset="0"/>
              </a:rPr>
              <a:t>L(G)</a:t>
            </a:r>
            <a:r>
              <a:rPr kumimoji="1" lang="zh-CN" altLang="en-US" sz="2000" b="1" dirty="0">
                <a:latin typeface="Times New Roman" pitchFamily="18" charset="0"/>
              </a:rPr>
              <a:t>。即：</a:t>
            </a:r>
          </a:p>
          <a:p>
            <a:pPr eaLnBrk="1" hangingPunct="1">
              <a:lnSpc>
                <a:spcPct val="150000"/>
              </a:lnSpc>
            </a:pPr>
            <a:r>
              <a:rPr kumimoji="1" lang="en-US" altLang="zh-CN" sz="2000" b="1" dirty="0">
                <a:solidFill>
                  <a:srgbClr val="CC6600"/>
                </a:solidFill>
                <a:latin typeface="Times New Roman" pitchFamily="18" charset="0"/>
              </a:rPr>
              <a:t>L(G)</a:t>
            </a:r>
            <a:r>
              <a:rPr kumimoji="1" lang="zh-CN" altLang="en-US" sz="2000" b="1" dirty="0">
                <a:latin typeface="Times New Roman" pitchFamily="18" charset="0"/>
              </a:rPr>
              <a:t>＝｛</a:t>
            </a:r>
            <a:r>
              <a:rPr kumimoji="1" lang="en-US" altLang="zh-CN" sz="2000" b="1" dirty="0">
                <a:latin typeface="Times New Roman" pitchFamily="18" charset="0"/>
              </a:rPr>
              <a:t>β︱S</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β</a:t>
            </a:r>
            <a:r>
              <a:rPr kumimoji="1" lang="zh-CN" altLang="en-US" sz="2000" b="1" dirty="0">
                <a:latin typeface="Times New Roman" pitchFamily="18" charset="0"/>
              </a:rPr>
              <a:t>，</a:t>
            </a:r>
            <a:r>
              <a:rPr kumimoji="1" lang="en-US" altLang="zh-CN" sz="2000" b="1" dirty="0">
                <a:latin typeface="Times New Roman" pitchFamily="18" charset="0"/>
              </a:rPr>
              <a:t>β</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V</a:t>
            </a:r>
            <a:r>
              <a:rPr kumimoji="1" lang="en-US" altLang="zh-CN" sz="2000" b="1" baseline="-30000" dirty="0">
                <a:latin typeface="Times New Roman" pitchFamily="18" charset="0"/>
              </a:rPr>
              <a:t>T</a:t>
            </a:r>
            <a:r>
              <a:rPr kumimoji="1" lang="en-US" altLang="zh-CN" sz="2000" b="1" dirty="0">
                <a:latin typeface="Times New Roman" pitchFamily="18" charset="0"/>
              </a:rPr>
              <a:t>*</a:t>
            </a:r>
            <a:r>
              <a:rPr kumimoji="1" lang="zh-CN" altLang="en-US" sz="2000" b="1" dirty="0">
                <a:latin typeface="Times New Roman" pitchFamily="18" charset="0"/>
              </a:rPr>
              <a:t>｝。 </a:t>
            </a:r>
          </a:p>
        </p:txBody>
      </p:sp>
      <p:sp>
        <p:nvSpPr>
          <p:cNvPr id="27654" name="Text Box 6"/>
          <p:cNvSpPr txBox="1">
            <a:spLocks noChangeArrowheads="1"/>
          </p:cNvSpPr>
          <p:nvPr/>
        </p:nvSpPr>
        <p:spPr bwMode="auto">
          <a:xfrm>
            <a:off x="1536700" y="2968625"/>
            <a:ext cx="6248400"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64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000" b="1">
                <a:latin typeface="Times New Roman" pitchFamily="18" charset="0"/>
              </a:rPr>
              <a:t>例如，例</a:t>
            </a:r>
            <a:r>
              <a:rPr kumimoji="1" lang="en-US" altLang="zh-CN" sz="2000" b="1">
                <a:latin typeface="Times New Roman" pitchFamily="18" charset="0"/>
              </a:rPr>
              <a:t>3.1 </a:t>
            </a:r>
            <a:r>
              <a:rPr kumimoji="1" lang="zh-CN" altLang="en-US" sz="2000" b="1">
                <a:latin typeface="Times New Roman" pitchFamily="18" charset="0"/>
              </a:rPr>
              <a:t>定义的文法</a:t>
            </a:r>
            <a:r>
              <a:rPr kumimoji="1" lang="en-US" altLang="zh-CN" sz="2000" b="1">
                <a:latin typeface="Times New Roman" pitchFamily="18" charset="0"/>
              </a:rPr>
              <a:t>G1</a:t>
            </a:r>
            <a:r>
              <a:rPr kumimoji="1" lang="zh-CN" altLang="en-US" sz="2000" b="1">
                <a:latin typeface="Times New Roman" pitchFamily="18" charset="0"/>
              </a:rPr>
              <a:t>，其语言</a:t>
            </a:r>
            <a:r>
              <a:rPr kumimoji="1" lang="en-US" altLang="zh-CN" sz="2000" b="1">
                <a:latin typeface="Times New Roman" pitchFamily="18" charset="0"/>
              </a:rPr>
              <a:t>L(G)</a:t>
            </a:r>
            <a:r>
              <a:rPr kumimoji="1" lang="zh-CN" altLang="en-US" sz="2000" b="1">
                <a:latin typeface="Times New Roman" pitchFamily="18" charset="0"/>
              </a:rPr>
              <a:t>是由相同个数（≥</a:t>
            </a:r>
            <a:r>
              <a:rPr kumimoji="1" lang="en-US" altLang="zh-CN" sz="2000" b="1">
                <a:latin typeface="Times New Roman" pitchFamily="18" charset="0"/>
              </a:rPr>
              <a:t>1</a:t>
            </a:r>
            <a:r>
              <a:rPr kumimoji="1" lang="zh-CN" altLang="en-US" sz="2000" b="1">
                <a:latin typeface="Times New Roman" pitchFamily="18" charset="0"/>
              </a:rPr>
              <a:t>）的</a:t>
            </a:r>
            <a:r>
              <a:rPr kumimoji="1" lang="en-US" altLang="zh-CN" sz="2000" b="1">
                <a:latin typeface="Times New Roman" pitchFamily="18" charset="0"/>
              </a:rPr>
              <a:t>a</a:t>
            </a:r>
            <a:r>
              <a:rPr kumimoji="1" lang="zh-CN" altLang="en-US" sz="2000" b="1">
                <a:latin typeface="Times New Roman" pitchFamily="18" charset="0"/>
              </a:rPr>
              <a:t>和</a:t>
            </a:r>
            <a:r>
              <a:rPr kumimoji="1" lang="en-US" altLang="zh-CN" sz="2000" b="1">
                <a:latin typeface="Times New Roman" pitchFamily="18" charset="0"/>
              </a:rPr>
              <a:t>b</a:t>
            </a:r>
            <a:r>
              <a:rPr kumimoji="1" lang="zh-CN" altLang="en-US" sz="2000" b="1">
                <a:latin typeface="Times New Roman" pitchFamily="18" charset="0"/>
              </a:rPr>
              <a:t>符号、且</a:t>
            </a:r>
            <a:r>
              <a:rPr kumimoji="1" lang="en-US" altLang="zh-CN" sz="2000" b="1">
                <a:latin typeface="Times New Roman" pitchFamily="18" charset="0"/>
              </a:rPr>
              <a:t>b</a:t>
            </a:r>
            <a:r>
              <a:rPr kumimoji="1" lang="zh-CN" altLang="en-US" sz="2000" b="1">
                <a:latin typeface="Times New Roman" pitchFamily="18" charset="0"/>
              </a:rPr>
              <a:t>符号均在</a:t>
            </a:r>
            <a:r>
              <a:rPr kumimoji="1" lang="en-US" altLang="zh-CN" sz="2000" b="1">
                <a:latin typeface="Times New Roman" pitchFamily="18" charset="0"/>
              </a:rPr>
              <a:t>a</a:t>
            </a:r>
            <a:r>
              <a:rPr kumimoji="1" lang="zh-CN" altLang="en-US" sz="2000" b="1">
                <a:latin typeface="Times New Roman" pitchFamily="18" charset="0"/>
              </a:rPr>
              <a:t>符号之后出现的符号串构成的集合。即：</a:t>
            </a:r>
          </a:p>
          <a:p>
            <a:pPr eaLnBrk="1" hangingPunct="1">
              <a:lnSpc>
                <a:spcPct val="130000"/>
              </a:lnSpc>
              <a:spcBef>
                <a:spcPct val="50000"/>
              </a:spcBef>
            </a:pPr>
            <a:r>
              <a:rPr kumimoji="1" lang="en-US" altLang="zh-CN" sz="2000" b="1">
                <a:latin typeface="Times New Roman" pitchFamily="18" charset="0"/>
              </a:rPr>
              <a:t>L(G)</a:t>
            </a:r>
            <a:r>
              <a:rPr kumimoji="1" lang="zh-CN" altLang="en-US" sz="2000" b="1">
                <a:latin typeface="Times New Roman" pitchFamily="18" charset="0"/>
              </a:rPr>
              <a:t>＝｛</a:t>
            </a:r>
            <a:r>
              <a:rPr kumimoji="1" lang="en-US" altLang="zh-CN" sz="2000" b="1">
                <a:latin typeface="Times New Roman" pitchFamily="18" charset="0"/>
              </a:rPr>
              <a:t>a</a:t>
            </a:r>
            <a:r>
              <a:rPr kumimoji="1" lang="en-US" altLang="zh-CN" sz="2000" b="1" baseline="30000">
                <a:latin typeface="Times New Roman" pitchFamily="18" charset="0"/>
              </a:rPr>
              <a:t>n</a:t>
            </a:r>
            <a:r>
              <a:rPr kumimoji="1" lang="en-US" altLang="zh-CN" sz="2000" b="1">
                <a:latin typeface="Times New Roman" pitchFamily="18" charset="0"/>
              </a:rPr>
              <a:t>b</a:t>
            </a:r>
            <a:r>
              <a:rPr kumimoji="1" lang="en-US" altLang="zh-CN" sz="2000" b="1" baseline="30000">
                <a:latin typeface="Times New Roman" pitchFamily="18" charset="0"/>
              </a:rPr>
              <a:t>n</a:t>
            </a:r>
            <a:r>
              <a:rPr kumimoji="1" lang="en-US" altLang="zh-CN" sz="2000" b="1">
                <a:latin typeface="Times New Roman" pitchFamily="18" charset="0"/>
              </a:rPr>
              <a:t>︱n≥1</a:t>
            </a:r>
            <a:r>
              <a:rPr kumimoji="1" lang="zh-CN" altLang="en-US" sz="2000" b="1">
                <a:latin typeface="Times New Roman" pitchFamily="18" charset="0"/>
              </a:rPr>
              <a:t>｝。 </a:t>
            </a:r>
          </a:p>
        </p:txBody>
      </p:sp>
      <p:grpSp>
        <p:nvGrpSpPr>
          <p:cNvPr id="27655" name="Group 7"/>
          <p:cNvGrpSpPr>
            <a:grpSpLocks/>
          </p:cNvGrpSpPr>
          <p:nvPr/>
        </p:nvGrpSpPr>
        <p:grpSpPr bwMode="auto">
          <a:xfrm>
            <a:off x="1447800" y="5105400"/>
            <a:ext cx="6400800" cy="844550"/>
            <a:chOff x="-2" y="-2"/>
            <a:chExt cx="1998" cy="484"/>
          </a:xfrm>
        </p:grpSpPr>
        <p:grpSp>
          <p:nvGrpSpPr>
            <p:cNvPr id="27658" name="Group 8"/>
            <p:cNvGrpSpPr>
              <a:grpSpLocks/>
            </p:cNvGrpSpPr>
            <p:nvPr/>
          </p:nvGrpSpPr>
          <p:grpSpPr bwMode="auto">
            <a:xfrm>
              <a:off x="0" y="0"/>
              <a:ext cx="1994" cy="480"/>
              <a:chOff x="0" y="0"/>
              <a:chExt cx="1994" cy="480"/>
            </a:xfrm>
          </p:grpSpPr>
          <p:sp>
            <p:nvSpPr>
              <p:cNvPr id="27660" name="Rectangle 9"/>
              <p:cNvSpPr>
                <a:spLocks noChangeArrowheads="1"/>
              </p:cNvSpPr>
              <p:nvPr/>
            </p:nvSpPr>
            <p:spPr bwMode="auto">
              <a:xfrm>
                <a:off x="43" y="0"/>
                <a:ext cx="19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lnSpc>
                    <a:spcPct val="120000"/>
                  </a:lnSpc>
                </a:pPr>
                <a:r>
                  <a:rPr kumimoji="1" lang="zh-CN" altLang="en-US" sz="2000" b="1">
                    <a:latin typeface="Times New Roman" pitchFamily="18" charset="0"/>
                  </a:rPr>
                  <a:t>例</a:t>
                </a:r>
                <a:r>
                  <a:rPr kumimoji="1" lang="en-US" altLang="zh-CN" sz="2000" b="1">
                    <a:latin typeface="Times New Roman" pitchFamily="18" charset="0"/>
                  </a:rPr>
                  <a:t>3.1 G1</a:t>
                </a:r>
                <a:r>
                  <a:rPr kumimoji="1" lang="zh-CN" altLang="en-US" sz="2000" b="1">
                    <a:latin typeface="Times New Roman" pitchFamily="18" charset="0"/>
                  </a:rPr>
                  <a:t>＝</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p>
              <a:p>
                <a:pPr algn="just">
                  <a:lnSpc>
                    <a:spcPct val="120000"/>
                  </a:lnSpc>
                </a:pPr>
                <a:r>
                  <a:rPr kumimoji="1" lang="zh-CN" altLang="en-US" sz="2000" b="1">
                    <a:latin typeface="Times New Roman" pitchFamily="18" charset="0"/>
                  </a:rPr>
                  <a:t>                   其中，</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S→aSb</a:t>
                </a:r>
                <a:r>
                  <a:rPr kumimoji="1" lang="zh-CN" altLang="en-US" sz="2000" b="1">
                    <a:latin typeface="Times New Roman" pitchFamily="18" charset="0"/>
                  </a:rPr>
                  <a:t>，</a:t>
                </a:r>
                <a:r>
                  <a:rPr kumimoji="1" lang="en-US" altLang="zh-CN" sz="2000" b="1">
                    <a:latin typeface="Times New Roman" pitchFamily="18" charset="0"/>
                  </a:rPr>
                  <a:t>S→ab</a:t>
                </a:r>
                <a:r>
                  <a:rPr kumimoji="1" lang="zh-CN" altLang="en-US" sz="2000" b="1">
                    <a:latin typeface="Times New Roman" pitchFamily="18" charset="0"/>
                  </a:rPr>
                  <a:t>｝</a:t>
                </a:r>
              </a:p>
            </p:txBody>
          </p:sp>
          <p:sp>
            <p:nvSpPr>
              <p:cNvPr id="27661" name="Rectangle 10"/>
              <p:cNvSpPr>
                <a:spLocks noChangeArrowheads="1"/>
              </p:cNvSpPr>
              <p:nvPr/>
            </p:nvSpPr>
            <p:spPr bwMode="auto">
              <a:xfrm>
                <a:off x="0" y="0"/>
                <a:ext cx="199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7659" name="Rectangle 11"/>
            <p:cNvSpPr>
              <a:spLocks noChangeArrowheads="1"/>
            </p:cNvSpPr>
            <p:nvPr/>
          </p:nvSpPr>
          <p:spPr bwMode="auto">
            <a:xfrm>
              <a:off x="-2" y="-2"/>
              <a:ext cx="1998" cy="484"/>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7656" name="Text Box 12"/>
          <p:cNvSpPr txBox="1">
            <a:spLocks noChangeArrowheads="1"/>
          </p:cNvSpPr>
          <p:nvPr/>
        </p:nvSpPr>
        <p:spPr bwMode="auto">
          <a:xfrm>
            <a:off x="4644797" y="2159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dirty="0">
                <a:latin typeface="Tahoma" pitchFamily="34" charset="0"/>
              </a:rPr>
              <a:t>*</a:t>
            </a:r>
          </a:p>
        </p:txBody>
      </p:sp>
      <p:sp>
        <p:nvSpPr>
          <p:cNvPr id="117773" name="AutoShape 13"/>
          <p:cNvSpPr>
            <a:spLocks noChangeArrowheads="1"/>
          </p:cNvSpPr>
          <p:nvPr/>
        </p:nvSpPr>
        <p:spPr bwMode="auto">
          <a:xfrm>
            <a:off x="7391400" y="3733800"/>
            <a:ext cx="1447800" cy="1066800"/>
          </a:xfrm>
          <a:prstGeom prst="cloudCallout">
            <a:avLst>
              <a:gd name="adj1" fmla="val -144079"/>
              <a:gd name="adj2" fmla="val 31694"/>
            </a:avLst>
          </a:prstGeom>
          <a:solidFill>
            <a:srgbClr val="FF00FF">
              <a:alpha val="96077"/>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a:solidFill>
                  <a:srgbClr val="FFFF00"/>
                </a:solidFill>
              </a:rPr>
              <a:t>a={</a:t>
            </a:r>
          </a:p>
          <a:p>
            <a:r>
              <a:rPr lang="en-US" altLang="zh-CN">
                <a:solidFill>
                  <a:srgbClr val="FFFF00"/>
                </a:solidFill>
              </a:rPr>
              <a:t>b=}</a:t>
            </a: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77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3" grpId="0" animBg="1"/>
      <p:bldP spid="11777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p:cNvSpPr>
            <a:spLocks noChangeArrowheads="1"/>
          </p:cNvSpPr>
          <p:nvPr/>
        </p:nvSpPr>
        <p:spPr bwMode="auto">
          <a:xfrm>
            <a:off x="228600" y="3140075"/>
            <a:ext cx="2286000" cy="533400"/>
          </a:xfrm>
          <a:prstGeom prst="cloudCallout">
            <a:avLst>
              <a:gd name="adj1" fmla="val 63750"/>
              <a:gd name="adj2" fmla="val -93153"/>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r>
              <a:rPr kumimoji="1" lang="zh-CN" altLang="en-US" sz="2400" b="1">
                <a:solidFill>
                  <a:schemeClr val="hlink"/>
                </a:solidFill>
                <a:effectLst>
                  <a:outerShdw blurRad="38100" dist="38100" dir="2700000" algn="tl">
                    <a:srgbClr val="000000"/>
                  </a:outerShdw>
                </a:effectLst>
                <a:latin typeface="Tahoma" pitchFamily="34" charset="0"/>
              </a:rPr>
              <a:t>符号位</a:t>
            </a:r>
            <a:r>
              <a:rPr kumimoji="1" lang="en-US" altLang="zh-CN" sz="2400" b="1">
                <a:solidFill>
                  <a:schemeClr val="hlink"/>
                </a:solidFill>
                <a:effectLst>
                  <a:outerShdw blurRad="38100" dist="38100" dir="2700000" algn="tl">
                    <a:srgbClr val="000000"/>
                  </a:outerShdw>
                </a:effectLst>
                <a:latin typeface="宋体" pitchFamily="2" charset="-122"/>
              </a:rPr>
              <a:t>(</a:t>
            </a:r>
            <a:r>
              <a:rPr kumimoji="1" lang="en-US" altLang="zh-CN" sz="2400">
                <a:solidFill>
                  <a:schemeClr val="hlink"/>
                </a:solidFill>
                <a:effectLst>
                  <a:outerShdw blurRad="38100" dist="38100" dir="2700000" algn="tl">
                    <a:srgbClr val="000000"/>
                  </a:outerShdw>
                </a:effectLst>
                <a:latin typeface="Tahoma" pitchFamily="34" charset="0"/>
              </a:rPr>
              <a:t>F</a:t>
            </a:r>
            <a:r>
              <a:rPr kumimoji="1" lang="en-US" altLang="zh-CN" sz="2400" b="1">
                <a:solidFill>
                  <a:schemeClr val="hlink"/>
                </a:solidFill>
                <a:effectLst>
                  <a:outerShdw blurRad="38100" dist="38100" dir="2700000" algn="tl">
                    <a:srgbClr val="000000"/>
                  </a:outerShdw>
                </a:effectLst>
                <a:latin typeface="宋体" pitchFamily="2" charset="-122"/>
              </a:rPr>
              <a:t>)</a:t>
            </a:r>
          </a:p>
        </p:txBody>
      </p:sp>
      <p:sp>
        <p:nvSpPr>
          <p:cNvPr id="118787" name="AutoShape 3"/>
          <p:cNvSpPr>
            <a:spLocks noChangeArrowheads="1"/>
          </p:cNvSpPr>
          <p:nvPr/>
        </p:nvSpPr>
        <p:spPr bwMode="auto">
          <a:xfrm>
            <a:off x="6705600" y="2149475"/>
            <a:ext cx="1752600" cy="609600"/>
          </a:xfrm>
          <a:prstGeom prst="cloudCallout">
            <a:avLst>
              <a:gd name="adj1" fmla="val -83694"/>
              <a:gd name="adj2" fmla="val 55208"/>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r>
              <a:rPr kumimoji="1" lang="zh-CN" altLang="en-US" sz="2400" b="1">
                <a:solidFill>
                  <a:schemeClr val="hlink"/>
                </a:solidFill>
                <a:effectLst>
                  <a:outerShdw blurRad="38100" dist="38100" dir="2700000" algn="tl">
                    <a:srgbClr val="000000"/>
                  </a:outerShdw>
                </a:effectLst>
                <a:latin typeface="Tahoma" pitchFamily="34" charset="0"/>
              </a:rPr>
              <a:t>个位</a:t>
            </a:r>
            <a:r>
              <a:rPr kumimoji="1" lang="en-US" altLang="zh-CN" sz="2400" b="1">
                <a:solidFill>
                  <a:schemeClr val="hlink"/>
                </a:solidFill>
                <a:effectLst>
                  <a:outerShdw blurRad="38100" dist="38100" dir="2700000" algn="tl">
                    <a:srgbClr val="000000"/>
                  </a:outerShdw>
                </a:effectLst>
                <a:latin typeface="宋体" pitchFamily="2" charset="-122"/>
              </a:rPr>
              <a:t>(</a:t>
            </a:r>
            <a:r>
              <a:rPr kumimoji="1" lang="en-US" altLang="zh-CN" sz="2400">
                <a:solidFill>
                  <a:schemeClr val="hlink"/>
                </a:solidFill>
                <a:effectLst>
                  <a:outerShdw blurRad="38100" dist="38100" dir="2700000" algn="tl">
                    <a:srgbClr val="000000"/>
                  </a:outerShdw>
                </a:effectLst>
                <a:latin typeface="Tahoma" pitchFamily="34" charset="0"/>
              </a:rPr>
              <a:t>T</a:t>
            </a:r>
            <a:r>
              <a:rPr kumimoji="1" lang="en-US" altLang="zh-CN" sz="2400" b="1">
                <a:solidFill>
                  <a:schemeClr val="hlink"/>
                </a:solidFill>
                <a:effectLst>
                  <a:outerShdw blurRad="38100" dist="38100" dir="2700000" algn="tl">
                    <a:srgbClr val="000000"/>
                  </a:outerShdw>
                </a:effectLst>
                <a:latin typeface="宋体" pitchFamily="2" charset="-122"/>
              </a:rPr>
              <a:t>)</a:t>
            </a:r>
          </a:p>
        </p:txBody>
      </p:sp>
      <p:sp>
        <p:nvSpPr>
          <p:cNvPr id="28676" name="Text Box 4"/>
          <p:cNvSpPr txBox="1">
            <a:spLocks noChangeArrowheads="1"/>
          </p:cNvSpPr>
          <p:nvPr/>
        </p:nvSpPr>
        <p:spPr bwMode="auto">
          <a:xfrm>
            <a:off x="495300" y="644525"/>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文法设计举例：</a:t>
            </a:r>
          </a:p>
        </p:txBody>
      </p:sp>
      <p:sp>
        <p:nvSpPr>
          <p:cNvPr id="28677" name="Text Box 5"/>
          <p:cNvSpPr txBox="1">
            <a:spLocks noChangeArrowheads="1"/>
          </p:cNvSpPr>
          <p:nvPr/>
        </p:nvSpPr>
        <p:spPr bwMode="auto">
          <a:xfrm>
            <a:off x="2197100" y="669925"/>
            <a:ext cx="6032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试设计一文法</a:t>
            </a:r>
            <a:r>
              <a:rPr kumimoji="1" lang="en-US" altLang="zh-CN" sz="2000" b="1">
                <a:latin typeface="Times New Roman" pitchFamily="18" charset="0"/>
              </a:rPr>
              <a:t>G</a:t>
            </a:r>
            <a:r>
              <a:rPr kumimoji="1" lang="zh-CN" altLang="en-US" sz="2000" b="1">
                <a:latin typeface="Times New Roman" pitchFamily="18" charset="0"/>
              </a:rPr>
              <a:t>，使得</a:t>
            </a:r>
            <a:r>
              <a:rPr kumimoji="1" lang="en-US" altLang="zh-CN" sz="2000" b="1">
                <a:latin typeface="Times New Roman" pitchFamily="18" charset="0"/>
              </a:rPr>
              <a:t>L(G)</a:t>
            </a:r>
            <a:r>
              <a:rPr kumimoji="1" lang="zh-CN" altLang="en-US" sz="2000" b="1">
                <a:latin typeface="Times New Roman" pitchFamily="18" charset="0"/>
              </a:rPr>
              <a:t>为能被</a:t>
            </a:r>
            <a:r>
              <a:rPr kumimoji="1" lang="en-US" altLang="zh-CN" sz="2000" b="1">
                <a:latin typeface="Times New Roman" pitchFamily="18" charset="0"/>
              </a:rPr>
              <a:t>5</a:t>
            </a:r>
            <a:r>
              <a:rPr kumimoji="1" lang="zh-CN" altLang="en-US" sz="2000" b="1">
                <a:latin typeface="Times New Roman" pitchFamily="18" charset="0"/>
              </a:rPr>
              <a:t>整除的整数集。</a:t>
            </a:r>
          </a:p>
        </p:txBody>
      </p:sp>
      <p:sp>
        <p:nvSpPr>
          <p:cNvPr id="28678" name="Text Box 6"/>
          <p:cNvSpPr txBox="1">
            <a:spLocks noChangeArrowheads="1"/>
          </p:cNvSpPr>
          <p:nvPr/>
        </p:nvSpPr>
        <p:spPr bwMode="auto">
          <a:xfrm>
            <a:off x="914400" y="1584325"/>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(1)</a:t>
            </a:r>
            <a:r>
              <a:rPr kumimoji="1" lang="zh-CN" altLang="en-US" sz="2000" b="1">
                <a:latin typeface="Times New Roman" pitchFamily="18" charset="0"/>
              </a:rPr>
              <a:t>句子结构分析</a:t>
            </a:r>
          </a:p>
        </p:txBody>
      </p:sp>
      <p:sp>
        <p:nvSpPr>
          <p:cNvPr id="28679" name="Text Box 7"/>
          <p:cNvSpPr txBox="1">
            <a:spLocks noChangeArrowheads="1"/>
          </p:cNvSpPr>
          <p:nvPr/>
        </p:nvSpPr>
        <p:spPr bwMode="auto">
          <a:xfrm>
            <a:off x="2667000" y="2806700"/>
            <a:ext cx="3657600" cy="4857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a:latin typeface="Tahoma" pitchFamily="34" charset="0"/>
              </a:rPr>
              <a:t>F  D   D  D    </a:t>
            </a:r>
            <a:r>
              <a:rPr kumimoji="1" lang="en-US" altLang="zh-CN" sz="2400" b="1">
                <a:latin typeface="Tahoma" pitchFamily="34" charset="0"/>
              </a:rPr>
              <a:t>…</a:t>
            </a:r>
            <a:r>
              <a:rPr kumimoji="1" lang="en-US" altLang="zh-CN" sz="2400">
                <a:latin typeface="Tahoma" pitchFamily="34" charset="0"/>
              </a:rPr>
              <a:t>   D  D  T</a:t>
            </a:r>
          </a:p>
        </p:txBody>
      </p:sp>
      <p:sp>
        <p:nvSpPr>
          <p:cNvPr id="28680" name="Line 8"/>
          <p:cNvSpPr>
            <a:spLocks noChangeShapeType="1"/>
          </p:cNvSpPr>
          <p:nvPr/>
        </p:nvSpPr>
        <p:spPr bwMode="auto">
          <a:xfrm>
            <a:off x="3048000" y="2828925"/>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1" name="Line 9"/>
          <p:cNvSpPr>
            <a:spLocks noChangeShapeType="1"/>
          </p:cNvSpPr>
          <p:nvPr/>
        </p:nvSpPr>
        <p:spPr bwMode="auto">
          <a:xfrm>
            <a:off x="3471863" y="28178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2" name="Line 10"/>
          <p:cNvSpPr>
            <a:spLocks noChangeShapeType="1"/>
          </p:cNvSpPr>
          <p:nvPr/>
        </p:nvSpPr>
        <p:spPr bwMode="auto">
          <a:xfrm>
            <a:off x="3897313" y="2816225"/>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3" name="Line 11"/>
          <p:cNvSpPr>
            <a:spLocks noChangeShapeType="1"/>
          </p:cNvSpPr>
          <p:nvPr/>
        </p:nvSpPr>
        <p:spPr bwMode="auto">
          <a:xfrm>
            <a:off x="4321175" y="28178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4" name="Line 12"/>
          <p:cNvSpPr>
            <a:spLocks noChangeShapeType="1"/>
          </p:cNvSpPr>
          <p:nvPr/>
        </p:nvSpPr>
        <p:spPr bwMode="auto">
          <a:xfrm>
            <a:off x="5900738" y="28178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5" name="Line 13"/>
          <p:cNvSpPr>
            <a:spLocks noChangeShapeType="1"/>
          </p:cNvSpPr>
          <p:nvPr/>
        </p:nvSpPr>
        <p:spPr bwMode="auto">
          <a:xfrm>
            <a:off x="5105400" y="2814638"/>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6" name="Line 14"/>
          <p:cNvSpPr>
            <a:spLocks noChangeShapeType="1"/>
          </p:cNvSpPr>
          <p:nvPr/>
        </p:nvSpPr>
        <p:spPr bwMode="auto">
          <a:xfrm>
            <a:off x="5495925" y="28178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799" name="AutoShape 15"/>
          <p:cNvSpPr>
            <a:spLocks noChangeArrowheads="1"/>
          </p:cNvSpPr>
          <p:nvPr/>
        </p:nvSpPr>
        <p:spPr bwMode="auto">
          <a:xfrm>
            <a:off x="5943600" y="3521075"/>
            <a:ext cx="2797175" cy="533400"/>
          </a:xfrm>
          <a:prstGeom prst="cloudCallout">
            <a:avLst>
              <a:gd name="adj1" fmla="val -57833"/>
              <a:gd name="adj2" fmla="val -136014"/>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r>
              <a:rPr kumimoji="1" lang="zh-CN" altLang="en-US" sz="2400" b="1">
                <a:solidFill>
                  <a:schemeClr val="hlink"/>
                </a:solidFill>
                <a:effectLst>
                  <a:outerShdw blurRad="38100" dist="38100" dir="2700000" algn="tl">
                    <a:srgbClr val="000000"/>
                  </a:outerShdw>
                </a:effectLst>
                <a:latin typeface="Tahoma" pitchFamily="34" charset="0"/>
              </a:rPr>
              <a:t>十进制位</a:t>
            </a:r>
            <a:r>
              <a:rPr kumimoji="1" lang="en-US" altLang="zh-CN" sz="2400" b="1">
                <a:solidFill>
                  <a:schemeClr val="hlink"/>
                </a:solidFill>
                <a:effectLst>
                  <a:outerShdw blurRad="38100" dist="38100" dir="2700000" algn="tl">
                    <a:srgbClr val="000000"/>
                  </a:outerShdw>
                </a:effectLst>
                <a:latin typeface="宋体" pitchFamily="2" charset="-122"/>
              </a:rPr>
              <a:t>(</a:t>
            </a:r>
            <a:r>
              <a:rPr kumimoji="1" lang="en-US" altLang="zh-CN" sz="2400">
                <a:solidFill>
                  <a:schemeClr val="hlink"/>
                </a:solidFill>
                <a:effectLst>
                  <a:outerShdw blurRad="38100" dist="38100" dir="2700000" algn="tl">
                    <a:srgbClr val="000000"/>
                  </a:outerShdw>
                </a:effectLst>
                <a:latin typeface="Tahoma" pitchFamily="34" charset="0"/>
              </a:rPr>
              <a:t>D</a:t>
            </a:r>
            <a:r>
              <a:rPr kumimoji="1" lang="en-US" altLang="zh-CN" sz="2400" b="1">
                <a:solidFill>
                  <a:schemeClr val="hlink"/>
                </a:solidFill>
                <a:effectLst>
                  <a:outerShdw blurRad="38100" dist="38100" dir="2700000" algn="tl">
                    <a:srgbClr val="000000"/>
                  </a:outerShdw>
                </a:effectLst>
                <a:latin typeface="宋体" pitchFamily="2" charset="-122"/>
              </a:rPr>
              <a:t>)</a:t>
            </a:r>
          </a:p>
        </p:txBody>
      </p:sp>
      <p:sp>
        <p:nvSpPr>
          <p:cNvPr id="28688" name="AutoShape 16"/>
          <p:cNvSpPr>
            <a:spLocks/>
          </p:cNvSpPr>
          <p:nvPr/>
        </p:nvSpPr>
        <p:spPr bwMode="auto">
          <a:xfrm rot="16200000" flipV="1">
            <a:off x="4359275" y="2254250"/>
            <a:ext cx="228600" cy="2438400"/>
          </a:xfrm>
          <a:prstGeom prst="leftBrace">
            <a:avLst>
              <a:gd name="adj1" fmla="val 52296"/>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1" name="Text Box 17"/>
          <p:cNvSpPr txBox="1">
            <a:spLocks noChangeArrowheads="1"/>
          </p:cNvSpPr>
          <p:nvPr/>
        </p:nvSpPr>
        <p:spPr bwMode="auto">
          <a:xfrm>
            <a:off x="3886200" y="3597275"/>
            <a:ext cx="1219200" cy="457200"/>
          </a:xfrm>
          <a:prstGeom prst="rect">
            <a:avLst/>
          </a:prstGeom>
          <a:solidFill>
            <a:srgbClr val="9999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defRPr/>
            </a:pPr>
            <a:r>
              <a:rPr kumimoji="1" lang="zh-CN" altLang="en-US" sz="2400">
                <a:solidFill>
                  <a:schemeClr val="hlink"/>
                </a:solidFill>
                <a:effectLst>
                  <a:outerShdw blurRad="38100" dist="38100" dir="2700000" algn="tl">
                    <a:srgbClr val="000000"/>
                  </a:outerShdw>
                </a:effectLst>
                <a:latin typeface="Tahoma" pitchFamily="34" charset="0"/>
              </a:rPr>
              <a:t>整数</a:t>
            </a:r>
            <a:r>
              <a:rPr kumimoji="1" lang="en-US" altLang="zh-CN" sz="2400">
                <a:solidFill>
                  <a:schemeClr val="hlink"/>
                </a:solidFill>
                <a:effectLst>
                  <a:outerShdw blurRad="38100" dist="38100" dir="2700000" algn="tl">
                    <a:srgbClr val="000000"/>
                  </a:outerShdw>
                </a:effectLst>
                <a:latin typeface="宋体" pitchFamily="2" charset="-122"/>
              </a:rPr>
              <a:t>(</a:t>
            </a:r>
            <a:r>
              <a:rPr kumimoji="1" lang="en-US" altLang="zh-CN" sz="2400">
                <a:solidFill>
                  <a:schemeClr val="hlink"/>
                </a:solidFill>
                <a:effectLst>
                  <a:outerShdw blurRad="38100" dist="38100" dir="2700000" algn="tl">
                    <a:srgbClr val="000000"/>
                  </a:outerShdw>
                </a:effectLst>
                <a:latin typeface="Tahoma" pitchFamily="34" charset="0"/>
              </a:rPr>
              <a:t>Z</a:t>
            </a:r>
            <a:r>
              <a:rPr kumimoji="1" lang="en-US" altLang="zh-CN" sz="2400">
                <a:solidFill>
                  <a:schemeClr val="hlink"/>
                </a:solidFill>
                <a:effectLst>
                  <a:outerShdw blurRad="38100" dist="38100" dir="2700000" algn="tl">
                    <a:srgbClr val="000000"/>
                  </a:outerShdw>
                </a:effectLst>
                <a:latin typeface="宋体" pitchFamily="2" charset="-122"/>
              </a:rPr>
              <a:t>)</a:t>
            </a:r>
          </a:p>
        </p:txBody>
      </p:sp>
      <p:sp>
        <p:nvSpPr>
          <p:cNvPr id="28690" name="AutoShape 18"/>
          <p:cNvSpPr>
            <a:spLocks/>
          </p:cNvSpPr>
          <p:nvPr/>
        </p:nvSpPr>
        <p:spPr bwMode="auto">
          <a:xfrm rot="5400000">
            <a:off x="4381500" y="1000125"/>
            <a:ext cx="152400" cy="3276600"/>
          </a:xfrm>
          <a:prstGeom prst="leftBrace">
            <a:avLst>
              <a:gd name="adj1" fmla="val 105410"/>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1" name="Text Box 19"/>
          <p:cNvSpPr txBox="1">
            <a:spLocks noChangeArrowheads="1"/>
          </p:cNvSpPr>
          <p:nvPr/>
        </p:nvSpPr>
        <p:spPr bwMode="auto">
          <a:xfrm>
            <a:off x="2971800" y="2057400"/>
            <a:ext cx="2971800" cy="396875"/>
          </a:xfrm>
          <a:prstGeom prst="rect">
            <a:avLst/>
          </a:prstGeom>
          <a:solidFill>
            <a:srgbClr val="9999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b="1">
                <a:solidFill>
                  <a:schemeClr val="hlink"/>
                </a:solidFill>
                <a:latin typeface="Times New Roman" pitchFamily="18" charset="0"/>
              </a:rPr>
              <a:t>能被</a:t>
            </a:r>
            <a:r>
              <a:rPr kumimoji="1" lang="en-US" altLang="zh-CN" sz="2000" b="1">
                <a:solidFill>
                  <a:schemeClr val="hlink"/>
                </a:solidFill>
                <a:latin typeface="Times New Roman" pitchFamily="18" charset="0"/>
              </a:rPr>
              <a:t>5</a:t>
            </a:r>
            <a:r>
              <a:rPr kumimoji="1" lang="zh-CN" altLang="en-US" sz="2000" b="1">
                <a:solidFill>
                  <a:schemeClr val="hlink"/>
                </a:solidFill>
                <a:latin typeface="Times New Roman" pitchFamily="18" charset="0"/>
              </a:rPr>
              <a:t>整除的整数</a:t>
            </a:r>
            <a:r>
              <a:rPr kumimoji="1" lang="en-US" altLang="zh-CN" sz="2000" b="1">
                <a:solidFill>
                  <a:schemeClr val="hlink"/>
                </a:solidFill>
                <a:latin typeface="Times New Roman" pitchFamily="18" charset="0"/>
              </a:rPr>
              <a:t>(S)</a:t>
            </a:r>
          </a:p>
        </p:txBody>
      </p:sp>
      <p:sp>
        <p:nvSpPr>
          <p:cNvPr id="28692" name="Text Box 20"/>
          <p:cNvSpPr txBox="1">
            <a:spLocks noChangeArrowheads="1"/>
          </p:cNvSpPr>
          <p:nvPr/>
        </p:nvSpPr>
        <p:spPr bwMode="auto">
          <a:xfrm>
            <a:off x="1033463" y="3902075"/>
            <a:ext cx="1709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(2)</a:t>
            </a:r>
            <a:r>
              <a:rPr kumimoji="1" lang="zh-CN" altLang="en-US" sz="2000" b="1">
                <a:latin typeface="Times New Roman" pitchFamily="18" charset="0"/>
              </a:rPr>
              <a:t>设计文法</a:t>
            </a:r>
          </a:p>
        </p:txBody>
      </p:sp>
      <p:sp>
        <p:nvSpPr>
          <p:cNvPr id="28693" name="Text Box 21"/>
          <p:cNvSpPr txBox="1">
            <a:spLocks noChangeArrowheads="1"/>
          </p:cNvSpPr>
          <p:nvPr/>
        </p:nvSpPr>
        <p:spPr bwMode="auto">
          <a:xfrm>
            <a:off x="2438400" y="4435475"/>
            <a:ext cx="54102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10000"/>
              </a:spcBef>
            </a:pPr>
            <a:r>
              <a:rPr kumimoji="1" lang="en-US" altLang="zh-CN" sz="2000" b="1">
                <a:latin typeface="Times New Roman" pitchFamily="18" charset="0"/>
              </a:rPr>
              <a:t>G[S]</a:t>
            </a:r>
            <a:r>
              <a:rPr kumimoji="1" lang="zh-CN" altLang="en-US" sz="2000" b="1">
                <a:latin typeface="Times New Roman" pitchFamily="18" charset="0"/>
              </a:rPr>
              <a:t>：</a:t>
            </a:r>
            <a:r>
              <a:rPr kumimoji="1" lang="en-US" altLang="zh-CN" sz="2000" b="1">
                <a:latin typeface="Times New Roman" pitchFamily="18" charset="0"/>
              </a:rPr>
              <a:t>S → F Z 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F →</a:t>
            </a:r>
            <a:r>
              <a:rPr kumimoji="1" lang="zh-CN" altLang="en-US" sz="2000" b="1">
                <a:latin typeface="Times New Roman" pitchFamily="18" charset="0"/>
              </a:rPr>
              <a:t>＋∣－ ∣</a:t>
            </a:r>
            <a:r>
              <a:rPr kumimoji="1" lang="en-US" altLang="zh-CN" sz="2000" b="1">
                <a:latin typeface="Times New Roman" pitchFamily="18" charset="0"/>
              </a:rPr>
              <a:t>ε</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Z → ZD∣ε </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D → 0∣1∣2∣3∣4 ∣5∣6∣7∣8∣9</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T → 0 | 5</a:t>
            </a:r>
          </a:p>
        </p:txBody>
      </p:sp>
      <p:sp>
        <p:nvSpPr>
          <p:cNvPr id="28694" name="Text Box 22"/>
          <p:cNvSpPr txBox="1">
            <a:spLocks noChangeArrowheads="1"/>
          </p:cNvSpPr>
          <p:nvPr/>
        </p:nvSpPr>
        <p:spPr bwMode="auto">
          <a:xfrm>
            <a:off x="533400" y="1127125"/>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解法</a:t>
            </a:r>
            <a:r>
              <a:rPr kumimoji="1" lang="en-US" altLang="zh-CN" sz="2000" b="1">
                <a:latin typeface="Times New Roman" pitchFamily="18" charset="0"/>
              </a:rPr>
              <a:t>Ⅰ</a:t>
            </a:r>
            <a:r>
              <a:rPr kumimoji="1" lang="zh-CN" altLang="en-US" sz="2000" b="1">
                <a:latin typeface="Times New Roman" pitchFamily="18" charset="0"/>
              </a:rPr>
              <a:t>：</a:t>
            </a: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7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nimBg="1"/>
      <p:bldP spid="118787" grpId="0" animBg="1"/>
      <p:bldP spid="11879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143000" y="1066800"/>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(1)</a:t>
            </a:r>
            <a:r>
              <a:rPr kumimoji="1" lang="zh-CN" altLang="en-US" sz="2000" b="1">
                <a:latin typeface="Times New Roman" pitchFamily="18" charset="0"/>
              </a:rPr>
              <a:t>句子结构分析</a:t>
            </a:r>
          </a:p>
        </p:txBody>
      </p:sp>
      <p:sp>
        <p:nvSpPr>
          <p:cNvPr id="29699" name="Text Box 3"/>
          <p:cNvSpPr txBox="1">
            <a:spLocks noChangeArrowheads="1"/>
          </p:cNvSpPr>
          <p:nvPr/>
        </p:nvSpPr>
        <p:spPr bwMode="auto">
          <a:xfrm>
            <a:off x="2590800" y="1784350"/>
            <a:ext cx="762000" cy="4254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F  T</a:t>
            </a:r>
          </a:p>
        </p:txBody>
      </p:sp>
      <p:sp>
        <p:nvSpPr>
          <p:cNvPr id="29700" name="Line 4"/>
          <p:cNvSpPr>
            <a:spLocks noChangeShapeType="1"/>
          </p:cNvSpPr>
          <p:nvPr/>
        </p:nvSpPr>
        <p:spPr bwMode="auto">
          <a:xfrm>
            <a:off x="2916238" y="1765300"/>
            <a:ext cx="0" cy="4206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01" name="Text Box 5"/>
          <p:cNvSpPr txBox="1">
            <a:spLocks noChangeArrowheads="1"/>
          </p:cNvSpPr>
          <p:nvPr/>
        </p:nvSpPr>
        <p:spPr bwMode="auto">
          <a:xfrm>
            <a:off x="1104900" y="2855913"/>
            <a:ext cx="1790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(2)</a:t>
            </a:r>
            <a:r>
              <a:rPr kumimoji="1" lang="zh-CN" altLang="en-US" sz="2000" b="1">
                <a:latin typeface="Times New Roman" pitchFamily="18" charset="0"/>
              </a:rPr>
              <a:t>设计文法</a:t>
            </a:r>
          </a:p>
        </p:txBody>
      </p:sp>
      <p:sp>
        <p:nvSpPr>
          <p:cNvPr id="29702" name="Text Box 6"/>
          <p:cNvSpPr txBox="1">
            <a:spLocks noChangeArrowheads="1"/>
          </p:cNvSpPr>
          <p:nvPr/>
        </p:nvSpPr>
        <p:spPr bwMode="auto">
          <a:xfrm>
            <a:off x="2012950" y="3429000"/>
            <a:ext cx="522605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10000"/>
              </a:spcBef>
            </a:pPr>
            <a:r>
              <a:rPr kumimoji="1" lang="en-US" altLang="zh-CN" sz="2000" b="1">
                <a:latin typeface="Times New Roman" pitchFamily="18" charset="0"/>
              </a:rPr>
              <a:t>G[S]</a:t>
            </a:r>
            <a:r>
              <a:rPr kumimoji="1" lang="zh-CN" altLang="en-US" sz="2000" b="1">
                <a:latin typeface="Times New Roman" pitchFamily="18" charset="0"/>
              </a:rPr>
              <a:t>：</a:t>
            </a:r>
            <a:r>
              <a:rPr kumimoji="1" lang="en-US" altLang="zh-CN" sz="2000" b="1">
                <a:latin typeface="Times New Roman" pitchFamily="18" charset="0"/>
              </a:rPr>
              <a:t>S → FT∣T ∣FZT ∣ZT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F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Z → ZD∣D </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D → 0∣1∣2∣3∣4 ∣5∣6∣7∣8∣9</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T → 0 | 5</a:t>
            </a:r>
          </a:p>
        </p:txBody>
      </p:sp>
      <p:sp>
        <p:nvSpPr>
          <p:cNvPr id="29703" name="Text Box 7"/>
          <p:cNvSpPr txBox="1">
            <a:spLocks noChangeArrowheads="1"/>
          </p:cNvSpPr>
          <p:nvPr/>
        </p:nvSpPr>
        <p:spPr bwMode="auto">
          <a:xfrm>
            <a:off x="533400" y="6096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解法</a:t>
            </a:r>
            <a:r>
              <a:rPr kumimoji="1" lang="en-US" altLang="zh-CN" sz="2000" b="1">
                <a:latin typeface="Times New Roman" pitchFamily="18" charset="0"/>
              </a:rPr>
              <a:t>Ⅱ</a:t>
            </a:r>
            <a:r>
              <a:rPr kumimoji="1" lang="zh-CN" altLang="en-US" sz="2000" b="1">
                <a:latin typeface="Times New Roman" pitchFamily="18" charset="0"/>
              </a:rPr>
              <a:t>：</a:t>
            </a:r>
          </a:p>
        </p:txBody>
      </p:sp>
      <p:sp>
        <p:nvSpPr>
          <p:cNvPr id="29704" name="Text Box 8"/>
          <p:cNvSpPr txBox="1">
            <a:spLocks noChangeArrowheads="1"/>
          </p:cNvSpPr>
          <p:nvPr/>
        </p:nvSpPr>
        <p:spPr bwMode="auto">
          <a:xfrm>
            <a:off x="1524000" y="1716088"/>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句型</a:t>
            </a:r>
            <a:r>
              <a:rPr kumimoji="1" lang="en-US" altLang="zh-CN" sz="2000" b="1">
                <a:latin typeface="Times New Roman" pitchFamily="18" charset="0"/>
              </a:rPr>
              <a:t>1</a:t>
            </a:r>
          </a:p>
        </p:txBody>
      </p:sp>
      <p:sp>
        <p:nvSpPr>
          <p:cNvPr id="29705" name="Text Box 9"/>
          <p:cNvSpPr txBox="1">
            <a:spLocks noChangeArrowheads="1"/>
          </p:cNvSpPr>
          <p:nvPr/>
        </p:nvSpPr>
        <p:spPr bwMode="auto">
          <a:xfrm>
            <a:off x="4670425" y="1752600"/>
            <a:ext cx="2873375" cy="4254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F  D   D  D    …   D  D  T</a:t>
            </a:r>
          </a:p>
        </p:txBody>
      </p:sp>
      <p:sp>
        <p:nvSpPr>
          <p:cNvPr id="29706" name="Line 10"/>
          <p:cNvSpPr>
            <a:spLocks noChangeShapeType="1"/>
          </p:cNvSpPr>
          <p:nvPr/>
        </p:nvSpPr>
        <p:spPr bwMode="auto">
          <a:xfrm>
            <a:off x="4975225" y="1762125"/>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07" name="Line 11"/>
          <p:cNvSpPr>
            <a:spLocks noChangeShapeType="1"/>
          </p:cNvSpPr>
          <p:nvPr/>
        </p:nvSpPr>
        <p:spPr bwMode="auto">
          <a:xfrm>
            <a:off x="5310188" y="17510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08" name="Line 12"/>
          <p:cNvSpPr>
            <a:spLocks noChangeShapeType="1"/>
          </p:cNvSpPr>
          <p:nvPr/>
        </p:nvSpPr>
        <p:spPr bwMode="auto">
          <a:xfrm>
            <a:off x="5664200" y="1736725"/>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09" name="Line 13"/>
          <p:cNvSpPr>
            <a:spLocks noChangeShapeType="1"/>
          </p:cNvSpPr>
          <p:nvPr/>
        </p:nvSpPr>
        <p:spPr bwMode="auto">
          <a:xfrm>
            <a:off x="6057900" y="17399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0" name="Line 14"/>
          <p:cNvSpPr>
            <a:spLocks noChangeShapeType="1"/>
          </p:cNvSpPr>
          <p:nvPr/>
        </p:nvSpPr>
        <p:spPr bwMode="auto">
          <a:xfrm>
            <a:off x="6540500" y="17637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1" name="Line 15"/>
          <p:cNvSpPr>
            <a:spLocks noChangeShapeType="1"/>
          </p:cNvSpPr>
          <p:nvPr/>
        </p:nvSpPr>
        <p:spPr bwMode="auto">
          <a:xfrm>
            <a:off x="6845300" y="1760538"/>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2" name="Line 16"/>
          <p:cNvSpPr>
            <a:spLocks noChangeShapeType="1"/>
          </p:cNvSpPr>
          <p:nvPr/>
        </p:nvSpPr>
        <p:spPr bwMode="auto">
          <a:xfrm>
            <a:off x="7188200" y="17510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3" name="Text Box 17"/>
          <p:cNvSpPr txBox="1">
            <a:spLocks noChangeArrowheads="1"/>
          </p:cNvSpPr>
          <p:nvPr/>
        </p:nvSpPr>
        <p:spPr bwMode="auto">
          <a:xfrm>
            <a:off x="3646488" y="17526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句型</a:t>
            </a:r>
            <a:r>
              <a:rPr kumimoji="1" lang="en-US" altLang="zh-CN" sz="2000" b="1">
                <a:latin typeface="Times New Roman" pitchFamily="18" charset="0"/>
              </a:rPr>
              <a:t>3</a:t>
            </a:r>
          </a:p>
        </p:txBody>
      </p:sp>
      <p:sp>
        <p:nvSpPr>
          <p:cNvPr id="29714" name="Text Box 18"/>
          <p:cNvSpPr txBox="1">
            <a:spLocks noChangeArrowheads="1"/>
          </p:cNvSpPr>
          <p:nvPr/>
        </p:nvSpPr>
        <p:spPr bwMode="auto">
          <a:xfrm>
            <a:off x="5051425" y="2416175"/>
            <a:ext cx="3276600" cy="4254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D   D  D    …   D  D  T</a:t>
            </a:r>
          </a:p>
        </p:txBody>
      </p:sp>
      <p:sp>
        <p:nvSpPr>
          <p:cNvPr id="29715" name="Line 19"/>
          <p:cNvSpPr>
            <a:spLocks noChangeShapeType="1"/>
          </p:cNvSpPr>
          <p:nvPr/>
        </p:nvSpPr>
        <p:spPr bwMode="auto">
          <a:xfrm>
            <a:off x="5397500" y="24003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6" name="Line 20"/>
          <p:cNvSpPr>
            <a:spLocks noChangeShapeType="1"/>
          </p:cNvSpPr>
          <p:nvPr/>
        </p:nvSpPr>
        <p:spPr bwMode="auto">
          <a:xfrm>
            <a:off x="5754688" y="2389188"/>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7" name="Line 21"/>
          <p:cNvSpPr>
            <a:spLocks noChangeShapeType="1"/>
          </p:cNvSpPr>
          <p:nvPr/>
        </p:nvSpPr>
        <p:spPr bwMode="auto">
          <a:xfrm>
            <a:off x="6103938" y="24130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8" name="Line 22"/>
          <p:cNvSpPr>
            <a:spLocks noChangeShapeType="1"/>
          </p:cNvSpPr>
          <p:nvPr/>
        </p:nvSpPr>
        <p:spPr bwMode="auto">
          <a:xfrm>
            <a:off x="7556500" y="2401888"/>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9" name="Line 23"/>
          <p:cNvSpPr>
            <a:spLocks noChangeShapeType="1"/>
          </p:cNvSpPr>
          <p:nvPr/>
        </p:nvSpPr>
        <p:spPr bwMode="auto">
          <a:xfrm>
            <a:off x="6642100" y="24003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0" name="Line 24"/>
          <p:cNvSpPr>
            <a:spLocks noChangeShapeType="1"/>
          </p:cNvSpPr>
          <p:nvPr/>
        </p:nvSpPr>
        <p:spPr bwMode="auto">
          <a:xfrm>
            <a:off x="6972300" y="2401888"/>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1" name="Text Box 25"/>
          <p:cNvSpPr txBox="1">
            <a:spLocks noChangeArrowheads="1"/>
          </p:cNvSpPr>
          <p:nvPr/>
        </p:nvSpPr>
        <p:spPr bwMode="auto">
          <a:xfrm>
            <a:off x="3657600" y="240347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句型</a:t>
            </a:r>
            <a:r>
              <a:rPr kumimoji="1" lang="en-US" altLang="zh-CN" sz="2000" b="1">
                <a:latin typeface="Times New Roman" pitchFamily="18" charset="0"/>
              </a:rPr>
              <a:t>4</a:t>
            </a:r>
          </a:p>
        </p:txBody>
      </p:sp>
      <p:sp>
        <p:nvSpPr>
          <p:cNvPr id="29722" name="Text Box 26"/>
          <p:cNvSpPr txBox="1">
            <a:spLocks noChangeArrowheads="1"/>
          </p:cNvSpPr>
          <p:nvPr/>
        </p:nvSpPr>
        <p:spPr bwMode="auto">
          <a:xfrm>
            <a:off x="2928938" y="2339975"/>
            <a:ext cx="381000" cy="4254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T</a:t>
            </a:r>
          </a:p>
        </p:txBody>
      </p:sp>
      <p:sp>
        <p:nvSpPr>
          <p:cNvPr id="29723" name="Text Box 27"/>
          <p:cNvSpPr txBox="1">
            <a:spLocks noChangeArrowheads="1"/>
          </p:cNvSpPr>
          <p:nvPr/>
        </p:nvSpPr>
        <p:spPr bwMode="auto">
          <a:xfrm>
            <a:off x="1524000" y="232727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句型</a:t>
            </a:r>
            <a:r>
              <a:rPr kumimoji="1" lang="en-US" altLang="zh-CN" sz="2000" b="1">
                <a:latin typeface="Times New Roman" pitchFamily="18" charset="0"/>
              </a:rPr>
              <a:t>2</a:t>
            </a:r>
          </a:p>
        </p:txBody>
      </p:sp>
      <p:sp>
        <p:nvSpPr>
          <p:cNvPr id="29724" name="Line 28"/>
          <p:cNvSpPr>
            <a:spLocks noChangeShapeType="1"/>
          </p:cNvSpPr>
          <p:nvPr/>
        </p:nvSpPr>
        <p:spPr bwMode="auto">
          <a:xfrm>
            <a:off x="7289800" y="23987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5" name="Text Box 29"/>
          <p:cNvSpPr txBox="1">
            <a:spLocks noChangeArrowheads="1"/>
          </p:cNvSpPr>
          <p:nvPr/>
        </p:nvSpPr>
        <p:spPr bwMode="auto">
          <a:xfrm>
            <a:off x="1371600" y="5318125"/>
            <a:ext cx="6934200" cy="396875"/>
          </a:xfrm>
          <a:prstGeom prst="rect">
            <a:avLst/>
          </a:prstGeom>
          <a:solidFill>
            <a:srgbClr val="9999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思考题：试设计一文法</a:t>
            </a:r>
            <a:r>
              <a:rPr kumimoji="1" lang="en-US" altLang="zh-CN" sz="2000" b="1">
                <a:latin typeface="Times New Roman" pitchFamily="18" charset="0"/>
              </a:rPr>
              <a:t>G</a:t>
            </a:r>
            <a:r>
              <a:rPr kumimoji="1" lang="zh-CN" altLang="en-US" sz="2000" b="1">
                <a:latin typeface="Times New Roman" pitchFamily="18" charset="0"/>
              </a:rPr>
              <a:t>，使得</a:t>
            </a:r>
            <a:r>
              <a:rPr kumimoji="1" lang="en-US" altLang="zh-CN" sz="2000" b="1">
                <a:latin typeface="Times New Roman" pitchFamily="18" charset="0"/>
              </a:rPr>
              <a:t>L(G)</a:t>
            </a:r>
            <a:r>
              <a:rPr kumimoji="1" lang="zh-CN" altLang="en-US" sz="2000" b="1">
                <a:latin typeface="Times New Roman" pitchFamily="18" charset="0"/>
              </a:rPr>
              <a:t>为能被</a:t>
            </a:r>
            <a:r>
              <a:rPr kumimoji="1" lang="en-US" altLang="zh-CN" sz="2000" b="1">
                <a:latin typeface="Times New Roman" pitchFamily="18" charset="0"/>
              </a:rPr>
              <a:t>3</a:t>
            </a:r>
            <a:r>
              <a:rPr kumimoji="1" lang="zh-CN" altLang="en-US" sz="2000" b="1">
                <a:latin typeface="Times New Roman" pitchFamily="18" charset="0"/>
              </a:rPr>
              <a:t>整除的整数集。</a:t>
            </a:r>
          </a:p>
        </p:txBody>
      </p:sp>
    </p:spTree>
  </p:cSld>
  <p:clrMapOvr>
    <a:masterClrMapping/>
  </p:clrMapOvr>
  <p:transition advTm="1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838200" y="2438400"/>
            <a:ext cx="7772400" cy="32004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 name="Text Box 3"/>
          <p:cNvSpPr txBox="1">
            <a:spLocks noChangeArrowheads="1"/>
          </p:cNvSpPr>
          <p:nvPr/>
        </p:nvSpPr>
        <p:spPr bwMode="auto">
          <a:xfrm>
            <a:off x="914400" y="1355725"/>
            <a:ext cx="7162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706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000" b="1">
                <a:latin typeface="Times New Roman" pitchFamily="18" charset="0"/>
              </a:rPr>
              <a:t>设</a:t>
            </a:r>
            <a:r>
              <a:rPr kumimoji="1" lang="en-US" altLang="zh-CN" sz="2000" b="1">
                <a:latin typeface="Times New Roman" pitchFamily="18" charset="0"/>
              </a:rPr>
              <a:t>G1 </a:t>
            </a:r>
            <a:r>
              <a:rPr kumimoji="1" lang="zh-CN" altLang="en-US" sz="2000" b="1">
                <a:latin typeface="Times New Roman" pitchFamily="18" charset="0"/>
              </a:rPr>
              <a:t>和</a:t>
            </a:r>
            <a:r>
              <a:rPr kumimoji="1" lang="en-US" altLang="zh-CN" sz="2000" b="1">
                <a:latin typeface="Times New Roman" pitchFamily="18" charset="0"/>
              </a:rPr>
              <a:t>G2</a:t>
            </a:r>
            <a:r>
              <a:rPr kumimoji="1" lang="zh-CN" altLang="en-US" sz="2000" b="1">
                <a:latin typeface="Times New Roman" pitchFamily="18" charset="0"/>
              </a:rPr>
              <a:t>是两个文法，如果</a:t>
            </a:r>
            <a:r>
              <a:rPr kumimoji="1" lang="en-US" altLang="zh-CN" sz="2000" b="1">
                <a:latin typeface="Times New Roman" pitchFamily="18" charset="0"/>
              </a:rPr>
              <a:t>L(G1)</a:t>
            </a:r>
            <a:r>
              <a:rPr kumimoji="1" lang="zh-CN" altLang="en-US" sz="2000" b="1">
                <a:latin typeface="Times New Roman" pitchFamily="18" charset="0"/>
              </a:rPr>
              <a:t>＝</a:t>
            </a:r>
            <a:r>
              <a:rPr kumimoji="1" lang="en-US" altLang="zh-CN" sz="2000" b="1">
                <a:latin typeface="Times New Roman" pitchFamily="18" charset="0"/>
              </a:rPr>
              <a:t>L(G2)</a:t>
            </a:r>
            <a:r>
              <a:rPr kumimoji="1" lang="zh-CN" altLang="en-US" sz="2000" b="1">
                <a:latin typeface="Times New Roman" pitchFamily="18" charset="0"/>
              </a:rPr>
              <a:t>，则称文法</a:t>
            </a:r>
            <a:r>
              <a:rPr kumimoji="1" lang="en-US" altLang="zh-CN" sz="2000" b="1">
                <a:latin typeface="Times New Roman" pitchFamily="18" charset="0"/>
              </a:rPr>
              <a:t>G1</a:t>
            </a:r>
            <a:r>
              <a:rPr kumimoji="1" lang="zh-CN" altLang="en-US" sz="2000" b="1">
                <a:latin typeface="Times New Roman" pitchFamily="18" charset="0"/>
              </a:rPr>
              <a:t>和</a:t>
            </a:r>
            <a:r>
              <a:rPr kumimoji="1" lang="en-US" altLang="zh-CN" sz="2000" b="1">
                <a:latin typeface="Times New Roman" pitchFamily="18" charset="0"/>
              </a:rPr>
              <a:t>G2</a:t>
            </a:r>
            <a:r>
              <a:rPr kumimoji="1" lang="zh-CN" altLang="en-US" sz="2000" b="1">
                <a:latin typeface="Times New Roman" pitchFamily="18" charset="0"/>
              </a:rPr>
              <a:t>是等价的。 </a:t>
            </a:r>
          </a:p>
        </p:txBody>
      </p:sp>
      <p:sp>
        <p:nvSpPr>
          <p:cNvPr id="30724" name="Text Box 4"/>
          <p:cNvSpPr txBox="1">
            <a:spLocks noChangeArrowheads="1"/>
          </p:cNvSpPr>
          <p:nvPr/>
        </p:nvSpPr>
        <p:spPr bwMode="auto">
          <a:xfrm>
            <a:off x="849313" y="898525"/>
            <a:ext cx="3570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smtClean="0">
                <a:latin typeface="Times New Roman" pitchFamily="18" charset="0"/>
              </a:rPr>
              <a:t>定义</a:t>
            </a:r>
            <a:r>
              <a:rPr kumimoji="1" lang="en-US" altLang="zh-CN" sz="2000" b="1" dirty="0" smtClean="0">
                <a:latin typeface="Times New Roman" pitchFamily="18" charset="0"/>
              </a:rPr>
              <a:t>2.7 </a:t>
            </a:r>
            <a:r>
              <a:rPr kumimoji="1" lang="zh-CN" altLang="en-US" sz="2000" b="1" dirty="0">
                <a:latin typeface="Times New Roman" pitchFamily="18" charset="0"/>
              </a:rPr>
              <a:t>（</a:t>
            </a:r>
            <a:r>
              <a:rPr kumimoji="1" lang="zh-CN" altLang="en-US" sz="2000" b="1" dirty="0">
                <a:solidFill>
                  <a:srgbClr val="FF6600"/>
                </a:solidFill>
                <a:latin typeface="Times New Roman" pitchFamily="18" charset="0"/>
              </a:rPr>
              <a:t>文法等价</a:t>
            </a:r>
            <a:r>
              <a:rPr kumimoji="1" lang="zh-CN" altLang="en-US" sz="2000" b="1" dirty="0">
                <a:latin typeface="Times New Roman" pitchFamily="18" charset="0"/>
              </a:rPr>
              <a:t>）</a:t>
            </a:r>
          </a:p>
        </p:txBody>
      </p:sp>
      <p:sp>
        <p:nvSpPr>
          <p:cNvPr id="30725" name="Text Box 5"/>
          <p:cNvSpPr txBox="1">
            <a:spLocks noChangeArrowheads="1"/>
          </p:cNvSpPr>
          <p:nvPr/>
        </p:nvSpPr>
        <p:spPr bwMode="auto">
          <a:xfrm>
            <a:off x="990600" y="2514600"/>
            <a:ext cx="74771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64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000" b="1">
                <a:latin typeface="Times New Roman" pitchFamily="18" charset="0"/>
              </a:rPr>
              <a:t>例如，下列文法</a:t>
            </a:r>
            <a:r>
              <a:rPr kumimoji="1" lang="en-US" altLang="zh-CN" sz="2000" b="1">
                <a:latin typeface="Times New Roman" pitchFamily="18" charset="0"/>
              </a:rPr>
              <a:t>G2</a:t>
            </a:r>
            <a:r>
              <a:rPr kumimoji="1" lang="zh-CN" altLang="en-US" sz="2000" b="1">
                <a:latin typeface="Times New Roman" pitchFamily="18" charset="0"/>
              </a:rPr>
              <a:t>和</a:t>
            </a:r>
            <a:r>
              <a:rPr kumimoji="1" lang="en-US" altLang="zh-CN" sz="2000" b="1">
                <a:latin typeface="Times New Roman" pitchFamily="18" charset="0"/>
              </a:rPr>
              <a:t>G3</a:t>
            </a:r>
            <a:r>
              <a:rPr kumimoji="1" lang="zh-CN" altLang="en-US" sz="2000" b="1">
                <a:latin typeface="Times New Roman" pitchFamily="18" charset="0"/>
              </a:rPr>
              <a:t>是等价的。因为它们产生的语言都是以字母</a:t>
            </a:r>
            <a:r>
              <a:rPr kumimoji="1" lang="en-US" altLang="zh-CN" sz="2000" b="1">
                <a:latin typeface="Times New Roman" pitchFamily="18" charset="0"/>
              </a:rPr>
              <a:t>a</a:t>
            </a:r>
            <a:r>
              <a:rPr kumimoji="1" lang="zh-CN" altLang="en-US" sz="2000" b="1">
                <a:latin typeface="Times New Roman" pitchFamily="18" charset="0"/>
              </a:rPr>
              <a:t>开头、字母</a:t>
            </a:r>
            <a:r>
              <a:rPr kumimoji="1" lang="en-US" altLang="zh-CN" sz="2000" b="1">
                <a:latin typeface="Times New Roman" pitchFamily="18" charset="0"/>
              </a:rPr>
              <a:t>a</a:t>
            </a:r>
            <a:r>
              <a:rPr kumimoji="1" lang="zh-CN" altLang="en-US" sz="2000" b="1">
                <a:latin typeface="Times New Roman" pitchFamily="18" charset="0"/>
              </a:rPr>
              <a:t>和</a:t>
            </a:r>
            <a:r>
              <a:rPr kumimoji="1" lang="en-US" altLang="zh-CN" sz="2000" b="1">
                <a:latin typeface="Times New Roman" pitchFamily="18" charset="0"/>
              </a:rPr>
              <a:t>b</a:t>
            </a:r>
            <a:r>
              <a:rPr kumimoji="1" lang="zh-CN" altLang="en-US" sz="2000" b="1">
                <a:latin typeface="Times New Roman" pitchFamily="18" charset="0"/>
              </a:rPr>
              <a:t>构成的符号串的集合。即</a:t>
            </a:r>
            <a:r>
              <a:rPr kumimoji="1" lang="en-US" altLang="zh-CN" sz="2000" b="1">
                <a:latin typeface="Times New Roman" pitchFamily="18" charset="0"/>
              </a:rPr>
              <a:t>L(G2)</a:t>
            </a:r>
            <a:r>
              <a:rPr kumimoji="1" lang="zh-CN" altLang="en-US" sz="2000" b="1">
                <a:latin typeface="Times New Roman" pitchFamily="18" charset="0"/>
              </a:rPr>
              <a:t>＝</a:t>
            </a:r>
            <a:r>
              <a:rPr kumimoji="1" lang="en-US" altLang="zh-CN" sz="2000" b="1">
                <a:latin typeface="Times New Roman" pitchFamily="18" charset="0"/>
              </a:rPr>
              <a:t>L(G2</a:t>
            </a:r>
            <a:r>
              <a:rPr kumimoji="1" lang="zh-CN" altLang="en-US" sz="2000" b="1">
                <a:latin typeface="Times New Roman" pitchFamily="18" charset="0"/>
              </a:rPr>
              <a:t>）＝</a:t>
            </a:r>
            <a:r>
              <a:rPr kumimoji="1" lang="en-US" altLang="zh-CN" sz="2000" b="1">
                <a:latin typeface="Times New Roman" pitchFamily="18" charset="0"/>
              </a:rPr>
              <a:t>{a}{a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p>
        </p:txBody>
      </p:sp>
      <p:grpSp>
        <p:nvGrpSpPr>
          <p:cNvPr id="30726" name="Group 6"/>
          <p:cNvGrpSpPr>
            <a:grpSpLocks/>
          </p:cNvGrpSpPr>
          <p:nvPr/>
        </p:nvGrpSpPr>
        <p:grpSpPr bwMode="auto">
          <a:xfrm>
            <a:off x="1035050" y="3727450"/>
            <a:ext cx="7239000" cy="768350"/>
            <a:chOff x="-2" y="-2"/>
            <a:chExt cx="1998" cy="580"/>
          </a:xfrm>
        </p:grpSpPr>
        <p:grpSp>
          <p:nvGrpSpPr>
            <p:cNvPr id="30733" name="Group 7"/>
            <p:cNvGrpSpPr>
              <a:grpSpLocks/>
            </p:cNvGrpSpPr>
            <p:nvPr/>
          </p:nvGrpSpPr>
          <p:grpSpPr bwMode="auto">
            <a:xfrm>
              <a:off x="0" y="0"/>
              <a:ext cx="1994" cy="576"/>
              <a:chOff x="0" y="0"/>
              <a:chExt cx="1994" cy="576"/>
            </a:xfrm>
          </p:grpSpPr>
          <p:sp>
            <p:nvSpPr>
              <p:cNvPr id="30735" name="Rectangle 8"/>
              <p:cNvSpPr>
                <a:spLocks noChangeArrowheads="1"/>
              </p:cNvSpPr>
              <p:nvPr/>
            </p:nvSpPr>
            <p:spPr bwMode="auto">
              <a:xfrm>
                <a:off x="43" y="0"/>
                <a:ext cx="190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eaLnBrk="1" hangingPunct="1">
                  <a:lnSpc>
                    <a:spcPct val="120000"/>
                  </a:lnSpc>
                </a:pPr>
                <a:r>
                  <a:rPr kumimoji="1" lang="en-US" altLang="zh-CN" sz="2000" b="1">
                    <a:latin typeface="Times New Roman" pitchFamily="18" charset="0"/>
                  </a:rPr>
                  <a:t>G2</a:t>
                </a:r>
                <a:r>
                  <a:rPr kumimoji="1" lang="zh-CN" altLang="en-US" sz="2000" b="1">
                    <a:latin typeface="Times New Roman" pitchFamily="18" charset="0"/>
                  </a:rPr>
                  <a:t>＝</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r>
                  <a:rPr kumimoji="1" lang="en-US" altLang="zh-CN" sz="2000" b="1">
                    <a:latin typeface="Times New Roman" pitchFamily="18" charset="0"/>
                  </a:rPr>
                  <a:t>C</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p>
              <a:p>
                <a:pPr indent="266700" algn="just" eaLnBrk="1" hangingPunct="1">
                  <a:lnSpc>
                    <a:spcPct val="120000"/>
                  </a:lnSpc>
                </a:pPr>
                <a:r>
                  <a:rPr kumimoji="1" lang="zh-CN" altLang="en-US" sz="2000" b="1">
                    <a:latin typeface="Times New Roman" pitchFamily="18" charset="0"/>
                  </a:rPr>
                  <a:t>   其中，</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S→aC</a:t>
                </a:r>
                <a:r>
                  <a:rPr kumimoji="1" lang="zh-CN" altLang="en-US" sz="2000" b="1">
                    <a:latin typeface="Times New Roman" pitchFamily="18" charset="0"/>
                  </a:rPr>
                  <a:t>，</a:t>
                </a:r>
                <a:r>
                  <a:rPr kumimoji="1" lang="en-US" altLang="zh-CN" sz="2000" b="1">
                    <a:latin typeface="Times New Roman" pitchFamily="18" charset="0"/>
                  </a:rPr>
                  <a:t>C→aC </a:t>
                </a:r>
                <a:r>
                  <a:rPr kumimoji="1" lang="zh-CN" altLang="en-US" sz="2000" b="1">
                    <a:latin typeface="Times New Roman" pitchFamily="18" charset="0"/>
                  </a:rPr>
                  <a:t>，</a:t>
                </a:r>
                <a:r>
                  <a:rPr kumimoji="1" lang="en-US" altLang="zh-CN" sz="2000" b="1">
                    <a:latin typeface="Times New Roman" pitchFamily="18" charset="0"/>
                  </a:rPr>
                  <a:t>C→bC, C→ε</a:t>
                </a:r>
                <a:r>
                  <a:rPr kumimoji="1" lang="zh-CN" altLang="en-US" sz="2000" b="1">
                    <a:latin typeface="Times New Roman" pitchFamily="18" charset="0"/>
                  </a:rPr>
                  <a:t>｝。</a:t>
                </a:r>
              </a:p>
            </p:txBody>
          </p:sp>
          <p:sp>
            <p:nvSpPr>
              <p:cNvPr id="30736" name="Rectangle 9"/>
              <p:cNvSpPr>
                <a:spLocks noChangeArrowheads="1"/>
              </p:cNvSpPr>
              <p:nvPr/>
            </p:nvSpPr>
            <p:spPr bwMode="auto">
              <a:xfrm>
                <a:off x="0" y="0"/>
                <a:ext cx="1994" cy="5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0734" name="Rectangle 10"/>
            <p:cNvSpPr>
              <a:spLocks noChangeArrowheads="1"/>
            </p:cNvSpPr>
            <p:nvPr/>
          </p:nvSpPr>
          <p:spPr bwMode="auto">
            <a:xfrm>
              <a:off x="-2" y="-2"/>
              <a:ext cx="1998" cy="580"/>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0727" name="Group 11"/>
          <p:cNvGrpSpPr>
            <a:grpSpLocks/>
          </p:cNvGrpSpPr>
          <p:nvPr/>
        </p:nvGrpSpPr>
        <p:grpSpPr bwMode="auto">
          <a:xfrm>
            <a:off x="1055688" y="4724400"/>
            <a:ext cx="7227887" cy="768350"/>
            <a:chOff x="-2" y="-2"/>
            <a:chExt cx="1998" cy="484"/>
          </a:xfrm>
        </p:grpSpPr>
        <p:grpSp>
          <p:nvGrpSpPr>
            <p:cNvPr id="30729" name="Group 12"/>
            <p:cNvGrpSpPr>
              <a:grpSpLocks/>
            </p:cNvGrpSpPr>
            <p:nvPr/>
          </p:nvGrpSpPr>
          <p:grpSpPr bwMode="auto">
            <a:xfrm>
              <a:off x="0" y="0"/>
              <a:ext cx="1994" cy="480"/>
              <a:chOff x="0" y="0"/>
              <a:chExt cx="1994" cy="480"/>
            </a:xfrm>
          </p:grpSpPr>
          <p:sp>
            <p:nvSpPr>
              <p:cNvPr id="30731" name="Rectangle 13"/>
              <p:cNvSpPr>
                <a:spLocks noChangeArrowheads="1"/>
              </p:cNvSpPr>
              <p:nvPr/>
            </p:nvSpPr>
            <p:spPr bwMode="auto">
              <a:xfrm>
                <a:off x="43" y="0"/>
                <a:ext cx="19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eaLnBrk="1" hangingPunct="1"/>
                <a:r>
                  <a:rPr kumimoji="1" lang="en-US" altLang="zh-CN" sz="2000" b="1">
                    <a:latin typeface="Times New Roman" pitchFamily="18" charset="0"/>
                  </a:rPr>
                  <a:t>G3</a:t>
                </a:r>
                <a:r>
                  <a:rPr kumimoji="1" lang="zh-CN" altLang="en-US" sz="2000" b="1">
                    <a:latin typeface="Times New Roman" pitchFamily="18" charset="0"/>
                  </a:rPr>
                  <a:t>＝</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p>
              <a:p>
                <a:pPr indent="266700" algn="just"/>
                <a:r>
                  <a:rPr kumimoji="1" lang="zh-CN" altLang="en-US" sz="2000" b="1">
                    <a:latin typeface="Times New Roman" pitchFamily="18" charset="0"/>
                  </a:rPr>
                  <a:t>   其中，</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S→Sa</a:t>
                </a:r>
                <a:r>
                  <a:rPr kumimoji="1" lang="zh-CN" altLang="en-US" sz="2000" b="1">
                    <a:latin typeface="Times New Roman" pitchFamily="18" charset="0"/>
                  </a:rPr>
                  <a:t>，</a:t>
                </a:r>
                <a:r>
                  <a:rPr kumimoji="1" lang="en-US" altLang="zh-CN" sz="2000" b="1">
                    <a:latin typeface="Times New Roman" pitchFamily="18" charset="0"/>
                  </a:rPr>
                  <a:t>S→Sb </a:t>
                </a:r>
                <a:r>
                  <a:rPr kumimoji="1" lang="zh-CN" altLang="en-US" sz="2000" b="1">
                    <a:latin typeface="Times New Roman" pitchFamily="18" charset="0"/>
                  </a:rPr>
                  <a:t>，</a:t>
                </a:r>
                <a:r>
                  <a:rPr kumimoji="1" lang="en-US" altLang="zh-CN" sz="2000" b="1">
                    <a:latin typeface="Times New Roman" pitchFamily="18" charset="0"/>
                  </a:rPr>
                  <a:t>S→a</a:t>
                </a:r>
                <a:r>
                  <a:rPr kumimoji="1" lang="zh-CN" altLang="en-US" sz="2000" b="1">
                    <a:latin typeface="Times New Roman" pitchFamily="18" charset="0"/>
                  </a:rPr>
                  <a:t>｝。</a:t>
                </a:r>
              </a:p>
            </p:txBody>
          </p:sp>
          <p:sp>
            <p:nvSpPr>
              <p:cNvPr id="30732" name="Rectangle 14"/>
              <p:cNvSpPr>
                <a:spLocks noChangeArrowheads="1"/>
              </p:cNvSpPr>
              <p:nvPr/>
            </p:nvSpPr>
            <p:spPr bwMode="auto">
              <a:xfrm>
                <a:off x="0" y="0"/>
                <a:ext cx="199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0730" name="Rectangle 15"/>
            <p:cNvSpPr>
              <a:spLocks noChangeArrowheads="1"/>
            </p:cNvSpPr>
            <p:nvPr/>
          </p:nvSpPr>
          <p:spPr bwMode="auto">
            <a:xfrm>
              <a:off x="-2" y="-2"/>
              <a:ext cx="1998" cy="484"/>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0728" name="Text Box 16"/>
          <p:cNvSpPr txBox="1">
            <a:spLocks noChangeArrowheads="1"/>
          </p:cNvSpPr>
          <p:nvPr/>
        </p:nvSpPr>
        <p:spPr bwMode="auto">
          <a:xfrm flipH="1">
            <a:off x="8480425" y="5999163"/>
            <a:ext cx="5111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1000" u="sng">
                <a:latin typeface="Tahoma" pitchFamily="34" charset="0"/>
                <a:hlinkClick r:id="rId2" action="ppaction://hlinksldjump"/>
              </a:rPr>
              <a:t>目录</a:t>
            </a:r>
            <a:endParaRPr kumimoji="1" lang="zh-CN" altLang="en-US" sz="1000" u="sng">
              <a:latin typeface="Tahoma" pitchFamily="34" charset="0"/>
            </a:endParaRPr>
          </a:p>
        </p:txBody>
      </p:sp>
    </p:spTree>
  </p:cSld>
  <p:clrMapOvr>
    <a:masterClrMapping/>
  </p:clrMapOvr>
  <p:transition advTm="1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533400" y="3352800"/>
            <a:ext cx="8153400" cy="28194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48" name="Text Box 4"/>
          <p:cNvSpPr txBox="1">
            <a:spLocks noChangeArrowheads="1"/>
          </p:cNvSpPr>
          <p:nvPr/>
        </p:nvSpPr>
        <p:spPr bwMode="auto">
          <a:xfrm>
            <a:off x="533400" y="1095375"/>
            <a:ext cx="82867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000" b="1">
                <a:latin typeface="Times New Roman" pitchFamily="18" charset="0"/>
              </a:rPr>
              <a:t>对规则构成加以限制，可以将文法的分类为四种类型：</a:t>
            </a:r>
            <a:r>
              <a:rPr kumimoji="1" lang="en-US" altLang="zh-CN" sz="2000" b="1">
                <a:latin typeface="Times New Roman" pitchFamily="18" charset="0"/>
              </a:rPr>
              <a:t>0</a:t>
            </a:r>
            <a:r>
              <a:rPr kumimoji="1" lang="zh-CN" altLang="en-US" sz="2000" b="1">
                <a:latin typeface="Times New Roman" pitchFamily="18" charset="0"/>
              </a:rPr>
              <a:t>型文法、</a:t>
            </a:r>
            <a:r>
              <a:rPr kumimoji="1" lang="en-US" altLang="zh-CN" sz="2000" b="1">
                <a:latin typeface="Times New Roman" pitchFamily="18" charset="0"/>
              </a:rPr>
              <a:t>1</a:t>
            </a:r>
            <a:r>
              <a:rPr kumimoji="1" lang="zh-CN" altLang="en-US" sz="2000" b="1">
                <a:latin typeface="Times New Roman" pitchFamily="18" charset="0"/>
              </a:rPr>
              <a:t>型文法、</a:t>
            </a:r>
            <a:r>
              <a:rPr kumimoji="1" lang="en-US" altLang="zh-CN" sz="2000" b="1">
                <a:latin typeface="Times New Roman" pitchFamily="18" charset="0"/>
              </a:rPr>
              <a:t>2</a:t>
            </a:r>
            <a:r>
              <a:rPr kumimoji="1" lang="zh-CN" altLang="en-US" sz="2000" b="1">
                <a:latin typeface="Times New Roman" pitchFamily="18" charset="0"/>
              </a:rPr>
              <a:t>型文法和</a:t>
            </a:r>
            <a:r>
              <a:rPr kumimoji="1" lang="en-US" altLang="zh-CN" sz="2000" b="1">
                <a:latin typeface="Times New Roman" pitchFamily="18" charset="0"/>
              </a:rPr>
              <a:t>3</a:t>
            </a:r>
            <a:r>
              <a:rPr kumimoji="1" lang="zh-CN" altLang="en-US" sz="2000" b="1">
                <a:latin typeface="Times New Roman" pitchFamily="18" charset="0"/>
              </a:rPr>
              <a:t>型文法。</a:t>
            </a:r>
          </a:p>
        </p:txBody>
      </p:sp>
      <p:sp>
        <p:nvSpPr>
          <p:cNvPr id="121861" name="Text Box 5"/>
          <p:cNvSpPr txBox="1">
            <a:spLocks noChangeArrowheads="1"/>
          </p:cNvSpPr>
          <p:nvPr/>
        </p:nvSpPr>
        <p:spPr bwMode="auto">
          <a:xfrm>
            <a:off x="635000" y="1993900"/>
            <a:ext cx="81851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lgn="l">
              <a:defRPr>
                <a:solidFill>
                  <a:schemeClr val="tx1"/>
                </a:solidFill>
                <a:latin typeface="Arial" charset="0"/>
                <a:ea typeface="宋体" pitchFamily="2" charset="-122"/>
              </a:defRPr>
            </a:lvl1pPr>
            <a:lvl2pPr marL="763588" algn="l">
              <a:defRPr>
                <a:solidFill>
                  <a:schemeClr val="tx1"/>
                </a:solidFill>
                <a:latin typeface="Arial" charset="0"/>
                <a:ea typeface="宋体" pitchFamily="2" charset="-122"/>
              </a:defRPr>
            </a:lvl2pPr>
            <a:lvl3pPr marL="954088"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defRPr/>
            </a:pPr>
            <a:r>
              <a:rPr kumimoji="1" lang="en-US" altLang="zh-CN" sz="2000" b="1" smtClean="0">
                <a:solidFill>
                  <a:schemeClr val="hlink"/>
                </a:solidFill>
                <a:latin typeface="Times New Roman" pitchFamily="18" charset="0"/>
              </a:rPr>
              <a:t>⑴ 0</a:t>
            </a:r>
            <a:r>
              <a:rPr kumimoji="1" lang="zh-CN" altLang="en-US" sz="2000" b="1" smtClean="0">
                <a:solidFill>
                  <a:schemeClr val="hlink"/>
                </a:solidFill>
                <a:latin typeface="Times New Roman" pitchFamily="18" charset="0"/>
              </a:rPr>
              <a:t>型文法</a:t>
            </a:r>
            <a:r>
              <a:rPr kumimoji="1" lang="zh-CN" altLang="en-US" sz="2000" b="1" smtClean="0">
                <a:latin typeface="Times New Roman" pitchFamily="18" charset="0"/>
              </a:rPr>
              <a:t>    设文法</a:t>
            </a:r>
            <a:r>
              <a:rPr kumimoji="1" lang="en-US" altLang="zh-CN" sz="2000" b="1" smtClean="0">
                <a:latin typeface="Times New Roman" pitchFamily="18" charset="0"/>
              </a:rPr>
              <a:t>G</a:t>
            </a:r>
            <a:r>
              <a:rPr kumimoji="1" lang="zh-CN" altLang="en-US" sz="2000" b="1" smtClean="0">
                <a:latin typeface="Times New Roman" pitchFamily="18" charset="0"/>
              </a:rPr>
              <a:t>＝（</a:t>
            </a:r>
            <a:r>
              <a:rPr kumimoji="1" lang="en-US" altLang="zh-CN" sz="2000" b="1" smtClean="0">
                <a:latin typeface="Times New Roman" pitchFamily="18" charset="0"/>
              </a:rPr>
              <a:t>V</a:t>
            </a:r>
            <a:r>
              <a:rPr kumimoji="1" lang="en-US" altLang="zh-CN" sz="2000" b="1" baseline="-30000" smtClean="0">
                <a:latin typeface="Times New Roman" pitchFamily="18" charset="0"/>
              </a:rPr>
              <a:t>N</a:t>
            </a:r>
            <a:r>
              <a:rPr kumimoji="1" lang="zh-CN" altLang="en-US" sz="2000" b="1" smtClean="0">
                <a:latin typeface="Times New Roman" pitchFamily="18" charset="0"/>
              </a:rPr>
              <a:t>，</a:t>
            </a:r>
            <a:r>
              <a:rPr kumimoji="1" lang="en-US" altLang="zh-CN" sz="2000" b="1" smtClean="0">
                <a:latin typeface="Times New Roman" pitchFamily="18" charset="0"/>
              </a:rPr>
              <a:t>V</a:t>
            </a:r>
            <a:r>
              <a:rPr kumimoji="1" lang="en-US" altLang="zh-CN" sz="2000" b="1" baseline="-30000" smtClean="0">
                <a:latin typeface="Times New Roman" pitchFamily="18" charset="0"/>
              </a:rPr>
              <a:t>T</a:t>
            </a:r>
            <a:r>
              <a:rPr kumimoji="1" lang="zh-CN" altLang="en-US" sz="2000" b="1" smtClean="0">
                <a:latin typeface="Times New Roman" pitchFamily="18" charset="0"/>
              </a:rPr>
              <a:t>，</a:t>
            </a:r>
            <a:r>
              <a:rPr kumimoji="1" lang="en-US" altLang="zh-CN" sz="2000" b="1" smtClean="0">
                <a:latin typeface="Times New Roman" pitchFamily="18" charset="0"/>
              </a:rPr>
              <a:t>P</a:t>
            </a:r>
            <a:r>
              <a:rPr kumimoji="1" lang="zh-CN" altLang="en-US" sz="2000" b="1" smtClean="0">
                <a:latin typeface="Times New Roman" pitchFamily="18" charset="0"/>
              </a:rPr>
              <a:t>，</a:t>
            </a:r>
            <a:r>
              <a:rPr kumimoji="1" lang="en-US" altLang="zh-CN" sz="2000" b="1" smtClean="0">
                <a:latin typeface="Times New Roman" pitchFamily="18" charset="0"/>
              </a:rPr>
              <a:t>S</a:t>
            </a:r>
            <a:r>
              <a:rPr kumimoji="1" lang="zh-CN" altLang="en-US" sz="2000" b="1" smtClean="0">
                <a:latin typeface="Times New Roman" pitchFamily="18" charset="0"/>
              </a:rPr>
              <a:t>），如果任意</a:t>
            </a:r>
            <a:r>
              <a:rPr kumimoji="1" lang="en-US" altLang="zh-CN" sz="2000" b="1" smtClean="0">
                <a:latin typeface="Times New Roman" pitchFamily="18" charset="0"/>
              </a:rPr>
              <a:t>α→β∈P</a:t>
            </a:r>
            <a:r>
              <a:rPr kumimoji="1" lang="zh-CN" altLang="en-US" sz="2000" b="1" smtClean="0">
                <a:latin typeface="Times New Roman" pitchFamily="18" charset="0"/>
              </a:rPr>
              <a:t>，</a:t>
            </a:r>
            <a:r>
              <a:rPr kumimoji="1" lang="en-US" altLang="zh-CN" sz="2000" b="1" smtClean="0">
                <a:latin typeface="Times New Roman" pitchFamily="18" charset="0"/>
              </a:rPr>
              <a:t>α</a:t>
            </a:r>
            <a:r>
              <a:rPr kumimoji="1" lang="zh-CN" altLang="en-US" sz="2000" b="1" smtClean="0">
                <a:latin typeface="Times New Roman" pitchFamily="18" charset="0"/>
              </a:rPr>
              <a:t>中至少含有一个非终结符，则称文法</a:t>
            </a:r>
            <a:r>
              <a:rPr kumimoji="1" lang="en-US" altLang="zh-CN" sz="2000" b="1" smtClean="0">
                <a:latin typeface="Times New Roman" pitchFamily="18" charset="0"/>
              </a:rPr>
              <a:t>G</a:t>
            </a:r>
            <a:r>
              <a:rPr kumimoji="1" lang="zh-CN" altLang="en-US" sz="2000" b="1" smtClean="0">
                <a:latin typeface="Times New Roman" pitchFamily="18" charset="0"/>
              </a:rPr>
              <a:t>属于</a:t>
            </a:r>
            <a:r>
              <a:rPr kumimoji="1" lang="en-US" altLang="zh-CN" sz="2000" b="1" smtClean="0">
                <a:solidFill>
                  <a:srgbClr val="CC6600"/>
                </a:solidFill>
                <a:effectLst>
                  <a:outerShdw blurRad="38100" dist="38100" dir="2700000" algn="tl">
                    <a:srgbClr val="C0C0C0"/>
                  </a:outerShdw>
                </a:effectLst>
                <a:latin typeface="Times New Roman" pitchFamily="18" charset="0"/>
              </a:rPr>
              <a:t>0</a:t>
            </a:r>
            <a:r>
              <a:rPr kumimoji="1" lang="zh-CN" altLang="en-US" sz="2000" b="1" smtClean="0">
                <a:solidFill>
                  <a:srgbClr val="CC6600"/>
                </a:solidFill>
                <a:effectLst>
                  <a:outerShdw blurRad="38100" dist="38100" dir="2700000" algn="tl">
                    <a:srgbClr val="C0C0C0"/>
                  </a:outerShdw>
                </a:effectLst>
                <a:latin typeface="Times New Roman" pitchFamily="18" charset="0"/>
              </a:rPr>
              <a:t>型文法</a:t>
            </a:r>
            <a:r>
              <a:rPr kumimoji="1" lang="zh-CN" altLang="en-US" sz="2000" b="1" smtClean="0">
                <a:latin typeface="Times New Roman" pitchFamily="18" charset="0"/>
              </a:rPr>
              <a:t>。</a:t>
            </a:r>
            <a:r>
              <a:rPr kumimoji="1" lang="en-US" altLang="zh-CN" sz="2000" b="1" smtClean="0">
                <a:latin typeface="Times New Roman" pitchFamily="18" charset="0"/>
              </a:rPr>
              <a:t>0</a:t>
            </a:r>
            <a:r>
              <a:rPr kumimoji="1" lang="zh-CN" altLang="en-US" sz="2000" b="1" smtClean="0">
                <a:latin typeface="Times New Roman" pitchFamily="18" charset="0"/>
              </a:rPr>
              <a:t>型文法，也称为</a:t>
            </a:r>
            <a:r>
              <a:rPr kumimoji="1" lang="zh-CN" altLang="en-US" sz="2000" b="1" smtClean="0">
                <a:solidFill>
                  <a:srgbClr val="CC6600"/>
                </a:solidFill>
                <a:effectLst>
                  <a:outerShdw blurRad="38100" dist="38100" dir="2700000" algn="tl">
                    <a:srgbClr val="C0C0C0"/>
                  </a:outerShdw>
                </a:effectLst>
                <a:latin typeface="Times New Roman" pitchFamily="18" charset="0"/>
              </a:rPr>
              <a:t>短语文法</a:t>
            </a:r>
            <a:r>
              <a:rPr kumimoji="1" lang="zh-CN" altLang="en-US" sz="2000" b="1" smtClean="0">
                <a:latin typeface="Times New Roman" pitchFamily="18" charset="0"/>
              </a:rPr>
              <a:t>。 </a:t>
            </a:r>
          </a:p>
        </p:txBody>
      </p:sp>
      <p:sp>
        <p:nvSpPr>
          <p:cNvPr id="31750" name="Text Box 6"/>
          <p:cNvSpPr txBox="1">
            <a:spLocks noChangeArrowheads="1"/>
          </p:cNvSpPr>
          <p:nvPr/>
        </p:nvSpPr>
        <p:spPr bwMode="auto">
          <a:xfrm>
            <a:off x="2057400" y="3962400"/>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endParaRPr kumimoji="1" lang="zh-CN" altLang="zh-CN" sz="2400">
              <a:latin typeface="Tahoma" pitchFamily="34" charset="0"/>
            </a:endParaRPr>
          </a:p>
        </p:txBody>
      </p:sp>
      <p:sp>
        <p:nvSpPr>
          <p:cNvPr id="31751" name="Text Box 7"/>
          <p:cNvSpPr txBox="1">
            <a:spLocks noChangeArrowheads="1"/>
          </p:cNvSpPr>
          <p:nvPr/>
        </p:nvSpPr>
        <p:spPr bwMode="auto">
          <a:xfrm>
            <a:off x="609600" y="3489325"/>
            <a:ext cx="678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例</a:t>
            </a:r>
            <a:r>
              <a:rPr kumimoji="1" lang="en-US" altLang="zh-CN" sz="2000" b="1">
                <a:latin typeface="Times New Roman" pitchFamily="18" charset="0"/>
              </a:rPr>
              <a:t>3.4  </a:t>
            </a:r>
            <a:r>
              <a:rPr kumimoji="1" lang="zh-CN" altLang="en-US" sz="2000" b="1">
                <a:latin typeface="Times New Roman" pitchFamily="18" charset="0"/>
              </a:rPr>
              <a:t>文法</a:t>
            </a:r>
            <a:r>
              <a:rPr kumimoji="1" lang="en-US" altLang="zh-CN" sz="2000" b="1">
                <a:latin typeface="Times New Roman" pitchFamily="18" charset="0"/>
              </a:rPr>
              <a:t>G4</a:t>
            </a:r>
            <a:r>
              <a:rPr kumimoji="1" lang="zh-CN" altLang="en-US" sz="2000" b="1">
                <a:latin typeface="Times New Roman" pitchFamily="18" charset="0"/>
              </a:rPr>
              <a:t>定义如下。显然</a:t>
            </a:r>
            <a:r>
              <a:rPr kumimoji="1" lang="en-US" altLang="zh-CN" sz="2000" b="1">
                <a:latin typeface="Times New Roman" pitchFamily="18" charset="0"/>
              </a:rPr>
              <a:t>G4</a:t>
            </a:r>
            <a:r>
              <a:rPr kumimoji="1" lang="zh-CN" altLang="en-US" sz="2000" b="1">
                <a:latin typeface="Times New Roman" pitchFamily="18" charset="0"/>
              </a:rPr>
              <a:t>是</a:t>
            </a:r>
            <a:r>
              <a:rPr kumimoji="1" lang="en-US" altLang="zh-CN" sz="2000" b="1">
                <a:latin typeface="Times New Roman" pitchFamily="18" charset="0"/>
              </a:rPr>
              <a:t>0</a:t>
            </a:r>
            <a:r>
              <a:rPr kumimoji="1" lang="zh-CN" altLang="en-US" sz="2000" b="1">
                <a:latin typeface="Times New Roman" pitchFamily="18" charset="0"/>
              </a:rPr>
              <a:t>型文法。</a:t>
            </a:r>
            <a:r>
              <a:rPr kumimoji="1" lang="en-US" altLang="zh-CN" sz="2000" b="1">
                <a:latin typeface="Times New Roman" pitchFamily="18" charset="0"/>
              </a:rPr>
              <a:t>L(G4)</a:t>
            </a:r>
            <a:r>
              <a:rPr kumimoji="1" lang="zh-CN" altLang="en-US" sz="2000" b="1">
                <a:latin typeface="Times New Roman" pitchFamily="18" charset="0"/>
              </a:rPr>
              <a:t>＝</a:t>
            </a:r>
            <a:r>
              <a:rPr kumimoji="1" lang="en-US" altLang="zh-CN" sz="2000" b="1">
                <a:latin typeface="Times New Roman" pitchFamily="18" charset="0"/>
              </a:rPr>
              <a:t>{}</a:t>
            </a:r>
            <a:r>
              <a:rPr kumimoji="1" lang="zh-CN" altLang="en-US" sz="2000" b="1">
                <a:latin typeface="Times New Roman" pitchFamily="18" charset="0"/>
              </a:rPr>
              <a:t>。 </a:t>
            </a:r>
          </a:p>
        </p:txBody>
      </p:sp>
      <p:grpSp>
        <p:nvGrpSpPr>
          <p:cNvPr id="31752" name="Group 8"/>
          <p:cNvGrpSpPr>
            <a:grpSpLocks/>
          </p:cNvGrpSpPr>
          <p:nvPr/>
        </p:nvGrpSpPr>
        <p:grpSpPr bwMode="auto">
          <a:xfrm>
            <a:off x="1066800" y="3886200"/>
            <a:ext cx="7162800" cy="2057400"/>
            <a:chOff x="-2" y="-2"/>
            <a:chExt cx="1998" cy="1060"/>
          </a:xfrm>
        </p:grpSpPr>
        <p:grpSp>
          <p:nvGrpSpPr>
            <p:cNvPr id="31754" name="Group 9"/>
            <p:cNvGrpSpPr>
              <a:grpSpLocks/>
            </p:cNvGrpSpPr>
            <p:nvPr/>
          </p:nvGrpSpPr>
          <p:grpSpPr bwMode="auto">
            <a:xfrm>
              <a:off x="0" y="0"/>
              <a:ext cx="1994" cy="1056"/>
              <a:chOff x="0" y="0"/>
              <a:chExt cx="1994" cy="1056"/>
            </a:xfrm>
          </p:grpSpPr>
          <p:sp>
            <p:nvSpPr>
              <p:cNvPr id="31756" name="Rectangle 10"/>
              <p:cNvSpPr>
                <a:spLocks noChangeArrowheads="1"/>
              </p:cNvSpPr>
              <p:nvPr/>
            </p:nvSpPr>
            <p:spPr bwMode="auto">
              <a:xfrm>
                <a:off x="43" y="0"/>
                <a:ext cx="1908"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012825" algn="just" eaLnBrk="1" hangingPunct="1">
                  <a:lnSpc>
                    <a:spcPct val="110000"/>
                  </a:lnSpc>
                  <a:spcBef>
                    <a:spcPct val="20000"/>
                  </a:spcBef>
                </a:pPr>
                <a:r>
                  <a:rPr kumimoji="1" lang="en-US" altLang="zh-CN" sz="2000" b="1">
                    <a:latin typeface="Times New Roman" pitchFamily="18" charset="0"/>
                  </a:rPr>
                  <a:t>G4 </a:t>
                </a:r>
                <a:r>
                  <a:rPr kumimoji="1" lang="zh-CN" altLang="en-US" sz="2000" b="1">
                    <a:latin typeface="Times New Roman" pitchFamily="18" charset="0"/>
                  </a:rPr>
                  <a:t>＝（</a:t>
                </a:r>
                <a:r>
                  <a:rPr kumimoji="1" lang="en-US" altLang="zh-CN" sz="2000" b="1">
                    <a:latin typeface="Times New Roman" pitchFamily="18" charset="0"/>
                  </a:rPr>
                  <a:t>V</a:t>
                </a:r>
                <a:r>
                  <a:rPr kumimoji="1" lang="en-US" altLang="zh-CN" sz="2000" b="1" baseline="-30000">
                    <a:latin typeface="Times New Roman" pitchFamily="18" charset="0"/>
                  </a:rPr>
                  <a:t>N</a:t>
                </a:r>
                <a:r>
                  <a:rPr kumimoji="1" lang="zh-CN" altLang="en-US" sz="2000" b="1">
                    <a:latin typeface="Times New Roman" pitchFamily="18" charset="0"/>
                  </a:rPr>
                  <a:t>，</a:t>
                </a:r>
                <a:r>
                  <a:rPr kumimoji="1" lang="en-US" altLang="zh-CN" sz="2000" b="1">
                    <a:latin typeface="Times New Roman" pitchFamily="18" charset="0"/>
                  </a:rPr>
                  <a:t>V</a:t>
                </a:r>
                <a:r>
                  <a:rPr kumimoji="1" lang="en-US" altLang="zh-CN" sz="2000" b="1" baseline="-30000">
                    <a:latin typeface="Times New Roman" pitchFamily="18" charset="0"/>
                  </a:rPr>
                  <a:t>T</a:t>
                </a:r>
                <a:r>
                  <a:rPr kumimoji="1" lang="zh-CN" altLang="en-US" sz="2000" b="1">
                    <a:latin typeface="Times New Roman" pitchFamily="18" charset="0"/>
                  </a:rPr>
                  <a:t>，</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p>
              <a:p>
                <a:pPr indent="1012825" algn="just" eaLnBrk="1" hangingPunct="1">
                  <a:lnSpc>
                    <a:spcPct val="110000"/>
                  </a:lnSpc>
                  <a:spcBef>
                    <a:spcPct val="20000"/>
                  </a:spcBef>
                </a:pPr>
                <a:r>
                  <a:rPr kumimoji="1" lang="zh-CN" altLang="en-US" sz="2000" b="1">
                    <a:latin typeface="Times New Roman" pitchFamily="18" charset="0"/>
                  </a:rPr>
                  <a:t>其中，</a:t>
                </a:r>
                <a:r>
                  <a:rPr kumimoji="1" lang="en-US" altLang="zh-CN" sz="2000" b="1">
                    <a:latin typeface="Times New Roman" pitchFamily="18" charset="0"/>
                  </a:rPr>
                  <a:t>V</a:t>
                </a:r>
                <a:r>
                  <a:rPr kumimoji="1" lang="en-US" altLang="zh-CN" sz="2000" b="1" baseline="-30000">
                    <a:latin typeface="Times New Roman" pitchFamily="18" charset="0"/>
                  </a:rPr>
                  <a:t>N</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p>
              <a:p>
                <a:pPr indent="1012825" algn="just">
                  <a:lnSpc>
                    <a:spcPct val="110000"/>
                  </a:lnSpc>
                  <a:spcBef>
                    <a:spcPct val="20000"/>
                  </a:spcBef>
                </a:pPr>
                <a:r>
                  <a:rPr kumimoji="1" lang="en-US" altLang="zh-CN" sz="2000" b="1">
                    <a:latin typeface="Times New Roman" pitchFamily="18" charset="0"/>
                  </a:rPr>
                  <a:t>V</a:t>
                </a:r>
                <a:r>
                  <a:rPr kumimoji="1" lang="en-US" altLang="zh-CN" sz="2000" b="1" baseline="-30000">
                    <a:latin typeface="Times New Roman" pitchFamily="18" charset="0"/>
                  </a:rPr>
                  <a:t>T</a:t>
                </a:r>
                <a:r>
                  <a:rPr kumimoji="1" lang="zh-CN" altLang="en-US" sz="2000" b="1">
                    <a:latin typeface="Times New Roman" pitchFamily="18" charset="0"/>
                  </a:rPr>
                  <a:t>＝｛</a:t>
                </a:r>
                <a:r>
                  <a:rPr kumimoji="1" lang="en-US" altLang="zh-CN" sz="2000" b="1">
                    <a:latin typeface="Times New Roman" pitchFamily="18" charset="0"/>
                  </a:rPr>
                  <a:t>0</a:t>
                </a:r>
                <a:r>
                  <a:rPr kumimoji="1" lang="zh-CN" altLang="en-US" sz="2000" b="1">
                    <a:latin typeface="Times New Roman" pitchFamily="18" charset="0"/>
                  </a:rPr>
                  <a:t>，</a:t>
                </a:r>
                <a:r>
                  <a:rPr kumimoji="1" lang="en-US" altLang="zh-CN" sz="2000" b="1">
                    <a:latin typeface="Times New Roman" pitchFamily="18" charset="0"/>
                  </a:rPr>
                  <a:t>1</a:t>
                </a:r>
                <a:r>
                  <a:rPr kumimoji="1" lang="zh-CN" altLang="en-US" sz="2000" b="1">
                    <a:latin typeface="Times New Roman" pitchFamily="18" charset="0"/>
                  </a:rPr>
                  <a:t>｝，</a:t>
                </a:r>
              </a:p>
              <a:p>
                <a:pPr indent="1012825" algn="just">
                  <a:lnSpc>
                    <a:spcPct val="110000"/>
                  </a:lnSpc>
                  <a:spcBef>
                    <a:spcPct val="20000"/>
                  </a:spcBef>
                </a:pPr>
                <a:r>
                  <a:rPr kumimoji="1" lang="zh-CN" altLang="en-US" sz="2000" b="1">
                    <a:latin typeface="Times New Roman" pitchFamily="18" charset="0"/>
                  </a:rPr>
                  <a:t> </a:t>
                </a:r>
                <a:r>
                  <a:rPr kumimoji="1" lang="en-US" altLang="zh-CN" sz="2000" b="1">
                    <a:latin typeface="Times New Roman" pitchFamily="18" charset="0"/>
                  </a:rPr>
                  <a:t>P </a:t>
                </a:r>
                <a:r>
                  <a:rPr kumimoji="1" lang="zh-CN" altLang="en-US" sz="2000" b="1">
                    <a:latin typeface="Times New Roman" pitchFamily="18" charset="0"/>
                  </a:rPr>
                  <a:t>＝｛</a:t>
                </a:r>
                <a:r>
                  <a:rPr kumimoji="1" lang="en-US" altLang="zh-CN" sz="2000" b="1">
                    <a:latin typeface="Times New Roman" pitchFamily="18" charset="0"/>
                  </a:rPr>
                  <a:t>S→0AB</a:t>
                </a:r>
                <a:r>
                  <a:rPr kumimoji="1" lang="zh-CN" altLang="en-US" sz="2000" b="1">
                    <a:latin typeface="Times New Roman" pitchFamily="18" charset="0"/>
                  </a:rPr>
                  <a:t>，</a:t>
                </a:r>
                <a:r>
                  <a:rPr kumimoji="1" lang="en-US" altLang="zh-CN" sz="2000" b="1">
                    <a:latin typeface="Times New Roman" pitchFamily="18" charset="0"/>
                  </a:rPr>
                  <a:t>1B→0</a:t>
                </a:r>
                <a:r>
                  <a:rPr kumimoji="1" lang="zh-CN" altLang="en-US" sz="2000" b="1">
                    <a:latin typeface="Times New Roman" pitchFamily="18" charset="0"/>
                  </a:rPr>
                  <a:t>，</a:t>
                </a:r>
                <a:r>
                  <a:rPr kumimoji="1" lang="en-US" altLang="zh-CN" sz="2000" b="1">
                    <a:latin typeface="Times New Roman" pitchFamily="18" charset="0"/>
                  </a:rPr>
                  <a:t>B→SA︱01</a:t>
                </a:r>
                <a:r>
                  <a:rPr kumimoji="1" lang="zh-CN" altLang="en-US" sz="2000" b="1">
                    <a:latin typeface="Times New Roman" pitchFamily="18" charset="0"/>
                  </a:rPr>
                  <a:t>，</a:t>
                </a:r>
              </a:p>
              <a:p>
                <a:pPr indent="1012825" algn="just">
                  <a:lnSpc>
                    <a:spcPct val="110000"/>
                  </a:lnSpc>
                  <a:spcBef>
                    <a:spcPct val="20000"/>
                  </a:spcBef>
                </a:pPr>
                <a:r>
                  <a:rPr kumimoji="1" lang="zh-CN" altLang="en-US" sz="2000" b="1">
                    <a:latin typeface="Times New Roman" pitchFamily="18" charset="0"/>
                  </a:rPr>
                  <a:t>               </a:t>
                </a:r>
                <a:r>
                  <a:rPr kumimoji="1" lang="en-US" altLang="zh-CN" sz="2000" b="1">
                    <a:latin typeface="Times New Roman" pitchFamily="18" charset="0"/>
                  </a:rPr>
                  <a:t>A1→SB1</a:t>
                </a:r>
                <a:r>
                  <a:rPr kumimoji="1" lang="zh-CN" altLang="en-US" sz="2000" b="1">
                    <a:latin typeface="Times New Roman" pitchFamily="18" charset="0"/>
                  </a:rPr>
                  <a:t>，</a:t>
                </a:r>
                <a:r>
                  <a:rPr kumimoji="1" lang="en-US" altLang="zh-CN" sz="2000" b="1">
                    <a:latin typeface="Times New Roman" pitchFamily="18" charset="0"/>
                  </a:rPr>
                  <a:t>A0→S0B</a:t>
                </a:r>
                <a:r>
                  <a:rPr kumimoji="1" lang="zh-CN" altLang="en-US" sz="2000" b="1">
                    <a:latin typeface="Times New Roman" pitchFamily="18" charset="0"/>
                  </a:rPr>
                  <a:t>｝</a:t>
                </a:r>
              </a:p>
            </p:txBody>
          </p:sp>
          <p:sp>
            <p:nvSpPr>
              <p:cNvPr id="31757" name="Rectangle 11"/>
              <p:cNvSpPr>
                <a:spLocks noChangeArrowheads="1"/>
              </p:cNvSpPr>
              <p:nvPr/>
            </p:nvSpPr>
            <p:spPr bwMode="auto">
              <a:xfrm>
                <a:off x="0" y="0"/>
                <a:ext cx="1994" cy="105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1755" name="Rectangle 12"/>
            <p:cNvSpPr>
              <a:spLocks noChangeArrowheads="1"/>
            </p:cNvSpPr>
            <p:nvPr/>
          </p:nvSpPr>
          <p:spPr bwMode="auto">
            <a:xfrm>
              <a:off x="-2" y="-2"/>
              <a:ext cx="1998" cy="1060"/>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1753" name="Rectangle 13"/>
          <p:cNvSpPr>
            <a:spLocks noGrp="1" noChangeArrowheads="1"/>
          </p:cNvSpPr>
          <p:nvPr>
            <p:ph type="title"/>
          </p:nvPr>
        </p:nvSpPr>
        <p:spPr>
          <a:xfrm>
            <a:off x="533400" y="609600"/>
            <a:ext cx="2811463" cy="533400"/>
          </a:xfrm>
        </p:spPr>
        <p:txBody>
          <a:bodyPr/>
          <a:lstStyle/>
          <a:p>
            <a:pPr eaLnBrk="1" hangingPunct="1"/>
            <a:r>
              <a:rPr lang="en-US" altLang="zh-CN" b="1" dirty="0" smtClean="0">
                <a:latin typeface="Times New Roman" pitchFamily="18" charset="0"/>
                <a:ea typeface="黑体" pitchFamily="2" charset="-122"/>
              </a:rPr>
              <a:t>2.4</a:t>
            </a:r>
            <a:r>
              <a:rPr lang="zh-CN" altLang="en-US" b="1" dirty="0" smtClean="0">
                <a:latin typeface="Times New Roman" pitchFamily="18" charset="0"/>
                <a:ea typeface="黑体" pitchFamily="2" charset="-122"/>
              </a:rPr>
              <a:t>　文法类型</a:t>
            </a:r>
          </a:p>
        </p:txBody>
      </p:sp>
    </p:spTree>
  </p:cSld>
  <p:clrMapOvr>
    <a:masterClrMapping/>
  </p:clrMapOvr>
  <p:transition advTm="1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2800" smtClean="0"/>
              <a:t>学习目标</a:t>
            </a:r>
          </a:p>
        </p:txBody>
      </p:sp>
      <p:sp>
        <p:nvSpPr>
          <p:cNvPr id="5123" name="Rectangle 3"/>
          <p:cNvSpPr>
            <a:spLocks noGrp="1" noChangeArrowheads="1"/>
          </p:cNvSpPr>
          <p:nvPr>
            <p:ph type="body" idx="1"/>
          </p:nvPr>
        </p:nvSpPr>
        <p:spPr>
          <a:xfrm>
            <a:off x="228600" y="1066800"/>
            <a:ext cx="8915400" cy="4525963"/>
          </a:xfrm>
        </p:spPr>
        <p:txBody>
          <a:bodyPr/>
          <a:lstStyle/>
          <a:p>
            <a:pPr eaLnBrk="1" hangingPunct="1"/>
            <a:r>
              <a:rPr lang="zh-CN" altLang="en-US" sz="2800" dirty="0" smtClean="0"/>
              <a:t>了解编译程序如何将源语言程序翻译为目标语言程序；</a:t>
            </a:r>
          </a:p>
          <a:p>
            <a:pPr eaLnBrk="1" hangingPunct="1"/>
            <a:r>
              <a:rPr lang="zh-CN" altLang="en-US" sz="2800" dirty="0" smtClean="0"/>
              <a:t>了解编译程序是如何让计算机表示源语言和目标语言；</a:t>
            </a:r>
          </a:p>
          <a:p>
            <a:pPr eaLnBrk="1" hangingPunct="1"/>
            <a:r>
              <a:rPr lang="zh-CN" altLang="en-US" sz="2800" dirty="0" smtClean="0"/>
              <a:t>了解编译程序是如何让计算机掌握语言的语法和语义；</a:t>
            </a:r>
          </a:p>
          <a:p>
            <a:pPr eaLnBrk="1" hangingPunct="1"/>
            <a:r>
              <a:rPr lang="zh-CN" altLang="en-US" sz="2800" dirty="0" smtClean="0">
                <a:solidFill>
                  <a:srgbClr val="FF0000"/>
                </a:solidFill>
              </a:rPr>
              <a:t>了解前人是如何对语法和语义进行形式化描述；</a:t>
            </a:r>
          </a:p>
          <a:p>
            <a:pPr eaLnBrk="1" hangingPunct="1"/>
            <a:r>
              <a:rPr lang="zh-CN" altLang="en-US" sz="2800" dirty="0" smtClean="0">
                <a:solidFill>
                  <a:srgbClr val="FF0000"/>
                </a:solidFill>
              </a:rPr>
              <a:t>回顾文法对语法进行形式化描述所使用的工具的相关知识；</a:t>
            </a:r>
          </a:p>
          <a:p>
            <a:pPr eaLnBrk="1" hangingPunct="1"/>
            <a:r>
              <a:rPr lang="zh-CN" altLang="en-US" sz="2800" dirty="0" smtClean="0">
                <a:solidFill>
                  <a:srgbClr val="FF0000"/>
                </a:solidFill>
              </a:rPr>
              <a:t>掌握对文法和语言进行形式化定义的技术</a:t>
            </a:r>
            <a:r>
              <a:rPr lang="en-US" altLang="zh-CN" sz="2800" dirty="0" smtClean="0">
                <a:solidFill>
                  <a:srgbClr val="FF0000"/>
                </a:solidFill>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065213" y="2667000"/>
            <a:ext cx="7315200" cy="33528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3" name="Text Box 3"/>
          <p:cNvSpPr txBox="1">
            <a:spLocks noChangeArrowheads="1"/>
          </p:cNvSpPr>
          <p:nvPr/>
        </p:nvSpPr>
        <p:spPr bwMode="auto">
          <a:xfrm>
            <a:off x="762000" y="835025"/>
            <a:ext cx="7770813"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lgn="l">
              <a:defRPr>
                <a:solidFill>
                  <a:schemeClr val="tx1"/>
                </a:solidFill>
                <a:latin typeface="Arial" charset="0"/>
                <a:ea typeface="宋体" pitchFamily="2" charset="-122"/>
              </a:defRPr>
            </a:lvl1pPr>
            <a:lvl2pPr marL="763588" algn="l">
              <a:defRPr>
                <a:solidFill>
                  <a:schemeClr val="tx1"/>
                </a:solidFill>
                <a:latin typeface="Arial" charset="0"/>
                <a:ea typeface="宋体" pitchFamily="2" charset="-122"/>
              </a:defRPr>
            </a:lvl2pPr>
            <a:lvl3pPr marL="954088"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30000"/>
              </a:lnSpc>
              <a:spcBef>
                <a:spcPct val="50000"/>
              </a:spcBef>
              <a:defRPr/>
            </a:pPr>
            <a:r>
              <a:rPr kumimoji="1" lang="en-US" altLang="zh-CN" sz="2000" b="1" smtClean="0">
                <a:solidFill>
                  <a:schemeClr val="hlink"/>
                </a:solidFill>
                <a:latin typeface="Times New Roman" pitchFamily="18" charset="0"/>
              </a:rPr>
              <a:t>⑵ 1</a:t>
            </a:r>
            <a:r>
              <a:rPr kumimoji="1" lang="zh-CN" altLang="en-US" sz="2000" b="1" smtClean="0">
                <a:solidFill>
                  <a:schemeClr val="hlink"/>
                </a:solidFill>
                <a:latin typeface="Times New Roman" pitchFamily="18" charset="0"/>
              </a:rPr>
              <a:t>型文法    </a:t>
            </a:r>
            <a:r>
              <a:rPr kumimoji="1" lang="zh-CN" altLang="en-US" sz="2000" b="1" smtClean="0">
                <a:latin typeface="Times New Roman" pitchFamily="18" charset="0"/>
              </a:rPr>
              <a:t>设文法</a:t>
            </a:r>
            <a:r>
              <a:rPr kumimoji="1" lang="en-US" altLang="zh-CN" sz="2000" b="1" smtClean="0">
                <a:latin typeface="Times New Roman" pitchFamily="18" charset="0"/>
              </a:rPr>
              <a:t>G</a:t>
            </a:r>
            <a:r>
              <a:rPr kumimoji="1" lang="zh-CN" altLang="en-US" sz="2000" b="1" smtClean="0">
                <a:latin typeface="Times New Roman" pitchFamily="18" charset="0"/>
              </a:rPr>
              <a:t>＝（</a:t>
            </a:r>
            <a:r>
              <a:rPr kumimoji="1" lang="en-US" altLang="zh-CN" sz="2000" b="1" smtClean="0">
                <a:latin typeface="Times New Roman" pitchFamily="18" charset="0"/>
              </a:rPr>
              <a:t>V</a:t>
            </a:r>
            <a:r>
              <a:rPr kumimoji="1" lang="en-US" altLang="zh-CN" sz="2000" b="1" baseline="-30000" smtClean="0">
                <a:latin typeface="Times New Roman" pitchFamily="18" charset="0"/>
              </a:rPr>
              <a:t>N</a:t>
            </a:r>
            <a:r>
              <a:rPr kumimoji="1" lang="zh-CN" altLang="en-US" sz="2000" b="1" smtClean="0">
                <a:latin typeface="Times New Roman" pitchFamily="18" charset="0"/>
              </a:rPr>
              <a:t>，</a:t>
            </a:r>
            <a:r>
              <a:rPr kumimoji="1" lang="en-US" altLang="zh-CN" sz="2000" b="1" smtClean="0">
                <a:latin typeface="Times New Roman" pitchFamily="18" charset="0"/>
              </a:rPr>
              <a:t>V</a:t>
            </a:r>
            <a:r>
              <a:rPr kumimoji="1" lang="en-US" altLang="zh-CN" sz="2000" b="1" baseline="-30000" smtClean="0">
                <a:latin typeface="Times New Roman" pitchFamily="18" charset="0"/>
              </a:rPr>
              <a:t>T</a:t>
            </a:r>
            <a:r>
              <a:rPr kumimoji="1" lang="zh-CN" altLang="en-US" sz="2000" b="1" smtClean="0">
                <a:latin typeface="Times New Roman" pitchFamily="18" charset="0"/>
              </a:rPr>
              <a:t>，</a:t>
            </a:r>
            <a:r>
              <a:rPr kumimoji="1" lang="en-US" altLang="zh-CN" sz="2000" b="1" smtClean="0">
                <a:latin typeface="Times New Roman" pitchFamily="18" charset="0"/>
              </a:rPr>
              <a:t>P</a:t>
            </a:r>
            <a:r>
              <a:rPr kumimoji="1" lang="zh-CN" altLang="en-US" sz="2000" b="1" smtClean="0">
                <a:latin typeface="Times New Roman" pitchFamily="18" charset="0"/>
              </a:rPr>
              <a:t>，</a:t>
            </a:r>
            <a:r>
              <a:rPr kumimoji="1" lang="en-US" altLang="zh-CN" sz="2000" b="1" smtClean="0">
                <a:latin typeface="Times New Roman" pitchFamily="18" charset="0"/>
              </a:rPr>
              <a:t>S</a:t>
            </a:r>
            <a:r>
              <a:rPr kumimoji="1" lang="zh-CN" altLang="en-US" sz="2000" b="1" smtClean="0">
                <a:latin typeface="Times New Roman" pitchFamily="18" charset="0"/>
              </a:rPr>
              <a:t>），如果任意</a:t>
            </a:r>
            <a:r>
              <a:rPr kumimoji="1" lang="en-US" altLang="zh-CN" sz="2000" b="1" smtClean="0">
                <a:latin typeface="Times New Roman" pitchFamily="18" charset="0"/>
              </a:rPr>
              <a:t>α→β∈P</a:t>
            </a:r>
            <a:r>
              <a:rPr kumimoji="1" lang="zh-CN" altLang="en-US" sz="2000" b="1" smtClean="0">
                <a:latin typeface="Times New Roman" pitchFamily="18" charset="0"/>
              </a:rPr>
              <a:t>，</a:t>
            </a:r>
            <a:r>
              <a:rPr kumimoji="1" lang="en-US" altLang="zh-CN" sz="2000" b="1" smtClean="0">
                <a:latin typeface="Times New Roman" pitchFamily="18" charset="0"/>
              </a:rPr>
              <a:t>α</a:t>
            </a:r>
            <a:r>
              <a:rPr kumimoji="1" lang="zh-CN" altLang="en-US" sz="2000" b="1" smtClean="0">
                <a:latin typeface="Times New Roman" pitchFamily="18" charset="0"/>
              </a:rPr>
              <a:t>中至少含有一个非终结符，且除空规则之外，</a:t>
            </a:r>
            <a:r>
              <a:rPr kumimoji="1" lang="en-US" altLang="zh-CN" sz="2000" b="1" smtClean="0">
                <a:latin typeface="Times New Roman" pitchFamily="18" charset="0"/>
              </a:rPr>
              <a:t>α</a:t>
            </a:r>
            <a:r>
              <a:rPr kumimoji="1" lang="zh-CN" altLang="en-US" sz="2000" b="1" smtClean="0">
                <a:latin typeface="Times New Roman" pitchFamily="18" charset="0"/>
              </a:rPr>
              <a:t>的长度不大于</a:t>
            </a:r>
            <a:r>
              <a:rPr kumimoji="1" lang="en-US" altLang="zh-CN" sz="2000" b="1" smtClean="0">
                <a:latin typeface="Times New Roman" pitchFamily="18" charset="0"/>
              </a:rPr>
              <a:t>β</a:t>
            </a:r>
            <a:r>
              <a:rPr kumimoji="1" lang="zh-CN" altLang="en-US" sz="2000" b="1" smtClean="0">
                <a:latin typeface="Times New Roman" pitchFamily="18" charset="0"/>
              </a:rPr>
              <a:t>的长度，即</a:t>
            </a:r>
            <a:r>
              <a:rPr kumimoji="1" lang="en-US" altLang="zh-CN" sz="2000" b="1" smtClean="0">
                <a:latin typeface="Times New Roman" pitchFamily="18" charset="0"/>
              </a:rPr>
              <a:t>︱α︱≤︱β︱</a:t>
            </a:r>
            <a:r>
              <a:rPr kumimoji="1" lang="zh-CN" altLang="en-US" sz="2000" b="1" smtClean="0">
                <a:latin typeface="Times New Roman" pitchFamily="18" charset="0"/>
              </a:rPr>
              <a:t>，则称文法</a:t>
            </a:r>
            <a:r>
              <a:rPr kumimoji="1" lang="en-US" altLang="zh-CN" sz="2000" b="1" smtClean="0">
                <a:latin typeface="Times New Roman" pitchFamily="18" charset="0"/>
              </a:rPr>
              <a:t>G</a:t>
            </a:r>
            <a:r>
              <a:rPr kumimoji="1" lang="zh-CN" altLang="en-US" sz="2000" b="1" smtClean="0">
                <a:latin typeface="Times New Roman" pitchFamily="18" charset="0"/>
              </a:rPr>
              <a:t>属于</a:t>
            </a:r>
            <a:r>
              <a:rPr kumimoji="1" lang="en-US" altLang="zh-CN" sz="2000" b="1" smtClean="0">
                <a:solidFill>
                  <a:srgbClr val="CC6600"/>
                </a:solidFill>
                <a:effectLst>
                  <a:outerShdw blurRad="38100" dist="38100" dir="2700000" algn="tl">
                    <a:srgbClr val="C0C0C0"/>
                  </a:outerShdw>
                </a:effectLst>
                <a:latin typeface="Times New Roman" pitchFamily="18" charset="0"/>
              </a:rPr>
              <a:t>1</a:t>
            </a:r>
            <a:r>
              <a:rPr kumimoji="1" lang="zh-CN" altLang="en-US" sz="2000" b="1" smtClean="0">
                <a:solidFill>
                  <a:srgbClr val="CC6600"/>
                </a:solidFill>
                <a:effectLst>
                  <a:outerShdw blurRad="38100" dist="38100" dir="2700000" algn="tl">
                    <a:srgbClr val="C0C0C0"/>
                  </a:outerShdw>
                </a:effectLst>
                <a:latin typeface="Times New Roman" pitchFamily="18" charset="0"/>
              </a:rPr>
              <a:t>型文法</a:t>
            </a:r>
            <a:r>
              <a:rPr kumimoji="1" lang="zh-CN" altLang="en-US" sz="2000" b="1" smtClean="0">
                <a:latin typeface="Times New Roman" pitchFamily="18" charset="0"/>
              </a:rPr>
              <a:t>。 </a:t>
            </a:r>
            <a:r>
              <a:rPr kumimoji="1" lang="en-US" altLang="zh-CN" sz="2000" b="1" smtClean="0">
                <a:latin typeface="Times New Roman" pitchFamily="18" charset="0"/>
              </a:rPr>
              <a:t>1</a:t>
            </a:r>
            <a:r>
              <a:rPr kumimoji="1" lang="zh-CN" altLang="en-US" sz="2000" b="1" smtClean="0">
                <a:latin typeface="Times New Roman" pitchFamily="18" charset="0"/>
              </a:rPr>
              <a:t>型文法，也称为</a:t>
            </a:r>
            <a:r>
              <a:rPr kumimoji="1" lang="zh-CN" altLang="en-US" sz="2000" b="1" smtClean="0">
                <a:solidFill>
                  <a:srgbClr val="CC6600"/>
                </a:solidFill>
                <a:effectLst>
                  <a:outerShdw blurRad="38100" dist="38100" dir="2700000" algn="tl">
                    <a:srgbClr val="C0C0C0"/>
                  </a:outerShdw>
                </a:effectLst>
                <a:latin typeface="Times New Roman" pitchFamily="18" charset="0"/>
              </a:rPr>
              <a:t>上下文有关文法</a:t>
            </a:r>
            <a:r>
              <a:rPr kumimoji="1" lang="zh-CN" altLang="en-US" sz="2000" b="1" smtClean="0">
                <a:latin typeface="Times New Roman" pitchFamily="18" charset="0"/>
              </a:rPr>
              <a:t>。</a:t>
            </a:r>
            <a:r>
              <a:rPr kumimoji="1" lang="zh-CN" altLang="en-US" sz="2000" b="1" smtClean="0">
                <a:solidFill>
                  <a:srgbClr val="CC6600"/>
                </a:solidFill>
                <a:latin typeface="Times New Roman" pitchFamily="18" charset="0"/>
              </a:rPr>
              <a:t> </a:t>
            </a:r>
          </a:p>
        </p:txBody>
      </p:sp>
      <p:sp>
        <p:nvSpPr>
          <p:cNvPr id="32772" name="Text Box 4"/>
          <p:cNvSpPr txBox="1">
            <a:spLocks noChangeArrowheads="1"/>
          </p:cNvSpPr>
          <p:nvPr/>
        </p:nvSpPr>
        <p:spPr bwMode="auto">
          <a:xfrm>
            <a:off x="1371600" y="2655888"/>
            <a:ext cx="6705600"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000" b="1">
                <a:latin typeface="Times New Roman" pitchFamily="18" charset="0"/>
              </a:rPr>
              <a:t>例</a:t>
            </a:r>
            <a:r>
              <a:rPr kumimoji="1" lang="en-US" altLang="zh-CN" sz="2000" b="1">
                <a:latin typeface="Times New Roman" pitchFamily="18" charset="0"/>
              </a:rPr>
              <a:t>3.5  </a:t>
            </a:r>
            <a:r>
              <a:rPr kumimoji="1" lang="zh-CN" altLang="en-US" sz="2000" b="1">
                <a:latin typeface="Times New Roman" pitchFamily="18" charset="0"/>
              </a:rPr>
              <a:t>文法</a:t>
            </a:r>
            <a:r>
              <a:rPr kumimoji="1" lang="en-US" altLang="zh-CN" sz="2000" b="1">
                <a:latin typeface="Times New Roman" pitchFamily="18" charset="0"/>
              </a:rPr>
              <a:t>G5</a:t>
            </a:r>
            <a:r>
              <a:rPr kumimoji="1" lang="zh-CN" altLang="en-US" sz="2000" b="1">
                <a:latin typeface="Times New Roman" pitchFamily="18" charset="0"/>
              </a:rPr>
              <a:t>定义如下，显然</a:t>
            </a:r>
            <a:r>
              <a:rPr kumimoji="1" lang="en-US" altLang="zh-CN" sz="2000" b="1">
                <a:latin typeface="Times New Roman" pitchFamily="18" charset="0"/>
              </a:rPr>
              <a:t>G5</a:t>
            </a:r>
            <a:r>
              <a:rPr kumimoji="1" lang="zh-CN" altLang="en-US" sz="2000" b="1">
                <a:latin typeface="Times New Roman" pitchFamily="18" charset="0"/>
              </a:rPr>
              <a:t>是</a:t>
            </a:r>
            <a:r>
              <a:rPr kumimoji="1" lang="en-US" altLang="zh-CN" sz="2000" b="1">
                <a:latin typeface="Times New Roman" pitchFamily="18" charset="0"/>
              </a:rPr>
              <a:t>1</a:t>
            </a:r>
            <a:r>
              <a:rPr kumimoji="1" lang="zh-CN" altLang="en-US" sz="2000" b="1">
                <a:latin typeface="Times New Roman" pitchFamily="18" charset="0"/>
              </a:rPr>
              <a:t>型文法。</a:t>
            </a:r>
          </a:p>
          <a:p>
            <a:pPr algn="l"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L(G5</a:t>
            </a:r>
            <a:r>
              <a:rPr kumimoji="1" lang="zh-CN" altLang="en-US" sz="2000" b="1">
                <a:latin typeface="Times New Roman" pitchFamily="18" charset="0"/>
              </a:rPr>
              <a:t>）＝｛</a:t>
            </a:r>
            <a:r>
              <a:rPr kumimoji="1" lang="en-US" altLang="zh-CN" sz="2000" b="1">
                <a:latin typeface="Times New Roman" pitchFamily="18" charset="0"/>
              </a:rPr>
              <a:t>a</a:t>
            </a:r>
            <a:r>
              <a:rPr kumimoji="1" lang="en-US" altLang="zh-CN" sz="2000" b="1" baseline="30000">
                <a:latin typeface="Times New Roman" pitchFamily="18" charset="0"/>
              </a:rPr>
              <a:t>n</a:t>
            </a:r>
            <a:r>
              <a:rPr kumimoji="1" lang="en-US" altLang="zh-CN" sz="2000" b="1">
                <a:latin typeface="Times New Roman" pitchFamily="18" charset="0"/>
              </a:rPr>
              <a:t>b</a:t>
            </a:r>
            <a:r>
              <a:rPr kumimoji="1" lang="en-US" altLang="zh-CN" sz="2000" b="1" baseline="30000">
                <a:latin typeface="Times New Roman" pitchFamily="18" charset="0"/>
              </a:rPr>
              <a:t>n</a:t>
            </a:r>
            <a:r>
              <a:rPr kumimoji="1" lang="en-US" altLang="zh-CN" sz="2000" b="1">
                <a:latin typeface="Times New Roman" pitchFamily="18" charset="0"/>
              </a:rPr>
              <a:t>c</a:t>
            </a:r>
            <a:r>
              <a:rPr kumimoji="1" lang="en-US" altLang="zh-CN" sz="2000" b="1" baseline="30000">
                <a:latin typeface="Times New Roman" pitchFamily="18" charset="0"/>
              </a:rPr>
              <a:t>n</a:t>
            </a:r>
            <a:r>
              <a:rPr kumimoji="1" lang="en-US" altLang="zh-CN" sz="2000" b="1">
                <a:latin typeface="Times New Roman" pitchFamily="18" charset="0"/>
              </a:rPr>
              <a:t>︱n≥1</a:t>
            </a:r>
            <a:r>
              <a:rPr kumimoji="1" lang="zh-CN" altLang="en-US" sz="2000" b="1">
                <a:latin typeface="Times New Roman" pitchFamily="18" charset="0"/>
              </a:rPr>
              <a:t>｝。 </a:t>
            </a:r>
          </a:p>
        </p:txBody>
      </p:sp>
      <p:grpSp>
        <p:nvGrpSpPr>
          <p:cNvPr id="32773" name="Group 5"/>
          <p:cNvGrpSpPr>
            <a:grpSpLocks/>
          </p:cNvGrpSpPr>
          <p:nvPr/>
        </p:nvGrpSpPr>
        <p:grpSpPr bwMode="auto">
          <a:xfrm>
            <a:off x="1447800" y="3455988"/>
            <a:ext cx="6629400" cy="2514600"/>
            <a:chOff x="-2" y="-2"/>
            <a:chExt cx="1998" cy="1156"/>
          </a:xfrm>
        </p:grpSpPr>
        <p:grpSp>
          <p:nvGrpSpPr>
            <p:cNvPr id="32774" name="Group 6"/>
            <p:cNvGrpSpPr>
              <a:grpSpLocks/>
            </p:cNvGrpSpPr>
            <p:nvPr/>
          </p:nvGrpSpPr>
          <p:grpSpPr bwMode="auto">
            <a:xfrm>
              <a:off x="0" y="0"/>
              <a:ext cx="1994" cy="1152"/>
              <a:chOff x="0" y="0"/>
              <a:chExt cx="1994" cy="1152"/>
            </a:xfrm>
          </p:grpSpPr>
          <p:sp>
            <p:nvSpPr>
              <p:cNvPr id="32776" name="Rectangle 7"/>
              <p:cNvSpPr>
                <a:spLocks noChangeArrowheads="1"/>
              </p:cNvSpPr>
              <p:nvPr/>
            </p:nvSpPr>
            <p:spPr bwMode="auto">
              <a:xfrm>
                <a:off x="43" y="0"/>
                <a:ext cx="1908" cy="1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012825" algn="just" eaLnBrk="1" hangingPunct="1">
                  <a:lnSpc>
                    <a:spcPct val="110000"/>
                  </a:lnSpc>
                  <a:spcBef>
                    <a:spcPct val="20000"/>
                  </a:spcBef>
                </a:pPr>
                <a:r>
                  <a:rPr kumimoji="1" lang="en-US" altLang="zh-CN" sz="2000" b="1">
                    <a:latin typeface="Times New Roman" pitchFamily="18" charset="0"/>
                  </a:rPr>
                  <a:t>G5 </a:t>
                </a:r>
                <a:r>
                  <a:rPr kumimoji="1" lang="zh-CN" altLang="en-US" sz="2000" b="1">
                    <a:latin typeface="Times New Roman" pitchFamily="18" charset="0"/>
                  </a:rPr>
                  <a:t>＝（</a:t>
                </a:r>
                <a:r>
                  <a:rPr kumimoji="1" lang="en-US" altLang="zh-CN" sz="2000" b="1">
                    <a:latin typeface="Times New Roman" pitchFamily="18" charset="0"/>
                  </a:rPr>
                  <a:t>V</a:t>
                </a:r>
                <a:r>
                  <a:rPr kumimoji="1" lang="en-US" altLang="zh-CN" sz="2000" b="1" baseline="-30000">
                    <a:latin typeface="Times New Roman" pitchFamily="18" charset="0"/>
                  </a:rPr>
                  <a:t>N</a:t>
                </a:r>
                <a:r>
                  <a:rPr kumimoji="1" lang="zh-CN" altLang="en-US" sz="2000" b="1">
                    <a:latin typeface="Times New Roman" pitchFamily="18" charset="0"/>
                  </a:rPr>
                  <a:t>，</a:t>
                </a:r>
                <a:r>
                  <a:rPr kumimoji="1" lang="en-US" altLang="zh-CN" sz="2000" b="1">
                    <a:latin typeface="Times New Roman" pitchFamily="18" charset="0"/>
                  </a:rPr>
                  <a:t>V</a:t>
                </a:r>
                <a:r>
                  <a:rPr kumimoji="1" lang="en-US" altLang="zh-CN" sz="2000" b="1" baseline="-30000">
                    <a:latin typeface="Times New Roman" pitchFamily="18" charset="0"/>
                  </a:rPr>
                  <a:t>T</a:t>
                </a:r>
                <a:r>
                  <a:rPr kumimoji="1" lang="zh-CN" altLang="en-US" sz="2000" b="1">
                    <a:latin typeface="Times New Roman" pitchFamily="18" charset="0"/>
                  </a:rPr>
                  <a:t>，</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p>
              <a:p>
                <a:pPr indent="1012825" algn="just" eaLnBrk="1" hangingPunct="1">
                  <a:lnSpc>
                    <a:spcPct val="110000"/>
                  </a:lnSpc>
                  <a:spcBef>
                    <a:spcPct val="20000"/>
                  </a:spcBef>
                </a:pPr>
                <a:r>
                  <a:rPr kumimoji="1" lang="zh-CN" altLang="en-US" sz="2000" b="1">
                    <a:latin typeface="Times New Roman" pitchFamily="18" charset="0"/>
                  </a:rPr>
                  <a:t>    其中，</a:t>
                </a:r>
                <a:r>
                  <a:rPr kumimoji="1" lang="en-US" altLang="zh-CN" sz="2000" b="1">
                    <a:latin typeface="Times New Roman" pitchFamily="18" charset="0"/>
                  </a:rPr>
                  <a:t>V</a:t>
                </a:r>
                <a:r>
                  <a:rPr kumimoji="1" lang="en-US" altLang="zh-CN" sz="2000" b="1" baseline="-30000">
                    <a:latin typeface="Times New Roman" pitchFamily="18" charset="0"/>
                  </a:rPr>
                  <a:t>N</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C</a:t>
                </a:r>
                <a:r>
                  <a:rPr kumimoji="1" lang="zh-CN" altLang="en-US" sz="2000" b="1">
                    <a:latin typeface="Times New Roman" pitchFamily="18" charset="0"/>
                  </a:rPr>
                  <a:t>｝，</a:t>
                </a:r>
              </a:p>
              <a:p>
                <a:pPr indent="1012825" algn="just">
                  <a:lnSpc>
                    <a:spcPct val="110000"/>
                  </a:lnSpc>
                  <a:spcBef>
                    <a:spcPct val="20000"/>
                  </a:spcBef>
                </a:pPr>
                <a:r>
                  <a:rPr kumimoji="1" lang="zh-CN" altLang="en-US" sz="2000" b="1">
                    <a:latin typeface="Times New Roman" pitchFamily="18" charset="0"/>
                  </a:rPr>
                  <a:t>     </a:t>
                </a:r>
                <a:r>
                  <a:rPr kumimoji="1" lang="en-US" altLang="zh-CN" sz="2000" b="1">
                    <a:latin typeface="Times New Roman" pitchFamily="18" charset="0"/>
                  </a:rPr>
                  <a:t>V</a:t>
                </a:r>
                <a:r>
                  <a:rPr kumimoji="1" lang="en-US" altLang="zh-CN" sz="2000" b="1" baseline="-30000">
                    <a:latin typeface="Times New Roman" pitchFamily="18" charset="0"/>
                  </a:rPr>
                  <a:t>T</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c</a:t>
                </a:r>
                <a:r>
                  <a:rPr kumimoji="1" lang="zh-CN" altLang="en-US" sz="2000" b="1">
                    <a:latin typeface="Times New Roman" pitchFamily="18" charset="0"/>
                  </a:rPr>
                  <a:t>｝，</a:t>
                </a:r>
              </a:p>
              <a:p>
                <a:pPr indent="1012825" algn="just">
                  <a:lnSpc>
                    <a:spcPct val="110000"/>
                  </a:lnSpc>
                  <a:spcBef>
                    <a:spcPct val="20000"/>
                  </a:spcBef>
                </a:pPr>
                <a:r>
                  <a:rPr kumimoji="1" lang="zh-CN" altLang="en-US" sz="2000" b="1">
                    <a:latin typeface="Times New Roman" pitchFamily="18" charset="0"/>
                  </a:rPr>
                  <a:t>     </a:t>
                </a:r>
                <a:r>
                  <a:rPr kumimoji="1" lang="en-US" altLang="zh-CN" sz="2000" b="1">
                    <a:latin typeface="Times New Roman" pitchFamily="18" charset="0"/>
                  </a:rPr>
                  <a:t>P </a:t>
                </a:r>
                <a:r>
                  <a:rPr kumimoji="1" lang="zh-CN" altLang="en-US" sz="2000" b="1">
                    <a:latin typeface="Times New Roman" pitchFamily="18" charset="0"/>
                  </a:rPr>
                  <a:t>＝｛</a:t>
                </a:r>
                <a:r>
                  <a:rPr kumimoji="1" lang="en-US" altLang="zh-CN" sz="2000" b="1">
                    <a:latin typeface="Times New Roman" pitchFamily="18" charset="0"/>
                  </a:rPr>
                  <a:t>S→aSBC︱aBC</a:t>
                </a:r>
                <a:r>
                  <a:rPr kumimoji="1" lang="zh-CN" altLang="en-US" sz="2000" b="1">
                    <a:latin typeface="Times New Roman" pitchFamily="18" charset="0"/>
                  </a:rPr>
                  <a:t>，</a:t>
                </a:r>
                <a:r>
                  <a:rPr kumimoji="1" lang="en-US" altLang="zh-CN" sz="2000" b="1">
                    <a:latin typeface="Times New Roman" pitchFamily="18" charset="0"/>
                  </a:rPr>
                  <a:t>CB→BC</a:t>
                </a:r>
                <a:r>
                  <a:rPr kumimoji="1" lang="zh-CN" altLang="en-US" sz="2000" b="1">
                    <a:latin typeface="Times New Roman" pitchFamily="18" charset="0"/>
                  </a:rPr>
                  <a:t>，</a:t>
                </a:r>
              </a:p>
              <a:p>
                <a:pPr indent="1012825" algn="just">
                  <a:lnSpc>
                    <a:spcPct val="110000"/>
                  </a:lnSpc>
                  <a:spcBef>
                    <a:spcPct val="20000"/>
                  </a:spcBef>
                </a:pPr>
                <a:r>
                  <a:rPr kumimoji="1" lang="zh-CN" altLang="en-US" sz="2000" b="1">
                    <a:latin typeface="Times New Roman" pitchFamily="18" charset="0"/>
                  </a:rPr>
                  <a:t>                </a:t>
                </a:r>
                <a:r>
                  <a:rPr kumimoji="1" lang="en-US" altLang="zh-CN" sz="2000" b="1">
                    <a:latin typeface="Times New Roman" pitchFamily="18" charset="0"/>
                  </a:rPr>
                  <a:t>aB→ab</a:t>
                </a:r>
                <a:r>
                  <a:rPr kumimoji="1" lang="zh-CN" altLang="en-US" sz="2000" b="1">
                    <a:latin typeface="Times New Roman" pitchFamily="18" charset="0"/>
                  </a:rPr>
                  <a:t>，</a:t>
                </a:r>
                <a:r>
                  <a:rPr kumimoji="1" lang="en-US" altLang="zh-CN" sz="2000" b="1">
                    <a:latin typeface="Times New Roman" pitchFamily="18" charset="0"/>
                  </a:rPr>
                  <a:t>bB→bb</a:t>
                </a:r>
                <a:r>
                  <a:rPr kumimoji="1" lang="zh-CN" altLang="en-US" sz="2000" b="1">
                    <a:latin typeface="Times New Roman" pitchFamily="18" charset="0"/>
                  </a:rPr>
                  <a:t>，</a:t>
                </a:r>
              </a:p>
              <a:p>
                <a:pPr indent="1012825" algn="just">
                  <a:lnSpc>
                    <a:spcPct val="110000"/>
                  </a:lnSpc>
                  <a:spcBef>
                    <a:spcPct val="20000"/>
                  </a:spcBef>
                </a:pPr>
                <a:r>
                  <a:rPr kumimoji="1" lang="zh-CN" altLang="en-US" sz="2000" b="1">
                    <a:latin typeface="Times New Roman" pitchFamily="18" charset="0"/>
                  </a:rPr>
                  <a:t>                </a:t>
                </a:r>
                <a:r>
                  <a:rPr kumimoji="1" lang="en-US" altLang="zh-CN" sz="2000" b="1">
                    <a:latin typeface="Times New Roman" pitchFamily="18" charset="0"/>
                  </a:rPr>
                  <a:t>bC→bc</a:t>
                </a:r>
                <a:r>
                  <a:rPr kumimoji="1" lang="zh-CN" altLang="en-US" sz="2000" b="1">
                    <a:latin typeface="Times New Roman" pitchFamily="18" charset="0"/>
                  </a:rPr>
                  <a:t>，</a:t>
                </a:r>
                <a:r>
                  <a:rPr kumimoji="1" lang="en-US" altLang="zh-CN" sz="2000" b="1">
                    <a:latin typeface="Times New Roman" pitchFamily="18" charset="0"/>
                  </a:rPr>
                  <a:t>cC→cc</a:t>
                </a:r>
                <a:r>
                  <a:rPr kumimoji="1" lang="zh-CN" altLang="en-US" sz="2000" b="1">
                    <a:latin typeface="Times New Roman" pitchFamily="18" charset="0"/>
                  </a:rPr>
                  <a:t>｝</a:t>
                </a:r>
              </a:p>
            </p:txBody>
          </p:sp>
          <p:sp>
            <p:nvSpPr>
              <p:cNvPr id="32777" name="Rectangle 8"/>
              <p:cNvSpPr>
                <a:spLocks noChangeArrowheads="1"/>
              </p:cNvSpPr>
              <p:nvPr/>
            </p:nvSpPr>
            <p:spPr bwMode="auto">
              <a:xfrm>
                <a:off x="0" y="0"/>
                <a:ext cx="1994" cy="115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2775" name="Rectangle 9"/>
            <p:cNvSpPr>
              <a:spLocks noChangeArrowheads="1"/>
            </p:cNvSpPr>
            <p:nvPr/>
          </p:nvSpPr>
          <p:spPr bwMode="auto">
            <a:xfrm>
              <a:off x="-2" y="-2"/>
              <a:ext cx="1998" cy="1156"/>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advTm="1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481239" y="2633663"/>
            <a:ext cx="8305800" cy="3690937"/>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07" name="Text Box 3"/>
          <p:cNvSpPr txBox="1">
            <a:spLocks noChangeArrowheads="1"/>
          </p:cNvSpPr>
          <p:nvPr/>
        </p:nvSpPr>
        <p:spPr bwMode="auto">
          <a:xfrm>
            <a:off x="838200" y="1127125"/>
            <a:ext cx="73152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lgn="l">
              <a:defRPr>
                <a:solidFill>
                  <a:schemeClr val="tx1"/>
                </a:solidFill>
                <a:latin typeface="Arial" charset="0"/>
                <a:ea typeface="宋体" pitchFamily="2" charset="-122"/>
              </a:defRPr>
            </a:lvl1pPr>
            <a:lvl2pPr marL="763588" algn="l">
              <a:defRPr>
                <a:solidFill>
                  <a:schemeClr val="tx1"/>
                </a:solidFill>
                <a:latin typeface="Arial" charset="0"/>
                <a:ea typeface="宋体" pitchFamily="2" charset="-122"/>
              </a:defRPr>
            </a:lvl2pPr>
            <a:lvl3pPr marL="954088"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ct val="50000"/>
              </a:spcBef>
              <a:defRPr/>
            </a:pPr>
            <a:r>
              <a:rPr kumimoji="1" lang="en-US" altLang="zh-CN" sz="2000" b="1" smtClean="0">
                <a:solidFill>
                  <a:schemeClr val="hlink"/>
                </a:solidFill>
                <a:latin typeface="Times New Roman" pitchFamily="18" charset="0"/>
              </a:rPr>
              <a:t>⑶ 2</a:t>
            </a:r>
            <a:r>
              <a:rPr kumimoji="1" lang="zh-CN" altLang="en-US" sz="2000" b="1" smtClean="0">
                <a:solidFill>
                  <a:schemeClr val="hlink"/>
                </a:solidFill>
                <a:latin typeface="Times New Roman" pitchFamily="18" charset="0"/>
              </a:rPr>
              <a:t>型文法     </a:t>
            </a:r>
            <a:r>
              <a:rPr kumimoji="1" lang="zh-CN" altLang="en-US" sz="2000" b="1" smtClean="0">
                <a:latin typeface="Times New Roman" pitchFamily="18" charset="0"/>
              </a:rPr>
              <a:t>设文法</a:t>
            </a:r>
            <a:r>
              <a:rPr kumimoji="1" lang="en-US" altLang="zh-CN" sz="2000" b="1" smtClean="0">
                <a:latin typeface="Times New Roman" pitchFamily="18" charset="0"/>
              </a:rPr>
              <a:t>G</a:t>
            </a:r>
            <a:r>
              <a:rPr kumimoji="1" lang="zh-CN" altLang="en-US" sz="2000" b="1" smtClean="0">
                <a:latin typeface="Times New Roman" pitchFamily="18" charset="0"/>
              </a:rPr>
              <a:t>＝（</a:t>
            </a:r>
            <a:r>
              <a:rPr kumimoji="1" lang="en-US" altLang="zh-CN" sz="2000" b="1" smtClean="0">
                <a:latin typeface="Times New Roman" pitchFamily="18" charset="0"/>
              </a:rPr>
              <a:t>V</a:t>
            </a:r>
            <a:r>
              <a:rPr kumimoji="1" lang="en-US" altLang="zh-CN" sz="2000" b="1" baseline="-30000" smtClean="0">
                <a:latin typeface="Times New Roman" pitchFamily="18" charset="0"/>
              </a:rPr>
              <a:t>N</a:t>
            </a:r>
            <a:r>
              <a:rPr kumimoji="1" lang="zh-CN" altLang="en-US" sz="2000" b="1" smtClean="0">
                <a:latin typeface="Times New Roman" pitchFamily="18" charset="0"/>
              </a:rPr>
              <a:t>，</a:t>
            </a:r>
            <a:r>
              <a:rPr kumimoji="1" lang="en-US" altLang="zh-CN" sz="2000" b="1" smtClean="0">
                <a:latin typeface="Times New Roman" pitchFamily="18" charset="0"/>
              </a:rPr>
              <a:t>V</a:t>
            </a:r>
            <a:r>
              <a:rPr kumimoji="1" lang="en-US" altLang="zh-CN" sz="2000" b="1" baseline="-30000" smtClean="0">
                <a:latin typeface="Times New Roman" pitchFamily="18" charset="0"/>
              </a:rPr>
              <a:t>T</a:t>
            </a:r>
            <a:r>
              <a:rPr kumimoji="1" lang="zh-CN" altLang="en-US" sz="2000" b="1" smtClean="0">
                <a:latin typeface="Times New Roman" pitchFamily="18" charset="0"/>
              </a:rPr>
              <a:t>，</a:t>
            </a:r>
            <a:r>
              <a:rPr kumimoji="1" lang="en-US" altLang="zh-CN" sz="2000" b="1" smtClean="0">
                <a:latin typeface="Times New Roman" pitchFamily="18" charset="0"/>
              </a:rPr>
              <a:t>P</a:t>
            </a:r>
            <a:r>
              <a:rPr kumimoji="1" lang="zh-CN" altLang="en-US" sz="2000" b="1" smtClean="0">
                <a:latin typeface="Times New Roman" pitchFamily="18" charset="0"/>
              </a:rPr>
              <a:t>，</a:t>
            </a:r>
            <a:r>
              <a:rPr kumimoji="1" lang="en-US" altLang="zh-CN" sz="2000" b="1" smtClean="0">
                <a:latin typeface="Times New Roman" pitchFamily="18" charset="0"/>
              </a:rPr>
              <a:t>S</a:t>
            </a:r>
            <a:r>
              <a:rPr kumimoji="1" lang="zh-CN" altLang="en-US" sz="2000" b="1" smtClean="0">
                <a:latin typeface="Times New Roman" pitchFamily="18" charset="0"/>
              </a:rPr>
              <a:t>），如果任意</a:t>
            </a:r>
            <a:r>
              <a:rPr kumimoji="1" lang="en-US" altLang="zh-CN" sz="2000" b="1" smtClean="0">
                <a:latin typeface="Times New Roman" pitchFamily="18" charset="0"/>
              </a:rPr>
              <a:t>α→β</a:t>
            </a:r>
            <a:r>
              <a:rPr kumimoji="1" lang="en-US" altLang="zh-CN" sz="2000" b="1" smtClean="0">
                <a:latin typeface="Times New Roman" pitchFamily="18" charset="0"/>
                <a:sym typeface="Symbol" pitchFamily="18" charset="2"/>
              </a:rPr>
              <a:t></a:t>
            </a:r>
            <a:r>
              <a:rPr kumimoji="1" lang="en-US" altLang="zh-CN" sz="2000" b="1" smtClean="0">
                <a:latin typeface="Times New Roman" pitchFamily="18" charset="0"/>
              </a:rPr>
              <a:t> P</a:t>
            </a:r>
            <a:r>
              <a:rPr kumimoji="1" lang="zh-CN" altLang="en-US" sz="2000" b="1" smtClean="0">
                <a:latin typeface="Times New Roman" pitchFamily="18" charset="0"/>
              </a:rPr>
              <a:t>，</a:t>
            </a:r>
            <a:r>
              <a:rPr kumimoji="1" lang="en-US" altLang="zh-CN" sz="2000" b="1" smtClean="0">
                <a:latin typeface="Times New Roman" pitchFamily="18" charset="0"/>
              </a:rPr>
              <a:t>α∈V</a:t>
            </a:r>
            <a:r>
              <a:rPr kumimoji="1" lang="en-US" altLang="zh-CN" sz="2000" b="1" baseline="-30000" smtClean="0">
                <a:latin typeface="Times New Roman" pitchFamily="18" charset="0"/>
              </a:rPr>
              <a:t>N </a:t>
            </a:r>
            <a:r>
              <a:rPr kumimoji="1" lang="zh-CN" altLang="en-US" sz="2000" b="1" smtClean="0">
                <a:latin typeface="Times New Roman" pitchFamily="18" charset="0"/>
              </a:rPr>
              <a:t>，则称文法</a:t>
            </a:r>
            <a:r>
              <a:rPr kumimoji="1" lang="en-US" altLang="zh-CN" sz="2000" b="1" smtClean="0">
                <a:latin typeface="Times New Roman" pitchFamily="18" charset="0"/>
              </a:rPr>
              <a:t>G</a:t>
            </a:r>
            <a:r>
              <a:rPr kumimoji="1" lang="zh-CN" altLang="en-US" sz="2000" b="1" smtClean="0">
                <a:latin typeface="Times New Roman" pitchFamily="18" charset="0"/>
              </a:rPr>
              <a:t>属于</a:t>
            </a:r>
            <a:r>
              <a:rPr kumimoji="1" lang="en-US" altLang="zh-CN" sz="2000" b="1" smtClean="0">
                <a:solidFill>
                  <a:srgbClr val="CC6600"/>
                </a:solidFill>
                <a:effectLst>
                  <a:outerShdw blurRad="38100" dist="38100" dir="2700000" algn="tl">
                    <a:srgbClr val="C0C0C0"/>
                  </a:outerShdw>
                </a:effectLst>
                <a:latin typeface="Times New Roman" pitchFamily="18" charset="0"/>
              </a:rPr>
              <a:t>2</a:t>
            </a:r>
            <a:r>
              <a:rPr kumimoji="1" lang="zh-CN" altLang="en-US" sz="2000" b="1" smtClean="0">
                <a:solidFill>
                  <a:srgbClr val="CC6600"/>
                </a:solidFill>
                <a:effectLst>
                  <a:outerShdw blurRad="38100" dist="38100" dir="2700000" algn="tl">
                    <a:srgbClr val="C0C0C0"/>
                  </a:outerShdw>
                </a:effectLst>
                <a:latin typeface="Times New Roman" pitchFamily="18" charset="0"/>
              </a:rPr>
              <a:t>型文法</a:t>
            </a:r>
            <a:r>
              <a:rPr kumimoji="1" lang="zh-CN" altLang="en-US" sz="2000" b="1" smtClean="0">
                <a:latin typeface="Times New Roman" pitchFamily="18" charset="0"/>
              </a:rPr>
              <a:t>。</a:t>
            </a:r>
            <a:r>
              <a:rPr kumimoji="1" lang="en-US" altLang="zh-CN" sz="2000" b="1" smtClean="0">
                <a:latin typeface="Times New Roman" pitchFamily="18" charset="0"/>
              </a:rPr>
              <a:t>2</a:t>
            </a:r>
            <a:r>
              <a:rPr kumimoji="1" lang="zh-CN" altLang="en-US" sz="2000" b="1" smtClean="0">
                <a:latin typeface="Times New Roman" pitchFamily="18" charset="0"/>
              </a:rPr>
              <a:t>型文法，也称为</a:t>
            </a:r>
            <a:r>
              <a:rPr kumimoji="1" lang="zh-CN" altLang="en-US" sz="2000" b="1" smtClean="0">
                <a:solidFill>
                  <a:srgbClr val="CC6600"/>
                </a:solidFill>
                <a:effectLst>
                  <a:outerShdw blurRad="38100" dist="38100" dir="2700000" algn="tl">
                    <a:srgbClr val="C0C0C0"/>
                  </a:outerShdw>
                </a:effectLst>
                <a:latin typeface="Times New Roman" pitchFamily="18" charset="0"/>
              </a:rPr>
              <a:t>上下文无关文法</a:t>
            </a:r>
            <a:r>
              <a:rPr kumimoji="1" lang="zh-CN" altLang="en-US" sz="2000" b="1" smtClean="0">
                <a:latin typeface="Times New Roman" pitchFamily="18" charset="0"/>
              </a:rPr>
              <a:t>。 </a:t>
            </a:r>
          </a:p>
        </p:txBody>
      </p:sp>
      <p:sp>
        <p:nvSpPr>
          <p:cNvPr id="33796" name="Text Box 4"/>
          <p:cNvSpPr txBox="1">
            <a:spLocks noChangeArrowheads="1"/>
          </p:cNvSpPr>
          <p:nvPr/>
        </p:nvSpPr>
        <p:spPr bwMode="auto">
          <a:xfrm>
            <a:off x="1016000" y="2740025"/>
            <a:ext cx="7162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pPr>
            <a:r>
              <a:rPr kumimoji="1" lang="zh-CN" altLang="en-US" sz="2000" b="1">
                <a:latin typeface="Times New Roman" pitchFamily="18" charset="0"/>
              </a:rPr>
              <a:t>例</a:t>
            </a:r>
            <a:r>
              <a:rPr kumimoji="1" lang="en-US" altLang="zh-CN" sz="2000" b="1">
                <a:latin typeface="Times New Roman" pitchFamily="18" charset="0"/>
              </a:rPr>
              <a:t>3.6  </a:t>
            </a:r>
            <a:r>
              <a:rPr kumimoji="1" lang="zh-CN" altLang="en-US" sz="2000" b="1">
                <a:latin typeface="Times New Roman" pitchFamily="18" charset="0"/>
              </a:rPr>
              <a:t>文法</a:t>
            </a:r>
            <a:r>
              <a:rPr kumimoji="1" lang="en-US" altLang="zh-CN" sz="2000" b="1">
                <a:latin typeface="Times New Roman" pitchFamily="18" charset="0"/>
              </a:rPr>
              <a:t>G6</a:t>
            </a:r>
            <a:r>
              <a:rPr kumimoji="1" lang="zh-CN" altLang="en-US" sz="2000" b="1">
                <a:latin typeface="Times New Roman" pitchFamily="18" charset="0"/>
              </a:rPr>
              <a:t>定义如下，显然</a:t>
            </a:r>
            <a:r>
              <a:rPr kumimoji="1" lang="en-US" altLang="zh-CN" sz="2000" b="1">
                <a:latin typeface="Times New Roman" pitchFamily="18" charset="0"/>
              </a:rPr>
              <a:t>G6</a:t>
            </a:r>
            <a:r>
              <a:rPr kumimoji="1" lang="zh-CN" altLang="en-US" sz="2000" b="1">
                <a:latin typeface="Times New Roman" pitchFamily="18" charset="0"/>
              </a:rPr>
              <a:t>是</a:t>
            </a:r>
            <a:r>
              <a:rPr kumimoji="1" lang="en-US" altLang="zh-CN" sz="2000" b="1">
                <a:latin typeface="Times New Roman" pitchFamily="18" charset="0"/>
              </a:rPr>
              <a:t>2</a:t>
            </a:r>
            <a:r>
              <a:rPr kumimoji="1" lang="zh-CN" altLang="en-US" sz="2000" b="1">
                <a:latin typeface="Times New Roman" pitchFamily="18" charset="0"/>
              </a:rPr>
              <a:t>型文法。</a:t>
            </a:r>
          </a:p>
          <a:p>
            <a:pPr algn="l" eaLnBrk="1" hangingPunct="1">
              <a:lnSpc>
                <a:spcPct val="150000"/>
              </a:lnSpc>
            </a:pPr>
            <a:r>
              <a:rPr kumimoji="1" lang="zh-CN" altLang="en-US" sz="2000" b="1">
                <a:latin typeface="Times New Roman" pitchFamily="18" charset="0"/>
              </a:rPr>
              <a:t>    </a:t>
            </a:r>
            <a:r>
              <a:rPr kumimoji="1" lang="en-US" altLang="zh-CN" sz="2000" b="1">
                <a:latin typeface="Times New Roman" pitchFamily="18" charset="0"/>
              </a:rPr>
              <a:t>L(G6</a:t>
            </a:r>
            <a:r>
              <a:rPr kumimoji="1" lang="zh-CN" altLang="en-US" sz="2000" b="1">
                <a:latin typeface="Times New Roman" pitchFamily="18" charset="0"/>
              </a:rPr>
              <a:t>）＝｛</a:t>
            </a:r>
            <a:r>
              <a:rPr kumimoji="1" lang="en-US" altLang="zh-CN" sz="2000" b="1">
                <a:latin typeface="Times New Roman" pitchFamily="18" charset="0"/>
              </a:rPr>
              <a:t>w$w</a:t>
            </a:r>
            <a:r>
              <a:rPr kumimoji="1" lang="en-US" altLang="zh-CN" sz="2000" b="1" baseline="30000">
                <a:latin typeface="Times New Roman" pitchFamily="18" charset="0"/>
              </a:rPr>
              <a:t>R</a:t>
            </a:r>
            <a:r>
              <a:rPr kumimoji="1" lang="en-US" altLang="zh-CN" sz="2000" b="1">
                <a:latin typeface="Times New Roman" pitchFamily="18" charset="0"/>
              </a:rPr>
              <a:t>︱n≥0, w</a:t>
            </a:r>
            <a:r>
              <a:rPr kumimoji="1" lang="en-US" altLang="zh-CN" sz="2000" b="1" baseline="30000">
                <a:latin typeface="Times New Roman" pitchFamily="18" charset="0"/>
              </a:rPr>
              <a:t>R</a:t>
            </a:r>
            <a:r>
              <a:rPr kumimoji="1" lang="en-US" altLang="zh-CN" sz="2000" b="1">
                <a:latin typeface="Times New Roman" pitchFamily="18" charset="0"/>
              </a:rPr>
              <a:t> </a:t>
            </a:r>
            <a:r>
              <a:rPr kumimoji="1" lang="zh-CN" altLang="en-US" sz="2000" b="1">
                <a:latin typeface="Times New Roman" pitchFamily="18" charset="0"/>
              </a:rPr>
              <a:t>为</a:t>
            </a:r>
            <a:r>
              <a:rPr kumimoji="1" lang="en-US" altLang="zh-CN" sz="2000" b="1">
                <a:latin typeface="Times New Roman" pitchFamily="18" charset="0"/>
              </a:rPr>
              <a:t>w</a:t>
            </a:r>
            <a:r>
              <a:rPr kumimoji="1" lang="zh-CN" altLang="en-US" sz="2000" b="1">
                <a:latin typeface="Times New Roman" pitchFamily="18" charset="0"/>
              </a:rPr>
              <a:t>之逆，</a:t>
            </a:r>
            <a:r>
              <a:rPr kumimoji="1" lang="en-US" altLang="zh-CN" sz="2000" b="1">
                <a:latin typeface="Times New Roman" pitchFamily="18" charset="0"/>
              </a:rPr>
              <a:t>w∈{0</a:t>
            </a:r>
            <a:r>
              <a:rPr kumimoji="1" lang="zh-CN" altLang="en-US" sz="2000" b="1">
                <a:latin typeface="Times New Roman" pitchFamily="18" charset="0"/>
              </a:rPr>
              <a:t>，</a:t>
            </a:r>
            <a:r>
              <a:rPr kumimoji="1" lang="en-US" altLang="zh-CN" sz="2000" b="1">
                <a:latin typeface="Times New Roman" pitchFamily="18" charset="0"/>
              </a:rPr>
              <a:t>1}*</a:t>
            </a:r>
            <a:r>
              <a:rPr kumimoji="1" lang="zh-CN" altLang="en-US" sz="2000" b="1">
                <a:latin typeface="Times New Roman" pitchFamily="18" charset="0"/>
              </a:rPr>
              <a:t>｝。 </a:t>
            </a:r>
          </a:p>
        </p:txBody>
      </p:sp>
      <p:grpSp>
        <p:nvGrpSpPr>
          <p:cNvPr id="33797" name="Group 5"/>
          <p:cNvGrpSpPr>
            <a:grpSpLocks/>
          </p:cNvGrpSpPr>
          <p:nvPr/>
        </p:nvGrpSpPr>
        <p:grpSpPr bwMode="auto">
          <a:xfrm>
            <a:off x="1828800" y="3810000"/>
            <a:ext cx="6172200" cy="2362200"/>
            <a:chOff x="-2" y="-2"/>
            <a:chExt cx="1998" cy="676"/>
          </a:xfrm>
        </p:grpSpPr>
        <p:grpSp>
          <p:nvGrpSpPr>
            <p:cNvPr id="33798" name="Group 6"/>
            <p:cNvGrpSpPr>
              <a:grpSpLocks/>
            </p:cNvGrpSpPr>
            <p:nvPr/>
          </p:nvGrpSpPr>
          <p:grpSpPr bwMode="auto">
            <a:xfrm>
              <a:off x="0" y="0"/>
              <a:ext cx="1994" cy="672"/>
              <a:chOff x="0" y="0"/>
              <a:chExt cx="1994" cy="672"/>
            </a:xfrm>
          </p:grpSpPr>
          <p:sp>
            <p:nvSpPr>
              <p:cNvPr id="33800" name="Rectangle 7"/>
              <p:cNvSpPr>
                <a:spLocks noChangeArrowheads="1"/>
              </p:cNvSpPr>
              <p:nvPr/>
            </p:nvSpPr>
            <p:spPr bwMode="auto">
              <a:xfrm>
                <a:off x="43" y="0"/>
                <a:ext cx="190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674688" algn="just" eaLnBrk="1" hangingPunct="1">
                  <a:lnSpc>
                    <a:spcPct val="110000"/>
                  </a:lnSpc>
                  <a:spcBef>
                    <a:spcPct val="20000"/>
                  </a:spcBef>
                </a:pPr>
                <a:r>
                  <a:rPr kumimoji="1" lang="en-US" altLang="zh-CN" sz="2000" b="1" dirty="0">
                    <a:latin typeface="Times New Roman" pitchFamily="18" charset="0"/>
                  </a:rPr>
                  <a:t>G6 </a:t>
                </a:r>
                <a:r>
                  <a:rPr kumimoji="1" lang="zh-CN" altLang="en-US" sz="2000" b="1" dirty="0">
                    <a:latin typeface="Times New Roman" pitchFamily="18" charset="0"/>
                  </a:rPr>
                  <a:t>＝（</a:t>
                </a:r>
                <a:r>
                  <a:rPr kumimoji="1" lang="en-US" altLang="zh-CN" sz="2000" b="1" dirty="0">
                    <a:latin typeface="Times New Roman" pitchFamily="18" charset="0"/>
                  </a:rPr>
                  <a:t>V</a:t>
                </a:r>
                <a:r>
                  <a:rPr kumimoji="1" lang="en-US" altLang="zh-CN" sz="2000" b="1" baseline="-30000" dirty="0">
                    <a:latin typeface="Times New Roman" pitchFamily="18" charset="0"/>
                  </a:rPr>
                  <a:t>N</a:t>
                </a:r>
                <a:r>
                  <a:rPr kumimoji="1" lang="zh-CN" altLang="en-US" sz="2000" b="1" dirty="0">
                    <a:latin typeface="Times New Roman" pitchFamily="18" charset="0"/>
                  </a:rPr>
                  <a:t>，</a:t>
                </a:r>
                <a:r>
                  <a:rPr kumimoji="1" lang="en-US" altLang="zh-CN" sz="2000" b="1" dirty="0">
                    <a:latin typeface="Times New Roman" pitchFamily="18" charset="0"/>
                  </a:rPr>
                  <a:t>V</a:t>
                </a:r>
                <a:r>
                  <a:rPr kumimoji="1" lang="en-US" altLang="zh-CN" sz="2000" b="1" baseline="-30000" dirty="0">
                    <a:latin typeface="Times New Roman" pitchFamily="18" charset="0"/>
                  </a:rPr>
                  <a:t>T</a:t>
                </a:r>
                <a:r>
                  <a:rPr kumimoji="1" lang="zh-CN" altLang="en-US" sz="2000" b="1" dirty="0">
                    <a:latin typeface="Times New Roman" pitchFamily="18" charset="0"/>
                  </a:rPr>
                  <a:t>，</a:t>
                </a:r>
                <a:r>
                  <a:rPr kumimoji="1" lang="en-US" altLang="zh-CN" sz="2000" b="1" dirty="0">
                    <a:latin typeface="Times New Roman" pitchFamily="18" charset="0"/>
                  </a:rPr>
                  <a:t>P</a:t>
                </a:r>
                <a:r>
                  <a:rPr kumimoji="1" lang="zh-CN" altLang="en-US" sz="2000" b="1" dirty="0">
                    <a:latin typeface="Times New Roman" pitchFamily="18" charset="0"/>
                  </a:rPr>
                  <a:t>，</a:t>
                </a:r>
                <a:r>
                  <a:rPr kumimoji="1" lang="en-US" altLang="zh-CN" sz="2000" b="1" dirty="0">
                    <a:latin typeface="Times New Roman" pitchFamily="18" charset="0"/>
                  </a:rPr>
                  <a:t>S</a:t>
                </a:r>
                <a:r>
                  <a:rPr kumimoji="1" lang="zh-CN" altLang="en-US" sz="2000" b="1" dirty="0">
                    <a:latin typeface="Times New Roman" pitchFamily="18" charset="0"/>
                  </a:rPr>
                  <a:t>），</a:t>
                </a:r>
              </a:p>
              <a:p>
                <a:pPr indent="674688" algn="just" eaLnBrk="1" hangingPunct="1">
                  <a:lnSpc>
                    <a:spcPct val="110000"/>
                  </a:lnSpc>
                  <a:spcBef>
                    <a:spcPct val="20000"/>
                  </a:spcBef>
                </a:pPr>
                <a:r>
                  <a:rPr kumimoji="1" lang="zh-CN" altLang="en-US" sz="2000" b="1" dirty="0">
                    <a:latin typeface="Times New Roman" pitchFamily="18" charset="0"/>
                  </a:rPr>
                  <a:t>     其中，</a:t>
                </a:r>
                <a:r>
                  <a:rPr kumimoji="1" lang="en-US" altLang="zh-CN" sz="2000" b="1" dirty="0">
                    <a:latin typeface="Times New Roman" pitchFamily="18" charset="0"/>
                  </a:rPr>
                  <a:t>V</a:t>
                </a:r>
                <a:r>
                  <a:rPr kumimoji="1" lang="en-US" altLang="zh-CN" sz="2000" b="1" baseline="-30000" dirty="0">
                    <a:latin typeface="Times New Roman" pitchFamily="18" charset="0"/>
                  </a:rPr>
                  <a:t>N</a:t>
                </a:r>
                <a:r>
                  <a:rPr kumimoji="1" lang="zh-CN" altLang="en-US" sz="2000" b="1" dirty="0">
                    <a:latin typeface="Times New Roman" pitchFamily="18" charset="0"/>
                  </a:rPr>
                  <a:t>＝｛</a:t>
                </a:r>
                <a:r>
                  <a:rPr kumimoji="1" lang="en-US" altLang="zh-CN" sz="2000" b="1" dirty="0" smtClean="0">
                    <a:latin typeface="Times New Roman" pitchFamily="18" charset="0"/>
                  </a:rPr>
                  <a:t>S</a:t>
                </a:r>
                <a:r>
                  <a:rPr kumimoji="1" lang="zh-CN" altLang="en-US" sz="2000" b="1" dirty="0" smtClean="0">
                    <a:latin typeface="Times New Roman" pitchFamily="18" charset="0"/>
                  </a:rPr>
                  <a:t>｝，</a:t>
                </a:r>
                <a:endParaRPr kumimoji="1" lang="zh-CN" altLang="en-US" sz="2000" b="1" dirty="0">
                  <a:latin typeface="Times New Roman" pitchFamily="18" charset="0"/>
                </a:endParaRPr>
              </a:p>
              <a:p>
                <a:pPr indent="674688" algn="just">
                  <a:lnSpc>
                    <a:spcPct val="110000"/>
                  </a:lnSpc>
                  <a:spcBef>
                    <a:spcPct val="20000"/>
                  </a:spcBef>
                </a:pPr>
                <a:r>
                  <a:rPr kumimoji="1" lang="zh-CN" altLang="en-US" sz="2000" b="1" dirty="0">
                    <a:latin typeface="Times New Roman" pitchFamily="18" charset="0"/>
                  </a:rPr>
                  <a:t>           </a:t>
                </a:r>
                <a:r>
                  <a:rPr kumimoji="1" lang="en-US" altLang="zh-CN" sz="2000" b="1" dirty="0">
                    <a:latin typeface="Times New Roman" pitchFamily="18" charset="0"/>
                  </a:rPr>
                  <a:t>V</a:t>
                </a:r>
                <a:r>
                  <a:rPr kumimoji="1" lang="en-US" altLang="zh-CN" sz="2000" b="1" baseline="-30000" dirty="0">
                    <a:latin typeface="Times New Roman" pitchFamily="18" charset="0"/>
                  </a:rPr>
                  <a:t>T </a:t>
                </a:r>
                <a:r>
                  <a:rPr kumimoji="1" lang="zh-CN" altLang="en-US" sz="2000" b="1" dirty="0">
                    <a:latin typeface="Times New Roman" pitchFamily="18" charset="0"/>
                  </a:rPr>
                  <a:t>＝｛</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a:latin typeface="Times New Roman" pitchFamily="18" charset="0"/>
                  </a:rPr>
                  <a:t>0</a:t>
                </a:r>
                <a:r>
                  <a:rPr kumimoji="1" lang="zh-CN" altLang="en-US" sz="2000" b="1" dirty="0">
                    <a:latin typeface="Times New Roman" pitchFamily="18" charset="0"/>
                  </a:rPr>
                  <a:t>，</a:t>
                </a:r>
                <a:r>
                  <a:rPr kumimoji="1" lang="en-US" altLang="zh-CN" sz="2000" b="1" dirty="0">
                    <a:latin typeface="Times New Roman" pitchFamily="18" charset="0"/>
                  </a:rPr>
                  <a:t>1</a:t>
                </a:r>
                <a:r>
                  <a:rPr kumimoji="1" lang="zh-CN" altLang="en-US" sz="2000" b="1" dirty="0">
                    <a:latin typeface="Times New Roman" pitchFamily="18" charset="0"/>
                  </a:rPr>
                  <a:t>｝，</a:t>
                </a:r>
              </a:p>
              <a:p>
                <a:pPr indent="674688" algn="just">
                  <a:lnSpc>
                    <a:spcPct val="110000"/>
                  </a:lnSpc>
                  <a:spcBef>
                    <a:spcPct val="20000"/>
                  </a:spcBef>
                </a:pPr>
                <a:r>
                  <a:rPr kumimoji="1" lang="zh-CN" altLang="en-US" sz="2000" b="1" dirty="0">
                    <a:latin typeface="Times New Roman" pitchFamily="18" charset="0"/>
                  </a:rPr>
                  <a:t>           </a:t>
                </a:r>
                <a:r>
                  <a:rPr kumimoji="1" lang="en-US" altLang="zh-CN" sz="2000" b="1" dirty="0">
                    <a:latin typeface="Times New Roman" pitchFamily="18" charset="0"/>
                  </a:rPr>
                  <a:t>P   </a:t>
                </a:r>
                <a:r>
                  <a:rPr kumimoji="1" lang="zh-CN" altLang="en-US" sz="2000" b="1" dirty="0">
                    <a:latin typeface="Times New Roman" pitchFamily="18" charset="0"/>
                  </a:rPr>
                  <a:t>＝｛</a:t>
                </a:r>
                <a:r>
                  <a:rPr kumimoji="1" lang="en-US" altLang="zh-CN" sz="2000" b="1" dirty="0">
                    <a:latin typeface="Times New Roman" pitchFamily="18" charset="0"/>
                  </a:rPr>
                  <a:t>S→0S0︱1S1︱$ </a:t>
                </a:r>
                <a:r>
                  <a:rPr kumimoji="1" lang="zh-CN" altLang="en-US" sz="2000" b="1" dirty="0">
                    <a:latin typeface="Times New Roman" pitchFamily="18" charset="0"/>
                  </a:rPr>
                  <a:t>｝</a:t>
                </a:r>
              </a:p>
            </p:txBody>
          </p:sp>
          <p:sp>
            <p:nvSpPr>
              <p:cNvPr id="33801" name="Rectangle 8"/>
              <p:cNvSpPr>
                <a:spLocks noChangeArrowheads="1"/>
              </p:cNvSpPr>
              <p:nvPr/>
            </p:nvSpPr>
            <p:spPr bwMode="auto">
              <a:xfrm>
                <a:off x="0" y="0"/>
                <a:ext cx="1994" cy="6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3799" name="Rectangle 9"/>
            <p:cNvSpPr>
              <a:spLocks noChangeArrowheads="1"/>
            </p:cNvSpPr>
            <p:nvPr/>
          </p:nvSpPr>
          <p:spPr bwMode="auto">
            <a:xfrm>
              <a:off x="-2" y="-2"/>
              <a:ext cx="1998" cy="676"/>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advTm="1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990600" y="3505200"/>
            <a:ext cx="7620000" cy="25146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1" name="Text Box 3"/>
          <p:cNvSpPr txBox="1">
            <a:spLocks noChangeArrowheads="1"/>
          </p:cNvSpPr>
          <p:nvPr/>
        </p:nvSpPr>
        <p:spPr bwMode="auto">
          <a:xfrm>
            <a:off x="449263" y="755650"/>
            <a:ext cx="8443912"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lgn="l">
              <a:defRPr>
                <a:solidFill>
                  <a:schemeClr val="tx1"/>
                </a:solidFill>
                <a:latin typeface="Arial" charset="0"/>
                <a:ea typeface="宋体" pitchFamily="2" charset="-122"/>
              </a:defRPr>
            </a:lvl1pPr>
            <a:lvl2pPr marL="763588" algn="l">
              <a:defRPr>
                <a:solidFill>
                  <a:schemeClr val="tx1"/>
                </a:solidFill>
                <a:latin typeface="Arial" charset="0"/>
                <a:ea typeface="宋体" pitchFamily="2" charset="-122"/>
              </a:defRPr>
            </a:lvl2pPr>
            <a:lvl3pPr marL="954088"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30000"/>
              </a:spcBef>
              <a:defRPr/>
            </a:pPr>
            <a:r>
              <a:rPr kumimoji="1" lang="en-US" altLang="zh-CN" sz="2000" b="1" smtClean="0">
                <a:solidFill>
                  <a:schemeClr val="hlink"/>
                </a:solidFill>
                <a:latin typeface="Times New Roman" pitchFamily="18" charset="0"/>
              </a:rPr>
              <a:t>⑷ 3</a:t>
            </a:r>
            <a:r>
              <a:rPr kumimoji="1" lang="zh-CN" altLang="en-US" sz="2000" b="1" smtClean="0">
                <a:solidFill>
                  <a:schemeClr val="hlink"/>
                </a:solidFill>
                <a:latin typeface="Times New Roman" pitchFamily="18" charset="0"/>
              </a:rPr>
              <a:t>型文法    </a:t>
            </a:r>
            <a:r>
              <a:rPr kumimoji="1" lang="zh-CN" altLang="en-US" sz="2000" b="1" smtClean="0">
                <a:latin typeface="Times New Roman" pitchFamily="18" charset="0"/>
              </a:rPr>
              <a:t>设文法</a:t>
            </a:r>
            <a:r>
              <a:rPr kumimoji="1" lang="en-US" altLang="zh-CN" sz="2000" b="1" smtClean="0">
                <a:latin typeface="Times New Roman" pitchFamily="18" charset="0"/>
              </a:rPr>
              <a:t>G</a:t>
            </a:r>
            <a:r>
              <a:rPr kumimoji="1" lang="zh-CN" altLang="en-US" sz="2000" b="1" smtClean="0">
                <a:latin typeface="Times New Roman" pitchFamily="18" charset="0"/>
              </a:rPr>
              <a:t>＝（</a:t>
            </a:r>
            <a:r>
              <a:rPr kumimoji="1" lang="en-US" altLang="zh-CN" sz="2000" b="1" smtClean="0">
                <a:latin typeface="Times New Roman" pitchFamily="18" charset="0"/>
              </a:rPr>
              <a:t>V</a:t>
            </a:r>
            <a:r>
              <a:rPr kumimoji="1" lang="en-US" altLang="zh-CN" sz="2000" b="1" baseline="-30000" smtClean="0">
                <a:latin typeface="Times New Roman" pitchFamily="18" charset="0"/>
              </a:rPr>
              <a:t>N</a:t>
            </a:r>
            <a:r>
              <a:rPr kumimoji="1" lang="zh-CN" altLang="en-US" sz="2000" b="1" smtClean="0">
                <a:latin typeface="Times New Roman" pitchFamily="18" charset="0"/>
              </a:rPr>
              <a:t>，</a:t>
            </a:r>
            <a:r>
              <a:rPr kumimoji="1" lang="en-US" altLang="zh-CN" sz="2000" b="1" smtClean="0">
                <a:latin typeface="Times New Roman" pitchFamily="18" charset="0"/>
              </a:rPr>
              <a:t>V</a:t>
            </a:r>
            <a:r>
              <a:rPr kumimoji="1" lang="en-US" altLang="zh-CN" sz="2000" b="1" baseline="-30000" smtClean="0">
                <a:latin typeface="Times New Roman" pitchFamily="18" charset="0"/>
              </a:rPr>
              <a:t>T</a:t>
            </a:r>
            <a:r>
              <a:rPr kumimoji="1" lang="zh-CN" altLang="en-US" sz="2000" b="1" smtClean="0">
                <a:latin typeface="Times New Roman" pitchFamily="18" charset="0"/>
              </a:rPr>
              <a:t>，</a:t>
            </a:r>
            <a:r>
              <a:rPr kumimoji="1" lang="en-US" altLang="zh-CN" sz="2000" b="1" smtClean="0">
                <a:latin typeface="Times New Roman" pitchFamily="18" charset="0"/>
              </a:rPr>
              <a:t>P</a:t>
            </a:r>
            <a:r>
              <a:rPr kumimoji="1" lang="zh-CN" altLang="en-US" sz="2000" b="1" smtClean="0">
                <a:latin typeface="Times New Roman" pitchFamily="18" charset="0"/>
              </a:rPr>
              <a:t>，</a:t>
            </a:r>
            <a:r>
              <a:rPr kumimoji="1" lang="en-US" altLang="zh-CN" sz="2000" b="1" smtClean="0">
                <a:latin typeface="Times New Roman" pitchFamily="18" charset="0"/>
              </a:rPr>
              <a:t>S</a:t>
            </a:r>
            <a:r>
              <a:rPr kumimoji="1" lang="zh-CN" altLang="en-US" sz="2000" b="1" smtClean="0">
                <a:latin typeface="Times New Roman" pitchFamily="18" charset="0"/>
              </a:rPr>
              <a:t>），如果任意</a:t>
            </a:r>
            <a:r>
              <a:rPr kumimoji="1" lang="en-US" altLang="zh-CN" sz="2000" b="1" smtClean="0">
                <a:latin typeface="Times New Roman" pitchFamily="18" charset="0"/>
              </a:rPr>
              <a:t>α→β∈ P</a:t>
            </a:r>
            <a:r>
              <a:rPr kumimoji="1" lang="zh-CN" altLang="en-US" sz="2000" b="1" smtClean="0">
                <a:latin typeface="Times New Roman" pitchFamily="18" charset="0"/>
              </a:rPr>
              <a:t>，</a:t>
            </a:r>
            <a:r>
              <a:rPr kumimoji="1" lang="en-US" altLang="zh-CN" sz="2000" b="1" smtClean="0">
                <a:latin typeface="Times New Roman" pitchFamily="18" charset="0"/>
              </a:rPr>
              <a:t>α∈ V</a:t>
            </a:r>
            <a:r>
              <a:rPr kumimoji="1" lang="en-US" altLang="zh-CN" sz="2000" b="1" baseline="-30000" smtClean="0">
                <a:latin typeface="Times New Roman" pitchFamily="18" charset="0"/>
              </a:rPr>
              <a:t>N </a:t>
            </a:r>
            <a:r>
              <a:rPr kumimoji="1" lang="zh-CN" altLang="en-US" sz="2000" b="1" smtClean="0">
                <a:latin typeface="Times New Roman" pitchFamily="18" charset="0"/>
              </a:rPr>
              <a:t>，且</a:t>
            </a:r>
            <a:r>
              <a:rPr kumimoji="1" lang="en-US" altLang="zh-CN" sz="2000" b="1" smtClean="0">
                <a:latin typeface="Times New Roman" pitchFamily="18" charset="0"/>
              </a:rPr>
              <a:t>β</a:t>
            </a:r>
            <a:r>
              <a:rPr kumimoji="1" lang="zh-CN" altLang="en-US" sz="2000" b="1" smtClean="0">
                <a:latin typeface="Times New Roman" pitchFamily="18" charset="0"/>
              </a:rPr>
              <a:t>只能是</a:t>
            </a:r>
            <a:r>
              <a:rPr kumimoji="1" lang="en-US" altLang="zh-CN" sz="2000" b="1" smtClean="0">
                <a:latin typeface="Times New Roman" pitchFamily="18" charset="0"/>
              </a:rPr>
              <a:t>aB</a:t>
            </a:r>
            <a:r>
              <a:rPr kumimoji="1" lang="zh-CN" altLang="en-US" sz="2000" b="1" smtClean="0">
                <a:latin typeface="Times New Roman" pitchFamily="18" charset="0"/>
              </a:rPr>
              <a:t>或</a:t>
            </a:r>
            <a:r>
              <a:rPr kumimoji="1" lang="en-US" altLang="zh-CN" sz="2000" b="1" smtClean="0">
                <a:latin typeface="Times New Roman" pitchFamily="18" charset="0"/>
              </a:rPr>
              <a:t>a</a:t>
            </a:r>
            <a:r>
              <a:rPr kumimoji="1" lang="zh-CN" altLang="en-US" sz="2000" b="1" smtClean="0">
                <a:latin typeface="Times New Roman" pitchFamily="18" charset="0"/>
              </a:rPr>
              <a:t>（除空规则之外），则称文法</a:t>
            </a:r>
            <a:r>
              <a:rPr kumimoji="1" lang="en-US" altLang="zh-CN" sz="2000" b="1" smtClean="0">
                <a:latin typeface="Times New Roman" pitchFamily="18" charset="0"/>
              </a:rPr>
              <a:t>G</a:t>
            </a:r>
            <a:r>
              <a:rPr kumimoji="1" lang="zh-CN" altLang="en-US" sz="2000" b="1" smtClean="0">
                <a:latin typeface="Times New Roman" pitchFamily="18" charset="0"/>
              </a:rPr>
              <a:t>属于</a:t>
            </a:r>
            <a:r>
              <a:rPr kumimoji="1" lang="zh-CN" altLang="en-US" sz="2000" b="1" smtClean="0">
                <a:solidFill>
                  <a:srgbClr val="CC6600"/>
                </a:solidFill>
                <a:effectLst>
                  <a:outerShdw blurRad="38100" dist="38100" dir="2700000" algn="tl">
                    <a:srgbClr val="C0C0C0"/>
                  </a:outerShdw>
                </a:effectLst>
                <a:latin typeface="Times New Roman" pitchFamily="18" charset="0"/>
              </a:rPr>
              <a:t>右线性</a:t>
            </a:r>
            <a:r>
              <a:rPr kumimoji="1" lang="en-US" altLang="zh-CN" sz="2000" b="1" smtClean="0">
                <a:solidFill>
                  <a:srgbClr val="CC6600"/>
                </a:solidFill>
                <a:effectLst>
                  <a:outerShdw blurRad="38100" dist="38100" dir="2700000" algn="tl">
                    <a:srgbClr val="C0C0C0"/>
                  </a:outerShdw>
                </a:effectLst>
                <a:latin typeface="Times New Roman" pitchFamily="18" charset="0"/>
              </a:rPr>
              <a:t>3</a:t>
            </a:r>
            <a:r>
              <a:rPr kumimoji="1" lang="zh-CN" altLang="en-US" sz="2000" b="1" smtClean="0">
                <a:solidFill>
                  <a:srgbClr val="CC6600"/>
                </a:solidFill>
                <a:effectLst>
                  <a:outerShdw blurRad="38100" dist="38100" dir="2700000" algn="tl">
                    <a:srgbClr val="C0C0C0"/>
                  </a:outerShdw>
                </a:effectLst>
                <a:latin typeface="Times New Roman" pitchFamily="18" charset="0"/>
              </a:rPr>
              <a:t>型文法</a:t>
            </a:r>
            <a:r>
              <a:rPr kumimoji="1" lang="zh-CN" altLang="en-US" sz="2000" b="1" smtClean="0">
                <a:latin typeface="Times New Roman" pitchFamily="18" charset="0"/>
              </a:rPr>
              <a:t>。</a:t>
            </a:r>
          </a:p>
          <a:p>
            <a:pPr eaLnBrk="1" hangingPunct="1">
              <a:lnSpc>
                <a:spcPct val="120000"/>
              </a:lnSpc>
              <a:spcBef>
                <a:spcPct val="30000"/>
              </a:spcBef>
              <a:defRPr/>
            </a:pPr>
            <a:r>
              <a:rPr kumimoji="1" lang="zh-CN" altLang="en-US" sz="2000" b="1" smtClean="0">
                <a:latin typeface="Times New Roman" pitchFamily="18" charset="0"/>
              </a:rPr>
              <a:t>设文法</a:t>
            </a:r>
            <a:r>
              <a:rPr kumimoji="1" lang="en-US" altLang="zh-CN" sz="2000" b="1" smtClean="0">
                <a:latin typeface="Times New Roman" pitchFamily="18" charset="0"/>
              </a:rPr>
              <a:t>G</a:t>
            </a:r>
            <a:r>
              <a:rPr kumimoji="1" lang="zh-CN" altLang="en-US" sz="2000" b="1" smtClean="0">
                <a:latin typeface="Times New Roman" pitchFamily="18" charset="0"/>
              </a:rPr>
              <a:t>＝（</a:t>
            </a:r>
            <a:r>
              <a:rPr kumimoji="1" lang="en-US" altLang="zh-CN" sz="2000" b="1" smtClean="0">
                <a:latin typeface="Times New Roman" pitchFamily="18" charset="0"/>
              </a:rPr>
              <a:t>V</a:t>
            </a:r>
            <a:r>
              <a:rPr kumimoji="1" lang="en-US" altLang="zh-CN" sz="2000" b="1" baseline="-30000" smtClean="0">
                <a:latin typeface="Times New Roman" pitchFamily="18" charset="0"/>
              </a:rPr>
              <a:t>N</a:t>
            </a:r>
            <a:r>
              <a:rPr kumimoji="1" lang="zh-CN" altLang="en-US" sz="2000" b="1" smtClean="0">
                <a:latin typeface="Times New Roman" pitchFamily="18" charset="0"/>
              </a:rPr>
              <a:t>，</a:t>
            </a:r>
            <a:r>
              <a:rPr kumimoji="1" lang="en-US" altLang="zh-CN" sz="2000" b="1" smtClean="0">
                <a:latin typeface="Times New Roman" pitchFamily="18" charset="0"/>
              </a:rPr>
              <a:t>V</a:t>
            </a:r>
            <a:r>
              <a:rPr kumimoji="1" lang="en-US" altLang="zh-CN" sz="2000" b="1" baseline="-30000" smtClean="0">
                <a:latin typeface="Times New Roman" pitchFamily="18" charset="0"/>
              </a:rPr>
              <a:t>T</a:t>
            </a:r>
            <a:r>
              <a:rPr kumimoji="1" lang="zh-CN" altLang="en-US" sz="2000" b="1" smtClean="0">
                <a:latin typeface="Times New Roman" pitchFamily="18" charset="0"/>
              </a:rPr>
              <a:t>，</a:t>
            </a:r>
            <a:r>
              <a:rPr kumimoji="1" lang="en-US" altLang="zh-CN" sz="2000" b="1" smtClean="0">
                <a:latin typeface="Times New Roman" pitchFamily="18" charset="0"/>
              </a:rPr>
              <a:t>P</a:t>
            </a:r>
            <a:r>
              <a:rPr kumimoji="1" lang="zh-CN" altLang="en-US" sz="2000" b="1" smtClean="0">
                <a:latin typeface="Times New Roman" pitchFamily="18" charset="0"/>
              </a:rPr>
              <a:t>，</a:t>
            </a:r>
            <a:r>
              <a:rPr kumimoji="1" lang="en-US" altLang="zh-CN" sz="2000" b="1" smtClean="0">
                <a:latin typeface="Times New Roman" pitchFamily="18" charset="0"/>
              </a:rPr>
              <a:t>S</a:t>
            </a:r>
            <a:r>
              <a:rPr kumimoji="1" lang="zh-CN" altLang="en-US" sz="2000" b="1" smtClean="0">
                <a:latin typeface="Times New Roman" pitchFamily="18" charset="0"/>
              </a:rPr>
              <a:t>），如果任意</a:t>
            </a:r>
            <a:r>
              <a:rPr kumimoji="1" lang="en-US" altLang="zh-CN" sz="2000" b="1" smtClean="0">
                <a:latin typeface="Times New Roman" pitchFamily="18" charset="0"/>
              </a:rPr>
              <a:t>α→β∈ P</a:t>
            </a:r>
            <a:r>
              <a:rPr kumimoji="1" lang="zh-CN" altLang="en-US" sz="2000" b="1" smtClean="0">
                <a:latin typeface="Times New Roman" pitchFamily="18" charset="0"/>
              </a:rPr>
              <a:t>，</a:t>
            </a:r>
            <a:r>
              <a:rPr kumimoji="1" lang="en-US" altLang="zh-CN" sz="2000" b="1" smtClean="0">
                <a:latin typeface="Times New Roman" pitchFamily="18" charset="0"/>
              </a:rPr>
              <a:t>α∈ V</a:t>
            </a:r>
            <a:r>
              <a:rPr kumimoji="1" lang="en-US" altLang="zh-CN" sz="2000" b="1" baseline="-30000" smtClean="0">
                <a:latin typeface="Times New Roman" pitchFamily="18" charset="0"/>
              </a:rPr>
              <a:t>N </a:t>
            </a:r>
            <a:r>
              <a:rPr kumimoji="1" lang="zh-CN" altLang="en-US" sz="2000" b="1" smtClean="0">
                <a:latin typeface="Times New Roman" pitchFamily="18" charset="0"/>
              </a:rPr>
              <a:t>，且</a:t>
            </a:r>
            <a:r>
              <a:rPr kumimoji="1" lang="en-US" altLang="zh-CN" sz="2000" b="1" smtClean="0">
                <a:latin typeface="Times New Roman" pitchFamily="18" charset="0"/>
              </a:rPr>
              <a:t>β</a:t>
            </a:r>
            <a:r>
              <a:rPr kumimoji="1" lang="zh-CN" altLang="en-US" sz="2000" b="1" smtClean="0">
                <a:latin typeface="Times New Roman" pitchFamily="18" charset="0"/>
              </a:rPr>
              <a:t>只能是</a:t>
            </a:r>
            <a:r>
              <a:rPr kumimoji="1" lang="en-US" altLang="zh-CN" sz="2000" b="1" smtClean="0">
                <a:latin typeface="Times New Roman" pitchFamily="18" charset="0"/>
              </a:rPr>
              <a:t>Ba</a:t>
            </a:r>
            <a:r>
              <a:rPr kumimoji="1" lang="zh-CN" altLang="en-US" sz="2000" b="1" smtClean="0">
                <a:latin typeface="Times New Roman" pitchFamily="18" charset="0"/>
              </a:rPr>
              <a:t>或</a:t>
            </a:r>
            <a:r>
              <a:rPr kumimoji="1" lang="en-US" altLang="zh-CN" sz="2000" b="1" smtClean="0">
                <a:latin typeface="Times New Roman" pitchFamily="18" charset="0"/>
              </a:rPr>
              <a:t>a</a:t>
            </a:r>
            <a:r>
              <a:rPr kumimoji="1" lang="zh-CN" altLang="en-US" sz="2000" b="1" smtClean="0">
                <a:latin typeface="Times New Roman" pitchFamily="18" charset="0"/>
              </a:rPr>
              <a:t>（除空规则之外），则称文法</a:t>
            </a:r>
            <a:r>
              <a:rPr kumimoji="1" lang="en-US" altLang="zh-CN" sz="2000" b="1" smtClean="0">
                <a:latin typeface="Times New Roman" pitchFamily="18" charset="0"/>
              </a:rPr>
              <a:t>G</a:t>
            </a:r>
            <a:r>
              <a:rPr kumimoji="1" lang="zh-CN" altLang="en-US" sz="2000" b="1" smtClean="0">
                <a:latin typeface="Times New Roman" pitchFamily="18" charset="0"/>
              </a:rPr>
              <a:t>属于</a:t>
            </a:r>
            <a:r>
              <a:rPr kumimoji="1" lang="zh-CN" altLang="en-US" sz="2000" b="1" smtClean="0">
                <a:solidFill>
                  <a:srgbClr val="CC6600"/>
                </a:solidFill>
                <a:effectLst>
                  <a:outerShdw blurRad="38100" dist="38100" dir="2700000" algn="tl">
                    <a:srgbClr val="C0C0C0"/>
                  </a:outerShdw>
                </a:effectLst>
                <a:latin typeface="Times New Roman" pitchFamily="18" charset="0"/>
              </a:rPr>
              <a:t>左线性</a:t>
            </a:r>
            <a:r>
              <a:rPr kumimoji="1" lang="en-US" altLang="zh-CN" sz="2000" b="1" smtClean="0">
                <a:solidFill>
                  <a:srgbClr val="CC6600"/>
                </a:solidFill>
                <a:effectLst>
                  <a:outerShdw blurRad="38100" dist="38100" dir="2700000" algn="tl">
                    <a:srgbClr val="C0C0C0"/>
                  </a:outerShdw>
                </a:effectLst>
                <a:latin typeface="Times New Roman" pitchFamily="18" charset="0"/>
              </a:rPr>
              <a:t>3</a:t>
            </a:r>
            <a:r>
              <a:rPr kumimoji="1" lang="zh-CN" altLang="en-US" sz="2000" b="1" smtClean="0">
                <a:solidFill>
                  <a:srgbClr val="CC6600"/>
                </a:solidFill>
                <a:effectLst>
                  <a:outerShdw blurRad="38100" dist="38100" dir="2700000" algn="tl">
                    <a:srgbClr val="C0C0C0"/>
                  </a:outerShdw>
                </a:effectLst>
                <a:latin typeface="Times New Roman" pitchFamily="18" charset="0"/>
              </a:rPr>
              <a:t>型文法</a:t>
            </a:r>
            <a:r>
              <a:rPr kumimoji="1" lang="zh-CN" altLang="en-US" sz="2000" b="1" smtClean="0">
                <a:latin typeface="Times New Roman" pitchFamily="18" charset="0"/>
              </a:rPr>
              <a:t>。</a:t>
            </a:r>
          </a:p>
          <a:p>
            <a:pPr eaLnBrk="1" hangingPunct="1">
              <a:lnSpc>
                <a:spcPct val="120000"/>
              </a:lnSpc>
              <a:spcBef>
                <a:spcPct val="30000"/>
              </a:spcBef>
              <a:defRPr/>
            </a:pPr>
            <a:r>
              <a:rPr kumimoji="1" lang="zh-CN" altLang="en-US" sz="2000" b="1" smtClean="0">
                <a:latin typeface="Times New Roman" pitchFamily="18" charset="0"/>
              </a:rPr>
              <a:t>左线性</a:t>
            </a:r>
            <a:r>
              <a:rPr kumimoji="1" lang="en-US" altLang="zh-CN" sz="2000" b="1" smtClean="0">
                <a:latin typeface="Times New Roman" pitchFamily="18" charset="0"/>
              </a:rPr>
              <a:t>3</a:t>
            </a:r>
            <a:r>
              <a:rPr kumimoji="1" lang="zh-CN" altLang="en-US" sz="2000" b="1" smtClean="0">
                <a:latin typeface="Times New Roman" pitchFamily="18" charset="0"/>
              </a:rPr>
              <a:t>型文法和右线性</a:t>
            </a:r>
            <a:r>
              <a:rPr kumimoji="1" lang="en-US" altLang="zh-CN" sz="2000" b="1" smtClean="0">
                <a:latin typeface="Times New Roman" pitchFamily="18" charset="0"/>
              </a:rPr>
              <a:t>3</a:t>
            </a:r>
            <a:r>
              <a:rPr kumimoji="1" lang="zh-CN" altLang="en-US" sz="2000" b="1" smtClean="0">
                <a:latin typeface="Times New Roman" pitchFamily="18" charset="0"/>
              </a:rPr>
              <a:t>型文法，统称</a:t>
            </a:r>
            <a:r>
              <a:rPr kumimoji="1" lang="en-US" altLang="zh-CN" sz="2000" b="1" smtClean="0">
                <a:solidFill>
                  <a:srgbClr val="CC6600"/>
                </a:solidFill>
                <a:effectLst>
                  <a:outerShdw blurRad="38100" dist="38100" dir="2700000" algn="tl">
                    <a:srgbClr val="C0C0C0"/>
                  </a:outerShdw>
                </a:effectLst>
                <a:latin typeface="Times New Roman" pitchFamily="18" charset="0"/>
              </a:rPr>
              <a:t>3</a:t>
            </a:r>
            <a:r>
              <a:rPr kumimoji="1" lang="zh-CN" altLang="en-US" sz="2000" b="1" smtClean="0">
                <a:solidFill>
                  <a:srgbClr val="CC6600"/>
                </a:solidFill>
                <a:effectLst>
                  <a:outerShdw blurRad="38100" dist="38100" dir="2700000" algn="tl">
                    <a:srgbClr val="C0C0C0"/>
                  </a:outerShdw>
                </a:effectLst>
                <a:latin typeface="Times New Roman" pitchFamily="18" charset="0"/>
              </a:rPr>
              <a:t>型文法</a:t>
            </a:r>
            <a:r>
              <a:rPr kumimoji="1" lang="zh-CN" altLang="en-US" sz="2000" b="1" smtClean="0">
                <a:latin typeface="Times New Roman" pitchFamily="18" charset="0"/>
              </a:rPr>
              <a:t>，也称为</a:t>
            </a:r>
            <a:r>
              <a:rPr kumimoji="1" lang="zh-CN" altLang="en-US" sz="2000" b="1" smtClean="0">
                <a:solidFill>
                  <a:srgbClr val="CC6600"/>
                </a:solidFill>
                <a:effectLst>
                  <a:outerShdw blurRad="38100" dist="38100" dir="2700000" algn="tl">
                    <a:srgbClr val="C0C0C0"/>
                  </a:outerShdw>
                </a:effectLst>
                <a:latin typeface="Times New Roman" pitchFamily="18" charset="0"/>
              </a:rPr>
              <a:t>正规文法</a:t>
            </a:r>
            <a:r>
              <a:rPr kumimoji="1" lang="zh-CN" altLang="en-US" sz="2000" b="1" smtClean="0">
                <a:latin typeface="Times New Roman" pitchFamily="18" charset="0"/>
              </a:rPr>
              <a:t>。 </a:t>
            </a:r>
          </a:p>
        </p:txBody>
      </p:sp>
      <p:sp>
        <p:nvSpPr>
          <p:cNvPr id="34820" name="Text Box 4"/>
          <p:cNvSpPr txBox="1">
            <a:spLocks noChangeArrowheads="1"/>
          </p:cNvSpPr>
          <p:nvPr/>
        </p:nvSpPr>
        <p:spPr bwMode="auto">
          <a:xfrm>
            <a:off x="1174750" y="3538538"/>
            <a:ext cx="7086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10000"/>
              </a:lnSpc>
              <a:spcBef>
                <a:spcPct val="20000"/>
              </a:spcBef>
            </a:pPr>
            <a:r>
              <a:rPr kumimoji="1" lang="zh-CN" altLang="en-US" sz="2000" b="1" dirty="0" smtClean="0">
                <a:latin typeface="Times New Roman" pitchFamily="18" charset="0"/>
              </a:rPr>
              <a:t>例</a:t>
            </a:r>
            <a:r>
              <a:rPr kumimoji="1" lang="en-US" altLang="zh-CN" sz="2000" b="1" dirty="0" smtClean="0">
                <a:latin typeface="Times New Roman" pitchFamily="18" charset="0"/>
              </a:rPr>
              <a:t>2.7  </a:t>
            </a:r>
            <a:r>
              <a:rPr kumimoji="1" lang="zh-CN" altLang="en-US" sz="2000" b="1" dirty="0">
                <a:latin typeface="Times New Roman" pitchFamily="18" charset="0"/>
              </a:rPr>
              <a:t>文法</a:t>
            </a:r>
            <a:r>
              <a:rPr kumimoji="1" lang="en-US" altLang="zh-CN" sz="2000" b="1" dirty="0">
                <a:latin typeface="Times New Roman" pitchFamily="18" charset="0"/>
              </a:rPr>
              <a:t>G7</a:t>
            </a:r>
            <a:r>
              <a:rPr kumimoji="1" lang="zh-CN" altLang="en-US" sz="2000" b="1" dirty="0">
                <a:latin typeface="Times New Roman" pitchFamily="18" charset="0"/>
              </a:rPr>
              <a:t>定义如下。显然</a:t>
            </a:r>
            <a:r>
              <a:rPr kumimoji="1" lang="en-US" altLang="zh-CN" sz="2000" b="1" dirty="0">
                <a:latin typeface="Times New Roman" pitchFamily="18" charset="0"/>
              </a:rPr>
              <a:t>G7</a:t>
            </a:r>
            <a:r>
              <a:rPr kumimoji="1" lang="zh-CN" altLang="en-US" sz="2000" b="1" dirty="0">
                <a:latin typeface="Times New Roman" pitchFamily="18" charset="0"/>
              </a:rPr>
              <a:t>是</a:t>
            </a:r>
            <a:r>
              <a:rPr kumimoji="1" lang="en-US" altLang="zh-CN" sz="2000" b="1" dirty="0">
                <a:latin typeface="Times New Roman" pitchFamily="18" charset="0"/>
              </a:rPr>
              <a:t>3</a:t>
            </a:r>
            <a:r>
              <a:rPr kumimoji="1" lang="zh-CN" altLang="en-US" sz="2000" b="1" dirty="0">
                <a:latin typeface="Times New Roman" pitchFamily="18" charset="0"/>
              </a:rPr>
              <a:t>型文法。</a:t>
            </a:r>
          </a:p>
          <a:p>
            <a:pPr algn="l" eaLnBrk="1" hangingPunct="1">
              <a:lnSpc>
                <a:spcPct val="110000"/>
              </a:lnSpc>
              <a:spcBef>
                <a:spcPct val="20000"/>
              </a:spcBef>
            </a:pPr>
            <a:r>
              <a:rPr kumimoji="1" lang="zh-CN" altLang="en-US" sz="2000" b="1" dirty="0">
                <a:latin typeface="Times New Roman" pitchFamily="18" charset="0"/>
              </a:rPr>
              <a:t>           </a:t>
            </a:r>
            <a:r>
              <a:rPr kumimoji="1" lang="en-US" altLang="zh-CN" sz="2000" b="1" dirty="0">
                <a:latin typeface="Times New Roman" pitchFamily="18" charset="0"/>
              </a:rPr>
              <a:t>L(G7</a:t>
            </a:r>
            <a:r>
              <a:rPr kumimoji="1" lang="zh-CN" altLang="en-US" sz="2000" b="1" dirty="0">
                <a:latin typeface="Times New Roman" pitchFamily="18" charset="0"/>
              </a:rPr>
              <a:t>）＝｛</a:t>
            </a:r>
            <a:r>
              <a:rPr kumimoji="1" lang="en-US" altLang="zh-CN" sz="2000" b="1" dirty="0">
                <a:latin typeface="Times New Roman" pitchFamily="18" charset="0"/>
              </a:rPr>
              <a:t>00</a:t>
            </a:r>
            <a:r>
              <a:rPr kumimoji="1" lang="zh-CN" altLang="en-US" sz="2000" b="1" dirty="0">
                <a:latin typeface="Times New Roman" pitchFamily="18" charset="0"/>
              </a:rPr>
              <a:t>，</a:t>
            </a:r>
            <a:r>
              <a:rPr kumimoji="1" lang="en-US" altLang="zh-CN" sz="2000" b="1" dirty="0">
                <a:latin typeface="Times New Roman" pitchFamily="18" charset="0"/>
              </a:rPr>
              <a:t>01</a:t>
            </a:r>
            <a:r>
              <a:rPr kumimoji="1" lang="zh-CN" altLang="en-US" sz="2000" b="1" dirty="0">
                <a:latin typeface="Times New Roman" pitchFamily="18" charset="0"/>
              </a:rPr>
              <a:t>，</a:t>
            </a:r>
            <a:r>
              <a:rPr kumimoji="1" lang="en-US" altLang="zh-CN" sz="2000" b="1" dirty="0">
                <a:latin typeface="Times New Roman" pitchFamily="18" charset="0"/>
              </a:rPr>
              <a:t>10</a:t>
            </a:r>
            <a:r>
              <a:rPr kumimoji="1" lang="zh-CN" altLang="en-US" sz="2000" b="1" dirty="0">
                <a:latin typeface="Times New Roman" pitchFamily="18" charset="0"/>
              </a:rPr>
              <a:t>，</a:t>
            </a:r>
            <a:r>
              <a:rPr kumimoji="1" lang="en-US" altLang="zh-CN" sz="2000" b="1" dirty="0">
                <a:latin typeface="Times New Roman" pitchFamily="18" charset="0"/>
              </a:rPr>
              <a:t>11</a:t>
            </a:r>
            <a:r>
              <a:rPr kumimoji="1" lang="zh-CN" altLang="en-US" sz="2000" b="1" dirty="0">
                <a:latin typeface="Times New Roman" pitchFamily="18" charset="0"/>
              </a:rPr>
              <a:t>｝。 </a:t>
            </a:r>
          </a:p>
        </p:txBody>
      </p:sp>
      <p:grpSp>
        <p:nvGrpSpPr>
          <p:cNvPr id="34821" name="Group 5"/>
          <p:cNvGrpSpPr>
            <a:grpSpLocks/>
          </p:cNvGrpSpPr>
          <p:nvPr/>
        </p:nvGrpSpPr>
        <p:grpSpPr bwMode="auto">
          <a:xfrm>
            <a:off x="1079500" y="4338638"/>
            <a:ext cx="7010400" cy="1604962"/>
            <a:chOff x="-2" y="-2"/>
            <a:chExt cx="1998" cy="868"/>
          </a:xfrm>
        </p:grpSpPr>
        <p:grpSp>
          <p:nvGrpSpPr>
            <p:cNvPr id="34822" name="Group 6"/>
            <p:cNvGrpSpPr>
              <a:grpSpLocks/>
            </p:cNvGrpSpPr>
            <p:nvPr/>
          </p:nvGrpSpPr>
          <p:grpSpPr bwMode="auto">
            <a:xfrm>
              <a:off x="0" y="0"/>
              <a:ext cx="1994" cy="864"/>
              <a:chOff x="0" y="0"/>
              <a:chExt cx="1994" cy="864"/>
            </a:xfrm>
          </p:grpSpPr>
          <p:sp>
            <p:nvSpPr>
              <p:cNvPr id="34824" name="Rectangle 7"/>
              <p:cNvSpPr>
                <a:spLocks noChangeArrowheads="1"/>
              </p:cNvSpPr>
              <p:nvPr/>
            </p:nvSpPr>
            <p:spPr bwMode="auto">
              <a:xfrm>
                <a:off x="43" y="0"/>
                <a:ext cx="1908"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093788" algn="just" eaLnBrk="1" hangingPunct="1">
                  <a:lnSpc>
                    <a:spcPct val="110000"/>
                  </a:lnSpc>
                  <a:spcBef>
                    <a:spcPct val="20000"/>
                  </a:spcBef>
                </a:pPr>
                <a:r>
                  <a:rPr kumimoji="1" lang="en-US" altLang="zh-CN" sz="2000" b="1" dirty="0">
                    <a:latin typeface="Times New Roman" pitchFamily="18" charset="0"/>
                  </a:rPr>
                  <a:t>G7 </a:t>
                </a:r>
                <a:r>
                  <a:rPr kumimoji="1" lang="zh-CN" altLang="en-US" sz="2000" b="1" dirty="0">
                    <a:latin typeface="Times New Roman" pitchFamily="18" charset="0"/>
                  </a:rPr>
                  <a:t>＝（</a:t>
                </a:r>
                <a:r>
                  <a:rPr kumimoji="1" lang="en-US" altLang="zh-CN" sz="2000" b="1" dirty="0">
                    <a:latin typeface="Times New Roman" pitchFamily="18" charset="0"/>
                  </a:rPr>
                  <a:t>V</a:t>
                </a:r>
                <a:r>
                  <a:rPr kumimoji="1" lang="en-US" altLang="zh-CN" sz="2000" b="1" baseline="-30000" dirty="0">
                    <a:latin typeface="Times New Roman" pitchFamily="18" charset="0"/>
                  </a:rPr>
                  <a:t>N</a:t>
                </a:r>
                <a:r>
                  <a:rPr kumimoji="1" lang="zh-CN" altLang="en-US" sz="2000" b="1" dirty="0">
                    <a:latin typeface="Times New Roman" pitchFamily="18" charset="0"/>
                  </a:rPr>
                  <a:t>，</a:t>
                </a:r>
                <a:r>
                  <a:rPr kumimoji="1" lang="en-US" altLang="zh-CN" sz="2000" b="1" dirty="0">
                    <a:latin typeface="Times New Roman" pitchFamily="18" charset="0"/>
                  </a:rPr>
                  <a:t>V</a:t>
                </a:r>
                <a:r>
                  <a:rPr kumimoji="1" lang="en-US" altLang="zh-CN" sz="2000" b="1" baseline="-30000" dirty="0">
                    <a:latin typeface="Times New Roman" pitchFamily="18" charset="0"/>
                  </a:rPr>
                  <a:t>T</a:t>
                </a:r>
                <a:r>
                  <a:rPr kumimoji="1" lang="zh-CN" altLang="en-US" sz="2000" b="1" dirty="0">
                    <a:latin typeface="Times New Roman" pitchFamily="18" charset="0"/>
                  </a:rPr>
                  <a:t>，</a:t>
                </a:r>
                <a:r>
                  <a:rPr kumimoji="1" lang="en-US" altLang="zh-CN" sz="2000" b="1" dirty="0">
                    <a:latin typeface="Times New Roman" pitchFamily="18" charset="0"/>
                  </a:rPr>
                  <a:t>P</a:t>
                </a:r>
                <a:r>
                  <a:rPr kumimoji="1" lang="zh-CN" altLang="en-US" sz="2000" b="1" dirty="0">
                    <a:latin typeface="Times New Roman" pitchFamily="18" charset="0"/>
                  </a:rPr>
                  <a:t>，</a:t>
                </a:r>
                <a:r>
                  <a:rPr kumimoji="1" lang="en-US" altLang="zh-CN" sz="2000" b="1" dirty="0">
                    <a:latin typeface="Times New Roman" pitchFamily="18" charset="0"/>
                  </a:rPr>
                  <a:t>S</a:t>
                </a:r>
                <a:r>
                  <a:rPr kumimoji="1" lang="zh-CN" altLang="en-US" sz="2000" b="1" dirty="0">
                    <a:latin typeface="Times New Roman" pitchFamily="18" charset="0"/>
                  </a:rPr>
                  <a:t>），</a:t>
                </a:r>
              </a:p>
              <a:p>
                <a:pPr indent="1093788" algn="just" eaLnBrk="1" hangingPunct="1">
                  <a:lnSpc>
                    <a:spcPct val="110000"/>
                  </a:lnSpc>
                  <a:spcBef>
                    <a:spcPct val="20000"/>
                  </a:spcBef>
                </a:pPr>
                <a:r>
                  <a:rPr kumimoji="1" lang="zh-CN" altLang="en-US" sz="2000" b="1" dirty="0">
                    <a:latin typeface="Times New Roman" pitchFamily="18" charset="0"/>
                  </a:rPr>
                  <a:t>     其中，</a:t>
                </a:r>
                <a:r>
                  <a:rPr kumimoji="1" lang="en-US" altLang="zh-CN" sz="2000" b="1" dirty="0">
                    <a:latin typeface="Times New Roman" pitchFamily="18" charset="0"/>
                  </a:rPr>
                  <a:t>V</a:t>
                </a:r>
                <a:r>
                  <a:rPr kumimoji="1" lang="en-US" altLang="zh-CN" sz="2000" b="1" baseline="-30000" dirty="0">
                    <a:latin typeface="Times New Roman" pitchFamily="18" charset="0"/>
                  </a:rPr>
                  <a:t>N</a:t>
                </a:r>
                <a:r>
                  <a:rPr kumimoji="1" lang="zh-CN" altLang="en-US" sz="2000" b="1" dirty="0">
                    <a:latin typeface="Times New Roman" pitchFamily="18" charset="0"/>
                  </a:rPr>
                  <a:t>＝｛</a:t>
                </a:r>
                <a:r>
                  <a:rPr kumimoji="1" lang="en-US" altLang="zh-CN" sz="2000" b="1" dirty="0">
                    <a:latin typeface="Times New Roman" pitchFamily="18" charset="0"/>
                  </a:rPr>
                  <a:t>S</a:t>
                </a:r>
                <a:r>
                  <a:rPr kumimoji="1" lang="zh-CN" altLang="en-US" sz="2000" b="1" dirty="0">
                    <a:latin typeface="Times New Roman" pitchFamily="18" charset="0"/>
                  </a:rPr>
                  <a:t>，</a:t>
                </a:r>
                <a:r>
                  <a:rPr kumimoji="1" lang="en-US" altLang="zh-CN" sz="2000" b="1" dirty="0">
                    <a:latin typeface="Times New Roman" pitchFamily="18" charset="0"/>
                  </a:rPr>
                  <a:t>A</a:t>
                </a:r>
                <a:r>
                  <a:rPr kumimoji="1" lang="zh-CN" altLang="en-US" sz="2000" b="1" dirty="0">
                    <a:latin typeface="Times New Roman" pitchFamily="18" charset="0"/>
                  </a:rPr>
                  <a:t>，</a:t>
                </a:r>
                <a:r>
                  <a:rPr kumimoji="1" lang="en-US" altLang="zh-CN" sz="2000" b="1" dirty="0">
                    <a:latin typeface="Times New Roman" pitchFamily="18" charset="0"/>
                  </a:rPr>
                  <a:t>B</a:t>
                </a:r>
                <a:r>
                  <a:rPr kumimoji="1" lang="zh-CN" altLang="en-US" sz="2000" b="1" dirty="0">
                    <a:latin typeface="Times New Roman" pitchFamily="18" charset="0"/>
                  </a:rPr>
                  <a:t>｝，</a:t>
                </a:r>
              </a:p>
              <a:p>
                <a:pPr indent="1093788" algn="just">
                  <a:lnSpc>
                    <a:spcPct val="110000"/>
                  </a:lnSpc>
                  <a:spcBef>
                    <a:spcPct val="20000"/>
                  </a:spcBef>
                </a:pPr>
                <a:r>
                  <a:rPr kumimoji="1" lang="zh-CN" altLang="en-US" sz="2000" b="1" dirty="0">
                    <a:latin typeface="Times New Roman" pitchFamily="18" charset="0"/>
                  </a:rPr>
                  <a:t>    </a:t>
                </a:r>
                <a:r>
                  <a:rPr kumimoji="1" lang="en-US" altLang="zh-CN" sz="2000" b="1" dirty="0">
                    <a:latin typeface="Times New Roman" pitchFamily="18" charset="0"/>
                  </a:rPr>
                  <a:t>V</a:t>
                </a:r>
                <a:r>
                  <a:rPr kumimoji="1" lang="en-US" altLang="zh-CN" sz="2000" b="1" baseline="-30000" dirty="0">
                    <a:latin typeface="Times New Roman" pitchFamily="18" charset="0"/>
                  </a:rPr>
                  <a:t>T</a:t>
                </a:r>
                <a:r>
                  <a:rPr kumimoji="1" lang="zh-CN" altLang="en-US" sz="2000" b="1" dirty="0">
                    <a:latin typeface="Times New Roman" pitchFamily="18" charset="0"/>
                  </a:rPr>
                  <a:t>＝｛</a:t>
                </a:r>
                <a:r>
                  <a:rPr kumimoji="1" lang="en-US" altLang="zh-CN" sz="2000" b="1" dirty="0">
                    <a:latin typeface="Times New Roman" pitchFamily="18" charset="0"/>
                  </a:rPr>
                  <a:t>0</a:t>
                </a:r>
                <a:r>
                  <a:rPr kumimoji="1" lang="zh-CN" altLang="en-US" sz="2000" b="1" dirty="0">
                    <a:latin typeface="Times New Roman" pitchFamily="18" charset="0"/>
                  </a:rPr>
                  <a:t>，</a:t>
                </a:r>
                <a:r>
                  <a:rPr kumimoji="1" lang="en-US" altLang="zh-CN" sz="2000" b="1" dirty="0">
                    <a:latin typeface="Times New Roman" pitchFamily="18" charset="0"/>
                  </a:rPr>
                  <a:t>1</a:t>
                </a:r>
                <a:r>
                  <a:rPr kumimoji="1" lang="zh-CN" altLang="en-US" sz="2000" b="1" dirty="0">
                    <a:latin typeface="Times New Roman" pitchFamily="18" charset="0"/>
                  </a:rPr>
                  <a:t>｝，</a:t>
                </a:r>
              </a:p>
              <a:p>
                <a:pPr indent="1093788" algn="just">
                  <a:lnSpc>
                    <a:spcPct val="110000"/>
                  </a:lnSpc>
                  <a:spcBef>
                    <a:spcPct val="20000"/>
                  </a:spcBef>
                </a:pPr>
                <a:r>
                  <a:rPr kumimoji="1" lang="zh-CN" altLang="en-US" sz="2000" b="1" dirty="0">
                    <a:latin typeface="Times New Roman" pitchFamily="18" charset="0"/>
                  </a:rPr>
                  <a:t>    </a:t>
                </a:r>
                <a:r>
                  <a:rPr kumimoji="1" lang="en-US" altLang="zh-CN" sz="2000" b="1" dirty="0">
                    <a:latin typeface="Times New Roman" pitchFamily="18" charset="0"/>
                  </a:rPr>
                  <a:t>P </a:t>
                </a:r>
                <a:r>
                  <a:rPr kumimoji="1" lang="zh-CN" altLang="en-US" sz="2000" b="1" dirty="0">
                    <a:latin typeface="Times New Roman" pitchFamily="18" charset="0"/>
                  </a:rPr>
                  <a:t>＝｛</a:t>
                </a:r>
                <a:r>
                  <a:rPr kumimoji="1" lang="en-US" altLang="zh-CN" sz="2000" b="1" dirty="0">
                    <a:latin typeface="Times New Roman" pitchFamily="18" charset="0"/>
                  </a:rPr>
                  <a:t>S→</a:t>
                </a:r>
                <a:r>
                  <a:rPr kumimoji="1" lang="en-US" altLang="zh-CN" sz="2000" b="1" dirty="0" smtClean="0">
                    <a:latin typeface="Times New Roman" pitchFamily="18" charset="0"/>
                  </a:rPr>
                  <a:t>A0︱B1</a:t>
                </a:r>
                <a:r>
                  <a:rPr kumimoji="1" lang="zh-CN" altLang="en-US" sz="2000" b="1" dirty="0" smtClean="0">
                    <a:latin typeface="Times New Roman" pitchFamily="18" charset="0"/>
                  </a:rPr>
                  <a:t>，</a:t>
                </a:r>
                <a:r>
                  <a:rPr kumimoji="1" lang="en-US" altLang="zh-CN" sz="2000" b="1" dirty="0">
                    <a:latin typeface="Times New Roman" pitchFamily="18" charset="0"/>
                  </a:rPr>
                  <a:t>A→0︱1</a:t>
                </a:r>
                <a:r>
                  <a:rPr kumimoji="1" lang="zh-CN" altLang="en-US" sz="2000" b="1" dirty="0">
                    <a:latin typeface="Times New Roman" pitchFamily="18" charset="0"/>
                  </a:rPr>
                  <a:t>，</a:t>
                </a:r>
                <a:r>
                  <a:rPr kumimoji="1" lang="en-US" altLang="zh-CN" sz="2000" b="1" dirty="0">
                    <a:latin typeface="Times New Roman" pitchFamily="18" charset="0"/>
                  </a:rPr>
                  <a:t>B→0︱1</a:t>
                </a:r>
                <a:r>
                  <a:rPr kumimoji="1" lang="zh-CN" altLang="en-US" sz="2000" b="1" dirty="0">
                    <a:latin typeface="Times New Roman" pitchFamily="18" charset="0"/>
                  </a:rPr>
                  <a:t>｝</a:t>
                </a:r>
              </a:p>
            </p:txBody>
          </p:sp>
          <p:sp>
            <p:nvSpPr>
              <p:cNvPr id="34825" name="Rectangle 8"/>
              <p:cNvSpPr>
                <a:spLocks noChangeArrowheads="1"/>
              </p:cNvSpPr>
              <p:nvPr/>
            </p:nvSpPr>
            <p:spPr bwMode="auto">
              <a:xfrm>
                <a:off x="0" y="0"/>
                <a:ext cx="1994" cy="86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4823" name="Rectangle 9"/>
            <p:cNvSpPr>
              <a:spLocks noChangeArrowheads="1"/>
            </p:cNvSpPr>
            <p:nvPr/>
          </p:nvSpPr>
          <p:spPr bwMode="auto">
            <a:xfrm>
              <a:off x="-2" y="-2"/>
              <a:ext cx="1998" cy="868"/>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advTm="1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533400" y="1143000"/>
            <a:ext cx="8001000" cy="402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595313" algn="l" eaLnBrk="1" hangingPunct="1">
              <a:lnSpc>
                <a:spcPct val="150000"/>
              </a:lnSpc>
              <a:spcBef>
                <a:spcPct val="30000"/>
              </a:spcBef>
            </a:pPr>
            <a:r>
              <a:rPr kumimoji="1" lang="zh-CN" altLang="en-US" sz="2000" b="1" dirty="0">
                <a:latin typeface="Times New Roman" pitchFamily="18" charset="0"/>
              </a:rPr>
              <a:t>文法分类是对规则形式逐步加以限制而得。换言之，从</a:t>
            </a:r>
            <a:r>
              <a:rPr kumimoji="1" lang="en-US" altLang="zh-CN" sz="2000" b="1" dirty="0">
                <a:latin typeface="Times New Roman" pitchFamily="18" charset="0"/>
              </a:rPr>
              <a:t>0</a:t>
            </a:r>
            <a:r>
              <a:rPr kumimoji="1" lang="zh-CN" altLang="en-US" sz="2000" b="1" dirty="0">
                <a:latin typeface="Times New Roman" pitchFamily="18" charset="0"/>
              </a:rPr>
              <a:t>型文法到</a:t>
            </a:r>
            <a:r>
              <a:rPr kumimoji="1" lang="en-US" altLang="zh-CN" sz="2000" b="1" dirty="0">
                <a:latin typeface="Times New Roman" pitchFamily="18" charset="0"/>
              </a:rPr>
              <a:t>1</a:t>
            </a:r>
            <a:r>
              <a:rPr kumimoji="1" lang="zh-CN" altLang="en-US" sz="2000" b="1" dirty="0">
                <a:latin typeface="Times New Roman" pitchFamily="18" charset="0"/>
              </a:rPr>
              <a:t>型文法、</a:t>
            </a:r>
            <a:r>
              <a:rPr kumimoji="1" lang="en-US" altLang="zh-CN" sz="2000" b="1" dirty="0">
                <a:latin typeface="Times New Roman" pitchFamily="18" charset="0"/>
              </a:rPr>
              <a:t>2</a:t>
            </a:r>
            <a:r>
              <a:rPr kumimoji="1" lang="zh-CN" altLang="en-US" sz="2000" b="1" dirty="0">
                <a:latin typeface="Times New Roman" pitchFamily="18" charset="0"/>
              </a:rPr>
              <a:t>型文法和</a:t>
            </a:r>
            <a:r>
              <a:rPr kumimoji="1" lang="en-US" altLang="zh-CN" sz="2000" b="1" dirty="0">
                <a:latin typeface="Times New Roman" pitchFamily="18" charset="0"/>
              </a:rPr>
              <a:t>3</a:t>
            </a:r>
            <a:r>
              <a:rPr kumimoji="1" lang="zh-CN" altLang="en-US" sz="2000" b="1" dirty="0">
                <a:latin typeface="Times New Roman" pitchFamily="18" charset="0"/>
              </a:rPr>
              <a:t>型文法，其规则形式逐步简单。自然，其表达力也随之逐步减弱。</a:t>
            </a:r>
          </a:p>
          <a:p>
            <a:pPr indent="595313" algn="l" eaLnBrk="1" hangingPunct="1">
              <a:lnSpc>
                <a:spcPct val="150000"/>
              </a:lnSpc>
              <a:spcBef>
                <a:spcPct val="30000"/>
              </a:spcBef>
            </a:pPr>
            <a:r>
              <a:rPr kumimoji="1" lang="zh-CN" altLang="en-US" sz="2000" b="1" dirty="0">
                <a:latin typeface="Times New Roman" pitchFamily="18" charset="0"/>
              </a:rPr>
              <a:t>如果</a:t>
            </a:r>
            <a:r>
              <a:rPr kumimoji="1" lang="en-US" altLang="zh-CN" sz="2000" b="1" dirty="0">
                <a:latin typeface="Times New Roman" pitchFamily="18" charset="0"/>
              </a:rPr>
              <a:t>L0</a:t>
            </a:r>
            <a:r>
              <a:rPr kumimoji="1" lang="zh-CN" altLang="en-US" sz="2000" b="1" dirty="0">
                <a:latin typeface="Times New Roman" pitchFamily="18" charset="0"/>
              </a:rPr>
              <a:t>、</a:t>
            </a:r>
            <a:r>
              <a:rPr kumimoji="1" lang="en-US" altLang="zh-CN" sz="2000" b="1" dirty="0">
                <a:latin typeface="Times New Roman" pitchFamily="18" charset="0"/>
              </a:rPr>
              <a:t>L1</a:t>
            </a:r>
            <a:r>
              <a:rPr kumimoji="1" lang="zh-CN" altLang="en-US" sz="2000" b="1" dirty="0">
                <a:latin typeface="Times New Roman" pitchFamily="18" charset="0"/>
              </a:rPr>
              <a:t>、</a:t>
            </a:r>
            <a:r>
              <a:rPr kumimoji="1" lang="en-US" altLang="zh-CN" sz="2000" b="1" dirty="0">
                <a:latin typeface="Times New Roman" pitchFamily="18" charset="0"/>
              </a:rPr>
              <a:t>L2</a:t>
            </a:r>
            <a:r>
              <a:rPr kumimoji="1" lang="zh-CN" altLang="en-US" sz="2000" b="1" dirty="0">
                <a:latin typeface="Times New Roman" pitchFamily="18" charset="0"/>
              </a:rPr>
              <a:t>和</a:t>
            </a:r>
            <a:r>
              <a:rPr kumimoji="1" lang="en-US" altLang="zh-CN" sz="2000" b="1" dirty="0">
                <a:latin typeface="Times New Roman" pitchFamily="18" charset="0"/>
              </a:rPr>
              <a:t>L3</a:t>
            </a:r>
            <a:r>
              <a:rPr kumimoji="1" lang="zh-CN" altLang="en-US" sz="2000" b="1" dirty="0">
                <a:latin typeface="Times New Roman" pitchFamily="18" charset="0"/>
              </a:rPr>
              <a:t>分别是</a:t>
            </a:r>
            <a:r>
              <a:rPr kumimoji="1" lang="en-US" altLang="zh-CN" sz="2000" b="1" dirty="0">
                <a:latin typeface="Times New Roman" pitchFamily="18" charset="0"/>
              </a:rPr>
              <a:t>0</a:t>
            </a:r>
            <a:r>
              <a:rPr kumimoji="1" lang="zh-CN" altLang="en-US" sz="2000" b="1" dirty="0">
                <a:latin typeface="Times New Roman" pitchFamily="18" charset="0"/>
              </a:rPr>
              <a:t>型文法、</a:t>
            </a:r>
            <a:r>
              <a:rPr kumimoji="1" lang="en-US" altLang="zh-CN" sz="2000" b="1" dirty="0">
                <a:latin typeface="Times New Roman" pitchFamily="18" charset="0"/>
              </a:rPr>
              <a:t>1</a:t>
            </a:r>
            <a:r>
              <a:rPr kumimoji="1" lang="zh-CN" altLang="en-US" sz="2000" b="1" dirty="0">
                <a:latin typeface="Times New Roman" pitchFamily="18" charset="0"/>
              </a:rPr>
              <a:t>型文法、</a:t>
            </a:r>
            <a:r>
              <a:rPr kumimoji="1" lang="en-US" altLang="zh-CN" sz="2000" b="1" dirty="0">
                <a:latin typeface="Times New Roman" pitchFamily="18" charset="0"/>
              </a:rPr>
              <a:t>2</a:t>
            </a:r>
            <a:r>
              <a:rPr kumimoji="1" lang="zh-CN" altLang="en-US" sz="2000" b="1" dirty="0">
                <a:latin typeface="Times New Roman" pitchFamily="18" charset="0"/>
              </a:rPr>
              <a:t>型文法和</a:t>
            </a:r>
            <a:r>
              <a:rPr kumimoji="1" lang="en-US" altLang="zh-CN" sz="2000" b="1" dirty="0">
                <a:latin typeface="Times New Roman" pitchFamily="18" charset="0"/>
              </a:rPr>
              <a:t>3</a:t>
            </a:r>
            <a:r>
              <a:rPr kumimoji="1" lang="zh-CN" altLang="en-US" sz="2000" b="1" dirty="0">
                <a:latin typeface="Times New Roman" pitchFamily="18" charset="0"/>
              </a:rPr>
              <a:t>型文法能产生的语言之集，则有如下关系：</a:t>
            </a:r>
          </a:p>
          <a:p>
            <a:pPr indent="595313" eaLnBrk="1" hangingPunct="1">
              <a:lnSpc>
                <a:spcPct val="150000"/>
              </a:lnSpc>
              <a:spcBef>
                <a:spcPct val="30000"/>
              </a:spcBef>
            </a:pPr>
            <a:r>
              <a:rPr kumimoji="1" lang="en-US" altLang="zh-CN" sz="2000" b="1" dirty="0">
                <a:latin typeface="Times New Roman" pitchFamily="18" charset="0"/>
              </a:rPr>
              <a:t>L0 ⊋ L1 ⊋ L2 ⊋ L3</a:t>
            </a:r>
            <a:r>
              <a:rPr kumimoji="1" lang="zh-CN" altLang="en-US" sz="2000" b="1" dirty="0">
                <a:latin typeface="Times New Roman" pitchFamily="18" charset="0"/>
              </a:rPr>
              <a:t>。</a:t>
            </a:r>
          </a:p>
          <a:p>
            <a:pPr indent="595313" algn="l" eaLnBrk="1" hangingPunct="1">
              <a:lnSpc>
                <a:spcPct val="150000"/>
              </a:lnSpc>
              <a:spcBef>
                <a:spcPct val="30000"/>
              </a:spcBef>
            </a:pPr>
            <a:r>
              <a:rPr kumimoji="1" lang="zh-CN" altLang="en-US" sz="2000" b="1" dirty="0">
                <a:latin typeface="Times New Roman" pitchFamily="18" charset="0"/>
              </a:rPr>
              <a:t> 在</a:t>
            </a:r>
            <a:r>
              <a:rPr kumimoji="1" lang="en-US" altLang="zh-CN" sz="2000" b="1" dirty="0">
                <a:latin typeface="Times New Roman" pitchFamily="18" charset="0"/>
              </a:rPr>
              <a:t>《</a:t>
            </a:r>
            <a:r>
              <a:rPr kumimoji="1" lang="zh-CN" altLang="en-US" sz="2000" b="1" dirty="0">
                <a:latin typeface="Times New Roman" pitchFamily="18" charset="0"/>
              </a:rPr>
              <a:t>编译原理</a:t>
            </a:r>
            <a:r>
              <a:rPr kumimoji="1" lang="en-US" altLang="zh-CN" sz="2000" b="1" dirty="0">
                <a:latin typeface="Times New Roman" pitchFamily="18" charset="0"/>
              </a:rPr>
              <a:t>》</a:t>
            </a:r>
            <a:r>
              <a:rPr kumimoji="1" lang="zh-CN" altLang="en-US" sz="2000" b="1" dirty="0">
                <a:latin typeface="Times New Roman" pitchFamily="18" charset="0"/>
              </a:rPr>
              <a:t>里，仅仅涉及到</a:t>
            </a:r>
            <a:r>
              <a:rPr kumimoji="1" lang="en-US" altLang="zh-CN" sz="2000" b="1" dirty="0">
                <a:latin typeface="Times New Roman" pitchFamily="18" charset="0"/>
              </a:rPr>
              <a:t>2</a:t>
            </a:r>
            <a:r>
              <a:rPr kumimoji="1" lang="zh-CN" altLang="en-US" sz="2000" b="1" dirty="0">
                <a:latin typeface="Times New Roman" pitchFamily="18" charset="0"/>
              </a:rPr>
              <a:t>型文法和</a:t>
            </a:r>
            <a:r>
              <a:rPr kumimoji="1" lang="en-US" altLang="zh-CN" sz="2000" b="1" dirty="0">
                <a:latin typeface="Times New Roman" pitchFamily="18" charset="0"/>
              </a:rPr>
              <a:t>3</a:t>
            </a:r>
            <a:r>
              <a:rPr kumimoji="1" lang="zh-CN" altLang="en-US" sz="2000" b="1" dirty="0">
                <a:latin typeface="Times New Roman" pitchFamily="18" charset="0"/>
              </a:rPr>
              <a:t>型文法的使用。后面，也仅仅继续讨论</a:t>
            </a:r>
            <a:r>
              <a:rPr kumimoji="1" lang="en-US" altLang="zh-CN" sz="2000" b="1" dirty="0">
                <a:latin typeface="Times New Roman" pitchFamily="18" charset="0"/>
              </a:rPr>
              <a:t>2</a:t>
            </a:r>
            <a:r>
              <a:rPr kumimoji="1" lang="zh-CN" altLang="en-US" sz="2000" b="1" dirty="0">
                <a:latin typeface="Times New Roman" pitchFamily="18" charset="0"/>
              </a:rPr>
              <a:t>型文法（或</a:t>
            </a:r>
            <a:r>
              <a:rPr kumimoji="1" lang="en-US" altLang="zh-CN" sz="2000" b="1" dirty="0">
                <a:latin typeface="Times New Roman" pitchFamily="18" charset="0"/>
              </a:rPr>
              <a:t>3</a:t>
            </a:r>
            <a:r>
              <a:rPr kumimoji="1" lang="zh-CN" altLang="en-US" sz="2000" b="1" dirty="0">
                <a:latin typeface="Times New Roman" pitchFamily="18" charset="0"/>
              </a:rPr>
              <a:t>型文法）的有关内容。</a:t>
            </a:r>
          </a:p>
        </p:txBody>
      </p:sp>
    </p:spTree>
  </p:cSld>
  <p:clrMapOvr>
    <a:masterClrMapping/>
  </p:clrMapOvr>
  <p:transition advTm="1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5748338" y="3962400"/>
            <a:ext cx="2209800" cy="1295400"/>
          </a:xfrm>
          <a:prstGeom prst="rect">
            <a:avLst/>
          </a:prstGeom>
          <a:solidFill>
            <a:srgbClr val="FF00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7" name="Rectangle 3"/>
          <p:cNvSpPr>
            <a:spLocks noChangeArrowheads="1"/>
          </p:cNvSpPr>
          <p:nvPr/>
        </p:nvSpPr>
        <p:spPr bwMode="auto">
          <a:xfrm>
            <a:off x="1524000" y="3810000"/>
            <a:ext cx="3200400" cy="1600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8" name="Text Box 4"/>
          <p:cNvSpPr txBox="1">
            <a:spLocks noChangeArrowheads="1"/>
          </p:cNvSpPr>
          <p:nvPr/>
        </p:nvSpPr>
        <p:spPr bwMode="auto">
          <a:xfrm>
            <a:off x="609600" y="1295400"/>
            <a:ext cx="78486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000" b="1" dirty="0">
                <a:latin typeface="Times New Roman" pitchFamily="18" charset="0"/>
              </a:rPr>
              <a:t>上下无关文法一个显著特征是规则左部一定有且仅有一个非终结符。利用这个特征，可以不列出</a:t>
            </a:r>
            <a:r>
              <a:rPr kumimoji="1" lang="en-US" altLang="zh-CN" sz="2000" b="1" dirty="0">
                <a:latin typeface="Times New Roman" pitchFamily="18" charset="0"/>
              </a:rPr>
              <a:t>V</a:t>
            </a:r>
            <a:r>
              <a:rPr kumimoji="1" lang="en-US" altLang="zh-CN" sz="2000" b="1" baseline="-30000" dirty="0">
                <a:latin typeface="Times New Roman" pitchFamily="18" charset="0"/>
              </a:rPr>
              <a:t>N</a:t>
            </a:r>
            <a:r>
              <a:rPr kumimoji="1" lang="zh-CN" altLang="en-US" sz="2000" b="1" dirty="0">
                <a:latin typeface="Times New Roman" pitchFamily="18" charset="0"/>
              </a:rPr>
              <a:t>和</a:t>
            </a:r>
            <a:r>
              <a:rPr kumimoji="1" lang="en-US" altLang="zh-CN" sz="2000" b="1" dirty="0">
                <a:latin typeface="Times New Roman" pitchFamily="18" charset="0"/>
              </a:rPr>
              <a:t>V</a:t>
            </a:r>
            <a:r>
              <a:rPr kumimoji="1" lang="en-US" altLang="zh-CN" sz="2000" b="1" baseline="-30000" dirty="0">
                <a:latin typeface="Times New Roman" pitchFamily="18" charset="0"/>
              </a:rPr>
              <a:t>T </a:t>
            </a:r>
            <a:r>
              <a:rPr kumimoji="1" lang="zh-CN" altLang="en-US" sz="2000" b="1" dirty="0">
                <a:latin typeface="Times New Roman" pitchFamily="18" charset="0"/>
              </a:rPr>
              <a:t>，给出一个上下无关文法的简洁描述方法：①文法名</a:t>
            </a:r>
            <a:r>
              <a:rPr kumimoji="1" lang="en-US" altLang="zh-CN" sz="2000" b="1" dirty="0">
                <a:latin typeface="Times New Roman" pitchFamily="18" charset="0"/>
              </a:rPr>
              <a:t>G</a:t>
            </a:r>
            <a:r>
              <a:rPr kumimoji="1" lang="zh-CN" altLang="en-US" sz="2000" b="1" dirty="0">
                <a:latin typeface="Times New Roman" pitchFamily="18" charset="0"/>
              </a:rPr>
              <a:t>改写成</a:t>
            </a:r>
            <a:r>
              <a:rPr kumimoji="1" lang="en-US" altLang="zh-CN" sz="2000" b="1" dirty="0">
                <a:latin typeface="Times New Roman" pitchFamily="18" charset="0"/>
              </a:rPr>
              <a:t>G[S]</a:t>
            </a:r>
            <a:r>
              <a:rPr kumimoji="1" lang="zh-CN" altLang="en-US" sz="2000" b="1" dirty="0">
                <a:latin typeface="Times New Roman" pitchFamily="18" charset="0"/>
              </a:rPr>
              <a:t>，其中，</a:t>
            </a:r>
            <a:r>
              <a:rPr kumimoji="1" lang="en-US" altLang="zh-CN" sz="2000" b="1" dirty="0">
                <a:latin typeface="Times New Roman" pitchFamily="18" charset="0"/>
              </a:rPr>
              <a:t>S</a:t>
            </a:r>
            <a:r>
              <a:rPr kumimoji="1" lang="zh-CN" altLang="en-US" sz="2000" b="1" dirty="0">
                <a:latin typeface="Times New Roman" pitchFamily="18" charset="0"/>
              </a:rPr>
              <a:t>表示开始符；②规则集</a:t>
            </a:r>
            <a:r>
              <a:rPr kumimoji="1" lang="en-US" altLang="zh-CN" sz="2000" b="1" dirty="0">
                <a:latin typeface="Times New Roman" pitchFamily="18" charset="0"/>
              </a:rPr>
              <a:t>P</a:t>
            </a:r>
            <a:r>
              <a:rPr kumimoji="1" lang="zh-CN" altLang="en-US" sz="2000" b="1" dirty="0">
                <a:latin typeface="Times New Roman" pitchFamily="18" charset="0"/>
              </a:rPr>
              <a:t>，仅书写其具体规则。</a:t>
            </a:r>
          </a:p>
          <a:p>
            <a:pPr algn="l" eaLnBrk="1" hangingPunct="1">
              <a:lnSpc>
                <a:spcPct val="120000"/>
              </a:lnSpc>
              <a:spcBef>
                <a:spcPct val="20000"/>
              </a:spcBef>
            </a:pPr>
            <a:r>
              <a:rPr kumimoji="1" lang="zh-CN" altLang="en-US" sz="2000" b="1" dirty="0">
                <a:latin typeface="Times New Roman" pitchFamily="18" charset="0"/>
              </a:rPr>
              <a:t>如，</a:t>
            </a:r>
            <a:r>
              <a:rPr kumimoji="1" lang="zh-CN" altLang="en-US" sz="2000" b="1" dirty="0" smtClean="0">
                <a:latin typeface="Times New Roman" pitchFamily="18" charset="0"/>
              </a:rPr>
              <a:t>例</a:t>
            </a:r>
            <a:r>
              <a:rPr kumimoji="1" lang="en-US" altLang="zh-CN" sz="2000" b="1" dirty="0" smtClean="0">
                <a:latin typeface="Times New Roman" pitchFamily="18" charset="0"/>
              </a:rPr>
              <a:t>2.7</a:t>
            </a:r>
            <a:r>
              <a:rPr kumimoji="1" lang="zh-CN" altLang="en-US" sz="2000" b="1" dirty="0">
                <a:latin typeface="Times New Roman" pitchFamily="18" charset="0"/>
              </a:rPr>
              <a:t>定义的文法</a:t>
            </a:r>
            <a:r>
              <a:rPr kumimoji="1" lang="en-US" altLang="zh-CN" sz="2000" b="1" dirty="0">
                <a:latin typeface="Times New Roman" pitchFamily="18" charset="0"/>
              </a:rPr>
              <a:t>G6</a:t>
            </a:r>
            <a:r>
              <a:rPr kumimoji="1" lang="zh-CN" altLang="en-US" sz="2000" b="1" dirty="0">
                <a:latin typeface="Times New Roman" pitchFamily="18" charset="0"/>
              </a:rPr>
              <a:t>，简化描述如下。 </a:t>
            </a:r>
          </a:p>
        </p:txBody>
      </p:sp>
      <p:grpSp>
        <p:nvGrpSpPr>
          <p:cNvPr id="36869" name="Group 5"/>
          <p:cNvGrpSpPr>
            <a:grpSpLocks/>
          </p:cNvGrpSpPr>
          <p:nvPr/>
        </p:nvGrpSpPr>
        <p:grpSpPr bwMode="auto">
          <a:xfrm>
            <a:off x="1524000" y="3810000"/>
            <a:ext cx="3171825" cy="1600200"/>
            <a:chOff x="-2" y="-2"/>
            <a:chExt cx="1998" cy="676"/>
          </a:xfrm>
        </p:grpSpPr>
        <p:grpSp>
          <p:nvGrpSpPr>
            <p:cNvPr id="36873" name="Group 6"/>
            <p:cNvGrpSpPr>
              <a:grpSpLocks/>
            </p:cNvGrpSpPr>
            <p:nvPr/>
          </p:nvGrpSpPr>
          <p:grpSpPr bwMode="auto">
            <a:xfrm>
              <a:off x="0" y="0"/>
              <a:ext cx="1994" cy="672"/>
              <a:chOff x="0" y="0"/>
              <a:chExt cx="1994" cy="672"/>
            </a:xfrm>
          </p:grpSpPr>
          <p:sp>
            <p:nvSpPr>
              <p:cNvPr id="36875" name="Rectangle 7"/>
              <p:cNvSpPr>
                <a:spLocks noChangeArrowheads="1"/>
              </p:cNvSpPr>
              <p:nvPr/>
            </p:nvSpPr>
            <p:spPr bwMode="auto">
              <a:xfrm>
                <a:off x="43" y="0"/>
                <a:ext cx="190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eaLnBrk="1" hangingPunct="1"/>
                <a:r>
                  <a:rPr kumimoji="1" lang="en-US" altLang="zh-CN" sz="2400">
                    <a:latin typeface="Tahoma" pitchFamily="34" charset="0"/>
                  </a:rPr>
                  <a:t>G6[S]</a:t>
                </a:r>
                <a:r>
                  <a:rPr kumimoji="1" lang="zh-CN" altLang="en-US" sz="2400">
                    <a:latin typeface="Tahoma" pitchFamily="34" charset="0"/>
                  </a:rPr>
                  <a:t>：</a:t>
                </a:r>
              </a:p>
              <a:p>
                <a:pPr indent="266700" algn="just"/>
                <a:r>
                  <a:rPr kumimoji="1" lang="zh-CN" altLang="en-US" sz="2400">
                    <a:latin typeface="Tahoma" pitchFamily="34" charset="0"/>
                  </a:rPr>
                  <a:t>     </a:t>
                </a:r>
                <a:r>
                  <a:rPr kumimoji="1" lang="en-US" altLang="zh-CN" sz="2400">
                    <a:latin typeface="Tahoma" pitchFamily="34" charset="0"/>
                  </a:rPr>
                  <a:t>S→A0︱BS0</a:t>
                </a:r>
              </a:p>
              <a:p>
                <a:pPr indent="266700" algn="just"/>
                <a:r>
                  <a:rPr kumimoji="1" lang="en-US" altLang="zh-CN" sz="2400">
                    <a:latin typeface="Tahoma" pitchFamily="34" charset="0"/>
                  </a:rPr>
                  <a:t>     A→0︱1</a:t>
                </a:r>
              </a:p>
              <a:p>
                <a:pPr indent="266700" algn="just"/>
                <a:r>
                  <a:rPr kumimoji="1" lang="en-US" altLang="zh-CN" sz="2400">
                    <a:latin typeface="Tahoma" pitchFamily="34" charset="0"/>
                  </a:rPr>
                  <a:t>     B→0︱1</a:t>
                </a:r>
              </a:p>
            </p:txBody>
          </p:sp>
          <p:sp>
            <p:nvSpPr>
              <p:cNvPr id="36876" name="Rectangle 8"/>
              <p:cNvSpPr>
                <a:spLocks noChangeArrowheads="1"/>
              </p:cNvSpPr>
              <p:nvPr/>
            </p:nvSpPr>
            <p:spPr bwMode="auto">
              <a:xfrm>
                <a:off x="0" y="0"/>
                <a:ext cx="1994" cy="6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6874" name="Rectangle 9"/>
            <p:cNvSpPr>
              <a:spLocks noChangeArrowheads="1"/>
            </p:cNvSpPr>
            <p:nvPr/>
          </p:nvSpPr>
          <p:spPr bwMode="auto">
            <a:xfrm>
              <a:off x="-2" y="-2"/>
              <a:ext cx="1998" cy="676"/>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6870" name="Text Box 10"/>
          <p:cNvSpPr txBox="1">
            <a:spLocks noChangeArrowheads="1"/>
          </p:cNvSpPr>
          <p:nvPr/>
        </p:nvSpPr>
        <p:spPr bwMode="auto">
          <a:xfrm>
            <a:off x="5943600" y="4114800"/>
            <a:ext cx="2057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a:latin typeface="Tahoma" pitchFamily="34" charset="0"/>
              </a:rPr>
              <a:t>V</a:t>
            </a:r>
            <a:r>
              <a:rPr kumimoji="1" lang="en-US" altLang="zh-CN" sz="2400" baseline="-30000">
                <a:latin typeface="Tahoma" pitchFamily="34" charset="0"/>
              </a:rPr>
              <a:t>N</a:t>
            </a:r>
            <a:r>
              <a:rPr kumimoji="1" lang="zh-CN" altLang="en-US" sz="2400">
                <a:latin typeface="Tahoma" pitchFamily="34" charset="0"/>
              </a:rPr>
              <a:t>＝</a:t>
            </a:r>
            <a:r>
              <a:rPr kumimoji="1" lang="en-US" altLang="zh-CN" sz="2400">
                <a:latin typeface="Tahoma" pitchFamily="34" charset="0"/>
              </a:rPr>
              <a:t>{S,A,B}</a:t>
            </a:r>
          </a:p>
          <a:p>
            <a:pPr algn="l" eaLnBrk="1" hangingPunct="1">
              <a:spcBef>
                <a:spcPct val="50000"/>
              </a:spcBef>
            </a:pPr>
            <a:r>
              <a:rPr kumimoji="1" lang="en-US" altLang="zh-CN" sz="2400">
                <a:latin typeface="Tahoma" pitchFamily="34" charset="0"/>
              </a:rPr>
              <a:t>V</a:t>
            </a:r>
            <a:r>
              <a:rPr kumimoji="1" lang="en-US" altLang="zh-CN" sz="2400" baseline="-30000">
                <a:latin typeface="Tahoma" pitchFamily="34" charset="0"/>
              </a:rPr>
              <a:t>T </a:t>
            </a:r>
            <a:r>
              <a:rPr kumimoji="1" lang="zh-CN" altLang="en-US" sz="2400">
                <a:latin typeface="Tahoma" pitchFamily="34" charset="0"/>
              </a:rPr>
              <a:t>＝</a:t>
            </a:r>
            <a:r>
              <a:rPr kumimoji="1" lang="en-US" altLang="zh-CN" sz="2400">
                <a:latin typeface="Tahoma" pitchFamily="34" charset="0"/>
              </a:rPr>
              <a:t>{0,1}</a:t>
            </a:r>
          </a:p>
        </p:txBody>
      </p:sp>
      <p:sp>
        <p:nvSpPr>
          <p:cNvPr id="36871" name="AutoShape 11"/>
          <p:cNvSpPr>
            <a:spLocks noChangeArrowheads="1"/>
          </p:cNvSpPr>
          <p:nvPr/>
        </p:nvSpPr>
        <p:spPr bwMode="auto">
          <a:xfrm>
            <a:off x="4897438" y="4352925"/>
            <a:ext cx="685800" cy="381000"/>
          </a:xfrm>
          <a:prstGeom prst="rightArrow">
            <a:avLst>
              <a:gd name="adj1" fmla="val 50000"/>
              <a:gd name="adj2" fmla="val 4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2" name="Rectangle 13"/>
          <p:cNvSpPr>
            <a:spLocks noGrp="1" noChangeArrowheads="1"/>
          </p:cNvSpPr>
          <p:nvPr>
            <p:ph type="title"/>
          </p:nvPr>
        </p:nvSpPr>
        <p:spPr>
          <a:xfrm>
            <a:off x="609600" y="609600"/>
            <a:ext cx="5021263" cy="533400"/>
          </a:xfrm>
        </p:spPr>
        <p:txBody>
          <a:bodyPr/>
          <a:lstStyle/>
          <a:p>
            <a:pPr eaLnBrk="1" hangingPunct="1"/>
            <a:r>
              <a:rPr lang="en-US" altLang="zh-CN" sz="2800" b="1" dirty="0" smtClean="0">
                <a:latin typeface="Times New Roman" pitchFamily="18" charset="0"/>
                <a:ea typeface="黑体" pitchFamily="2" charset="-122"/>
              </a:rPr>
              <a:t>2.5</a:t>
            </a:r>
            <a:r>
              <a:rPr lang="zh-CN" altLang="en-US" sz="2800" b="1" dirty="0" smtClean="0">
                <a:latin typeface="Times New Roman" pitchFamily="18" charset="0"/>
                <a:ea typeface="黑体" pitchFamily="2" charset="-122"/>
              </a:rPr>
              <a:t>　上下无关文法及其语法树</a:t>
            </a:r>
          </a:p>
        </p:txBody>
      </p:sp>
    </p:spTree>
  </p:cSld>
  <p:clrMapOvr>
    <a:masterClrMapping/>
  </p:clrMapOvr>
  <p:transition advTm="10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12" name="Rectangle 12"/>
          <p:cNvSpPr>
            <a:spLocks noChangeArrowheads="1"/>
          </p:cNvSpPr>
          <p:nvPr/>
        </p:nvSpPr>
        <p:spPr bwMode="auto">
          <a:xfrm>
            <a:off x="2590800" y="4495800"/>
            <a:ext cx="5715000" cy="457200"/>
          </a:xfrm>
          <a:prstGeom prst="rect">
            <a:avLst/>
          </a:prstGeom>
          <a:solidFill>
            <a:srgbClr val="00FF00">
              <a:alpha val="4392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3" name="Rectangle 13"/>
          <p:cNvSpPr>
            <a:spLocks noChangeArrowheads="1"/>
          </p:cNvSpPr>
          <p:nvPr/>
        </p:nvSpPr>
        <p:spPr bwMode="auto">
          <a:xfrm>
            <a:off x="2590800" y="4986338"/>
            <a:ext cx="5715000" cy="457200"/>
          </a:xfrm>
          <a:prstGeom prst="rect">
            <a:avLst/>
          </a:prstGeom>
          <a:solidFill>
            <a:srgbClr val="00FF00">
              <a:alpha val="4392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14" name="Rectangle 14"/>
          <p:cNvSpPr>
            <a:spLocks noChangeArrowheads="1"/>
          </p:cNvSpPr>
          <p:nvPr/>
        </p:nvSpPr>
        <p:spPr bwMode="auto">
          <a:xfrm>
            <a:off x="2590800" y="5486400"/>
            <a:ext cx="5715000" cy="457200"/>
          </a:xfrm>
          <a:prstGeom prst="rect">
            <a:avLst/>
          </a:prstGeom>
          <a:solidFill>
            <a:srgbClr val="00FF00">
              <a:alpha val="4392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3" name="Rectangle 2"/>
          <p:cNvSpPr>
            <a:spLocks noChangeArrowheads="1"/>
          </p:cNvSpPr>
          <p:nvPr/>
        </p:nvSpPr>
        <p:spPr bwMode="auto">
          <a:xfrm>
            <a:off x="914400" y="3054350"/>
            <a:ext cx="7467600" cy="304165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4" name="Text Box 3"/>
          <p:cNvSpPr txBox="1">
            <a:spLocks noChangeArrowheads="1"/>
          </p:cNvSpPr>
          <p:nvPr/>
        </p:nvSpPr>
        <p:spPr bwMode="auto">
          <a:xfrm>
            <a:off x="381000" y="1292225"/>
            <a:ext cx="82296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000" b="1" dirty="0">
                <a:latin typeface="Times New Roman" pitchFamily="18" charset="0"/>
              </a:rPr>
              <a:t>如果在推导的每一步总是选择当前句型的最左（最右</a:t>
            </a:r>
            <a:r>
              <a:rPr kumimoji="1" lang="zh-CN" altLang="en-US" sz="2000" b="1" dirty="0" smtClean="0">
                <a:latin typeface="Times New Roman" pitchFamily="18" charset="0"/>
              </a:rPr>
              <a:t>）边非终结符</a:t>
            </a:r>
            <a:r>
              <a:rPr kumimoji="1" lang="zh-CN" altLang="en-US" sz="2000" b="1" dirty="0">
                <a:latin typeface="Times New Roman" pitchFamily="18" charset="0"/>
              </a:rPr>
              <a:t>进行推导，则称这种推导过程为</a:t>
            </a:r>
            <a:r>
              <a:rPr kumimoji="1" lang="zh-CN" altLang="en-US" sz="2000" b="1" dirty="0">
                <a:solidFill>
                  <a:srgbClr val="CC6600"/>
                </a:solidFill>
                <a:latin typeface="Times New Roman" pitchFamily="18" charset="0"/>
              </a:rPr>
              <a:t>最左（最右）推导</a:t>
            </a:r>
            <a:r>
              <a:rPr kumimoji="1" lang="zh-CN" altLang="en-US" sz="2000" b="1" dirty="0">
                <a:latin typeface="Times New Roman" pitchFamily="18" charset="0"/>
              </a:rPr>
              <a:t>。最右推导，也叫</a:t>
            </a:r>
            <a:r>
              <a:rPr kumimoji="1" lang="zh-CN" altLang="en-US" sz="2000" b="1" dirty="0">
                <a:solidFill>
                  <a:srgbClr val="CC6600"/>
                </a:solidFill>
                <a:latin typeface="Times New Roman" pitchFamily="18" charset="0"/>
              </a:rPr>
              <a:t>规范推导</a:t>
            </a:r>
            <a:r>
              <a:rPr kumimoji="1" lang="zh-CN" altLang="en-US" sz="2000" b="1" dirty="0">
                <a:latin typeface="Times New Roman" pitchFamily="18" charset="0"/>
              </a:rPr>
              <a:t>。由规范推导所得的句型，叫做</a:t>
            </a:r>
            <a:r>
              <a:rPr kumimoji="1" lang="zh-CN" altLang="en-US" sz="2000" b="1" dirty="0">
                <a:solidFill>
                  <a:srgbClr val="CC6600"/>
                </a:solidFill>
                <a:latin typeface="Times New Roman" pitchFamily="18" charset="0"/>
              </a:rPr>
              <a:t>规范句型</a:t>
            </a:r>
            <a:r>
              <a:rPr kumimoji="1" lang="zh-CN" altLang="en-US" sz="2000" b="1" dirty="0">
                <a:latin typeface="Times New Roman" pitchFamily="18" charset="0"/>
              </a:rPr>
              <a:t>。规范推导的逆过程，叫做</a:t>
            </a:r>
            <a:r>
              <a:rPr kumimoji="1" lang="zh-CN" altLang="en-US" sz="2000" b="1" dirty="0">
                <a:solidFill>
                  <a:srgbClr val="CC6600"/>
                </a:solidFill>
                <a:latin typeface="Times New Roman" pitchFamily="18" charset="0"/>
              </a:rPr>
              <a:t>规范归约</a:t>
            </a:r>
            <a:r>
              <a:rPr kumimoji="1" lang="zh-CN" altLang="en-US" sz="2000" b="1" dirty="0">
                <a:latin typeface="Times New Roman" pitchFamily="18" charset="0"/>
              </a:rPr>
              <a:t>。 </a:t>
            </a:r>
          </a:p>
        </p:txBody>
      </p:sp>
      <p:sp>
        <p:nvSpPr>
          <p:cNvPr id="37895" name="Text Box 4"/>
          <p:cNvSpPr txBox="1">
            <a:spLocks noChangeArrowheads="1"/>
          </p:cNvSpPr>
          <p:nvPr/>
        </p:nvSpPr>
        <p:spPr bwMode="auto">
          <a:xfrm>
            <a:off x="381000" y="873125"/>
            <a:ext cx="434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smtClean="0">
                <a:latin typeface="Times New Roman" pitchFamily="18" charset="0"/>
              </a:rPr>
              <a:t>定义</a:t>
            </a:r>
            <a:r>
              <a:rPr kumimoji="1" lang="en-US" altLang="zh-CN" sz="2000" b="1" dirty="0" smtClean="0">
                <a:latin typeface="Times New Roman" pitchFamily="18" charset="0"/>
              </a:rPr>
              <a:t>2.8</a:t>
            </a:r>
            <a:r>
              <a:rPr kumimoji="1" lang="en-US" altLang="zh-CN" sz="2000" dirty="0">
                <a:latin typeface="Times New Roman" pitchFamily="18" charset="0"/>
              </a:rPr>
              <a:t>(</a:t>
            </a:r>
            <a:r>
              <a:rPr kumimoji="1" lang="zh-CN" altLang="en-US" sz="2000" b="1" dirty="0">
                <a:solidFill>
                  <a:srgbClr val="FF6600"/>
                </a:solidFill>
                <a:latin typeface="Times New Roman" pitchFamily="18" charset="0"/>
              </a:rPr>
              <a:t>最左推导、最右推导</a:t>
            </a:r>
            <a:r>
              <a:rPr kumimoji="1" lang="en-US" altLang="zh-CN" sz="2000" dirty="0">
                <a:latin typeface="Times New Roman" pitchFamily="18" charset="0"/>
              </a:rPr>
              <a:t>)</a:t>
            </a:r>
          </a:p>
        </p:txBody>
      </p:sp>
      <p:sp>
        <p:nvSpPr>
          <p:cNvPr id="37896" name="Rectangle 5"/>
          <p:cNvSpPr>
            <a:spLocks noChangeArrowheads="1"/>
          </p:cNvSpPr>
          <p:nvPr/>
        </p:nvSpPr>
        <p:spPr bwMode="auto">
          <a:xfrm>
            <a:off x="1022350" y="3200400"/>
            <a:ext cx="7283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r>
              <a:rPr kumimoji="1" lang="zh-CN" altLang="en-US" sz="2000" b="1" dirty="0" smtClean="0">
                <a:latin typeface="Times New Roman" pitchFamily="18" charset="0"/>
              </a:rPr>
              <a:t>例</a:t>
            </a:r>
            <a:r>
              <a:rPr kumimoji="1" lang="en-US" altLang="zh-CN" sz="2000" b="1" dirty="0" smtClean="0">
                <a:latin typeface="Times New Roman" pitchFamily="18" charset="0"/>
              </a:rPr>
              <a:t>2.8  </a:t>
            </a:r>
            <a:r>
              <a:rPr kumimoji="1" lang="zh-CN" altLang="en-US" sz="2000" b="1" dirty="0">
                <a:latin typeface="Times New Roman" pitchFamily="18" charset="0"/>
              </a:rPr>
              <a:t>已知文法如下，试给</a:t>
            </a:r>
            <a:r>
              <a:rPr kumimoji="1" lang="zh-CN" altLang="en-US" sz="2000" b="1" dirty="0" smtClean="0">
                <a:latin typeface="Times New Roman" pitchFamily="18" charset="0"/>
              </a:rPr>
              <a:t>出句子</a:t>
            </a:r>
            <a:r>
              <a:rPr kumimoji="1" lang="en-US" altLang="zh-CN" sz="2000" b="1" dirty="0" err="1">
                <a:latin typeface="Times New Roman" pitchFamily="18" charset="0"/>
              </a:rPr>
              <a:t>aabbaa</a:t>
            </a:r>
            <a:r>
              <a:rPr kumimoji="1" lang="zh-CN" altLang="en-US" sz="2000" b="1" dirty="0">
                <a:latin typeface="Times New Roman" pitchFamily="18" charset="0"/>
              </a:rPr>
              <a:t>的推导过程。</a:t>
            </a:r>
          </a:p>
        </p:txBody>
      </p:sp>
      <p:grpSp>
        <p:nvGrpSpPr>
          <p:cNvPr id="37897" name="Group 6"/>
          <p:cNvGrpSpPr>
            <a:grpSpLocks/>
          </p:cNvGrpSpPr>
          <p:nvPr/>
        </p:nvGrpSpPr>
        <p:grpSpPr bwMode="auto">
          <a:xfrm>
            <a:off x="2133600" y="3651250"/>
            <a:ext cx="4481513" cy="768350"/>
            <a:chOff x="-2" y="382"/>
            <a:chExt cx="1998" cy="484"/>
          </a:xfrm>
        </p:grpSpPr>
        <p:grpSp>
          <p:nvGrpSpPr>
            <p:cNvPr id="37899" name="Group 7"/>
            <p:cNvGrpSpPr>
              <a:grpSpLocks/>
            </p:cNvGrpSpPr>
            <p:nvPr/>
          </p:nvGrpSpPr>
          <p:grpSpPr bwMode="auto">
            <a:xfrm>
              <a:off x="0" y="384"/>
              <a:ext cx="1994" cy="480"/>
              <a:chOff x="0" y="384"/>
              <a:chExt cx="1994" cy="480"/>
            </a:xfrm>
          </p:grpSpPr>
          <p:sp>
            <p:nvSpPr>
              <p:cNvPr id="37901" name="Rectangle 8"/>
              <p:cNvSpPr>
                <a:spLocks noChangeArrowheads="1"/>
              </p:cNvSpPr>
              <p:nvPr/>
            </p:nvSpPr>
            <p:spPr bwMode="auto">
              <a:xfrm>
                <a:off x="43" y="384"/>
                <a:ext cx="19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693738" algn="just" eaLnBrk="1" hangingPunct="1"/>
                <a:r>
                  <a:rPr kumimoji="1" lang="en-US" altLang="zh-CN" sz="2000" b="1">
                    <a:latin typeface="Times New Roman" pitchFamily="18" charset="0"/>
                  </a:rPr>
                  <a:t>G[S]</a:t>
                </a:r>
                <a:r>
                  <a:rPr kumimoji="1" lang="zh-CN" altLang="en-US" sz="2000" b="1">
                    <a:latin typeface="Times New Roman" pitchFamily="18" charset="0"/>
                  </a:rPr>
                  <a:t>：</a:t>
                </a:r>
                <a:r>
                  <a:rPr kumimoji="1" lang="en-US" altLang="zh-CN" sz="2000" b="1">
                    <a:latin typeface="Times New Roman" pitchFamily="18" charset="0"/>
                  </a:rPr>
                  <a:t>S→aAS︱a</a:t>
                </a:r>
              </a:p>
              <a:p>
                <a:pPr indent="693738" algn="just"/>
                <a:r>
                  <a:rPr kumimoji="1" lang="en-US" altLang="zh-CN" sz="2000" b="1">
                    <a:latin typeface="Times New Roman" pitchFamily="18" charset="0"/>
                  </a:rPr>
                  <a:t>      A→SbA︱SS︱ba</a:t>
                </a:r>
              </a:p>
            </p:txBody>
          </p:sp>
          <p:sp>
            <p:nvSpPr>
              <p:cNvPr id="37902" name="Rectangle 9"/>
              <p:cNvSpPr>
                <a:spLocks noChangeArrowheads="1"/>
              </p:cNvSpPr>
              <p:nvPr/>
            </p:nvSpPr>
            <p:spPr bwMode="auto">
              <a:xfrm>
                <a:off x="0" y="384"/>
                <a:ext cx="199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7900" name="Rectangle 10"/>
            <p:cNvSpPr>
              <a:spLocks noChangeArrowheads="1"/>
            </p:cNvSpPr>
            <p:nvPr/>
          </p:nvSpPr>
          <p:spPr bwMode="auto">
            <a:xfrm>
              <a:off x="-2" y="382"/>
              <a:ext cx="1998" cy="484"/>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7898" name="Rectangle 11"/>
          <p:cNvSpPr>
            <a:spLocks noChangeArrowheads="1"/>
          </p:cNvSpPr>
          <p:nvPr/>
        </p:nvSpPr>
        <p:spPr bwMode="auto">
          <a:xfrm>
            <a:off x="1219200" y="4403725"/>
            <a:ext cx="7043738"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50000"/>
              </a:lnSpc>
            </a:pPr>
            <a:r>
              <a:rPr kumimoji="1" lang="zh-CN" altLang="en-US" sz="2000" b="1">
                <a:latin typeface="Times New Roman" pitchFamily="18" charset="0"/>
              </a:rPr>
              <a:t>最左推导：</a:t>
            </a:r>
            <a:r>
              <a:rPr kumimoji="1" lang="en-US" altLang="zh-CN" sz="2000" b="1">
                <a:solidFill>
                  <a:schemeClr val="hlink"/>
                </a:solidFill>
                <a:latin typeface="Times New Roman" pitchFamily="18" charset="0"/>
                <a:sym typeface="Symbol" pitchFamily="18" charset="2"/>
              </a:rPr>
              <a:t>S</a:t>
            </a:r>
            <a:r>
              <a:rPr kumimoji="1" lang="en-US" altLang="zh-CN" sz="2000" b="1">
                <a:latin typeface="Times New Roman" pitchFamily="18" charset="0"/>
                <a:sym typeface="Symbol" pitchFamily="18" charset="2"/>
              </a:rPr>
              <a:t> </a:t>
            </a:r>
            <a:r>
              <a:rPr kumimoji="1" lang="en-US" altLang="zh-CN" sz="2000" b="1">
                <a:latin typeface="Times New Roman" pitchFamily="18" charset="0"/>
              </a:rPr>
              <a:t> a</a:t>
            </a:r>
            <a:r>
              <a:rPr kumimoji="1" lang="en-US" altLang="zh-CN" sz="2000" b="1">
                <a:solidFill>
                  <a:schemeClr val="hlink"/>
                </a:solidFill>
                <a:latin typeface="Times New Roman" pitchFamily="18" charset="0"/>
              </a:rPr>
              <a:t>A</a:t>
            </a:r>
            <a:r>
              <a:rPr kumimoji="1" lang="en-US" altLang="zh-CN" sz="2000" b="1">
                <a:latin typeface="Times New Roman" pitchFamily="18" charset="0"/>
              </a:rPr>
              <a:t>S </a:t>
            </a:r>
            <a:r>
              <a:rPr kumimoji="1" lang="en-US" altLang="zh-CN" sz="2000" b="1">
                <a:latin typeface="Times New Roman" pitchFamily="18" charset="0"/>
                <a:sym typeface="Symbol" pitchFamily="18" charset="2"/>
              </a:rPr>
              <a:t></a:t>
            </a:r>
            <a:r>
              <a:rPr kumimoji="1" lang="en-US" altLang="zh-CN" sz="2000" b="1">
                <a:latin typeface="Times New Roman" pitchFamily="18" charset="0"/>
              </a:rPr>
              <a:t> a</a:t>
            </a:r>
            <a:r>
              <a:rPr kumimoji="1" lang="en-US" altLang="zh-CN" sz="2000" b="1">
                <a:solidFill>
                  <a:schemeClr val="hlink"/>
                </a:solidFill>
                <a:latin typeface="Times New Roman" pitchFamily="18" charset="0"/>
              </a:rPr>
              <a:t>S</a:t>
            </a:r>
            <a:r>
              <a:rPr kumimoji="1" lang="en-US" altLang="zh-CN" sz="2000" b="1">
                <a:latin typeface="Times New Roman" pitchFamily="18" charset="0"/>
              </a:rPr>
              <a:t>bAS </a:t>
            </a:r>
            <a:r>
              <a:rPr kumimoji="1" lang="en-US" altLang="zh-CN" sz="2000" b="1">
                <a:latin typeface="Times New Roman" pitchFamily="18" charset="0"/>
                <a:sym typeface="Symbol" pitchFamily="18" charset="2"/>
              </a:rPr>
              <a:t></a:t>
            </a:r>
            <a:r>
              <a:rPr kumimoji="1" lang="en-US" altLang="zh-CN" sz="2000" b="1">
                <a:latin typeface="Times New Roman" pitchFamily="18" charset="0"/>
              </a:rPr>
              <a:t> aab</a:t>
            </a:r>
            <a:r>
              <a:rPr kumimoji="1" lang="en-US" altLang="zh-CN" sz="2000" b="1">
                <a:solidFill>
                  <a:schemeClr val="hlink"/>
                </a:solidFill>
                <a:latin typeface="Times New Roman" pitchFamily="18" charset="0"/>
              </a:rPr>
              <a:t>A</a:t>
            </a:r>
            <a:r>
              <a:rPr kumimoji="1" lang="en-US" altLang="zh-CN" sz="2000" b="1">
                <a:latin typeface="Times New Roman" pitchFamily="18" charset="0"/>
              </a:rPr>
              <a:t>S </a:t>
            </a:r>
            <a:r>
              <a:rPr kumimoji="1" lang="en-US" altLang="zh-CN" sz="2000" b="1">
                <a:latin typeface="Times New Roman" pitchFamily="18" charset="0"/>
                <a:sym typeface="Symbol" pitchFamily="18" charset="2"/>
              </a:rPr>
              <a:t></a:t>
            </a:r>
            <a:r>
              <a:rPr kumimoji="1" lang="en-US" altLang="zh-CN" sz="2000" b="1">
                <a:latin typeface="Times New Roman" pitchFamily="18" charset="0"/>
              </a:rPr>
              <a:t> aabba</a:t>
            </a:r>
            <a:r>
              <a:rPr kumimoji="1" lang="en-US" altLang="zh-CN" sz="2000" b="1">
                <a:solidFill>
                  <a:schemeClr val="hlink"/>
                </a:solidFill>
                <a:latin typeface="Times New Roman" pitchFamily="18" charset="0"/>
              </a:rPr>
              <a:t>S</a:t>
            </a:r>
            <a:r>
              <a:rPr kumimoji="1" lang="en-US" altLang="zh-CN" sz="2000" b="1">
                <a:latin typeface="Times New Roman" pitchFamily="18" charset="0"/>
              </a:rPr>
              <a:t> </a:t>
            </a:r>
            <a:r>
              <a:rPr kumimoji="1" lang="en-US" altLang="zh-CN" sz="2000" b="1">
                <a:latin typeface="Times New Roman" pitchFamily="18" charset="0"/>
                <a:sym typeface="Symbol" pitchFamily="18" charset="2"/>
              </a:rPr>
              <a:t></a:t>
            </a:r>
            <a:r>
              <a:rPr kumimoji="1" lang="en-US" altLang="zh-CN" sz="2000" b="1">
                <a:latin typeface="Times New Roman" pitchFamily="18" charset="0"/>
              </a:rPr>
              <a:t> aabbaa</a:t>
            </a:r>
            <a:endParaRPr kumimoji="1" lang="en-US" altLang="zh-CN" sz="2000" b="1">
              <a:latin typeface="Times New Roman" pitchFamily="18" charset="0"/>
              <a:sym typeface="Symbol" pitchFamily="18" charset="2"/>
            </a:endParaRPr>
          </a:p>
          <a:p>
            <a:pPr algn="just" eaLnBrk="1" hangingPunct="1">
              <a:lnSpc>
                <a:spcPct val="150000"/>
              </a:lnSpc>
            </a:pPr>
            <a:r>
              <a:rPr kumimoji="1" lang="zh-CN" altLang="en-US" sz="2000" b="1">
                <a:latin typeface="Times New Roman" pitchFamily="18" charset="0"/>
              </a:rPr>
              <a:t>最右推导：</a:t>
            </a:r>
            <a:r>
              <a:rPr kumimoji="1" lang="en-US" altLang="zh-CN" sz="2000" b="1">
                <a:solidFill>
                  <a:schemeClr val="hlink"/>
                </a:solidFill>
                <a:latin typeface="Times New Roman" pitchFamily="18" charset="0"/>
              </a:rPr>
              <a:t>S</a:t>
            </a:r>
            <a:r>
              <a:rPr kumimoji="1" lang="en-US" altLang="zh-CN" sz="2000" b="1">
                <a:latin typeface="Times New Roman" pitchFamily="18" charset="0"/>
              </a:rPr>
              <a:t> </a:t>
            </a:r>
            <a:r>
              <a:rPr kumimoji="1" lang="en-US" altLang="zh-CN" sz="2000" b="1">
                <a:latin typeface="Times New Roman" pitchFamily="18" charset="0"/>
                <a:sym typeface="Symbol" pitchFamily="18" charset="2"/>
              </a:rPr>
              <a:t></a:t>
            </a:r>
            <a:r>
              <a:rPr kumimoji="1" lang="en-US" altLang="zh-CN" sz="2000" b="1">
                <a:latin typeface="Times New Roman" pitchFamily="18" charset="0"/>
              </a:rPr>
              <a:t> aA</a:t>
            </a:r>
            <a:r>
              <a:rPr kumimoji="1" lang="en-US" altLang="zh-CN" sz="2000" b="1">
                <a:solidFill>
                  <a:schemeClr val="hlink"/>
                </a:solidFill>
                <a:latin typeface="Times New Roman" pitchFamily="18" charset="0"/>
              </a:rPr>
              <a:t>S</a:t>
            </a:r>
            <a:r>
              <a:rPr kumimoji="1" lang="en-US" altLang="zh-CN" sz="2000" b="1">
                <a:latin typeface="Times New Roman" pitchFamily="18" charset="0"/>
              </a:rPr>
              <a:t> </a:t>
            </a:r>
            <a:r>
              <a:rPr kumimoji="1" lang="en-US" altLang="zh-CN" sz="2000" b="1">
                <a:latin typeface="Times New Roman" pitchFamily="18" charset="0"/>
                <a:sym typeface="Symbol" pitchFamily="18" charset="2"/>
              </a:rPr>
              <a:t></a:t>
            </a:r>
            <a:r>
              <a:rPr kumimoji="1" lang="en-US" altLang="zh-CN" sz="2000" b="1">
                <a:latin typeface="Times New Roman" pitchFamily="18" charset="0"/>
              </a:rPr>
              <a:t> a</a:t>
            </a:r>
            <a:r>
              <a:rPr kumimoji="1" lang="en-US" altLang="zh-CN" sz="2000" b="1">
                <a:solidFill>
                  <a:schemeClr val="hlink"/>
                </a:solidFill>
                <a:latin typeface="Times New Roman" pitchFamily="18" charset="0"/>
              </a:rPr>
              <a:t>A</a:t>
            </a:r>
            <a:r>
              <a:rPr kumimoji="1" lang="en-US" altLang="zh-CN" sz="2000" b="1">
                <a:latin typeface="Times New Roman" pitchFamily="18" charset="0"/>
              </a:rPr>
              <a:t>a </a:t>
            </a:r>
            <a:r>
              <a:rPr kumimoji="1" lang="en-US" altLang="zh-CN" sz="2000" b="1">
                <a:latin typeface="Times New Roman" pitchFamily="18" charset="0"/>
                <a:sym typeface="Symbol" pitchFamily="18" charset="2"/>
              </a:rPr>
              <a:t></a:t>
            </a:r>
            <a:r>
              <a:rPr kumimoji="1" lang="en-US" altLang="zh-CN" sz="2000" b="1">
                <a:latin typeface="Times New Roman" pitchFamily="18" charset="0"/>
              </a:rPr>
              <a:t> aSb</a:t>
            </a:r>
            <a:r>
              <a:rPr kumimoji="1" lang="en-US" altLang="zh-CN" sz="2000" b="1">
                <a:solidFill>
                  <a:schemeClr val="hlink"/>
                </a:solidFill>
                <a:latin typeface="Times New Roman" pitchFamily="18" charset="0"/>
              </a:rPr>
              <a:t>A</a:t>
            </a:r>
            <a:r>
              <a:rPr kumimoji="1" lang="en-US" altLang="zh-CN" sz="2000" b="1">
                <a:latin typeface="Times New Roman" pitchFamily="18" charset="0"/>
              </a:rPr>
              <a:t>a </a:t>
            </a:r>
            <a:r>
              <a:rPr kumimoji="1" lang="en-US" altLang="zh-CN" sz="2000" b="1">
                <a:latin typeface="Times New Roman" pitchFamily="18" charset="0"/>
                <a:sym typeface="Symbol" pitchFamily="18" charset="2"/>
              </a:rPr>
              <a:t></a:t>
            </a:r>
            <a:r>
              <a:rPr kumimoji="1" lang="en-US" altLang="zh-CN" sz="2000" b="1">
                <a:latin typeface="Times New Roman" pitchFamily="18" charset="0"/>
              </a:rPr>
              <a:t> a</a:t>
            </a:r>
            <a:r>
              <a:rPr kumimoji="1" lang="en-US" altLang="zh-CN" sz="2000" b="1">
                <a:solidFill>
                  <a:schemeClr val="hlink"/>
                </a:solidFill>
                <a:latin typeface="Times New Roman" pitchFamily="18" charset="0"/>
              </a:rPr>
              <a:t>S</a:t>
            </a:r>
            <a:r>
              <a:rPr kumimoji="1" lang="en-US" altLang="zh-CN" sz="2000" b="1">
                <a:latin typeface="Times New Roman" pitchFamily="18" charset="0"/>
              </a:rPr>
              <a:t>bbaa </a:t>
            </a:r>
            <a:r>
              <a:rPr kumimoji="1" lang="en-US" altLang="zh-CN" sz="2000" b="1">
                <a:latin typeface="Times New Roman" pitchFamily="18" charset="0"/>
                <a:sym typeface="Symbol" pitchFamily="18" charset="2"/>
              </a:rPr>
              <a:t></a:t>
            </a:r>
            <a:r>
              <a:rPr kumimoji="1" lang="en-US" altLang="zh-CN" sz="2000" b="1">
                <a:latin typeface="Times New Roman" pitchFamily="18" charset="0"/>
              </a:rPr>
              <a:t> aabbaa</a:t>
            </a:r>
            <a:endParaRPr kumimoji="1" lang="en-US" altLang="zh-CN" sz="2000" b="1">
              <a:latin typeface="Times New Roman" pitchFamily="18" charset="0"/>
              <a:sym typeface="Symbol" pitchFamily="18" charset="2"/>
            </a:endParaRPr>
          </a:p>
          <a:p>
            <a:pPr algn="just">
              <a:lnSpc>
                <a:spcPct val="150000"/>
              </a:lnSpc>
            </a:pPr>
            <a:r>
              <a:rPr kumimoji="1" lang="zh-CN" altLang="en-US" sz="2000" b="1">
                <a:latin typeface="Times New Roman" pitchFamily="18" charset="0"/>
              </a:rPr>
              <a:t>一般推导：</a:t>
            </a:r>
            <a:r>
              <a:rPr kumimoji="1" lang="en-US" altLang="zh-CN" sz="2000" b="1">
                <a:solidFill>
                  <a:schemeClr val="hlink"/>
                </a:solidFill>
                <a:latin typeface="Times New Roman" pitchFamily="18" charset="0"/>
                <a:sym typeface="Symbol" pitchFamily="18" charset="2"/>
              </a:rPr>
              <a:t>S</a:t>
            </a:r>
            <a:r>
              <a:rPr kumimoji="1" lang="en-US" altLang="zh-CN" sz="2000" b="1">
                <a:latin typeface="Times New Roman" pitchFamily="18" charset="0"/>
                <a:sym typeface="Symbol" pitchFamily="18" charset="2"/>
              </a:rPr>
              <a:t> </a:t>
            </a:r>
            <a:r>
              <a:rPr kumimoji="1" lang="en-US" altLang="zh-CN" sz="2000" b="1">
                <a:latin typeface="Times New Roman" pitchFamily="18" charset="0"/>
              </a:rPr>
              <a:t> a</a:t>
            </a:r>
            <a:r>
              <a:rPr kumimoji="1" lang="en-US" altLang="zh-CN" sz="2000" b="1">
                <a:solidFill>
                  <a:schemeClr val="hlink"/>
                </a:solidFill>
                <a:latin typeface="Times New Roman" pitchFamily="18" charset="0"/>
              </a:rPr>
              <a:t>A</a:t>
            </a:r>
            <a:r>
              <a:rPr kumimoji="1" lang="en-US" altLang="zh-CN" sz="2000" b="1">
                <a:latin typeface="Times New Roman" pitchFamily="18" charset="0"/>
              </a:rPr>
              <a:t>S </a:t>
            </a:r>
            <a:r>
              <a:rPr kumimoji="1" lang="en-US" altLang="zh-CN" sz="2000" b="1">
                <a:latin typeface="Times New Roman" pitchFamily="18" charset="0"/>
                <a:sym typeface="Symbol" pitchFamily="18" charset="2"/>
              </a:rPr>
              <a:t></a:t>
            </a:r>
            <a:r>
              <a:rPr kumimoji="1" lang="en-US" altLang="zh-CN" sz="2000" b="1">
                <a:latin typeface="Times New Roman" pitchFamily="18" charset="0"/>
              </a:rPr>
              <a:t> aSb</a:t>
            </a:r>
            <a:r>
              <a:rPr kumimoji="1" lang="en-US" altLang="zh-CN" sz="2000" b="1">
                <a:solidFill>
                  <a:schemeClr val="hlink"/>
                </a:solidFill>
                <a:latin typeface="Times New Roman" pitchFamily="18" charset="0"/>
              </a:rPr>
              <a:t>A</a:t>
            </a:r>
            <a:r>
              <a:rPr kumimoji="1" lang="en-US" altLang="zh-CN" sz="2000" b="1">
                <a:latin typeface="Times New Roman" pitchFamily="18" charset="0"/>
              </a:rPr>
              <a:t>S </a:t>
            </a:r>
            <a:r>
              <a:rPr kumimoji="1" lang="en-US" altLang="zh-CN" sz="2000" b="1">
                <a:latin typeface="Times New Roman" pitchFamily="18" charset="0"/>
                <a:sym typeface="Symbol" pitchFamily="18" charset="2"/>
              </a:rPr>
              <a:t></a:t>
            </a:r>
            <a:r>
              <a:rPr kumimoji="1" lang="en-US" altLang="zh-CN" sz="2000" b="1">
                <a:latin typeface="Times New Roman" pitchFamily="18" charset="0"/>
              </a:rPr>
              <a:t> a</a:t>
            </a:r>
            <a:r>
              <a:rPr kumimoji="1" lang="en-US" altLang="zh-CN" sz="2000" b="1">
                <a:solidFill>
                  <a:schemeClr val="hlink"/>
                </a:solidFill>
                <a:latin typeface="Times New Roman" pitchFamily="18" charset="0"/>
              </a:rPr>
              <a:t>S</a:t>
            </a:r>
            <a:r>
              <a:rPr kumimoji="1" lang="en-US" altLang="zh-CN" sz="2000" b="1">
                <a:latin typeface="Times New Roman" pitchFamily="18" charset="0"/>
              </a:rPr>
              <a:t>bAa </a:t>
            </a:r>
            <a:r>
              <a:rPr kumimoji="1" lang="en-US" altLang="zh-CN" sz="2000" b="1">
                <a:latin typeface="Times New Roman" pitchFamily="18" charset="0"/>
                <a:sym typeface="Symbol" pitchFamily="18" charset="2"/>
              </a:rPr>
              <a:t></a:t>
            </a:r>
            <a:r>
              <a:rPr kumimoji="1" lang="en-US" altLang="zh-CN" sz="2000" b="1">
                <a:latin typeface="Times New Roman" pitchFamily="18" charset="0"/>
              </a:rPr>
              <a:t> aab</a:t>
            </a:r>
            <a:r>
              <a:rPr kumimoji="1" lang="en-US" altLang="zh-CN" sz="2000" b="1">
                <a:solidFill>
                  <a:schemeClr val="hlink"/>
                </a:solidFill>
                <a:latin typeface="Times New Roman" pitchFamily="18" charset="0"/>
              </a:rPr>
              <a:t>A</a:t>
            </a:r>
            <a:r>
              <a:rPr kumimoji="1" lang="en-US" altLang="zh-CN" sz="2000" b="1">
                <a:latin typeface="Times New Roman" pitchFamily="18" charset="0"/>
              </a:rPr>
              <a:t>a </a:t>
            </a:r>
            <a:r>
              <a:rPr kumimoji="1" lang="en-US" altLang="zh-CN" sz="2000" b="1">
                <a:latin typeface="Times New Roman" pitchFamily="18" charset="0"/>
                <a:sym typeface="Symbol" pitchFamily="18" charset="2"/>
              </a:rPr>
              <a:t></a:t>
            </a:r>
            <a:r>
              <a:rPr kumimoji="1" lang="en-US" altLang="zh-CN" sz="2000" b="1">
                <a:latin typeface="Times New Roman" pitchFamily="18" charset="0"/>
              </a:rPr>
              <a:t> aabbaa</a:t>
            </a: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28012"/>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0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28013"/>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80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280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12" grpId="0" animBg="1"/>
      <p:bldP spid="128012" grpId="1" animBg="1"/>
      <p:bldP spid="128013" grpId="0" animBg="1"/>
      <p:bldP spid="128013" grpId="1" animBg="1"/>
      <p:bldP spid="128014" grpId="0" animBg="1"/>
      <p:bldP spid="128014"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04800" y="2882900"/>
            <a:ext cx="8458200" cy="25908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5" name="Text Box 3"/>
          <p:cNvSpPr txBox="1">
            <a:spLocks noChangeArrowheads="1"/>
          </p:cNvSpPr>
          <p:nvPr/>
        </p:nvSpPr>
        <p:spPr bwMode="auto">
          <a:xfrm>
            <a:off x="534988" y="995363"/>
            <a:ext cx="7772400" cy="188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10000"/>
              </a:lnSpc>
              <a:spcBef>
                <a:spcPct val="20000"/>
              </a:spcBef>
            </a:pPr>
            <a:r>
              <a:rPr kumimoji="1" lang="zh-CN" altLang="en-US" sz="2000" b="1">
                <a:latin typeface="Times New Roman" pitchFamily="18" charset="0"/>
              </a:rPr>
              <a:t>假设文法</a:t>
            </a:r>
            <a:r>
              <a:rPr kumimoji="1" lang="en-US" altLang="zh-CN" sz="2000" b="1">
                <a:latin typeface="Times New Roman" pitchFamily="18" charset="0"/>
              </a:rPr>
              <a:t>G</a:t>
            </a:r>
            <a:r>
              <a:rPr kumimoji="1" lang="zh-CN" altLang="en-US" sz="2000" b="1">
                <a:latin typeface="Times New Roman" pitchFamily="18" charset="0"/>
              </a:rPr>
              <a:t>＝（</a:t>
            </a:r>
            <a:r>
              <a:rPr kumimoji="1" lang="en-US" altLang="zh-CN" sz="2000" b="1">
                <a:latin typeface="Times New Roman" pitchFamily="18" charset="0"/>
              </a:rPr>
              <a:t>V</a:t>
            </a:r>
            <a:r>
              <a:rPr kumimoji="1" lang="en-US" altLang="zh-CN" sz="2000" b="1" baseline="-30000">
                <a:latin typeface="Times New Roman" pitchFamily="18" charset="0"/>
              </a:rPr>
              <a:t>N</a:t>
            </a:r>
            <a:r>
              <a:rPr kumimoji="1" lang="zh-CN" altLang="en-US" sz="2000" b="1">
                <a:latin typeface="Times New Roman" pitchFamily="18" charset="0"/>
              </a:rPr>
              <a:t>，</a:t>
            </a:r>
            <a:r>
              <a:rPr kumimoji="1" lang="en-US" altLang="zh-CN" sz="2000" b="1">
                <a:latin typeface="Times New Roman" pitchFamily="18" charset="0"/>
              </a:rPr>
              <a:t>V</a:t>
            </a:r>
            <a:r>
              <a:rPr kumimoji="1" lang="en-US" altLang="zh-CN" sz="2000" b="1" baseline="-30000">
                <a:latin typeface="Times New Roman" pitchFamily="18" charset="0"/>
              </a:rPr>
              <a:t>T</a:t>
            </a:r>
            <a:r>
              <a:rPr kumimoji="1" lang="zh-CN" altLang="en-US" sz="2000" b="1">
                <a:latin typeface="Times New Roman" pitchFamily="18" charset="0"/>
              </a:rPr>
              <a:t>，</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），则文法</a:t>
            </a:r>
            <a:r>
              <a:rPr kumimoji="1" lang="en-US" altLang="zh-CN" sz="2000" b="1">
                <a:latin typeface="Times New Roman" pitchFamily="18" charset="0"/>
              </a:rPr>
              <a:t>G</a:t>
            </a:r>
            <a:r>
              <a:rPr kumimoji="1" lang="zh-CN" altLang="en-US" sz="2000" b="1">
                <a:latin typeface="Times New Roman" pitchFamily="18" charset="0"/>
              </a:rPr>
              <a:t>的语法树是一个满足下列条件的多叉树：</a:t>
            </a:r>
          </a:p>
          <a:p>
            <a:pPr algn="l" eaLnBrk="1" hangingPunct="1">
              <a:lnSpc>
                <a:spcPct val="110000"/>
              </a:lnSpc>
              <a:spcBef>
                <a:spcPct val="20000"/>
              </a:spcBef>
            </a:pPr>
            <a:r>
              <a:rPr kumimoji="1" lang="zh-CN" altLang="en-US" sz="2000" b="1">
                <a:latin typeface="Times New Roman" pitchFamily="18" charset="0"/>
              </a:rPr>
              <a:t>（</a:t>
            </a:r>
            <a:r>
              <a:rPr kumimoji="1" lang="en-US" altLang="zh-CN" sz="2000" b="1">
                <a:latin typeface="Times New Roman" pitchFamily="18" charset="0"/>
              </a:rPr>
              <a:t>1</a:t>
            </a:r>
            <a:r>
              <a:rPr kumimoji="1" lang="zh-CN" altLang="en-US" sz="2000" b="1">
                <a:latin typeface="Times New Roman" pitchFamily="18" charset="0"/>
              </a:rPr>
              <a:t>）以文法开始符</a:t>
            </a:r>
            <a:r>
              <a:rPr kumimoji="1" lang="en-US" altLang="zh-CN" sz="2000" b="1">
                <a:latin typeface="Times New Roman" pitchFamily="18" charset="0"/>
              </a:rPr>
              <a:t>S</a:t>
            </a:r>
            <a:r>
              <a:rPr kumimoji="1" lang="zh-CN" altLang="en-US" sz="2000" b="1">
                <a:latin typeface="Times New Roman" pitchFamily="18" charset="0"/>
              </a:rPr>
              <a:t>做为树根；</a:t>
            </a:r>
          </a:p>
          <a:p>
            <a:pPr algn="just" eaLnBrk="1" hangingPunct="1">
              <a:lnSpc>
                <a:spcPct val="110000"/>
              </a:lnSpc>
              <a:spcBef>
                <a:spcPct val="20000"/>
              </a:spcBef>
            </a:pPr>
            <a:r>
              <a:rPr kumimoji="1" lang="zh-CN" altLang="en-US" sz="2000" b="1">
                <a:latin typeface="Times New Roman" pitchFamily="18" charset="0"/>
              </a:rPr>
              <a:t>（</a:t>
            </a:r>
            <a:r>
              <a:rPr kumimoji="1" lang="en-US" altLang="zh-CN" sz="2000" b="1">
                <a:latin typeface="Times New Roman" pitchFamily="18" charset="0"/>
              </a:rPr>
              <a:t>2</a:t>
            </a:r>
            <a:r>
              <a:rPr kumimoji="1" lang="zh-CN" altLang="en-US" sz="2000" b="1">
                <a:latin typeface="Times New Roman" pitchFamily="18" charset="0"/>
              </a:rPr>
              <a:t>）以终结符号或非终结符号做为树的其他结点，且子树根和其孩子结点分别是某规则的左部和右部。</a:t>
            </a:r>
          </a:p>
        </p:txBody>
      </p:sp>
      <p:sp>
        <p:nvSpPr>
          <p:cNvPr id="38916" name="Text Box 4"/>
          <p:cNvSpPr txBox="1">
            <a:spLocks noChangeArrowheads="1"/>
          </p:cNvSpPr>
          <p:nvPr/>
        </p:nvSpPr>
        <p:spPr bwMode="auto">
          <a:xfrm>
            <a:off x="534988" y="533400"/>
            <a:ext cx="266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smtClean="0">
                <a:latin typeface="Times New Roman" pitchFamily="18" charset="0"/>
              </a:rPr>
              <a:t>定义</a:t>
            </a:r>
            <a:r>
              <a:rPr kumimoji="1" lang="en-US" altLang="zh-CN" sz="2000" b="1" dirty="0" smtClean="0">
                <a:latin typeface="Times New Roman" pitchFamily="18" charset="0"/>
              </a:rPr>
              <a:t>2.9</a:t>
            </a:r>
            <a:r>
              <a:rPr kumimoji="1" lang="en-US" altLang="zh-CN" sz="2000" b="1" dirty="0">
                <a:latin typeface="Times New Roman" pitchFamily="18" charset="0"/>
              </a:rPr>
              <a:t>(</a:t>
            </a:r>
            <a:r>
              <a:rPr kumimoji="1" lang="zh-CN" altLang="en-US" sz="2000" b="1" dirty="0">
                <a:latin typeface="Times New Roman" pitchFamily="18" charset="0"/>
              </a:rPr>
              <a:t>语法树</a:t>
            </a:r>
            <a:r>
              <a:rPr kumimoji="1" lang="en-US" altLang="zh-CN" sz="2000" b="1" dirty="0">
                <a:latin typeface="Times New Roman" pitchFamily="18" charset="0"/>
              </a:rPr>
              <a:t>)</a:t>
            </a:r>
          </a:p>
        </p:txBody>
      </p:sp>
      <p:sp>
        <p:nvSpPr>
          <p:cNvPr id="38917" name="Rectangle 5"/>
          <p:cNvSpPr>
            <a:spLocks noChangeArrowheads="1"/>
          </p:cNvSpPr>
          <p:nvPr/>
        </p:nvSpPr>
        <p:spPr bwMode="auto">
          <a:xfrm>
            <a:off x="4810125" y="2682875"/>
            <a:ext cx="2420938" cy="149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38918" name="Group 6"/>
          <p:cNvGrpSpPr>
            <a:grpSpLocks/>
          </p:cNvGrpSpPr>
          <p:nvPr/>
        </p:nvGrpSpPr>
        <p:grpSpPr bwMode="auto">
          <a:xfrm>
            <a:off x="1055688" y="3378200"/>
            <a:ext cx="3276600" cy="2209800"/>
            <a:chOff x="4650" y="1581"/>
            <a:chExt cx="2520" cy="2049"/>
          </a:xfrm>
        </p:grpSpPr>
        <p:sp>
          <p:nvSpPr>
            <p:cNvPr id="38922" name="Text Box 7"/>
            <p:cNvSpPr txBox="1">
              <a:spLocks noChangeArrowheads="1"/>
            </p:cNvSpPr>
            <p:nvPr/>
          </p:nvSpPr>
          <p:spPr bwMode="auto">
            <a:xfrm>
              <a:off x="5625" y="1581"/>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S</a:t>
              </a:r>
            </a:p>
            <a:p>
              <a:endParaRPr kumimoji="1" lang="en-US" altLang="zh-CN" sz="2400" b="1">
                <a:latin typeface="Tahoma" pitchFamily="34" charset="0"/>
              </a:endParaRPr>
            </a:p>
          </p:txBody>
        </p:sp>
        <p:sp>
          <p:nvSpPr>
            <p:cNvPr id="38923" name="Text Box 8"/>
            <p:cNvSpPr txBox="1">
              <a:spLocks noChangeArrowheads="1"/>
            </p:cNvSpPr>
            <p:nvPr/>
          </p:nvSpPr>
          <p:spPr bwMode="auto">
            <a:xfrm>
              <a:off x="5640" y="2001"/>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24" name="Text Box 9"/>
            <p:cNvSpPr txBox="1">
              <a:spLocks noChangeArrowheads="1"/>
            </p:cNvSpPr>
            <p:nvPr/>
          </p:nvSpPr>
          <p:spPr bwMode="auto">
            <a:xfrm>
              <a:off x="4650" y="2001"/>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25" name="Text Box 10"/>
            <p:cNvSpPr txBox="1">
              <a:spLocks noChangeArrowheads="1"/>
            </p:cNvSpPr>
            <p:nvPr/>
          </p:nvSpPr>
          <p:spPr bwMode="auto">
            <a:xfrm>
              <a:off x="5205" y="2526"/>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S</a:t>
              </a:r>
            </a:p>
            <a:p>
              <a:endParaRPr kumimoji="1" lang="en-US" altLang="zh-CN" sz="2400" b="1">
                <a:latin typeface="Tahoma" pitchFamily="34" charset="0"/>
              </a:endParaRPr>
            </a:p>
          </p:txBody>
        </p:sp>
        <p:sp>
          <p:nvSpPr>
            <p:cNvPr id="38926" name="Text Box 11"/>
            <p:cNvSpPr txBox="1">
              <a:spLocks noChangeArrowheads="1"/>
            </p:cNvSpPr>
            <p:nvPr/>
          </p:nvSpPr>
          <p:spPr bwMode="auto">
            <a:xfrm>
              <a:off x="6675" y="1998"/>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S</a:t>
              </a:r>
            </a:p>
            <a:p>
              <a:endParaRPr kumimoji="1" lang="en-US" altLang="zh-CN" sz="2400" b="1">
                <a:latin typeface="Tahoma" pitchFamily="34" charset="0"/>
              </a:endParaRPr>
            </a:p>
          </p:txBody>
        </p:sp>
        <p:sp>
          <p:nvSpPr>
            <p:cNvPr id="38927" name="Text Box 12"/>
            <p:cNvSpPr txBox="1">
              <a:spLocks noChangeArrowheads="1"/>
            </p:cNvSpPr>
            <p:nvPr/>
          </p:nvSpPr>
          <p:spPr bwMode="auto">
            <a:xfrm>
              <a:off x="6690" y="2496"/>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28" name="Text Box 13"/>
            <p:cNvSpPr txBox="1">
              <a:spLocks noChangeArrowheads="1"/>
            </p:cNvSpPr>
            <p:nvPr/>
          </p:nvSpPr>
          <p:spPr bwMode="auto">
            <a:xfrm>
              <a:off x="5205" y="3141"/>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29" name="Text Box 14"/>
            <p:cNvSpPr txBox="1">
              <a:spLocks noChangeArrowheads="1"/>
            </p:cNvSpPr>
            <p:nvPr/>
          </p:nvSpPr>
          <p:spPr bwMode="auto">
            <a:xfrm>
              <a:off x="5640" y="2511"/>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b</a:t>
              </a:r>
            </a:p>
            <a:p>
              <a:endParaRPr kumimoji="1" lang="en-US" altLang="zh-CN" sz="2400" b="1">
                <a:latin typeface="Tahoma" pitchFamily="34" charset="0"/>
              </a:endParaRPr>
            </a:p>
          </p:txBody>
        </p:sp>
        <p:sp>
          <p:nvSpPr>
            <p:cNvPr id="38930" name="Text Box 15"/>
            <p:cNvSpPr txBox="1">
              <a:spLocks noChangeArrowheads="1"/>
            </p:cNvSpPr>
            <p:nvPr/>
          </p:nvSpPr>
          <p:spPr bwMode="auto">
            <a:xfrm>
              <a:off x="6060" y="2508"/>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31" name="Text Box 16"/>
            <p:cNvSpPr txBox="1">
              <a:spLocks noChangeArrowheads="1"/>
            </p:cNvSpPr>
            <p:nvPr/>
          </p:nvSpPr>
          <p:spPr bwMode="auto">
            <a:xfrm>
              <a:off x="5880" y="3156"/>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b</a:t>
              </a:r>
            </a:p>
            <a:p>
              <a:endParaRPr kumimoji="1" lang="en-US" altLang="zh-CN" sz="2400" b="1">
                <a:latin typeface="Tahoma" pitchFamily="34" charset="0"/>
              </a:endParaRPr>
            </a:p>
          </p:txBody>
        </p:sp>
        <p:sp>
          <p:nvSpPr>
            <p:cNvPr id="38932" name="Text Box 17"/>
            <p:cNvSpPr txBox="1">
              <a:spLocks noChangeArrowheads="1"/>
            </p:cNvSpPr>
            <p:nvPr/>
          </p:nvSpPr>
          <p:spPr bwMode="auto">
            <a:xfrm>
              <a:off x="6330" y="3141"/>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33" name="Line 18"/>
            <p:cNvSpPr>
              <a:spLocks noChangeShapeType="1"/>
            </p:cNvSpPr>
            <p:nvPr/>
          </p:nvSpPr>
          <p:spPr bwMode="auto">
            <a:xfrm>
              <a:off x="5850" y="1908"/>
              <a:ext cx="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4" name="Line 19"/>
            <p:cNvSpPr>
              <a:spLocks noChangeShapeType="1"/>
            </p:cNvSpPr>
            <p:nvPr/>
          </p:nvSpPr>
          <p:spPr bwMode="auto">
            <a:xfrm flipH="1">
              <a:off x="4965" y="1857"/>
              <a:ext cx="780" cy="3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Line 20"/>
            <p:cNvSpPr>
              <a:spLocks noChangeShapeType="1"/>
            </p:cNvSpPr>
            <p:nvPr/>
          </p:nvSpPr>
          <p:spPr bwMode="auto">
            <a:xfrm>
              <a:off x="5925" y="1818"/>
              <a:ext cx="840"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6" name="Line 21"/>
            <p:cNvSpPr>
              <a:spLocks noChangeShapeType="1"/>
            </p:cNvSpPr>
            <p:nvPr/>
          </p:nvSpPr>
          <p:spPr bwMode="auto">
            <a:xfrm flipH="1">
              <a:off x="5508" y="2313"/>
              <a:ext cx="240" cy="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7" name="Line 22"/>
            <p:cNvSpPr>
              <a:spLocks noChangeShapeType="1"/>
            </p:cNvSpPr>
            <p:nvPr/>
          </p:nvSpPr>
          <p:spPr bwMode="auto">
            <a:xfrm>
              <a:off x="5850" y="2301"/>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Line 23"/>
            <p:cNvSpPr>
              <a:spLocks noChangeShapeType="1"/>
            </p:cNvSpPr>
            <p:nvPr/>
          </p:nvSpPr>
          <p:spPr bwMode="auto">
            <a:xfrm>
              <a:off x="5955" y="2250"/>
              <a:ext cx="30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Line 24"/>
            <p:cNvSpPr>
              <a:spLocks noChangeShapeType="1"/>
            </p:cNvSpPr>
            <p:nvPr/>
          </p:nvSpPr>
          <p:spPr bwMode="auto">
            <a:xfrm>
              <a:off x="6885" y="2331"/>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0" name="Line 25"/>
            <p:cNvSpPr>
              <a:spLocks noChangeShapeType="1"/>
            </p:cNvSpPr>
            <p:nvPr/>
          </p:nvSpPr>
          <p:spPr bwMode="auto">
            <a:xfrm>
              <a:off x="5400" y="2865"/>
              <a:ext cx="0" cy="4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1" name="Line 26"/>
            <p:cNvSpPr>
              <a:spLocks noChangeShapeType="1"/>
            </p:cNvSpPr>
            <p:nvPr/>
          </p:nvSpPr>
          <p:spPr bwMode="auto">
            <a:xfrm flipH="1">
              <a:off x="6045" y="2889"/>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2" name="Line 27"/>
            <p:cNvSpPr>
              <a:spLocks noChangeShapeType="1"/>
            </p:cNvSpPr>
            <p:nvPr/>
          </p:nvSpPr>
          <p:spPr bwMode="auto">
            <a:xfrm>
              <a:off x="6345" y="2874"/>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8919" name="Text Box 28"/>
          <p:cNvSpPr txBox="1">
            <a:spLocks noChangeArrowheads="1"/>
          </p:cNvSpPr>
          <p:nvPr/>
        </p:nvSpPr>
        <p:spPr bwMode="auto">
          <a:xfrm>
            <a:off x="534988" y="3019425"/>
            <a:ext cx="739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例如，例</a:t>
            </a:r>
            <a:r>
              <a:rPr kumimoji="1" lang="en-US" altLang="zh-CN" sz="2000" b="1">
                <a:latin typeface="Times New Roman" pitchFamily="18" charset="0"/>
              </a:rPr>
              <a:t>3.8</a:t>
            </a:r>
            <a:r>
              <a:rPr kumimoji="1" lang="zh-CN" altLang="en-US" sz="2000" b="1">
                <a:latin typeface="Times New Roman" pitchFamily="18" charset="0"/>
              </a:rPr>
              <a:t>定义的文法</a:t>
            </a:r>
            <a:r>
              <a:rPr kumimoji="1" lang="en-US" altLang="zh-CN" sz="2000" b="1">
                <a:latin typeface="Times New Roman" pitchFamily="18" charset="0"/>
              </a:rPr>
              <a:t>G[S]</a:t>
            </a:r>
            <a:r>
              <a:rPr kumimoji="1" lang="zh-CN" altLang="en-US" sz="2000" b="1">
                <a:latin typeface="Times New Roman" pitchFamily="18" charset="0"/>
              </a:rPr>
              <a:t>，句子</a:t>
            </a:r>
            <a:r>
              <a:rPr kumimoji="1" lang="en-US" altLang="zh-CN" sz="2000" b="1">
                <a:latin typeface="Times New Roman" pitchFamily="18" charset="0"/>
              </a:rPr>
              <a:t>aabbaa</a:t>
            </a:r>
            <a:r>
              <a:rPr kumimoji="1" lang="zh-CN" altLang="en-US" sz="2000" b="1">
                <a:latin typeface="Times New Roman" pitchFamily="18" charset="0"/>
              </a:rPr>
              <a:t>对应的语法树如下。 </a:t>
            </a:r>
          </a:p>
        </p:txBody>
      </p:sp>
      <p:sp>
        <p:nvSpPr>
          <p:cNvPr id="38920" name="Text Box 29"/>
          <p:cNvSpPr txBox="1">
            <a:spLocks noChangeArrowheads="1"/>
          </p:cNvSpPr>
          <p:nvPr/>
        </p:nvSpPr>
        <p:spPr bwMode="auto">
          <a:xfrm>
            <a:off x="2439988" y="5546725"/>
            <a:ext cx="6019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zh-CN" altLang="en-US" sz="2000" b="1" dirty="0">
                <a:solidFill>
                  <a:srgbClr val="660066"/>
                </a:solidFill>
                <a:latin typeface="宋体" pitchFamily="2" charset="-122"/>
              </a:rPr>
              <a:t>推论： ①非叶子结点一定是非终结符</a:t>
            </a:r>
          </a:p>
          <a:p>
            <a:pPr algn="l" eaLnBrk="1" hangingPunct="1"/>
            <a:r>
              <a:rPr kumimoji="1" lang="zh-CN" altLang="en-US" sz="2000" b="1" dirty="0">
                <a:solidFill>
                  <a:srgbClr val="660066"/>
                </a:solidFill>
                <a:latin typeface="宋体" pitchFamily="2" charset="-122"/>
              </a:rPr>
              <a:t>       ②全部叶子结点组成的符号串是文法的</a:t>
            </a:r>
            <a:r>
              <a:rPr kumimoji="1" lang="zh-CN" altLang="en-US" sz="2000" b="1" dirty="0" smtClean="0">
                <a:solidFill>
                  <a:srgbClr val="660066"/>
                </a:solidFill>
                <a:latin typeface="宋体" pitchFamily="2" charset="-122"/>
              </a:rPr>
              <a:t>句子</a:t>
            </a:r>
            <a:endParaRPr kumimoji="1" lang="zh-CN" altLang="en-US" sz="2000" b="1" dirty="0">
              <a:solidFill>
                <a:srgbClr val="660066"/>
              </a:solidFill>
              <a:latin typeface="宋体" pitchFamily="2" charset="-122"/>
            </a:endParaRPr>
          </a:p>
        </p:txBody>
      </p:sp>
      <p:sp>
        <p:nvSpPr>
          <p:cNvPr id="38921" name="Text Box 30"/>
          <p:cNvSpPr txBox="1">
            <a:spLocks noChangeArrowheads="1"/>
          </p:cNvSpPr>
          <p:nvPr/>
        </p:nvSpPr>
        <p:spPr bwMode="auto">
          <a:xfrm>
            <a:off x="4573588" y="3721100"/>
            <a:ext cx="3733800" cy="1317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000" b="1">
                <a:latin typeface="Times New Roman" pitchFamily="18" charset="0"/>
              </a:rPr>
              <a:t>例</a:t>
            </a:r>
            <a:r>
              <a:rPr kumimoji="1" lang="en-US" altLang="zh-CN" sz="2000" b="1">
                <a:latin typeface="Times New Roman" pitchFamily="18" charset="0"/>
              </a:rPr>
              <a:t>3.8</a:t>
            </a:r>
            <a:r>
              <a:rPr kumimoji="1" lang="zh-CN" altLang="en-US" sz="2000" b="1">
                <a:latin typeface="Times New Roman" pitchFamily="18" charset="0"/>
              </a:rPr>
              <a:t>　定义文法</a:t>
            </a:r>
            <a:r>
              <a:rPr kumimoji="1" lang="en-US" altLang="zh-CN" sz="2000" b="1">
                <a:latin typeface="Times New Roman" pitchFamily="18" charset="0"/>
              </a:rPr>
              <a:t>G[S]:</a:t>
            </a:r>
          </a:p>
          <a:p>
            <a:pPr algn="just"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G[S]</a:t>
            </a:r>
            <a:r>
              <a:rPr kumimoji="1" lang="zh-CN" altLang="en-US" sz="2000" b="1">
                <a:latin typeface="Times New Roman" pitchFamily="18" charset="0"/>
              </a:rPr>
              <a:t>：</a:t>
            </a:r>
            <a:r>
              <a:rPr kumimoji="1" lang="en-US" altLang="zh-CN" sz="2000" b="1">
                <a:latin typeface="Times New Roman" pitchFamily="18" charset="0"/>
              </a:rPr>
              <a:t>S→aAS︱a</a:t>
            </a:r>
          </a:p>
          <a:p>
            <a:pPr algn="just">
              <a:lnSpc>
                <a:spcPct val="120000"/>
              </a:lnSpc>
              <a:spcBef>
                <a:spcPct val="20000"/>
              </a:spcBef>
            </a:pPr>
            <a:r>
              <a:rPr kumimoji="1" lang="en-US" altLang="zh-CN" sz="2000" b="1">
                <a:latin typeface="Times New Roman" pitchFamily="18" charset="0"/>
              </a:rPr>
              <a:t>           </a:t>
            </a:r>
            <a:r>
              <a:rPr kumimoji="1" lang="zh-CN" altLang="en-US" sz="2000" b="1">
                <a:latin typeface="Times New Roman" pitchFamily="18" charset="0"/>
              </a:rPr>
              <a:t>　</a:t>
            </a:r>
            <a:r>
              <a:rPr kumimoji="1" lang="en-US" altLang="zh-CN" sz="2000" b="1">
                <a:latin typeface="Times New Roman" pitchFamily="18" charset="0"/>
              </a:rPr>
              <a:t>A→SbA︱SS︱ba</a:t>
            </a:r>
          </a:p>
        </p:txBody>
      </p:sp>
    </p:spTree>
  </p:cSld>
  <p:clrMapOvr>
    <a:masterClrMapping/>
  </p:clrMapOvr>
  <p:transition advTm="1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619250" y="5572125"/>
            <a:ext cx="838200" cy="609600"/>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39" name="Text Box 3"/>
          <p:cNvSpPr txBox="1">
            <a:spLocks noChangeArrowheads="1"/>
          </p:cNvSpPr>
          <p:nvPr/>
        </p:nvSpPr>
        <p:spPr bwMode="auto">
          <a:xfrm>
            <a:off x="1533525" y="5060950"/>
            <a:ext cx="73818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000" b="1">
                <a:solidFill>
                  <a:srgbClr val="CC6600"/>
                </a:solidFill>
                <a:latin typeface="Times New Roman" pitchFamily="18" charset="0"/>
              </a:rPr>
              <a:t>推论    </a:t>
            </a:r>
            <a:r>
              <a:rPr kumimoji="1" lang="zh-CN" altLang="en-US" sz="2000" b="1">
                <a:latin typeface="Times New Roman" pitchFamily="18" charset="0"/>
              </a:rPr>
              <a:t>① 如果文法是无二义性的，一个句子的语法树反映了该句子的全部推导过程；② </a:t>
            </a:r>
            <a:r>
              <a:rPr kumimoji="1" lang="zh-CN" altLang="en-US" sz="2000" b="1">
                <a:solidFill>
                  <a:srgbClr val="FF6600"/>
                </a:solidFill>
                <a:latin typeface="Times New Roman" pitchFamily="18" charset="0"/>
              </a:rPr>
              <a:t>如果文法是无二义性的，一个句子的最左（最右）推导是唯一的</a:t>
            </a:r>
            <a:r>
              <a:rPr kumimoji="1" lang="zh-CN" altLang="en-US" sz="2000" b="1">
                <a:latin typeface="Times New Roman" pitchFamily="18" charset="0"/>
              </a:rPr>
              <a:t>。 </a:t>
            </a:r>
            <a:endParaRPr kumimoji="1" lang="zh-CN" altLang="en-US" sz="2400">
              <a:latin typeface="Tahoma" pitchFamily="34" charset="0"/>
            </a:endParaRPr>
          </a:p>
        </p:txBody>
      </p:sp>
      <p:sp>
        <p:nvSpPr>
          <p:cNvPr id="39940" name="Rectangle 4"/>
          <p:cNvSpPr>
            <a:spLocks noChangeArrowheads="1"/>
          </p:cNvSpPr>
          <p:nvPr/>
        </p:nvSpPr>
        <p:spPr bwMode="auto">
          <a:xfrm>
            <a:off x="304800" y="1905000"/>
            <a:ext cx="8610600" cy="3124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1" name="Text Box 5"/>
          <p:cNvSpPr txBox="1">
            <a:spLocks noChangeArrowheads="1"/>
          </p:cNvSpPr>
          <p:nvPr/>
        </p:nvSpPr>
        <p:spPr bwMode="auto">
          <a:xfrm>
            <a:off x="533400" y="631825"/>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smtClean="0">
                <a:latin typeface="Times New Roman" pitchFamily="18" charset="0"/>
              </a:rPr>
              <a:t>定义</a:t>
            </a:r>
            <a:r>
              <a:rPr kumimoji="1" lang="en-US" altLang="zh-CN" sz="2000" b="1" dirty="0" smtClean="0">
                <a:latin typeface="Times New Roman" pitchFamily="18" charset="0"/>
              </a:rPr>
              <a:t>2.10</a:t>
            </a:r>
            <a:r>
              <a:rPr kumimoji="1" lang="en-US" altLang="zh-CN" sz="2000" b="1" dirty="0">
                <a:latin typeface="Times New Roman" pitchFamily="18" charset="0"/>
              </a:rPr>
              <a:t>(</a:t>
            </a:r>
            <a:r>
              <a:rPr kumimoji="1" lang="zh-CN" altLang="en-US" sz="2000" b="1" dirty="0">
                <a:solidFill>
                  <a:srgbClr val="FF6600"/>
                </a:solidFill>
                <a:latin typeface="Times New Roman" pitchFamily="18" charset="0"/>
              </a:rPr>
              <a:t>语法二义性</a:t>
            </a:r>
            <a:r>
              <a:rPr kumimoji="1" lang="zh-CN" altLang="en-US" sz="2000" b="1" dirty="0">
                <a:latin typeface="Times New Roman" pitchFamily="18" charset="0"/>
              </a:rPr>
              <a:t> </a:t>
            </a:r>
            <a:r>
              <a:rPr kumimoji="1" lang="en-US" altLang="zh-CN" sz="2000" b="1" dirty="0">
                <a:latin typeface="Times New Roman" pitchFamily="18" charset="0"/>
              </a:rPr>
              <a:t>)</a:t>
            </a:r>
          </a:p>
        </p:txBody>
      </p:sp>
      <p:sp>
        <p:nvSpPr>
          <p:cNvPr id="39942" name="Text Box 6"/>
          <p:cNvSpPr txBox="1">
            <a:spLocks noChangeArrowheads="1"/>
          </p:cNvSpPr>
          <p:nvPr/>
        </p:nvSpPr>
        <p:spPr bwMode="auto">
          <a:xfrm>
            <a:off x="533400" y="10668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000" b="1">
                <a:latin typeface="Times New Roman" pitchFamily="18" charset="0"/>
              </a:rPr>
              <a:t>如果一个文法</a:t>
            </a:r>
            <a:r>
              <a:rPr kumimoji="1" lang="en-US" altLang="zh-CN" sz="2000" b="1">
                <a:latin typeface="Times New Roman" pitchFamily="18" charset="0"/>
              </a:rPr>
              <a:t>G</a:t>
            </a:r>
            <a:r>
              <a:rPr kumimoji="1" lang="zh-CN" altLang="en-US" sz="2000" b="1">
                <a:latin typeface="Times New Roman" pitchFamily="18" charset="0"/>
              </a:rPr>
              <a:t>，某个句子存在对应的至少两棵不同的语法树，则称文法</a:t>
            </a:r>
            <a:r>
              <a:rPr kumimoji="1" lang="en-US" altLang="zh-CN" sz="2000" b="1">
                <a:latin typeface="Times New Roman" pitchFamily="18" charset="0"/>
              </a:rPr>
              <a:t>G</a:t>
            </a:r>
            <a:r>
              <a:rPr kumimoji="1" lang="zh-CN" altLang="en-US" sz="2000" b="1">
                <a:latin typeface="Times New Roman" pitchFamily="18" charset="0"/>
              </a:rPr>
              <a:t>是二义性的。</a:t>
            </a:r>
          </a:p>
        </p:txBody>
      </p:sp>
      <p:sp>
        <p:nvSpPr>
          <p:cNvPr id="39943" name="Text Box 7"/>
          <p:cNvSpPr txBox="1">
            <a:spLocks noChangeArrowheads="1"/>
          </p:cNvSpPr>
          <p:nvPr/>
        </p:nvSpPr>
        <p:spPr bwMode="auto">
          <a:xfrm>
            <a:off x="533400" y="1920875"/>
            <a:ext cx="7315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10000"/>
              </a:lnSpc>
              <a:spcBef>
                <a:spcPct val="20000"/>
              </a:spcBef>
            </a:pPr>
            <a:r>
              <a:rPr kumimoji="1" lang="zh-CN" altLang="en-US" sz="2000" b="1">
                <a:latin typeface="Times New Roman" pitchFamily="18" charset="0"/>
              </a:rPr>
              <a:t>例</a:t>
            </a:r>
            <a:r>
              <a:rPr kumimoji="1" lang="en-US" altLang="zh-CN" sz="2000" b="1">
                <a:latin typeface="Times New Roman" pitchFamily="18" charset="0"/>
              </a:rPr>
              <a:t>3.9  </a:t>
            </a:r>
            <a:r>
              <a:rPr kumimoji="1" lang="zh-CN" altLang="en-US" sz="2000" b="1">
                <a:latin typeface="Times New Roman" pitchFamily="18" charset="0"/>
              </a:rPr>
              <a:t>已知文法</a:t>
            </a:r>
            <a:r>
              <a:rPr kumimoji="1" lang="en-US" altLang="zh-CN" sz="2000" b="1">
                <a:latin typeface="Times New Roman" pitchFamily="18" charset="0"/>
              </a:rPr>
              <a:t>G[E]</a:t>
            </a:r>
            <a:r>
              <a:rPr kumimoji="1" lang="zh-CN" altLang="en-US" sz="2000" b="1">
                <a:latin typeface="Times New Roman" pitchFamily="18" charset="0"/>
              </a:rPr>
              <a:t>：</a:t>
            </a:r>
            <a:r>
              <a:rPr kumimoji="1" lang="en-US" altLang="zh-CN" sz="2000" b="1">
                <a:latin typeface="Times New Roman" pitchFamily="18" charset="0"/>
              </a:rPr>
              <a:t>E→E+E︱E</a:t>
            </a:r>
            <a:r>
              <a:rPr kumimoji="1" lang="zh-CN" altLang="en-US" sz="2000" b="1">
                <a:latin typeface="Times New Roman" pitchFamily="18" charset="0"/>
              </a:rPr>
              <a:t>＊</a:t>
            </a:r>
            <a:r>
              <a:rPr kumimoji="1" lang="en-US" altLang="zh-CN" sz="2000" b="1">
                <a:latin typeface="Times New Roman" pitchFamily="18" charset="0"/>
              </a:rPr>
              <a:t>E︱i </a:t>
            </a:r>
            <a:r>
              <a:rPr kumimoji="1" lang="zh-CN" altLang="en-US" sz="2000" b="1">
                <a:latin typeface="Times New Roman" pitchFamily="18" charset="0"/>
              </a:rPr>
              <a:t>，证明</a:t>
            </a:r>
            <a:r>
              <a:rPr kumimoji="1" lang="en-US" altLang="zh-CN" sz="2000" b="1">
                <a:latin typeface="Times New Roman" pitchFamily="18" charset="0"/>
              </a:rPr>
              <a:t>G</a:t>
            </a:r>
            <a:r>
              <a:rPr kumimoji="1" lang="zh-CN" altLang="en-US" sz="2000" b="1">
                <a:latin typeface="Times New Roman" pitchFamily="18" charset="0"/>
              </a:rPr>
              <a:t>是二义性的。</a:t>
            </a:r>
          </a:p>
          <a:p>
            <a:pPr algn="l" eaLnBrk="1" hangingPunct="1">
              <a:lnSpc>
                <a:spcPct val="110000"/>
              </a:lnSpc>
              <a:spcBef>
                <a:spcPct val="20000"/>
              </a:spcBef>
            </a:pPr>
            <a:r>
              <a:rPr kumimoji="1" lang="zh-CN" altLang="en-US" sz="2000" b="1">
                <a:latin typeface="Times New Roman" pitchFamily="18" charset="0"/>
              </a:rPr>
              <a:t>　　证明： ∵句子</a:t>
            </a:r>
            <a:r>
              <a:rPr kumimoji="1" lang="en-US" altLang="zh-CN" sz="2000" b="1">
                <a:latin typeface="Times New Roman" pitchFamily="18" charset="0"/>
              </a:rPr>
              <a:t>i+i*i</a:t>
            </a:r>
            <a:r>
              <a:rPr kumimoji="1" lang="zh-CN" altLang="en-US" sz="2000" b="1">
                <a:latin typeface="Times New Roman" pitchFamily="18" charset="0"/>
              </a:rPr>
              <a:t>存在下列两棵不同的语法树</a:t>
            </a:r>
          </a:p>
        </p:txBody>
      </p:sp>
      <p:sp>
        <p:nvSpPr>
          <p:cNvPr id="39944" name="Rectangle 8"/>
          <p:cNvSpPr>
            <a:spLocks noChangeArrowheads="1"/>
          </p:cNvSpPr>
          <p:nvPr/>
        </p:nvSpPr>
        <p:spPr bwMode="auto">
          <a:xfrm>
            <a:off x="4670425" y="2568575"/>
            <a:ext cx="2841625" cy="172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9945" name="Rectangle 9"/>
          <p:cNvSpPr>
            <a:spLocks noChangeArrowheads="1"/>
          </p:cNvSpPr>
          <p:nvPr/>
        </p:nvSpPr>
        <p:spPr bwMode="auto">
          <a:xfrm>
            <a:off x="1519238" y="2522538"/>
            <a:ext cx="434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ndParaRPr>
          </a:p>
        </p:txBody>
      </p:sp>
      <p:sp>
        <p:nvSpPr>
          <p:cNvPr id="39946" name="Text Box 10"/>
          <p:cNvSpPr txBox="1">
            <a:spLocks noChangeArrowheads="1"/>
          </p:cNvSpPr>
          <p:nvPr/>
        </p:nvSpPr>
        <p:spPr bwMode="auto">
          <a:xfrm>
            <a:off x="3001963" y="2906713"/>
            <a:ext cx="44291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47" name="Text Box 11"/>
          <p:cNvSpPr txBox="1">
            <a:spLocks noChangeArrowheads="1"/>
          </p:cNvSpPr>
          <p:nvPr/>
        </p:nvSpPr>
        <p:spPr bwMode="auto">
          <a:xfrm>
            <a:off x="2971800" y="3267075"/>
            <a:ext cx="4460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a:t>
            </a:r>
          </a:p>
        </p:txBody>
      </p:sp>
      <p:sp>
        <p:nvSpPr>
          <p:cNvPr id="39948" name="Text Box 12"/>
          <p:cNvSpPr txBox="1">
            <a:spLocks noChangeArrowheads="1"/>
          </p:cNvSpPr>
          <p:nvPr/>
        </p:nvSpPr>
        <p:spPr bwMode="auto">
          <a:xfrm>
            <a:off x="2209800" y="3255963"/>
            <a:ext cx="446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49" name="Text Box 13"/>
          <p:cNvSpPr txBox="1">
            <a:spLocks noChangeArrowheads="1"/>
          </p:cNvSpPr>
          <p:nvPr/>
        </p:nvSpPr>
        <p:spPr bwMode="auto">
          <a:xfrm>
            <a:off x="3556000" y="3624263"/>
            <a:ext cx="446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50" name="Text Box 14"/>
          <p:cNvSpPr txBox="1">
            <a:spLocks noChangeArrowheads="1"/>
          </p:cNvSpPr>
          <p:nvPr/>
        </p:nvSpPr>
        <p:spPr bwMode="auto">
          <a:xfrm>
            <a:off x="3986213" y="3244850"/>
            <a:ext cx="44291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51" name="Text Box 15"/>
          <p:cNvSpPr txBox="1">
            <a:spLocks noChangeArrowheads="1"/>
          </p:cNvSpPr>
          <p:nvPr/>
        </p:nvSpPr>
        <p:spPr bwMode="auto">
          <a:xfrm>
            <a:off x="3959225" y="3630613"/>
            <a:ext cx="446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zh-CN" altLang="en-US" sz="2400" b="1">
                <a:latin typeface="Tahoma" pitchFamily="34" charset="0"/>
              </a:rPr>
              <a:t>＊</a:t>
            </a:r>
          </a:p>
          <a:p>
            <a:pPr algn="l"/>
            <a:endParaRPr kumimoji="1" lang="en-US" altLang="zh-CN" sz="2400" b="1">
              <a:latin typeface="Tahoma" pitchFamily="34" charset="0"/>
            </a:endParaRPr>
          </a:p>
        </p:txBody>
      </p:sp>
      <p:sp>
        <p:nvSpPr>
          <p:cNvPr id="39952" name="Text Box 16"/>
          <p:cNvSpPr txBox="1">
            <a:spLocks noChangeArrowheads="1"/>
          </p:cNvSpPr>
          <p:nvPr/>
        </p:nvSpPr>
        <p:spPr bwMode="auto">
          <a:xfrm>
            <a:off x="4445000" y="3629025"/>
            <a:ext cx="4429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53" name="Text Box 17"/>
          <p:cNvSpPr txBox="1">
            <a:spLocks noChangeArrowheads="1"/>
          </p:cNvSpPr>
          <p:nvPr/>
        </p:nvSpPr>
        <p:spPr bwMode="auto">
          <a:xfrm>
            <a:off x="3611563" y="4129088"/>
            <a:ext cx="4460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54" name="Line 18"/>
          <p:cNvSpPr>
            <a:spLocks noChangeShapeType="1"/>
          </p:cNvSpPr>
          <p:nvPr/>
        </p:nvSpPr>
        <p:spPr bwMode="auto">
          <a:xfrm>
            <a:off x="3187700" y="3260725"/>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5" name="Line 19"/>
          <p:cNvSpPr>
            <a:spLocks noChangeShapeType="1"/>
          </p:cNvSpPr>
          <p:nvPr/>
        </p:nvSpPr>
        <p:spPr bwMode="auto">
          <a:xfrm flipH="1">
            <a:off x="2465388" y="3182938"/>
            <a:ext cx="625475" cy="2206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6" name="Line 20"/>
          <p:cNvSpPr>
            <a:spLocks noChangeShapeType="1"/>
          </p:cNvSpPr>
          <p:nvPr/>
        </p:nvSpPr>
        <p:spPr bwMode="auto">
          <a:xfrm>
            <a:off x="3263900" y="3178175"/>
            <a:ext cx="793750" cy="2587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7" name="Line 21"/>
          <p:cNvSpPr>
            <a:spLocks noChangeShapeType="1"/>
          </p:cNvSpPr>
          <p:nvPr/>
        </p:nvSpPr>
        <p:spPr bwMode="auto">
          <a:xfrm flipH="1">
            <a:off x="3836988" y="3546475"/>
            <a:ext cx="222250" cy="2016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8" name="Line 22"/>
          <p:cNvSpPr>
            <a:spLocks noChangeShapeType="1"/>
          </p:cNvSpPr>
          <p:nvPr/>
        </p:nvSpPr>
        <p:spPr bwMode="auto">
          <a:xfrm>
            <a:off x="4251325" y="3479800"/>
            <a:ext cx="277813" cy="254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9" name="Text Box 23"/>
          <p:cNvSpPr txBox="1">
            <a:spLocks noChangeArrowheads="1"/>
          </p:cNvSpPr>
          <p:nvPr/>
        </p:nvSpPr>
        <p:spPr bwMode="auto">
          <a:xfrm>
            <a:off x="4487863" y="4140200"/>
            <a:ext cx="44291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60" name="Text Box 24"/>
          <p:cNvSpPr txBox="1">
            <a:spLocks noChangeArrowheads="1"/>
          </p:cNvSpPr>
          <p:nvPr/>
        </p:nvSpPr>
        <p:spPr bwMode="auto">
          <a:xfrm>
            <a:off x="2243138" y="3744913"/>
            <a:ext cx="4460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61" name="Text Box 25"/>
          <p:cNvSpPr txBox="1">
            <a:spLocks noChangeArrowheads="1"/>
          </p:cNvSpPr>
          <p:nvPr/>
        </p:nvSpPr>
        <p:spPr bwMode="auto">
          <a:xfrm>
            <a:off x="6265863" y="2895600"/>
            <a:ext cx="44291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62" name="Text Box 26"/>
          <p:cNvSpPr txBox="1">
            <a:spLocks noChangeArrowheads="1"/>
          </p:cNvSpPr>
          <p:nvPr/>
        </p:nvSpPr>
        <p:spPr bwMode="auto">
          <a:xfrm>
            <a:off x="6218238" y="3259138"/>
            <a:ext cx="4460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zh-CN" altLang="en-US" sz="2400" b="1">
                <a:latin typeface="Tahoma" pitchFamily="34" charset="0"/>
              </a:rPr>
              <a:t>＊</a:t>
            </a:r>
          </a:p>
        </p:txBody>
      </p:sp>
      <p:sp>
        <p:nvSpPr>
          <p:cNvPr id="39963" name="Text Box 27"/>
          <p:cNvSpPr txBox="1">
            <a:spLocks noChangeArrowheads="1"/>
          </p:cNvSpPr>
          <p:nvPr/>
        </p:nvSpPr>
        <p:spPr bwMode="auto">
          <a:xfrm>
            <a:off x="5473700" y="3244850"/>
            <a:ext cx="4445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64" name="Text Box 28"/>
          <p:cNvSpPr txBox="1">
            <a:spLocks noChangeArrowheads="1"/>
          </p:cNvSpPr>
          <p:nvPr/>
        </p:nvSpPr>
        <p:spPr bwMode="auto">
          <a:xfrm>
            <a:off x="5070475" y="3646488"/>
            <a:ext cx="446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65" name="Text Box 29"/>
          <p:cNvSpPr txBox="1">
            <a:spLocks noChangeArrowheads="1"/>
          </p:cNvSpPr>
          <p:nvPr/>
        </p:nvSpPr>
        <p:spPr bwMode="auto">
          <a:xfrm>
            <a:off x="7259638" y="3268663"/>
            <a:ext cx="4460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66" name="Text Box 30"/>
          <p:cNvSpPr txBox="1">
            <a:spLocks noChangeArrowheads="1"/>
          </p:cNvSpPr>
          <p:nvPr/>
        </p:nvSpPr>
        <p:spPr bwMode="auto">
          <a:xfrm>
            <a:off x="5473700" y="3652838"/>
            <a:ext cx="4445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a:t>
            </a:r>
          </a:p>
        </p:txBody>
      </p:sp>
      <p:sp>
        <p:nvSpPr>
          <p:cNvPr id="39967" name="Text Box 31"/>
          <p:cNvSpPr txBox="1">
            <a:spLocks noChangeArrowheads="1"/>
          </p:cNvSpPr>
          <p:nvPr/>
        </p:nvSpPr>
        <p:spPr bwMode="auto">
          <a:xfrm>
            <a:off x="5956300" y="3649663"/>
            <a:ext cx="4445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68" name="Text Box 32"/>
          <p:cNvSpPr txBox="1">
            <a:spLocks noChangeArrowheads="1"/>
          </p:cNvSpPr>
          <p:nvPr/>
        </p:nvSpPr>
        <p:spPr bwMode="auto">
          <a:xfrm>
            <a:off x="5126038" y="4149725"/>
            <a:ext cx="4460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69" name="Line 33"/>
          <p:cNvSpPr>
            <a:spLocks noChangeShapeType="1"/>
          </p:cNvSpPr>
          <p:nvPr/>
        </p:nvSpPr>
        <p:spPr bwMode="auto">
          <a:xfrm>
            <a:off x="6462713" y="3260725"/>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0" name="Line 34"/>
          <p:cNvSpPr>
            <a:spLocks noChangeShapeType="1"/>
          </p:cNvSpPr>
          <p:nvPr/>
        </p:nvSpPr>
        <p:spPr bwMode="auto">
          <a:xfrm flipH="1">
            <a:off x="5740400" y="3171825"/>
            <a:ext cx="625475" cy="2206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1" name="Line 35"/>
          <p:cNvSpPr>
            <a:spLocks noChangeShapeType="1"/>
          </p:cNvSpPr>
          <p:nvPr/>
        </p:nvSpPr>
        <p:spPr bwMode="auto">
          <a:xfrm>
            <a:off x="6543675" y="3173413"/>
            <a:ext cx="777875" cy="263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2" name="Line 36"/>
          <p:cNvSpPr>
            <a:spLocks noChangeShapeType="1"/>
          </p:cNvSpPr>
          <p:nvPr/>
        </p:nvSpPr>
        <p:spPr bwMode="auto">
          <a:xfrm flipH="1">
            <a:off x="5318125" y="3524250"/>
            <a:ext cx="222250" cy="2000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3" name="Line 37"/>
          <p:cNvSpPr>
            <a:spLocks noChangeShapeType="1"/>
          </p:cNvSpPr>
          <p:nvPr/>
        </p:nvSpPr>
        <p:spPr bwMode="auto">
          <a:xfrm>
            <a:off x="5764213" y="3522663"/>
            <a:ext cx="279400" cy="255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4" name="Text Box 38"/>
          <p:cNvSpPr txBox="1">
            <a:spLocks noChangeArrowheads="1"/>
          </p:cNvSpPr>
          <p:nvPr/>
        </p:nvSpPr>
        <p:spPr bwMode="auto">
          <a:xfrm>
            <a:off x="6013450" y="4160838"/>
            <a:ext cx="4429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75" name="Text Box 39"/>
          <p:cNvSpPr txBox="1">
            <a:spLocks noChangeArrowheads="1"/>
          </p:cNvSpPr>
          <p:nvPr/>
        </p:nvSpPr>
        <p:spPr bwMode="auto">
          <a:xfrm>
            <a:off x="7315200" y="3703638"/>
            <a:ext cx="446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76" name="Text Box 40"/>
          <p:cNvSpPr txBox="1">
            <a:spLocks noChangeArrowheads="1"/>
          </p:cNvSpPr>
          <p:nvPr/>
        </p:nvSpPr>
        <p:spPr bwMode="auto">
          <a:xfrm>
            <a:off x="2438400" y="4632325"/>
            <a:ext cx="434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 </a:t>
            </a:r>
            <a:r>
              <a:rPr kumimoji="1" lang="zh-CN" altLang="en-US" sz="2000" b="1">
                <a:latin typeface="Times New Roman" pitchFamily="18" charset="0"/>
              </a:rPr>
              <a:t>文法</a:t>
            </a:r>
            <a:r>
              <a:rPr kumimoji="1" lang="en-US" altLang="zh-CN" sz="2000" b="1">
                <a:latin typeface="Times New Roman" pitchFamily="18" charset="0"/>
              </a:rPr>
              <a:t>G[E]</a:t>
            </a:r>
            <a:r>
              <a:rPr kumimoji="1" lang="zh-CN" altLang="en-US" sz="2000" b="1">
                <a:latin typeface="Times New Roman" pitchFamily="18" charset="0"/>
              </a:rPr>
              <a:t>是二义性的文法</a:t>
            </a:r>
          </a:p>
        </p:txBody>
      </p:sp>
      <p:sp>
        <p:nvSpPr>
          <p:cNvPr id="39977" name="Line 41"/>
          <p:cNvSpPr>
            <a:spLocks noChangeShapeType="1"/>
          </p:cNvSpPr>
          <p:nvPr/>
        </p:nvSpPr>
        <p:spPr bwMode="auto">
          <a:xfrm>
            <a:off x="5683250" y="3629025"/>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8" name="Line 42"/>
          <p:cNvSpPr>
            <a:spLocks noChangeShapeType="1"/>
          </p:cNvSpPr>
          <p:nvPr/>
        </p:nvSpPr>
        <p:spPr bwMode="auto">
          <a:xfrm>
            <a:off x="7448550" y="3657600"/>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9" name="Line 43"/>
          <p:cNvSpPr>
            <a:spLocks noChangeShapeType="1"/>
          </p:cNvSpPr>
          <p:nvPr/>
        </p:nvSpPr>
        <p:spPr bwMode="auto">
          <a:xfrm>
            <a:off x="6140450" y="4081463"/>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0" name="Line 44"/>
          <p:cNvSpPr>
            <a:spLocks noChangeShapeType="1"/>
          </p:cNvSpPr>
          <p:nvPr/>
        </p:nvSpPr>
        <p:spPr bwMode="auto">
          <a:xfrm>
            <a:off x="5246688" y="4071938"/>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1" name="Line 45"/>
          <p:cNvSpPr>
            <a:spLocks noChangeShapeType="1"/>
          </p:cNvSpPr>
          <p:nvPr/>
        </p:nvSpPr>
        <p:spPr bwMode="auto">
          <a:xfrm>
            <a:off x="2384425" y="3662363"/>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2" name="Line 46"/>
          <p:cNvSpPr>
            <a:spLocks noChangeShapeType="1"/>
          </p:cNvSpPr>
          <p:nvPr/>
        </p:nvSpPr>
        <p:spPr bwMode="auto">
          <a:xfrm>
            <a:off x="4191000" y="3649663"/>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3" name="Line 47"/>
          <p:cNvSpPr>
            <a:spLocks noChangeShapeType="1"/>
          </p:cNvSpPr>
          <p:nvPr/>
        </p:nvSpPr>
        <p:spPr bwMode="auto">
          <a:xfrm>
            <a:off x="3735388" y="4035425"/>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4" name="Line 48"/>
          <p:cNvSpPr>
            <a:spLocks noChangeShapeType="1"/>
          </p:cNvSpPr>
          <p:nvPr/>
        </p:nvSpPr>
        <p:spPr bwMode="auto">
          <a:xfrm>
            <a:off x="4625975" y="4046538"/>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advTm="1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09600" y="3781425"/>
            <a:ext cx="8077200" cy="1019175"/>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3" name="Text Box 3"/>
          <p:cNvSpPr txBox="1">
            <a:spLocks noChangeArrowheads="1"/>
          </p:cNvSpPr>
          <p:nvPr/>
        </p:nvSpPr>
        <p:spPr bwMode="auto">
          <a:xfrm>
            <a:off x="609600" y="3275013"/>
            <a:ext cx="822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318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如果一个语言不存在无二义性的文法，则称该语言是</a:t>
            </a:r>
            <a:r>
              <a:rPr kumimoji="1" lang="zh-CN" altLang="en-US" sz="2000" b="1">
                <a:solidFill>
                  <a:srgbClr val="CC6600"/>
                </a:solidFill>
                <a:latin typeface="Times New Roman" pitchFamily="18" charset="0"/>
              </a:rPr>
              <a:t>先天二义性</a:t>
            </a:r>
            <a:r>
              <a:rPr kumimoji="1" lang="zh-CN" altLang="en-US" sz="2000" b="1">
                <a:latin typeface="Times New Roman" pitchFamily="18" charset="0"/>
              </a:rPr>
              <a:t>的。 </a:t>
            </a:r>
          </a:p>
        </p:txBody>
      </p:sp>
      <p:sp>
        <p:nvSpPr>
          <p:cNvPr id="40964" name="Text Box 4"/>
          <p:cNvSpPr txBox="1">
            <a:spLocks noChangeArrowheads="1"/>
          </p:cNvSpPr>
          <p:nvPr/>
        </p:nvSpPr>
        <p:spPr bwMode="auto">
          <a:xfrm>
            <a:off x="609600" y="3860800"/>
            <a:ext cx="807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000" b="1">
                <a:latin typeface="Times New Roman" pitchFamily="18" charset="0"/>
              </a:rPr>
              <a:t>例如，语言</a:t>
            </a:r>
            <a:r>
              <a:rPr kumimoji="1" lang="en-US" altLang="zh-CN" sz="2000" b="1">
                <a:solidFill>
                  <a:schemeClr val="hlink"/>
                </a:solidFill>
                <a:latin typeface="Times New Roman" pitchFamily="18" charset="0"/>
              </a:rPr>
              <a:t>L</a:t>
            </a:r>
            <a:r>
              <a:rPr kumimoji="1" lang="zh-CN" altLang="en-US" sz="2000" b="1">
                <a:solidFill>
                  <a:schemeClr val="hlink"/>
                </a:solidFill>
                <a:latin typeface="Times New Roman" pitchFamily="18" charset="0"/>
              </a:rPr>
              <a:t>＝</a:t>
            </a:r>
            <a:r>
              <a:rPr kumimoji="1" lang="en-US" altLang="zh-CN" sz="2000" b="1">
                <a:solidFill>
                  <a:schemeClr val="hlink"/>
                </a:solidFill>
                <a:latin typeface="Times New Roman" pitchFamily="18" charset="0"/>
              </a:rPr>
              <a:t>{a</a:t>
            </a:r>
            <a:r>
              <a:rPr kumimoji="1" lang="en-US" altLang="zh-CN" sz="2000" b="1" baseline="30000">
                <a:solidFill>
                  <a:schemeClr val="hlink"/>
                </a:solidFill>
                <a:latin typeface="Times New Roman" pitchFamily="18" charset="0"/>
              </a:rPr>
              <a:t>i</a:t>
            </a:r>
            <a:r>
              <a:rPr kumimoji="1" lang="en-US" altLang="zh-CN" sz="2000" b="1">
                <a:solidFill>
                  <a:schemeClr val="hlink"/>
                </a:solidFill>
                <a:latin typeface="Times New Roman" pitchFamily="18" charset="0"/>
              </a:rPr>
              <a:t>b</a:t>
            </a:r>
            <a:r>
              <a:rPr kumimoji="1" lang="en-US" altLang="zh-CN" sz="2000" b="1" baseline="30000">
                <a:solidFill>
                  <a:schemeClr val="hlink"/>
                </a:solidFill>
                <a:latin typeface="Times New Roman" pitchFamily="18" charset="0"/>
              </a:rPr>
              <a:t>j</a:t>
            </a:r>
            <a:r>
              <a:rPr kumimoji="1" lang="en-US" altLang="zh-CN" sz="2000" b="1">
                <a:solidFill>
                  <a:schemeClr val="hlink"/>
                </a:solidFill>
                <a:latin typeface="Times New Roman" pitchFamily="18" charset="0"/>
              </a:rPr>
              <a:t>c</a:t>
            </a:r>
            <a:r>
              <a:rPr kumimoji="1" lang="en-US" altLang="zh-CN" sz="2000" b="1" baseline="30000">
                <a:solidFill>
                  <a:schemeClr val="hlink"/>
                </a:solidFill>
                <a:latin typeface="Times New Roman" pitchFamily="18" charset="0"/>
              </a:rPr>
              <a:t>k</a:t>
            </a:r>
            <a:r>
              <a:rPr kumimoji="1" lang="en-US" altLang="zh-CN" sz="2000" b="1">
                <a:solidFill>
                  <a:schemeClr val="hlink"/>
                </a:solidFill>
                <a:latin typeface="Times New Roman" pitchFamily="18" charset="0"/>
              </a:rPr>
              <a:t>︱(i</a:t>
            </a:r>
            <a:r>
              <a:rPr kumimoji="1" lang="zh-CN" altLang="en-US" sz="2000" b="1">
                <a:solidFill>
                  <a:schemeClr val="hlink"/>
                </a:solidFill>
                <a:latin typeface="Times New Roman" pitchFamily="18" charset="0"/>
              </a:rPr>
              <a:t>＝</a:t>
            </a:r>
            <a:r>
              <a:rPr kumimoji="1" lang="en-US" altLang="zh-CN" sz="2000" b="1">
                <a:solidFill>
                  <a:schemeClr val="hlink"/>
                </a:solidFill>
                <a:latin typeface="Times New Roman" pitchFamily="18" charset="0"/>
              </a:rPr>
              <a:t>j </a:t>
            </a:r>
            <a:r>
              <a:rPr kumimoji="1" lang="zh-CN" altLang="en-US" sz="2000" b="1">
                <a:solidFill>
                  <a:schemeClr val="hlink"/>
                </a:solidFill>
                <a:latin typeface="Times New Roman" pitchFamily="18" charset="0"/>
              </a:rPr>
              <a:t>或</a:t>
            </a:r>
            <a:r>
              <a:rPr kumimoji="1" lang="en-US" altLang="zh-CN" sz="2000" b="1">
                <a:solidFill>
                  <a:schemeClr val="hlink"/>
                </a:solidFill>
                <a:latin typeface="Times New Roman" pitchFamily="18" charset="0"/>
              </a:rPr>
              <a:t>i</a:t>
            </a:r>
            <a:r>
              <a:rPr kumimoji="1" lang="zh-CN" altLang="en-US" sz="2000" b="1">
                <a:solidFill>
                  <a:schemeClr val="hlink"/>
                </a:solidFill>
                <a:latin typeface="Times New Roman" pitchFamily="18" charset="0"/>
              </a:rPr>
              <a:t>＝</a:t>
            </a:r>
            <a:r>
              <a:rPr kumimoji="1" lang="en-US" altLang="zh-CN" sz="2000" b="1">
                <a:solidFill>
                  <a:schemeClr val="hlink"/>
                </a:solidFill>
                <a:latin typeface="Times New Roman" pitchFamily="18" charset="0"/>
              </a:rPr>
              <a:t>k)</a:t>
            </a:r>
            <a:r>
              <a:rPr kumimoji="1" lang="zh-CN" altLang="en-US" sz="2000" b="1">
                <a:solidFill>
                  <a:schemeClr val="hlink"/>
                </a:solidFill>
                <a:latin typeface="Times New Roman" pitchFamily="18" charset="0"/>
              </a:rPr>
              <a:t>，</a:t>
            </a:r>
            <a:r>
              <a:rPr kumimoji="1" lang="en-US" altLang="zh-CN" sz="2000" b="1">
                <a:solidFill>
                  <a:schemeClr val="hlink"/>
                </a:solidFill>
                <a:latin typeface="Times New Roman" pitchFamily="18" charset="0"/>
              </a:rPr>
              <a:t>(i</a:t>
            </a:r>
            <a:r>
              <a:rPr kumimoji="1" lang="zh-CN" altLang="en-US" sz="2000" b="1">
                <a:solidFill>
                  <a:schemeClr val="hlink"/>
                </a:solidFill>
                <a:latin typeface="Times New Roman" pitchFamily="18" charset="0"/>
              </a:rPr>
              <a:t>，</a:t>
            </a:r>
            <a:r>
              <a:rPr kumimoji="1" lang="en-US" altLang="zh-CN" sz="2000" b="1">
                <a:solidFill>
                  <a:schemeClr val="hlink"/>
                </a:solidFill>
                <a:latin typeface="Times New Roman" pitchFamily="18" charset="0"/>
              </a:rPr>
              <a:t>j</a:t>
            </a:r>
            <a:r>
              <a:rPr kumimoji="1" lang="zh-CN" altLang="en-US" sz="2000" b="1">
                <a:solidFill>
                  <a:schemeClr val="hlink"/>
                </a:solidFill>
                <a:latin typeface="Times New Roman" pitchFamily="18" charset="0"/>
              </a:rPr>
              <a:t>，</a:t>
            </a:r>
            <a:r>
              <a:rPr kumimoji="1" lang="en-US" altLang="zh-CN" sz="2000" b="1">
                <a:solidFill>
                  <a:schemeClr val="hlink"/>
                </a:solidFill>
                <a:latin typeface="Times New Roman" pitchFamily="18" charset="0"/>
              </a:rPr>
              <a:t>k≥1)}</a:t>
            </a:r>
            <a:r>
              <a:rPr kumimoji="1" lang="zh-CN" altLang="en-US" sz="2000" b="1">
                <a:latin typeface="Times New Roman" pitchFamily="18" charset="0"/>
              </a:rPr>
              <a:t>不存在无二义性的文法，是</a:t>
            </a:r>
            <a:r>
              <a:rPr kumimoji="1" lang="zh-CN" altLang="en-US" sz="2000" b="1">
                <a:solidFill>
                  <a:srgbClr val="CC6600"/>
                </a:solidFill>
                <a:latin typeface="Times New Roman" pitchFamily="18" charset="0"/>
              </a:rPr>
              <a:t>先天二义性</a:t>
            </a:r>
            <a:r>
              <a:rPr kumimoji="1" lang="zh-CN" altLang="en-US" sz="2000" b="1">
                <a:latin typeface="Times New Roman" pitchFamily="18" charset="0"/>
              </a:rPr>
              <a:t>的语言。</a:t>
            </a:r>
          </a:p>
        </p:txBody>
      </p:sp>
      <p:sp>
        <p:nvSpPr>
          <p:cNvPr id="40965" name="Text Box 5"/>
          <p:cNvSpPr txBox="1">
            <a:spLocks noChangeArrowheads="1"/>
          </p:cNvSpPr>
          <p:nvPr/>
        </p:nvSpPr>
        <p:spPr bwMode="auto">
          <a:xfrm>
            <a:off x="533400" y="1143000"/>
            <a:ext cx="8001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20000"/>
              </a:spcBef>
            </a:pPr>
            <a:r>
              <a:rPr kumimoji="1" lang="zh-CN" altLang="en-US" sz="2000" b="1">
                <a:latin typeface="Times New Roman" pitchFamily="18" charset="0"/>
              </a:rPr>
              <a:t>文法的二义性，并不等同于语言的二义性，尽管两者之间可能存在非必然的联系。</a:t>
            </a:r>
          </a:p>
          <a:p>
            <a:pPr algn="l" eaLnBrk="1" hangingPunct="1">
              <a:lnSpc>
                <a:spcPct val="130000"/>
              </a:lnSpc>
              <a:spcBef>
                <a:spcPct val="20000"/>
              </a:spcBef>
            </a:pPr>
            <a:r>
              <a:rPr kumimoji="1" lang="zh-CN" altLang="en-US" sz="2000" b="1">
                <a:latin typeface="Times New Roman" pitchFamily="18" charset="0"/>
              </a:rPr>
              <a:t>因为二义性文法</a:t>
            </a:r>
            <a:r>
              <a:rPr kumimoji="1" lang="en-US" altLang="zh-CN" sz="2000" b="1">
                <a:latin typeface="Times New Roman" pitchFamily="18" charset="0"/>
              </a:rPr>
              <a:t>G</a:t>
            </a:r>
            <a:r>
              <a:rPr kumimoji="1" lang="zh-CN" altLang="en-US" sz="2000" b="1">
                <a:latin typeface="Times New Roman" pitchFamily="18" charset="0"/>
              </a:rPr>
              <a:t>，可能存在与之等价的无二义性的文法</a:t>
            </a:r>
            <a:r>
              <a:rPr kumimoji="1" lang="en-US" altLang="zh-CN" sz="2000" b="1">
                <a:latin typeface="Times New Roman" pitchFamily="18" charset="0"/>
              </a:rPr>
              <a:t>G′</a:t>
            </a:r>
            <a:r>
              <a:rPr kumimoji="1" lang="zh-CN" altLang="en-US" sz="2000" b="1">
                <a:latin typeface="Times New Roman" pitchFamily="18" charset="0"/>
              </a:rPr>
              <a:t>，即</a:t>
            </a:r>
            <a:r>
              <a:rPr kumimoji="1" lang="en-US" altLang="zh-CN" sz="2000" b="1">
                <a:latin typeface="Times New Roman" pitchFamily="18" charset="0"/>
              </a:rPr>
              <a:t>L(G)</a:t>
            </a:r>
            <a:r>
              <a:rPr kumimoji="1" lang="zh-CN" altLang="en-US" sz="2000" b="1">
                <a:latin typeface="Times New Roman" pitchFamily="18" charset="0"/>
              </a:rPr>
              <a:t>＝</a:t>
            </a:r>
            <a:r>
              <a:rPr kumimoji="1" lang="en-US" altLang="zh-CN" sz="2000" b="1">
                <a:latin typeface="Times New Roman" pitchFamily="18" charset="0"/>
              </a:rPr>
              <a:t>L(G′</a:t>
            </a:r>
            <a:r>
              <a:rPr kumimoji="1" lang="zh-CN" altLang="en-US" sz="2000" b="1">
                <a:latin typeface="Times New Roman" pitchFamily="18" charset="0"/>
              </a:rPr>
              <a:t>）。  </a:t>
            </a:r>
          </a:p>
        </p:txBody>
      </p:sp>
      <p:sp>
        <p:nvSpPr>
          <p:cNvPr id="40966" name="Text Box 6"/>
          <p:cNvSpPr txBox="1">
            <a:spLocks noChangeArrowheads="1"/>
          </p:cNvSpPr>
          <p:nvPr/>
        </p:nvSpPr>
        <p:spPr bwMode="auto">
          <a:xfrm>
            <a:off x="609600" y="4794250"/>
            <a:ext cx="8077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000" b="1" dirty="0">
                <a:solidFill>
                  <a:srgbClr val="660066"/>
                </a:solidFill>
                <a:latin typeface="Times New Roman" pitchFamily="18" charset="0"/>
              </a:rPr>
              <a:t>已经证明：文法的二义性判定问题是递归不可解的。即不存在这个判定问题的算法。</a:t>
            </a:r>
          </a:p>
        </p:txBody>
      </p:sp>
    </p:spTree>
  </p:cSld>
  <p:clrMapOvr>
    <a:masterClrMapping/>
  </p:clrMapOvr>
  <p:transition advTm="100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609600" y="1660525"/>
            <a:ext cx="7696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64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000" b="1">
                <a:latin typeface="Times New Roman" pitchFamily="18" charset="0"/>
              </a:rPr>
              <a:t>假设文法</a:t>
            </a:r>
            <a:r>
              <a:rPr kumimoji="1" lang="en-US" altLang="zh-CN" sz="2000" b="1">
                <a:latin typeface="Times New Roman" pitchFamily="18" charset="0"/>
              </a:rPr>
              <a:t>G[S]</a:t>
            </a:r>
            <a:r>
              <a:rPr kumimoji="1" lang="zh-CN" altLang="en-US" sz="2000" b="1">
                <a:latin typeface="Times New Roman" pitchFamily="18" charset="0"/>
              </a:rPr>
              <a:t>是语言</a:t>
            </a:r>
            <a:r>
              <a:rPr kumimoji="1" lang="en-US" altLang="zh-CN" sz="2000" b="1">
                <a:latin typeface="Times New Roman" pitchFamily="18" charset="0"/>
              </a:rPr>
              <a:t>L</a:t>
            </a:r>
            <a:r>
              <a:rPr kumimoji="1" lang="zh-CN" altLang="en-US" sz="2000" b="1">
                <a:latin typeface="Times New Roman" pitchFamily="18" charset="0"/>
              </a:rPr>
              <a:t>之文法，即</a:t>
            </a:r>
            <a:r>
              <a:rPr kumimoji="1" lang="en-US" altLang="zh-CN" sz="2000" b="1">
                <a:latin typeface="Times New Roman" pitchFamily="18" charset="0"/>
              </a:rPr>
              <a:t>L(G)</a:t>
            </a:r>
            <a:r>
              <a:rPr kumimoji="1" lang="zh-CN" altLang="en-US" sz="2000" b="1">
                <a:latin typeface="Times New Roman" pitchFamily="18" charset="0"/>
              </a:rPr>
              <a:t>＝</a:t>
            </a:r>
            <a:r>
              <a:rPr kumimoji="1" lang="en-US" altLang="zh-CN" sz="2000" b="1">
                <a:latin typeface="Times New Roman" pitchFamily="18" charset="0"/>
              </a:rPr>
              <a:t>L</a:t>
            </a:r>
            <a:r>
              <a:rPr kumimoji="1" lang="zh-CN" altLang="en-US" sz="2000" b="1">
                <a:latin typeface="Times New Roman" pitchFamily="18" charset="0"/>
              </a:rPr>
              <a:t>，则</a:t>
            </a:r>
            <a:r>
              <a:rPr kumimoji="1" lang="zh-CN" altLang="en-US" sz="2000" b="1">
                <a:solidFill>
                  <a:schemeClr val="hlink"/>
                </a:solidFill>
                <a:latin typeface="Times New Roman" pitchFamily="18" charset="0"/>
              </a:rPr>
              <a:t>“符号串</a:t>
            </a:r>
            <a:r>
              <a:rPr kumimoji="1" lang="en-US" altLang="zh-CN" sz="2000" b="1">
                <a:solidFill>
                  <a:schemeClr val="hlink"/>
                </a:solidFill>
                <a:latin typeface="Times New Roman" pitchFamily="18" charset="0"/>
              </a:rPr>
              <a:t>α</a:t>
            </a:r>
            <a:r>
              <a:rPr kumimoji="1" lang="zh-CN" altLang="en-US" sz="2000" b="1">
                <a:solidFill>
                  <a:schemeClr val="hlink"/>
                </a:solidFill>
                <a:latin typeface="Times New Roman" pitchFamily="18" charset="0"/>
              </a:rPr>
              <a:t>是否符合语言</a:t>
            </a:r>
            <a:r>
              <a:rPr kumimoji="1" lang="en-US" altLang="zh-CN" sz="2000" b="1">
                <a:solidFill>
                  <a:schemeClr val="hlink"/>
                </a:solidFill>
                <a:latin typeface="Times New Roman" pitchFamily="18" charset="0"/>
              </a:rPr>
              <a:t>L</a:t>
            </a:r>
            <a:r>
              <a:rPr kumimoji="1" lang="zh-CN" altLang="en-US" sz="2000" b="1">
                <a:solidFill>
                  <a:schemeClr val="hlink"/>
                </a:solidFill>
                <a:latin typeface="Times New Roman" pitchFamily="18" charset="0"/>
              </a:rPr>
              <a:t>的语法问题” </a:t>
            </a:r>
            <a:r>
              <a:rPr kumimoji="1" lang="zh-CN" altLang="en-US" sz="2000" b="1">
                <a:latin typeface="Times New Roman" pitchFamily="18" charset="0"/>
              </a:rPr>
              <a:t>被等价地转化成</a:t>
            </a:r>
            <a:r>
              <a:rPr kumimoji="1" lang="zh-CN" altLang="en-US" sz="2000" b="1">
                <a:solidFill>
                  <a:schemeClr val="hlink"/>
                </a:solidFill>
                <a:latin typeface="Times New Roman" pitchFamily="18" charset="0"/>
              </a:rPr>
              <a:t>“推导或归约问题”</a:t>
            </a:r>
            <a:r>
              <a:rPr kumimoji="1" lang="zh-CN" altLang="en-US" sz="2000" b="1">
                <a:latin typeface="Times New Roman" pitchFamily="18" charset="0"/>
              </a:rPr>
              <a:t>，即：</a:t>
            </a:r>
          </a:p>
        </p:txBody>
      </p:sp>
      <p:sp>
        <p:nvSpPr>
          <p:cNvPr id="41987" name="Text Box 3"/>
          <p:cNvSpPr txBox="1">
            <a:spLocks noChangeArrowheads="1"/>
          </p:cNvSpPr>
          <p:nvPr/>
        </p:nvSpPr>
        <p:spPr bwMode="auto">
          <a:xfrm>
            <a:off x="685800" y="4251325"/>
            <a:ext cx="7848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6356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000" b="1">
                <a:latin typeface="Times New Roman" pitchFamily="18" charset="0"/>
              </a:rPr>
              <a:t>这样，自然地形成了</a:t>
            </a:r>
            <a:r>
              <a:rPr kumimoji="1" lang="zh-CN" altLang="en-US" sz="2000" b="1">
                <a:solidFill>
                  <a:srgbClr val="CC6600"/>
                </a:solidFill>
                <a:latin typeface="Times New Roman" pitchFamily="18" charset="0"/>
              </a:rPr>
              <a:t>推导法和归约法</a:t>
            </a:r>
            <a:r>
              <a:rPr kumimoji="1" lang="zh-CN" altLang="en-US" sz="2000" b="1">
                <a:latin typeface="Times New Roman" pitchFamily="18" charset="0"/>
              </a:rPr>
              <a:t>两大类分析方法。推导法和归约法，也分别称为自上而下的分析方法和自下而上的分析方法。</a:t>
            </a:r>
          </a:p>
        </p:txBody>
      </p:sp>
      <p:grpSp>
        <p:nvGrpSpPr>
          <p:cNvPr id="41988" name="Group 4"/>
          <p:cNvGrpSpPr>
            <a:grpSpLocks/>
          </p:cNvGrpSpPr>
          <p:nvPr/>
        </p:nvGrpSpPr>
        <p:grpSpPr bwMode="auto">
          <a:xfrm>
            <a:off x="2667000" y="2895600"/>
            <a:ext cx="3429000" cy="990600"/>
            <a:chOff x="1700" y="2078"/>
            <a:chExt cx="2160" cy="624"/>
          </a:xfrm>
        </p:grpSpPr>
        <p:sp>
          <p:nvSpPr>
            <p:cNvPr id="41991" name="Rectangle 5"/>
            <p:cNvSpPr>
              <a:spLocks noChangeArrowheads="1"/>
            </p:cNvSpPr>
            <p:nvPr/>
          </p:nvSpPr>
          <p:spPr bwMode="auto">
            <a:xfrm>
              <a:off x="1700" y="2078"/>
              <a:ext cx="2160" cy="624"/>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992" name="Group 6"/>
            <p:cNvGrpSpPr>
              <a:grpSpLocks/>
            </p:cNvGrpSpPr>
            <p:nvPr/>
          </p:nvGrpSpPr>
          <p:grpSpPr bwMode="auto">
            <a:xfrm>
              <a:off x="1810" y="2160"/>
              <a:ext cx="2030" cy="420"/>
              <a:chOff x="1540" y="2172"/>
              <a:chExt cx="2030" cy="420"/>
            </a:xfrm>
          </p:grpSpPr>
          <p:sp>
            <p:nvSpPr>
              <p:cNvPr id="132103" name="Text Box 7"/>
              <p:cNvSpPr txBox="1">
                <a:spLocks noChangeArrowheads="1"/>
              </p:cNvSpPr>
              <p:nvPr/>
            </p:nvSpPr>
            <p:spPr bwMode="auto">
              <a:xfrm>
                <a:off x="1540" y="2227"/>
                <a:ext cx="20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defRPr/>
                </a:pPr>
                <a:r>
                  <a:rPr kumimoji="1" lang="en-US" altLang="zh-CN" sz="3200" b="1">
                    <a:solidFill>
                      <a:schemeClr val="hlink"/>
                    </a:solidFill>
                    <a:effectLst>
                      <a:outerShdw blurRad="38100" dist="38100" dir="2700000" algn="tl">
                        <a:srgbClr val="C0C0C0"/>
                      </a:outerShdw>
                    </a:effectLst>
                    <a:latin typeface="Times New Roman" pitchFamily="18" charset="0"/>
                  </a:rPr>
                  <a:t>S </a:t>
                </a:r>
                <a:r>
                  <a:rPr kumimoji="1" lang="en-US" altLang="zh-CN" sz="3200" b="1">
                    <a:solidFill>
                      <a:schemeClr val="hlink"/>
                    </a:solidFill>
                    <a:effectLst>
                      <a:outerShdw blurRad="38100" dist="38100" dir="2700000" algn="tl">
                        <a:srgbClr val="C0C0C0"/>
                      </a:outerShdw>
                    </a:effectLst>
                    <a:latin typeface="宋体" pitchFamily="2" charset="-122"/>
                    <a:sym typeface="Symbol" pitchFamily="18" charset="2"/>
                  </a:rPr>
                  <a:t></a:t>
                </a:r>
                <a:r>
                  <a:rPr kumimoji="1" lang="en-US" altLang="zh-CN" sz="3200" b="1">
                    <a:solidFill>
                      <a:schemeClr val="hlink"/>
                    </a:solidFill>
                    <a:effectLst>
                      <a:outerShdw blurRad="38100" dist="38100" dir="2700000" algn="tl">
                        <a:srgbClr val="C0C0C0"/>
                      </a:outerShdw>
                    </a:effectLst>
                    <a:latin typeface="Times New Roman" pitchFamily="18" charset="0"/>
                  </a:rPr>
                  <a:t>α∧α∈V</a:t>
                </a:r>
                <a:r>
                  <a:rPr kumimoji="1" lang="en-US" altLang="zh-CN" sz="3200" b="1" baseline="-30000">
                    <a:solidFill>
                      <a:schemeClr val="hlink"/>
                    </a:solidFill>
                    <a:effectLst>
                      <a:outerShdw blurRad="38100" dist="38100" dir="2700000" algn="tl">
                        <a:srgbClr val="C0C0C0"/>
                      </a:outerShdw>
                    </a:effectLst>
                    <a:latin typeface="Times New Roman" pitchFamily="18" charset="0"/>
                  </a:rPr>
                  <a:t>T</a:t>
                </a:r>
                <a:endParaRPr kumimoji="1" lang="en-US" altLang="zh-CN" sz="3200">
                  <a:latin typeface="Tahoma" pitchFamily="34" charset="0"/>
                </a:endParaRPr>
              </a:p>
            </p:txBody>
          </p:sp>
          <p:sp>
            <p:nvSpPr>
              <p:cNvPr id="41994" name="Text Box 8"/>
              <p:cNvSpPr txBox="1">
                <a:spLocks noChangeArrowheads="1"/>
              </p:cNvSpPr>
              <p:nvPr/>
            </p:nvSpPr>
            <p:spPr bwMode="auto">
              <a:xfrm>
                <a:off x="1793" y="2172"/>
                <a:ext cx="25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3200">
                    <a:solidFill>
                      <a:schemeClr val="hlink"/>
                    </a:solidFill>
                    <a:latin typeface="Times New Roman" pitchFamily="18" charset="0"/>
                  </a:rPr>
                  <a:t>*</a:t>
                </a:r>
              </a:p>
            </p:txBody>
          </p:sp>
          <p:sp>
            <p:nvSpPr>
              <p:cNvPr id="41995" name="Text Box 9"/>
              <p:cNvSpPr txBox="1">
                <a:spLocks noChangeArrowheads="1"/>
              </p:cNvSpPr>
              <p:nvPr/>
            </p:nvSpPr>
            <p:spPr bwMode="auto">
              <a:xfrm>
                <a:off x="3204" y="2186"/>
                <a:ext cx="25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3200">
                    <a:solidFill>
                      <a:schemeClr val="hlink"/>
                    </a:solidFill>
                    <a:latin typeface="Times New Roman" pitchFamily="18" charset="0"/>
                  </a:rPr>
                  <a:t>*</a:t>
                </a:r>
              </a:p>
            </p:txBody>
          </p:sp>
        </p:grpSp>
      </p:grpSp>
      <p:sp>
        <p:nvSpPr>
          <p:cNvPr id="41989" name="Text Box 10"/>
          <p:cNvSpPr txBox="1">
            <a:spLocks noChangeArrowheads="1"/>
          </p:cNvSpPr>
          <p:nvPr/>
        </p:nvSpPr>
        <p:spPr bwMode="auto">
          <a:xfrm flipH="1">
            <a:off x="8480425" y="5999163"/>
            <a:ext cx="5111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1000" u="sng">
                <a:latin typeface="Tahoma" pitchFamily="34" charset="0"/>
                <a:hlinkClick r:id="rId2" action="ppaction://hlinksldjump"/>
              </a:rPr>
              <a:t>目录</a:t>
            </a:r>
            <a:endParaRPr kumimoji="1" lang="zh-CN" altLang="en-US" sz="1000" u="sng">
              <a:latin typeface="Tahoma" pitchFamily="34" charset="0"/>
            </a:endParaRPr>
          </a:p>
        </p:txBody>
      </p:sp>
      <p:sp>
        <p:nvSpPr>
          <p:cNvPr id="41990" name="Rectangle 11"/>
          <p:cNvSpPr>
            <a:spLocks noGrp="1" noChangeArrowheads="1"/>
          </p:cNvSpPr>
          <p:nvPr>
            <p:ph type="title"/>
          </p:nvPr>
        </p:nvSpPr>
        <p:spPr>
          <a:xfrm>
            <a:off x="617538" y="914400"/>
            <a:ext cx="2887662" cy="533400"/>
          </a:xfrm>
        </p:spPr>
        <p:txBody>
          <a:bodyPr/>
          <a:lstStyle/>
          <a:p>
            <a:pPr eaLnBrk="1" hangingPunct="1"/>
            <a:r>
              <a:rPr lang="en-US" altLang="zh-CN" b="1" dirty="0" smtClean="0">
                <a:latin typeface="Times New Roman" pitchFamily="18" charset="0"/>
                <a:ea typeface="黑体" pitchFamily="2" charset="-122"/>
              </a:rPr>
              <a:t>2.6</a:t>
            </a:r>
            <a:r>
              <a:rPr lang="zh-CN" altLang="en-US" b="1" dirty="0" smtClean="0">
                <a:latin typeface="Times New Roman" pitchFamily="18" charset="0"/>
                <a:ea typeface="黑体" pitchFamily="2" charset="-122"/>
              </a:rPr>
              <a:t>　句型分析</a:t>
            </a:r>
          </a:p>
        </p:txBody>
      </p:sp>
    </p:spTree>
  </p:cSld>
  <p:clrMapOvr>
    <a:masterClrMapping/>
  </p:clrMapOvr>
  <p:transition advTm="1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638550" y="1171575"/>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solidFill>
                  <a:srgbClr val="800000"/>
                </a:solidFill>
                <a:latin typeface="Tahoma" pitchFamily="34" charset="0"/>
              </a:rPr>
              <a:t>重点讲解</a:t>
            </a:r>
          </a:p>
        </p:txBody>
      </p:sp>
      <p:sp>
        <p:nvSpPr>
          <p:cNvPr id="6147" name="Text Box 3"/>
          <p:cNvSpPr txBox="1">
            <a:spLocks noChangeArrowheads="1"/>
          </p:cNvSpPr>
          <p:nvPr/>
        </p:nvSpPr>
        <p:spPr bwMode="auto">
          <a:xfrm>
            <a:off x="2667000" y="1971675"/>
            <a:ext cx="4572000"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a:latin typeface="Times New Roman" pitchFamily="18" charset="0"/>
                <a:hlinkClick r:id="rId2" action="ppaction://hlinksldjump"/>
              </a:rPr>
              <a:t>3.1</a:t>
            </a:r>
            <a:r>
              <a:rPr kumimoji="1" lang="zh-CN" altLang="en-US" sz="2400" b="1" dirty="0">
                <a:latin typeface="Times New Roman" pitchFamily="18" charset="0"/>
                <a:hlinkClick r:id="rId2" action="ppaction://hlinksldjump"/>
              </a:rPr>
              <a:t>　文法的直观概念 </a:t>
            </a:r>
            <a:endParaRPr kumimoji="1" lang="zh-CN" altLang="en-US" sz="2400" b="1" dirty="0">
              <a:latin typeface="Times New Roman" pitchFamily="18" charset="0"/>
            </a:endParaRPr>
          </a:p>
          <a:p>
            <a:pPr algn="l" eaLnBrk="1" hangingPunct="1">
              <a:spcBef>
                <a:spcPct val="50000"/>
              </a:spcBef>
            </a:pPr>
            <a:r>
              <a:rPr kumimoji="1" lang="en-US" altLang="zh-CN" sz="2400" b="1" dirty="0">
                <a:latin typeface="Times New Roman" pitchFamily="18" charset="0"/>
                <a:hlinkClick r:id="rId3" action="ppaction://hlinksldjump"/>
              </a:rPr>
              <a:t>3.2</a:t>
            </a:r>
            <a:r>
              <a:rPr kumimoji="1" lang="zh-CN" altLang="en-US" sz="2400" b="1" dirty="0">
                <a:latin typeface="Times New Roman" pitchFamily="18" charset="0"/>
                <a:hlinkClick r:id="rId3" action="ppaction://hlinksldjump"/>
              </a:rPr>
              <a:t>　符号和符号串 </a:t>
            </a:r>
            <a:endParaRPr kumimoji="1" lang="zh-CN" altLang="en-US" sz="2400" b="1" dirty="0">
              <a:latin typeface="Times New Roman" pitchFamily="18" charset="0"/>
            </a:endParaRPr>
          </a:p>
          <a:p>
            <a:pPr algn="l" eaLnBrk="1" hangingPunct="1">
              <a:spcBef>
                <a:spcPct val="50000"/>
              </a:spcBef>
            </a:pPr>
            <a:r>
              <a:rPr kumimoji="1" lang="en-US" altLang="zh-CN" sz="2400" b="1" dirty="0">
                <a:latin typeface="Times New Roman" pitchFamily="18" charset="0"/>
                <a:hlinkClick r:id="rId4" action="ppaction://hlinksldjump"/>
              </a:rPr>
              <a:t>3.3</a:t>
            </a:r>
            <a:r>
              <a:rPr kumimoji="1" lang="zh-CN" altLang="en-US" sz="2400" b="1" dirty="0">
                <a:latin typeface="Times New Roman" pitchFamily="18" charset="0"/>
                <a:hlinkClick r:id="rId4" action="ppaction://hlinksldjump"/>
              </a:rPr>
              <a:t>　文法和语言的形式定义</a:t>
            </a:r>
            <a:endParaRPr kumimoji="1" lang="zh-CN" altLang="en-US" sz="2400" b="1" dirty="0">
              <a:latin typeface="Times New Roman" pitchFamily="18" charset="0"/>
            </a:endParaRPr>
          </a:p>
          <a:p>
            <a:pPr algn="l" eaLnBrk="1" hangingPunct="1">
              <a:spcBef>
                <a:spcPct val="50000"/>
              </a:spcBef>
            </a:pPr>
            <a:r>
              <a:rPr kumimoji="1" lang="en-US" altLang="zh-CN" sz="2400" b="1" dirty="0">
                <a:latin typeface="Times New Roman" pitchFamily="18" charset="0"/>
                <a:hlinkClick r:id="rId5" action="ppaction://hlinksldjump"/>
              </a:rPr>
              <a:t>3.4</a:t>
            </a:r>
            <a:r>
              <a:rPr kumimoji="1" lang="zh-CN" altLang="en-US" sz="2400" b="1" dirty="0">
                <a:latin typeface="Times New Roman" pitchFamily="18" charset="0"/>
                <a:hlinkClick r:id="rId5" action="ppaction://hlinksldjump"/>
              </a:rPr>
              <a:t>　文法类型</a:t>
            </a:r>
            <a:endParaRPr kumimoji="1" lang="zh-CN" altLang="en-US" sz="2400" b="1" dirty="0">
              <a:latin typeface="Times New Roman" pitchFamily="18" charset="0"/>
            </a:endParaRPr>
          </a:p>
          <a:p>
            <a:pPr algn="l" eaLnBrk="1" hangingPunct="1">
              <a:spcBef>
                <a:spcPct val="50000"/>
              </a:spcBef>
            </a:pPr>
            <a:r>
              <a:rPr kumimoji="1" lang="en-US" altLang="zh-CN" sz="2400" b="1" dirty="0">
                <a:latin typeface="Times New Roman" pitchFamily="18" charset="0"/>
                <a:hlinkClick r:id="rId6" action="ppaction://hlinksldjump"/>
              </a:rPr>
              <a:t>3.5</a:t>
            </a:r>
            <a:r>
              <a:rPr kumimoji="1" lang="zh-CN" altLang="en-US" sz="2400" b="1" dirty="0">
                <a:latin typeface="Times New Roman" pitchFamily="18" charset="0"/>
                <a:hlinkClick r:id="rId6" action="ppaction://hlinksldjump"/>
              </a:rPr>
              <a:t>　上下文无关文法及其语法树 </a:t>
            </a:r>
            <a:endParaRPr kumimoji="1" lang="zh-CN" altLang="en-US" sz="2400" b="1" dirty="0">
              <a:latin typeface="Times New Roman" pitchFamily="18" charset="0"/>
            </a:endParaRPr>
          </a:p>
          <a:p>
            <a:pPr algn="l" eaLnBrk="1" hangingPunct="1">
              <a:spcBef>
                <a:spcPct val="50000"/>
              </a:spcBef>
            </a:pPr>
            <a:r>
              <a:rPr kumimoji="1" lang="en-US" altLang="zh-CN" sz="2400" b="1" dirty="0">
                <a:latin typeface="Times New Roman" pitchFamily="18" charset="0"/>
                <a:hlinkClick r:id="rId7" action="ppaction://hlinksldjump"/>
              </a:rPr>
              <a:t>3.6</a:t>
            </a:r>
            <a:r>
              <a:rPr kumimoji="1" lang="zh-CN" altLang="en-US" sz="2400" b="1" dirty="0">
                <a:latin typeface="Times New Roman" pitchFamily="18" charset="0"/>
                <a:hlinkClick r:id="rId7" action="ppaction://hlinksldjump"/>
              </a:rPr>
              <a:t>　句型分析 </a:t>
            </a:r>
            <a:endParaRPr kumimoji="1" lang="zh-CN" altLang="en-US" sz="2400" b="1" dirty="0">
              <a:latin typeface="Times New Roman" pitchFamily="18" charset="0"/>
            </a:endParaRPr>
          </a:p>
          <a:p>
            <a:pPr algn="l" eaLnBrk="1" hangingPunct="1">
              <a:spcBef>
                <a:spcPct val="50000"/>
              </a:spcBef>
            </a:pPr>
            <a:r>
              <a:rPr kumimoji="1" lang="en-US" altLang="zh-CN" sz="2400" b="1" dirty="0">
                <a:latin typeface="Times New Roman" pitchFamily="18" charset="0"/>
                <a:hlinkClick r:id="rId8" action="ppaction://hlinksldjump"/>
              </a:rPr>
              <a:t>3.7</a:t>
            </a:r>
            <a:r>
              <a:rPr kumimoji="1" lang="zh-CN" altLang="en-US" sz="2400" b="1" dirty="0">
                <a:latin typeface="Times New Roman" pitchFamily="18" charset="0"/>
                <a:hlinkClick r:id="rId8" action="ppaction://hlinksldjump"/>
              </a:rPr>
              <a:t>　文法在实用中的一些说明 </a:t>
            </a:r>
            <a:endParaRPr kumimoji="1" lang="zh-CN" altLang="en-US" sz="2400" b="1" dirty="0">
              <a:latin typeface="Times New Roman" pitchFamily="18" charset="0"/>
            </a:endParaRPr>
          </a:p>
        </p:txBody>
      </p:sp>
    </p:spTree>
  </p:cSld>
  <p:clrMapOvr>
    <a:masterClrMapping/>
  </p:clrMapOvr>
  <p:transition advTm="100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273629" y="2786970"/>
            <a:ext cx="5867400" cy="925513"/>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1" name="Text Box 3"/>
          <p:cNvSpPr txBox="1">
            <a:spLocks noChangeArrowheads="1"/>
          </p:cNvSpPr>
          <p:nvPr/>
        </p:nvSpPr>
        <p:spPr bwMode="auto">
          <a:xfrm>
            <a:off x="468086" y="1447800"/>
            <a:ext cx="8153400" cy="475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20000"/>
              </a:spcBef>
            </a:pPr>
            <a:r>
              <a:rPr kumimoji="1" lang="zh-CN" altLang="en-US" sz="2000" b="1" dirty="0"/>
              <a:t>自上而下分析法：从</a:t>
            </a:r>
            <a:r>
              <a:rPr kumimoji="1" lang="zh-CN" altLang="en-US" sz="2000" dirty="0"/>
              <a:t>文法开始符号出发，反复使用规则，寻找匹配符号串（推导）的句型，直到推导出句子或规则用遍。</a:t>
            </a:r>
            <a:r>
              <a:rPr kumimoji="1" lang="zh-CN" altLang="en-US" sz="2000" b="1" dirty="0">
                <a:latin typeface="Times New Roman" pitchFamily="18" charset="0"/>
              </a:rPr>
              <a:t>进行每步推导时，存在两个选择问题：</a:t>
            </a:r>
          </a:p>
          <a:p>
            <a:pPr algn="l" eaLnBrk="1" hangingPunct="1">
              <a:lnSpc>
                <a:spcPct val="130000"/>
              </a:lnSpc>
              <a:spcBef>
                <a:spcPct val="20000"/>
              </a:spcBef>
            </a:pPr>
            <a:r>
              <a:rPr kumimoji="1" lang="zh-CN" altLang="en-US" sz="2000" b="1" dirty="0">
                <a:solidFill>
                  <a:srgbClr val="FF33CC"/>
                </a:solidFill>
                <a:latin typeface="Times New Roman" pitchFamily="18" charset="0"/>
              </a:rPr>
              <a:t>    </a:t>
            </a:r>
            <a:r>
              <a:rPr kumimoji="1" lang="zh-CN" altLang="en-US" sz="2000" b="1" dirty="0">
                <a:solidFill>
                  <a:srgbClr val="CC6600"/>
                </a:solidFill>
                <a:latin typeface="Times New Roman" pitchFamily="18" charset="0"/>
              </a:rPr>
              <a:t>⑴ 选择句型中哪一个非终结符进行推导</a:t>
            </a:r>
          </a:p>
          <a:p>
            <a:pPr algn="l" eaLnBrk="1" hangingPunct="1">
              <a:lnSpc>
                <a:spcPct val="130000"/>
              </a:lnSpc>
              <a:spcBef>
                <a:spcPct val="20000"/>
              </a:spcBef>
            </a:pPr>
            <a:r>
              <a:rPr kumimoji="1" lang="zh-CN" altLang="en-US" sz="2000" b="1" dirty="0">
                <a:solidFill>
                  <a:srgbClr val="CC6600"/>
                </a:solidFill>
                <a:latin typeface="Times New Roman" pitchFamily="18" charset="0"/>
              </a:rPr>
              <a:t>    ⑵ 选择非终结符的哪一个规则进行推导</a:t>
            </a:r>
          </a:p>
          <a:p>
            <a:pPr algn="l" eaLnBrk="1" hangingPunct="1">
              <a:lnSpc>
                <a:spcPct val="130000"/>
              </a:lnSpc>
              <a:spcBef>
                <a:spcPct val="20000"/>
              </a:spcBef>
            </a:pPr>
            <a:r>
              <a:rPr kumimoji="1" lang="zh-CN" altLang="en-US" sz="2000" b="1" dirty="0">
                <a:latin typeface="Times New Roman" pitchFamily="18" charset="0"/>
              </a:rPr>
              <a:t>问题⑴可以采用最左推导解决。问题⑵通常需要穷举每一个规则的可能推导</a:t>
            </a:r>
            <a:r>
              <a:rPr kumimoji="1" lang="zh-CN" altLang="en-US" sz="2000" b="1" dirty="0" smtClean="0">
                <a:latin typeface="Times New Roman" pitchFamily="18" charset="0"/>
              </a:rPr>
              <a:t>。</a:t>
            </a:r>
            <a:endParaRPr kumimoji="1" lang="zh-CN" altLang="en-US" sz="2000" b="1" dirty="0">
              <a:latin typeface="Times New Roman" pitchFamily="18" charset="0"/>
            </a:endParaRPr>
          </a:p>
          <a:p>
            <a:pPr algn="l" eaLnBrk="1" hangingPunct="1">
              <a:lnSpc>
                <a:spcPct val="130000"/>
              </a:lnSpc>
              <a:spcBef>
                <a:spcPct val="20000"/>
              </a:spcBef>
            </a:pPr>
            <a:r>
              <a:rPr kumimoji="1" lang="zh-CN" altLang="en-US" sz="2000" b="1" dirty="0" smtClean="0">
                <a:latin typeface="Times New Roman" pitchFamily="18" charset="0"/>
              </a:rPr>
              <a:t>成功：在推到过程中一旦出现个</a:t>
            </a:r>
            <a:r>
              <a:rPr kumimoji="1" lang="zh-CN" altLang="en-US" sz="2000" b="1" dirty="0">
                <a:latin typeface="Times New Roman" pitchFamily="18" charset="0"/>
              </a:rPr>
              <a:t>符号串</a:t>
            </a:r>
            <a:r>
              <a:rPr kumimoji="1" lang="en-US" altLang="zh-CN" sz="2000" b="1" dirty="0" smtClean="0">
                <a:latin typeface="Times New Roman" pitchFamily="18" charset="0"/>
              </a:rPr>
              <a:t>α</a:t>
            </a:r>
            <a:r>
              <a:rPr kumimoji="1" lang="zh-CN" altLang="en-US" sz="2000" b="1" dirty="0" smtClean="0">
                <a:latin typeface="Times New Roman" pitchFamily="18" charset="0"/>
              </a:rPr>
              <a:t>，</a:t>
            </a:r>
            <a:r>
              <a:rPr kumimoji="1" lang="zh-CN" altLang="en-US" sz="2000" b="1" dirty="0">
                <a:latin typeface="Times New Roman" pitchFamily="18" charset="0"/>
              </a:rPr>
              <a:t>便结束穷举过程，断定符号串</a:t>
            </a:r>
            <a:r>
              <a:rPr kumimoji="1" lang="en-US" altLang="zh-CN" sz="2000" b="1" dirty="0">
                <a:latin typeface="Times New Roman" pitchFamily="18" charset="0"/>
              </a:rPr>
              <a:t>α</a:t>
            </a:r>
            <a:r>
              <a:rPr kumimoji="1" lang="zh-CN" altLang="en-US" sz="2000" b="1" dirty="0">
                <a:latin typeface="Times New Roman" pitchFamily="18" charset="0"/>
              </a:rPr>
              <a:t>是句子。</a:t>
            </a:r>
          </a:p>
          <a:p>
            <a:pPr algn="l" eaLnBrk="1" hangingPunct="1">
              <a:lnSpc>
                <a:spcPct val="130000"/>
              </a:lnSpc>
              <a:spcBef>
                <a:spcPct val="20000"/>
              </a:spcBef>
            </a:pPr>
            <a:r>
              <a:rPr kumimoji="1" lang="zh-CN" altLang="en-US" sz="2000" b="1" dirty="0" smtClean="0">
                <a:latin typeface="Times New Roman" pitchFamily="18" charset="0"/>
              </a:rPr>
              <a:t>失败：当</a:t>
            </a:r>
            <a:r>
              <a:rPr kumimoji="1" lang="zh-CN" altLang="en-US" sz="2000" b="1" dirty="0">
                <a:latin typeface="Times New Roman" pitchFamily="18" charset="0"/>
              </a:rPr>
              <a:t>穷举全部可能的推导，</a:t>
            </a:r>
            <a:r>
              <a:rPr kumimoji="1" lang="zh-CN" altLang="en-US" sz="2000" b="1" dirty="0" smtClean="0">
                <a:latin typeface="Times New Roman" pitchFamily="18" charset="0"/>
              </a:rPr>
              <a:t>而不存在一</a:t>
            </a:r>
            <a:r>
              <a:rPr kumimoji="1" lang="zh-CN" altLang="en-US" sz="2000" b="1" dirty="0">
                <a:latin typeface="Times New Roman" pitchFamily="18" charset="0"/>
              </a:rPr>
              <a:t>个符号串</a:t>
            </a:r>
            <a:r>
              <a:rPr kumimoji="1" lang="en-US" altLang="zh-CN" sz="2000" b="1" dirty="0">
                <a:latin typeface="Times New Roman" pitchFamily="18" charset="0"/>
              </a:rPr>
              <a:t>α</a:t>
            </a:r>
            <a:r>
              <a:rPr kumimoji="1" lang="zh-CN" altLang="en-US" sz="2000" b="1" dirty="0">
                <a:latin typeface="Times New Roman" pitchFamily="18" charset="0"/>
              </a:rPr>
              <a:t>之推导过程的时候，才可以断定符号串</a:t>
            </a:r>
            <a:r>
              <a:rPr kumimoji="1" lang="en-US" altLang="zh-CN" sz="2000" b="1" dirty="0">
                <a:latin typeface="Times New Roman" pitchFamily="18" charset="0"/>
              </a:rPr>
              <a:t>α</a:t>
            </a:r>
            <a:r>
              <a:rPr kumimoji="1" lang="zh-CN" altLang="en-US" sz="2000" b="1" dirty="0">
                <a:latin typeface="Times New Roman" pitchFamily="18" charset="0"/>
              </a:rPr>
              <a:t>不是句子。</a:t>
            </a:r>
          </a:p>
        </p:txBody>
      </p:sp>
      <p:sp>
        <p:nvSpPr>
          <p:cNvPr id="43012" name="Rectangle 4"/>
          <p:cNvSpPr>
            <a:spLocks noGrp="1" noChangeArrowheads="1"/>
          </p:cNvSpPr>
          <p:nvPr>
            <p:ph type="title"/>
          </p:nvPr>
        </p:nvSpPr>
        <p:spPr>
          <a:xfrm>
            <a:off x="465138" y="762000"/>
            <a:ext cx="4183062" cy="457200"/>
          </a:xfrm>
        </p:spPr>
        <p:txBody>
          <a:bodyPr/>
          <a:lstStyle/>
          <a:p>
            <a:pPr eaLnBrk="1" hangingPunct="1">
              <a:spcBef>
                <a:spcPct val="50000"/>
              </a:spcBef>
            </a:pPr>
            <a:r>
              <a:rPr lang="en-US" altLang="zh-CN" b="1" dirty="0" smtClean="0">
                <a:solidFill>
                  <a:srgbClr val="CC0099"/>
                </a:solidFill>
                <a:latin typeface="Times New Roman" pitchFamily="18" charset="0"/>
                <a:ea typeface="黑体" pitchFamily="2" charset="-122"/>
              </a:rPr>
              <a:t>2.6.1</a:t>
            </a:r>
            <a:r>
              <a:rPr lang="zh-CN" altLang="en-US" b="1" dirty="0" smtClean="0">
                <a:solidFill>
                  <a:srgbClr val="CC0099"/>
                </a:solidFill>
                <a:latin typeface="Times New Roman" pitchFamily="18" charset="0"/>
                <a:ea typeface="黑体" pitchFamily="2" charset="-122"/>
              </a:rPr>
              <a:t>　自上而下的分析方法</a:t>
            </a:r>
          </a:p>
        </p:txBody>
      </p:sp>
    </p:spTree>
  </p:cSld>
  <p:clrMapOvr>
    <a:masterClrMapping/>
  </p:clrMapOvr>
  <p:transition advTm="1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
          <p:cNvSpPr>
            <a:spLocks noGrp="1" noChangeArrowheads="1"/>
          </p:cNvSpPr>
          <p:nvPr>
            <p:ph type="title"/>
          </p:nvPr>
        </p:nvSpPr>
        <p:spPr>
          <a:noFill/>
        </p:spPr>
        <p:txBody>
          <a:bodyPr/>
          <a:lstStyle/>
          <a:p>
            <a:pPr eaLnBrk="1" hangingPunct="1">
              <a:spcBef>
                <a:spcPct val="50000"/>
              </a:spcBef>
            </a:pPr>
            <a:r>
              <a:rPr kumimoji="1" lang="zh-CN" altLang="en-US" sz="1800" b="1" dirty="0" smtClean="0"/>
              <a:t>例</a:t>
            </a:r>
            <a:r>
              <a:rPr kumimoji="1" lang="en-US" altLang="zh-CN" sz="1800" b="1" dirty="0" smtClean="0"/>
              <a:t>2.10   </a:t>
            </a:r>
            <a:r>
              <a:rPr kumimoji="1" lang="zh-CN" altLang="en-US" sz="1800" b="1" dirty="0" smtClean="0"/>
              <a:t>以下列文法</a:t>
            </a:r>
            <a:r>
              <a:rPr kumimoji="1" lang="en-US" altLang="zh-CN" sz="1800" b="1" dirty="0" smtClean="0"/>
              <a:t>G[S]</a:t>
            </a:r>
            <a:r>
              <a:rPr kumimoji="1" lang="zh-CN" altLang="en-US" sz="1800" b="1" dirty="0" smtClean="0"/>
              <a:t>为例，说明推导法的思想。</a:t>
            </a:r>
          </a:p>
        </p:txBody>
      </p:sp>
      <p:sp>
        <p:nvSpPr>
          <p:cNvPr id="44035" name="Text Box 5"/>
          <p:cNvSpPr txBox="1">
            <a:spLocks noChangeArrowheads="1"/>
          </p:cNvSpPr>
          <p:nvPr/>
        </p:nvSpPr>
        <p:spPr bwMode="auto">
          <a:xfrm>
            <a:off x="6019800" y="152400"/>
            <a:ext cx="2743200" cy="1320800"/>
          </a:xfrm>
          <a:prstGeom prst="rect">
            <a:avLst/>
          </a:prstGeom>
          <a:solidFill>
            <a:srgbClr val="CCFFFF">
              <a:alpha val="47842"/>
            </a:srgbClr>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en-US" altLang="zh-CN" sz="2000" b="1">
                <a:latin typeface="Times New Roman" pitchFamily="18" charset="0"/>
              </a:rPr>
              <a:t>G[S]</a:t>
            </a:r>
            <a:r>
              <a:rPr kumimoji="1" lang="zh-CN" altLang="en-US" sz="2000" b="1">
                <a:latin typeface="Times New Roman" pitchFamily="18" charset="0"/>
              </a:rPr>
              <a:t>：</a:t>
            </a:r>
          </a:p>
          <a:p>
            <a:pPr algn="just"/>
            <a:r>
              <a:rPr kumimoji="1" lang="zh-CN" altLang="en-US" sz="2000" b="1">
                <a:latin typeface="Times New Roman" pitchFamily="18" charset="0"/>
              </a:rPr>
              <a:t>        </a:t>
            </a:r>
            <a:r>
              <a:rPr kumimoji="1" lang="en-US" altLang="zh-CN" sz="2000" b="1">
                <a:latin typeface="Times New Roman" pitchFamily="18" charset="0"/>
              </a:rPr>
              <a:t>1</a:t>
            </a:r>
            <a:r>
              <a:rPr kumimoji="1" lang="zh-CN" altLang="en-US" sz="2000" b="1">
                <a:latin typeface="Times New Roman" pitchFamily="18" charset="0"/>
              </a:rPr>
              <a:t>．</a:t>
            </a:r>
            <a:r>
              <a:rPr kumimoji="1" lang="en-US" altLang="zh-CN" sz="2000" b="1">
                <a:latin typeface="Times New Roman" pitchFamily="18" charset="0"/>
              </a:rPr>
              <a:t>S→cAd</a:t>
            </a:r>
          </a:p>
          <a:p>
            <a:pPr algn="just"/>
            <a:r>
              <a:rPr kumimoji="1" lang="en-US" altLang="zh-CN" sz="2000" b="1">
                <a:latin typeface="Times New Roman" pitchFamily="18" charset="0"/>
              </a:rPr>
              <a:t>        2</a:t>
            </a:r>
            <a:r>
              <a:rPr kumimoji="1" lang="zh-CN" altLang="en-US" sz="2000" b="1">
                <a:latin typeface="Times New Roman" pitchFamily="18" charset="0"/>
              </a:rPr>
              <a:t>．</a:t>
            </a:r>
            <a:r>
              <a:rPr kumimoji="1" lang="en-US" altLang="zh-CN" sz="2000" b="1">
                <a:latin typeface="Times New Roman" pitchFamily="18" charset="0"/>
              </a:rPr>
              <a:t>A→a</a:t>
            </a:r>
          </a:p>
          <a:p>
            <a:pPr algn="just"/>
            <a:r>
              <a:rPr kumimoji="1" lang="en-US" altLang="zh-CN" sz="2000" b="1">
                <a:latin typeface="Times New Roman" pitchFamily="18" charset="0"/>
              </a:rPr>
              <a:t>        3</a:t>
            </a:r>
            <a:r>
              <a:rPr kumimoji="1" lang="zh-CN" altLang="en-US" sz="2000" b="1">
                <a:latin typeface="Times New Roman" pitchFamily="18" charset="0"/>
              </a:rPr>
              <a:t>．</a:t>
            </a:r>
            <a:r>
              <a:rPr kumimoji="1" lang="en-US" altLang="zh-CN" sz="2000" b="1">
                <a:latin typeface="Times New Roman" pitchFamily="18" charset="0"/>
              </a:rPr>
              <a:t>A→ab</a:t>
            </a:r>
          </a:p>
        </p:txBody>
      </p:sp>
      <p:sp>
        <p:nvSpPr>
          <p:cNvPr id="44036" name="Rectangle 6"/>
          <p:cNvSpPr>
            <a:spLocks noChangeArrowheads="1"/>
          </p:cNvSpPr>
          <p:nvPr/>
        </p:nvSpPr>
        <p:spPr bwMode="auto">
          <a:xfrm>
            <a:off x="762000" y="990600"/>
            <a:ext cx="3733800" cy="36671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b="1"/>
              <a:t>（</a:t>
            </a:r>
            <a:r>
              <a:rPr kumimoji="1" lang="en-US" altLang="zh-CN" b="1"/>
              <a:t>1</a:t>
            </a:r>
            <a:r>
              <a:rPr kumimoji="1" lang="zh-CN" altLang="en-US" b="1"/>
              <a:t>）输入串</a:t>
            </a:r>
            <a:r>
              <a:rPr kumimoji="1" lang="en-US" altLang="zh-CN" b="1"/>
              <a:t>cabd</a:t>
            </a:r>
            <a:r>
              <a:rPr kumimoji="1" lang="zh-CN" altLang="en-US" b="1"/>
              <a:t>的推导过程</a:t>
            </a:r>
          </a:p>
        </p:txBody>
      </p:sp>
      <p:sp>
        <p:nvSpPr>
          <p:cNvPr id="44037" name="Text Box 7"/>
          <p:cNvSpPr txBox="1">
            <a:spLocks noChangeArrowheads="1"/>
          </p:cNvSpPr>
          <p:nvPr/>
        </p:nvSpPr>
        <p:spPr bwMode="auto">
          <a:xfrm>
            <a:off x="762000" y="1371600"/>
            <a:ext cx="518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a:t>
            </a:r>
            <a:r>
              <a:rPr kumimoji="1" lang="en-US" altLang="zh-CN" sz="2000" b="1">
                <a:latin typeface="Times New Roman" pitchFamily="18" charset="0"/>
              </a:rPr>
              <a:t>2</a:t>
            </a:r>
            <a:r>
              <a:rPr kumimoji="1" lang="zh-CN" altLang="en-US" sz="2000" b="1">
                <a:latin typeface="Times New Roman" pitchFamily="18" charset="0"/>
              </a:rPr>
              <a:t>）输入串</a:t>
            </a:r>
            <a:r>
              <a:rPr kumimoji="1" lang="en-US" altLang="zh-CN" sz="2000" b="1">
                <a:latin typeface="Times New Roman" pitchFamily="18" charset="0"/>
              </a:rPr>
              <a:t>cabc</a:t>
            </a:r>
            <a:r>
              <a:rPr kumimoji="1" lang="zh-CN" altLang="en-US" sz="2000" b="1">
                <a:latin typeface="Times New Roman" pitchFamily="18" charset="0"/>
              </a:rPr>
              <a:t>的推导过程</a:t>
            </a:r>
          </a:p>
        </p:txBody>
      </p:sp>
      <p:sp>
        <p:nvSpPr>
          <p:cNvPr id="146440" name="Rectangle 8"/>
          <p:cNvSpPr>
            <a:spLocks noChangeArrowheads="1"/>
          </p:cNvSpPr>
          <p:nvPr/>
        </p:nvSpPr>
        <p:spPr bwMode="auto">
          <a:xfrm>
            <a:off x="3429000" y="2687638"/>
            <a:ext cx="2241550"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a:t>选</a:t>
            </a:r>
            <a:r>
              <a:rPr lang="en-US" altLang="zh-CN"/>
              <a:t>1</a:t>
            </a:r>
            <a:r>
              <a:rPr lang="zh-CN" altLang="en-US"/>
              <a:t>号规则，</a:t>
            </a:r>
            <a:r>
              <a:rPr lang="en-US" altLang="zh-CN"/>
              <a:t>c</a:t>
            </a:r>
            <a:r>
              <a:rPr lang="zh-CN" altLang="en-US"/>
              <a:t>匹配成功</a:t>
            </a:r>
          </a:p>
        </p:txBody>
      </p:sp>
      <p:sp>
        <p:nvSpPr>
          <p:cNvPr id="146441" name="Rectangle 9"/>
          <p:cNvSpPr>
            <a:spLocks noChangeArrowheads="1"/>
          </p:cNvSpPr>
          <p:nvPr/>
        </p:nvSpPr>
        <p:spPr bwMode="auto">
          <a:xfrm>
            <a:off x="2514600" y="2687638"/>
            <a:ext cx="914400"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solidFill>
                  <a:srgbClr val="FF6600"/>
                </a:solidFill>
              </a:rPr>
              <a:t>c</a:t>
            </a:r>
            <a:r>
              <a:rPr lang="en-US" altLang="zh-CN"/>
              <a:t>abd</a:t>
            </a:r>
          </a:p>
        </p:txBody>
      </p:sp>
      <p:sp>
        <p:nvSpPr>
          <p:cNvPr id="146442" name="Rectangle 10"/>
          <p:cNvSpPr>
            <a:spLocks noChangeArrowheads="1"/>
          </p:cNvSpPr>
          <p:nvPr/>
        </p:nvSpPr>
        <p:spPr bwMode="auto">
          <a:xfrm>
            <a:off x="1393825" y="2687638"/>
            <a:ext cx="1120775"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S=&gt;</a:t>
            </a:r>
            <a:r>
              <a:rPr lang="en-US" altLang="zh-CN">
                <a:solidFill>
                  <a:srgbClr val="FF6600"/>
                </a:solidFill>
              </a:rPr>
              <a:t>c</a:t>
            </a:r>
            <a:r>
              <a:rPr lang="en-US" altLang="zh-CN"/>
              <a:t>Ad</a:t>
            </a:r>
          </a:p>
        </p:txBody>
      </p:sp>
      <p:sp>
        <p:nvSpPr>
          <p:cNvPr id="146443" name="Rectangle 11"/>
          <p:cNvSpPr>
            <a:spLocks noChangeArrowheads="1"/>
          </p:cNvSpPr>
          <p:nvPr/>
        </p:nvSpPr>
        <p:spPr bwMode="auto">
          <a:xfrm>
            <a:off x="685800" y="2687638"/>
            <a:ext cx="708025" cy="609600"/>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2</a:t>
            </a:r>
          </a:p>
        </p:txBody>
      </p:sp>
      <p:sp>
        <p:nvSpPr>
          <p:cNvPr id="146444" name="Rectangle 12"/>
          <p:cNvSpPr>
            <a:spLocks noChangeArrowheads="1"/>
          </p:cNvSpPr>
          <p:nvPr/>
        </p:nvSpPr>
        <p:spPr bwMode="auto">
          <a:xfrm>
            <a:off x="3429000" y="2290763"/>
            <a:ext cx="2241550"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a:t>从</a:t>
            </a:r>
            <a:r>
              <a:rPr lang="en-US" altLang="zh-CN"/>
              <a:t>S</a:t>
            </a:r>
            <a:r>
              <a:rPr lang="zh-CN" altLang="en-US"/>
              <a:t>开始推导</a:t>
            </a:r>
          </a:p>
        </p:txBody>
      </p:sp>
      <p:sp>
        <p:nvSpPr>
          <p:cNvPr id="146445" name="Rectangle 13"/>
          <p:cNvSpPr>
            <a:spLocks noChangeArrowheads="1"/>
          </p:cNvSpPr>
          <p:nvPr/>
        </p:nvSpPr>
        <p:spPr bwMode="auto">
          <a:xfrm>
            <a:off x="2514600" y="2290763"/>
            <a:ext cx="914400"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cabd</a:t>
            </a:r>
          </a:p>
        </p:txBody>
      </p:sp>
      <p:sp>
        <p:nvSpPr>
          <p:cNvPr id="146446" name="Rectangle 14"/>
          <p:cNvSpPr>
            <a:spLocks noChangeArrowheads="1"/>
          </p:cNvSpPr>
          <p:nvPr/>
        </p:nvSpPr>
        <p:spPr bwMode="auto">
          <a:xfrm>
            <a:off x="1393825" y="2290763"/>
            <a:ext cx="1120775"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S</a:t>
            </a:r>
          </a:p>
        </p:txBody>
      </p:sp>
      <p:sp>
        <p:nvSpPr>
          <p:cNvPr id="146447" name="Rectangle 15"/>
          <p:cNvSpPr>
            <a:spLocks noChangeArrowheads="1"/>
          </p:cNvSpPr>
          <p:nvPr/>
        </p:nvSpPr>
        <p:spPr bwMode="auto">
          <a:xfrm>
            <a:off x="685800" y="2290763"/>
            <a:ext cx="708025"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1</a:t>
            </a:r>
          </a:p>
        </p:txBody>
      </p:sp>
      <p:sp>
        <p:nvSpPr>
          <p:cNvPr id="146448" name="Rectangle 16"/>
          <p:cNvSpPr>
            <a:spLocks noChangeArrowheads="1"/>
          </p:cNvSpPr>
          <p:nvPr/>
        </p:nvSpPr>
        <p:spPr bwMode="auto">
          <a:xfrm>
            <a:off x="3429000" y="1925638"/>
            <a:ext cx="2241550"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a:t>说明</a:t>
            </a:r>
          </a:p>
        </p:txBody>
      </p:sp>
      <p:sp>
        <p:nvSpPr>
          <p:cNvPr id="146449" name="Rectangle 17"/>
          <p:cNvSpPr>
            <a:spLocks noChangeArrowheads="1"/>
          </p:cNvSpPr>
          <p:nvPr/>
        </p:nvSpPr>
        <p:spPr bwMode="auto">
          <a:xfrm>
            <a:off x="2514600" y="1925638"/>
            <a:ext cx="914400"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a:t>输入串</a:t>
            </a:r>
          </a:p>
        </p:txBody>
      </p:sp>
      <p:sp>
        <p:nvSpPr>
          <p:cNvPr id="146450" name="Rectangle 18"/>
          <p:cNvSpPr>
            <a:spLocks noChangeArrowheads="1"/>
          </p:cNvSpPr>
          <p:nvPr/>
        </p:nvSpPr>
        <p:spPr bwMode="auto">
          <a:xfrm>
            <a:off x="1393825" y="1925638"/>
            <a:ext cx="1120775"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a:t>推导过程</a:t>
            </a:r>
          </a:p>
        </p:txBody>
      </p:sp>
      <p:sp>
        <p:nvSpPr>
          <p:cNvPr id="146451" name="Rectangle 19"/>
          <p:cNvSpPr>
            <a:spLocks noChangeArrowheads="1"/>
          </p:cNvSpPr>
          <p:nvPr/>
        </p:nvSpPr>
        <p:spPr bwMode="auto">
          <a:xfrm>
            <a:off x="685800" y="1925638"/>
            <a:ext cx="708025"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a:t>序号</a:t>
            </a:r>
          </a:p>
        </p:txBody>
      </p:sp>
      <p:sp>
        <p:nvSpPr>
          <p:cNvPr id="146452" name="Line 20"/>
          <p:cNvSpPr>
            <a:spLocks noChangeShapeType="1"/>
          </p:cNvSpPr>
          <p:nvPr/>
        </p:nvSpPr>
        <p:spPr bwMode="auto">
          <a:xfrm>
            <a:off x="685800" y="1925638"/>
            <a:ext cx="4984750" cy="158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3" name="Line 21"/>
          <p:cNvSpPr>
            <a:spLocks noChangeShapeType="1"/>
          </p:cNvSpPr>
          <p:nvPr/>
        </p:nvSpPr>
        <p:spPr bwMode="auto">
          <a:xfrm>
            <a:off x="685800" y="2290763"/>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4" name="Line 22"/>
          <p:cNvSpPr>
            <a:spLocks noChangeShapeType="1"/>
          </p:cNvSpPr>
          <p:nvPr/>
        </p:nvSpPr>
        <p:spPr bwMode="auto">
          <a:xfrm>
            <a:off x="685800" y="1925638"/>
            <a:ext cx="0" cy="73025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5" name="Line 23"/>
          <p:cNvSpPr>
            <a:spLocks noChangeShapeType="1"/>
          </p:cNvSpPr>
          <p:nvPr/>
        </p:nvSpPr>
        <p:spPr bwMode="auto">
          <a:xfrm>
            <a:off x="1393825" y="1925638"/>
            <a:ext cx="0" cy="730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6" name="Line 24"/>
          <p:cNvSpPr>
            <a:spLocks noChangeShapeType="1"/>
          </p:cNvSpPr>
          <p:nvPr/>
        </p:nvSpPr>
        <p:spPr bwMode="auto">
          <a:xfrm>
            <a:off x="2514600" y="1925638"/>
            <a:ext cx="0" cy="730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7" name="Line 25"/>
          <p:cNvSpPr>
            <a:spLocks noChangeShapeType="1"/>
          </p:cNvSpPr>
          <p:nvPr/>
        </p:nvSpPr>
        <p:spPr bwMode="auto">
          <a:xfrm>
            <a:off x="3429000" y="1925638"/>
            <a:ext cx="0" cy="730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8" name="Line 26"/>
          <p:cNvSpPr>
            <a:spLocks noChangeShapeType="1"/>
          </p:cNvSpPr>
          <p:nvPr/>
        </p:nvSpPr>
        <p:spPr bwMode="auto">
          <a:xfrm>
            <a:off x="5670550" y="1925638"/>
            <a:ext cx="0" cy="73025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9" name="Line 27"/>
          <p:cNvSpPr>
            <a:spLocks noChangeShapeType="1"/>
          </p:cNvSpPr>
          <p:nvPr/>
        </p:nvSpPr>
        <p:spPr bwMode="auto">
          <a:xfrm>
            <a:off x="685800" y="2655888"/>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1" name="Line 29"/>
          <p:cNvSpPr>
            <a:spLocks noChangeShapeType="1"/>
          </p:cNvSpPr>
          <p:nvPr/>
        </p:nvSpPr>
        <p:spPr bwMode="auto">
          <a:xfrm>
            <a:off x="685800" y="2687638"/>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2" name="Line 30"/>
          <p:cNvSpPr>
            <a:spLocks noChangeShapeType="1"/>
          </p:cNvSpPr>
          <p:nvPr/>
        </p:nvSpPr>
        <p:spPr bwMode="auto">
          <a:xfrm>
            <a:off x="1393825" y="2687638"/>
            <a:ext cx="0" cy="639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3" name="Line 31"/>
          <p:cNvSpPr>
            <a:spLocks noChangeShapeType="1"/>
          </p:cNvSpPr>
          <p:nvPr/>
        </p:nvSpPr>
        <p:spPr bwMode="auto">
          <a:xfrm>
            <a:off x="2514600" y="2687638"/>
            <a:ext cx="0" cy="639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4" name="Line 32"/>
          <p:cNvSpPr>
            <a:spLocks noChangeShapeType="1"/>
          </p:cNvSpPr>
          <p:nvPr/>
        </p:nvSpPr>
        <p:spPr bwMode="auto">
          <a:xfrm>
            <a:off x="3429000" y="2687638"/>
            <a:ext cx="0" cy="665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5" name="Line 33"/>
          <p:cNvSpPr>
            <a:spLocks noChangeShapeType="1"/>
          </p:cNvSpPr>
          <p:nvPr/>
        </p:nvSpPr>
        <p:spPr bwMode="auto">
          <a:xfrm>
            <a:off x="685800" y="2687638"/>
            <a:ext cx="0" cy="63976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3" name="Line 34"/>
          <p:cNvSpPr>
            <a:spLocks noChangeShapeType="1"/>
          </p:cNvSpPr>
          <p:nvPr/>
        </p:nvSpPr>
        <p:spPr bwMode="auto">
          <a:xfrm>
            <a:off x="685800" y="2655888"/>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7" name="Line 35"/>
          <p:cNvSpPr>
            <a:spLocks noChangeShapeType="1"/>
          </p:cNvSpPr>
          <p:nvPr/>
        </p:nvSpPr>
        <p:spPr bwMode="auto">
          <a:xfrm>
            <a:off x="5670550" y="2687638"/>
            <a:ext cx="0" cy="63976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5" name="Line 36"/>
          <p:cNvSpPr>
            <a:spLocks noChangeShapeType="1"/>
          </p:cNvSpPr>
          <p:nvPr/>
        </p:nvSpPr>
        <p:spPr bwMode="auto">
          <a:xfrm>
            <a:off x="5670550" y="2655888"/>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9" name="Line 37"/>
          <p:cNvSpPr>
            <a:spLocks noChangeShapeType="1"/>
          </p:cNvSpPr>
          <p:nvPr/>
        </p:nvSpPr>
        <p:spPr bwMode="auto">
          <a:xfrm>
            <a:off x="696913" y="3276600"/>
            <a:ext cx="498475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70" name="Rectangle 38"/>
          <p:cNvSpPr>
            <a:spLocks noChangeArrowheads="1"/>
          </p:cNvSpPr>
          <p:nvPr/>
        </p:nvSpPr>
        <p:spPr bwMode="auto">
          <a:xfrm>
            <a:off x="3429000" y="3297238"/>
            <a:ext cx="2241550"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a:t>选</a:t>
            </a:r>
            <a:r>
              <a:rPr lang="en-US" altLang="zh-CN"/>
              <a:t>2</a:t>
            </a:r>
            <a:r>
              <a:rPr lang="zh-CN" altLang="en-US"/>
              <a:t>号规则，</a:t>
            </a:r>
            <a:r>
              <a:rPr lang="en-US" altLang="zh-CN"/>
              <a:t>a</a:t>
            </a:r>
            <a:r>
              <a:rPr lang="zh-CN" altLang="en-US"/>
              <a:t>匹配成功</a:t>
            </a:r>
            <a:r>
              <a:rPr lang="en-US" altLang="zh-CN"/>
              <a:t>d</a:t>
            </a:r>
            <a:r>
              <a:rPr lang="zh-CN" altLang="en-US"/>
              <a:t>不成功，回溯</a:t>
            </a:r>
          </a:p>
        </p:txBody>
      </p:sp>
      <p:sp>
        <p:nvSpPr>
          <p:cNvPr id="146471" name="Rectangle 39"/>
          <p:cNvSpPr>
            <a:spLocks noChangeArrowheads="1"/>
          </p:cNvSpPr>
          <p:nvPr/>
        </p:nvSpPr>
        <p:spPr bwMode="auto">
          <a:xfrm>
            <a:off x="2514600" y="3297238"/>
            <a:ext cx="914400"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solidFill>
                  <a:srgbClr val="FF6600"/>
                </a:solidFill>
              </a:rPr>
              <a:t>ca</a:t>
            </a:r>
            <a:r>
              <a:rPr lang="en-US" altLang="zh-CN"/>
              <a:t>bd</a:t>
            </a:r>
          </a:p>
        </p:txBody>
      </p:sp>
      <p:sp>
        <p:nvSpPr>
          <p:cNvPr id="146472" name="Rectangle 40"/>
          <p:cNvSpPr>
            <a:spLocks noChangeArrowheads="1"/>
          </p:cNvSpPr>
          <p:nvPr/>
        </p:nvSpPr>
        <p:spPr bwMode="auto">
          <a:xfrm>
            <a:off x="1393825" y="3297238"/>
            <a:ext cx="1120775"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S=&gt;</a:t>
            </a:r>
            <a:r>
              <a:rPr lang="en-US" altLang="zh-CN">
                <a:solidFill>
                  <a:srgbClr val="FF6600"/>
                </a:solidFill>
              </a:rPr>
              <a:t>ca</a:t>
            </a:r>
            <a:r>
              <a:rPr lang="en-US" altLang="zh-CN"/>
              <a:t>d</a:t>
            </a:r>
          </a:p>
        </p:txBody>
      </p:sp>
      <p:sp>
        <p:nvSpPr>
          <p:cNvPr id="146473" name="Rectangle 41"/>
          <p:cNvSpPr>
            <a:spLocks noChangeArrowheads="1"/>
          </p:cNvSpPr>
          <p:nvPr/>
        </p:nvSpPr>
        <p:spPr bwMode="auto">
          <a:xfrm>
            <a:off x="685800" y="3297238"/>
            <a:ext cx="708025" cy="609600"/>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3</a:t>
            </a:r>
          </a:p>
        </p:txBody>
      </p:sp>
      <p:sp>
        <p:nvSpPr>
          <p:cNvPr id="146474" name="Line 42"/>
          <p:cNvSpPr>
            <a:spLocks noChangeShapeType="1"/>
          </p:cNvSpPr>
          <p:nvPr/>
        </p:nvSpPr>
        <p:spPr bwMode="auto">
          <a:xfrm>
            <a:off x="685800" y="3297238"/>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75" name="Line 43"/>
          <p:cNvSpPr>
            <a:spLocks noChangeShapeType="1"/>
          </p:cNvSpPr>
          <p:nvPr/>
        </p:nvSpPr>
        <p:spPr bwMode="auto">
          <a:xfrm>
            <a:off x="1393825" y="3297238"/>
            <a:ext cx="0" cy="639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76" name="Line 44"/>
          <p:cNvSpPr>
            <a:spLocks noChangeShapeType="1"/>
          </p:cNvSpPr>
          <p:nvPr/>
        </p:nvSpPr>
        <p:spPr bwMode="auto">
          <a:xfrm>
            <a:off x="2514600" y="3297238"/>
            <a:ext cx="0" cy="639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77" name="Line 45"/>
          <p:cNvSpPr>
            <a:spLocks noChangeShapeType="1"/>
          </p:cNvSpPr>
          <p:nvPr/>
        </p:nvSpPr>
        <p:spPr bwMode="auto">
          <a:xfrm>
            <a:off x="3429000" y="3297238"/>
            <a:ext cx="0" cy="665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78" name="Line 46"/>
          <p:cNvSpPr>
            <a:spLocks noChangeShapeType="1"/>
          </p:cNvSpPr>
          <p:nvPr/>
        </p:nvSpPr>
        <p:spPr bwMode="auto">
          <a:xfrm>
            <a:off x="685800" y="3297238"/>
            <a:ext cx="0" cy="63976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79" name="Line 47"/>
          <p:cNvSpPr>
            <a:spLocks noChangeShapeType="1"/>
          </p:cNvSpPr>
          <p:nvPr/>
        </p:nvSpPr>
        <p:spPr bwMode="auto">
          <a:xfrm>
            <a:off x="5670550" y="3297238"/>
            <a:ext cx="0" cy="63976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80" name="Line 48"/>
          <p:cNvSpPr>
            <a:spLocks noChangeShapeType="1"/>
          </p:cNvSpPr>
          <p:nvPr/>
        </p:nvSpPr>
        <p:spPr bwMode="auto">
          <a:xfrm>
            <a:off x="685800" y="3886200"/>
            <a:ext cx="498475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81" name="Rectangle 49"/>
          <p:cNvSpPr>
            <a:spLocks noChangeArrowheads="1"/>
          </p:cNvSpPr>
          <p:nvPr/>
        </p:nvSpPr>
        <p:spPr bwMode="auto">
          <a:xfrm>
            <a:off x="3429000" y="3886200"/>
            <a:ext cx="2241550"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a:t>选</a:t>
            </a:r>
            <a:r>
              <a:rPr lang="en-US" altLang="zh-CN"/>
              <a:t>3</a:t>
            </a:r>
            <a:r>
              <a:rPr lang="zh-CN" altLang="en-US"/>
              <a:t>号规则推导</a:t>
            </a:r>
          </a:p>
        </p:txBody>
      </p:sp>
      <p:sp>
        <p:nvSpPr>
          <p:cNvPr id="146482" name="Rectangle 50"/>
          <p:cNvSpPr>
            <a:spLocks noChangeArrowheads="1"/>
          </p:cNvSpPr>
          <p:nvPr/>
        </p:nvSpPr>
        <p:spPr bwMode="auto">
          <a:xfrm>
            <a:off x="2514600" y="3886200"/>
            <a:ext cx="914400"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solidFill>
                  <a:srgbClr val="FF6600"/>
                </a:solidFill>
              </a:rPr>
              <a:t>c</a:t>
            </a:r>
            <a:r>
              <a:rPr lang="en-US" altLang="zh-CN"/>
              <a:t>abd</a:t>
            </a:r>
          </a:p>
        </p:txBody>
      </p:sp>
      <p:sp>
        <p:nvSpPr>
          <p:cNvPr id="146483" name="Rectangle 51"/>
          <p:cNvSpPr>
            <a:spLocks noChangeArrowheads="1"/>
          </p:cNvSpPr>
          <p:nvPr/>
        </p:nvSpPr>
        <p:spPr bwMode="auto">
          <a:xfrm>
            <a:off x="1393825" y="3886200"/>
            <a:ext cx="1120775"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S=&gt;</a:t>
            </a:r>
            <a:r>
              <a:rPr lang="en-US" altLang="zh-CN">
                <a:solidFill>
                  <a:srgbClr val="FF6600"/>
                </a:solidFill>
              </a:rPr>
              <a:t>c</a:t>
            </a:r>
            <a:r>
              <a:rPr lang="en-US" altLang="zh-CN"/>
              <a:t>Ad</a:t>
            </a:r>
          </a:p>
        </p:txBody>
      </p:sp>
      <p:sp>
        <p:nvSpPr>
          <p:cNvPr id="146484" name="Rectangle 52"/>
          <p:cNvSpPr>
            <a:spLocks noChangeArrowheads="1"/>
          </p:cNvSpPr>
          <p:nvPr/>
        </p:nvSpPr>
        <p:spPr bwMode="auto">
          <a:xfrm>
            <a:off x="685800" y="3886200"/>
            <a:ext cx="708025" cy="609600"/>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4</a:t>
            </a:r>
          </a:p>
        </p:txBody>
      </p:sp>
      <p:sp>
        <p:nvSpPr>
          <p:cNvPr id="146485" name="Line 53"/>
          <p:cNvSpPr>
            <a:spLocks noChangeShapeType="1"/>
          </p:cNvSpPr>
          <p:nvPr/>
        </p:nvSpPr>
        <p:spPr bwMode="auto">
          <a:xfrm>
            <a:off x="685800" y="3886200"/>
            <a:ext cx="498475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86" name="Line 54"/>
          <p:cNvSpPr>
            <a:spLocks noChangeShapeType="1"/>
          </p:cNvSpPr>
          <p:nvPr/>
        </p:nvSpPr>
        <p:spPr bwMode="auto">
          <a:xfrm>
            <a:off x="1393825" y="3886200"/>
            <a:ext cx="0" cy="639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87" name="Line 55"/>
          <p:cNvSpPr>
            <a:spLocks noChangeShapeType="1"/>
          </p:cNvSpPr>
          <p:nvPr/>
        </p:nvSpPr>
        <p:spPr bwMode="auto">
          <a:xfrm>
            <a:off x="2514600" y="3886200"/>
            <a:ext cx="0" cy="639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88" name="Line 56"/>
          <p:cNvSpPr>
            <a:spLocks noChangeShapeType="1"/>
          </p:cNvSpPr>
          <p:nvPr/>
        </p:nvSpPr>
        <p:spPr bwMode="auto">
          <a:xfrm>
            <a:off x="3429000" y="3886200"/>
            <a:ext cx="0" cy="665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89" name="Line 57"/>
          <p:cNvSpPr>
            <a:spLocks noChangeShapeType="1"/>
          </p:cNvSpPr>
          <p:nvPr/>
        </p:nvSpPr>
        <p:spPr bwMode="auto">
          <a:xfrm>
            <a:off x="685800" y="3886200"/>
            <a:ext cx="0" cy="63976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0" name="Line 58"/>
          <p:cNvSpPr>
            <a:spLocks noChangeShapeType="1"/>
          </p:cNvSpPr>
          <p:nvPr/>
        </p:nvSpPr>
        <p:spPr bwMode="auto">
          <a:xfrm>
            <a:off x="5670550" y="3886200"/>
            <a:ext cx="0" cy="63976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1" name="Line 59"/>
          <p:cNvSpPr>
            <a:spLocks noChangeShapeType="1"/>
          </p:cNvSpPr>
          <p:nvPr/>
        </p:nvSpPr>
        <p:spPr bwMode="auto">
          <a:xfrm>
            <a:off x="685800" y="4475163"/>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2" name="Rectangle 60"/>
          <p:cNvSpPr>
            <a:spLocks noChangeArrowheads="1"/>
          </p:cNvSpPr>
          <p:nvPr/>
        </p:nvSpPr>
        <p:spPr bwMode="auto">
          <a:xfrm>
            <a:off x="3429000" y="4495800"/>
            <a:ext cx="2241550"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abd</a:t>
            </a:r>
            <a:r>
              <a:rPr lang="zh-CN" altLang="en-US"/>
              <a:t>匹配成功，所以</a:t>
            </a:r>
            <a:r>
              <a:rPr lang="en-US" altLang="zh-CN"/>
              <a:t>cabd</a:t>
            </a:r>
            <a:r>
              <a:rPr lang="zh-CN" altLang="en-US"/>
              <a:t>是一个句子</a:t>
            </a:r>
          </a:p>
        </p:txBody>
      </p:sp>
      <p:sp>
        <p:nvSpPr>
          <p:cNvPr id="146493" name="Rectangle 61"/>
          <p:cNvSpPr>
            <a:spLocks noChangeArrowheads="1"/>
          </p:cNvSpPr>
          <p:nvPr/>
        </p:nvSpPr>
        <p:spPr bwMode="auto">
          <a:xfrm>
            <a:off x="2514600" y="4495800"/>
            <a:ext cx="914400"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solidFill>
                  <a:srgbClr val="FF6600"/>
                </a:solidFill>
              </a:rPr>
              <a:t>cabd</a:t>
            </a:r>
          </a:p>
        </p:txBody>
      </p:sp>
      <p:sp>
        <p:nvSpPr>
          <p:cNvPr id="146494" name="Rectangle 62"/>
          <p:cNvSpPr>
            <a:spLocks noChangeArrowheads="1"/>
          </p:cNvSpPr>
          <p:nvPr/>
        </p:nvSpPr>
        <p:spPr bwMode="auto">
          <a:xfrm>
            <a:off x="1393825" y="4495800"/>
            <a:ext cx="1120775"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S=&gt;</a:t>
            </a:r>
            <a:r>
              <a:rPr lang="en-US" altLang="zh-CN">
                <a:solidFill>
                  <a:srgbClr val="FF6600"/>
                </a:solidFill>
              </a:rPr>
              <a:t>cabd</a:t>
            </a:r>
          </a:p>
        </p:txBody>
      </p:sp>
      <p:sp>
        <p:nvSpPr>
          <p:cNvPr id="146495" name="Rectangle 63"/>
          <p:cNvSpPr>
            <a:spLocks noChangeArrowheads="1"/>
          </p:cNvSpPr>
          <p:nvPr/>
        </p:nvSpPr>
        <p:spPr bwMode="auto">
          <a:xfrm>
            <a:off x="685800" y="4495800"/>
            <a:ext cx="708025" cy="609600"/>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a:t>5</a:t>
            </a:r>
          </a:p>
        </p:txBody>
      </p:sp>
      <p:sp>
        <p:nvSpPr>
          <p:cNvPr id="146496" name="Line 64"/>
          <p:cNvSpPr>
            <a:spLocks noChangeShapeType="1"/>
          </p:cNvSpPr>
          <p:nvPr/>
        </p:nvSpPr>
        <p:spPr bwMode="auto">
          <a:xfrm>
            <a:off x="685800" y="4495800"/>
            <a:ext cx="498475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7" name="Line 65"/>
          <p:cNvSpPr>
            <a:spLocks noChangeShapeType="1"/>
          </p:cNvSpPr>
          <p:nvPr/>
        </p:nvSpPr>
        <p:spPr bwMode="auto">
          <a:xfrm>
            <a:off x="1393825" y="4495800"/>
            <a:ext cx="0" cy="639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8" name="Line 66"/>
          <p:cNvSpPr>
            <a:spLocks noChangeShapeType="1"/>
          </p:cNvSpPr>
          <p:nvPr/>
        </p:nvSpPr>
        <p:spPr bwMode="auto">
          <a:xfrm>
            <a:off x="2514600" y="4495800"/>
            <a:ext cx="0" cy="639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99" name="Line 67"/>
          <p:cNvSpPr>
            <a:spLocks noChangeShapeType="1"/>
          </p:cNvSpPr>
          <p:nvPr/>
        </p:nvSpPr>
        <p:spPr bwMode="auto">
          <a:xfrm>
            <a:off x="3429000" y="4495800"/>
            <a:ext cx="0" cy="665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500" name="Line 68"/>
          <p:cNvSpPr>
            <a:spLocks noChangeShapeType="1"/>
          </p:cNvSpPr>
          <p:nvPr/>
        </p:nvSpPr>
        <p:spPr bwMode="auto">
          <a:xfrm>
            <a:off x="685800" y="4495800"/>
            <a:ext cx="0" cy="63976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501" name="Line 69"/>
          <p:cNvSpPr>
            <a:spLocks noChangeShapeType="1"/>
          </p:cNvSpPr>
          <p:nvPr/>
        </p:nvSpPr>
        <p:spPr bwMode="auto">
          <a:xfrm>
            <a:off x="5670550" y="4495800"/>
            <a:ext cx="0" cy="63976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502" name="Line 70"/>
          <p:cNvSpPr>
            <a:spLocks noChangeShapeType="1"/>
          </p:cNvSpPr>
          <p:nvPr/>
        </p:nvSpPr>
        <p:spPr bwMode="auto">
          <a:xfrm>
            <a:off x="685800" y="5084763"/>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00" name="Text Box 72"/>
          <p:cNvSpPr txBox="1">
            <a:spLocks noChangeArrowheads="1"/>
          </p:cNvSpPr>
          <p:nvPr/>
        </p:nvSpPr>
        <p:spPr bwMode="auto">
          <a:xfrm>
            <a:off x="152400" y="5638800"/>
            <a:ext cx="8610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000" b="1">
                <a:latin typeface="宋体" pitchFamily="2" charset="-122"/>
              </a:rPr>
              <a:t>这样带回溯的</a:t>
            </a:r>
            <a:r>
              <a:rPr kumimoji="1" lang="zh-CN" altLang="en-US" sz="2000" b="1">
                <a:latin typeface="Times New Roman" pitchFamily="18" charset="0"/>
              </a:rPr>
              <a:t>推导法效率很低。后面重点研究避免</a:t>
            </a:r>
            <a:r>
              <a:rPr kumimoji="1" lang="zh-CN" altLang="en-US" sz="2000" b="1">
                <a:latin typeface="宋体" pitchFamily="2" charset="-122"/>
              </a:rPr>
              <a:t>回溯的</a:t>
            </a:r>
            <a:r>
              <a:rPr kumimoji="1" lang="zh-CN" altLang="en-US" sz="2000" b="1">
                <a:latin typeface="Times New Roman" pitchFamily="18" charset="0"/>
              </a:rPr>
              <a:t>推导法！</a:t>
            </a:r>
          </a:p>
        </p:txBody>
      </p:sp>
      <p:pic>
        <p:nvPicPr>
          <p:cNvPr id="146505" name="Picture 73"/>
          <p:cNvPicPr>
            <a:picLocks noChangeAspect="1" noChangeArrowheads="1"/>
          </p:cNvPicPr>
          <p:nvPr/>
        </p:nvPicPr>
        <p:blipFill>
          <a:blip r:embed="rId2">
            <a:extLst>
              <a:ext uri="{28A0092B-C50C-407E-A947-70E740481C1C}">
                <a14:useLocalDpi xmlns:a14="http://schemas.microsoft.com/office/drawing/2010/main" val="0"/>
              </a:ext>
            </a:extLst>
          </a:blip>
          <a:srcRect l="7637" t="38957" r="7637" b="14417"/>
          <a:stretch>
            <a:fillRect/>
          </a:stretch>
        </p:blipFill>
        <p:spPr bwMode="auto">
          <a:xfrm>
            <a:off x="609600" y="2743200"/>
            <a:ext cx="7924800" cy="2895600"/>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4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4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64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4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4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64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4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64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64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64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64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64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64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64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645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64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64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64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64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64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646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64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646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646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646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646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64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647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647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647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647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647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647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64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647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647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6480"/>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464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4648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4648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4648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4648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4648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4648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4648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4648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4649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46491"/>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4649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4649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4649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649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649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4649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4649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4649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4650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4650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46502"/>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nodeType="clickEffect">
                                  <p:stCondLst>
                                    <p:cond delay="0"/>
                                  </p:stCondLst>
                                  <p:childTnLst>
                                    <p:set>
                                      <p:cBhvr>
                                        <p:cTn id="136" dur="1" fill="hold">
                                          <p:stCondLst>
                                            <p:cond delay="0"/>
                                          </p:stCondLst>
                                        </p:cTn>
                                        <p:tgtEl>
                                          <p:spTgt spid="1465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40" grpId="0"/>
      <p:bldP spid="146441" grpId="0"/>
      <p:bldP spid="146442" grpId="0"/>
      <p:bldP spid="146443" grpId="0"/>
      <p:bldP spid="146444" grpId="0"/>
      <p:bldP spid="146445" grpId="0"/>
      <p:bldP spid="146446" grpId="0"/>
      <p:bldP spid="146447" grpId="0"/>
      <p:bldP spid="146448" grpId="0"/>
      <p:bldP spid="146449" grpId="0"/>
      <p:bldP spid="146450" grpId="0"/>
      <p:bldP spid="146451" grpId="0"/>
      <p:bldP spid="146452" grpId="0" animBg="1"/>
      <p:bldP spid="146453" grpId="0" animBg="1"/>
      <p:bldP spid="146454" grpId="0" animBg="1"/>
      <p:bldP spid="146455" grpId="0" animBg="1"/>
      <p:bldP spid="146456" grpId="0" animBg="1"/>
      <p:bldP spid="146457" grpId="0" animBg="1"/>
      <p:bldP spid="146458" grpId="0" animBg="1"/>
      <p:bldP spid="146459" grpId="0" animBg="1"/>
      <p:bldP spid="146461" grpId="0" animBg="1"/>
      <p:bldP spid="146462" grpId="0" animBg="1"/>
      <p:bldP spid="146463" grpId="0" animBg="1"/>
      <p:bldP spid="146464" grpId="0" animBg="1"/>
      <p:bldP spid="146465" grpId="0" animBg="1"/>
      <p:bldP spid="146467" grpId="0" animBg="1"/>
      <p:bldP spid="146469" grpId="0" animBg="1"/>
      <p:bldP spid="146470" grpId="0"/>
      <p:bldP spid="146471" grpId="0"/>
      <p:bldP spid="146472" grpId="0"/>
      <p:bldP spid="146473" grpId="0"/>
      <p:bldP spid="146474" grpId="0" animBg="1"/>
      <p:bldP spid="146475" grpId="0" animBg="1"/>
      <p:bldP spid="146476" grpId="0" animBg="1"/>
      <p:bldP spid="146477" grpId="0" animBg="1"/>
      <p:bldP spid="146478" grpId="0" animBg="1"/>
      <p:bldP spid="146479" grpId="0" animBg="1"/>
      <p:bldP spid="146480" grpId="0" animBg="1"/>
      <p:bldP spid="146481" grpId="0"/>
      <p:bldP spid="146482" grpId="0"/>
      <p:bldP spid="146483" grpId="0"/>
      <p:bldP spid="146484" grpId="0"/>
      <p:bldP spid="146485" grpId="0" animBg="1"/>
      <p:bldP spid="146486" grpId="0" animBg="1"/>
      <p:bldP spid="146487" grpId="0" animBg="1"/>
      <p:bldP spid="146488" grpId="0" animBg="1"/>
      <p:bldP spid="146489" grpId="0" animBg="1"/>
      <p:bldP spid="146490" grpId="0" animBg="1"/>
      <p:bldP spid="146491" grpId="0" animBg="1"/>
      <p:bldP spid="146492" grpId="0"/>
      <p:bldP spid="146493" grpId="0"/>
      <p:bldP spid="146494" grpId="0"/>
      <p:bldP spid="146495" grpId="0"/>
      <p:bldP spid="146496" grpId="0" animBg="1"/>
      <p:bldP spid="146497" grpId="0" animBg="1"/>
      <p:bldP spid="146498" grpId="0" animBg="1"/>
      <p:bldP spid="146499" grpId="0" animBg="1"/>
      <p:bldP spid="146500" grpId="0" animBg="1"/>
      <p:bldP spid="146501" grpId="0" animBg="1"/>
      <p:bldP spid="14650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1447800" y="2511425"/>
            <a:ext cx="4019550" cy="1044575"/>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59" name="Text Box 3"/>
          <p:cNvSpPr txBox="1">
            <a:spLocks noChangeArrowheads="1"/>
          </p:cNvSpPr>
          <p:nvPr/>
        </p:nvSpPr>
        <p:spPr bwMode="auto">
          <a:xfrm>
            <a:off x="609600" y="1066800"/>
            <a:ext cx="7770813"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t>自下而上分析法</a:t>
            </a:r>
            <a:r>
              <a:rPr kumimoji="1" lang="zh-CN" altLang="en-US" sz="2000" dirty="0"/>
              <a:t>：从输入</a:t>
            </a:r>
            <a:r>
              <a:rPr kumimoji="1" lang="zh-CN" altLang="en-US" sz="2000" dirty="0" smtClean="0"/>
              <a:t>符号串</a:t>
            </a:r>
            <a:r>
              <a:rPr kumimoji="1" lang="en-US" altLang="zh-CN" sz="2000" b="1" dirty="0">
                <a:latin typeface="Times New Roman" pitchFamily="18" charset="0"/>
              </a:rPr>
              <a:t>α</a:t>
            </a:r>
            <a:r>
              <a:rPr kumimoji="1" lang="zh-CN" altLang="en-US" sz="2000" dirty="0" smtClean="0"/>
              <a:t>开始</a:t>
            </a:r>
            <a:r>
              <a:rPr kumimoji="1" lang="zh-CN" altLang="en-US" sz="2000" dirty="0"/>
              <a:t>，逐步进行“规约”，直至</a:t>
            </a:r>
            <a:r>
              <a:rPr kumimoji="1" lang="zh-CN" altLang="en-US" sz="2000" dirty="0" smtClean="0"/>
              <a:t>归约出文法</a:t>
            </a:r>
            <a:r>
              <a:rPr kumimoji="1" lang="zh-CN" altLang="en-US" sz="2000" dirty="0"/>
              <a:t>的开始</a:t>
            </a:r>
            <a:r>
              <a:rPr kumimoji="1" lang="zh-CN" altLang="en-US" sz="2000" dirty="0" smtClean="0"/>
              <a:t>符号</a:t>
            </a:r>
            <a:r>
              <a:rPr kumimoji="1" lang="zh-CN" altLang="en-US" dirty="0" smtClean="0"/>
              <a:t> </a:t>
            </a:r>
            <a:r>
              <a:rPr kumimoji="1" lang="en-US" altLang="zh-CN" dirty="0" smtClean="0"/>
              <a:t>S</a:t>
            </a:r>
            <a:r>
              <a:rPr kumimoji="1" lang="zh-CN" altLang="en-US" dirty="0" smtClean="0"/>
              <a:t>，</a:t>
            </a:r>
            <a:r>
              <a:rPr kumimoji="1" lang="zh-CN" altLang="en-US" dirty="0"/>
              <a:t>则输入</a:t>
            </a:r>
            <a:r>
              <a:rPr kumimoji="1" lang="zh-CN" altLang="en-US" dirty="0" smtClean="0"/>
              <a:t>串</a:t>
            </a:r>
            <a:r>
              <a:rPr kumimoji="1" lang="en-US" altLang="zh-CN" b="1" dirty="0">
                <a:latin typeface="Times New Roman" pitchFamily="18" charset="0"/>
              </a:rPr>
              <a:t>α</a:t>
            </a:r>
            <a:r>
              <a:rPr kumimoji="1" lang="zh-CN" altLang="en-US" dirty="0" smtClean="0"/>
              <a:t>是文法</a:t>
            </a:r>
            <a:r>
              <a:rPr kumimoji="1" lang="en-US" altLang="zh-CN" dirty="0" smtClean="0"/>
              <a:t>G</a:t>
            </a:r>
            <a:r>
              <a:rPr kumimoji="1" lang="zh-CN" altLang="en-US" dirty="0" smtClean="0"/>
              <a:t>定义</a:t>
            </a:r>
            <a:r>
              <a:rPr kumimoji="1" lang="zh-CN" altLang="en-US" dirty="0"/>
              <a:t>的语言的句子。否则不是。</a:t>
            </a:r>
          </a:p>
          <a:p>
            <a:pPr algn="l" eaLnBrk="1" hangingPunct="1">
              <a:lnSpc>
                <a:spcPct val="150000"/>
              </a:lnSpc>
              <a:spcBef>
                <a:spcPct val="30000"/>
              </a:spcBef>
            </a:pPr>
            <a:r>
              <a:rPr kumimoji="1" lang="zh-CN" altLang="en-US" sz="2000" b="1" dirty="0">
                <a:latin typeface="Times New Roman" pitchFamily="18" charset="0"/>
              </a:rPr>
              <a:t>这种分析方法在进行每步归约时，存在两个选择问题：</a:t>
            </a:r>
          </a:p>
          <a:p>
            <a:pPr algn="l" eaLnBrk="1" hangingPunct="1">
              <a:lnSpc>
                <a:spcPct val="150000"/>
              </a:lnSpc>
              <a:spcBef>
                <a:spcPct val="30000"/>
              </a:spcBef>
            </a:pPr>
            <a:r>
              <a:rPr kumimoji="1" lang="zh-CN" altLang="en-US" sz="2000" b="1" dirty="0">
                <a:latin typeface="Times New Roman" pitchFamily="18" charset="0"/>
              </a:rPr>
              <a:t>       </a:t>
            </a:r>
            <a:r>
              <a:rPr kumimoji="1" lang="zh-CN" altLang="en-US" sz="2000" b="1" dirty="0">
                <a:solidFill>
                  <a:srgbClr val="CC6600"/>
                </a:solidFill>
                <a:latin typeface="Times New Roman" pitchFamily="18" charset="0"/>
              </a:rPr>
              <a:t>⑴ 选择哪一个子串去归约</a:t>
            </a:r>
          </a:p>
          <a:p>
            <a:pPr algn="l" eaLnBrk="1" hangingPunct="1">
              <a:lnSpc>
                <a:spcPct val="150000"/>
              </a:lnSpc>
              <a:spcBef>
                <a:spcPct val="30000"/>
              </a:spcBef>
            </a:pPr>
            <a:r>
              <a:rPr kumimoji="1" lang="zh-CN" altLang="en-US" sz="2000" b="1" dirty="0">
                <a:solidFill>
                  <a:srgbClr val="CC6600"/>
                </a:solidFill>
                <a:latin typeface="Times New Roman" pitchFamily="18" charset="0"/>
              </a:rPr>
              <a:t>       ⑵ 选择哪一个规则去归约</a:t>
            </a:r>
          </a:p>
          <a:p>
            <a:pPr algn="l" eaLnBrk="1" hangingPunct="1">
              <a:lnSpc>
                <a:spcPct val="150000"/>
              </a:lnSpc>
              <a:spcBef>
                <a:spcPct val="30000"/>
              </a:spcBef>
            </a:pPr>
            <a:r>
              <a:rPr kumimoji="1" lang="zh-CN" altLang="en-US" sz="2000" b="1" dirty="0">
                <a:latin typeface="Times New Roman" pitchFamily="18" charset="0"/>
              </a:rPr>
              <a:t>问题⑵是由于文法规则出现了相同的右部造成的。只要文法规则避免出现这个情况，问题⑵便得以解决。 </a:t>
            </a:r>
          </a:p>
          <a:p>
            <a:pPr algn="l" eaLnBrk="1" hangingPunct="1">
              <a:lnSpc>
                <a:spcPct val="150000"/>
              </a:lnSpc>
              <a:spcBef>
                <a:spcPct val="30000"/>
              </a:spcBef>
            </a:pPr>
            <a:r>
              <a:rPr kumimoji="1" lang="zh-CN" altLang="en-US" sz="2000" b="1" dirty="0">
                <a:latin typeface="Times New Roman" pitchFamily="18" charset="0"/>
              </a:rPr>
              <a:t>问题⑴通常是通过在句型中寻找所谓的“</a:t>
            </a:r>
            <a:r>
              <a:rPr kumimoji="1" lang="zh-CN" altLang="en-US" sz="2000" b="1" dirty="0">
                <a:solidFill>
                  <a:srgbClr val="FF6600"/>
                </a:solidFill>
                <a:latin typeface="Times New Roman" pitchFamily="18" charset="0"/>
              </a:rPr>
              <a:t>句柄</a:t>
            </a:r>
            <a:r>
              <a:rPr kumimoji="1" lang="zh-CN" altLang="en-US" sz="2000" b="1" dirty="0">
                <a:latin typeface="Times New Roman" pitchFamily="18" charset="0"/>
              </a:rPr>
              <a:t>”的途径解决的。 </a:t>
            </a:r>
          </a:p>
        </p:txBody>
      </p:sp>
      <p:sp>
        <p:nvSpPr>
          <p:cNvPr id="45060" name="Rectangle 4"/>
          <p:cNvSpPr>
            <a:spLocks noGrp="1" noChangeArrowheads="1"/>
          </p:cNvSpPr>
          <p:nvPr>
            <p:ph type="title"/>
          </p:nvPr>
        </p:nvSpPr>
        <p:spPr>
          <a:xfrm>
            <a:off x="457200" y="533400"/>
            <a:ext cx="4106863" cy="457200"/>
          </a:xfrm>
        </p:spPr>
        <p:txBody>
          <a:bodyPr/>
          <a:lstStyle/>
          <a:p>
            <a:pPr eaLnBrk="1" hangingPunct="1"/>
            <a:r>
              <a:rPr lang="en-US" altLang="zh-CN" b="1" dirty="0" smtClean="0">
                <a:solidFill>
                  <a:srgbClr val="CC0099"/>
                </a:solidFill>
                <a:latin typeface="Times New Roman" pitchFamily="18" charset="0"/>
                <a:ea typeface="黑体" pitchFamily="2" charset="-122"/>
              </a:rPr>
              <a:t>2.6.2</a:t>
            </a:r>
            <a:r>
              <a:rPr lang="zh-CN" altLang="en-US" b="1" dirty="0" smtClean="0">
                <a:solidFill>
                  <a:srgbClr val="CC0099"/>
                </a:solidFill>
                <a:latin typeface="Times New Roman" pitchFamily="18" charset="0"/>
                <a:ea typeface="黑体" pitchFamily="2" charset="-122"/>
              </a:rPr>
              <a:t>　自下而上的分析方法</a:t>
            </a:r>
          </a:p>
        </p:txBody>
      </p:sp>
    </p:spTree>
  </p:cSld>
  <p:clrMapOvr>
    <a:masterClrMapping/>
  </p:clrMapOvr>
  <p:transition advTm="100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66800" y="5181600"/>
            <a:ext cx="1371600" cy="1066800"/>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3" name="Text Box 3"/>
          <p:cNvSpPr txBox="1">
            <a:spLocks noChangeArrowheads="1"/>
          </p:cNvSpPr>
          <p:nvPr/>
        </p:nvSpPr>
        <p:spPr bwMode="auto">
          <a:xfrm>
            <a:off x="762000" y="673100"/>
            <a:ext cx="434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latin typeface="Times New Roman" pitchFamily="18" charset="0"/>
              </a:rPr>
              <a:t>定义 </a:t>
            </a:r>
            <a:r>
              <a:rPr kumimoji="1" lang="en-US" altLang="zh-CN" sz="2000" b="1" dirty="0" smtClean="0">
                <a:latin typeface="Times New Roman" pitchFamily="18" charset="0"/>
              </a:rPr>
              <a:t>2.11 </a:t>
            </a:r>
            <a:r>
              <a:rPr kumimoji="1" lang="zh-CN" altLang="en-US" sz="2000" b="1" dirty="0">
                <a:latin typeface="Times New Roman" pitchFamily="18" charset="0"/>
              </a:rPr>
              <a:t>（</a:t>
            </a:r>
            <a:r>
              <a:rPr kumimoji="1" lang="zh-CN" altLang="en-US" sz="2000" b="1" dirty="0">
                <a:solidFill>
                  <a:srgbClr val="FF6600"/>
                </a:solidFill>
                <a:latin typeface="Times New Roman" pitchFamily="18" charset="0"/>
              </a:rPr>
              <a:t>短语、直接短语、句柄</a:t>
            </a:r>
            <a:r>
              <a:rPr kumimoji="1" lang="zh-CN" altLang="en-US" sz="2000" b="1" dirty="0">
                <a:latin typeface="Times New Roman" pitchFamily="18" charset="0"/>
              </a:rPr>
              <a:t>）</a:t>
            </a:r>
          </a:p>
        </p:txBody>
      </p:sp>
      <p:sp>
        <p:nvSpPr>
          <p:cNvPr id="136196" name="Text Box 4"/>
          <p:cNvSpPr txBox="1">
            <a:spLocks noChangeArrowheads="1"/>
          </p:cNvSpPr>
          <p:nvPr/>
        </p:nvSpPr>
        <p:spPr bwMode="auto">
          <a:xfrm>
            <a:off x="817563" y="1000125"/>
            <a:ext cx="7869237" cy="207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lgn="l">
              <a:defRPr>
                <a:solidFill>
                  <a:schemeClr val="tx1"/>
                </a:solidFill>
                <a:latin typeface="Arial" charset="0"/>
                <a:ea typeface="宋体" pitchFamily="2" charset="-122"/>
              </a:defRPr>
            </a:lvl1pPr>
            <a:lvl2pPr marL="596900" algn="l">
              <a:defRPr>
                <a:solidFill>
                  <a:schemeClr val="tx1"/>
                </a:solidFill>
                <a:latin typeface="Arial" charset="0"/>
                <a:ea typeface="宋体" pitchFamily="2" charset="-122"/>
              </a:defRPr>
            </a:lvl2pPr>
            <a:lvl3pPr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10000"/>
              </a:lnSpc>
              <a:spcBef>
                <a:spcPct val="50000"/>
              </a:spcBef>
              <a:defRPr/>
            </a:pPr>
            <a:r>
              <a:rPr kumimoji="1" lang="zh-CN" altLang="en-US" sz="2000" b="1" dirty="0" smtClean="0">
                <a:latin typeface="Times New Roman" pitchFamily="18" charset="0"/>
              </a:rPr>
              <a:t>设</a:t>
            </a:r>
            <a:r>
              <a:rPr kumimoji="1" lang="en-US" altLang="zh-CN" sz="2000" b="1" dirty="0" smtClean="0">
                <a:latin typeface="Times New Roman" pitchFamily="18" charset="0"/>
              </a:rPr>
              <a:t>G[S]</a:t>
            </a:r>
            <a:r>
              <a:rPr kumimoji="1" lang="zh-CN" altLang="en-US" sz="2000" b="1" dirty="0" smtClean="0">
                <a:latin typeface="Times New Roman" pitchFamily="18" charset="0"/>
              </a:rPr>
              <a:t>是一文法，</a:t>
            </a:r>
            <a:r>
              <a:rPr kumimoji="1" lang="en-US" altLang="zh-CN" sz="2000" b="1" dirty="0" smtClean="0">
                <a:latin typeface="Times New Roman" pitchFamily="18" charset="0"/>
              </a:rPr>
              <a:t>αβδ</a:t>
            </a:r>
            <a:r>
              <a:rPr kumimoji="1" lang="zh-CN" altLang="en-US" sz="2000" b="1" dirty="0" smtClean="0">
                <a:latin typeface="Times New Roman" pitchFamily="18" charset="0"/>
              </a:rPr>
              <a:t>是文法</a:t>
            </a:r>
            <a:r>
              <a:rPr kumimoji="1" lang="en-US" altLang="zh-CN" sz="2000" b="1" dirty="0" smtClean="0">
                <a:latin typeface="Times New Roman" pitchFamily="18" charset="0"/>
              </a:rPr>
              <a:t>G</a:t>
            </a:r>
            <a:r>
              <a:rPr kumimoji="1" lang="zh-CN" altLang="en-US" sz="2000" b="1" dirty="0" smtClean="0">
                <a:latin typeface="Times New Roman" pitchFamily="18" charset="0"/>
              </a:rPr>
              <a:t>的句型，如果有</a:t>
            </a:r>
            <a:r>
              <a:rPr kumimoji="1" lang="en-US" altLang="zh-CN" sz="2000" b="1" dirty="0" smtClean="0">
                <a:latin typeface="Times New Roman" pitchFamily="18" charset="0"/>
              </a:rPr>
              <a:t>S</a:t>
            </a:r>
            <a:r>
              <a:rPr kumimoji="1" lang="en-US" altLang="zh-CN" sz="2000" b="1" dirty="0" smtClean="0">
                <a:latin typeface="Times New Roman" pitchFamily="18" charset="0"/>
                <a:sym typeface="Symbol" pitchFamily="18" charset="2"/>
              </a:rPr>
              <a:t></a:t>
            </a:r>
            <a:r>
              <a:rPr kumimoji="1" lang="en-US" altLang="zh-CN" sz="2000" b="1" dirty="0" smtClean="0">
                <a:latin typeface="Times New Roman" pitchFamily="18" charset="0"/>
              </a:rPr>
              <a:t>α</a:t>
            </a:r>
            <a:r>
              <a:rPr kumimoji="1" lang="en-US" altLang="zh-CN" sz="2000" b="1" dirty="0" err="1" smtClean="0">
                <a:latin typeface="Times New Roman" pitchFamily="18" charset="0"/>
              </a:rPr>
              <a:t>Aδ</a:t>
            </a:r>
            <a:r>
              <a:rPr kumimoji="1" lang="zh-CN" altLang="en-US" sz="2000" b="1" dirty="0" smtClean="0">
                <a:latin typeface="Times New Roman" pitchFamily="18" charset="0"/>
              </a:rPr>
              <a:t>且</a:t>
            </a:r>
            <a:r>
              <a:rPr kumimoji="1" lang="en-US" altLang="zh-CN" sz="2000" b="1" dirty="0" smtClean="0">
                <a:latin typeface="Times New Roman" pitchFamily="18" charset="0"/>
              </a:rPr>
              <a:t>A</a:t>
            </a:r>
            <a:r>
              <a:rPr kumimoji="1" lang="en-US" altLang="zh-CN" sz="2000" b="1" dirty="0" smtClean="0">
                <a:latin typeface="Times New Roman" pitchFamily="18" charset="0"/>
                <a:sym typeface="Symbol" pitchFamily="18" charset="2"/>
              </a:rPr>
              <a:t></a:t>
            </a:r>
            <a:r>
              <a:rPr kumimoji="1" lang="en-US" altLang="zh-CN" sz="2000" b="1" dirty="0" smtClean="0">
                <a:latin typeface="Times New Roman" pitchFamily="18" charset="0"/>
              </a:rPr>
              <a:t>β</a:t>
            </a:r>
            <a:r>
              <a:rPr kumimoji="1" lang="zh-CN" altLang="en-US" sz="2000" b="1" dirty="0" smtClean="0">
                <a:latin typeface="Times New Roman" pitchFamily="18" charset="0"/>
              </a:rPr>
              <a:t>，则称</a:t>
            </a:r>
            <a:r>
              <a:rPr kumimoji="1" lang="en-US" altLang="zh-CN" sz="2000" b="1" dirty="0" smtClean="0">
                <a:latin typeface="Times New Roman" pitchFamily="18" charset="0"/>
              </a:rPr>
              <a:t>β</a:t>
            </a:r>
            <a:r>
              <a:rPr kumimoji="1" lang="zh-CN" altLang="en-US" sz="2000" b="1" dirty="0" smtClean="0">
                <a:latin typeface="Times New Roman" pitchFamily="18" charset="0"/>
              </a:rPr>
              <a:t>是句型</a:t>
            </a:r>
            <a:r>
              <a:rPr kumimoji="1" lang="en-US" altLang="zh-CN" sz="2000" b="1" dirty="0" smtClean="0">
                <a:latin typeface="Times New Roman" pitchFamily="18" charset="0"/>
              </a:rPr>
              <a:t>αβδ</a:t>
            </a:r>
            <a:r>
              <a:rPr kumimoji="1" lang="zh-CN" altLang="en-US" sz="2000" b="1" dirty="0" smtClean="0">
                <a:latin typeface="Times New Roman" pitchFamily="18" charset="0"/>
              </a:rPr>
              <a:t>的、相对于非终结符</a:t>
            </a:r>
            <a:r>
              <a:rPr kumimoji="1" lang="en-US" altLang="zh-CN" sz="2000" b="1" dirty="0" smtClean="0">
                <a:latin typeface="Times New Roman" pitchFamily="18" charset="0"/>
              </a:rPr>
              <a:t>A</a:t>
            </a:r>
            <a:r>
              <a:rPr kumimoji="1" lang="zh-CN" altLang="en-US" sz="2000" b="1" dirty="0" smtClean="0">
                <a:latin typeface="Times New Roman" pitchFamily="18" charset="0"/>
              </a:rPr>
              <a:t>的</a:t>
            </a:r>
            <a:r>
              <a:rPr kumimoji="1" lang="zh-CN" altLang="en-US" sz="2000" b="1" dirty="0" smtClean="0">
                <a:solidFill>
                  <a:srgbClr val="CC6600"/>
                </a:solidFill>
                <a:effectLst>
                  <a:outerShdw blurRad="38100" dist="38100" dir="2700000" algn="tl">
                    <a:srgbClr val="C0C0C0"/>
                  </a:outerShdw>
                </a:effectLst>
                <a:latin typeface="Times New Roman" pitchFamily="18" charset="0"/>
              </a:rPr>
              <a:t>短语</a:t>
            </a:r>
            <a:r>
              <a:rPr kumimoji="1" lang="zh-CN" altLang="en-US" sz="2000" b="1" dirty="0" smtClean="0">
                <a:latin typeface="Times New Roman" pitchFamily="18" charset="0"/>
              </a:rPr>
              <a:t>。</a:t>
            </a:r>
          </a:p>
          <a:p>
            <a:pPr eaLnBrk="1" hangingPunct="1">
              <a:lnSpc>
                <a:spcPct val="110000"/>
              </a:lnSpc>
              <a:spcBef>
                <a:spcPct val="50000"/>
              </a:spcBef>
              <a:defRPr/>
            </a:pPr>
            <a:r>
              <a:rPr kumimoji="1" lang="zh-CN" altLang="en-US" sz="2000" b="1" dirty="0" smtClean="0">
                <a:latin typeface="Times New Roman" pitchFamily="18" charset="0"/>
              </a:rPr>
              <a:t>特别地，当</a:t>
            </a:r>
            <a:r>
              <a:rPr kumimoji="1" lang="en-US" altLang="zh-CN" sz="2000" b="1" dirty="0" smtClean="0">
                <a:latin typeface="Times New Roman" pitchFamily="18" charset="0"/>
              </a:rPr>
              <a:t>A</a:t>
            </a:r>
            <a:r>
              <a:rPr kumimoji="1" lang="en-US" altLang="zh-CN" sz="2000" b="1" dirty="0" smtClean="0">
                <a:latin typeface="Times New Roman" pitchFamily="18" charset="0"/>
                <a:sym typeface="Symbol" pitchFamily="18" charset="2"/>
              </a:rPr>
              <a:t></a:t>
            </a:r>
            <a:r>
              <a:rPr kumimoji="1" lang="en-US" altLang="zh-CN" sz="2000" b="1" dirty="0" smtClean="0">
                <a:latin typeface="Times New Roman" pitchFamily="18" charset="0"/>
              </a:rPr>
              <a:t>β</a:t>
            </a:r>
            <a:r>
              <a:rPr kumimoji="1" lang="zh-CN" altLang="en-US" sz="2000" b="1" dirty="0" smtClean="0">
                <a:latin typeface="Times New Roman" pitchFamily="18" charset="0"/>
              </a:rPr>
              <a:t>实际是</a:t>
            </a:r>
            <a:r>
              <a:rPr kumimoji="1" lang="en-US" altLang="zh-CN" sz="2000" b="1" dirty="0" smtClean="0">
                <a:latin typeface="Times New Roman" pitchFamily="18" charset="0"/>
              </a:rPr>
              <a:t>A</a:t>
            </a:r>
            <a:r>
              <a:rPr kumimoji="1" lang="en-US" altLang="zh-CN" sz="2000" b="1" dirty="0" smtClean="0">
                <a:latin typeface="Times New Roman" pitchFamily="18" charset="0"/>
                <a:sym typeface="Symbol" pitchFamily="18" charset="2"/>
              </a:rPr>
              <a:t></a:t>
            </a:r>
            <a:r>
              <a:rPr kumimoji="1" lang="en-US" altLang="zh-CN" sz="2000" b="1" dirty="0" smtClean="0">
                <a:latin typeface="Times New Roman" pitchFamily="18" charset="0"/>
              </a:rPr>
              <a:t>β</a:t>
            </a:r>
            <a:r>
              <a:rPr kumimoji="1" lang="zh-CN" altLang="en-US" sz="2000" b="1" dirty="0" smtClean="0">
                <a:latin typeface="Times New Roman" pitchFamily="18" charset="0"/>
              </a:rPr>
              <a:t>即一步推导时，则又称</a:t>
            </a:r>
            <a:r>
              <a:rPr kumimoji="1" lang="en-US" altLang="zh-CN" sz="2000" b="1" dirty="0" smtClean="0">
                <a:latin typeface="Times New Roman" pitchFamily="18" charset="0"/>
              </a:rPr>
              <a:t>β</a:t>
            </a:r>
            <a:r>
              <a:rPr kumimoji="1" lang="zh-CN" altLang="en-US" sz="2000" b="1" dirty="0" smtClean="0">
                <a:latin typeface="Times New Roman" pitchFamily="18" charset="0"/>
              </a:rPr>
              <a:t>是句型</a:t>
            </a:r>
            <a:r>
              <a:rPr kumimoji="1" lang="en-US" altLang="zh-CN" sz="2000" b="1" dirty="0" smtClean="0">
                <a:latin typeface="Times New Roman" pitchFamily="18" charset="0"/>
              </a:rPr>
              <a:t>αβδ</a:t>
            </a:r>
            <a:r>
              <a:rPr kumimoji="1" lang="zh-CN" altLang="en-US" sz="2000" b="1" dirty="0" smtClean="0">
                <a:latin typeface="Times New Roman" pitchFamily="18" charset="0"/>
              </a:rPr>
              <a:t>的、相对于非终结符</a:t>
            </a:r>
            <a:r>
              <a:rPr kumimoji="1" lang="en-US" altLang="zh-CN" sz="2000" b="1" dirty="0" smtClean="0">
                <a:latin typeface="Times New Roman" pitchFamily="18" charset="0"/>
              </a:rPr>
              <a:t>A</a:t>
            </a:r>
            <a:r>
              <a:rPr kumimoji="1" lang="zh-CN" altLang="en-US" sz="2000" b="1" dirty="0" smtClean="0">
                <a:latin typeface="Times New Roman" pitchFamily="18" charset="0"/>
              </a:rPr>
              <a:t>的</a:t>
            </a:r>
            <a:r>
              <a:rPr kumimoji="1" lang="zh-CN" altLang="en-US" sz="2000" b="1" dirty="0" smtClean="0">
                <a:solidFill>
                  <a:srgbClr val="CC6600"/>
                </a:solidFill>
                <a:effectLst>
                  <a:outerShdw blurRad="38100" dist="38100" dir="2700000" algn="tl">
                    <a:srgbClr val="C0C0C0"/>
                  </a:outerShdw>
                </a:effectLst>
                <a:latin typeface="Times New Roman" pitchFamily="18" charset="0"/>
              </a:rPr>
              <a:t>直接短语</a:t>
            </a:r>
            <a:r>
              <a:rPr kumimoji="1" lang="zh-CN" altLang="en-US" sz="2000" b="1" dirty="0" smtClean="0">
                <a:latin typeface="Times New Roman" pitchFamily="18" charset="0"/>
              </a:rPr>
              <a:t>（或</a:t>
            </a:r>
            <a:r>
              <a:rPr kumimoji="1" lang="zh-CN" altLang="en-US" sz="2000" b="1" dirty="0" smtClean="0">
                <a:solidFill>
                  <a:srgbClr val="CC6600"/>
                </a:solidFill>
                <a:effectLst>
                  <a:outerShdw blurRad="38100" dist="38100" dir="2700000" algn="tl">
                    <a:srgbClr val="C0C0C0"/>
                  </a:outerShdw>
                </a:effectLst>
                <a:latin typeface="Times New Roman" pitchFamily="18" charset="0"/>
              </a:rPr>
              <a:t>简单短语</a:t>
            </a:r>
            <a:r>
              <a:rPr kumimoji="1" lang="zh-CN" altLang="en-US" sz="2000" b="1" dirty="0" smtClean="0">
                <a:latin typeface="Times New Roman" pitchFamily="18" charset="0"/>
              </a:rPr>
              <a:t>）。</a:t>
            </a:r>
          </a:p>
          <a:p>
            <a:pPr eaLnBrk="1" hangingPunct="1">
              <a:lnSpc>
                <a:spcPct val="110000"/>
              </a:lnSpc>
              <a:spcBef>
                <a:spcPct val="50000"/>
              </a:spcBef>
              <a:defRPr/>
            </a:pPr>
            <a:r>
              <a:rPr kumimoji="1" lang="zh-CN" altLang="en-US" sz="2000" b="1" dirty="0" smtClean="0">
                <a:latin typeface="Times New Roman" pitchFamily="18" charset="0"/>
              </a:rPr>
              <a:t>句型的最左直接短语，称为该句型的</a:t>
            </a:r>
            <a:r>
              <a:rPr kumimoji="1" lang="zh-CN" altLang="en-US" sz="2000" b="1" dirty="0" smtClean="0">
                <a:solidFill>
                  <a:srgbClr val="CC6600"/>
                </a:solidFill>
                <a:effectLst>
                  <a:outerShdw blurRad="38100" dist="38100" dir="2700000" algn="tl">
                    <a:srgbClr val="C0C0C0"/>
                  </a:outerShdw>
                </a:effectLst>
                <a:latin typeface="Times New Roman" pitchFamily="18" charset="0"/>
              </a:rPr>
              <a:t>句柄</a:t>
            </a:r>
            <a:r>
              <a:rPr kumimoji="1" lang="zh-CN" altLang="en-US" sz="2000" b="1" dirty="0" smtClean="0">
                <a:latin typeface="Times New Roman" pitchFamily="18" charset="0"/>
              </a:rPr>
              <a:t>。 </a:t>
            </a:r>
          </a:p>
        </p:txBody>
      </p:sp>
      <p:sp>
        <p:nvSpPr>
          <p:cNvPr id="46085" name="Text Box 5"/>
          <p:cNvSpPr txBox="1">
            <a:spLocks noChangeArrowheads="1"/>
          </p:cNvSpPr>
          <p:nvPr/>
        </p:nvSpPr>
        <p:spPr bwMode="auto">
          <a:xfrm>
            <a:off x="6781800" y="958850"/>
            <a:ext cx="3524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a:latin typeface="Times New Roman" pitchFamily="18" charset="0"/>
              </a:rPr>
              <a:t>*</a:t>
            </a:r>
          </a:p>
        </p:txBody>
      </p:sp>
      <p:sp>
        <p:nvSpPr>
          <p:cNvPr id="46086" name="Text Box 6"/>
          <p:cNvSpPr txBox="1">
            <a:spLocks noChangeArrowheads="1"/>
          </p:cNvSpPr>
          <p:nvPr/>
        </p:nvSpPr>
        <p:spPr bwMode="auto">
          <a:xfrm>
            <a:off x="7943850" y="838200"/>
            <a:ext cx="36195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b="1" dirty="0">
                <a:latin typeface="Times New Roman" pitchFamily="18" charset="0"/>
              </a:rPr>
              <a:t>+</a:t>
            </a:r>
          </a:p>
        </p:txBody>
      </p:sp>
      <p:sp>
        <p:nvSpPr>
          <p:cNvPr id="46087" name="Text Box 7"/>
          <p:cNvSpPr txBox="1">
            <a:spLocks noChangeArrowheads="1"/>
          </p:cNvSpPr>
          <p:nvPr/>
        </p:nvSpPr>
        <p:spPr bwMode="auto">
          <a:xfrm>
            <a:off x="2887663" y="1676400"/>
            <a:ext cx="3429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b="1" dirty="0">
                <a:latin typeface="Times New Roman" pitchFamily="18" charset="0"/>
              </a:rPr>
              <a:t>+</a:t>
            </a:r>
          </a:p>
        </p:txBody>
      </p:sp>
      <p:grpSp>
        <p:nvGrpSpPr>
          <p:cNvPr id="46088" name="Group 8"/>
          <p:cNvGrpSpPr>
            <a:grpSpLocks/>
          </p:cNvGrpSpPr>
          <p:nvPr/>
        </p:nvGrpSpPr>
        <p:grpSpPr bwMode="auto">
          <a:xfrm>
            <a:off x="914400" y="3152775"/>
            <a:ext cx="7456488" cy="3163888"/>
            <a:chOff x="528" y="2028"/>
            <a:chExt cx="4697" cy="1993"/>
          </a:xfrm>
        </p:grpSpPr>
        <p:sp>
          <p:nvSpPr>
            <p:cNvPr id="46089" name="Rectangle 9"/>
            <p:cNvSpPr>
              <a:spLocks noChangeArrowheads="1"/>
            </p:cNvSpPr>
            <p:nvPr/>
          </p:nvSpPr>
          <p:spPr bwMode="auto">
            <a:xfrm>
              <a:off x="528" y="2052"/>
              <a:ext cx="4697" cy="1952"/>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02" name="Text Box 10"/>
            <p:cNvSpPr txBox="1">
              <a:spLocks noChangeArrowheads="1"/>
            </p:cNvSpPr>
            <p:nvPr/>
          </p:nvSpPr>
          <p:spPr bwMode="auto">
            <a:xfrm>
              <a:off x="570" y="2028"/>
              <a:ext cx="4650" cy="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20000"/>
                </a:lnSpc>
                <a:spcBef>
                  <a:spcPct val="10000"/>
                </a:spcBef>
                <a:defRPr/>
              </a:pPr>
              <a:r>
                <a:rPr kumimoji="1" lang="zh-CN" altLang="en-US" sz="2000" b="1" dirty="0">
                  <a:effectLst>
                    <a:outerShdw blurRad="38100" dist="38100" dir="2700000" algn="tl">
                      <a:srgbClr val="C0C0C0"/>
                    </a:outerShdw>
                  </a:effectLst>
                  <a:latin typeface="Times New Roman" pitchFamily="18" charset="0"/>
                </a:rPr>
                <a:t>短语的理解：</a:t>
              </a:r>
            </a:p>
            <a:p>
              <a:pPr algn="l" eaLnBrk="1" hangingPunct="1">
                <a:lnSpc>
                  <a:spcPct val="120000"/>
                </a:lnSpc>
                <a:spcBef>
                  <a:spcPct val="10000"/>
                </a:spcBef>
                <a:defRPr/>
              </a:pPr>
              <a:r>
                <a:rPr kumimoji="1" lang="zh-CN" altLang="en-US" sz="2000" b="1" dirty="0">
                  <a:latin typeface="Times New Roman" pitchFamily="18" charset="0"/>
                </a:rPr>
                <a:t>        “</a:t>
              </a:r>
              <a:r>
                <a:rPr kumimoji="1" lang="en-US" altLang="zh-CN" sz="2000" b="1" dirty="0">
                  <a:latin typeface="Times New Roman" pitchFamily="18" charset="0"/>
                </a:rPr>
                <a:t>αβδ</a:t>
              </a:r>
              <a:r>
                <a:rPr kumimoji="1" lang="zh-CN" altLang="en-US" sz="2000" b="1" dirty="0">
                  <a:latin typeface="Times New Roman" pitchFamily="18" charset="0"/>
                </a:rPr>
                <a:t>是文法</a:t>
              </a:r>
              <a:r>
                <a:rPr kumimoji="1" lang="en-US" altLang="zh-CN" sz="2000" b="1" dirty="0">
                  <a:latin typeface="Times New Roman" pitchFamily="18" charset="0"/>
                </a:rPr>
                <a:t>G</a:t>
              </a:r>
              <a:r>
                <a:rPr kumimoji="1" lang="zh-CN" altLang="en-US" sz="2000" b="1" dirty="0">
                  <a:latin typeface="Times New Roman" pitchFamily="18" charset="0"/>
                </a:rPr>
                <a:t>的句型”，即</a:t>
              </a:r>
              <a:r>
                <a:rPr kumimoji="1" lang="en-US" altLang="zh-CN" sz="2000" b="1" dirty="0">
                  <a:latin typeface="Times New Roman" pitchFamily="18" charset="0"/>
                </a:rPr>
                <a:t>S </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αβδ</a:t>
              </a:r>
            </a:p>
            <a:p>
              <a:pPr algn="l" eaLnBrk="1" hangingPunct="1">
                <a:lnSpc>
                  <a:spcPct val="120000"/>
                </a:lnSpc>
                <a:spcBef>
                  <a:spcPct val="10000"/>
                </a:spcBef>
                <a:defRPr/>
              </a:pPr>
              <a:r>
                <a:rPr kumimoji="1" lang="en-US" altLang="zh-CN" sz="2000" b="1" dirty="0">
                  <a:latin typeface="Times New Roman" pitchFamily="18" charset="0"/>
                </a:rPr>
                <a:t>        “S</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α</a:t>
              </a:r>
              <a:r>
                <a:rPr kumimoji="1" lang="en-US" altLang="zh-CN" sz="2000" b="1" dirty="0" err="1">
                  <a:latin typeface="Times New Roman" pitchFamily="18" charset="0"/>
                </a:rPr>
                <a:t>Aδ</a:t>
              </a:r>
              <a:r>
                <a:rPr kumimoji="1" lang="zh-CN" altLang="en-US" sz="2000" b="1" dirty="0">
                  <a:latin typeface="Times New Roman" pitchFamily="18" charset="0"/>
                </a:rPr>
                <a:t>且</a:t>
              </a:r>
              <a:r>
                <a:rPr kumimoji="1" lang="en-US" altLang="zh-CN" sz="2000" b="1" dirty="0">
                  <a:latin typeface="Times New Roman" pitchFamily="18" charset="0"/>
                </a:rPr>
                <a:t>A</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β”</a:t>
              </a:r>
              <a:r>
                <a:rPr kumimoji="1" lang="zh-CN" altLang="en-US" sz="2000" b="1" dirty="0">
                  <a:latin typeface="Times New Roman" pitchFamily="18" charset="0"/>
                </a:rPr>
                <a:t>，即</a:t>
              </a:r>
              <a:r>
                <a:rPr kumimoji="1" lang="en-US" altLang="zh-CN" sz="2000" b="1" dirty="0">
                  <a:latin typeface="Times New Roman" pitchFamily="18" charset="0"/>
                </a:rPr>
                <a:t>S</a:t>
              </a:r>
              <a:r>
                <a:rPr kumimoji="1" lang="en-US" altLang="zh-CN" sz="2000" b="1" dirty="0">
                  <a:latin typeface="Times New Roman" pitchFamily="18" charset="0"/>
                  <a:sym typeface="Symbol" pitchFamily="18" charset="2"/>
                </a:rPr>
                <a:t> … </a:t>
              </a:r>
              <a:r>
                <a:rPr kumimoji="1" lang="en-US" altLang="zh-CN" sz="2000" b="1" dirty="0">
                  <a:latin typeface="Times New Roman" pitchFamily="18" charset="0"/>
                </a:rPr>
                <a:t>α</a:t>
              </a:r>
              <a:r>
                <a:rPr kumimoji="1" lang="en-US" altLang="zh-CN" sz="2000" b="1" dirty="0" err="1">
                  <a:latin typeface="Times New Roman" pitchFamily="18" charset="0"/>
                </a:rPr>
                <a:t>Aδ</a:t>
              </a:r>
              <a:r>
                <a:rPr kumimoji="1" lang="en-US" altLang="zh-CN" sz="2000" b="1" dirty="0">
                  <a:latin typeface="Times New Roman" pitchFamily="18" charset="0"/>
                </a:rPr>
                <a:t> </a:t>
              </a:r>
              <a:r>
                <a:rPr kumimoji="1" lang="en-US" altLang="zh-CN" sz="2000" b="1" dirty="0">
                  <a:latin typeface="Times New Roman" pitchFamily="18" charset="0"/>
                  <a:sym typeface="Symbol" pitchFamily="18" charset="2"/>
                </a:rPr>
                <a:t> …  </a:t>
              </a:r>
              <a:r>
                <a:rPr kumimoji="1" lang="en-US" altLang="zh-CN" sz="2000" b="1" dirty="0">
                  <a:latin typeface="Times New Roman" pitchFamily="18" charset="0"/>
                </a:rPr>
                <a:t>αβδ</a:t>
              </a:r>
            </a:p>
            <a:p>
              <a:pPr algn="l" eaLnBrk="1" hangingPunct="1">
                <a:lnSpc>
                  <a:spcPct val="120000"/>
                </a:lnSpc>
                <a:spcBef>
                  <a:spcPct val="10000"/>
                </a:spcBef>
                <a:defRPr/>
              </a:pPr>
              <a:endParaRPr kumimoji="1" lang="en-US" altLang="zh-CN" sz="2000" b="1" dirty="0">
                <a:latin typeface="Times New Roman" pitchFamily="18" charset="0"/>
              </a:endParaRPr>
            </a:p>
            <a:p>
              <a:pPr algn="l" eaLnBrk="1" hangingPunct="1">
                <a:lnSpc>
                  <a:spcPct val="120000"/>
                </a:lnSpc>
                <a:spcBef>
                  <a:spcPct val="10000"/>
                </a:spcBef>
                <a:defRPr/>
              </a:pPr>
              <a:r>
                <a:rPr kumimoji="1" lang="en-US" altLang="zh-CN" sz="2000" b="1" dirty="0">
                  <a:latin typeface="Times New Roman" pitchFamily="18" charset="0"/>
                </a:rPr>
                <a:t>        </a:t>
              </a:r>
              <a:r>
                <a:rPr kumimoji="1" lang="zh-CN" altLang="en-US" sz="2000" b="1" dirty="0">
                  <a:latin typeface="Times New Roman" pitchFamily="18" charset="0"/>
                </a:rPr>
                <a:t>这表明，如果</a:t>
              </a:r>
              <a:r>
                <a:rPr kumimoji="1" lang="en-US" altLang="zh-CN" sz="2000" b="1" dirty="0">
                  <a:latin typeface="Times New Roman" pitchFamily="18" charset="0"/>
                </a:rPr>
                <a:t>β</a:t>
              </a:r>
              <a:r>
                <a:rPr kumimoji="1" lang="zh-CN" altLang="en-US" sz="2000" b="1" dirty="0">
                  <a:latin typeface="Times New Roman" pitchFamily="18" charset="0"/>
                </a:rPr>
                <a:t>是句型</a:t>
              </a:r>
              <a:r>
                <a:rPr kumimoji="1" lang="en-US" altLang="zh-CN" sz="2000" b="1" dirty="0">
                  <a:latin typeface="Times New Roman" pitchFamily="18" charset="0"/>
                </a:rPr>
                <a:t>αβδ</a:t>
              </a:r>
              <a:r>
                <a:rPr kumimoji="1" lang="zh-CN" altLang="en-US" sz="2000" b="1" dirty="0">
                  <a:latin typeface="Times New Roman" pitchFamily="18" charset="0"/>
                </a:rPr>
                <a:t>的、相对于</a:t>
              </a:r>
              <a:r>
                <a:rPr kumimoji="1" lang="en-US" altLang="zh-CN" sz="2000" b="1" dirty="0">
                  <a:latin typeface="Times New Roman" pitchFamily="18" charset="0"/>
                </a:rPr>
                <a:t>A</a:t>
              </a:r>
              <a:r>
                <a:rPr kumimoji="1" lang="zh-CN" altLang="en-US" sz="2000" b="1" dirty="0">
                  <a:latin typeface="Times New Roman" pitchFamily="18" charset="0"/>
                </a:rPr>
                <a:t>的短语，则至少存在一个推导，使得</a:t>
              </a:r>
              <a:r>
                <a:rPr kumimoji="1" lang="en-US" altLang="zh-CN" sz="2000" b="1" dirty="0">
                  <a:latin typeface="Times New Roman" pitchFamily="18" charset="0"/>
                </a:rPr>
                <a:t>α</a:t>
              </a:r>
              <a:r>
                <a:rPr kumimoji="1" lang="en-US" altLang="zh-CN" sz="2000" b="1" dirty="0" err="1">
                  <a:latin typeface="Times New Roman" pitchFamily="18" charset="0"/>
                </a:rPr>
                <a:t>Aδ</a:t>
              </a:r>
              <a:r>
                <a:rPr kumimoji="1" lang="en-US" altLang="zh-CN" sz="2000" b="1" dirty="0">
                  <a:latin typeface="Times New Roman" pitchFamily="18" charset="0"/>
                </a:rPr>
                <a:t> </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αβδ</a:t>
              </a:r>
              <a:r>
                <a:rPr kumimoji="1" lang="zh-CN" altLang="en-US" sz="2000" b="1" dirty="0">
                  <a:latin typeface="Times New Roman" pitchFamily="18" charset="0"/>
                </a:rPr>
                <a:t>，或者</a:t>
              </a:r>
              <a:r>
                <a:rPr kumimoji="1" lang="en-US" altLang="zh-CN" sz="2000" b="1" dirty="0">
                  <a:latin typeface="Times New Roman" pitchFamily="18" charset="0"/>
                </a:rPr>
                <a:t>αβδ</a:t>
              </a:r>
              <a:r>
                <a:rPr kumimoji="1" lang="en-US" altLang="zh-CN" sz="2000" b="1" dirty="0">
                  <a:latin typeface="宋体" pitchFamily="2" charset="-122"/>
                  <a:sym typeface="Symbol" pitchFamily="18" charset="2"/>
                </a:rPr>
                <a:t></a:t>
              </a:r>
              <a:r>
                <a:rPr kumimoji="1" lang="en-US" altLang="zh-CN" sz="2000" b="1" dirty="0">
                  <a:latin typeface="Times New Roman" pitchFamily="18" charset="0"/>
                </a:rPr>
                <a:t> α</a:t>
              </a:r>
              <a:r>
                <a:rPr kumimoji="1" lang="en-US" altLang="zh-CN" sz="2000" b="1" dirty="0" err="1">
                  <a:latin typeface="Times New Roman" pitchFamily="18" charset="0"/>
                </a:rPr>
                <a:t>Aδ</a:t>
              </a:r>
              <a:r>
                <a:rPr kumimoji="1" lang="zh-CN" altLang="en-US" sz="2000" b="1" dirty="0">
                  <a:latin typeface="Times New Roman" pitchFamily="18" charset="0"/>
                </a:rPr>
                <a:t>。</a:t>
              </a:r>
            </a:p>
            <a:p>
              <a:pPr algn="l" eaLnBrk="1" hangingPunct="1">
                <a:lnSpc>
                  <a:spcPct val="120000"/>
                </a:lnSpc>
                <a:spcBef>
                  <a:spcPct val="10000"/>
                </a:spcBef>
                <a:defRPr/>
              </a:pPr>
              <a:r>
                <a:rPr kumimoji="1" lang="zh-CN" altLang="en-US" sz="2000" b="1" dirty="0">
                  <a:latin typeface="Times New Roman" pitchFamily="18" charset="0"/>
                </a:rPr>
                <a:t>        特别地，如果</a:t>
              </a:r>
              <a:r>
                <a:rPr kumimoji="1" lang="en-US" altLang="zh-CN" sz="2000" b="1" dirty="0">
                  <a:latin typeface="Times New Roman" pitchFamily="18" charset="0"/>
                </a:rPr>
                <a:t>β</a:t>
              </a:r>
              <a:r>
                <a:rPr kumimoji="1" lang="zh-CN" altLang="en-US" sz="2000" b="1" dirty="0">
                  <a:latin typeface="Times New Roman" pitchFamily="18" charset="0"/>
                </a:rPr>
                <a:t>是直接短语，则</a:t>
              </a:r>
              <a:r>
                <a:rPr kumimoji="1" lang="en-US" altLang="zh-CN" sz="2000" b="1" dirty="0">
                  <a:latin typeface="Times New Roman" pitchFamily="18" charset="0"/>
                </a:rPr>
                <a:t>α</a:t>
              </a:r>
              <a:r>
                <a:rPr kumimoji="1" lang="en-US" altLang="zh-CN" sz="2000" b="1" dirty="0" err="1">
                  <a:latin typeface="Times New Roman" pitchFamily="18" charset="0"/>
                </a:rPr>
                <a:t>Aδ</a:t>
              </a:r>
              <a:r>
                <a:rPr kumimoji="1" lang="en-US" altLang="zh-CN" sz="2000" b="1" dirty="0">
                  <a:latin typeface="Times New Roman" pitchFamily="18" charset="0"/>
                </a:rPr>
                <a:t> </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αβδ</a:t>
              </a:r>
              <a:r>
                <a:rPr kumimoji="1" lang="zh-CN" altLang="en-US" sz="2000" b="1" dirty="0">
                  <a:latin typeface="Times New Roman" pitchFamily="18" charset="0"/>
                </a:rPr>
                <a:t>，或者</a:t>
              </a:r>
              <a:r>
                <a:rPr kumimoji="1" lang="en-US" altLang="zh-CN" sz="2000" b="1" dirty="0">
                  <a:latin typeface="Times New Roman" pitchFamily="18" charset="0"/>
                </a:rPr>
                <a:t>αβδ</a:t>
              </a:r>
              <a:r>
                <a:rPr kumimoji="1" lang="en-US" altLang="zh-CN" sz="2000" b="1" dirty="0">
                  <a:latin typeface="宋体" pitchFamily="2" charset="-122"/>
                  <a:sym typeface="Symbol" pitchFamily="18" charset="2"/>
                </a:rPr>
                <a:t></a:t>
              </a:r>
              <a:r>
                <a:rPr kumimoji="1" lang="en-US" altLang="zh-CN" sz="2000" b="1" dirty="0">
                  <a:latin typeface="Times New Roman" pitchFamily="18" charset="0"/>
                </a:rPr>
                <a:t> α</a:t>
              </a:r>
              <a:r>
                <a:rPr kumimoji="1" lang="en-US" altLang="zh-CN" sz="2000" b="1" dirty="0" err="1">
                  <a:latin typeface="Times New Roman" pitchFamily="18" charset="0"/>
                </a:rPr>
                <a:t>Aδ</a:t>
              </a:r>
              <a:r>
                <a:rPr kumimoji="1" lang="zh-CN" altLang="en-US" sz="2000" b="1" dirty="0">
                  <a:latin typeface="Times New Roman" pitchFamily="18" charset="0"/>
                </a:rPr>
                <a:t>。</a:t>
              </a:r>
            </a:p>
          </p:txBody>
        </p:sp>
        <p:sp>
          <p:nvSpPr>
            <p:cNvPr id="46091" name="Text Box 11"/>
            <p:cNvSpPr txBox="1">
              <a:spLocks noChangeArrowheads="1"/>
            </p:cNvSpPr>
            <p:nvPr/>
          </p:nvSpPr>
          <p:spPr bwMode="auto">
            <a:xfrm>
              <a:off x="3072" y="2256"/>
              <a:ext cx="234"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dirty="0">
                  <a:latin typeface="Times New Roman" pitchFamily="18" charset="0"/>
                </a:rPr>
                <a:t>*</a:t>
              </a:r>
            </a:p>
          </p:txBody>
        </p:sp>
        <p:sp>
          <p:nvSpPr>
            <p:cNvPr id="46092" name="Text Box 12"/>
            <p:cNvSpPr txBox="1">
              <a:spLocks noChangeArrowheads="1"/>
            </p:cNvSpPr>
            <p:nvPr/>
          </p:nvSpPr>
          <p:spPr bwMode="auto">
            <a:xfrm>
              <a:off x="1077" y="2519"/>
              <a:ext cx="23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a:latin typeface="Times New Roman" pitchFamily="18" charset="0"/>
                </a:rPr>
                <a:t>*</a:t>
              </a:r>
            </a:p>
          </p:txBody>
        </p:sp>
        <p:sp>
          <p:nvSpPr>
            <p:cNvPr id="46093" name="Text Box 13"/>
            <p:cNvSpPr txBox="1">
              <a:spLocks noChangeArrowheads="1"/>
            </p:cNvSpPr>
            <p:nvPr/>
          </p:nvSpPr>
          <p:spPr bwMode="auto">
            <a:xfrm>
              <a:off x="1826" y="2425"/>
              <a:ext cx="23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b="1" dirty="0">
                  <a:latin typeface="Times New Roman" pitchFamily="18" charset="0"/>
                </a:rPr>
                <a:t>+</a:t>
              </a:r>
            </a:p>
          </p:txBody>
        </p:sp>
        <p:sp>
          <p:nvSpPr>
            <p:cNvPr id="46094" name="AutoShape 14"/>
            <p:cNvSpPr>
              <a:spLocks/>
            </p:cNvSpPr>
            <p:nvPr/>
          </p:nvSpPr>
          <p:spPr bwMode="auto">
            <a:xfrm rot="-5400000">
              <a:off x="3048" y="2523"/>
              <a:ext cx="134" cy="607"/>
            </a:xfrm>
            <a:prstGeom prst="leftBrace">
              <a:avLst>
                <a:gd name="adj1" fmla="val 37749"/>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5" name="AutoShape 15"/>
            <p:cNvSpPr>
              <a:spLocks/>
            </p:cNvSpPr>
            <p:nvPr/>
          </p:nvSpPr>
          <p:spPr bwMode="auto">
            <a:xfrm rot="-5400000">
              <a:off x="4136" y="2532"/>
              <a:ext cx="134" cy="607"/>
            </a:xfrm>
            <a:prstGeom prst="leftBrace">
              <a:avLst>
                <a:gd name="adj1" fmla="val 37749"/>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6" name="Text Box 16"/>
            <p:cNvSpPr txBox="1">
              <a:spLocks noChangeArrowheads="1"/>
            </p:cNvSpPr>
            <p:nvPr/>
          </p:nvSpPr>
          <p:spPr bwMode="auto">
            <a:xfrm>
              <a:off x="2948" y="2810"/>
              <a:ext cx="4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a:latin typeface="Tahoma" pitchFamily="34" charset="0"/>
                </a:rPr>
                <a:t>≥0</a:t>
              </a:r>
            </a:p>
          </p:txBody>
        </p:sp>
        <p:sp>
          <p:nvSpPr>
            <p:cNvPr id="46097" name="Text Box 17"/>
            <p:cNvSpPr txBox="1">
              <a:spLocks noChangeArrowheads="1"/>
            </p:cNvSpPr>
            <p:nvPr/>
          </p:nvSpPr>
          <p:spPr bwMode="auto">
            <a:xfrm>
              <a:off x="4008" y="2795"/>
              <a:ext cx="4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a:latin typeface="Tahoma" pitchFamily="34" charset="0"/>
                </a:rPr>
                <a:t>≥1</a:t>
              </a:r>
            </a:p>
          </p:txBody>
        </p:sp>
        <p:sp>
          <p:nvSpPr>
            <p:cNvPr id="46098" name="Text Box 18"/>
            <p:cNvSpPr txBox="1">
              <a:spLocks noChangeArrowheads="1"/>
            </p:cNvSpPr>
            <p:nvPr/>
          </p:nvSpPr>
          <p:spPr bwMode="auto">
            <a:xfrm>
              <a:off x="2031" y="3175"/>
              <a:ext cx="23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b="1" dirty="0">
                  <a:latin typeface="Times New Roman" pitchFamily="18" charset="0"/>
                </a:rPr>
                <a:t>+</a:t>
              </a:r>
            </a:p>
          </p:txBody>
        </p:sp>
        <p:sp>
          <p:nvSpPr>
            <p:cNvPr id="46099" name="Text Box 19"/>
            <p:cNvSpPr txBox="1">
              <a:spLocks noChangeArrowheads="1"/>
            </p:cNvSpPr>
            <p:nvPr/>
          </p:nvSpPr>
          <p:spPr bwMode="auto">
            <a:xfrm>
              <a:off x="3300" y="3159"/>
              <a:ext cx="23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b="1" dirty="0">
                  <a:latin typeface="Times New Roman" pitchFamily="18" charset="0"/>
                </a:rPr>
                <a:t>+</a:t>
              </a:r>
            </a:p>
          </p:txBody>
        </p:sp>
      </p:grpSp>
    </p:spTree>
  </p:cSld>
  <p:clrMapOvr>
    <a:masterClrMapping/>
  </p:clrMapOvr>
  <p:transition advTm="1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457200" y="638175"/>
            <a:ext cx="8077200" cy="84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7763" indent="-114776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000" b="1" dirty="0" smtClean="0">
                <a:latin typeface="Times New Roman" pitchFamily="18" charset="0"/>
              </a:rPr>
              <a:t>例</a:t>
            </a:r>
            <a:r>
              <a:rPr kumimoji="1" lang="en-US" altLang="zh-CN" sz="2000" b="1" dirty="0" smtClean="0">
                <a:latin typeface="Times New Roman" pitchFamily="18" charset="0"/>
              </a:rPr>
              <a:t>2.12  </a:t>
            </a:r>
            <a:r>
              <a:rPr kumimoji="1" lang="zh-CN" altLang="en-US" sz="2000" b="1" dirty="0">
                <a:latin typeface="Times New Roman" pitchFamily="18" charset="0"/>
              </a:rPr>
              <a:t>设文法</a:t>
            </a:r>
            <a:r>
              <a:rPr kumimoji="1" lang="en-US" altLang="zh-CN" sz="2000" b="1" dirty="0">
                <a:latin typeface="Times New Roman" pitchFamily="18" charset="0"/>
              </a:rPr>
              <a:t>G[E]</a:t>
            </a:r>
            <a:r>
              <a:rPr kumimoji="1" lang="zh-CN" altLang="en-US" sz="2000" b="1" dirty="0">
                <a:latin typeface="Times New Roman" pitchFamily="18" charset="0"/>
              </a:rPr>
              <a:t>：</a:t>
            </a:r>
            <a:r>
              <a:rPr kumimoji="1" lang="en-US" altLang="zh-CN" sz="2000" b="1" dirty="0">
                <a:latin typeface="Times New Roman" pitchFamily="18" charset="0"/>
              </a:rPr>
              <a:t>E→E+T︱T</a:t>
            </a:r>
            <a:r>
              <a:rPr kumimoji="1" lang="zh-CN" altLang="en-US" sz="2000" b="1" dirty="0">
                <a:latin typeface="Times New Roman" pitchFamily="18" charset="0"/>
              </a:rPr>
              <a:t>，</a:t>
            </a:r>
            <a:r>
              <a:rPr kumimoji="1" lang="en-US" altLang="zh-CN" sz="2000" b="1" dirty="0">
                <a:latin typeface="Times New Roman" pitchFamily="18" charset="0"/>
              </a:rPr>
              <a:t>T→T*F︱F</a:t>
            </a:r>
            <a:r>
              <a:rPr kumimoji="1" lang="zh-CN" altLang="en-US" sz="2000" b="1" dirty="0">
                <a:latin typeface="Times New Roman" pitchFamily="18" charset="0"/>
              </a:rPr>
              <a:t>，</a:t>
            </a:r>
            <a:r>
              <a:rPr kumimoji="1" lang="en-US" altLang="zh-CN" sz="2000" b="1" dirty="0">
                <a:latin typeface="Times New Roman" pitchFamily="18" charset="0"/>
              </a:rPr>
              <a:t>F→(E)︱i</a:t>
            </a:r>
            <a:r>
              <a:rPr kumimoji="1" lang="zh-CN" altLang="en-US" sz="2000" b="1" dirty="0">
                <a:latin typeface="Times New Roman" pitchFamily="18" charset="0"/>
              </a:rPr>
              <a:t>，分析句型</a:t>
            </a:r>
            <a:r>
              <a:rPr kumimoji="1" lang="en-US" altLang="zh-CN" sz="2000" b="1" dirty="0" err="1">
                <a:latin typeface="Times New Roman" pitchFamily="18" charset="0"/>
              </a:rPr>
              <a:t>i+i</a:t>
            </a:r>
            <a:r>
              <a:rPr kumimoji="1" lang="en-US" altLang="zh-CN" sz="2000" b="1" dirty="0">
                <a:latin typeface="Times New Roman" pitchFamily="18" charset="0"/>
              </a:rPr>
              <a:t>*i</a:t>
            </a:r>
            <a:r>
              <a:rPr kumimoji="1" lang="zh-CN" altLang="en-US" sz="2000" b="1" dirty="0">
                <a:latin typeface="Times New Roman" pitchFamily="18" charset="0"/>
              </a:rPr>
              <a:t>的短语、直接短语和句柄。</a:t>
            </a:r>
          </a:p>
        </p:txBody>
      </p:sp>
      <p:sp>
        <p:nvSpPr>
          <p:cNvPr id="47107" name="Text Box 3"/>
          <p:cNvSpPr txBox="1">
            <a:spLocks noChangeArrowheads="1"/>
          </p:cNvSpPr>
          <p:nvPr/>
        </p:nvSpPr>
        <p:spPr bwMode="auto">
          <a:xfrm>
            <a:off x="1257300" y="1600200"/>
            <a:ext cx="495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从句型</a:t>
            </a:r>
            <a:r>
              <a:rPr kumimoji="1" lang="en-US" altLang="zh-CN" sz="2000" b="1">
                <a:latin typeface="Times New Roman" pitchFamily="18" charset="0"/>
              </a:rPr>
              <a:t>i+i*i</a:t>
            </a:r>
            <a:r>
              <a:rPr kumimoji="1" lang="zh-CN" altLang="en-US" sz="2000" b="1">
                <a:latin typeface="Times New Roman" pitchFamily="18" charset="0"/>
              </a:rPr>
              <a:t>的如下的推导过程之一如下： </a:t>
            </a:r>
          </a:p>
        </p:txBody>
      </p:sp>
      <p:grpSp>
        <p:nvGrpSpPr>
          <p:cNvPr id="47108" name="Group 4"/>
          <p:cNvGrpSpPr>
            <a:grpSpLocks/>
          </p:cNvGrpSpPr>
          <p:nvPr/>
        </p:nvGrpSpPr>
        <p:grpSpPr bwMode="auto">
          <a:xfrm>
            <a:off x="990600" y="2057400"/>
            <a:ext cx="6467475" cy="838200"/>
            <a:chOff x="582" y="1241"/>
            <a:chExt cx="4794" cy="528"/>
          </a:xfrm>
        </p:grpSpPr>
        <p:sp>
          <p:nvSpPr>
            <p:cNvPr id="47111" name="Rectangle 5"/>
            <p:cNvSpPr>
              <a:spLocks noChangeArrowheads="1"/>
            </p:cNvSpPr>
            <p:nvPr/>
          </p:nvSpPr>
          <p:spPr bwMode="auto">
            <a:xfrm>
              <a:off x="582" y="1241"/>
              <a:ext cx="4794" cy="528"/>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2" name="Text Box 6"/>
            <p:cNvSpPr txBox="1">
              <a:spLocks noChangeArrowheads="1"/>
            </p:cNvSpPr>
            <p:nvPr/>
          </p:nvSpPr>
          <p:spPr bwMode="auto">
            <a:xfrm>
              <a:off x="701" y="1248"/>
              <a:ext cx="460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000" b="1" dirty="0">
                  <a:latin typeface="Times New Roman" pitchFamily="18" charset="0"/>
                </a:rPr>
                <a:t>E </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E+T </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E+T*F </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E+T*i</a:t>
              </a:r>
              <a:r>
                <a:rPr kumimoji="1" lang="en-US" altLang="zh-CN" sz="2000" b="1" baseline="-20000" dirty="0">
                  <a:latin typeface="Times New Roman" pitchFamily="18" charset="0"/>
                </a:rPr>
                <a:t>3</a:t>
              </a:r>
              <a:r>
                <a:rPr kumimoji="1" lang="en-US" altLang="zh-CN" sz="2000" b="1" baseline="-30000" dirty="0">
                  <a:latin typeface="Times New Roman" pitchFamily="18" charset="0"/>
                </a:rPr>
                <a:t> </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E+F*i</a:t>
              </a:r>
              <a:r>
                <a:rPr kumimoji="1" lang="en-US" altLang="zh-CN" sz="2000" b="1" baseline="-20000" dirty="0">
                  <a:latin typeface="Times New Roman" pitchFamily="18" charset="0"/>
                </a:rPr>
                <a:t>3 </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E+i</a:t>
              </a:r>
              <a:r>
                <a:rPr kumimoji="1" lang="en-US" altLang="zh-CN" sz="2000" b="1" baseline="-20000" dirty="0">
                  <a:latin typeface="Times New Roman" pitchFamily="18" charset="0"/>
                </a:rPr>
                <a:t>2</a:t>
              </a:r>
              <a:r>
                <a:rPr kumimoji="1" lang="en-US" altLang="zh-CN" sz="2000" b="1" dirty="0">
                  <a:latin typeface="Times New Roman" pitchFamily="18" charset="0"/>
                </a:rPr>
                <a:t>*i</a:t>
              </a:r>
              <a:r>
                <a:rPr kumimoji="1" lang="en-US" altLang="zh-CN" sz="2000" b="1" baseline="-20000" dirty="0">
                  <a:latin typeface="Times New Roman" pitchFamily="18" charset="0"/>
                </a:rPr>
                <a:t>3</a:t>
              </a:r>
              <a:r>
                <a:rPr kumimoji="1" lang="en-US" altLang="zh-CN" sz="2000" b="1" dirty="0">
                  <a:latin typeface="Times New Roman" pitchFamily="18" charset="0"/>
                </a:rPr>
                <a:t>  </a:t>
              </a:r>
            </a:p>
            <a:p>
              <a:pPr algn="l" eaLnBrk="1" hangingPunct="1"/>
              <a:r>
                <a:rPr kumimoji="1" lang="en-US" altLang="zh-CN" sz="2000" b="1" dirty="0">
                  <a:latin typeface="Times New Roman" pitchFamily="18" charset="0"/>
                </a:rPr>
                <a:t>  </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T+ i</a:t>
              </a:r>
              <a:r>
                <a:rPr kumimoji="1" lang="en-US" altLang="zh-CN" sz="2000" b="1" baseline="-30000" dirty="0">
                  <a:latin typeface="Times New Roman" pitchFamily="18" charset="0"/>
                </a:rPr>
                <a:t>2</a:t>
              </a:r>
              <a:r>
                <a:rPr kumimoji="1" lang="en-US" altLang="zh-CN" sz="2000" b="1" dirty="0">
                  <a:latin typeface="Times New Roman" pitchFamily="18" charset="0"/>
                </a:rPr>
                <a:t>*i</a:t>
              </a:r>
              <a:r>
                <a:rPr kumimoji="1" lang="en-US" altLang="zh-CN" sz="2000" b="1" baseline="-30000" dirty="0">
                  <a:latin typeface="Times New Roman" pitchFamily="18" charset="0"/>
                </a:rPr>
                <a:t>3</a:t>
              </a:r>
              <a:r>
                <a:rPr kumimoji="1" lang="en-US" altLang="zh-CN" sz="2000" b="1" dirty="0">
                  <a:latin typeface="Times New Roman" pitchFamily="18" charset="0"/>
                </a:rPr>
                <a:t> </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F+ i</a:t>
              </a:r>
              <a:r>
                <a:rPr kumimoji="1" lang="en-US" altLang="zh-CN" sz="2000" b="1" baseline="-30000" dirty="0">
                  <a:latin typeface="Times New Roman" pitchFamily="18" charset="0"/>
                </a:rPr>
                <a:t>2</a:t>
              </a:r>
              <a:r>
                <a:rPr kumimoji="1" lang="en-US" altLang="zh-CN" sz="2000" b="1" dirty="0">
                  <a:latin typeface="Times New Roman" pitchFamily="18" charset="0"/>
                </a:rPr>
                <a:t>*i</a:t>
              </a:r>
              <a:r>
                <a:rPr kumimoji="1" lang="en-US" altLang="zh-CN" sz="2000" b="1" baseline="-30000" dirty="0">
                  <a:latin typeface="Times New Roman" pitchFamily="18" charset="0"/>
                </a:rPr>
                <a:t>3 </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i</a:t>
              </a:r>
              <a:r>
                <a:rPr kumimoji="1" lang="en-US" altLang="zh-CN" sz="2000" b="1" baseline="-30000" dirty="0">
                  <a:latin typeface="Times New Roman" pitchFamily="18" charset="0"/>
                </a:rPr>
                <a:t>1</a:t>
              </a:r>
              <a:r>
                <a:rPr kumimoji="1" lang="en-US" altLang="zh-CN" sz="2000" b="1" dirty="0">
                  <a:latin typeface="Times New Roman" pitchFamily="18" charset="0"/>
                </a:rPr>
                <a:t>+ i</a:t>
              </a:r>
              <a:r>
                <a:rPr kumimoji="1" lang="en-US" altLang="zh-CN" sz="2000" b="1" baseline="-30000" dirty="0">
                  <a:latin typeface="Times New Roman" pitchFamily="18" charset="0"/>
                </a:rPr>
                <a:t>2</a:t>
              </a:r>
              <a:r>
                <a:rPr kumimoji="1" lang="en-US" altLang="zh-CN" sz="2000" b="1" dirty="0">
                  <a:latin typeface="Times New Roman" pitchFamily="18" charset="0"/>
                </a:rPr>
                <a:t>*i</a:t>
              </a:r>
              <a:r>
                <a:rPr kumimoji="1" lang="en-US" altLang="zh-CN" sz="2000" b="1" baseline="-30000" dirty="0">
                  <a:latin typeface="Times New Roman" pitchFamily="18" charset="0"/>
                </a:rPr>
                <a:t>3</a:t>
              </a:r>
            </a:p>
          </p:txBody>
        </p:sp>
      </p:grpSp>
      <p:sp>
        <p:nvSpPr>
          <p:cNvPr id="47109" name="Text Box 7"/>
          <p:cNvSpPr txBox="1">
            <a:spLocks noChangeArrowheads="1"/>
          </p:cNvSpPr>
          <p:nvPr/>
        </p:nvSpPr>
        <p:spPr bwMode="auto">
          <a:xfrm>
            <a:off x="1275443" y="5190708"/>
            <a:ext cx="6781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000" b="1" dirty="0">
                <a:solidFill>
                  <a:srgbClr val="660066"/>
                </a:solidFill>
                <a:latin typeface="Times New Roman" pitchFamily="18" charset="0"/>
              </a:rPr>
              <a:t>为了讨论方便起见，句型</a:t>
            </a:r>
            <a:r>
              <a:rPr kumimoji="1" lang="en-US" altLang="zh-CN" sz="2000" b="1" dirty="0" err="1">
                <a:solidFill>
                  <a:srgbClr val="660066"/>
                </a:solidFill>
                <a:latin typeface="Times New Roman" pitchFamily="18" charset="0"/>
              </a:rPr>
              <a:t>i+i</a:t>
            </a:r>
            <a:r>
              <a:rPr kumimoji="1" lang="en-US" altLang="zh-CN" sz="2000" b="1" dirty="0">
                <a:solidFill>
                  <a:srgbClr val="660066"/>
                </a:solidFill>
                <a:latin typeface="Times New Roman" pitchFamily="18" charset="0"/>
              </a:rPr>
              <a:t>*</a:t>
            </a:r>
            <a:r>
              <a:rPr kumimoji="1" lang="en-US" altLang="zh-CN" sz="2000" b="1" dirty="0" err="1">
                <a:solidFill>
                  <a:srgbClr val="660066"/>
                </a:solidFill>
                <a:latin typeface="Times New Roman" pitchFamily="18" charset="0"/>
              </a:rPr>
              <a:t>i</a:t>
            </a:r>
            <a:r>
              <a:rPr kumimoji="1" lang="zh-CN" altLang="en-US" sz="2000" b="1" dirty="0">
                <a:solidFill>
                  <a:srgbClr val="660066"/>
                </a:solidFill>
                <a:latin typeface="Times New Roman" pitchFamily="18" charset="0"/>
              </a:rPr>
              <a:t>改写成</a:t>
            </a:r>
            <a:r>
              <a:rPr kumimoji="1" lang="en-US" altLang="zh-CN" sz="2000" b="1" dirty="0">
                <a:solidFill>
                  <a:srgbClr val="660066"/>
                </a:solidFill>
                <a:latin typeface="Times New Roman" pitchFamily="18" charset="0"/>
              </a:rPr>
              <a:t>i</a:t>
            </a:r>
            <a:r>
              <a:rPr kumimoji="1" lang="en-US" altLang="zh-CN" sz="2000" b="1" baseline="-10000" dirty="0">
                <a:solidFill>
                  <a:srgbClr val="660066"/>
                </a:solidFill>
                <a:latin typeface="Times New Roman" pitchFamily="18" charset="0"/>
              </a:rPr>
              <a:t>1</a:t>
            </a:r>
            <a:r>
              <a:rPr kumimoji="1" lang="en-US" altLang="zh-CN" sz="2000" b="1" dirty="0">
                <a:solidFill>
                  <a:srgbClr val="660066"/>
                </a:solidFill>
                <a:latin typeface="Times New Roman" pitchFamily="18" charset="0"/>
              </a:rPr>
              <a:t>+i</a:t>
            </a:r>
            <a:r>
              <a:rPr kumimoji="1" lang="en-US" altLang="zh-CN" sz="2000" b="1" baseline="-10000" dirty="0">
                <a:solidFill>
                  <a:srgbClr val="660066"/>
                </a:solidFill>
                <a:latin typeface="Times New Roman" pitchFamily="18" charset="0"/>
              </a:rPr>
              <a:t>2</a:t>
            </a:r>
            <a:r>
              <a:rPr kumimoji="1" lang="en-US" altLang="zh-CN" sz="2000" b="1" dirty="0">
                <a:solidFill>
                  <a:srgbClr val="660066"/>
                </a:solidFill>
                <a:latin typeface="Times New Roman" pitchFamily="18" charset="0"/>
              </a:rPr>
              <a:t>*i</a:t>
            </a:r>
            <a:r>
              <a:rPr kumimoji="1" lang="en-US" altLang="zh-CN" sz="2000" b="1" baseline="-10000" dirty="0">
                <a:solidFill>
                  <a:srgbClr val="660066"/>
                </a:solidFill>
                <a:latin typeface="Times New Roman" pitchFamily="18" charset="0"/>
              </a:rPr>
              <a:t>3</a:t>
            </a:r>
            <a:r>
              <a:rPr kumimoji="1" lang="en-US" altLang="zh-CN" sz="2000" b="1" baseline="-30000" dirty="0">
                <a:solidFill>
                  <a:srgbClr val="660066"/>
                </a:solidFill>
                <a:latin typeface="Times New Roman" pitchFamily="18" charset="0"/>
              </a:rPr>
              <a:t> </a:t>
            </a:r>
            <a:r>
              <a:rPr kumimoji="1" lang="zh-CN" altLang="en-US" sz="2000" b="1" dirty="0">
                <a:solidFill>
                  <a:srgbClr val="660066"/>
                </a:solidFill>
                <a:latin typeface="Times New Roman" pitchFamily="18" charset="0"/>
              </a:rPr>
              <a:t>。其中，下标</a:t>
            </a:r>
            <a:r>
              <a:rPr kumimoji="1" lang="en-US" altLang="zh-CN" sz="2000" b="1" dirty="0">
                <a:solidFill>
                  <a:srgbClr val="660066"/>
                </a:solidFill>
                <a:latin typeface="Times New Roman" pitchFamily="18" charset="0"/>
              </a:rPr>
              <a:t>1</a:t>
            </a:r>
            <a:r>
              <a:rPr kumimoji="1" lang="zh-CN" altLang="en-US" sz="2000" b="1" dirty="0">
                <a:solidFill>
                  <a:srgbClr val="660066"/>
                </a:solidFill>
                <a:latin typeface="Times New Roman" pitchFamily="18" charset="0"/>
              </a:rPr>
              <a:t>、</a:t>
            </a:r>
            <a:r>
              <a:rPr kumimoji="1" lang="en-US" altLang="zh-CN" sz="2000" b="1" dirty="0">
                <a:solidFill>
                  <a:srgbClr val="660066"/>
                </a:solidFill>
                <a:latin typeface="Times New Roman" pitchFamily="18" charset="0"/>
              </a:rPr>
              <a:t>2</a:t>
            </a:r>
            <a:r>
              <a:rPr kumimoji="1" lang="zh-CN" altLang="en-US" sz="2000" b="1" dirty="0">
                <a:solidFill>
                  <a:srgbClr val="660066"/>
                </a:solidFill>
                <a:latin typeface="Times New Roman" pitchFamily="18" charset="0"/>
              </a:rPr>
              <a:t>、</a:t>
            </a:r>
            <a:r>
              <a:rPr kumimoji="1" lang="en-US" altLang="zh-CN" sz="2000" b="1" dirty="0">
                <a:solidFill>
                  <a:srgbClr val="660066"/>
                </a:solidFill>
                <a:latin typeface="Times New Roman" pitchFamily="18" charset="0"/>
              </a:rPr>
              <a:t>3</a:t>
            </a:r>
            <a:r>
              <a:rPr kumimoji="1" lang="zh-CN" altLang="en-US" sz="2000" b="1" dirty="0">
                <a:solidFill>
                  <a:srgbClr val="660066"/>
                </a:solidFill>
                <a:latin typeface="Times New Roman" pitchFamily="18" charset="0"/>
              </a:rPr>
              <a:t>仅仅是用来标记不同</a:t>
            </a:r>
            <a:r>
              <a:rPr kumimoji="1" lang="en-US" altLang="zh-CN" sz="2000" b="1" dirty="0" err="1">
                <a:solidFill>
                  <a:srgbClr val="660066"/>
                </a:solidFill>
                <a:latin typeface="Times New Roman" pitchFamily="18" charset="0"/>
              </a:rPr>
              <a:t>i</a:t>
            </a:r>
            <a:r>
              <a:rPr kumimoji="1" lang="zh-CN" altLang="en-US" sz="2000" b="1" dirty="0">
                <a:solidFill>
                  <a:srgbClr val="660066"/>
                </a:solidFill>
                <a:latin typeface="Times New Roman" pitchFamily="18" charset="0"/>
              </a:rPr>
              <a:t>出现在句型中的位置。</a:t>
            </a:r>
          </a:p>
        </p:txBody>
      </p:sp>
      <p:sp>
        <p:nvSpPr>
          <p:cNvPr id="47110" name="Text Box 8"/>
          <p:cNvSpPr txBox="1">
            <a:spLocks noChangeArrowheads="1"/>
          </p:cNvSpPr>
          <p:nvPr/>
        </p:nvSpPr>
        <p:spPr bwMode="auto">
          <a:xfrm>
            <a:off x="609600" y="3067050"/>
            <a:ext cx="7848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52500" indent="-9525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000" b="1" dirty="0">
                <a:latin typeface="Times New Roman" pitchFamily="18" charset="0"/>
              </a:rPr>
              <a:t>可以看出部分短语如下：</a:t>
            </a:r>
          </a:p>
          <a:p>
            <a:pPr algn="l" eaLnBrk="1" hangingPunct="1">
              <a:lnSpc>
                <a:spcPct val="120000"/>
              </a:lnSpc>
              <a:spcBef>
                <a:spcPct val="20000"/>
              </a:spcBef>
            </a:pPr>
            <a:r>
              <a:rPr kumimoji="1" lang="zh-CN" altLang="en-US" sz="2000" b="1" dirty="0">
                <a:latin typeface="Times New Roman" pitchFamily="18" charset="0"/>
              </a:rPr>
              <a:t>        ⑴ </a:t>
            </a:r>
            <a:r>
              <a:rPr kumimoji="1" lang="en-US" altLang="zh-CN" sz="2000" b="1" dirty="0" smtClean="0">
                <a:latin typeface="Times New Roman" pitchFamily="18" charset="0"/>
              </a:rPr>
              <a:t>i</a:t>
            </a:r>
            <a:r>
              <a:rPr kumimoji="1" lang="en-US" altLang="zh-CN" sz="2000" b="1" baseline="-30000" dirty="0" smtClean="0">
                <a:latin typeface="Times New Roman" pitchFamily="18" charset="0"/>
              </a:rPr>
              <a:t>3</a:t>
            </a:r>
            <a:r>
              <a:rPr kumimoji="1" lang="en-US" altLang="zh-CN" sz="2000" b="1" dirty="0" smtClean="0">
                <a:latin typeface="Times New Roman" pitchFamily="18" charset="0"/>
              </a:rPr>
              <a:t> </a:t>
            </a:r>
            <a:r>
              <a:rPr kumimoji="1" lang="zh-CN" altLang="en-US" sz="2000" b="1" dirty="0">
                <a:latin typeface="Times New Roman" pitchFamily="18" charset="0"/>
              </a:rPr>
              <a:t>是</a:t>
            </a:r>
            <a:r>
              <a:rPr kumimoji="1" lang="zh-CN" altLang="en-US" sz="2000" b="1" dirty="0" smtClean="0">
                <a:latin typeface="Times New Roman" pitchFamily="18" charset="0"/>
              </a:rPr>
              <a:t>句型</a:t>
            </a:r>
            <a:r>
              <a:rPr kumimoji="1" lang="en-US" altLang="zh-CN" sz="2000" b="1" dirty="0">
                <a:latin typeface="Times New Roman" pitchFamily="18" charset="0"/>
              </a:rPr>
              <a:t>E+T</a:t>
            </a:r>
            <a:r>
              <a:rPr kumimoji="1" lang="en-US" altLang="zh-CN" sz="2000" b="1" dirty="0" smtClean="0">
                <a:latin typeface="Times New Roman" pitchFamily="18" charset="0"/>
              </a:rPr>
              <a:t>*</a:t>
            </a:r>
            <a:r>
              <a:rPr kumimoji="1" lang="en-US" altLang="zh-CN" sz="2000" b="1" dirty="0">
                <a:latin typeface="Times New Roman" pitchFamily="18" charset="0"/>
              </a:rPr>
              <a:t> i</a:t>
            </a:r>
            <a:r>
              <a:rPr kumimoji="1" lang="en-US" altLang="zh-CN" sz="2000" b="1" baseline="-30000" dirty="0">
                <a:latin typeface="Times New Roman" pitchFamily="18" charset="0"/>
              </a:rPr>
              <a:t>3</a:t>
            </a:r>
            <a:r>
              <a:rPr kumimoji="1" lang="zh-CN" altLang="en-US" sz="2000" b="1" dirty="0" smtClean="0">
                <a:latin typeface="Times New Roman" pitchFamily="18" charset="0"/>
              </a:rPr>
              <a:t>的</a:t>
            </a:r>
            <a:r>
              <a:rPr kumimoji="1" lang="zh-CN" altLang="en-US" sz="2000" b="1" dirty="0">
                <a:latin typeface="Times New Roman" pitchFamily="18" charset="0"/>
              </a:rPr>
              <a:t>、相对于</a:t>
            </a:r>
            <a:r>
              <a:rPr kumimoji="1" lang="zh-CN" altLang="en-US" sz="2000" b="1" dirty="0" smtClean="0">
                <a:latin typeface="Times New Roman" pitchFamily="18" charset="0"/>
              </a:rPr>
              <a:t>非终结符</a:t>
            </a:r>
            <a:r>
              <a:rPr kumimoji="1" lang="en-US" altLang="zh-CN" sz="2000" b="1" dirty="0" smtClean="0">
                <a:latin typeface="Times New Roman" pitchFamily="18" charset="0"/>
              </a:rPr>
              <a:t>F</a:t>
            </a:r>
            <a:r>
              <a:rPr kumimoji="1" lang="zh-CN" altLang="en-US" sz="2000" b="1" dirty="0" smtClean="0">
                <a:latin typeface="Times New Roman" pitchFamily="18" charset="0"/>
              </a:rPr>
              <a:t>的直接短语；</a:t>
            </a:r>
            <a:endParaRPr kumimoji="1" lang="zh-CN" altLang="en-US" sz="2000" b="1" dirty="0">
              <a:latin typeface="Times New Roman" pitchFamily="18" charset="0"/>
            </a:endParaRPr>
          </a:p>
          <a:p>
            <a:pPr algn="l" eaLnBrk="1" hangingPunct="1">
              <a:lnSpc>
                <a:spcPct val="120000"/>
              </a:lnSpc>
              <a:spcBef>
                <a:spcPct val="20000"/>
              </a:spcBef>
            </a:pPr>
            <a:r>
              <a:rPr kumimoji="1" lang="zh-CN" altLang="en-US" sz="2000" b="1" dirty="0">
                <a:latin typeface="Times New Roman" pitchFamily="18" charset="0"/>
              </a:rPr>
              <a:t>        ⑵ </a:t>
            </a:r>
            <a:r>
              <a:rPr kumimoji="1" lang="en-US" altLang="zh-CN" sz="2000" b="1" dirty="0" smtClean="0">
                <a:latin typeface="Times New Roman" pitchFamily="18" charset="0"/>
              </a:rPr>
              <a:t>i</a:t>
            </a:r>
            <a:r>
              <a:rPr kumimoji="1" lang="en-US" altLang="zh-CN" sz="2000" b="1" baseline="-30000" dirty="0" smtClean="0">
                <a:latin typeface="Times New Roman" pitchFamily="18" charset="0"/>
              </a:rPr>
              <a:t>2</a:t>
            </a:r>
            <a:r>
              <a:rPr kumimoji="1" lang="en-US" altLang="zh-CN" sz="2000" b="1" dirty="0" smtClean="0">
                <a:latin typeface="Times New Roman" pitchFamily="18" charset="0"/>
              </a:rPr>
              <a:t> </a:t>
            </a:r>
            <a:r>
              <a:rPr kumimoji="1" lang="zh-CN" altLang="en-US" sz="2000" b="1" dirty="0">
                <a:latin typeface="Times New Roman" pitchFamily="18" charset="0"/>
              </a:rPr>
              <a:t>是</a:t>
            </a:r>
            <a:r>
              <a:rPr kumimoji="1" lang="zh-CN" altLang="en-US" sz="2000" b="1" dirty="0" smtClean="0">
                <a:latin typeface="Times New Roman" pitchFamily="18" charset="0"/>
              </a:rPr>
              <a:t>句型</a:t>
            </a:r>
            <a:r>
              <a:rPr kumimoji="1" lang="en-US" altLang="zh-CN" sz="2000" b="1" dirty="0">
                <a:latin typeface="Times New Roman" pitchFamily="18" charset="0"/>
              </a:rPr>
              <a:t>E</a:t>
            </a:r>
            <a:r>
              <a:rPr kumimoji="1" lang="en-US" altLang="zh-CN" sz="2000" b="1" dirty="0" smtClean="0">
                <a:latin typeface="Times New Roman" pitchFamily="18" charset="0"/>
              </a:rPr>
              <a:t>+</a:t>
            </a:r>
            <a:r>
              <a:rPr kumimoji="1" lang="en-US" altLang="zh-CN" sz="2000" b="1" dirty="0">
                <a:latin typeface="Times New Roman" pitchFamily="18" charset="0"/>
              </a:rPr>
              <a:t> i</a:t>
            </a:r>
            <a:r>
              <a:rPr kumimoji="1" lang="en-US" altLang="zh-CN" sz="2000" b="1" baseline="-30000" dirty="0">
                <a:latin typeface="Times New Roman" pitchFamily="18" charset="0"/>
              </a:rPr>
              <a:t>2 </a:t>
            </a:r>
            <a:r>
              <a:rPr kumimoji="1" lang="en-US" altLang="zh-CN" sz="2000" b="1" dirty="0" smtClean="0">
                <a:latin typeface="Times New Roman" pitchFamily="18" charset="0"/>
              </a:rPr>
              <a:t>* </a:t>
            </a:r>
            <a:r>
              <a:rPr kumimoji="1" lang="en-US" altLang="zh-CN" sz="2000" b="1" dirty="0">
                <a:latin typeface="Times New Roman" pitchFamily="18" charset="0"/>
              </a:rPr>
              <a:t>i</a:t>
            </a:r>
            <a:r>
              <a:rPr kumimoji="1" lang="en-US" altLang="zh-CN" sz="2000" b="1" baseline="-30000" dirty="0">
                <a:latin typeface="Times New Roman" pitchFamily="18" charset="0"/>
              </a:rPr>
              <a:t>3</a:t>
            </a:r>
            <a:r>
              <a:rPr kumimoji="1" lang="zh-CN" altLang="en-US" sz="2000" b="1" dirty="0" smtClean="0">
                <a:latin typeface="Times New Roman" pitchFamily="18" charset="0"/>
              </a:rPr>
              <a:t>的</a:t>
            </a:r>
            <a:r>
              <a:rPr kumimoji="1" lang="zh-CN" altLang="en-US" sz="2000" b="1" dirty="0">
                <a:latin typeface="Times New Roman" pitchFamily="18" charset="0"/>
              </a:rPr>
              <a:t>、相对于非终结符</a:t>
            </a:r>
            <a:r>
              <a:rPr kumimoji="1" lang="en-US" altLang="zh-CN" sz="2000" b="1" dirty="0">
                <a:latin typeface="Times New Roman" pitchFamily="18" charset="0"/>
              </a:rPr>
              <a:t>T</a:t>
            </a:r>
            <a:r>
              <a:rPr kumimoji="1" lang="zh-CN" altLang="en-US" sz="2000" b="1" dirty="0">
                <a:latin typeface="Times New Roman" pitchFamily="18" charset="0"/>
              </a:rPr>
              <a:t>的</a:t>
            </a:r>
            <a:r>
              <a:rPr kumimoji="1" lang="zh-CN" altLang="en-US" sz="2000" b="1" dirty="0" smtClean="0">
                <a:latin typeface="Times New Roman" pitchFamily="18" charset="0"/>
              </a:rPr>
              <a:t>短语，</a:t>
            </a:r>
            <a:r>
              <a:rPr kumimoji="1" lang="en-US" altLang="zh-CN" sz="2000" b="1" dirty="0" smtClean="0">
                <a:latin typeface="Times New Roman" pitchFamily="18" charset="0"/>
              </a:rPr>
              <a:t>F</a:t>
            </a:r>
            <a:r>
              <a:rPr kumimoji="1" lang="zh-CN" altLang="en-US" sz="2000" b="1" dirty="0">
                <a:latin typeface="Times New Roman" pitchFamily="18" charset="0"/>
              </a:rPr>
              <a:t>的直接短语；</a:t>
            </a:r>
          </a:p>
          <a:p>
            <a:pPr algn="l" eaLnBrk="1" hangingPunct="1">
              <a:lnSpc>
                <a:spcPct val="120000"/>
              </a:lnSpc>
              <a:spcBef>
                <a:spcPct val="20000"/>
              </a:spcBef>
            </a:pPr>
            <a:r>
              <a:rPr kumimoji="1" lang="zh-CN" altLang="en-US" sz="2000" b="1" dirty="0">
                <a:latin typeface="Times New Roman" pitchFamily="18" charset="0"/>
              </a:rPr>
              <a:t>        ⑶ </a:t>
            </a:r>
            <a:r>
              <a:rPr kumimoji="1" lang="en-US" altLang="zh-CN" sz="2000" b="1" dirty="0">
                <a:latin typeface="Times New Roman" pitchFamily="18" charset="0"/>
              </a:rPr>
              <a:t>i</a:t>
            </a:r>
            <a:r>
              <a:rPr kumimoji="1" lang="en-US" altLang="zh-CN" sz="2000" b="1" baseline="-30000" dirty="0">
                <a:latin typeface="Times New Roman" pitchFamily="18" charset="0"/>
              </a:rPr>
              <a:t>1</a:t>
            </a:r>
            <a:r>
              <a:rPr kumimoji="1" lang="en-US" altLang="zh-CN" sz="2000" b="1" dirty="0">
                <a:latin typeface="Times New Roman" pitchFamily="18" charset="0"/>
              </a:rPr>
              <a:t> </a:t>
            </a:r>
            <a:r>
              <a:rPr kumimoji="1" lang="zh-CN" altLang="en-US" sz="2000" b="1" dirty="0">
                <a:latin typeface="Times New Roman" pitchFamily="18" charset="0"/>
              </a:rPr>
              <a:t>是句型</a:t>
            </a:r>
            <a:r>
              <a:rPr kumimoji="1" lang="en-US" altLang="zh-CN" sz="2000" b="1" dirty="0" err="1">
                <a:latin typeface="Times New Roman" pitchFamily="18" charset="0"/>
              </a:rPr>
              <a:t>i+i</a:t>
            </a:r>
            <a:r>
              <a:rPr kumimoji="1" lang="en-US" altLang="zh-CN" sz="2000" b="1" dirty="0">
                <a:latin typeface="Times New Roman" pitchFamily="18" charset="0"/>
              </a:rPr>
              <a:t>*</a:t>
            </a:r>
            <a:r>
              <a:rPr kumimoji="1" lang="en-US" altLang="zh-CN" sz="2000" b="1" dirty="0" err="1">
                <a:latin typeface="Times New Roman" pitchFamily="18" charset="0"/>
              </a:rPr>
              <a:t>i</a:t>
            </a:r>
            <a:r>
              <a:rPr kumimoji="1" lang="zh-CN" altLang="en-US" sz="2000" b="1" dirty="0">
                <a:latin typeface="Times New Roman" pitchFamily="18" charset="0"/>
              </a:rPr>
              <a:t>的、相对于非终结符</a:t>
            </a:r>
            <a:r>
              <a:rPr kumimoji="1" lang="en-US" altLang="zh-CN" sz="2000" b="1" dirty="0">
                <a:latin typeface="Times New Roman" pitchFamily="18" charset="0"/>
              </a:rPr>
              <a:t>F</a:t>
            </a:r>
            <a:r>
              <a:rPr kumimoji="1" lang="zh-CN" altLang="en-US" sz="2000" b="1" dirty="0">
                <a:latin typeface="Times New Roman" pitchFamily="18" charset="0"/>
              </a:rPr>
              <a:t>的短语、直接短语和句柄。</a:t>
            </a:r>
          </a:p>
        </p:txBody>
      </p:sp>
      <p:sp>
        <p:nvSpPr>
          <p:cNvPr id="9" name="Rectangle 5"/>
          <p:cNvSpPr>
            <a:spLocks noChangeArrowheads="1"/>
          </p:cNvSpPr>
          <p:nvPr/>
        </p:nvSpPr>
        <p:spPr bwMode="auto">
          <a:xfrm>
            <a:off x="1143000" y="2068513"/>
            <a:ext cx="6467475" cy="838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advTm="100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04800" y="1998663"/>
            <a:ext cx="8610600" cy="41910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1" name="Rectangle 3"/>
          <p:cNvSpPr>
            <a:spLocks noChangeArrowheads="1"/>
          </p:cNvSpPr>
          <p:nvPr/>
        </p:nvSpPr>
        <p:spPr bwMode="auto">
          <a:xfrm>
            <a:off x="533400" y="549275"/>
            <a:ext cx="80010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595313" algn="l" eaLnBrk="1" hangingPunct="1">
              <a:lnSpc>
                <a:spcPct val="110000"/>
              </a:lnSpc>
              <a:spcBef>
                <a:spcPct val="20000"/>
              </a:spcBef>
            </a:pPr>
            <a:r>
              <a:rPr kumimoji="1" lang="zh-CN" altLang="en-US" sz="2000" b="1" dirty="0">
                <a:latin typeface="Times New Roman" pitchFamily="18" charset="0"/>
              </a:rPr>
              <a:t>从句型的语法树上，可以直观地找出句型的短语。在语法树中相对于每个非空子</a:t>
            </a:r>
            <a:r>
              <a:rPr kumimoji="1" lang="zh-CN" altLang="en-US" sz="2000" b="1" dirty="0" smtClean="0">
                <a:latin typeface="Times New Roman" pitchFamily="18" charset="0"/>
              </a:rPr>
              <a:t>树的根是一个非终结符</a:t>
            </a:r>
            <a:r>
              <a:rPr kumimoji="1" lang="zh-CN" altLang="en-US" sz="2000" b="1" dirty="0">
                <a:latin typeface="Times New Roman" pitchFamily="18" charset="0"/>
              </a:rPr>
              <a:t>，其非空子树叶子结点组成的符号串即为短语。如果子树根与子树叶子结点之间均为父子关系，则该短语还是直接短语。 </a:t>
            </a:r>
          </a:p>
        </p:txBody>
      </p:sp>
      <p:grpSp>
        <p:nvGrpSpPr>
          <p:cNvPr id="48132" name="Group 4"/>
          <p:cNvGrpSpPr>
            <a:grpSpLocks/>
          </p:cNvGrpSpPr>
          <p:nvPr/>
        </p:nvGrpSpPr>
        <p:grpSpPr bwMode="auto">
          <a:xfrm>
            <a:off x="6248400" y="2049463"/>
            <a:ext cx="2514600" cy="1008062"/>
            <a:chOff x="-2" y="478"/>
            <a:chExt cx="1998" cy="676"/>
          </a:xfrm>
        </p:grpSpPr>
        <p:grpSp>
          <p:nvGrpSpPr>
            <p:cNvPr id="48165" name="Group 5"/>
            <p:cNvGrpSpPr>
              <a:grpSpLocks/>
            </p:cNvGrpSpPr>
            <p:nvPr/>
          </p:nvGrpSpPr>
          <p:grpSpPr bwMode="auto">
            <a:xfrm>
              <a:off x="0" y="480"/>
              <a:ext cx="1994" cy="672"/>
              <a:chOff x="0" y="480"/>
              <a:chExt cx="1994" cy="672"/>
            </a:xfrm>
          </p:grpSpPr>
          <p:sp>
            <p:nvSpPr>
              <p:cNvPr id="48167" name="Rectangle 6"/>
              <p:cNvSpPr>
                <a:spLocks noChangeArrowheads="1"/>
              </p:cNvSpPr>
              <p:nvPr/>
            </p:nvSpPr>
            <p:spPr bwMode="auto">
              <a:xfrm>
                <a:off x="43" y="480"/>
                <a:ext cx="190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kumimoji="1" lang="en-US" altLang="zh-CN" sz="2000" b="1">
                    <a:latin typeface="Times New Roman" pitchFamily="18" charset="0"/>
                  </a:rPr>
                  <a:t>G[E]</a:t>
                </a:r>
                <a:r>
                  <a:rPr kumimoji="1" lang="zh-CN" altLang="en-US" sz="2000" b="1">
                    <a:latin typeface="Times New Roman" pitchFamily="18" charset="0"/>
                  </a:rPr>
                  <a:t>：</a:t>
                </a:r>
                <a:r>
                  <a:rPr kumimoji="1" lang="en-US" altLang="zh-CN" sz="2000" b="1">
                    <a:latin typeface="Times New Roman" pitchFamily="18" charset="0"/>
                  </a:rPr>
                  <a:t>E→E+T︱T</a:t>
                </a:r>
              </a:p>
              <a:p>
                <a:pPr algn="just" eaLnBrk="1" hangingPunct="1"/>
                <a:r>
                  <a:rPr kumimoji="1" lang="en-US" altLang="zh-CN" sz="2000" b="1">
                    <a:latin typeface="Times New Roman" pitchFamily="18" charset="0"/>
                  </a:rPr>
                  <a:t>          T→T*F︱F</a:t>
                </a:r>
              </a:p>
              <a:p>
                <a:pPr algn="just"/>
                <a:r>
                  <a:rPr kumimoji="1" lang="en-US" altLang="zh-CN" sz="2000" b="1">
                    <a:latin typeface="Times New Roman" pitchFamily="18" charset="0"/>
                  </a:rPr>
                  <a:t>          F→(E)︱i</a:t>
                </a:r>
              </a:p>
            </p:txBody>
          </p:sp>
          <p:sp>
            <p:nvSpPr>
              <p:cNvPr id="48168" name="Rectangle 7"/>
              <p:cNvSpPr>
                <a:spLocks noChangeArrowheads="1"/>
              </p:cNvSpPr>
              <p:nvPr/>
            </p:nvSpPr>
            <p:spPr bwMode="auto">
              <a:xfrm>
                <a:off x="0" y="480"/>
                <a:ext cx="1994" cy="6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8166" name="Rectangle 8"/>
            <p:cNvSpPr>
              <a:spLocks noChangeArrowheads="1"/>
            </p:cNvSpPr>
            <p:nvPr/>
          </p:nvSpPr>
          <p:spPr bwMode="auto">
            <a:xfrm>
              <a:off x="-2" y="478"/>
              <a:ext cx="1998" cy="676"/>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8133" name="Text Box 9"/>
          <p:cNvSpPr txBox="1">
            <a:spLocks noChangeArrowheads="1"/>
          </p:cNvSpPr>
          <p:nvPr/>
        </p:nvSpPr>
        <p:spPr bwMode="auto">
          <a:xfrm>
            <a:off x="395288" y="2141538"/>
            <a:ext cx="571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66825" indent="-12668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000" b="1" dirty="0" smtClean="0">
                <a:solidFill>
                  <a:srgbClr val="CC6600"/>
                </a:solidFill>
                <a:latin typeface="Times New Roman" pitchFamily="18" charset="0"/>
              </a:rPr>
              <a:t>例</a:t>
            </a:r>
            <a:r>
              <a:rPr kumimoji="1" lang="en-US" altLang="zh-CN" sz="2000" b="1" dirty="0" smtClean="0">
                <a:solidFill>
                  <a:srgbClr val="CC6600"/>
                </a:solidFill>
                <a:latin typeface="Times New Roman" pitchFamily="18" charset="0"/>
              </a:rPr>
              <a:t>2.12   </a:t>
            </a:r>
            <a:r>
              <a:rPr kumimoji="1" lang="zh-CN" altLang="en-US" sz="2000" b="1" dirty="0">
                <a:solidFill>
                  <a:srgbClr val="CC6600"/>
                </a:solidFill>
                <a:latin typeface="Times New Roman" pitchFamily="18" charset="0"/>
              </a:rPr>
              <a:t>设文法</a:t>
            </a:r>
            <a:r>
              <a:rPr kumimoji="1" lang="en-US" altLang="zh-CN" sz="2000" b="1" dirty="0">
                <a:solidFill>
                  <a:srgbClr val="CC6600"/>
                </a:solidFill>
                <a:latin typeface="Times New Roman" pitchFamily="18" charset="0"/>
              </a:rPr>
              <a:t>G[E]</a:t>
            </a:r>
            <a:r>
              <a:rPr kumimoji="1" lang="zh-CN" altLang="en-US" sz="2000" b="1" dirty="0">
                <a:solidFill>
                  <a:srgbClr val="CC6600"/>
                </a:solidFill>
                <a:latin typeface="Times New Roman" pitchFamily="18" charset="0"/>
              </a:rPr>
              <a:t>定义如右，分析句型</a:t>
            </a:r>
            <a:r>
              <a:rPr kumimoji="1" lang="en-US" altLang="zh-CN" sz="2000" b="1" dirty="0" err="1">
                <a:solidFill>
                  <a:srgbClr val="CC6600"/>
                </a:solidFill>
                <a:latin typeface="Times New Roman" pitchFamily="18" charset="0"/>
              </a:rPr>
              <a:t>i+i</a:t>
            </a:r>
            <a:r>
              <a:rPr kumimoji="1" lang="en-US" altLang="zh-CN" sz="2000" b="1" dirty="0">
                <a:solidFill>
                  <a:srgbClr val="CC6600"/>
                </a:solidFill>
                <a:latin typeface="Times New Roman" pitchFamily="18" charset="0"/>
              </a:rPr>
              <a:t>*i</a:t>
            </a:r>
            <a:r>
              <a:rPr kumimoji="1" lang="zh-CN" altLang="en-US" sz="2000" b="1" dirty="0">
                <a:solidFill>
                  <a:srgbClr val="CC6600"/>
                </a:solidFill>
                <a:latin typeface="Times New Roman" pitchFamily="18" charset="0"/>
              </a:rPr>
              <a:t>的短语、直接短语和句柄。</a:t>
            </a:r>
          </a:p>
        </p:txBody>
      </p:sp>
      <p:sp>
        <p:nvSpPr>
          <p:cNvPr id="48134" name="Rectangle 10"/>
          <p:cNvSpPr>
            <a:spLocks noChangeArrowheads="1"/>
          </p:cNvSpPr>
          <p:nvPr/>
        </p:nvSpPr>
        <p:spPr bwMode="auto">
          <a:xfrm>
            <a:off x="3919538" y="2055813"/>
            <a:ext cx="3700462"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48135" name="Group 11"/>
          <p:cNvGrpSpPr>
            <a:grpSpLocks/>
          </p:cNvGrpSpPr>
          <p:nvPr/>
        </p:nvGrpSpPr>
        <p:grpSpPr bwMode="auto">
          <a:xfrm>
            <a:off x="762000" y="3141663"/>
            <a:ext cx="3276600" cy="2487612"/>
            <a:chOff x="850" y="2139"/>
            <a:chExt cx="1790" cy="1279"/>
          </a:xfrm>
        </p:grpSpPr>
        <p:sp>
          <p:nvSpPr>
            <p:cNvPr id="48140" name="Text Box 12"/>
            <p:cNvSpPr txBox="1">
              <a:spLocks noChangeArrowheads="1"/>
            </p:cNvSpPr>
            <p:nvPr/>
          </p:nvSpPr>
          <p:spPr bwMode="auto">
            <a:xfrm>
              <a:off x="1368" y="2139"/>
              <a:ext cx="32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E</a:t>
              </a:r>
              <a:r>
                <a:rPr kumimoji="1" lang="en-US" altLang="zh-CN" sz="2400" baseline="-25000">
                  <a:latin typeface="Tahoma" pitchFamily="34" charset="0"/>
                </a:rPr>
                <a:t>1</a:t>
              </a:r>
              <a:endParaRPr kumimoji="1" lang="en-US" altLang="zh-CN" sz="2400">
                <a:latin typeface="Tahoma" pitchFamily="34" charset="0"/>
              </a:endParaRPr>
            </a:p>
          </p:txBody>
        </p:sp>
        <p:sp>
          <p:nvSpPr>
            <p:cNvPr id="48141" name="Text Box 13"/>
            <p:cNvSpPr txBox="1">
              <a:spLocks noChangeArrowheads="1"/>
            </p:cNvSpPr>
            <p:nvPr/>
          </p:nvSpPr>
          <p:spPr bwMode="auto">
            <a:xfrm>
              <a:off x="864" y="2407"/>
              <a:ext cx="33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E</a:t>
              </a:r>
              <a:r>
                <a:rPr kumimoji="1" lang="en-US" altLang="zh-CN" sz="2400" baseline="-25000">
                  <a:latin typeface="Tahoma" pitchFamily="34" charset="0"/>
                </a:rPr>
                <a:t>2</a:t>
              </a:r>
              <a:endParaRPr kumimoji="1" lang="en-US" altLang="zh-CN" sz="2400">
                <a:latin typeface="Tahoma" pitchFamily="34" charset="0"/>
              </a:endParaRPr>
            </a:p>
          </p:txBody>
        </p:sp>
        <p:sp>
          <p:nvSpPr>
            <p:cNvPr id="48142" name="Text Box 14"/>
            <p:cNvSpPr txBox="1">
              <a:spLocks noChangeArrowheads="1"/>
            </p:cNvSpPr>
            <p:nvPr/>
          </p:nvSpPr>
          <p:spPr bwMode="auto">
            <a:xfrm>
              <a:off x="1388" y="2378"/>
              <a:ext cx="1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a:t>
              </a:r>
            </a:p>
            <a:p>
              <a:pPr algn="l"/>
              <a:endParaRPr kumimoji="1" lang="en-US" altLang="zh-CN" sz="2400">
                <a:latin typeface="Tahoma" pitchFamily="34" charset="0"/>
              </a:endParaRPr>
            </a:p>
          </p:txBody>
        </p:sp>
        <p:sp>
          <p:nvSpPr>
            <p:cNvPr id="48143" name="Text Box 15"/>
            <p:cNvSpPr txBox="1">
              <a:spLocks noChangeArrowheads="1"/>
            </p:cNvSpPr>
            <p:nvPr/>
          </p:nvSpPr>
          <p:spPr bwMode="auto">
            <a:xfrm>
              <a:off x="1945" y="2399"/>
              <a:ext cx="31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T</a:t>
              </a:r>
              <a:r>
                <a:rPr kumimoji="1" lang="en-US" altLang="zh-CN" sz="2400" baseline="-25000">
                  <a:latin typeface="Tahoma" pitchFamily="34" charset="0"/>
                </a:rPr>
                <a:t>1</a:t>
              </a:r>
              <a:endParaRPr kumimoji="1" lang="en-US" altLang="zh-CN" sz="2400">
                <a:latin typeface="Tahoma" pitchFamily="34" charset="0"/>
              </a:endParaRPr>
            </a:p>
          </p:txBody>
        </p:sp>
        <p:sp>
          <p:nvSpPr>
            <p:cNvPr id="48144" name="Text Box 16"/>
            <p:cNvSpPr txBox="1">
              <a:spLocks noChangeArrowheads="1"/>
            </p:cNvSpPr>
            <p:nvPr/>
          </p:nvSpPr>
          <p:spPr bwMode="auto">
            <a:xfrm>
              <a:off x="850" y="2676"/>
              <a:ext cx="3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T</a:t>
              </a:r>
              <a:r>
                <a:rPr kumimoji="1" lang="en-US" altLang="zh-CN" sz="2400" baseline="-25000">
                  <a:latin typeface="Tahoma" pitchFamily="34" charset="0"/>
                </a:rPr>
                <a:t>2</a:t>
              </a:r>
              <a:endParaRPr kumimoji="1" lang="en-US" altLang="zh-CN" sz="2400">
                <a:latin typeface="Tahoma" pitchFamily="34" charset="0"/>
              </a:endParaRPr>
            </a:p>
          </p:txBody>
        </p:sp>
        <p:sp>
          <p:nvSpPr>
            <p:cNvPr id="48145" name="Text Box 17"/>
            <p:cNvSpPr txBox="1">
              <a:spLocks noChangeArrowheads="1"/>
            </p:cNvSpPr>
            <p:nvPr/>
          </p:nvSpPr>
          <p:spPr bwMode="auto">
            <a:xfrm>
              <a:off x="1598" y="2701"/>
              <a:ext cx="32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T</a:t>
              </a:r>
              <a:r>
                <a:rPr kumimoji="1" lang="en-US" altLang="zh-CN" sz="2400" baseline="-25000">
                  <a:latin typeface="Tahoma" pitchFamily="34" charset="0"/>
                </a:rPr>
                <a:t>3</a:t>
              </a:r>
              <a:endParaRPr kumimoji="1" lang="en-US" altLang="zh-CN" sz="2400">
                <a:latin typeface="Tahoma" pitchFamily="34" charset="0"/>
              </a:endParaRPr>
            </a:p>
          </p:txBody>
        </p:sp>
        <p:sp>
          <p:nvSpPr>
            <p:cNvPr id="48146" name="Text Box 18"/>
            <p:cNvSpPr txBox="1">
              <a:spLocks noChangeArrowheads="1"/>
            </p:cNvSpPr>
            <p:nvPr/>
          </p:nvSpPr>
          <p:spPr bwMode="auto">
            <a:xfrm>
              <a:off x="1952" y="2701"/>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a:t>
              </a:r>
            </a:p>
            <a:p>
              <a:pPr algn="l"/>
              <a:endParaRPr kumimoji="1" lang="en-US" altLang="zh-CN" sz="2400">
                <a:latin typeface="Tahoma" pitchFamily="34" charset="0"/>
              </a:endParaRPr>
            </a:p>
          </p:txBody>
        </p:sp>
        <p:sp>
          <p:nvSpPr>
            <p:cNvPr id="48147" name="Text Box 19"/>
            <p:cNvSpPr txBox="1">
              <a:spLocks noChangeArrowheads="1"/>
            </p:cNvSpPr>
            <p:nvPr/>
          </p:nvSpPr>
          <p:spPr bwMode="auto">
            <a:xfrm>
              <a:off x="2306" y="2696"/>
              <a:ext cx="3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F</a:t>
              </a:r>
              <a:r>
                <a:rPr kumimoji="1" lang="en-US" altLang="zh-CN" sz="2400" baseline="-25000">
                  <a:latin typeface="Tahoma" pitchFamily="34" charset="0"/>
                </a:rPr>
                <a:t>1</a:t>
              </a:r>
              <a:endParaRPr kumimoji="1" lang="en-US" altLang="zh-CN" sz="2400">
                <a:latin typeface="Tahoma" pitchFamily="34" charset="0"/>
              </a:endParaRPr>
            </a:p>
          </p:txBody>
        </p:sp>
        <p:sp>
          <p:nvSpPr>
            <p:cNvPr id="48148" name="Text Box 20"/>
            <p:cNvSpPr txBox="1">
              <a:spLocks noChangeArrowheads="1"/>
            </p:cNvSpPr>
            <p:nvPr/>
          </p:nvSpPr>
          <p:spPr bwMode="auto">
            <a:xfrm>
              <a:off x="2320" y="2947"/>
              <a:ext cx="2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i</a:t>
              </a:r>
              <a:r>
                <a:rPr kumimoji="1" lang="en-US" altLang="zh-CN" sz="2400" baseline="-25000">
                  <a:latin typeface="Tahoma" pitchFamily="34" charset="0"/>
                </a:rPr>
                <a:t>3</a:t>
              </a:r>
            </a:p>
          </p:txBody>
        </p:sp>
        <p:sp>
          <p:nvSpPr>
            <p:cNvPr id="48149" name="Text Box 21"/>
            <p:cNvSpPr txBox="1">
              <a:spLocks noChangeArrowheads="1"/>
            </p:cNvSpPr>
            <p:nvPr/>
          </p:nvSpPr>
          <p:spPr bwMode="auto">
            <a:xfrm>
              <a:off x="1626" y="2954"/>
              <a:ext cx="34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F</a:t>
              </a:r>
              <a:r>
                <a:rPr kumimoji="1" lang="en-US" altLang="zh-CN" sz="2400" baseline="-25000">
                  <a:latin typeface="Tahoma" pitchFamily="34" charset="0"/>
                </a:rPr>
                <a:t>3</a:t>
              </a:r>
            </a:p>
          </p:txBody>
        </p:sp>
        <p:sp>
          <p:nvSpPr>
            <p:cNvPr id="48150" name="Text Box 22"/>
            <p:cNvSpPr txBox="1">
              <a:spLocks noChangeArrowheads="1"/>
            </p:cNvSpPr>
            <p:nvPr/>
          </p:nvSpPr>
          <p:spPr bwMode="auto">
            <a:xfrm>
              <a:off x="864" y="2928"/>
              <a:ext cx="33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F</a:t>
              </a:r>
              <a:r>
                <a:rPr kumimoji="1" lang="en-US" altLang="zh-CN" sz="2400" baseline="-25000">
                  <a:latin typeface="Tahoma" pitchFamily="34" charset="0"/>
                </a:rPr>
                <a:t>2</a:t>
              </a:r>
              <a:endParaRPr kumimoji="1" lang="en-US" altLang="zh-CN" sz="2400">
                <a:latin typeface="Tahoma" pitchFamily="34" charset="0"/>
              </a:endParaRPr>
            </a:p>
          </p:txBody>
        </p:sp>
        <p:sp>
          <p:nvSpPr>
            <p:cNvPr id="48151" name="Text Box 23"/>
            <p:cNvSpPr txBox="1">
              <a:spLocks noChangeArrowheads="1"/>
            </p:cNvSpPr>
            <p:nvPr/>
          </p:nvSpPr>
          <p:spPr bwMode="auto">
            <a:xfrm>
              <a:off x="878" y="3188"/>
              <a:ext cx="28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i</a:t>
              </a:r>
              <a:r>
                <a:rPr kumimoji="1" lang="en-US" altLang="zh-CN" sz="2400" baseline="-25000">
                  <a:latin typeface="Tahoma" pitchFamily="34" charset="0"/>
                </a:rPr>
                <a:t>1</a:t>
              </a:r>
            </a:p>
          </p:txBody>
        </p:sp>
        <p:sp>
          <p:nvSpPr>
            <p:cNvPr id="48152" name="Text Box 24"/>
            <p:cNvSpPr txBox="1">
              <a:spLocks noChangeArrowheads="1"/>
            </p:cNvSpPr>
            <p:nvPr/>
          </p:nvSpPr>
          <p:spPr bwMode="auto">
            <a:xfrm>
              <a:off x="1639" y="3205"/>
              <a:ext cx="25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i</a:t>
              </a:r>
              <a:r>
                <a:rPr kumimoji="1" lang="en-US" altLang="zh-CN" sz="2400" baseline="-25000">
                  <a:latin typeface="Tahoma" pitchFamily="34" charset="0"/>
                </a:rPr>
                <a:t>2</a:t>
              </a:r>
            </a:p>
          </p:txBody>
        </p:sp>
        <p:sp>
          <p:nvSpPr>
            <p:cNvPr id="48153" name="Line 25"/>
            <p:cNvSpPr>
              <a:spLocks noChangeShapeType="1"/>
            </p:cNvSpPr>
            <p:nvPr/>
          </p:nvSpPr>
          <p:spPr bwMode="auto">
            <a:xfrm flipH="1">
              <a:off x="1027" y="2340"/>
              <a:ext cx="354" cy="1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4" name="Line 26"/>
            <p:cNvSpPr>
              <a:spLocks noChangeShapeType="1"/>
            </p:cNvSpPr>
            <p:nvPr/>
          </p:nvSpPr>
          <p:spPr bwMode="auto">
            <a:xfrm flipH="1" flipV="1">
              <a:off x="1598" y="2343"/>
              <a:ext cx="354" cy="1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5" name="Line 27"/>
            <p:cNvSpPr>
              <a:spLocks noChangeShapeType="1"/>
            </p:cNvSpPr>
            <p:nvPr/>
          </p:nvSpPr>
          <p:spPr bwMode="auto">
            <a:xfrm>
              <a:off x="1476" y="2340"/>
              <a:ext cx="0" cy="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6" name="Line 28"/>
            <p:cNvSpPr>
              <a:spLocks noChangeShapeType="1"/>
            </p:cNvSpPr>
            <p:nvPr/>
          </p:nvSpPr>
          <p:spPr bwMode="auto">
            <a:xfrm>
              <a:off x="2040" y="2603"/>
              <a:ext cx="0" cy="1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7" name="Line 29"/>
            <p:cNvSpPr>
              <a:spLocks noChangeShapeType="1"/>
            </p:cNvSpPr>
            <p:nvPr/>
          </p:nvSpPr>
          <p:spPr bwMode="auto">
            <a:xfrm>
              <a:off x="952" y="2612"/>
              <a:ext cx="0" cy="1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8" name="Line 30"/>
            <p:cNvSpPr>
              <a:spLocks noChangeShapeType="1"/>
            </p:cNvSpPr>
            <p:nvPr/>
          </p:nvSpPr>
          <p:spPr bwMode="auto">
            <a:xfrm>
              <a:off x="2394" y="2893"/>
              <a:ext cx="0" cy="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9" name="Line 31"/>
            <p:cNvSpPr>
              <a:spLocks noChangeShapeType="1"/>
            </p:cNvSpPr>
            <p:nvPr/>
          </p:nvSpPr>
          <p:spPr bwMode="auto">
            <a:xfrm>
              <a:off x="1714" y="2901"/>
              <a:ext cx="0" cy="1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0" name="Line 32"/>
            <p:cNvSpPr>
              <a:spLocks noChangeShapeType="1"/>
            </p:cNvSpPr>
            <p:nvPr/>
          </p:nvSpPr>
          <p:spPr bwMode="auto">
            <a:xfrm>
              <a:off x="952" y="2875"/>
              <a:ext cx="0" cy="1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1" name="Line 33"/>
            <p:cNvSpPr>
              <a:spLocks noChangeShapeType="1"/>
            </p:cNvSpPr>
            <p:nvPr/>
          </p:nvSpPr>
          <p:spPr bwMode="auto">
            <a:xfrm>
              <a:off x="952" y="3111"/>
              <a:ext cx="0" cy="1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2" name="Line 34"/>
            <p:cNvSpPr>
              <a:spLocks noChangeShapeType="1"/>
            </p:cNvSpPr>
            <p:nvPr/>
          </p:nvSpPr>
          <p:spPr bwMode="auto">
            <a:xfrm>
              <a:off x="1714" y="3137"/>
              <a:ext cx="0" cy="1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3" name="Line 35"/>
            <p:cNvSpPr>
              <a:spLocks noChangeShapeType="1"/>
            </p:cNvSpPr>
            <p:nvPr/>
          </p:nvSpPr>
          <p:spPr bwMode="auto">
            <a:xfrm flipH="1">
              <a:off x="1700" y="2601"/>
              <a:ext cx="330" cy="1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4" name="Line 36"/>
            <p:cNvSpPr>
              <a:spLocks noChangeShapeType="1"/>
            </p:cNvSpPr>
            <p:nvPr/>
          </p:nvSpPr>
          <p:spPr bwMode="auto">
            <a:xfrm flipH="1" flipV="1">
              <a:off x="2061" y="2601"/>
              <a:ext cx="329" cy="1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136" name="Rectangle 37"/>
          <p:cNvSpPr>
            <a:spLocks noChangeArrowheads="1"/>
          </p:cNvSpPr>
          <p:nvPr/>
        </p:nvSpPr>
        <p:spPr bwMode="auto">
          <a:xfrm>
            <a:off x="1065213" y="2009775"/>
            <a:ext cx="3700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ndParaRPr>
          </a:p>
        </p:txBody>
      </p:sp>
      <p:sp>
        <p:nvSpPr>
          <p:cNvPr id="48137" name="Text Box 38"/>
          <p:cNvSpPr txBox="1">
            <a:spLocks noChangeArrowheads="1"/>
          </p:cNvSpPr>
          <p:nvPr/>
        </p:nvSpPr>
        <p:spPr bwMode="auto">
          <a:xfrm flipH="1">
            <a:off x="1066800" y="5656263"/>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b="1">
                <a:latin typeface="Times New Roman" pitchFamily="18" charset="0"/>
              </a:rPr>
              <a:t>句型</a:t>
            </a:r>
            <a:r>
              <a:rPr kumimoji="1" lang="en-US" altLang="zh-CN" sz="2000" b="1">
                <a:latin typeface="Times New Roman" pitchFamily="18" charset="0"/>
              </a:rPr>
              <a:t>i+i*i</a:t>
            </a:r>
            <a:r>
              <a:rPr kumimoji="1" lang="zh-CN" altLang="en-US" sz="2000" b="1">
                <a:latin typeface="Times New Roman" pitchFamily="18" charset="0"/>
              </a:rPr>
              <a:t>语法树</a:t>
            </a:r>
          </a:p>
        </p:txBody>
      </p:sp>
      <p:sp>
        <p:nvSpPr>
          <p:cNvPr id="48138" name="Text Box 39"/>
          <p:cNvSpPr txBox="1">
            <a:spLocks noChangeArrowheads="1"/>
          </p:cNvSpPr>
          <p:nvPr/>
        </p:nvSpPr>
        <p:spPr bwMode="auto">
          <a:xfrm>
            <a:off x="4038600" y="3295650"/>
            <a:ext cx="472440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10000"/>
              </a:spcBef>
            </a:pPr>
            <a:r>
              <a:rPr kumimoji="1" lang="zh-CN" altLang="en-US" sz="2000" b="1">
                <a:latin typeface="Times New Roman" pitchFamily="18" charset="0"/>
              </a:rPr>
              <a:t>短语：      </a:t>
            </a:r>
            <a:r>
              <a:rPr kumimoji="1" lang="en-US" altLang="zh-CN" sz="2000" b="1">
                <a:latin typeface="Times New Roman" pitchFamily="18" charset="0"/>
              </a:rPr>
              <a:t>i</a:t>
            </a:r>
            <a:r>
              <a:rPr kumimoji="1" lang="en-US" altLang="zh-CN" sz="2000" b="1" baseline="-20000">
                <a:latin typeface="Times New Roman" pitchFamily="18" charset="0"/>
              </a:rPr>
              <a:t>1</a:t>
            </a:r>
            <a:r>
              <a:rPr kumimoji="1" lang="en-US" altLang="zh-CN" sz="2000" b="1">
                <a:latin typeface="Times New Roman" pitchFamily="18" charset="0"/>
              </a:rPr>
              <a:t>+i</a:t>
            </a:r>
            <a:r>
              <a:rPr kumimoji="1" lang="en-US" altLang="zh-CN" sz="2000" b="1" baseline="-20000">
                <a:latin typeface="Times New Roman" pitchFamily="18" charset="0"/>
              </a:rPr>
              <a:t>2</a:t>
            </a:r>
            <a:r>
              <a:rPr kumimoji="1" lang="en-US" altLang="zh-CN" sz="2000" b="1">
                <a:latin typeface="Times New Roman" pitchFamily="18" charset="0"/>
              </a:rPr>
              <a:t>*i</a:t>
            </a:r>
            <a:r>
              <a:rPr kumimoji="1" lang="en-US" altLang="zh-CN" sz="2000" b="1" baseline="-20000">
                <a:latin typeface="Times New Roman" pitchFamily="18" charset="0"/>
              </a:rPr>
              <a:t>3</a:t>
            </a:r>
            <a:r>
              <a:rPr kumimoji="1" lang="zh-CN" altLang="en-US" sz="2000" b="1">
                <a:latin typeface="Times New Roman" pitchFamily="18" charset="0"/>
              </a:rPr>
              <a:t>（相对于 </a:t>
            </a:r>
            <a:r>
              <a:rPr kumimoji="1" lang="en-US" altLang="zh-CN" sz="2000" b="1">
                <a:latin typeface="Times New Roman" pitchFamily="18" charset="0"/>
              </a:rPr>
              <a:t>E</a:t>
            </a:r>
            <a:r>
              <a:rPr kumimoji="1" lang="en-US" altLang="zh-CN" sz="2000" b="1" baseline="-25000">
                <a:latin typeface="Times New Roman" pitchFamily="18" charset="0"/>
              </a:rPr>
              <a:t>1</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i</a:t>
            </a:r>
            <a:r>
              <a:rPr kumimoji="1" lang="en-US" altLang="zh-CN" sz="2000" b="1" baseline="-20000">
                <a:latin typeface="Times New Roman" pitchFamily="18" charset="0"/>
              </a:rPr>
              <a:t>1</a:t>
            </a:r>
            <a:r>
              <a:rPr kumimoji="1" lang="zh-CN" altLang="en-US" sz="2000" b="1">
                <a:latin typeface="Times New Roman" pitchFamily="18" charset="0"/>
              </a:rPr>
              <a:t>（相对于</a:t>
            </a:r>
            <a:r>
              <a:rPr kumimoji="1" lang="en-US" altLang="zh-CN" sz="2000" b="1">
                <a:latin typeface="Times New Roman" pitchFamily="18" charset="0"/>
              </a:rPr>
              <a:t>E</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i</a:t>
            </a:r>
            <a:r>
              <a:rPr kumimoji="1" lang="en-US" altLang="zh-CN" sz="2000" b="1" baseline="-20000">
                <a:latin typeface="Times New Roman" pitchFamily="18" charset="0"/>
              </a:rPr>
              <a:t>2</a:t>
            </a:r>
            <a:r>
              <a:rPr kumimoji="1" lang="en-US" altLang="zh-CN" sz="2000" b="1">
                <a:latin typeface="Times New Roman" pitchFamily="18" charset="0"/>
              </a:rPr>
              <a:t>*i</a:t>
            </a:r>
            <a:r>
              <a:rPr kumimoji="1" lang="en-US" altLang="zh-CN" sz="2000" b="1" baseline="-20000">
                <a:latin typeface="Times New Roman" pitchFamily="18" charset="0"/>
              </a:rPr>
              <a:t>3</a:t>
            </a:r>
            <a:r>
              <a:rPr kumimoji="1" lang="zh-CN" altLang="en-US" sz="2000" b="1">
                <a:latin typeface="Times New Roman" pitchFamily="18" charset="0"/>
              </a:rPr>
              <a:t>（相对于 </a:t>
            </a:r>
            <a:r>
              <a:rPr kumimoji="1" lang="en-US" altLang="zh-CN" sz="2000" b="1">
                <a:latin typeface="Times New Roman" pitchFamily="18" charset="0"/>
              </a:rPr>
              <a:t>T</a:t>
            </a:r>
            <a:r>
              <a:rPr kumimoji="1" lang="en-US" altLang="zh-CN" sz="2000" b="1" baseline="-25000">
                <a:latin typeface="Times New Roman" pitchFamily="18" charset="0"/>
              </a:rPr>
              <a:t>1</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i</a:t>
            </a:r>
            <a:r>
              <a:rPr kumimoji="1" lang="en-US" altLang="zh-CN" sz="2000" b="1" baseline="-20000">
                <a:latin typeface="Times New Roman" pitchFamily="18" charset="0"/>
              </a:rPr>
              <a:t>1</a:t>
            </a:r>
            <a:r>
              <a:rPr kumimoji="1" lang="zh-CN" altLang="en-US" sz="2000" b="1">
                <a:latin typeface="Times New Roman" pitchFamily="18" charset="0"/>
              </a:rPr>
              <a:t>（相对于 </a:t>
            </a:r>
            <a:r>
              <a:rPr kumimoji="1" lang="en-US" altLang="zh-CN" sz="2000" b="1">
                <a:latin typeface="Times New Roman" pitchFamily="18" charset="0"/>
              </a:rPr>
              <a:t>T</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i</a:t>
            </a:r>
            <a:r>
              <a:rPr kumimoji="1" lang="en-US" altLang="zh-CN" sz="2000" b="1" baseline="-20000">
                <a:latin typeface="Times New Roman" pitchFamily="18" charset="0"/>
              </a:rPr>
              <a:t>2</a:t>
            </a:r>
            <a:r>
              <a:rPr kumimoji="1" lang="zh-CN" altLang="en-US" sz="2000" b="1">
                <a:latin typeface="Times New Roman" pitchFamily="18" charset="0"/>
              </a:rPr>
              <a:t>（相对于 </a:t>
            </a:r>
            <a:r>
              <a:rPr kumimoji="1" lang="en-US" altLang="zh-CN" sz="2000" b="1">
                <a:latin typeface="Times New Roman" pitchFamily="18" charset="0"/>
              </a:rPr>
              <a:t>T</a:t>
            </a:r>
            <a:r>
              <a:rPr kumimoji="1" lang="en-US" altLang="zh-CN" sz="2000" b="1" baseline="-25000">
                <a:latin typeface="Times New Roman" pitchFamily="18" charset="0"/>
              </a:rPr>
              <a:t>3</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直接短语：</a:t>
            </a:r>
            <a:r>
              <a:rPr kumimoji="1" lang="en-US" altLang="zh-CN" sz="2000" b="1">
                <a:latin typeface="Times New Roman" pitchFamily="18" charset="0"/>
              </a:rPr>
              <a:t>i</a:t>
            </a:r>
            <a:r>
              <a:rPr kumimoji="1" lang="en-US" altLang="zh-CN" sz="2000" b="1" baseline="-20000">
                <a:latin typeface="Times New Roman" pitchFamily="18" charset="0"/>
              </a:rPr>
              <a:t>3</a:t>
            </a:r>
            <a:r>
              <a:rPr kumimoji="1" lang="zh-CN" altLang="en-US" sz="2000" b="1">
                <a:latin typeface="Times New Roman" pitchFamily="18" charset="0"/>
              </a:rPr>
              <a:t>（相对于 </a:t>
            </a:r>
            <a:r>
              <a:rPr kumimoji="1" lang="en-US" altLang="zh-CN" sz="2000" b="1">
                <a:latin typeface="Times New Roman" pitchFamily="18" charset="0"/>
              </a:rPr>
              <a:t>F</a:t>
            </a:r>
            <a:r>
              <a:rPr kumimoji="1" lang="en-US" altLang="zh-CN" sz="2000" b="1" baseline="-25000">
                <a:latin typeface="Times New Roman" pitchFamily="18" charset="0"/>
              </a:rPr>
              <a:t>1</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i</a:t>
            </a:r>
            <a:r>
              <a:rPr kumimoji="1" lang="en-US" altLang="zh-CN" sz="2000" b="1" baseline="-20000">
                <a:latin typeface="Times New Roman" pitchFamily="18" charset="0"/>
              </a:rPr>
              <a:t>2</a:t>
            </a:r>
            <a:r>
              <a:rPr kumimoji="1" lang="zh-CN" altLang="en-US" sz="2000" b="1">
                <a:latin typeface="Times New Roman" pitchFamily="18" charset="0"/>
              </a:rPr>
              <a:t>（相对于 </a:t>
            </a:r>
            <a:r>
              <a:rPr kumimoji="1" lang="en-US" altLang="zh-CN" sz="2000" b="1">
                <a:latin typeface="Times New Roman" pitchFamily="18" charset="0"/>
              </a:rPr>
              <a:t>F</a:t>
            </a:r>
            <a:r>
              <a:rPr kumimoji="1" lang="en-US" altLang="zh-CN" sz="2000" b="1" baseline="-25000">
                <a:latin typeface="Times New Roman" pitchFamily="18" charset="0"/>
              </a:rPr>
              <a:t>3</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句柄：        </a:t>
            </a:r>
            <a:r>
              <a:rPr kumimoji="1" lang="en-US" altLang="zh-CN" sz="2000" b="1">
                <a:latin typeface="Times New Roman" pitchFamily="18" charset="0"/>
              </a:rPr>
              <a:t>i</a:t>
            </a:r>
            <a:r>
              <a:rPr kumimoji="1" lang="en-US" altLang="zh-CN" sz="2000" b="1" baseline="-20000">
                <a:latin typeface="Times New Roman" pitchFamily="18" charset="0"/>
              </a:rPr>
              <a:t>1</a:t>
            </a:r>
            <a:r>
              <a:rPr kumimoji="1" lang="zh-CN" altLang="en-US" sz="2000" b="1">
                <a:latin typeface="Times New Roman" pitchFamily="18" charset="0"/>
              </a:rPr>
              <a:t>（相对于 </a:t>
            </a:r>
            <a:r>
              <a:rPr kumimoji="1" lang="en-US" altLang="zh-CN" sz="2000" b="1">
                <a:latin typeface="Times New Roman" pitchFamily="18" charset="0"/>
              </a:rPr>
              <a:t>F</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a:t>
            </a:r>
          </a:p>
        </p:txBody>
      </p:sp>
      <p:sp>
        <p:nvSpPr>
          <p:cNvPr id="48139" name="Line 40"/>
          <p:cNvSpPr>
            <a:spLocks noChangeShapeType="1"/>
          </p:cNvSpPr>
          <p:nvPr/>
        </p:nvSpPr>
        <p:spPr bwMode="auto">
          <a:xfrm>
            <a:off x="533400" y="3065463"/>
            <a:ext cx="7391400" cy="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advTm="100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81000" y="457200"/>
            <a:ext cx="7772400" cy="9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000" b="1" dirty="0">
                <a:latin typeface="Times New Roman" pitchFamily="18" charset="0"/>
              </a:rPr>
              <a:t>仍然以</a:t>
            </a:r>
            <a:r>
              <a:rPr kumimoji="1" lang="zh-CN" altLang="en-US" sz="2000" b="1" dirty="0" smtClean="0">
                <a:latin typeface="Times New Roman" pitchFamily="18" charset="0"/>
              </a:rPr>
              <a:t>例</a:t>
            </a:r>
            <a:r>
              <a:rPr kumimoji="1" lang="en-US" altLang="zh-CN" sz="2000" b="1" dirty="0" smtClean="0">
                <a:latin typeface="Times New Roman" pitchFamily="18" charset="0"/>
              </a:rPr>
              <a:t>2.12</a:t>
            </a:r>
            <a:r>
              <a:rPr kumimoji="1" lang="zh-CN" altLang="en-US" sz="2000" b="1" dirty="0">
                <a:latin typeface="Times New Roman" pitchFamily="18" charset="0"/>
              </a:rPr>
              <a:t>定义的文法</a:t>
            </a:r>
            <a:r>
              <a:rPr kumimoji="1" lang="en-US" altLang="zh-CN" sz="2000" b="1" dirty="0">
                <a:latin typeface="Times New Roman" pitchFamily="18" charset="0"/>
              </a:rPr>
              <a:t>G[E]</a:t>
            </a:r>
            <a:r>
              <a:rPr kumimoji="1" lang="zh-CN" altLang="en-US" sz="2000" b="1" dirty="0">
                <a:latin typeface="Times New Roman" pitchFamily="18" charset="0"/>
              </a:rPr>
              <a:t>为例，给出通过寻找句柄，对符号串 </a:t>
            </a:r>
            <a:r>
              <a:rPr kumimoji="1" lang="en-US" altLang="zh-CN" sz="2000" b="1" dirty="0" err="1">
                <a:latin typeface="Times New Roman" pitchFamily="18" charset="0"/>
              </a:rPr>
              <a:t>i+i</a:t>
            </a:r>
            <a:r>
              <a:rPr kumimoji="1" lang="en-US" altLang="zh-CN" sz="2000" b="1" dirty="0">
                <a:latin typeface="Times New Roman" pitchFamily="18" charset="0"/>
              </a:rPr>
              <a:t>*i</a:t>
            </a:r>
            <a:r>
              <a:rPr kumimoji="1" lang="zh-CN" altLang="en-US" sz="2000" b="1" dirty="0">
                <a:latin typeface="Times New Roman" pitchFamily="18" charset="0"/>
              </a:rPr>
              <a:t>进行归约法</a:t>
            </a:r>
            <a:r>
              <a:rPr kumimoji="1" lang="zh-CN" altLang="en-US" sz="2000" b="1" dirty="0">
                <a:latin typeface="Times New Roman" pitchFamily="18" charset="0"/>
                <a:hlinkClick r:id="rId2"/>
              </a:rPr>
              <a:t>分析过程</a:t>
            </a:r>
            <a:r>
              <a:rPr kumimoji="1" lang="zh-CN" altLang="en-US" sz="2000" b="1" dirty="0">
                <a:latin typeface="Times New Roman" pitchFamily="18" charset="0"/>
              </a:rPr>
              <a:t>，说明归约法的基本思想。 </a:t>
            </a:r>
          </a:p>
        </p:txBody>
      </p:sp>
      <p:grpSp>
        <p:nvGrpSpPr>
          <p:cNvPr id="49155" name="Group 3"/>
          <p:cNvGrpSpPr>
            <a:grpSpLocks/>
          </p:cNvGrpSpPr>
          <p:nvPr/>
        </p:nvGrpSpPr>
        <p:grpSpPr bwMode="auto">
          <a:xfrm>
            <a:off x="685800" y="1447800"/>
            <a:ext cx="6858000" cy="474663"/>
            <a:chOff x="-2" y="478"/>
            <a:chExt cx="1998" cy="676"/>
          </a:xfrm>
        </p:grpSpPr>
        <p:grpSp>
          <p:nvGrpSpPr>
            <p:cNvPr id="49184" name="Group 4"/>
            <p:cNvGrpSpPr>
              <a:grpSpLocks/>
            </p:cNvGrpSpPr>
            <p:nvPr/>
          </p:nvGrpSpPr>
          <p:grpSpPr bwMode="auto">
            <a:xfrm>
              <a:off x="0" y="480"/>
              <a:ext cx="1994" cy="672"/>
              <a:chOff x="0" y="480"/>
              <a:chExt cx="1994" cy="672"/>
            </a:xfrm>
          </p:grpSpPr>
          <p:sp>
            <p:nvSpPr>
              <p:cNvPr id="49186" name="Rectangle 5"/>
              <p:cNvSpPr>
                <a:spLocks noChangeArrowheads="1"/>
              </p:cNvSpPr>
              <p:nvPr/>
            </p:nvSpPr>
            <p:spPr bwMode="auto">
              <a:xfrm>
                <a:off x="43" y="480"/>
                <a:ext cx="190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eaLnBrk="1" hangingPunct="1"/>
                <a:r>
                  <a:rPr kumimoji="1" lang="en-US" altLang="zh-CN" sz="2400" b="1">
                    <a:latin typeface="Times New Roman" pitchFamily="18" charset="0"/>
                  </a:rPr>
                  <a:t>G[E]</a:t>
                </a:r>
                <a:r>
                  <a:rPr kumimoji="1" lang="zh-CN" altLang="en-US" sz="2400" b="1">
                    <a:latin typeface="Times New Roman" pitchFamily="18" charset="0"/>
                  </a:rPr>
                  <a:t>：</a:t>
                </a:r>
                <a:r>
                  <a:rPr kumimoji="1" lang="en-US" altLang="zh-CN" sz="2400" b="1">
                    <a:latin typeface="Times New Roman" pitchFamily="18" charset="0"/>
                  </a:rPr>
                  <a:t>E</a:t>
                </a:r>
                <a:r>
                  <a:rPr kumimoji="1" lang="en-US" altLang="zh-CN" sz="2400" b="1">
                    <a:latin typeface="宋体" pitchFamily="2" charset="-122"/>
                  </a:rPr>
                  <a:t>→</a:t>
                </a:r>
                <a:r>
                  <a:rPr kumimoji="1" lang="en-US" altLang="zh-CN" sz="2400" b="1">
                    <a:latin typeface="Times New Roman" pitchFamily="18" charset="0"/>
                  </a:rPr>
                  <a:t>E+T</a:t>
                </a:r>
                <a:r>
                  <a:rPr kumimoji="1" lang="en-US" altLang="zh-CN" sz="2400" b="1">
                    <a:latin typeface="宋体" pitchFamily="2" charset="-122"/>
                  </a:rPr>
                  <a:t>︱</a:t>
                </a:r>
                <a:r>
                  <a:rPr kumimoji="1" lang="en-US" altLang="zh-CN" sz="2400" b="1">
                    <a:latin typeface="Times New Roman" pitchFamily="18" charset="0"/>
                  </a:rPr>
                  <a:t>T,  T→T*F︱F,   F→(E)</a:t>
                </a:r>
                <a:r>
                  <a:rPr kumimoji="1" lang="en-US" altLang="zh-CN" sz="1600" b="1">
                    <a:latin typeface="Times New Roman" pitchFamily="18" charset="0"/>
                  </a:rPr>
                  <a:t>︱i</a:t>
                </a:r>
              </a:p>
            </p:txBody>
          </p:sp>
          <p:sp>
            <p:nvSpPr>
              <p:cNvPr id="49187" name="Rectangle 6"/>
              <p:cNvSpPr>
                <a:spLocks noChangeArrowheads="1"/>
              </p:cNvSpPr>
              <p:nvPr/>
            </p:nvSpPr>
            <p:spPr bwMode="auto">
              <a:xfrm>
                <a:off x="0" y="480"/>
                <a:ext cx="1994" cy="6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9185" name="Rectangle 7"/>
            <p:cNvSpPr>
              <a:spLocks noChangeArrowheads="1"/>
            </p:cNvSpPr>
            <p:nvPr/>
          </p:nvSpPr>
          <p:spPr bwMode="auto">
            <a:xfrm>
              <a:off x="-2" y="478"/>
              <a:ext cx="1998" cy="676"/>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9156" name="Text Box 8"/>
          <p:cNvSpPr txBox="1">
            <a:spLocks noChangeArrowheads="1"/>
          </p:cNvSpPr>
          <p:nvPr/>
        </p:nvSpPr>
        <p:spPr bwMode="auto">
          <a:xfrm>
            <a:off x="609600" y="5105400"/>
            <a:ext cx="7543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000" b="1">
                <a:latin typeface="Tahoma" pitchFamily="34" charset="0"/>
              </a:rPr>
              <a:t>分析过程借用了语法树确定句型的句柄，显然是不符合逻辑的。因此，</a:t>
            </a:r>
            <a:r>
              <a:rPr kumimoji="1" lang="zh-CN" altLang="en-US" sz="2000" b="1">
                <a:solidFill>
                  <a:schemeClr val="hlink"/>
                </a:solidFill>
                <a:latin typeface="Tahoma" pitchFamily="34" charset="0"/>
              </a:rPr>
              <a:t>如何依据文法</a:t>
            </a:r>
            <a:r>
              <a:rPr kumimoji="1" lang="zh-CN" altLang="en-US" sz="2000" b="1">
                <a:solidFill>
                  <a:schemeClr val="hlink"/>
                </a:solidFill>
                <a:latin typeface="宋体" pitchFamily="2" charset="-122"/>
              </a:rPr>
              <a:t>寻找句柄是归约法的关键问题</a:t>
            </a:r>
            <a:r>
              <a:rPr kumimoji="1" lang="zh-CN" altLang="en-US" sz="2000" b="1">
                <a:latin typeface="宋体" pitchFamily="2" charset="-122"/>
              </a:rPr>
              <a:t>。</a:t>
            </a:r>
          </a:p>
        </p:txBody>
      </p:sp>
      <p:grpSp>
        <p:nvGrpSpPr>
          <p:cNvPr id="49158" name="Group 10"/>
          <p:cNvGrpSpPr>
            <a:grpSpLocks/>
          </p:cNvGrpSpPr>
          <p:nvPr/>
        </p:nvGrpSpPr>
        <p:grpSpPr bwMode="auto">
          <a:xfrm>
            <a:off x="2590800" y="1981200"/>
            <a:ext cx="3429000" cy="3106738"/>
            <a:chOff x="1008" y="384"/>
            <a:chExt cx="2112" cy="3574"/>
          </a:xfrm>
        </p:grpSpPr>
        <p:sp>
          <p:nvSpPr>
            <p:cNvPr id="49159" name="Text Box 11"/>
            <p:cNvSpPr txBox="1">
              <a:spLocks noChangeArrowheads="1"/>
            </p:cNvSpPr>
            <p:nvPr/>
          </p:nvSpPr>
          <p:spPr bwMode="auto">
            <a:xfrm>
              <a:off x="2112" y="384"/>
              <a:ext cx="240"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800">
                  <a:latin typeface="Times New Roman" pitchFamily="18" charset="0"/>
                </a:rPr>
                <a:t>E</a:t>
              </a:r>
            </a:p>
          </p:txBody>
        </p:sp>
        <p:sp>
          <p:nvSpPr>
            <p:cNvPr id="49160" name="Line 12"/>
            <p:cNvSpPr>
              <a:spLocks noChangeShapeType="1"/>
            </p:cNvSpPr>
            <p:nvPr/>
          </p:nvSpPr>
          <p:spPr bwMode="auto">
            <a:xfrm flipH="1">
              <a:off x="1680" y="624"/>
              <a:ext cx="48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1" name="Line 13"/>
            <p:cNvSpPr>
              <a:spLocks noChangeShapeType="1"/>
            </p:cNvSpPr>
            <p:nvPr/>
          </p:nvSpPr>
          <p:spPr bwMode="auto">
            <a:xfrm>
              <a:off x="2208" y="624"/>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2" name="Line 14"/>
            <p:cNvSpPr>
              <a:spLocks noChangeShapeType="1"/>
            </p:cNvSpPr>
            <p:nvPr/>
          </p:nvSpPr>
          <p:spPr bwMode="auto">
            <a:xfrm>
              <a:off x="2256" y="624"/>
              <a:ext cx="528"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3" name="Text Box 15"/>
            <p:cNvSpPr txBox="1">
              <a:spLocks noChangeArrowheads="1"/>
            </p:cNvSpPr>
            <p:nvPr/>
          </p:nvSpPr>
          <p:spPr bwMode="auto">
            <a:xfrm>
              <a:off x="1584" y="912"/>
              <a:ext cx="240"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800">
                  <a:latin typeface="Times New Roman" pitchFamily="18" charset="0"/>
                </a:rPr>
                <a:t>E</a:t>
              </a:r>
            </a:p>
          </p:txBody>
        </p:sp>
        <p:sp>
          <p:nvSpPr>
            <p:cNvPr id="49164" name="Text Box 16"/>
            <p:cNvSpPr txBox="1">
              <a:spLocks noChangeArrowheads="1"/>
            </p:cNvSpPr>
            <p:nvPr/>
          </p:nvSpPr>
          <p:spPr bwMode="auto">
            <a:xfrm>
              <a:off x="2700" y="864"/>
              <a:ext cx="240"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800">
                  <a:latin typeface="Times New Roman" pitchFamily="18" charset="0"/>
                </a:rPr>
                <a:t>T</a:t>
              </a:r>
            </a:p>
          </p:txBody>
        </p:sp>
        <p:sp>
          <p:nvSpPr>
            <p:cNvPr id="49165" name="Text Box 17"/>
            <p:cNvSpPr txBox="1">
              <a:spLocks noChangeArrowheads="1"/>
            </p:cNvSpPr>
            <p:nvPr/>
          </p:nvSpPr>
          <p:spPr bwMode="auto">
            <a:xfrm>
              <a:off x="2112" y="912"/>
              <a:ext cx="240"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800">
                  <a:solidFill>
                    <a:srgbClr val="FF3300"/>
                  </a:solidFill>
                  <a:latin typeface="Times New Roman" pitchFamily="18" charset="0"/>
                </a:rPr>
                <a:t>+</a:t>
              </a:r>
            </a:p>
          </p:txBody>
        </p:sp>
        <p:sp>
          <p:nvSpPr>
            <p:cNvPr id="49166" name="Line 18"/>
            <p:cNvSpPr>
              <a:spLocks noChangeShapeType="1"/>
            </p:cNvSpPr>
            <p:nvPr/>
          </p:nvSpPr>
          <p:spPr bwMode="auto">
            <a:xfrm>
              <a:off x="1680" y="1152"/>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7" name="Text Box 19"/>
            <p:cNvSpPr txBox="1">
              <a:spLocks noChangeArrowheads="1"/>
            </p:cNvSpPr>
            <p:nvPr/>
          </p:nvSpPr>
          <p:spPr bwMode="auto">
            <a:xfrm>
              <a:off x="1584" y="1489"/>
              <a:ext cx="240"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800">
                  <a:latin typeface="Times New Roman" pitchFamily="18" charset="0"/>
                </a:rPr>
                <a:t>T</a:t>
              </a:r>
            </a:p>
          </p:txBody>
        </p:sp>
        <p:sp>
          <p:nvSpPr>
            <p:cNvPr id="49168" name="Line 20"/>
            <p:cNvSpPr>
              <a:spLocks noChangeShapeType="1"/>
            </p:cNvSpPr>
            <p:nvPr/>
          </p:nvSpPr>
          <p:spPr bwMode="auto">
            <a:xfrm>
              <a:off x="2832" y="1104"/>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9" name="Text Box 21"/>
            <p:cNvSpPr txBox="1">
              <a:spLocks noChangeArrowheads="1"/>
            </p:cNvSpPr>
            <p:nvPr/>
          </p:nvSpPr>
          <p:spPr bwMode="auto">
            <a:xfrm>
              <a:off x="2736" y="1489"/>
              <a:ext cx="240"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800">
                  <a:latin typeface="Times New Roman" pitchFamily="18" charset="0"/>
                </a:rPr>
                <a:t>F</a:t>
              </a:r>
            </a:p>
          </p:txBody>
        </p:sp>
        <p:sp>
          <p:nvSpPr>
            <p:cNvPr id="49170" name="Line 22"/>
            <p:cNvSpPr>
              <a:spLocks noChangeShapeType="1"/>
            </p:cNvSpPr>
            <p:nvPr/>
          </p:nvSpPr>
          <p:spPr bwMode="auto">
            <a:xfrm>
              <a:off x="1680" y="1776"/>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1" name="Line 23"/>
            <p:cNvSpPr>
              <a:spLocks noChangeShapeType="1"/>
            </p:cNvSpPr>
            <p:nvPr/>
          </p:nvSpPr>
          <p:spPr bwMode="auto">
            <a:xfrm flipH="1">
              <a:off x="1104" y="1728"/>
              <a:ext cx="528"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2" name="Line 24"/>
            <p:cNvSpPr>
              <a:spLocks noChangeShapeType="1"/>
            </p:cNvSpPr>
            <p:nvPr/>
          </p:nvSpPr>
          <p:spPr bwMode="auto">
            <a:xfrm>
              <a:off x="1728" y="1728"/>
              <a:ext cx="576"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3" name="Text Box 25"/>
            <p:cNvSpPr txBox="1">
              <a:spLocks noChangeArrowheads="1"/>
            </p:cNvSpPr>
            <p:nvPr/>
          </p:nvSpPr>
          <p:spPr bwMode="auto">
            <a:xfrm>
              <a:off x="1008" y="2159"/>
              <a:ext cx="240"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800">
                  <a:latin typeface="Times New Roman" pitchFamily="18" charset="0"/>
                </a:rPr>
                <a:t>T</a:t>
              </a:r>
            </a:p>
          </p:txBody>
        </p:sp>
        <p:sp>
          <p:nvSpPr>
            <p:cNvPr id="49174" name="Text Box 26"/>
            <p:cNvSpPr txBox="1">
              <a:spLocks noChangeArrowheads="1"/>
            </p:cNvSpPr>
            <p:nvPr/>
          </p:nvSpPr>
          <p:spPr bwMode="auto">
            <a:xfrm>
              <a:off x="1536" y="2172"/>
              <a:ext cx="384"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800">
                  <a:solidFill>
                    <a:srgbClr val="FF3300"/>
                  </a:solidFill>
                  <a:latin typeface="Times New Roman" pitchFamily="18" charset="0"/>
                </a:rPr>
                <a:t>×</a:t>
              </a:r>
            </a:p>
          </p:txBody>
        </p:sp>
        <p:sp>
          <p:nvSpPr>
            <p:cNvPr id="49175" name="Text Box 27"/>
            <p:cNvSpPr txBox="1">
              <a:spLocks noChangeArrowheads="1"/>
            </p:cNvSpPr>
            <p:nvPr/>
          </p:nvSpPr>
          <p:spPr bwMode="auto">
            <a:xfrm>
              <a:off x="2208" y="2159"/>
              <a:ext cx="240"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800">
                  <a:latin typeface="Times New Roman" pitchFamily="18" charset="0"/>
                </a:rPr>
                <a:t>F</a:t>
              </a:r>
            </a:p>
          </p:txBody>
        </p:sp>
        <p:sp>
          <p:nvSpPr>
            <p:cNvPr id="49176" name="Line 28"/>
            <p:cNvSpPr>
              <a:spLocks noChangeShapeType="1"/>
            </p:cNvSpPr>
            <p:nvPr/>
          </p:nvSpPr>
          <p:spPr bwMode="auto">
            <a:xfrm>
              <a:off x="2832" y="1776"/>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7" name="Line 29"/>
            <p:cNvSpPr>
              <a:spLocks noChangeShapeType="1"/>
            </p:cNvSpPr>
            <p:nvPr/>
          </p:nvSpPr>
          <p:spPr bwMode="auto">
            <a:xfrm>
              <a:off x="2304" y="2400"/>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8" name="Line 30"/>
            <p:cNvSpPr>
              <a:spLocks noChangeShapeType="1"/>
            </p:cNvSpPr>
            <p:nvPr/>
          </p:nvSpPr>
          <p:spPr bwMode="auto">
            <a:xfrm>
              <a:off x="1104" y="2400"/>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9" name="Text Box 31"/>
            <p:cNvSpPr txBox="1">
              <a:spLocks noChangeArrowheads="1"/>
            </p:cNvSpPr>
            <p:nvPr/>
          </p:nvSpPr>
          <p:spPr bwMode="auto">
            <a:xfrm>
              <a:off x="1008" y="2734"/>
              <a:ext cx="240"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800">
                  <a:latin typeface="Times New Roman" pitchFamily="18" charset="0"/>
                </a:rPr>
                <a:t>F</a:t>
              </a:r>
            </a:p>
          </p:txBody>
        </p:sp>
        <p:sp>
          <p:nvSpPr>
            <p:cNvPr id="49180" name="Line 32"/>
            <p:cNvSpPr>
              <a:spLocks noChangeShapeType="1"/>
            </p:cNvSpPr>
            <p:nvPr/>
          </p:nvSpPr>
          <p:spPr bwMode="auto">
            <a:xfrm>
              <a:off x="1104" y="2976"/>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81" name="Text Box 33"/>
            <p:cNvSpPr txBox="1">
              <a:spLocks noChangeArrowheads="1"/>
            </p:cNvSpPr>
            <p:nvPr/>
          </p:nvSpPr>
          <p:spPr bwMode="auto">
            <a:xfrm>
              <a:off x="2736" y="2187"/>
              <a:ext cx="384"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800">
                  <a:solidFill>
                    <a:srgbClr val="FF3300"/>
                  </a:solidFill>
                  <a:latin typeface="Times New Roman" pitchFamily="18" charset="0"/>
                </a:rPr>
                <a:t>i</a:t>
              </a:r>
              <a:r>
                <a:rPr kumimoji="1" lang="en-US" altLang="zh-CN" sz="2800" baseline="-25000">
                  <a:solidFill>
                    <a:srgbClr val="FF3300"/>
                  </a:solidFill>
                  <a:latin typeface="Times New Roman" pitchFamily="18" charset="0"/>
                </a:rPr>
                <a:t>3</a:t>
              </a:r>
            </a:p>
          </p:txBody>
        </p:sp>
        <p:sp>
          <p:nvSpPr>
            <p:cNvPr id="49182" name="Text Box 34"/>
            <p:cNvSpPr txBox="1">
              <a:spLocks noChangeArrowheads="1"/>
            </p:cNvSpPr>
            <p:nvPr/>
          </p:nvSpPr>
          <p:spPr bwMode="auto">
            <a:xfrm>
              <a:off x="2208" y="2796"/>
              <a:ext cx="336"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800">
                  <a:solidFill>
                    <a:srgbClr val="FF3300"/>
                  </a:solidFill>
                  <a:latin typeface="Times New Roman" pitchFamily="18" charset="0"/>
                </a:rPr>
                <a:t>i</a:t>
              </a:r>
              <a:r>
                <a:rPr kumimoji="1" lang="en-US" altLang="zh-CN" sz="2800" baseline="-25000">
                  <a:solidFill>
                    <a:srgbClr val="FF3300"/>
                  </a:solidFill>
                  <a:latin typeface="Times New Roman" pitchFamily="18" charset="0"/>
                </a:rPr>
                <a:t>2</a:t>
              </a:r>
            </a:p>
          </p:txBody>
        </p:sp>
        <p:sp>
          <p:nvSpPr>
            <p:cNvPr id="49183" name="Text Box 35"/>
            <p:cNvSpPr txBox="1">
              <a:spLocks noChangeArrowheads="1"/>
            </p:cNvSpPr>
            <p:nvPr/>
          </p:nvSpPr>
          <p:spPr bwMode="auto">
            <a:xfrm>
              <a:off x="1008" y="3361"/>
              <a:ext cx="336"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800">
                  <a:solidFill>
                    <a:srgbClr val="FF3300"/>
                  </a:solidFill>
                  <a:latin typeface="Times New Roman" pitchFamily="18" charset="0"/>
                </a:rPr>
                <a:t>i</a:t>
              </a:r>
              <a:r>
                <a:rPr kumimoji="1" lang="en-US" altLang="zh-CN" sz="2800" baseline="-25000">
                  <a:solidFill>
                    <a:srgbClr val="FF3300"/>
                  </a:solidFill>
                  <a:latin typeface="Times New Roman" pitchFamily="18" charset="0"/>
                </a:rPr>
                <a:t>1</a:t>
              </a:r>
            </a:p>
          </p:txBody>
        </p:sp>
      </p:grpSp>
    </p:spTree>
  </p:cSld>
  <p:clrMapOvr>
    <a:masterClrMapping/>
  </p:clrMapOvr>
  <p:transition advTm="100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3"/>
          <p:cNvSpPr txBox="1">
            <a:spLocks noChangeArrowheads="1"/>
          </p:cNvSpPr>
          <p:nvPr/>
        </p:nvSpPr>
        <p:spPr bwMode="auto">
          <a:xfrm>
            <a:off x="533400" y="1739900"/>
            <a:ext cx="8229600" cy="374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30000"/>
              </a:spcBef>
            </a:pPr>
            <a:r>
              <a:rPr kumimoji="1" lang="zh-CN" altLang="en-US" sz="2000" b="1">
                <a:latin typeface="Times New Roman" pitchFamily="18" charset="0"/>
              </a:rPr>
              <a:t>在实际应用中，对于文法规则提出了一些限制条件，但这些并没有限制文法的语言描述能力。限制下列 </a:t>
            </a:r>
            <a:r>
              <a:rPr kumimoji="1" lang="en-US" altLang="zh-CN" sz="2000" b="1">
                <a:latin typeface="Times New Roman" pitchFamily="18" charset="0"/>
              </a:rPr>
              <a:t>3</a:t>
            </a:r>
            <a:r>
              <a:rPr kumimoji="1" lang="zh-CN" altLang="en-US" sz="2000" b="1">
                <a:latin typeface="Times New Roman" pitchFamily="18" charset="0"/>
              </a:rPr>
              <a:t>种规则的使用：</a:t>
            </a:r>
          </a:p>
          <a:p>
            <a:pPr algn="l" eaLnBrk="1" hangingPunct="1">
              <a:lnSpc>
                <a:spcPct val="120000"/>
              </a:lnSpc>
              <a:spcBef>
                <a:spcPct val="30000"/>
              </a:spcBef>
            </a:pPr>
            <a:r>
              <a:rPr kumimoji="1" lang="zh-CN" altLang="en-US" sz="2000" b="1">
                <a:latin typeface="Times New Roman" pitchFamily="18" charset="0"/>
              </a:rPr>
              <a:t>（</a:t>
            </a:r>
            <a:r>
              <a:rPr kumimoji="1" lang="en-US" altLang="zh-CN" sz="2000" b="1">
                <a:latin typeface="Times New Roman" pitchFamily="18" charset="0"/>
              </a:rPr>
              <a:t>1</a:t>
            </a:r>
            <a:r>
              <a:rPr kumimoji="1" lang="zh-CN" altLang="en-US" sz="2000" b="1">
                <a:latin typeface="Times New Roman" pitchFamily="18" charset="0"/>
              </a:rPr>
              <a:t>）</a:t>
            </a:r>
            <a:r>
              <a:rPr kumimoji="1" lang="zh-CN" altLang="en-US" sz="2000" b="1" u="sng">
                <a:solidFill>
                  <a:schemeClr val="hlink"/>
                </a:solidFill>
                <a:latin typeface="Times New Roman" pitchFamily="18" charset="0"/>
              </a:rPr>
              <a:t>有害规则</a:t>
            </a:r>
            <a:r>
              <a:rPr kumimoji="1" lang="zh-CN" altLang="en-US" sz="2000" b="1">
                <a:latin typeface="Times New Roman" pitchFamily="18" charset="0"/>
              </a:rPr>
              <a:t>  形如</a:t>
            </a:r>
            <a:r>
              <a:rPr kumimoji="1" lang="en-US" altLang="zh-CN" sz="2000" b="1">
                <a:latin typeface="Times New Roman" pitchFamily="18" charset="0"/>
              </a:rPr>
              <a:t>U→U</a:t>
            </a:r>
            <a:r>
              <a:rPr kumimoji="1" lang="zh-CN" altLang="en-US" sz="2000" b="1">
                <a:latin typeface="Times New Roman" pitchFamily="18" charset="0"/>
              </a:rPr>
              <a:t>的规则，称为</a:t>
            </a:r>
            <a:r>
              <a:rPr kumimoji="1" lang="zh-CN" altLang="en-US" sz="2000" b="1">
                <a:solidFill>
                  <a:srgbClr val="CC6600"/>
                </a:solidFill>
                <a:latin typeface="Times New Roman" pitchFamily="18" charset="0"/>
              </a:rPr>
              <a:t>有害规则</a:t>
            </a:r>
            <a:r>
              <a:rPr kumimoji="1" lang="zh-CN" altLang="en-US" sz="2000" b="1">
                <a:latin typeface="Times New Roman" pitchFamily="18" charset="0"/>
              </a:rPr>
              <a:t>。</a:t>
            </a:r>
          </a:p>
          <a:p>
            <a:pPr algn="l" eaLnBrk="1" hangingPunct="1">
              <a:lnSpc>
                <a:spcPct val="120000"/>
              </a:lnSpc>
              <a:spcBef>
                <a:spcPct val="30000"/>
              </a:spcBef>
            </a:pPr>
            <a:r>
              <a:rPr kumimoji="1" lang="zh-CN" altLang="en-US" sz="2000" b="1">
                <a:latin typeface="Times New Roman" pitchFamily="18" charset="0"/>
              </a:rPr>
              <a:t>（</a:t>
            </a:r>
            <a:r>
              <a:rPr kumimoji="1" lang="en-US" altLang="zh-CN" sz="2000" b="1">
                <a:latin typeface="Times New Roman" pitchFamily="18" charset="0"/>
              </a:rPr>
              <a:t>2</a:t>
            </a:r>
            <a:r>
              <a:rPr kumimoji="1" lang="zh-CN" altLang="en-US" sz="2000" b="1">
                <a:latin typeface="Times New Roman" pitchFamily="18" charset="0"/>
              </a:rPr>
              <a:t>）</a:t>
            </a:r>
            <a:r>
              <a:rPr kumimoji="1" lang="zh-CN" altLang="en-US" sz="2000" b="1" u="sng">
                <a:solidFill>
                  <a:schemeClr val="hlink"/>
                </a:solidFill>
                <a:latin typeface="Times New Roman" pitchFamily="18" charset="0"/>
              </a:rPr>
              <a:t>不可达规则</a:t>
            </a:r>
            <a:r>
              <a:rPr kumimoji="1" lang="zh-CN" altLang="en-US" sz="2000" b="1">
                <a:latin typeface="Times New Roman" pitchFamily="18" charset="0"/>
              </a:rPr>
              <a:t>  不在任何规则右部出现的非终结符对应的规则，称为</a:t>
            </a:r>
            <a:r>
              <a:rPr kumimoji="1" lang="zh-CN" altLang="en-US" sz="2000" b="1">
                <a:solidFill>
                  <a:srgbClr val="CC6600"/>
                </a:solidFill>
                <a:latin typeface="Times New Roman" pitchFamily="18" charset="0"/>
              </a:rPr>
              <a:t>不可达规则</a:t>
            </a:r>
            <a:r>
              <a:rPr kumimoji="1" lang="zh-CN" altLang="en-US" sz="2000" b="1">
                <a:latin typeface="Times New Roman" pitchFamily="18" charset="0"/>
              </a:rPr>
              <a:t>。</a:t>
            </a:r>
          </a:p>
          <a:p>
            <a:pPr algn="l" eaLnBrk="1" hangingPunct="1">
              <a:lnSpc>
                <a:spcPct val="120000"/>
              </a:lnSpc>
              <a:spcBef>
                <a:spcPct val="30000"/>
              </a:spcBef>
            </a:pPr>
            <a:r>
              <a:rPr kumimoji="1" lang="zh-CN" altLang="en-US" sz="2000" b="1">
                <a:latin typeface="Times New Roman" pitchFamily="18" charset="0"/>
              </a:rPr>
              <a:t>（</a:t>
            </a:r>
            <a:r>
              <a:rPr kumimoji="1" lang="en-US" altLang="zh-CN" sz="2000" b="1">
                <a:latin typeface="Times New Roman" pitchFamily="18" charset="0"/>
              </a:rPr>
              <a:t>3</a:t>
            </a:r>
            <a:r>
              <a:rPr kumimoji="1" lang="zh-CN" altLang="en-US" sz="2000" b="1">
                <a:latin typeface="Times New Roman" pitchFamily="18" charset="0"/>
              </a:rPr>
              <a:t>）</a:t>
            </a:r>
            <a:r>
              <a:rPr kumimoji="1" lang="zh-CN" altLang="en-US" sz="2000" b="1" u="sng">
                <a:solidFill>
                  <a:schemeClr val="hlink"/>
                </a:solidFill>
                <a:latin typeface="Times New Roman" pitchFamily="18" charset="0"/>
              </a:rPr>
              <a:t>不可终止规则</a:t>
            </a:r>
            <a:r>
              <a:rPr kumimoji="1" lang="zh-CN" altLang="en-US" sz="2000" b="1">
                <a:latin typeface="Times New Roman" pitchFamily="18" charset="0"/>
              </a:rPr>
              <a:t>   如果从某非终结符开始，不可能推导出任意终结串来，则该非终结符对应的规则称为</a:t>
            </a:r>
            <a:r>
              <a:rPr kumimoji="1" lang="zh-CN" altLang="en-US" sz="2000" b="1">
                <a:solidFill>
                  <a:srgbClr val="CC6600"/>
                </a:solidFill>
                <a:latin typeface="Times New Roman" pitchFamily="18" charset="0"/>
              </a:rPr>
              <a:t>不可终止规则</a:t>
            </a:r>
            <a:r>
              <a:rPr kumimoji="1" lang="zh-CN" altLang="en-US" sz="2000" b="1">
                <a:latin typeface="Times New Roman" pitchFamily="18" charset="0"/>
              </a:rPr>
              <a:t>。</a:t>
            </a:r>
          </a:p>
          <a:p>
            <a:pPr algn="l" eaLnBrk="1" hangingPunct="1">
              <a:lnSpc>
                <a:spcPct val="120000"/>
              </a:lnSpc>
              <a:spcBef>
                <a:spcPct val="30000"/>
              </a:spcBef>
            </a:pPr>
            <a:r>
              <a:rPr kumimoji="1" lang="zh-CN" altLang="en-US" sz="2000" b="1">
                <a:latin typeface="Times New Roman" pitchFamily="18" charset="0"/>
              </a:rPr>
              <a:t>不含有</a:t>
            </a:r>
            <a:r>
              <a:rPr kumimoji="1" lang="zh-CN" altLang="en-US" sz="2000" b="1">
                <a:solidFill>
                  <a:srgbClr val="CC6600"/>
                </a:solidFill>
                <a:latin typeface="Times New Roman" pitchFamily="18" charset="0"/>
              </a:rPr>
              <a:t>多余规则</a:t>
            </a:r>
            <a:r>
              <a:rPr kumimoji="1" lang="zh-CN" altLang="en-US" sz="2000" b="1">
                <a:latin typeface="Times New Roman" pitchFamily="18" charset="0"/>
              </a:rPr>
              <a:t>的文法，称为</a:t>
            </a:r>
            <a:r>
              <a:rPr kumimoji="1" lang="zh-CN" altLang="en-US" sz="2000" b="1">
                <a:solidFill>
                  <a:srgbClr val="CC6600"/>
                </a:solidFill>
                <a:latin typeface="Times New Roman" pitchFamily="18" charset="0"/>
              </a:rPr>
              <a:t>压缩过的文法</a:t>
            </a:r>
            <a:r>
              <a:rPr kumimoji="1" lang="zh-CN" altLang="en-US" sz="2000" b="1">
                <a:latin typeface="Times New Roman" pitchFamily="18" charset="0"/>
              </a:rPr>
              <a:t>。在后面讨论的文法时，都假设是压缩过的的文法。 </a:t>
            </a:r>
          </a:p>
        </p:txBody>
      </p:sp>
      <p:sp>
        <p:nvSpPr>
          <p:cNvPr id="50180" name="Rectangle 4"/>
          <p:cNvSpPr>
            <a:spLocks noGrp="1" noChangeArrowheads="1"/>
          </p:cNvSpPr>
          <p:nvPr>
            <p:ph type="title"/>
          </p:nvPr>
        </p:nvSpPr>
        <p:spPr>
          <a:xfrm>
            <a:off x="533400" y="990600"/>
            <a:ext cx="5029200" cy="533400"/>
          </a:xfrm>
        </p:spPr>
        <p:txBody>
          <a:bodyPr/>
          <a:lstStyle/>
          <a:p>
            <a:pPr eaLnBrk="1" hangingPunct="1"/>
            <a:r>
              <a:rPr lang="en-US" altLang="zh-CN" b="1" dirty="0" smtClean="0">
                <a:latin typeface="Times New Roman" pitchFamily="18" charset="0"/>
                <a:ea typeface="黑体" pitchFamily="2" charset="-122"/>
              </a:rPr>
              <a:t>2.7</a:t>
            </a:r>
            <a:r>
              <a:rPr lang="zh-CN" altLang="en-US" b="1" dirty="0" smtClean="0">
                <a:latin typeface="Times New Roman" pitchFamily="18" charset="0"/>
                <a:ea typeface="黑体" pitchFamily="2" charset="-122"/>
              </a:rPr>
              <a:t>　文法在实用中的一些说明</a:t>
            </a:r>
          </a:p>
        </p:txBody>
      </p:sp>
    </p:spTree>
  </p:cSld>
  <p:clrMapOvr>
    <a:masterClrMapping/>
  </p:clrMapOvr>
  <p:transition advTm="100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54038" y="608013"/>
            <a:ext cx="8077200" cy="55626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3" name="Rectangle 3"/>
          <p:cNvSpPr>
            <a:spLocks noChangeArrowheads="1"/>
          </p:cNvSpPr>
          <p:nvPr/>
        </p:nvSpPr>
        <p:spPr bwMode="auto">
          <a:xfrm>
            <a:off x="762000" y="685800"/>
            <a:ext cx="312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r>
              <a:rPr kumimoji="1" lang="zh-CN" altLang="en-US" sz="2000" b="1" dirty="0" smtClean="0">
                <a:latin typeface="Times New Roman" pitchFamily="18" charset="0"/>
              </a:rPr>
              <a:t>例</a:t>
            </a:r>
            <a:r>
              <a:rPr kumimoji="1" lang="en-US" altLang="zh-CN" sz="2000" b="1" dirty="0" smtClean="0">
                <a:latin typeface="Times New Roman" pitchFamily="18" charset="0"/>
              </a:rPr>
              <a:t>2.13  </a:t>
            </a:r>
            <a:r>
              <a:rPr kumimoji="1" lang="zh-CN" altLang="en-US" sz="2000" b="1" dirty="0">
                <a:latin typeface="Times New Roman" pitchFamily="18" charset="0"/>
              </a:rPr>
              <a:t>文法</a:t>
            </a:r>
            <a:r>
              <a:rPr kumimoji="1" lang="en-US" altLang="zh-CN" sz="2000" b="1" dirty="0">
                <a:latin typeface="Times New Roman" pitchFamily="18" charset="0"/>
              </a:rPr>
              <a:t>G</a:t>
            </a:r>
            <a:r>
              <a:rPr kumimoji="1" lang="zh-CN" altLang="en-US" sz="2000" b="1" dirty="0">
                <a:latin typeface="Times New Roman" pitchFamily="18" charset="0"/>
              </a:rPr>
              <a:t>定义如下，</a:t>
            </a:r>
          </a:p>
        </p:txBody>
      </p:sp>
      <p:grpSp>
        <p:nvGrpSpPr>
          <p:cNvPr id="51204" name="Group 4"/>
          <p:cNvGrpSpPr>
            <a:grpSpLocks/>
          </p:cNvGrpSpPr>
          <p:nvPr/>
        </p:nvGrpSpPr>
        <p:grpSpPr bwMode="auto">
          <a:xfrm>
            <a:off x="2514600" y="1117600"/>
            <a:ext cx="4419600" cy="2286000"/>
            <a:chOff x="-2" y="382"/>
            <a:chExt cx="1998" cy="580"/>
          </a:xfrm>
        </p:grpSpPr>
        <p:grpSp>
          <p:nvGrpSpPr>
            <p:cNvPr id="51211" name="Group 5"/>
            <p:cNvGrpSpPr>
              <a:grpSpLocks/>
            </p:cNvGrpSpPr>
            <p:nvPr/>
          </p:nvGrpSpPr>
          <p:grpSpPr bwMode="auto">
            <a:xfrm>
              <a:off x="0" y="384"/>
              <a:ext cx="1994" cy="576"/>
              <a:chOff x="0" y="384"/>
              <a:chExt cx="1994" cy="576"/>
            </a:xfrm>
          </p:grpSpPr>
          <p:sp>
            <p:nvSpPr>
              <p:cNvPr id="51213" name="Rectangle 6"/>
              <p:cNvSpPr>
                <a:spLocks noChangeArrowheads="1"/>
              </p:cNvSpPr>
              <p:nvPr/>
            </p:nvSpPr>
            <p:spPr bwMode="auto">
              <a:xfrm>
                <a:off x="43" y="384"/>
                <a:ext cx="190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eaLnBrk="1" hangingPunct="1">
                  <a:lnSpc>
                    <a:spcPct val="110000"/>
                  </a:lnSpc>
                  <a:spcBef>
                    <a:spcPct val="10000"/>
                  </a:spcBef>
                </a:pPr>
                <a:r>
                  <a:rPr kumimoji="1" lang="en-US" altLang="zh-CN" sz="2000" b="1">
                    <a:latin typeface="Times New Roman" pitchFamily="18" charset="0"/>
                  </a:rPr>
                  <a:t>G[S]</a:t>
                </a:r>
                <a:r>
                  <a:rPr kumimoji="1" lang="zh-CN" altLang="en-US" sz="2000" b="1">
                    <a:latin typeface="Times New Roman" pitchFamily="18" charset="0"/>
                  </a:rPr>
                  <a:t>：</a:t>
                </a:r>
              </a:p>
              <a:p>
                <a:pPr indent="266700" algn="just">
                  <a:lnSpc>
                    <a:spcPct val="110000"/>
                  </a:lnSpc>
                  <a:spcBef>
                    <a:spcPct val="10000"/>
                  </a:spcBef>
                </a:pPr>
                <a:r>
                  <a:rPr kumimoji="1" lang="zh-CN" altLang="en-US" sz="2000" b="1">
                    <a:latin typeface="Times New Roman" pitchFamily="18" charset="0"/>
                  </a:rPr>
                  <a:t>           </a:t>
                </a:r>
                <a:r>
                  <a:rPr kumimoji="1" lang="en-US" altLang="zh-CN" sz="2000" b="1">
                    <a:latin typeface="Times New Roman" pitchFamily="18" charset="0"/>
                  </a:rPr>
                  <a:t>S→Be</a:t>
                </a:r>
              </a:p>
              <a:p>
                <a:pPr indent="266700" algn="just">
                  <a:lnSpc>
                    <a:spcPct val="110000"/>
                  </a:lnSpc>
                  <a:spcBef>
                    <a:spcPct val="10000"/>
                  </a:spcBef>
                </a:pPr>
                <a:r>
                  <a:rPr kumimoji="1" lang="en-US" altLang="zh-CN" sz="2000" b="1">
                    <a:latin typeface="Times New Roman" pitchFamily="18" charset="0"/>
                  </a:rPr>
                  <a:t>           B→Ce︱Af</a:t>
                </a:r>
                <a:r>
                  <a:rPr kumimoji="1" lang="zh-CN" altLang="en-US" sz="2000" b="1">
                    <a:latin typeface="Times New Roman" pitchFamily="18" charset="0"/>
                  </a:rPr>
                  <a:t>， </a:t>
                </a:r>
              </a:p>
              <a:p>
                <a:pPr indent="266700" algn="just">
                  <a:lnSpc>
                    <a:spcPct val="110000"/>
                  </a:lnSpc>
                  <a:spcBef>
                    <a:spcPct val="10000"/>
                  </a:spcBef>
                </a:pPr>
                <a:r>
                  <a:rPr kumimoji="1" lang="zh-CN" altLang="en-US" sz="2000" b="1">
                    <a:latin typeface="Times New Roman" pitchFamily="18" charset="0"/>
                  </a:rPr>
                  <a:t>           </a:t>
                </a:r>
                <a:r>
                  <a:rPr kumimoji="1" lang="en-US" altLang="zh-CN" sz="2000" b="1">
                    <a:latin typeface="Times New Roman" pitchFamily="18" charset="0"/>
                  </a:rPr>
                  <a:t>A→Ae︱e</a:t>
                </a:r>
              </a:p>
              <a:p>
                <a:pPr indent="266700" algn="just">
                  <a:lnSpc>
                    <a:spcPct val="110000"/>
                  </a:lnSpc>
                  <a:spcBef>
                    <a:spcPct val="10000"/>
                  </a:spcBef>
                </a:pPr>
                <a:r>
                  <a:rPr kumimoji="1" lang="en-US" altLang="zh-CN" sz="2000" b="1">
                    <a:latin typeface="Times New Roman" pitchFamily="18" charset="0"/>
                  </a:rPr>
                  <a:t>           C→Cf</a:t>
                </a:r>
              </a:p>
              <a:p>
                <a:pPr indent="266700" algn="just">
                  <a:lnSpc>
                    <a:spcPct val="110000"/>
                  </a:lnSpc>
                  <a:spcBef>
                    <a:spcPct val="10000"/>
                  </a:spcBef>
                </a:pPr>
                <a:r>
                  <a:rPr kumimoji="1" lang="en-US" altLang="zh-CN" sz="2000" b="1">
                    <a:latin typeface="Times New Roman" pitchFamily="18" charset="0"/>
                  </a:rPr>
                  <a:t>           D→f</a:t>
                </a:r>
              </a:p>
            </p:txBody>
          </p:sp>
          <p:sp>
            <p:nvSpPr>
              <p:cNvPr id="51214" name="Rectangle 7"/>
              <p:cNvSpPr>
                <a:spLocks noChangeArrowheads="1"/>
              </p:cNvSpPr>
              <p:nvPr/>
            </p:nvSpPr>
            <p:spPr bwMode="auto">
              <a:xfrm>
                <a:off x="0" y="384"/>
                <a:ext cx="1994" cy="5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1212" name="Rectangle 8"/>
            <p:cNvSpPr>
              <a:spLocks noChangeArrowheads="1"/>
            </p:cNvSpPr>
            <p:nvPr/>
          </p:nvSpPr>
          <p:spPr bwMode="auto">
            <a:xfrm>
              <a:off x="-2" y="382"/>
              <a:ext cx="1998" cy="580"/>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1205" name="Group 9"/>
          <p:cNvGrpSpPr>
            <a:grpSpLocks/>
          </p:cNvGrpSpPr>
          <p:nvPr/>
        </p:nvGrpSpPr>
        <p:grpSpPr bwMode="auto">
          <a:xfrm>
            <a:off x="2514600" y="4413250"/>
            <a:ext cx="4405313" cy="1682750"/>
            <a:chOff x="-2" y="1344"/>
            <a:chExt cx="1998" cy="484"/>
          </a:xfrm>
        </p:grpSpPr>
        <p:grpSp>
          <p:nvGrpSpPr>
            <p:cNvPr id="51207" name="Group 10"/>
            <p:cNvGrpSpPr>
              <a:grpSpLocks/>
            </p:cNvGrpSpPr>
            <p:nvPr/>
          </p:nvGrpSpPr>
          <p:grpSpPr bwMode="auto">
            <a:xfrm>
              <a:off x="0" y="1346"/>
              <a:ext cx="1994" cy="480"/>
              <a:chOff x="0" y="1346"/>
              <a:chExt cx="1994" cy="480"/>
            </a:xfrm>
          </p:grpSpPr>
          <p:sp>
            <p:nvSpPr>
              <p:cNvPr id="51209" name="Rectangle 11"/>
              <p:cNvSpPr>
                <a:spLocks noChangeArrowheads="1"/>
              </p:cNvSpPr>
              <p:nvPr/>
            </p:nvSpPr>
            <p:spPr bwMode="auto">
              <a:xfrm>
                <a:off x="43" y="1346"/>
                <a:ext cx="19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eaLnBrk="1" hangingPunct="1">
                  <a:lnSpc>
                    <a:spcPct val="110000"/>
                  </a:lnSpc>
                  <a:spcBef>
                    <a:spcPct val="20000"/>
                  </a:spcBef>
                </a:pPr>
                <a:r>
                  <a:rPr kumimoji="1" lang="en-US" altLang="zh-CN" sz="2000" b="1">
                    <a:latin typeface="Times New Roman" pitchFamily="18" charset="0"/>
                  </a:rPr>
                  <a:t>G′[S]</a:t>
                </a:r>
                <a:r>
                  <a:rPr kumimoji="1" lang="zh-CN" altLang="en-US" sz="2000" b="1">
                    <a:latin typeface="Times New Roman" pitchFamily="18" charset="0"/>
                  </a:rPr>
                  <a:t>：</a:t>
                </a:r>
              </a:p>
              <a:p>
                <a:pPr indent="266700" algn="just">
                  <a:lnSpc>
                    <a:spcPct val="110000"/>
                  </a:lnSpc>
                  <a:spcBef>
                    <a:spcPct val="20000"/>
                  </a:spcBef>
                </a:pPr>
                <a:r>
                  <a:rPr kumimoji="1" lang="zh-CN" altLang="en-US" sz="2000" b="1">
                    <a:latin typeface="Times New Roman" pitchFamily="18" charset="0"/>
                  </a:rPr>
                  <a:t>           </a:t>
                </a:r>
                <a:r>
                  <a:rPr kumimoji="1" lang="en-US" altLang="zh-CN" sz="2000" b="1">
                    <a:latin typeface="Times New Roman" pitchFamily="18" charset="0"/>
                  </a:rPr>
                  <a:t>S→Be</a:t>
                </a:r>
              </a:p>
              <a:p>
                <a:pPr indent="266700" algn="just">
                  <a:lnSpc>
                    <a:spcPct val="110000"/>
                  </a:lnSpc>
                  <a:spcBef>
                    <a:spcPct val="20000"/>
                  </a:spcBef>
                </a:pPr>
                <a:r>
                  <a:rPr kumimoji="1" lang="en-US" altLang="zh-CN" sz="2000" b="1">
                    <a:latin typeface="Times New Roman" pitchFamily="18" charset="0"/>
                  </a:rPr>
                  <a:t>           B→Af</a:t>
                </a:r>
              </a:p>
              <a:p>
                <a:pPr indent="266700" algn="just">
                  <a:lnSpc>
                    <a:spcPct val="110000"/>
                  </a:lnSpc>
                  <a:spcBef>
                    <a:spcPct val="20000"/>
                  </a:spcBef>
                </a:pPr>
                <a:r>
                  <a:rPr kumimoji="1" lang="en-US" altLang="zh-CN" sz="2000" b="1">
                    <a:latin typeface="Times New Roman" pitchFamily="18" charset="0"/>
                  </a:rPr>
                  <a:t>           A→Ae︱e</a:t>
                </a:r>
              </a:p>
            </p:txBody>
          </p:sp>
          <p:sp>
            <p:nvSpPr>
              <p:cNvPr id="51210" name="Rectangle 12"/>
              <p:cNvSpPr>
                <a:spLocks noChangeArrowheads="1"/>
              </p:cNvSpPr>
              <p:nvPr/>
            </p:nvSpPr>
            <p:spPr bwMode="auto">
              <a:xfrm>
                <a:off x="0" y="1346"/>
                <a:ext cx="199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1208" name="Rectangle 13"/>
            <p:cNvSpPr>
              <a:spLocks noChangeArrowheads="1"/>
            </p:cNvSpPr>
            <p:nvPr/>
          </p:nvSpPr>
          <p:spPr bwMode="auto">
            <a:xfrm>
              <a:off x="-2" y="1344"/>
              <a:ext cx="1998" cy="484"/>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1206" name="Text Box 14"/>
          <p:cNvSpPr txBox="1">
            <a:spLocks noChangeArrowheads="1"/>
          </p:cNvSpPr>
          <p:nvPr/>
        </p:nvSpPr>
        <p:spPr bwMode="auto">
          <a:xfrm>
            <a:off x="812800" y="3530600"/>
            <a:ext cx="7620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10000"/>
              </a:lnSpc>
              <a:spcBef>
                <a:spcPct val="50000"/>
              </a:spcBef>
            </a:pPr>
            <a:r>
              <a:rPr kumimoji="1" lang="zh-CN" altLang="en-US" sz="2000" b="1">
                <a:latin typeface="Times New Roman" pitchFamily="18" charset="0"/>
              </a:rPr>
              <a:t>显然，</a:t>
            </a:r>
            <a:r>
              <a:rPr kumimoji="1" lang="en-US" altLang="zh-CN" sz="2000" b="1">
                <a:latin typeface="Times New Roman" pitchFamily="18" charset="0"/>
              </a:rPr>
              <a:t>C→Cf</a:t>
            </a:r>
            <a:r>
              <a:rPr kumimoji="1" lang="zh-CN" altLang="en-US" sz="2000" b="1">
                <a:latin typeface="Times New Roman" pitchFamily="18" charset="0"/>
              </a:rPr>
              <a:t>是不可终止规则，</a:t>
            </a:r>
            <a:r>
              <a:rPr kumimoji="1" lang="en-US" altLang="zh-CN" sz="2000" b="1">
                <a:latin typeface="Times New Roman" pitchFamily="18" charset="0"/>
              </a:rPr>
              <a:t>D→f</a:t>
            </a:r>
            <a:r>
              <a:rPr kumimoji="1" lang="zh-CN" altLang="en-US" sz="2000" b="1">
                <a:latin typeface="Times New Roman" pitchFamily="18" charset="0"/>
              </a:rPr>
              <a:t>是不可达规则。除去这些规则及其相关规则之后，得到的等价文法</a:t>
            </a:r>
            <a:r>
              <a:rPr kumimoji="1" lang="en-US" altLang="zh-CN" sz="2000" b="1">
                <a:latin typeface="Times New Roman" pitchFamily="18" charset="0"/>
              </a:rPr>
              <a:t>G′</a:t>
            </a:r>
            <a:r>
              <a:rPr kumimoji="1" lang="zh-CN" altLang="en-US" sz="2000" b="1">
                <a:latin typeface="Times New Roman" pitchFamily="18" charset="0"/>
              </a:rPr>
              <a:t>如下。</a:t>
            </a:r>
          </a:p>
        </p:txBody>
      </p:sp>
    </p:spTree>
  </p:cSld>
  <p:clrMapOvr>
    <a:masterClrMapping/>
  </p:clrMapOvr>
  <p:transition advTm="100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609600" y="822325"/>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宋体" pitchFamily="2" charset="-122"/>
              </a:rPr>
              <a:t>ε</a:t>
            </a:r>
            <a:r>
              <a:rPr kumimoji="1" lang="zh-CN" altLang="en-US" sz="2000" b="1">
                <a:latin typeface="Tahoma" pitchFamily="34" charset="0"/>
              </a:rPr>
              <a:t>规则问题</a:t>
            </a:r>
          </a:p>
        </p:txBody>
      </p:sp>
      <p:sp>
        <p:nvSpPr>
          <p:cNvPr id="52227" name="Text Box 3"/>
          <p:cNvSpPr txBox="1">
            <a:spLocks noChangeArrowheads="1"/>
          </p:cNvSpPr>
          <p:nvPr/>
        </p:nvSpPr>
        <p:spPr bwMode="auto">
          <a:xfrm>
            <a:off x="685800" y="1295400"/>
            <a:ext cx="7696200" cy="347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000" b="1" dirty="0">
                <a:latin typeface="Times New Roman" pitchFamily="18" charset="0"/>
              </a:rPr>
              <a:t>在文法设计中，使用</a:t>
            </a:r>
            <a:r>
              <a:rPr kumimoji="1" lang="en-US" altLang="zh-CN" sz="2000" b="1" dirty="0">
                <a:latin typeface="Times New Roman" pitchFamily="18" charset="0"/>
              </a:rPr>
              <a:t>ε</a:t>
            </a:r>
            <a:r>
              <a:rPr kumimoji="1" lang="zh-CN" altLang="en-US" sz="2000" b="1" dirty="0">
                <a:latin typeface="Times New Roman" pitchFamily="18" charset="0"/>
              </a:rPr>
              <a:t>规则有时会带来方便，但会导致文法讨论和证明的复杂。</a:t>
            </a:r>
          </a:p>
          <a:p>
            <a:pPr algn="l" eaLnBrk="1" hangingPunct="1">
              <a:lnSpc>
                <a:spcPct val="120000"/>
              </a:lnSpc>
              <a:spcBef>
                <a:spcPct val="50000"/>
              </a:spcBef>
            </a:pPr>
            <a:r>
              <a:rPr kumimoji="1" lang="zh-CN" altLang="en-US" sz="2000" b="1" dirty="0">
                <a:latin typeface="Times New Roman" pitchFamily="18" charset="0"/>
              </a:rPr>
              <a:t>一个上下文无关文法</a:t>
            </a:r>
            <a:r>
              <a:rPr kumimoji="1" lang="en-US" altLang="zh-CN" sz="2000" b="1" dirty="0">
                <a:latin typeface="Times New Roman" pitchFamily="18" charset="0"/>
              </a:rPr>
              <a:t>G</a:t>
            </a:r>
            <a:r>
              <a:rPr kumimoji="1" lang="zh-CN" altLang="en-US" sz="2000" b="1" dirty="0">
                <a:latin typeface="Times New Roman" pitchFamily="18" charset="0"/>
              </a:rPr>
              <a:t>是否必须使用</a:t>
            </a:r>
            <a:r>
              <a:rPr kumimoji="1" lang="en-US" altLang="zh-CN" sz="2000" b="1" dirty="0">
                <a:latin typeface="Times New Roman" pitchFamily="18" charset="0"/>
              </a:rPr>
              <a:t>ε</a:t>
            </a:r>
            <a:r>
              <a:rPr kumimoji="1" lang="zh-CN" altLang="en-US" sz="2000" b="1" dirty="0">
                <a:latin typeface="Times New Roman" pitchFamily="18" charset="0"/>
              </a:rPr>
              <a:t>规则，完全取决于文法</a:t>
            </a:r>
            <a:r>
              <a:rPr kumimoji="1" lang="en-US" altLang="zh-CN" sz="2000" b="1" dirty="0">
                <a:latin typeface="Times New Roman" pitchFamily="18" charset="0"/>
              </a:rPr>
              <a:t>G</a:t>
            </a:r>
            <a:r>
              <a:rPr kumimoji="1" lang="zh-CN" altLang="en-US" sz="2000" b="1" dirty="0">
                <a:latin typeface="Times New Roman" pitchFamily="18" charset="0"/>
              </a:rPr>
              <a:t>产生的语言</a:t>
            </a:r>
            <a:r>
              <a:rPr kumimoji="1" lang="en-US" altLang="zh-CN" sz="2000" b="1" dirty="0">
                <a:latin typeface="Times New Roman" pitchFamily="18" charset="0"/>
                <a:sym typeface="Symbol" pitchFamily="18" charset="2"/>
              </a:rPr>
              <a:t>L(G[S])</a:t>
            </a:r>
            <a:r>
              <a:rPr kumimoji="1" lang="zh-CN" altLang="en-US" sz="2000" b="1" dirty="0">
                <a:latin typeface="Times New Roman" pitchFamily="18" charset="0"/>
              </a:rPr>
              <a:t>中是否含有</a:t>
            </a:r>
            <a:r>
              <a:rPr kumimoji="1" lang="en-US" altLang="zh-CN" sz="2000" b="1" dirty="0">
                <a:latin typeface="Times New Roman" pitchFamily="18" charset="0"/>
              </a:rPr>
              <a:t>ε</a:t>
            </a:r>
            <a:r>
              <a:rPr kumimoji="1" lang="zh-CN" altLang="en-US" sz="2000" b="1" dirty="0">
                <a:latin typeface="Times New Roman" pitchFamily="18" charset="0"/>
              </a:rPr>
              <a:t>语句。</a:t>
            </a:r>
          </a:p>
          <a:p>
            <a:pPr algn="l" eaLnBrk="1" hangingPunct="1">
              <a:lnSpc>
                <a:spcPct val="120000"/>
              </a:lnSpc>
              <a:spcBef>
                <a:spcPct val="50000"/>
              </a:spcBef>
            </a:pPr>
            <a:r>
              <a:rPr kumimoji="1" lang="zh-CN" altLang="en-US" sz="2000" b="1" dirty="0">
                <a:latin typeface="Times New Roman" pitchFamily="18" charset="0"/>
              </a:rPr>
              <a:t>可以证明，如果</a:t>
            </a:r>
            <a:r>
              <a:rPr kumimoji="1" lang="en-US" altLang="zh-CN" sz="2000" b="1" dirty="0" err="1">
                <a:latin typeface="Times New Roman" pitchFamily="18" charset="0"/>
              </a:rPr>
              <a:t>ε</a:t>
            </a:r>
            <a:r>
              <a:rPr kumimoji="1" lang="en-US" altLang="zh-CN" sz="2000" b="1" dirty="0" err="1">
                <a:latin typeface="Times New Roman" pitchFamily="18" charset="0"/>
                <a:sym typeface="Symbol" pitchFamily="18" charset="2"/>
              </a:rPr>
              <a:t>L</a:t>
            </a:r>
            <a:r>
              <a:rPr kumimoji="1" lang="en-US" altLang="zh-CN" sz="2000" b="1" dirty="0">
                <a:latin typeface="Times New Roman" pitchFamily="18" charset="0"/>
                <a:sym typeface="Symbol" pitchFamily="18" charset="2"/>
              </a:rPr>
              <a:t>(G[S]),</a:t>
            </a:r>
            <a:r>
              <a:rPr kumimoji="1" lang="zh-CN" altLang="en-US" sz="2000" b="1" dirty="0">
                <a:latin typeface="Times New Roman" pitchFamily="18" charset="0"/>
                <a:sym typeface="Symbol" pitchFamily="18" charset="2"/>
              </a:rPr>
              <a:t>则存在一个等价的文法</a:t>
            </a:r>
            <a:r>
              <a:rPr kumimoji="1" lang="en-US" altLang="zh-CN" sz="2000" b="1" dirty="0">
                <a:latin typeface="Times New Roman" pitchFamily="18" charset="0"/>
                <a:sym typeface="Symbol" pitchFamily="18" charset="2"/>
              </a:rPr>
              <a:t>G’[S’] </a:t>
            </a:r>
            <a:r>
              <a:rPr kumimoji="1" lang="zh-CN" altLang="en-US" sz="2000" b="1" dirty="0">
                <a:latin typeface="Times New Roman" pitchFamily="18" charset="0"/>
                <a:sym typeface="Symbol" pitchFamily="18" charset="2"/>
              </a:rPr>
              <a:t>，且</a:t>
            </a:r>
            <a:r>
              <a:rPr kumimoji="1" lang="en-US" altLang="zh-CN" sz="2000" b="1" dirty="0">
                <a:latin typeface="Times New Roman" pitchFamily="18" charset="0"/>
                <a:sym typeface="Symbol" pitchFamily="18" charset="2"/>
              </a:rPr>
              <a:t>G’ </a:t>
            </a:r>
            <a:r>
              <a:rPr kumimoji="1" lang="zh-CN" altLang="en-US" sz="2000" b="1" dirty="0">
                <a:latin typeface="Times New Roman" pitchFamily="18" charset="0"/>
                <a:sym typeface="Symbol" pitchFamily="18" charset="2"/>
              </a:rPr>
              <a:t>不含</a:t>
            </a:r>
            <a:r>
              <a:rPr kumimoji="1" lang="en-US" altLang="zh-CN" sz="2000" b="1" dirty="0">
                <a:latin typeface="Times New Roman" pitchFamily="18" charset="0"/>
              </a:rPr>
              <a:t>ε</a:t>
            </a:r>
            <a:r>
              <a:rPr kumimoji="1" lang="zh-CN" altLang="en-US" sz="2000" b="1" dirty="0">
                <a:latin typeface="Times New Roman" pitchFamily="18" charset="0"/>
              </a:rPr>
              <a:t>规则。</a:t>
            </a:r>
            <a:r>
              <a:rPr kumimoji="1" lang="zh-CN" altLang="en-US" sz="2000" b="1" dirty="0">
                <a:latin typeface="Times New Roman" pitchFamily="18" charset="0"/>
                <a:sym typeface="Symbol" pitchFamily="18" charset="2"/>
              </a:rPr>
              <a:t> </a:t>
            </a:r>
          </a:p>
          <a:p>
            <a:pPr algn="l" eaLnBrk="1" hangingPunct="1">
              <a:lnSpc>
                <a:spcPct val="120000"/>
              </a:lnSpc>
              <a:spcBef>
                <a:spcPct val="50000"/>
              </a:spcBef>
            </a:pPr>
            <a:r>
              <a:rPr kumimoji="1" lang="zh-CN" altLang="en-US" sz="2000" b="1" dirty="0">
                <a:latin typeface="Times New Roman" pitchFamily="18" charset="0"/>
              </a:rPr>
              <a:t>如果</a:t>
            </a:r>
            <a:r>
              <a:rPr kumimoji="1" lang="en-US" altLang="zh-CN" sz="2000" b="1" dirty="0">
                <a:latin typeface="Times New Roman" pitchFamily="18" charset="0"/>
              </a:rPr>
              <a:t>ε</a:t>
            </a:r>
            <a:r>
              <a:rPr kumimoji="1" lang="en-US" altLang="zh-CN" sz="2000" b="1" dirty="0">
                <a:latin typeface="Times New Roman" pitchFamily="18" charset="0"/>
                <a:sym typeface="Symbol" pitchFamily="18" charset="2"/>
              </a:rPr>
              <a:t> L(G[S]),</a:t>
            </a:r>
            <a:r>
              <a:rPr kumimoji="1" lang="zh-CN" altLang="en-US" sz="2000" b="1" dirty="0">
                <a:latin typeface="Times New Roman" pitchFamily="18" charset="0"/>
                <a:sym typeface="Symbol" pitchFamily="18" charset="2"/>
              </a:rPr>
              <a:t>则存在一个等价的文法</a:t>
            </a:r>
            <a:r>
              <a:rPr kumimoji="1" lang="en-US" altLang="zh-CN" sz="2000" b="1" dirty="0">
                <a:latin typeface="Times New Roman" pitchFamily="18" charset="0"/>
                <a:sym typeface="Symbol" pitchFamily="18" charset="2"/>
              </a:rPr>
              <a:t>G’[S’] </a:t>
            </a:r>
            <a:r>
              <a:rPr kumimoji="1" lang="zh-CN" altLang="en-US" sz="2000" b="1" dirty="0">
                <a:latin typeface="Times New Roman" pitchFamily="18" charset="0"/>
                <a:sym typeface="Symbol" pitchFamily="18" charset="2"/>
              </a:rPr>
              <a:t>，且</a:t>
            </a:r>
            <a:r>
              <a:rPr kumimoji="1" lang="en-US" altLang="zh-CN" sz="2000" b="1" dirty="0">
                <a:latin typeface="Times New Roman" pitchFamily="18" charset="0"/>
                <a:sym typeface="Symbol" pitchFamily="18" charset="2"/>
              </a:rPr>
              <a:t>G’ </a:t>
            </a:r>
            <a:r>
              <a:rPr kumimoji="1" lang="zh-CN" altLang="en-US" sz="2000" b="1" dirty="0">
                <a:latin typeface="Times New Roman" pitchFamily="18" charset="0"/>
                <a:sym typeface="Symbol" pitchFamily="18" charset="2"/>
              </a:rPr>
              <a:t>仅含</a:t>
            </a:r>
            <a:r>
              <a:rPr kumimoji="1" lang="en-US" altLang="zh-CN" sz="2000" b="1" dirty="0">
                <a:latin typeface="Times New Roman" pitchFamily="18" charset="0"/>
                <a:sym typeface="Symbol" pitchFamily="18" charset="2"/>
              </a:rPr>
              <a:t>S’ →</a:t>
            </a:r>
            <a:r>
              <a:rPr kumimoji="1" lang="en-US" altLang="zh-CN" sz="2000" b="1" dirty="0">
                <a:latin typeface="Times New Roman" pitchFamily="18" charset="0"/>
              </a:rPr>
              <a:t>ε</a:t>
            </a:r>
            <a:r>
              <a:rPr kumimoji="1" lang="zh-CN" altLang="en-US" sz="2000" b="1" dirty="0">
                <a:latin typeface="Times New Roman" pitchFamily="18" charset="0"/>
              </a:rPr>
              <a:t>的一个空规则。</a:t>
            </a:r>
          </a:p>
        </p:txBody>
      </p:sp>
      <p:sp>
        <p:nvSpPr>
          <p:cNvPr id="52228" name="Text Box 4"/>
          <p:cNvSpPr txBox="1">
            <a:spLocks noChangeArrowheads="1"/>
          </p:cNvSpPr>
          <p:nvPr/>
        </p:nvSpPr>
        <p:spPr bwMode="auto">
          <a:xfrm>
            <a:off x="685800" y="5165725"/>
            <a:ext cx="731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solidFill>
                  <a:srgbClr val="660066"/>
                </a:solidFill>
                <a:latin typeface="Times New Roman" pitchFamily="18" charset="0"/>
              </a:rPr>
              <a:t>提示：使用“代入法”，即可得到</a:t>
            </a:r>
            <a:r>
              <a:rPr kumimoji="1" lang="zh-CN" altLang="en-US" sz="2000" b="1" dirty="0">
                <a:solidFill>
                  <a:srgbClr val="660066"/>
                </a:solidFill>
                <a:latin typeface="Times New Roman" pitchFamily="18" charset="0"/>
                <a:sym typeface="Symbol" pitchFamily="18" charset="2"/>
              </a:rPr>
              <a:t>等价的文法</a:t>
            </a:r>
            <a:r>
              <a:rPr kumimoji="1" lang="en-US" altLang="zh-CN" sz="2000" b="1" dirty="0">
                <a:solidFill>
                  <a:srgbClr val="660066"/>
                </a:solidFill>
                <a:latin typeface="Times New Roman" pitchFamily="18" charset="0"/>
                <a:sym typeface="Symbol" pitchFamily="18" charset="2"/>
              </a:rPr>
              <a:t>G’(S’) </a:t>
            </a:r>
          </a:p>
        </p:txBody>
      </p:sp>
    </p:spTree>
  </p:cSld>
  <p:clrMapOvr>
    <a:masterClrMapping/>
  </p:clrMapOvr>
  <p:transition advTm="1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609600" y="914400"/>
            <a:ext cx="782161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000" b="1" dirty="0">
                <a:solidFill>
                  <a:srgbClr val="000000"/>
                </a:solidFill>
                <a:latin typeface="Times New Roman" pitchFamily="18" charset="0"/>
              </a:rPr>
              <a:t>　　从语言结构的角度看</a:t>
            </a:r>
            <a:r>
              <a:rPr kumimoji="1" lang="zh-CN" altLang="en-US" sz="2000" b="1" dirty="0" smtClean="0">
                <a:solidFill>
                  <a:srgbClr val="000000"/>
                </a:solidFill>
                <a:latin typeface="Times New Roman" pitchFamily="18" charset="0"/>
              </a:rPr>
              <a:t>，组成语言的</a:t>
            </a:r>
            <a:r>
              <a:rPr kumimoji="1" lang="zh-CN" altLang="en-US" sz="2000" b="1" dirty="0">
                <a:solidFill>
                  <a:srgbClr val="000000"/>
                </a:solidFill>
                <a:latin typeface="Times New Roman" pitchFamily="18" charset="0"/>
              </a:rPr>
              <a:t>基本形式是句子，句子是由单词序列构成的，单词是由语言基本符号（字母或单字）组成的。</a:t>
            </a:r>
          </a:p>
          <a:p>
            <a:pPr algn="l" eaLnBrk="1" hangingPunct="1">
              <a:lnSpc>
                <a:spcPct val="150000"/>
              </a:lnSpc>
              <a:spcBef>
                <a:spcPct val="50000"/>
              </a:spcBef>
            </a:pPr>
            <a:r>
              <a:rPr kumimoji="1" lang="zh-CN" altLang="en-US" sz="2000" b="1" dirty="0">
                <a:solidFill>
                  <a:srgbClr val="000000"/>
                </a:solidFill>
                <a:latin typeface="Times New Roman" pitchFamily="18" charset="0"/>
              </a:rPr>
              <a:t>　　语言既包含单词和句子这样的语言成分，又包含将这些成分组织起来的语言规则，如</a:t>
            </a:r>
            <a:r>
              <a:rPr kumimoji="1" lang="zh-CN" altLang="en-US" sz="2000" b="1" dirty="0">
                <a:solidFill>
                  <a:srgbClr val="FF6600"/>
                </a:solidFill>
                <a:latin typeface="Times New Roman" pitchFamily="18" charset="0"/>
              </a:rPr>
              <a:t>词法规则、句法规则</a:t>
            </a:r>
            <a:r>
              <a:rPr kumimoji="1" lang="zh-CN" altLang="en-US" sz="2000" b="1" dirty="0">
                <a:solidFill>
                  <a:srgbClr val="000000"/>
                </a:solidFill>
                <a:latin typeface="Times New Roman" pitchFamily="18" charset="0"/>
              </a:rPr>
              <a:t>等。</a:t>
            </a:r>
          </a:p>
          <a:p>
            <a:pPr algn="l" eaLnBrk="1" hangingPunct="1">
              <a:lnSpc>
                <a:spcPct val="150000"/>
              </a:lnSpc>
              <a:spcBef>
                <a:spcPct val="50000"/>
              </a:spcBef>
            </a:pPr>
            <a:r>
              <a:rPr kumimoji="1" lang="zh-CN" altLang="en-US" sz="2000" b="1" dirty="0">
                <a:solidFill>
                  <a:srgbClr val="000000"/>
                </a:solidFill>
                <a:latin typeface="Times New Roman" pitchFamily="18" charset="0"/>
              </a:rPr>
              <a:t>　　下面以自然语言为例，说明如何对语言规则进行形式化描述的基本思路。</a:t>
            </a:r>
            <a:endParaRPr kumimoji="1" lang="zh-CN" altLang="en-US" sz="2000" b="1" dirty="0">
              <a:latin typeface="Times New Roman" pitchFamily="18" charset="0"/>
            </a:endParaRPr>
          </a:p>
        </p:txBody>
      </p:sp>
      <p:sp>
        <p:nvSpPr>
          <p:cNvPr id="7171" name="Rectangle 5"/>
          <p:cNvSpPr>
            <a:spLocks noGrp="1" noChangeArrowheads="1"/>
          </p:cNvSpPr>
          <p:nvPr>
            <p:ph type="title"/>
          </p:nvPr>
        </p:nvSpPr>
        <p:spPr>
          <a:xfrm>
            <a:off x="457200" y="381000"/>
            <a:ext cx="3886200" cy="609600"/>
          </a:xfrm>
        </p:spPr>
        <p:txBody>
          <a:bodyPr/>
          <a:lstStyle/>
          <a:p>
            <a:pPr eaLnBrk="1" hangingPunct="1"/>
            <a:r>
              <a:rPr lang="en-US" altLang="zh-CN" sz="2800" b="1" dirty="0" smtClean="0">
                <a:latin typeface="Times New Roman" pitchFamily="18" charset="0"/>
                <a:ea typeface="黑体" pitchFamily="2" charset="-122"/>
              </a:rPr>
              <a:t>2.1</a:t>
            </a:r>
            <a:r>
              <a:rPr lang="zh-CN" altLang="en-US" sz="2800" b="1" dirty="0" smtClean="0">
                <a:latin typeface="Times New Roman" pitchFamily="18" charset="0"/>
                <a:ea typeface="黑体" pitchFamily="2" charset="-122"/>
              </a:rPr>
              <a:t>　文法的直观概念</a:t>
            </a:r>
          </a:p>
        </p:txBody>
      </p:sp>
      <p:sp>
        <p:nvSpPr>
          <p:cNvPr id="7172" name="Text Box 6"/>
          <p:cNvSpPr txBox="1">
            <a:spLocks noChangeArrowheads="1"/>
          </p:cNvSpPr>
          <p:nvPr/>
        </p:nvSpPr>
        <p:spPr bwMode="auto">
          <a:xfrm>
            <a:off x="533400" y="4510211"/>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dirty="0">
                <a:latin typeface="Times New Roman" pitchFamily="18" charset="0"/>
                <a:ea typeface="黑体" pitchFamily="2" charset="-122"/>
              </a:rPr>
              <a:t>语言</a:t>
            </a:r>
            <a:r>
              <a:rPr kumimoji="1" lang="zh-CN" altLang="en-US" dirty="0">
                <a:latin typeface="Times New Roman" pitchFamily="18" charset="0"/>
              </a:rPr>
              <a:t> </a:t>
            </a:r>
          </a:p>
        </p:txBody>
      </p:sp>
      <p:sp>
        <p:nvSpPr>
          <p:cNvPr id="7173" name="AutoShape 7"/>
          <p:cNvSpPr>
            <a:spLocks/>
          </p:cNvSpPr>
          <p:nvPr/>
        </p:nvSpPr>
        <p:spPr bwMode="auto">
          <a:xfrm>
            <a:off x="1132114" y="4114130"/>
            <a:ext cx="304800" cy="1433512"/>
          </a:xfrm>
          <a:prstGeom prst="leftBrace">
            <a:avLst>
              <a:gd name="adj1" fmla="val 3919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 name="Text Box 8"/>
          <p:cNvSpPr txBox="1">
            <a:spLocks noChangeArrowheads="1"/>
          </p:cNvSpPr>
          <p:nvPr/>
        </p:nvSpPr>
        <p:spPr bwMode="auto">
          <a:xfrm>
            <a:off x="1600200" y="4022973"/>
            <a:ext cx="71628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dirty="0">
                <a:latin typeface="黑体" pitchFamily="2" charset="-122"/>
                <a:ea typeface="黑体" pitchFamily="2" charset="-122"/>
              </a:rPr>
              <a:t>语法：是一组规则，定义符号如何排列，排列与符号含义无关。 </a:t>
            </a:r>
          </a:p>
          <a:p>
            <a:pPr algn="l" eaLnBrk="1" hangingPunct="1">
              <a:spcBef>
                <a:spcPct val="50000"/>
              </a:spcBef>
            </a:pPr>
            <a:r>
              <a:rPr kumimoji="1" lang="zh-CN" altLang="en-US" dirty="0" smtClean="0">
                <a:latin typeface="黑体" pitchFamily="2" charset="-122"/>
                <a:ea typeface="黑体" pitchFamily="2" charset="-122"/>
              </a:rPr>
              <a:t>语句：简单句</a:t>
            </a:r>
            <a:r>
              <a:rPr kumimoji="1" lang="zh-CN" altLang="en-US" dirty="0">
                <a:latin typeface="黑体" pitchFamily="2" charset="-122"/>
                <a:ea typeface="黑体" pitchFamily="2" charset="-122"/>
              </a:rPr>
              <a:t>：主谓宾定状；复合句：条件、转折、虚拟。。。</a:t>
            </a:r>
          </a:p>
          <a:p>
            <a:pPr algn="l" eaLnBrk="1" hangingPunct="1">
              <a:spcBef>
                <a:spcPct val="50000"/>
              </a:spcBef>
            </a:pPr>
            <a:endParaRPr kumimoji="1" lang="zh-CN" altLang="en-US" dirty="0">
              <a:latin typeface="黑体" pitchFamily="2" charset="-122"/>
              <a:ea typeface="黑体" pitchFamily="2" charset="-122"/>
            </a:endParaRPr>
          </a:p>
          <a:p>
            <a:pPr algn="l" eaLnBrk="1" hangingPunct="1">
              <a:spcBef>
                <a:spcPct val="50000"/>
              </a:spcBef>
            </a:pPr>
            <a:r>
              <a:rPr kumimoji="1" lang="zh-CN" altLang="en-US" dirty="0">
                <a:latin typeface="黑体" pitchFamily="2" charset="-122"/>
                <a:ea typeface="黑体" pitchFamily="2" charset="-122"/>
              </a:rPr>
              <a:t>语义 ：研究语法的含义</a:t>
            </a:r>
            <a:r>
              <a:rPr kumimoji="1" lang="zh-CN" altLang="en-US" dirty="0">
                <a:latin typeface="Times New Roman" pitchFamily="18" charset="0"/>
              </a:rPr>
              <a:t> </a:t>
            </a:r>
          </a:p>
        </p:txBody>
      </p:sp>
      <p:sp>
        <p:nvSpPr>
          <p:cNvPr id="7175" name="AutoShape 9"/>
          <p:cNvSpPr>
            <a:spLocks/>
          </p:cNvSpPr>
          <p:nvPr/>
        </p:nvSpPr>
        <p:spPr bwMode="auto">
          <a:xfrm>
            <a:off x="4191000" y="5105400"/>
            <a:ext cx="228600" cy="609600"/>
          </a:xfrm>
          <a:prstGeom prst="leftBrace">
            <a:avLst>
              <a:gd name="adj1" fmla="val 2222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6" name="Text Box 10"/>
          <p:cNvSpPr txBox="1">
            <a:spLocks noChangeArrowheads="1"/>
          </p:cNvSpPr>
          <p:nvPr/>
        </p:nvSpPr>
        <p:spPr bwMode="auto">
          <a:xfrm>
            <a:off x="4572000" y="5011738"/>
            <a:ext cx="198120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dirty="0">
                <a:latin typeface="Times New Roman" pitchFamily="18" charset="0"/>
                <a:ea typeface="黑体" pitchFamily="2" charset="-122"/>
              </a:rPr>
              <a:t>静态语义</a:t>
            </a:r>
          </a:p>
          <a:p>
            <a:pPr algn="l" eaLnBrk="1" hangingPunct="1">
              <a:spcBef>
                <a:spcPct val="50000"/>
              </a:spcBef>
            </a:pPr>
            <a:r>
              <a:rPr kumimoji="1" lang="zh-CN" altLang="en-US" dirty="0">
                <a:latin typeface="Times New Roman" pitchFamily="18" charset="0"/>
                <a:ea typeface="黑体" pitchFamily="2" charset="-122"/>
              </a:rPr>
              <a:t>动态语义</a:t>
            </a:r>
            <a:r>
              <a:rPr kumimoji="1" lang="zh-CN" altLang="en-US" dirty="0">
                <a:latin typeface="Times New Roman" pitchFamily="18" charset="0"/>
              </a:rPr>
              <a:t> </a:t>
            </a:r>
          </a:p>
        </p:txBody>
      </p:sp>
      <p:sp>
        <p:nvSpPr>
          <p:cNvPr id="7177" name="Text Box 11"/>
          <p:cNvSpPr txBox="1">
            <a:spLocks noChangeArrowheads="1"/>
          </p:cNvSpPr>
          <p:nvPr/>
        </p:nvSpPr>
        <p:spPr bwMode="auto">
          <a:xfrm>
            <a:off x="990600" y="5814899"/>
            <a:ext cx="662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dirty="0">
                <a:solidFill>
                  <a:srgbClr val="FF6600"/>
                </a:solidFill>
                <a:latin typeface="Times New Roman" pitchFamily="18" charset="0"/>
                <a:ea typeface="黑体" pitchFamily="2" charset="-122"/>
              </a:rPr>
              <a:t>文法是阐述语法的一个</a:t>
            </a:r>
            <a:r>
              <a:rPr kumimoji="1" lang="zh-CN" altLang="en-US" dirty="0" smtClean="0">
                <a:solidFill>
                  <a:srgbClr val="FF6600"/>
                </a:solidFill>
                <a:latin typeface="Times New Roman" pitchFamily="18" charset="0"/>
                <a:ea typeface="黑体" pitchFamily="2" charset="-122"/>
              </a:rPr>
              <a:t>工具，语句是语法的实例</a:t>
            </a:r>
            <a:r>
              <a:rPr kumimoji="1" lang="zh-CN" altLang="en-US" sz="1400" dirty="0" smtClean="0">
                <a:solidFill>
                  <a:srgbClr val="FF6600"/>
                </a:solidFill>
                <a:latin typeface="Times New Roman" pitchFamily="18" charset="0"/>
              </a:rPr>
              <a:t> </a:t>
            </a:r>
            <a:endParaRPr kumimoji="1" lang="zh-CN" altLang="en-US" sz="1400" dirty="0">
              <a:solidFill>
                <a:srgbClr val="FF6600"/>
              </a:solidFill>
              <a:latin typeface="Times New Roman" pitchFamily="18" charset="0"/>
            </a:endParaRPr>
          </a:p>
        </p:txBody>
      </p:sp>
    </p:spTree>
  </p:cSld>
  <p:clrMapOvr>
    <a:masterClrMapping/>
  </p:clrMapOvr>
  <p:transition advTm="100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04800" y="669925"/>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a:t>
            </a:r>
            <a:r>
              <a:rPr kumimoji="1" lang="zh-CN" altLang="en-US" sz="2000" b="1">
                <a:latin typeface="Times New Roman" pitchFamily="18" charset="0"/>
              </a:rPr>
              <a:t>代入法”举例</a:t>
            </a:r>
          </a:p>
        </p:txBody>
      </p:sp>
      <p:sp>
        <p:nvSpPr>
          <p:cNvPr id="53251" name="Text Box 3"/>
          <p:cNvSpPr txBox="1">
            <a:spLocks noChangeArrowheads="1"/>
          </p:cNvSpPr>
          <p:nvPr/>
        </p:nvSpPr>
        <p:spPr bwMode="auto">
          <a:xfrm>
            <a:off x="152400" y="1158875"/>
            <a:ext cx="86756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000" b="1" dirty="0">
                <a:latin typeface="Times New Roman" pitchFamily="18" charset="0"/>
              </a:rPr>
              <a:t>已知文法</a:t>
            </a:r>
            <a:r>
              <a:rPr kumimoji="1" lang="en-US" altLang="zh-CN" sz="2000" b="1" dirty="0">
                <a:latin typeface="Times New Roman" pitchFamily="18" charset="0"/>
              </a:rPr>
              <a:t>G[S]</a:t>
            </a:r>
            <a:r>
              <a:rPr kumimoji="1" lang="zh-CN" altLang="en-US" sz="2000" b="1" dirty="0">
                <a:latin typeface="Times New Roman" pitchFamily="18" charset="0"/>
              </a:rPr>
              <a:t>如下。容易看出</a:t>
            </a:r>
            <a:r>
              <a:rPr kumimoji="1" lang="en-US" altLang="zh-CN" sz="2000" b="1" dirty="0">
                <a:latin typeface="Times New Roman" pitchFamily="18" charset="0"/>
              </a:rPr>
              <a:t>L(G[S])={0,1,+0,+1,-0</a:t>
            </a:r>
            <a:r>
              <a:rPr kumimoji="1" lang="en-US" altLang="zh-CN" sz="2000" b="1" dirty="0" smtClean="0">
                <a:latin typeface="Times New Roman" pitchFamily="18" charset="0"/>
              </a:rPr>
              <a:t>,-1</a:t>
            </a:r>
            <a:r>
              <a:rPr kumimoji="1" lang="en-US" altLang="zh-CN" sz="2000" b="1" dirty="0">
                <a:latin typeface="Times New Roman" pitchFamily="18" charset="0"/>
              </a:rPr>
              <a:t>}</a:t>
            </a:r>
            <a:r>
              <a:rPr kumimoji="1" lang="zh-CN" altLang="en-US" sz="2000" b="1" dirty="0">
                <a:latin typeface="Times New Roman" pitchFamily="18" charset="0"/>
              </a:rPr>
              <a:t>，且</a:t>
            </a:r>
            <a:r>
              <a:rPr kumimoji="1" lang="en-US" altLang="zh-CN" sz="2000" b="1" dirty="0" err="1">
                <a:latin typeface="Times New Roman" pitchFamily="18" charset="0"/>
              </a:rPr>
              <a:t>ε</a:t>
            </a:r>
            <a:r>
              <a:rPr kumimoji="1" lang="en-US" altLang="zh-CN" sz="2000" b="1" dirty="0" err="1">
                <a:latin typeface="Times New Roman" pitchFamily="18" charset="0"/>
                <a:sym typeface="Symbol" pitchFamily="18" charset="2"/>
              </a:rPr>
              <a:t>L</a:t>
            </a:r>
            <a:r>
              <a:rPr kumimoji="1" lang="en-US" altLang="zh-CN" sz="2000" b="1" dirty="0">
                <a:latin typeface="Times New Roman" pitchFamily="18" charset="0"/>
                <a:sym typeface="Symbol" pitchFamily="18" charset="2"/>
              </a:rPr>
              <a:t>(G[S])</a:t>
            </a:r>
            <a:r>
              <a:rPr kumimoji="1" lang="zh-CN" altLang="en-US" sz="2000" b="1" dirty="0">
                <a:latin typeface="Times New Roman" pitchFamily="18" charset="0"/>
                <a:sym typeface="Symbol" pitchFamily="18" charset="2"/>
              </a:rPr>
              <a:t>。</a:t>
            </a:r>
            <a:endParaRPr kumimoji="1" lang="zh-CN" altLang="en-US" sz="2000" b="1" dirty="0">
              <a:latin typeface="Times New Roman" pitchFamily="18" charset="0"/>
            </a:endParaRPr>
          </a:p>
        </p:txBody>
      </p:sp>
      <p:sp>
        <p:nvSpPr>
          <p:cNvPr id="53252" name="Text Box 4"/>
          <p:cNvSpPr txBox="1">
            <a:spLocks noChangeArrowheads="1"/>
          </p:cNvSpPr>
          <p:nvPr/>
        </p:nvSpPr>
        <p:spPr bwMode="auto">
          <a:xfrm>
            <a:off x="2895600" y="1955800"/>
            <a:ext cx="2590800" cy="132080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000" b="1">
                <a:latin typeface="Times New Roman" pitchFamily="18" charset="0"/>
              </a:rPr>
              <a:t>G[S]</a:t>
            </a:r>
            <a:r>
              <a:rPr kumimoji="1" lang="zh-CN" altLang="en-US" sz="2000" b="1">
                <a:latin typeface="Times New Roman" pitchFamily="18" charset="0"/>
              </a:rPr>
              <a:t>：</a:t>
            </a:r>
          </a:p>
          <a:p>
            <a:pPr algn="l" eaLnBrk="1" hangingPunct="1"/>
            <a:r>
              <a:rPr kumimoji="1" lang="zh-CN" altLang="en-US" sz="2000" b="1">
                <a:latin typeface="Times New Roman" pitchFamily="18" charset="0"/>
              </a:rPr>
              <a:t>        </a:t>
            </a:r>
            <a:r>
              <a:rPr kumimoji="1" lang="en-US" altLang="zh-CN" sz="2000" b="1">
                <a:latin typeface="Times New Roman" pitchFamily="18" charset="0"/>
              </a:rPr>
              <a:t>S→FD</a:t>
            </a:r>
          </a:p>
          <a:p>
            <a:pPr algn="l" eaLnBrk="1" hangingPunct="1"/>
            <a:r>
              <a:rPr kumimoji="1" lang="en-US" altLang="zh-CN" sz="2000" b="1">
                <a:latin typeface="Times New Roman" pitchFamily="18" charset="0"/>
              </a:rPr>
              <a:t>        F→+∣</a:t>
            </a:r>
            <a:r>
              <a:rPr kumimoji="1" lang="zh-CN" altLang="en-US" sz="2000" b="1">
                <a:latin typeface="Times New Roman" pitchFamily="18" charset="0"/>
              </a:rPr>
              <a:t>－ ∣ </a:t>
            </a:r>
            <a:r>
              <a:rPr kumimoji="1" lang="en-US" altLang="zh-CN" sz="2000" b="1">
                <a:latin typeface="Times New Roman" pitchFamily="18" charset="0"/>
              </a:rPr>
              <a:t>ε</a:t>
            </a:r>
          </a:p>
          <a:p>
            <a:pPr algn="l" eaLnBrk="1" hangingPunct="1"/>
            <a:r>
              <a:rPr kumimoji="1" lang="en-US" altLang="zh-CN" sz="2000" b="1">
                <a:latin typeface="Times New Roman" pitchFamily="18" charset="0"/>
              </a:rPr>
              <a:t>        D→0 ∣1</a:t>
            </a:r>
          </a:p>
        </p:txBody>
      </p:sp>
      <p:sp>
        <p:nvSpPr>
          <p:cNvPr id="53253" name="Text Box 5"/>
          <p:cNvSpPr txBox="1">
            <a:spLocks noChangeArrowheads="1"/>
          </p:cNvSpPr>
          <p:nvPr/>
        </p:nvSpPr>
        <p:spPr bwMode="auto">
          <a:xfrm>
            <a:off x="369888" y="3581400"/>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000" b="1">
                <a:latin typeface="Times New Roman" pitchFamily="18" charset="0"/>
              </a:rPr>
              <a:t>对于右部出现</a:t>
            </a:r>
            <a:r>
              <a:rPr kumimoji="1" lang="en-US" altLang="zh-CN" sz="2000" b="1">
                <a:latin typeface="Times New Roman" pitchFamily="18" charset="0"/>
              </a:rPr>
              <a:t>F</a:t>
            </a:r>
            <a:r>
              <a:rPr kumimoji="1" lang="zh-CN" altLang="en-US" sz="2000" b="1">
                <a:latin typeface="Times New Roman" pitchFamily="18" charset="0"/>
              </a:rPr>
              <a:t>的规则，使用</a:t>
            </a:r>
            <a:r>
              <a:rPr kumimoji="1" lang="en-US" altLang="zh-CN" sz="2000" b="1">
                <a:latin typeface="Times New Roman" pitchFamily="18" charset="0"/>
              </a:rPr>
              <a:t>F</a:t>
            </a:r>
            <a:r>
              <a:rPr kumimoji="1" lang="zh-CN" altLang="en-US" sz="2000" b="1">
                <a:latin typeface="Times New Roman" pitchFamily="18" charset="0"/>
              </a:rPr>
              <a:t>规则的右部替代其右部出现的</a:t>
            </a:r>
            <a:r>
              <a:rPr kumimoji="1" lang="en-US" altLang="zh-CN" sz="2000" b="1">
                <a:latin typeface="Times New Roman" pitchFamily="18" charset="0"/>
              </a:rPr>
              <a:t>F </a:t>
            </a:r>
            <a:r>
              <a:rPr kumimoji="1" lang="zh-CN" altLang="en-US" sz="2000" b="1">
                <a:latin typeface="Times New Roman" pitchFamily="18" charset="0"/>
              </a:rPr>
              <a:t>，之后删除</a:t>
            </a:r>
            <a:r>
              <a:rPr kumimoji="1" lang="en-US" altLang="zh-CN" sz="2000" b="1">
                <a:latin typeface="Times New Roman" pitchFamily="18" charset="0"/>
              </a:rPr>
              <a:t>F</a:t>
            </a:r>
            <a:r>
              <a:rPr kumimoji="1" lang="zh-CN" altLang="en-US" sz="2000" b="1">
                <a:latin typeface="Times New Roman" pitchFamily="18" charset="0"/>
              </a:rPr>
              <a:t>的规则，得到等价于</a:t>
            </a:r>
            <a:r>
              <a:rPr kumimoji="1" lang="en-US" altLang="zh-CN" sz="2000" b="1">
                <a:latin typeface="Times New Roman" pitchFamily="18" charset="0"/>
              </a:rPr>
              <a:t>G[S]</a:t>
            </a:r>
            <a:r>
              <a:rPr kumimoji="1" lang="zh-CN" altLang="en-US" sz="2000" b="1">
                <a:latin typeface="Times New Roman" pitchFamily="18" charset="0"/>
              </a:rPr>
              <a:t>的文法</a:t>
            </a:r>
            <a:r>
              <a:rPr kumimoji="1" lang="en-US" altLang="zh-CN" sz="2000" b="1">
                <a:latin typeface="Times New Roman" pitchFamily="18" charset="0"/>
              </a:rPr>
              <a:t>G</a:t>
            </a:r>
            <a:r>
              <a:rPr kumimoji="1" lang="en-US" altLang="zh-CN" sz="2000" b="1">
                <a:latin typeface="Times New Roman" pitchFamily="18" charset="0"/>
                <a:sym typeface="Symbol" pitchFamily="18" charset="2"/>
              </a:rPr>
              <a:t>’</a:t>
            </a:r>
            <a:r>
              <a:rPr kumimoji="1" lang="en-US" altLang="zh-CN" sz="2000" b="1">
                <a:latin typeface="Times New Roman" pitchFamily="18" charset="0"/>
              </a:rPr>
              <a:t>[S]</a:t>
            </a:r>
            <a:r>
              <a:rPr kumimoji="1" lang="zh-CN" altLang="en-US" sz="2000" b="1">
                <a:latin typeface="Times New Roman" pitchFamily="18" charset="0"/>
              </a:rPr>
              <a:t>如下。</a:t>
            </a:r>
          </a:p>
        </p:txBody>
      </p:sp>
      <p:sp>
        <p:nvSpPr>
          <p:cNvPr id="53254" name="Text Box 6"/>
          <p:cNvSpPr txBox="1">
            <a:spLocks noChangeArrowheads="1"/>
          </p:cNvSpPr>
          <p:nvPr/>
        </p:nvSpPr>
        <p:spPr bwMode="auto">
          <a:xfrm>
            <a:off x="2743200" y="4699000"/>
            <a:ext cx="3048000" cy="101600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000" b="1">
                <a:latin typeface="Times New Roman" pitchFamily="18" charset="0"/>
              </a:rPr>
              <a:t>G[S]</a:t>
            </a:r>
            <a:r>
              <a:rPr kumimoji="1" lang="zh-CN" altLang="en-US" sz="2000" b="1">
                <a:latin typeface="Times New Roman" pitchFamily="18" charset="0"/>
              </a:rPr>
              <a:t>：</a:t>
            </a:r>
          </a:p>
          <a:p>
            <a:pPr algn="l" eaLnBrk="1" hangingPunct="1"/>
            <a:r>
              <a:rPr kumimoji="1" lang="zh-CN" altLang="en-US" sz="2000" b="1">
                <a:latin typeface="Times New Roman" pitchFamily="18" charset="0"/>
              </a:rPr>
              <a:t>        </a:t>
            </a:r>
            <a:r>
              <a:rPr kumimoji="1" lang="en-US" altLang="zh-CN" sz="2000" b="1">
                <a:latin typeface="Times New Roman" pitchFamily="18" charset="0"/>
              </a:rPr>
              <a:t>S→ +D ∣</a:t>
            </a:r>
            <a:r>
              <a:rPr kumimoji="1" lang="zh-CN" altLang="en-US" sz="2000" b="1">
                <a:latin typeface="Times New Roman" pitchFamily="18" charset="0"/>
              </a:rPr>
              <a:t>－</a:t>
            </a:r>
            <a:r>
              <a:rPr kumimoji="1" lang="en-US" altLang="zh-CN" sz="2000" b="1">
                <a:latin typeface="Times New Roman" pitchFamily="18" charset="0"/>
              </a:rPr>
              <a:t>D ∣ D </a:t>
            </a:r>
          </a:p>
          <a:p>
            <a:pPr algn="l" eaLnBrk="1" hangingPunct="1"/>
            <a:r>
              <a:rPr kumimoji="1" lang="en-US" altLang="zh-CN" sz="2000" b="1">
                <a:latin typeface="Times New Roman" pitchFamily="18" charset="0"/>
              </a:rPr>
              <a:t>        D→0 ∣1</a:t>
            </a:r>
          </a:p>
        </p:txBody>
      </p:sp>
    </p:spTree>
  </p:cSld>
  <p:clrMapOvr>
    <a:masterClrMapping/>
  </p:clrMapOvr>
  <p:transition advTm="100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609600" y="1219200"/>
            <a:ext cx="8077200"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30000"/>
              </a:spcBef>
            </a:pPr>
            <a:r>
              <a:rPr kumimoji="1" lang="zh-CN" altLang="en-US" sz="2000" b="1" dirty="0">
                <a:solidFill>
                  <a:srgbClr val="800000"/>
                </a:solidFill>
                <a:latin typeface="Times New Roman" pitchFamily="18" charset="0"/>
              </a:rPr>
              <a:t>小结</a:t>
            </a:r>
          </a:p>
          <a:p>
            <a:pPr algn="just" eaLnBrk="1" hangingPunct="1">
              <a:lnSpc>
                <a:spcPct val="120000"/>
              </a:lnSpc>
              <a:spcBef>
                <a:spcPct val="30000"/>
              </a:spcBef>
            </a:pPr>
            <a:r>
              <a:rPr kumimoji="1" lang="zh-CN" altLang="en-US" sz="2000" b="1" dirty="0">
                <a:latin typeface="Times New Roman" pitchFamily="18" charset="0"/>
              </a:rPr>
              <a:t>        本章重点介绍了形式化语言的基本理论、语言形式化描述方法、语言的文法分类与特性、文法与句型分析。</a:t>
            </a:r>
          </a:p>
          <a:p>
            <a:pPr algn="just" eaLnBrk="1" hangingPunct="1">
              <a:lnSpc>
                <a:spcPct val="120000"/>
              </a:lnSpc>
              <a:spcBef>
                <a:spcPct val="30000"/>
              </a:spcBef>
            </a:pPr>
            <a:r>
              <a:rPr kumimoji="1" lang="zh-CN" altLang="en-US" sz="2000" b="1" dirty="0">
                <a:latin typeface="Times New Roman" pitchFamily="18" charset="0"/>
              </a:rPr>
              <a:t>        提出的基本概念有语言、文法、规则、推导、归约、句型、短语、句柄、语法树和语法二义性等。其中，推导是最核心的、关键的概念。重点掌握的内容是</a:t>
            </a:r>
          </a:p>
          <a:p>
            <a:pPr algn="just" eaLnBrk="1" hangingPunct="1">
              <a:lnSpc>
                <a:spcPct val="120000"/>
              </a:lnSpc>
              <a:spcBef>
                <a:spcPct val="30000"/>
              </a:spcBef>
            </a:pPr>
            <a:r>
              <a:rPr kumimoji="1" lang="zh-CN" altLang="en-US" sz="2000" b="1" dirty="0">
                <a:latin typeface="Times New Roman" pitchFamily="18" charset="0"/>
              </a:rPr>
              <a:t>        ① </a:t>
            </a:r>
            <a:r>
              <a:rPr kumimoji="1" lang="zh-CN" altLang="en-US" sz="2000" b="1" dirty="0">
                <a:solidFill>
                  <a:srgbClr val="FF0000"/>
                </a:solidFill>
                <a:latin typeface="Times New Roman" pitchFamily="18" charset="0"/>
              </a:rPr>
              <a:t>设计一个已知语言的文法；</a:t>
            </a:r>
          </a:p>
          <a:p>
            <a:pPr algn="just" eaLnBrk="1" hangingPunct="1">
              <a:lnSpc>
                <a:spcPct val="120000"/>
              </a:lnSpc>
              <a:spcBef>
                <a:spcPct val="30000"/>
              </a:spcBef>
            </a:pPr>
            <a:r>
              <a:rPr kumimoji="1" lang="zh-CN" altLang="en-US" sz="2000" b="1" dirty="0">
                <a:latin typeface="Times New Roman" pitchFamily="18" charset="0"/>
              </a:rPr>
              <a:t>        ② 确定已知文法定义的语言；</a:t>
            </a:r>
          </a:p>
          <a:p>
            <a:pPr algn="just" eaLnBrk="1" hangingPunct="1">
              <a:lnSpc>
                <a:spcPct val="120000"/>
              </a:lnSpc>
              <a:spcBef>
                <a:spcPct val="30000"/>
              </a:spcBef>
            </a:pPr>
            <a:r>
              <a:rPr kumimoji="1" lang="zh-CN" altLang="en-US" sz="2000" b="1" dirty="0">
                <a:latin typeface="Times New Roman" pitchFamily="18" charset="0"/>
              </a:rPr>
              <a:t>        ③ </a:t>
            </a:r>
            <a:r>
              <a:rPr kumimoji="1" lang="zh-CN" altLang="en-US" sz="2000" b="1" dirty="0">
                <a:solidFill>
                  <a:srgbClr val="FF0000"/>
                </a:solidFill>
                <a:latin typeface="Times New Roman" pitchFamily="18" charset="0"/>
              </a:rPr>
              <a:t>求句型的短语、直接短语和句柄。</a:t>
            </a:r>
          </a:p>
          <a:p>
            <a:pPr algn="just" eaLnBrk="1" hangingPunct="1">
              <a:lnSpc>
                <a:spcPct val="120000"/>
              </a:lnSpc>
              <a:spcBef>
                <a:spcPct val="30000"/>
              </a:spcBef>
            </a:pPr>
            <a:r>
              <a:rPr kumimoji="1" lang="zh-CN" altLang="en-US" sz="2000" b="1" dirty="0">
                <a:latin typeface="Times New Roman" pitchFamily="18" charset="0"/>
              </a:rPr>
              <a:t>        ④ </a:t>
            </a:r>
            <a:r>
              <a:rPr kumimoji="1" lang="zh-CN" altLang="en-US" sz="2000" b="1" dirty="0">
                <a:solidFill>
                  <a:srgbClr val="FF0000"/>
                </a:solidFill>
                <a:latin typeface="Times New Roman" pitchFamily="18" charset="0"/>
              </a:rPr>
              <a:t>文法二义性判定。</a:t>
            </a:r>
          </a:p>
        </p:txBody>
      </p:sp>
    </p:spTree>
  </p:cSld>
  <p:clrMapOvr>
    <a:masterClrMapping/>
  </p:clrMapOvr>
  <p:transition advTm="1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362200" y="1528763"/>
            <a:ext cx="4038600" cy="2306637"/>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 name="Text Box 4"/>
          <p:cNvSpPr txBox="1">
            <a:spLocks noChangeArrowheads="1"/>
          </p:cNvSpPr>
          <p:nvPr/>
        </p:nvSpPr>
        <p:spPr bwMode="auto">
          <a:xfrm>
            <a:off x="719138" y="609600"/>
            <a:ext cx="781526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000" b="1" dirty="0">
                <a:solidFill>
                  <a:srgbClr val="000000"/>
                </a:solidFill>
                <a:latin typeface="Times New Roman" pitchFamily="18" charset="0"/>
              </a:rPr>
              <a:t>　　考虑句子：“我吃饭”。它的语法成分构成如下，显然是符合中文</a:t>
            </a:r>
            <a:r>
              <a:rPr kumimoji="1" lang="zh-CN" altLang="en-US" sz="2000" b="1" dirty="0" smtClean="0">
                <a:solidFill>
                  <a:srgbClr val="000000"/>
                </a:solidFill>
                <a:latin typeface="Times New Roman" pitchFamily="18" charset="0"/>
              </a:rPr>
              <a:t>语法规则</a:t>
            </a:r>
            <a:r>
              <a:rPr kumimoji="1" lang="en-US" altLang="zh-CN" sz="2000" b="1" dirty="0" smtClean="0">
                <a:solidFill>
                  <a:srgbClr val="000000"/>
                </a:solidFill>
                <a:latin typeface="Times New Roman" pitchFamily="18" charset="0"/>
              </a:rPr>
              <a:t>—</a:t>
            </a:r>
            <a:r>
              <a:rPr kumimoji="1" lang="zh-CN" altLang="en-US" sz="2000" b="1" dirty="0" smtClean="0">
                <a:solidFill>
                  <a:srgbClr val="000000"/>
                </a:solidFill>
                <a:latin typeface="Times New Roman" pitchFamily="18" charset="0"/>
              </a:rPr>
              <a:t>简单句有主谓宾三部分组成。</a:t>
            </a:r>
            <a:endParaRPr kumimoji="1" lang="zh-CN" altLang="en-US" sz="2000" b="1" dirty="0">
              <a:solidFill>
                <a:srgbClr val="000000"/>
              </a:solidFill>
              <a:latin typeface="Times New Roman" pitchFamily="18" charset="0"/>
            </a:endParaRPr>
          </a:p>
        </p:txBody>
      </p:sp>
      <p:grpSp>
        <p:nvGrpSpPr>
          <p:cNvPr id="8196" name="Group 5"/>
          <p:cNvGrpSpPr>
            <a:grpSpLocks/>
          </p:cNvGrpSpPr>
          <p:nvPr/>
        </p:nvGrpSpPr>
        <p:grpSpPr bwMode="auto">
          <a:xfrm>
            <a:off x="2438400" y="1524000"/>
            <a:ext cx="3962400" cy="2282825"/>
            <a:chOff x="1584" y="1200"/>
            <a:chExt cx="2496" cy="1438"/>
          </a:xfrm>
        </p:grpSpPr>
        <p:sp>
          <p:nvSpPr>
            <p:cNvPr id="8199" name="Text Box 6"/>
            <p:cNvSpPr txBox="1">
              <a:spLocks noChangeArrowheads="1"/>
            </p:cNvSpPr>
            <p:nvPr/>
          </p:nvSpPr>
          <p:spPr bwMode="auto">
            <a:xfrm>
              <a:off x="1632" y="1584"/>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代词</a:t>
              </a:r>
              <a:r>
                <a:rPr kumimoji="1" lang="en-US" altLang="zh-CN" sz="2400">
                  <a:latin typeface="Tahoma" pitchFamily="34" charset="0"/>
                </a:rPr>
                <a:t>&gt;</a:t>
              </a:r>
            </a:p>
          </p:txBody>
        </p:sp>
        <p:sp>
          <p:nvSpPr>
            <p:cNvPr id="99335" name="Text Box 7"/>
            <p:cNvSpPr txBox="1">
              <a:spLocks noChangeArrowheads="1"/>
            </p:cNvSpPr>
            <p:nvPr/>
          </p:nvSpPr>
          <p:spPr bwMode="auto">
            <a:xfrm>
              <a:off x="1584" y="1200"/>
              <a:ext cx="24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2800" b="1">
                  <a:effectLst>
                    <a:outerShdw blurRad="38100" dist="38100" dir="2700000" algn="tl">
                      <a:srgbClr val="C0C0C0"/>
                    </a:outerShdw>
                  </a:effectLst>
                  <a:latin typeface="宋体" pitchFamily="2" charset="-122"/>
                </a:rPr>
                <a:t>我     吃     饭</a:t>
              </a:r>
            </a:p>
          </p:txBody>
        </p:sp>
        <p:sp>
          <p:nvSpPr>
            <p:cNvPr id="8201" name="Text Box 8"/>
            <p:cNvSpPr txBox="1">
              <a:spLocks noChangeArrowheads="1"/>
            </p:cNvSpPr>
            <p:nvPr/>
          </p:nvSpPr>
          <p:spPr bwMode="auto">
            <a:xfrm>
              <a:off x="3250" y="1590"/>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名词</a:t>
              </a:r>
              <a:r>
                <a:rPr kumimoji="1" lang="en-US" altLang="zh-CN" sz="2400">
                  <a:latin typeface="Tahoma" pitchFamily="34" charset="0"/>
                </a:rPr>
                <a:t>&gt;</a:t>
              </a:r>
            </a:p>
          </p:txBody>
        </p:sp>
        <p:sp>
          <p:nvSpPr>
            <p:cNvPr id="8202" name="Text Box 9"/>
            <p:cNvSpPr txBox="1">
              <a:spLocks noChangeArrowheads="1"/>
            </p:cNvSpPr>
            <p:nvPr/>
          </p:nvSpPr>
          <p:spPr bwMode="auto">
            <a:xfrm>
              <a:off x="2448" y="1590"/>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动词</a:t>
              </a:r>
              <a:r>
                <a:rPr kumimoji="1" lang="en-US" altLang="zh-CN" sz="2400">
                  <a:latin typeface="Tahoma" pitchFamily="34" charset="0"/>
                </a:rPr>
                <a:t>&gt;</a:t>
              </a:r>
            </a:p>
          </p:txBody>
        </p:sp>
        <p:sp>
          <p:nvSpPr>
            <p:cNvPr id="8203" name="Text Box 10"/>
            <p:cNvSpPr txBox="1">
              <a:spLocks noChangeArrowheads="1"/>
            </p:cNvSpPr>
            <p:nvPr/>
          </p:nvSpPr>
          <p:spPr bwMode="auto">
            <a:xfrm>
              <a:off x="1632" y="1954"/>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主语</a:t>
              </a:r>
              <a:r>
                <a:rPr kumimoji="1" lang="en-US" altLang="zh-CN" sz="2400">
                  <a:latin typeface="Tahoma" pitchFamily="34" charset="0"/>
                </a:rPr>
                <a:t>&gt;</a:t>
              </a:r>
            </a:p>
          </p:txBody>
        </p:sp>
        <p:sp>
          <p:nvSpPr>
            <p:cNvPr id="8204" name="Text Box 11"/>
            <p:cNvSpPr txBox="1">
              <a:spLocks noChangeArrowheads="1"/>
            </p:cNvSpPr>
            <p:nvPr/>
          </p:nvSpPr>
          <p:spPr bwMode="auto">
            <a:xfrm>
              <a:off x="2414" y="1956"/>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谓语</a:t>
              </a:r>
              <a:r>
                <a:rPr kumimoji="1" lang="en-US" altLang="zh-CN" sz="2400">
                  <a:latin typeface="Tahoma" pitchFamily="34" charset="0"/>
                </a:rPr>
                <a:t>&gt;</a:t>
              </a:r>
            </a:p>
          </p:txBody>
        </p:sp>
        <p:sp>
          <p:nvSpPr>
            <p:cNvPr id="8205" name="Text Box 12"/>
            <p:cNvSpPr txBox="1">
              <a:spLocks noChangeArrowheads="1"/>
            </p:cNvSpPr>
            <p:nvPr/>
          </p:nvSpPr>
          <p:spPr bwMode="auto">
            <a:xfrm>
              <a:off x="3264" y="1962"/>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宾语</a:t>
              </a:r>
              <a:r>
                <a:rPr kumimoji="1" lang="en-US" altLang="zh-CN" sz="2400">
                  <a:latin typeface="Tahoma" pitchFamily="34" charset="0"/>
                </a:rPr>
                <a:t>&gt;</a:t>
              </a:r>
            </a:p>
          </p:txBody>
        </p:sp>
        <p:sp>
          <p:nvSpPr>
            <p:cNvPr id="8206" name="Text Box 13"/>
            <p:cNvSpPr txBox="1">
              <a:spLocks noChangeArrowheads="1"/>
            </p:cNvSpPr>
            <p:nvPr/>
          </p:nvSpPr>
          <p:spPr bwMode="auto">
            <a:xfrm>
              <a:off x="2385" y="2350"/>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句子</a:t>
              </a:r>
              <a:r>
                <a:rPr kumimoji="1" lang="en-US" altLang="zh-CN" sz="2400">
                  <a:latin typeface="Tahoma" pitchFamily="34" charset="0"/>
                </a:rPr>
                <a:t>&gt;</a:t>
              </a:r>
            </a:p>
          </p:txBody>
        </p:sp>
        <p:sp>
          <p:nvSpPr>
            <p:cNvPr id="8207" name="Line 14"/>
            <p:cNvSpPr>
              <a:spLocks noChangeShapeType="1"/>
            </p:cNvSpPr>
            <p:nvPr/>
          </p:nvSpPr>
          <p:spPr bwMode="auto">
            <a:xfrm>
              <a:off x="1968" y="1488"/>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8" name="Line 15"/>
            <p:cNvSpPr>
              <a:spLocks noChangeShapeType="1"/>
            </p:cNvSpPr>
            <p:nvPr/>
          </p:nvSpPr>
          <p:spPr bwMode="auto">
            <a:xfrm>
              <a:off x="2784" y="1493"/>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9" name="Line 16"/>
            <p:cNvSpPr>
              <a:spLocks noChangeShapeType="1"/>
            </p:cNvSpPr>
            <p:nvPr/>
          </p:nvSpPr>
          <p:spPr bwMode="auto">
            <a:xfrm>
              <a:off x="3600" y="1498"/>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0" name="Line 17"/>
            <p:cNvSpPr>
              <a:spLocks noChangeShapeType="1"/>
            </p:cNvSpPr>
            <p:nvPr/>
          </p:nvSpPr>
          <p:spPr bwMode="auto">
            <a:xfrm>
              <a:off x="3614" y="1851"/>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1" name="Line 18"/>
            <p:cNvSpPr>
              <a:spLocks noChangeShapeType="1"/>
            </p:cNvSpPr>
            <p:nvPr/>
          </p:nvSpPr>
          <p:spPr bwMode="auto">
            <a:xfrm>
              <a:off x="2784" y="1845"/>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2" name="Line 19"/>
            <p:cNvSpPr>
              <a:spLocks noChangeShapeType="1"/>
            </p:cNvSpPr>
            <p:nvPr/>
          </p:nvSpPr>
          <p:spPr bwMode="auto">
            <a:xfrm>
              <a:off x="1961" y="1843"/>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3" name="Line 20"/>
            <p:cNvSpPr>
              <a:spLocks noChangeShapeType="1"/>
            </p:cNvSpPr>
            <p:nvPr/>
          </p:nvSpPr>
          <p:spPr bwMode="auto">
            <a:xfrm>
              <a:off x="2791" y="2244"/>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4" name="Line 21"/>
            <p:cNvSpPr>
              <a:spLocks noChangeShapeType="1"/>
            </p:cNvSpPr>
            <p:nvPr/>
          </p:nvSpPr>
          <p:spPr bwMode="auto">
            <a:xfrm>
              <a:off x="2016" y="2235"/>
              <a:ext cx="576"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5" name="Line 22"/>
            <p:cNvSpPr>
              <a:spLocks noChangeShapeType="1"/>
            </p:cNvSpPr>
            <p:nvPr/>
          </p:nvSpPr>
          <p:spPr bwMode="auto">
            <a:xfrm flipH="1">
              <a:off x="3007" y="2247"/>
              <a:ext cx="576"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197" name="Text Box 23"/>
          <p:cNvSpPr txBox="1">
            <a:spLocks noChangeArrowheads="1"/>
          </p:cNvSpPr>
          <p:nvPr/>
        </p:nvSpPr>
        <p:spPr bwMode="auto">
          <a:xfrm>
            <a:off x="2057400" y="4572000"/>
            <a:ext cx="5932488" cy="11525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&lt;</a:t>
            </a:r>
            <a:r>
              <a:rPr kumimoji="1" lang="zh-CN" altLang="en-US" sz="2000" b="1">
                <a:latin typeface="Times New Roman" pitchFamily="18" charset="0"/>
              </a:rPr>
              <a:t>句子</a:t>
            </a:r>
            <a:r>
              <a:rPr kumimoji="1" lang="en-US" altLang="zh-CN" sz="2000" b="1">
                <a:latin typeface="Times New Roman" pitchFamily="18" charset="0"/>
              </a:rPr>
              <a:t>&gt;</a:t>
            </a:r>
            <a:r>
              <a:rPr kumimoji="1" lang="zh-CN" altLang="en-US" sz="2000" b="1">
                <a:latin typeface="Times New Roman" pitchFamily="18" charset="0"/>
              </a:rPr>
              <a:t>是由</a:t>
            </a:r>
            <a:r>
              <a:rPr kumimoji="1" lang="en-US" altLang="zh-CN" sz="2000" b="1">
                <a:latin typeface="Times New Roman" pitchFamily="18" charset="0"/>
              </a:rPr>
              <a:t>&lt;</a:t>
            </a:r>
            <a:r>
              <a:rPr kumimoji="1" lang="zh-CN" altLang="en-US" sz="2000" b="1">
                <a:latin typeface="Times New Roman" pitchFamily="18" charset="0"/>
              </a:rPr>
              <a:t>主语</a:t>
            </a:r>
            <a:r>
              <a:rPr kumimoji="1" lang="en-US" altLang="zh-CN" sz="2000" b="1">
                <a:latin typeface="Times New Roman" pitchFamily="18" charset="0"/>
              </a:rPr>
              <a:t>&gt; &lt;</a:t>
            </a:r>
            <a:r>
              <a:rPr kumimoji="1" lang="zh-CN" altLang="en-US" sz="2000" b="1">
                <a:latin typeface="Times New Roman" pitchFamily="18" charset="0"/>
              </a:rPr>
              <a:t>谓语</a:t>
            </a:r>
            <a:r>
              <a:rPr kumimoji="1" lang="en-US" altLang="zh-CN" sz="2000" b="1">
                <a:latin typeface="Times New Roman" pitchFamily="18" charset="0"/>
              </a:rPr>
              <a:t>&gt; &lt;</a:t>
            </a:r>
            <a:r>
              <a:rPr kumimoji="1" lang="zh-CN" altLang="en-US" sz="2000" b="1">
                <a:latin typeface="Times New Roman" pitchFamily="18" charset="0"/>
              </a:rPr>
              <a:t>宾语</a:t>
            </a:r>
            <a:r>
              <a:rPr kumimoji="1" lang="en-US" altLang="zh-CN" sz="2000" b="1">
                <a:latin typeface="Times New Roman" pitchFamily="18" charset="0"/>
              </a:rPr>
              <a:t>&gt;</a:t>
            </a:r>
            <a:r>
              <a:rPr kumimoji="1" lang="zh-CN" altLang="en-US" sz="2000" b="1">
                <a:latin typeface="Times New Roman" pitchFamily="18" charset="0"/>
              </a:rPr>
              <a:t>组成</a:t>
            </a:r>
          </a:p>
          <a:p>
            <a:pPr algn="l" eaLnBrk="1" hangingPunct="1">
              <a:spcBef>
                <a:spcPct val="50000"/>
              </a:spcBef>
            </a:pPr>
            <a:r>
              <a:rPr kumimoji="1" lang="en-US" altLang="zh-CN" sz="2000" b="1">
                <a:latin typeface="Times New Roman" pitchFamily="18" charset="0"/>
              </a:rPr>
              <a:t>&lt;</a:t>
            </a:r>
            <a:r>
              <a:rPr kumimoji="1" lang="zh-CN" altLang="en-US" sz="2000" b="1">
                <a:latin typeface="Times New Roman" pitchFamily="18" charset="0"/>
              </a:rPr>
              <a:t>主语</a:t>
            </a:r>
            <a:r>
              <a:rPr kumimoji="1" lang="en-US" altLang="zh-CN" sz="2000" b="1">
                <a:latin typeface="Times New Roman" pitchFamily="18" charset="0"/>
              </a:rPr>
              <a:t>&gt;</a:t>
            </a:r>
            <a:r>
              <a:rPr kumimoji="1" lang="zh-CN" altLang="en-US" sz="2000" b="1">
                <a:latin typeface="Times New Roman" pitchFamily="18" charset="0"/>
              </a:rPr>
              <a:t>是由</a:t>
            </a:r>
            <a:r>
              <a:rPr kumimoji="1" lang="en-US" altLang="zh-CN" sz="2000" b="1">
                <a:latin typeface="Times New Roman" pitchFamily="18" charset="0"/>
              </a:rPr>
              <a:t>&lt;</a:t>
            </a:r>
            <a:r>
              <a:rPr kumimoji="1" lang="zh-CN" altLang="en-US" sz="2000" b="1">
                <a:latin typeface="Times New Roman" pitchFamily="18" charset="0"/>
              </a:rPr>
              <a:t>名词</a:t>
            </a:r>
            <a:r>
              <a:rPr kumimoji="1" lang="en-US" altLang="zh-CN" sz="2000" b="1">
                <a:latin typeface="Times New Roman" pitchFamily="18" charset="0"/>
              </a:rPr>
              <a:t>&gt;</a:t>
            </a:r>
            <a:r>
              <a:rPr kumimoji="1" lang="zh-CN" altLang="en-US" sz="2000" b="1">
                <a:latin typeface="Times New Roman" pitchFamily="18" charset="0"/>
              </a:rPr>
              <a:t>组成</a:t>
            </a:r>
          </a:p>
          <a:p>
            <a:pPr eaLnBrk="1" hangingPunct="1">
              <a:spcBef>
                <a:spcPct val="50000"/>
              </a:spcBef>
            </a:pPr>
            <a:r>
              <a:rPr kumimoji="1" lang="en-US" altLang="zh-CN" sz="2000" b="1" baseline="30000">
                <a:latin typeface="Times New Roman" pitchFamily="18" charset="0"/>
              </a:rPr>
              <a:t>… … …</a:t>
            </a:r>
          </a:p>
        </p:txBody>
      </p:sp>
      <p:sp>
        <p:nvSpPr>
          <p:cNvPr id="8198" name="Text Box 24"/>
          <p:cNvSpPr txBox="1">
            <a:spLocks noChangeArrowheads="1"/>
          </p:cNvSpPr>
          <p:nvPr/>
        </p:nvSpPr>
        <p:spPr bwMode="auto">
          <a:xfrm>
            <a:off x="1414463" y="4022725"/>
            <a:ext cx="59769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solidFill>
                  <a:srgbClr val="000000"/>
                </a:solidFill>
                <a:latin typeface="Times New Roman" pitchFamily="18" charset="0"/>
              </a:rPr>
              <a:t>中文语法规则可以采用如下方式陈述：</a:t>
            </a:r>
          </a:p>
        </p:txBody>
      </p:sp>
    </p:spTree>
  </p:cSld>
  <p:clrMapOvr>
    <a:masterClrMapping/>
  </p:clrMapOvr>
  <p:transition advTm="1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371600" y="1966913"/>
            <a:ext cx="6629400" cy="40386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9" name="Rectangle 3"/>
          <p:cNvSpPr>
            <a:spLocks noChangeArrowheads="1"/>
          </p:cNvSpPr>
          <p:nvPr/>
        </p:nvSpPr>
        <p:spPr bwMode="auto">
          <a:xfrm>
            <a:off x="1817688" y="1042988"/>
            <a:ext cx="5715000" cy="5334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0" name="Rectangle 4"/>
          <p:cNvSpPr>
            <a:spLocks noChangeArrowheads="1"/>
          </p:cNvSpPr>
          <p:nvPr/>
        </p:nvSpPr>
        <p:spPr bwMode="auto">
          <a:xfrm>
            <a:off x="3360738" y="3462338"/>
            <a:ext cx="427990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221" name="Text Box 5"/>
          <p:cNvSpPr txBox="1">
            <a:spLocks noChangeArrowheads="1"/>
          </p:cNvSpPr>
          <p:nvPr/>
        </p:nvSpPr>
        <p:spPr bwMode="auto">
          <a:xfrm>
            <a:off x="2286000" y="1981200"/>
            <a:ext cx="472440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
              </a:spcBef>
            </a:pPr>
            <a:r>
              <a:rPr kumimoji="1" lang="en-US" altLang="zh-CN" sz="2000" b="1">
                <a:latin typeface="Tahoma" pitchFamily="34" charset="0"/>
              </a:rPr>
              <a:t>&lt;</a:t>
            </a:r>
            <a:r>
              <a:rPr kumimoji="1" lang="zh-CN" altLang="en-US" sz="2000" b="1">
                <a:latin typeface="Tahoma" pitchFamily="34" charset="0"/>
              </a:rPr>
              <a:t>句子</a:t>
            </a:r>
            <a:r>
              <a:rPr kumimoji="1" lang="en-US" altLang="zh-CN" sz="2000" b="1">
                <a:latin typeface="Tahoma" pitchFamily="34" charset="0"/>
              </a:rPr>
              <a:t>&gt; </a:t>
            </a:r>
            <a:r>
              <a:rPr kumimoji="1" lang="en-US" altLang="zh-CN" sz="2000" b="1">
                <a:solidFill>
                  <a:srgbClr val="000000"/>
                </a:solidFill>
                <a:latin typeface="宋体" pitchFamily="2" charset="-122"/>
              </a:rPr>
              <a:t>∷</a:t>
            </a:r>
            <a:r>
              <a:rPr kumimoji="1" lang="zh-CN" altLang="en-US" sz="2000" b="1">
                <a:solidFill>
                  <a:srgbClr val="000000"/>
                </a:solidFill>
                <a:latin typeface="宋体" pitchFamily="2" charset="-122"/>
              </a:rPr>
              <a:t>＝</a:t>
            </a:r>
            <a:r>
              <a:rPr kumimoji="1" lang="en-US" altLang="zh-CN" sz="2000" b="1">
                <a:latin typeface="Tahoma" pitchFamily="34" charset="0"/>
              </a:rPr>
              <a:t>&lt;</a:t>
            </a:r>
            <a:r>
              <a:rPr kumimoji="1" lang="zh-CN" altLang="en-US" sz="2000" b="1">
                <a:latin typeface="Tahoma" pitchFamily="34" charset="0"/>
              </a:rPr>
              <a:t>主语</a:t>
            </a:r>
            <a:r>
              <a:rPr kumimoji="1" lang="en-US" altLang="zh-CN" sz="2000" b="1">
                <a:latin typeface="Tahoma" pitchFamily="34" charset="0"/>
              </a:rPr>
              <a:t>&gt; &lt;</a:t>
            </a:r>
            <a:r>
              <a:rPr kumimoji="1" lang="zh-CN" altLang="en-US" sz="2000" b="1">
                <a:latin typeface="Tahoma" pitchFamily="34" charset="0"/>
              </a:rPr>
              <a:t>谓语</a:t>
            </a:r>
            <a:r>
              <a:rPr kumimoji="1" lang="en-US" altLang="zh-CN" sz="2000" b="1">
                <a:latin typeface="Tahoma" pitchFamily="34" charset="0"/>
              </a:rPr>
              <a:t>&gt; &lt;</a:t>
            </a:r>
            <a:r>
              <a:rPr kumimoji="1" lang="zh-CN" altLang="en-US" sz="2000" b="1">
                <a:latin typeface="Tahoma" pitchFamily="34" charset="0"/>
              </a:rPr>
              <a:t>宾语</a:t>
            </a:r>
            <a:r>
              <a:rPr kumimoji="1" lang="en-US" altLang="zh-CN" sz="2000" b="1">
                <a:latin typeface="Tahoma" pitchFamily="34" charset="0"/>
              </a:rPr>
              <a:t>&gt;</a:t>
            </a:r>
          </a:p>
          <a:p>
            <a:pPr algn="l" eaLnBrk="1" hangingPunct="1">
              <a:spcBef>
                <a:spcPct val="5000"/>
              </a:spcBef>
            </a:pPr>
            <a:r>
              <a:rPr kumimoji="1" lang="en-US" altLang="zh-CN" sz="2000" b="1">
                <a:latin typeface="Tahoma" pitchFamily="34" charset="0"/>
              </a:rPr>
              <a:t>&lt;</a:t>
            </a:r>
            <a:r>
              <a:rPr kumimoji="1" lang="zh-CN" altLang="en-US" sz="2000" b="1">
                <a:latin typeface="Tahoma" pitchFamily="34" charset="0"/>
              </a:rPr>
              <a:t>主语</a:t>
            </a:r>
            <a:r>
              <a:rPr kumimoji="1" lang="en-US" altLang="zh-CN" sz="2000" b="1">
                <a:latin typeface="Tahoma" pitchFamily="34" charset="0"/>
              </a:rPr>
              <a:t>&gt; </a:t>
            </a:r>
            <a:r>
              <a:rPr kumimoji="1" lang="en-US" altLang="zh-CN" sz="2000" b="1">
                <a:solidFill>
                  <a:srgbClr val="000000"/>
                </a:solidFill>
                <a:latin typeface="宋体" pitchFamily="2" charset="-122"/>
              </a:rPr>
              <a:t>∷</a:t>
            </a:r>
            <a:r>
              <a:rPr kumimoji="1" lang="zh-CN" altLang="en-US" sz="2000" b="1">
                <a:solidFill>
                  <a:srgbClr val="000000"/>
                </a:solidFill>
                <a:latin typeface="宋体" pitchFamily="2" charset="-122"/>
              </a:rPr>
              <a:t>＝</a:t>
            </a:r>
            <a:r>
              <a:rPr kumimoji="1" lang="en-US" altLang="zh-CN" sz="2000" b="1">
                <a:latin typeface="Tahoma" pitchFamily="34" charset="0"/>
              </a:rPr>
              <a:t>&lt;</a:t>
            </a:r>
            <a:r>
              <a:rPr kumimoji="1" lang="zh-CN" altLang="en-US" sz="2000" b="1">
                <a:latin typeface="Tahoma" pitchFamily="34" charset="0"/>
              </a:rPr>
              <a:t>名词</a:t>
            </a:r>
            <a:r>
              <a:rPr kumimoji="1" lang="en-US" altLang="zh-CN" sz="2000" b="1">
                <a:latin typeface="Tahoma" pitchFamily="34" charset="0"/>
              </a:rPr>
              <a:t>&gt;</a:t>
            </a:r>
          </a:p>
          <a:p>
            <a:pPr algn="l" eaLnBrk="1" hangingPunct="1">
              <a:spcBef>
                <a:spcPct val="5000"/>
              </a:spcBef>
            </a:pPr>
            <a:r>
              <a:rPr kumimoji="1" lang="en-US" altLang="zh-CN" sz="2000" b="1">
                <a:latin typeface="Tahoma" pitchFamily="34" charset="0"/>
              </a:rPr>
              <a:t>&lt;</a:t>
            </a:r>
            <a:r>
              <a:rPr kumimoji="1" lang="zh-CN" altLang="en-US" sz="2000" b="1">
                <a:latin typeface="Tahoma" pitchFamily="34" charset="0"/>
              </a:rPr>
              <a:t>主语</a:t>
            </a:r>
            <a:r>
              <a:rPr kumimoji="1" lang="en-US" altLang="zh-CN" sz="2000" b="1">
                <a:latin typeface="Tahoma" pitchFamily="34" charset="0"/>
              </a:rPr>
              <a:t>&gt; </a:t>
            </a:r>
            <a:r>
              <a:rPr kumimoji="1" lang="en-US" altLang="zh-CN" sz="2000" b="1">
                <a:solidFill>
                  <a:srgbClr val="000000"/>
                </a:solidFill>
                <a:latin typeface="宋体" pitchFamily="2" charset="-122"/>
              </a:rPr>
              <a:t>∷</a:t>
            </a:r>
            <a:r>
              <a:rPr kumimoji="1" lang="zh-CN" altLang="en-US" sz="2000" b="1">
                <a:solidFill>
                  <a:srgbClr val="000000"/>
                </a:solidFill>
                <a:latin typeface="宋体" pitchFamily="2" charset="-122"/>
              </a:rPr>
              <a:t>＝</a:t>
            </a:r>
            <a:r>
              <a:rPr kumimoji="1" lang="en-US" altLang="zh-CN" sz="2000" b="1">
                <a:latin typeface="Tahoma" pitchFamily="34" charset="0"/>
              </a:rPr>
              <a:t>&lt;</a:t>
            </a:r>
            <a:r>
              <a:rPr kumimoji="1" lang="zh-CN" altLang="en-US" sz="2000" b="1">
                <a:latin typeface="Tahoma" pitchFamily="34" charset="0"/>
              </a:rPr>
              <a:t>代词</a:t>
            </a:r>
            <a:r>
              <a:rPr kumimoji="1" lang="en-US" altLang="zh-CN" sz="2000" b="1">
                <a:latin typeface="Tahoma" pitchFamily="34" charset="0"/>
              </a:rPr>
              <a:t>&gt;</a:t>
            </a:r>
          </a:p>
          <a:p>
            <a:pPr algn="l" eaLnBrk="1" hangingPunct="1">
              <a:spcBef>
                <a:spcPct val="5000"/>
              </a:spcBef>
            </a:pPr>
            <a:r>
              <a:rPr kumimoji="1" lang="en-US" altLang="zh-CN" sz="2000" b="1">
                <a:latin typeface="Tahoma" pitchFamily="34" charset="0"/>
              </a:rPr>
              <a:t>&lt;</a:t>
            </a:r>
            <a:r>
              <a:rPr kumimoji="1" lang="zh-CN" altLang="en-US" sz="2000" b="1">
                <a:latin typeface="Tahoma" pitchFamily="34" charset="0"/>
              </a:rPr>
              <a:t>谓语</a:t>
            </a:r>
            <a:r>
              <a:rPr kumimoji="1" lang="en-US" altLang="zh-CN" sz="2000" b="1">
                <a:latin typeface="Tahoma" pitchFamily="34" charset="0"/>
              </a:rPr>
              <a:t>&gt; </a:t>
            </a:r>
            <a:r>
              <a:rPr kumimoji="1" lang="en-US" altLang="zh-CN" sz="2000" b="1">
                <a:solidFill>
                  <a:srgbClr val="000000"/>
                </a:solidFill>
                <a:latin typeface="宋体" pitchFamily="2" charset="-122"/>
              </a:rPr>
              <a:t>∷</a:t>
            </a:r>
            <a:r>
              <a:rPr kumimoji="1" lang="zh-CN" altLang="en-US" sz="2000" b="1">
                <a:solidFill>
                  <a:srgbClr val="000000"/>
                </a:solidFill>
                <a:latin typeface="宋体" pitchFamily="2" charset="-122"/>
              </a:rPr>
              <a:t>＝</a:t>
            </a:r>
            <a:r>
              <a:rPr kumimoji="1" lang="en-US" altLang="zh-CN" sz="2000" b="1">
                <a:latin typeface="Tahoma" pitchFamily="34" charset="0"/>
              </a:rPr>
              <a:t>&lt;</a:t>
            </a:r>
            <a:r>
              <a:rPr kumimoji="1" lang="zh-CN" altLang="en-US" sz="2000" b="1">
                <a:latin typeface="Tahoma" pitchFamily="34" charset="0"/>
              </a:rPr>
              <a:t>动词</a:t>
            </a:r>
            <a:r>
              <a:rPr kumimoji="1" lang="en-US" altLang="zh-CN" sz="2000" b="1">
                <a:latin typeface="Tahoma" pitchFamily="34" charset="0"/>
              </a:rPr>
              <a:t>&gt;</a:t>
            </a:r>
          </a:p>
          <a:p>
            <a:pPr algn="l" eaLnBrk="1" hangingPunct="1">
              <a:spcBef>
                <a:spcPct val="5000"/>
              </a:spcBef>
            </a:pPr>
            <a:r>
              <a:rPr kumimoji="1" lang="en-US" altLang="zh-CN" sz="2000" b="1">
                <a:latin typeface="Tahoma" pitchFamily="34" charset="0"/>
              </a:rPr>
              <a:t>&lt;</a:t>
            </a:r>
            <a:r>
              <a:rPr kumimoji="1" lang="zh-CN" altLang="en-US" sz="2000" b="1">
                <a:latin typeface="Tahoma" pitchFamily="34" charset="0"/>
              </a:rPr>
              <a:t>宾语</a:t>
            </a:r>
            <a:r>
              <a:rPr kumimoji="1" lang="en-US" altLang="zh-CN" sz="2000" b="1">
                <a:latin typeface="Tahoma" pitchFamily="34" charset="0"/>
              </a:rPr>
              <a:t>&gt; </a:t>
            </a:r>
            <a:r>
              <a:rPr kumimoji="1" lang="en-US" altLang="zh-CN" sz="2000" b="1">
                <a:solidFill>
                  <a:srgbClr val="000000"/>
                </a:solidFill>
                <a:latin typeface="宋体" pitchFamily="2" charset="-122"/>
              </a:rPr>
              <a:t>∷</a:t>
            </a:r>
            <a:r>
              <a:rPr kumimoji="1" lang="zh-CN" altLang="en-US" sz="2000" b="1">
                <a:solidFill>
                  <a:srgbClr val="000000"/>
                </a:solidFill>
                <a:latin typeface="宋体" pitchFamily="2" charset="-122"/>
              </a:rPr>
              <a:t>＝</a:t>
            </a:r>
            <a:r>
              <a:rPr kumimoji="1" lang="en-US" altLang="zh-CN" sz="2000" b="1">
                <a:latin typeface="Tahoma" pitchFamily="34" charset="0"/>
              </a:rPr>
              <a:t>&lt;</a:t>
            </a:r>
            <a:r>
              <a:rPr kumimoji="1" lang="zh-CN" altLang="en-US" sz="2000" b="1">
                <a:latin typeface="Tahoma" pitchFamily="34" charset="0"/>
              </a:rPr>
              <a:t>名词</a:t>
            </a:r>
            <a:r>
              <a:rPr kumimoji="1" lang="en-US" altLang="zh-CN" sz="2000" b="1">
                <a:latin typeface="Tahoma" pitchFamily="34" charset="0"/>
              </a:rPr>
              <a:t>&gt;</a:t>
            </a:r>
          </a:p>
          <a:p>
            <a:pPr algn="l" eaLnBrk="1" hangingPunct="1">
              <a:spcBef>
                <a:spcPct val="5000"/>
              </a:spcBef>
            </a:pPr>
            <a:r>
              <a:rPr kumimoji="1" lang="en-US" altLang="zh-CN" sz="2000" b="1">
                <a:latin typeface="Tahoma" pitchFamily="34" charset="0"/>
              </a:rPr>
              <a:t>&lt;</a:t>
            </a:r>
            <a:r>
              <a:rPr kumimoji="1" lang="zh-CN" altLang="en-US" sz="2000" b="1">
                <a:latin typeface="Tahoma" pitchFamily="34" charset="0"/>
              </a:rPr>
              <a:t>宾语</a:t>
            </a:r>
            <a:r>
              <a:rPr kumimoji="1" lang="en-US" altLang="zh-CN" sz="2000" b="1">
                <a:latin typeface="Tahoma" pitchFamily="34" charset="0"/>
              </a:rPr>
              <a:t>&gt; </a:t>
            </a:r>
            <a:r>
              <a:rPr kumimoji="1" lang="en-US" altLang="zh-CN" sz="2000" b="1">
                <a:solidFill>
                  <a:srgbClr val="000000"/>
                </a:solidFill>
                <a:latin typeface="宋体" pitchFamily="2" charset="-122"/>
              </a:rPr>
              <a:t>∷</a:t>
            </a:r>
            <a:r>
              <a:rPr kumimoji="1" lang="zh-CN" altLang="en-US" sz="2000" b="1">
                <a:solidFill>
                  <a:srgbClr val="000000"/>
                </a:solidFill>
                <a:latin typeface="宋体" pitchFamily="2" charset="-122"/>
              </a:rPr>
              <a:t>＝</a:t>
            </a:r>
            <a:r>
              <a:rPr kumimoji="1" lang="en-US" altLang="zh-CN" sz="2000" b="1">
                <a:latin typeface="Tahoma" pitchFamily="34" charset="0"/>
              </a:rPr>
              <a:t>&lt;</a:t>
            </a:r>
            <a:r>
              <a:rPr kumimoji="1" lang="zh-CN" altLang="en-US" sz="2000" b="1">
                <a:latin typeface="Tahoma" pitchFamily="34" charset="0"/>
              </a:rPr>
              <a:t>代词</a:t>
            </a:r>
            <a:r>
              <a:rPr kumimoji="1" lang="en-US" altLang="zh-CN" sz="2000" b="1">
                <a:latin typeface="Tahoma" pitchFamily="34" charset="0"/>
              </a:rPr>
              <a:t>&gt;</a:t>
            </a:r>
          </a:p>
          <a:p>
            <a:pPr algn="l" eaLnBrk="1" hangingPunct="1">
              <a:spcBef>
                <a:spcPct val="5000"/>
              </a:spcBef>
            </a:pPr>
            <a:r>
              <a:rPr kumimoji="1" lang="en-US" altLang="zh-CN" sz="2000" b="1">
                <a:latin typeface="Tahoma" pitchFamily="34" charset="0"/>
              </a:rPr>
              <a:t>&lt;</a:t>
            </a:r>
            <a:r>
              <a:rPr kumimoji="1" lang="zh-CN" altLang="en-US" sz="2000" b="1">
                <a:latin typeface="Tahoma" pitchFamily="34" charset="0"/>
              </a:rPr>
              <a:t>代词</a:t>
            </a:r>
            <a:r>
              <a:rPr kumimoji="1" lang="en-US" altLang="zh-CN" sz="2000" b="1">
                <a:latin typeface="Tahoma" pitchFamily="34" charset="0"/>
              </a:rPr>
              <a:t>&gt; </a:t>
            </a:r>
            <a:r>
              <a:rPr kumimoji="1" lang="en-US" altLang="zh-CN" sz="2000" b="1">
                <a:solidFill>
                  <a:srgbClr val="000000"/>
                </a:solidFill>
                <a:latin typeface="宋体" pitchFamily="2" charset="-122"/>
              </a:rPr>
              <a:t>∷</a:t>
            </a:r>
            <a:r>
              <a:rPr kumimoji="1" lang="zh-CN" altLang="en-US" sz="2000" b="1">
                <a:solidFill>
                  <a:srgbClr val="000000"/>
                </a:solidFill>
                <a:latin typeface="宋体" pitchFamily="2" charset="-122"/>
              </a:rPr>
              <a:t>＝</a:t>
            </a:r>
            <a:r>
              <a:rPr kumimoji="1" lang="zh-CN" altLang="en-US" sz="2000" b="1">
                <a:latin typeface="Tahoma" pitchFamily="34" charset="0"/>
              </a:rPr>
              <a:t> 我</a:t>
            </a:r>
          </a:p>
          <a:p>
            <a:pPr algn="l" eaLnBrk="1" hangingPunct="1">
              <a:spcBef>
                <a:spcPct val="5000"/>
              </a:spcBef>
            </a:pPr>
            <a:r>
              <a:rPr kumimoji="1" lang="en-US" altLang="zh-CN" sz="2000" b="1">
                <a:latin typeface="Tahoma" pitchFamily="34" charset="0"/>
              </a:rPr>
              <a:t>&lt;</a:t>
            </a:r>
            <a:r>
              <a:rPr kumimoji="1" lang="zh-CN" altLang="en-US" sz="2000" b="1">
                <a:latin typeface="Tahoma" pitchFamily="34" charset="0"/>
              </a:rPr>
              <a:t>代词</a:t>
            </a:r>
            <a:r>
              <a:rPr kumimoji="1" lang="en-US" altLang="zh-CN" sz="2000" b="1">
                <a:latin typeface="Tahoma" pitchFamily="34" charset="0"/>
              </a:rPr>
              <a:t>&gt; </a:t>
            </a:r>
            <a:r>
              <a:rPr kumimoji="1" lang="en-US" altLang="zh-CN" sz="2000" b="1">
                <a:solidFill>
                  <a:srgbClr val="000000"/>
                </a:solidFill>
                <a:latin typeface="宋体" pitchFamily="2" charset="-122"/>
              </a:rPr>
              <a:t>∷</a:t>
            </a:r>
            <a:r>
              <a:rPr kumimoji="1" lang="zh-CN" altLang="en-US" sz="2000" b="1">
                <a:solidFill>
                  <a:srgbClr val="000000"/>
                </a:solidFill>
                <a:latin typeface="宋体" pitchFamily="2" charset="-122"/>
              </a:rPr>
              <a:t>＝</a:t>
            </a:r>
            <a:r>
              <a:rPr kumimoji="1" lang="zh-CN" altLang="en-US" sz="2000" b="1">
                <a:latin typeface="Tahoma" pitchFamily="34" charset="0"/>
              </a:rPr>
              <a:t> 你</a:t>
            </a:r>
          </a:p>
          <a:p>
            <a:pPr algn="l" eaLnBrk="1" hangingPunct="1">
              <a:spcBef>
                <a:spcPct val="5000"/>
              </a:spcBef>
            </a:pPr>
            <a:r>
              <a:rPr kumimoji="1" lang="en-US" altLang="zh-CN" sz="2000" b="1">
                <a:latin typeface="Tahoma" pitchFamily="34" charset="0"/>
              </a:rPr>
              <a:t>&lt;</a:t>
            </a:r>
            <a:r>
              <a:rPr kumimoji="1" lang="zh-CN" altLang="en-US" sz="2000" b="1">
                <a:latin typeface="Tahoma" pitchFamily="34" charset="0"/>
              </a:rPr>
              <a:t>动词</a:t>
            </a:r>
            <a:r>
              <a:rPr kumimoji="1" lang="en-US" altLang="zh-CN" sz="2000" b="1">
                <a:latin typeface="Tahoma" pitchFamily="34" charset="0"/>
              </a:rPr>
              <a:t>&gt; </a:t>
            </a:r>
            <a:r>
              <a:rPr kumimoji="1" lang="en-US" altLang="zh-CN" sz="2000" b="1">
                <a:solidFill>
                  <a:srgbClr val="000000"/>
                </a:solidFill>
                <a:latin typeface="宋体" pitchFamily="2" charset="-122"/>
              </a:rPr>
              <a:t>∷</a:t>
            </a:r>
            <a:r>
              <a:rPr kumimoji="1" lang="zh-CN" altLang="en-US" sz="2000" b="1">
                <a:solidFill>
                  <a:srgbClr val="000000"/>
                </a:solidFill>
                <a:latin typeface="宋体" pitchFamily="2" charset="-122"/>
              </a:rPr>
              <a:t>＝</a:t>
            </a:r>
            <a:r>
              <a:rPr kumimoji="1" lang="zh-CN" altLang="en-US" sz="2000" b="1">
                <a:latin typeface="Tahoma" pitchFamily="34" charset="0"/>
              </a:rPr>
              <a:t> 吃</a:t>
            </a:r>
          </a:p>
          <a:p>
            <a:pPr algn="l" eaLnBrk="1" hangingPunct="1">
              <a:spcBef>
                <a:spcPct val="5000"/>
              </a:spcBef>
            </a:pPr>
            <a:r>
              <a:rPr kumimoji="1" lang="en-US" altLang="zh-CN" sz="2000" b="1">
                <a:latin typeface="Tahoma" pitchFamily="34" charset="0"/>
              </a:rPr>
              <a:t>&lt;</a:t>
            </a:r>
            <a:r>
              <a:rPr kumimoji="1" lang="zh-CN" altLang="en-US" sz="2000" b="1">
                <a:latin typeface="Tahoma" pitchFamily="34" charset="0"/>
              </a:rPr>
              <a:t>动词</a:t>
            </a:r>
            <a:r>
              <a:rPr kumimoji="1" lang="en-US" altLang="zh-CN" sz="2000" b="1">
                <a:latin typeface="Tahoma" pitchFamily="34" charset="0"/>
              </a:rPr>
              <a:t>&gt; </a:t>
            </a:r>
            <a:r>
              <a:rPr kumimoji="1" lang="en-US" altLang="zh-CN" sz="2000" b="1">
                <a:solidFill>
                  <a:srgbClr val="000000"/>
                </a:solidFill>
                <a:latin typeface="宋体" pitchFamily="2" charset="-122"/>
              </a:rPr>
              <a:t>∷</a:t>
            </a:r>
            <a:r>
              <a:rPr kumimoji="1" lang="zh-CN" altLang="en-US" sz="2000" b="1">
                <a:solidFill>
                  <a:srgbClr val="000000"/>
                </a:solidFill>
                <a:latin typeface="宋体" pitchFamily="2" charset="-122"/>
              </a:rPr>
              <a:t>＝</a:t>
            </a:r>
            <a:r>
              <a:rPr kumimoji="1" lang="zh-CN" altLang="en-US" sz="2000" b="1">
                <a:latin typeface="Tahoma" pitchFamily="34" charset="0"/>
              </a:rPr>
              <a:t> 做</a:t>
            </a:r>
          </a:p>
          <a:p>
            <a:pPr algn="l" eaLnBrk="1" hangingPunct="1">
              <a:spcBef>
                <a:spcPct val="5000"/>
              </a:spcBef>
            </a:pPr>
            <a:r>
              <a:rPr kumimoji="1" lang="en-US" altLang="zh-CN" sz="2000" b="1">
                <a:latin typeface="Tahoma" pitchFamily="34" charset="0"/>
              </a:rPr>
              <a:t>&lt;</a:t>
            </a:r>
            <a:r>
              <a:rPr kumimoji="1" lang="zh-CN" altLang="en-US" sz="2000" b="1">
                <a:latin typeface="Tahoma" pitchFamily="34" charset="0"/>
              </a:rPr>
              <a:t>名词</a:t>
            </a:r>
            <a:r>
              <a:rPr kumimoji="1" lang="en-US" altLang="zh-CN" sz="2000" b="1">
                <a:latin typeface="Tahoma" pitchFamily="34" charset="0"/>
              </a:rPr>
              <a:t>&gt; </a:t>
            </a:r>
            <a:r>
              <a:rPr kumimoji="1" lang="en-US" altLang="zh-CN" sz="2000" b="1">
                <a:solidFill>
                  <a:srgbClr val="000000"/>
                </a:solidFill>
                <a:latin typeface="宋体" pitchFamily="2" charset="-122"/>
              </a:rPr>
              <a:t>∷</a:t>
            </a:r>
            <a:r>
              <a:rPr kumimoji="1" lang="zh-CN" altLang="en-US" sz="2000" b="1">
                <a:solidFill>
                  <a:srgbClr val="000000"/>
                </a:solidFill>
                <a:latin typeface="宋体" pitchFamily="2" charset="-122"/>
              </a:rPr>
              <a:t>＝</a:t>
            </a:r>
            <a:r>
              <a:rPr kumimoji="1" lang="zh-CN" altLang="en-US" sz="2000" b="1">
                <a:latin typeface="Tahoma" pitchFamily="34" charset="0"/>
              </a:rPr>
              <a:t> 饭</a:t>
            </a:r>
          </a:p>
          <a:p>
            <a:pPr algn="l" eaLnBrk="1" hangingPunct="1">
              <a:spcBef>
                <a:spcPct val="5000"/>
              </a:spcBef>
            </a:pPr>
            <a:r>
              <a:rPr kumimoji="1" lang="en-US" altLang="zh-CN" sz="2000" b="1">
                <a:latin typeface="Tahoma" pitchFamily="34" charset="0"/>
              </a:rPr>
              <a:t>&lt;</a:t>
            </a:r>
            <a:r>
              <a:rPr kumimoji="1" lang="zh-CN" altLang="en-US" sz="2000" b="1">
                <a:latin typeface="Tahoma" pitchFamily="34" charset="0"/>
              </a:rPr>
              <a:t>名词</a:t>
            </a:r>
            <a:r>
              <a:rPr kumimoji="1" lang="en-US" altLang="zh-CN" sz="2000" b="1">
                <a:latin typeface="Tahoma" pitchFamily="34" charset="0"/>
              </a:rPr>
              <a:t>&gt; </a:t>
            </a:r>
            <a:r>
              <a:rPr kumimoji="1" lang="en-US" altLang="zh-CN" sz="2000" b="1">
                <a:solidFill>
                  <a:srgbClr val="000000"/>
                </a:solidFill>
                <a:latin typeface="宋体" pitchFamily="2" charset="-122"/>
              </a:rPr>
              <a:t>∷</a:t>
            </a:r>
            <a:r>
              <a:rPr kumimoji="1" lang="zh-CN" altLang="en-US" sz="2000" b="1">
                <a:solidFill>
                  <a:srgbClr val="000000"/>
                </a:solidFill>
                <a:latin typeface="宋体" pitchFamily="2" charset="-122"/>
              </a:rPr>
              <a:t>＝</a:t>
            </a:r>
            <a:r>
              <a:rPr kumimoji="1" lang="zh-CN" altLang="en-US" sz="2000" b="1">
                <a:latin typeface="Tahoma" pitchFamily="34" charset="0"/>
              </a:rPr>
              <a:t> 菜</a:t>
            </a:r>
          </a:p>
        </p:txBody>
      </p:sp>
      <p:sp>
        <p:nvSpPr>
          <p:cNvPr id="100358" name="Text Box 6"/>
          <p:cNvSpPr txBox="1">
            <a:spLocks noChangeArrowheads="1"/>
          </p:cNvSpPr>
          <p:nvPr/>
        </p:nvSpPr>
        <p:spPr bwMode="auto">
          <a:xfrm>
            <a:off x="1219200" y="609600"/>
            <a:ext cx="62484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defRPr/>
            </a:pPr>
            <a:r>
              <a:rPr kumimoji="1" lang="zh-CN" altLang="en-US" sz="2000" b="1">
                <a:solidFill>
                  <a:srgbClr val="000000"/>
                </a:solidFill>
                <a:latin typeface="Times New Roman" pitchFamily="18" charset="0"/>
              </a:rPr>
              <a:t>约定⑴：符号</a:t>
            </a:r>
            <a:r>
              <a:rPr kumimoji="1" lang="zh-CN" altLang="en-US" sz="2000" b="1">
                <a:solidFill>
                  <a:schemeClr val="hlink"/>
                </a:solidFill>
                <a:latin typeface="Times New Roman" pitchFamily="18" charset="0"/>
              </a:rPr>
              <a:t>∷＝</a:t>
            </a:r>
            <a:r>
              <a:rPr kumimoji="1" lang="zh-CN" altLang="en-US" sz="2000" b="1">
                <a:solidFill>
                  <a:srgbClr val="000000"/>
                </a:solidFill>
                <a:latin typeface="Times New Roman" pitchFamily="18" charset="0"/>
              </a:rPr>
              <a:t>的意义如下，</a:t>
            </a:r>
          </a:p>
          <a:p>
            <a:pPr eaLnBrk="1" hangingPunct="1">
              <a:spcBef>
                <a:spcPct val="50000"/>
              </a:spcBef>
              <a:defRPr/>
            </a:pP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en-US" altLang="zh-CN" sz="2000" b="1">
                <a:solidFill>
                  <a:srgbClr val="000000"/>
                </a:solidFill>
                <a:effectLst>
                  <a:outerShdw blurRad="38100" dist="38100" dir="2700000" algn="tl">
                    <a:srgbClr val="C0C0C0"/>
                  </a:outerShdw>
                </a:effectLst>
                <a:latin typeface="Times New Roman" pitchFamily="18" charset="0"/>
              </a:rPr>
              <a:t>··· ∷</a:t>
            </a:r>
            <a:r>
              <a:rPr kumimoji="1" lang="zh-CN" altLang="en-US" sz="2000" b="1">
                <a:solidFill>
                  <a:srgbClr val="000000"/>
                </a:solidFill>
                <a:effectLst>
                  <a:outerShdw blurRad="38100" dist="38100" dir="2700000" algn="tl">
                    <a:srgbClr val="C0C0C0"/>
                  </a:outerShdw>
                </a:effectLst>
                <a:latin typeface="Times New Roman" pitchFamily="18" charset="0"/>
              </a:rPr>
              <a:t>＝ </a:t>
            </a:r>
            <a:r>
              <a:rPr kumimoji="1" lang="en-US" altLang="zh-CN" sz="2000" b="1">
                <a:solidFill>
                  <a:srgbClr val="000000"/>
                </a:solidFill>
                <a:effectLst>
                  <a:outerShdw blurRad="38100" dist="38100" dir="2700000" algn="tl">
                    <a:srgbClr val="C0C0C0"/>
                  </a:outerShdw>
                </a:effectLst>
                <a:latin typeface="Times New Roman" pitchFamily="18" charset="0"/>
              </a:rPr>
              <a:t>···” </a:t>
            </a:r>
            <a:r>
              <a:rPr kumimoji="1" lang="zh-CN" altLang="en-US" sz="2000" b="1">
                <a:solidFill>
                  <a:srgbClr val="000000"/>
                </a:solidFill>
                <a:effectLst>
                  <a:outerShdw blurRad="38100" dist="38100" dir="2700000" algn="tl">
                    <a:srgbClr val="C0C0C0"/>
                  </a:outerShdw>
                </a:effectLst>
                <a:latin typeface="Times New Roman" pitchFamily="18" charset="0"/>
              </a:rPr>
              <a:t>表示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是由</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组成的” 。</a:t>
            </a:r>
          </a:p>
        </p:txBody>
      </p:sp>
      <p:sp>
        <p:nvSpPr>
          <p:cNvPr id="9223" name="Text Box 7"/>
          <p:cNvSpPr txBox="1">
            <a:spLocks noChangeArrowheads="1"/>
          </p:cNvSpPr>
          <p:nvPr/>
        </p:nvSpPr>
        <p:spPr bwMode="auto">
          <a:xfrm>
            <a:off x="1219200" y="1552575"/>
            <a:ext cx="434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solidFill>
                  <a:srgbClr val="000000"/>
                </a:solidFill>
                <a:latin typeface="宋体" pitchFamily="2" charset="-122"/>
              </a:rPr>
              <a:t>语法规则可以形式化描述如下：</a:t>
            </a:r>
            <a:endParaRPr kumimoji="1" lang="zh-CN" altLang="en-US" sz="2000" b="1">
              <a:latin typeface="Tahoma" pitchFamily="34" charset="0"/>
            </a:endParaRPr>
          </a:p>
        </p:txBody>
      </p:sp>
      <p:sp>
        <p:nvSpPr>
          <p:cNvPr id="9224" name="Rectangle 8"/>
          <p:cNvSpPr>
            <a:spLocks noChangeArrowheads="1"/>
          </p:cNvSpPr>
          <p:nvPr/>
        </p:nvSpPr>
        <p:spPr bwMode="auto">
          <a:xfrm>
            <a:off x="4886325" y="4276725"/>
            <a:ext cx="2960688" cy="17430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5" name="Text Box 9"/>
          <p:cNvSpPr txBox="1">
            <a:spLocks noChangeArrowheads="1"/>
          </p:cNvSpPr>
          <p:nvPr/>
        </p:nvSpPr>
        <p:spPr bwMode="auto">
          <a:xfrm>
            <a:off x="4864100" y="4737100"/>
            <a:ext cx="3124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6513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solidFill>
                  <a:schemeClr val="bg1"/>
                </a:solidFill>
                <a:latin typeface="Tahoma" pitchFamily="34" charset="0"/>
              </a:rPr>
              <a:t>语法概念加上</a:t>
            </a:r>
            <a:r>
              <a:rPr kumimoji="1" lang="en-US" altLang="zh-CN" sz="2000" b="1">
                <a:solidFill>
                  <a:schemeClr val="bg1"/>
                </a:solidFill>
                <a:latin typeface="Tahoma" pitchFamily="34" charset="0"/>
              </a:rPr>
              <a:t>&lt; </a:t>
            </a:r>
            <a:r>
              <a:rPr kumimoji="1" lang="en-US" altLang="zh-CN" sz="2000" b="1">
                <a:solidFill>
                  <a:schemeClr val="bg1"/>
                </a:solidFill>
                <a:latin typeface="Times New Roman" pitchFamily="18" charset="0"/>
              </a:rPr>
              <a:t>···</a:t>
            </a:r>
            <a:r>
              <a:rPr kumimoji="1" lang="en-US" altLang="zh-CN" sz="2000" b="1">
                <a:solidFill>
                  <a:schemeClr val="bg1"/>
                </a:solidFill>
                <a:latin typeface="Tahoma" pitchFamily="34" charset="0"/>
              </a:rPr>
              <a:t> &gt;</a:t>
            </a:r>
            <a:r>
              <a:rPr kumimoji="1" lang="zh-CN" altLang="en-US" sz="2000" b="1">
                <a:solidFill>
                  <a:schemeClr val="bg1"/>
                </a:solidFill>
                <a:latin typeface="Tahoma" pitchFamily="34" charset="0"/>
              </a:rPr>
              <a:t>表示是可替换部分，目的是与构成语句的</a:t>
            </a:r>
            <a:r>
              <a:rPr kumimoji="1" lang="zh-CN" altLang="en-US" sz="2000" b="1">
                <a:solidFill>
                  <a:schemeClr val="bg1"/>
                </a:solidFill>
                <a:latin typeface="Times New Roman" pitchFamily="18" charset="0"/>
              </a:rPr>
              <a:t>“</a:t>
            </a:r>
            <a:r>
              <a:rPr kumimoji="1" lang="zh-CN" altLang="en-US" sz="2000" b="1">
                <a:solidFill>
                  <a:schemeClr val="bg1"/>
                </a:solidFill>
                <a:latin typeface="Tahoma" pitchFamily="34" charset="0"/>
              </a:rPr>
              <a:t>单词</a:t>
            </a:r>
            <a:r>
              <a:rPr kumimoji="1" lang="zh-CN" altLang="en-US" sz="2000" b="1">
                <a:solidFill>
                  <a:schemeClr val="bg1"/>
                </a:solidFill>
                <a:latin typeface="Times New Roman" pitchFamily="18" charset="0"/>
              </a:rPr>
              <a:t>”</a:t>
            </a:r>
            <a:r>
              <a:rPr kumimoji="1" lang="zh-CN" altLang="en-US" sz="2000" b="1">
                <a:solidFill>
                  <a:schemeClr val="bg1"/>
                </a:solidFill>
                <a:latin typeface="Tahoma" pitchFamily="34" charset="0"/>
              </a:rPr>
              <a:t> 加以区别。</a:t>
            </a:r>
          </a:p>
        </p:txBody>
      </p:sp>
      <p:sp>
        <p:nvSpPr>
          <p:cNvPr id="9226" name="Text Box 10"/>
          <p:cNvSpPr txBox="1">
            <a:spLocks noChangeArrowheads="1"/>
          </p:cNvSpPr>
          <p:nvPr/>
        </p:nvSpPr>
        <p:spPr bwMode="auto">
          <a:xfrm>
            <a:off x="4919663" y="4337050"/>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solidFill>
                  <a:schemeClr val="bg1"/>
                </a:solidFill>
                <a:latin typeface="Tahoma" pitchFamily="34" charset="0"/>
              </a:rPr>
              <a:t>注解：</a:t>
            </a:r>
          </a:p>
        </p:txBody>
      </p:sp>
    </p:spTree>
  </p:cSld>
  <p:clrMapOvr>
    <a:masterClrMapping/>
  </p:clrMapOvr>
  <p:transition advTm="1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741488" y="5029200"/>
            <a:ext cx="6792912" cy="7620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 name="Rectangle 3"/>
          <p:cNvSpPr>
            <a:spLocks noChangeArrowheads="1"/>
          </p:cNvSpPr>
          <p:nvPr/>
        </p:nvSpPr>
        <p:spPr bwMode="auto">
          <a:xfrm>
            <a:off x="2200275" y="941388"/>
            <a:ext cx="3962400" cy="5334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0" name="Rectangle 4"/>
          <p:cNvSpPr>
            <a:spLocks noChangeArrowheads="1"/>
          </p:cNvSpPr>
          <p:nvPr/>
        </p:nvSpPr>
        <p:spPr bwMode="auto">
          <a:xfrm>
            <a:off x="1219200" y="974725"/>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defRPr/>
            </a:pPr>
            <a:r>
              <a:rPr kumimoji="1" lang="zh-CN" altLang="en-US" sz="2000" b="1">
                <a:solidFill>
                  <a:srgbClr val="000000"/>
                </a:solidFill>
                <a:latin typeface="Times New Roman" pitchFamily="18" charset="0"/>
              </a:rPr>
              <a:t>约定⑵：符号</a:t>
            </a:r>
            <a:r>
              <a:rPr kumimoji="1" lang="en-US" altLang="zh-CN" sz="2000" b="1">
                <a:solidFill>
                  <a:schemeClr val="hlink"/>
                </a:solidFill>
                <a:latin typeface="Times New Roman" pitchFamily="18" charset="0"/>
              </a:rPr>
              <a:t>︱</a:t>
            </a:r>
            <a:r>
              <a:rPr kumimoji="1" lang="zh-CN" altLang="en-US" sz="2000" b="1">
                <a:solidFill>
                  <a:srgbClr val="000000"/>
                </a:solidFill>
                <a:latin typeface="Times New Roman" pitchFamily="18" charset="0"/>
              </a:rPr>
              <a:t>的表示“</a:t>
            </a:r>
            <a:r>
              <a:rPr kumimoji="1" lang="zh-CN" altLang="en-US" sz="2000" b="1">
                <a:solidFill>
                  <a:srgbClr val="000000"/>
                </a:solidFill>
                <a:effectLst>
                  <a:outerShdw blurRad="38100" dist="38100" dir="2700000" algn="tl">
                    <a:srgbClr val="C0C0C0"/>
                  </a:outerShdw>
                </a:effectLst>
                <a:latin typeface="Times New Roman" pitchFamily="18" charset="0"/>
              </a:rPr>
              <a:t>或者</a:t>
            </a:r>
            <a:r>
              <a:rPr kumimoji="1" lang="zh-CN" altLang="en-US" sz="2000" b="1">
                <a:solidFill>
                  <a:srgbClr val="000000"/>
                </a:solidFill>
                <a:latin typeface="Times New Roman" pitchFamily="18" charset="0"/>
              </a:rPr>
              <a:t>”的意义。</a:t>
            </a:r>
          </a:p>
        </p:txBody>
      </p:sp>
      <p:sp>
        <p:nvSpPr>
          <p:cNvPr id="10245" name="Text Box 5"/>
          <p:cNvSpPr txBox="1">
            <a:spLocks noChangeArrowheads="1"/>
          </p:cNvSpPr>
          <p:nvPr/>
        </p:nvSpPr>
        <p:spPr bwMode="auto">
          <a:xfrm>
            <a:off x="1219200" y="1584325"/>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solidFill>
                  <a:srgbClr val="000000"/>
                </a:solidFill>
                <a:latin typeface="Times New Roman" pitchFamily="18" charset="0"/>
              </a:rPr>
              <a:t>语法规则可以简化描述如下：</a:t>
            </a:r>
          </a:p>
        </p:txBody>
      </p:sp>
      <p:sp>
        <p:nvSpPr>
          <p:cNvPr id="10246" name="Rectangle 6"/>
          <p:cNvSpPr>
            <a:spLocks noChangeArrowheads="1"/>
          </p:cNvSpPr>
          <p:nvPr/>
        </p:nvSpPr>
        <p:spPr bwMode="auto">
          <a:xfrm>
            <a:off x="2551113" y="2084388"/>
            <a:ext cx="4724400" cy="2765425"/>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7" name="Rectangle 7"/>
          <p:cNvSpPr>
            <a:spLocks noChangeArrowheads="1"/>
          </p:cNvSpPr>
          <p:nvPr/>
        </p:nvSpPr>
        <p:spPr bwMode="auto">
          <a:xfrm>
            <a:off x="3549650" y="3579813"/>
            <a:ext cx="427990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1384" name="Text Box 8"/>
          <p:cNvSpPr txBox="1">
            <a:spLocks noChangeArrowheads="1"/>
          </p:cNvSpPr>
          <p:nvPr/>
        </p:nvSpPr>
        <p:spPr bwMode="auto">
          <a:xfrm>
            <a:off x="2601913" y="2106613"/>
            <a:ext cx="4637087" cy="261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句子</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主语</a:t>
            </a:r>
            <a:r>
              <a:rPr kumimoji="1" lang="en-US" altLang="zh-CN" sz="2000" b="1">
                <a:effectLst>
                  <a:outerShdw blurRad="38100" dist="38100" dir="2700000" algn="tl">
                    <a:srgbClr val="C0C0C0"/>
                  </a:outerShdw>
                </a:effectLst>
                <a:latin typeface="Times New Roman" pitchFamily="18" charset="0"/>
              </a:rPr>
              <a:t>&gt; &lt;</a:t>
            </a:r>
            <a:r>
              <a:rPr kumimoji="1" lang="zh-CN" altLang="en-US" sz="2000" b="1">
                <a:effectLst>
                  <a:outerShdw blurRad="38100" dist="38100" dir="2700000" algn="tl">
                    <a:srgbClr val="C0C0C0"/>
                  </a:outerShdw>
                </a:effectLst>
                <a:latin typeface="Times New Roman" pitchFamily="18" charset="0"/>
              </a:rPr>
              <a:t>谓语</a:t>
            </a:r>
            <a:r>
              <a:rPr kumimoji="1" lang="en-US" altLang="zh-CN" sz="2000" b="1">
                <a:effectLst>
                  <a:outerShdw blurRad="38100" dist="38100" dir="2700000" algn="tl">
                    <a:srgbClr val="C0C0C0"/>
                  </a:outerShdw>
                </a:effectLst>
                <a:latin typeface="Times New Roman" pitchFamily="18" charset="0"/>
              </a:rPr>
              <a:t>&gt; &lt;</a:t>
            </a:r>
            <a:r>
              <a:rPr kumimoji="1" lang="zh-CN" altLang="en-US" sz="2000" b="1">
                <a:effectLst>
                  <a:outerShdw blurRad="38100" dist="38100" dir="2700000" algn="tl">
                    <a:srgbClr val="C0C0C0"/>
                  </a:outerShdw>
                </a:effectLst>
                <a:latin typeface="Times New Roman" pitchFamily="18" charset="0"/>
              </a:rPr>
              <a:t>宾语</a:t>
            </a:r>
            <a:r>
              <a:rPr kumimoji="1" lang="en-US" altLang="zh-CN" sz="2000" b="1">
                <a:effectLst>
                  <a:outerShdw blurRad="38100" dist="38100" dir="2700000" algn="tl">
                    <a:srgbClr val="C0C0C0"/>
                  </a:outerShdw>
                </a:effectLst>
                <a:latin typeface="Times New Roman" pitchFamily="18" charset="0"/>
              </a:rPr>
              <a:t>&gt;</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主语</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名词</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chemeClr val="hlink"/>
                </a:solidFill>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代词</a:t>
            </a:r>
            <a:r>
              <a:rPr kumimoji="1" lang="en-US" altLang="zh-CN" sz="2000" b="1">
                <a:effectLst>
                  <a:outerShdw blurRad="38100" dist="38100" dir="2700000" algn="tl">
                    <a:srgbClr val="C0C0C0"/>
                  </a:outerShdw>
                </a:effectLst>
                <a:latin typeface="Times New Roman" pitchFamily="18" charset="0"/>
              </a:rPr>
              <a:t>&gt;</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谓语</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动词</a:t>
            </a:r>
            <a:r>
              <a:rPr kumimoji="1" lang="en-US" altLang="zh-CN" sz="2000" b="1">
                <a:effectLst>
                  <a:outerShdw blurRad="38100" dist="38100" dir="2700000" algn="tl">
                    <a:srgbClr val="C0C0C0"/>
                  </a:outerShdw>
                </a:effectLst>
                <a:latin typeface="Times New Roman" pitchFamily="18" charset="0"/>
              </a:rPr>
              <a:t>&gt;</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宾语</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名词</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chemeClr val="hlink"/>
                </a:solidFill>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代词</a:t>
            </a:r>
            <a:r>
              <a:rPr kumimoji="1" lang="en-US" altLang="zh-CN" sz="2000" b="1">
                <a:effectLst>
                  <a:outerShdw blurRad="38100" dist="38100" dir="2700000" algn="tl">
                    <a:srgbClr val="C0C0C0"/>
                  </a:outerShdw>
                </a:effectLst>
                <a:latin typeface="Times New Roman" pitchFamily="18" charset="0"/>
              </a:rPr>
              <a:t>&gt;</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代词</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 我</a:t>
            </a:r>
            <a:r>
              <a:rPr kumimoji="1" lang="en-US" altLang="zh-CN" sz="2000" b="1">
                <a:solidFill>
                  <a:schemeClr val="hlink"/>
                </a:solidFill>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你</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动词</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 吃</a:t>
            </a:r>
            <a:r>
              <a:rPr kumimoji="1" lang="en-US" altLang="zh-CN" sz="2000" b="1">
                <a:solidFill>
                  <a:schemeClr val="hlink"/>
                </a:solidFill>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做</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名词</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 饭</a:t>
            </a:r>
            <a:r>
              <a:rPr kumimoji="1" lang="en-US" altLang="zh-CN" sz="2000" b="1">
                <a:solidFill>
                  <a:schemeClr val="hlink"/>
                </a:solidFill>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菜</a:t>
            </a:r>
          </a:p>
        </p:txBody>
      </p:sp>
      <p:sp>
        <p:nvSpPr>
          <p:cNvPr id="10249" name="Text Box 9"/>
          <p:cNvSpPr txBox="1">
            <a:spLocks noChangeArrowheads="1"/>
          </p:cNvSpPr>
          <p:nvPr/>
        </p:nvSpPr>
        <p:spPr bwMode="auto">
          <a:xfrm>
            <a:off x="2514600" y="5089525"/>
            <a:ext cx="594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&lt;</a:t>
            </a:r>
            <a:r>
              <a:rPr kumimoji="1" lang="zh-CN" altLang="en-US" sz="2000" b="1">
                <a:latin typeface="Times New Roman" pitchFamily="18" charset="0"/>
              </a:rPr>
              <a:t>主语</a:t>
            </a:r>
            <a:r>
              <a:rPr kumimoji="1" lang="en-US" altLang="zh-CN" sz="2000" b="1">
                <a:latin typeface="Times New Roman" pitchFamily="18" charset="0"/>
              </a:rPr>
              <a:t>&gt; ∷</a:t>
            </a:r>
            <a:r>
              <a:rPr kumimoji="1" lang="zh-CN" altLang="en-US" sz="2000" b="1">
                <a:latin typeface="Times New Roman" pitchFamily="18" charset="0"/>
              </a:rPr>
              <a:t>＝</a:t>
            </a:r>
            <a:r>
              <a:rPr kumimoji="1" lang="en-US" altLang="zh-CN" sz="2000" b="1">
                <a:latin typeface="Times New Roman" pitchFamily="18" charset="0"/>
              </a:rPr>
              <a:t>&lt;</a:t>
            </a:r>
            <a:r>
              <a:rPr kumimoji="1" lang="zh-CN" altLang="en-US" sz="2000" b="1">
                <a:latin typeface="Times New Roman" pitchFamily="18" charset="0"/>
              </a:rPr>
              <a:t>名词</a:t>
            </a:r>
            <a:r>
              <a:rPr kumimoji="1" lang="en-US" altLang="zh-CN" sz="2000" b="1">
                <a:latin typeface="Times New Roman" pitchFamily="18" charset="0"/>
              </a:rPr>
              <a:t>&gt; ︱&lt;</a:t>
            </a:r>
            <a:r>
              <a:rPr kumimoji="1" lang="zh-CN" altLang="en-US" sz="2000" b="1">
                <a:latin typeface="Times New Roman" pitchFamily="18" charset="0"/>
              </a:rPr>
              <a:t>代词</a:t>
            </a:r>
            <a:r>
              <a:rPr kumimoji="1" lang="en-US" altLang="zh-CN" sz="2000" b="1">
                <a:latin typeface="Times New Roman" pitchFamily="18" charset="0"/>
              </a:rPr>
              <a:t>&gt;</a:t>
            </a:r>
            <a:r>
              <a:rPr kumimoji="1" lang="zh-CN" altLang="en-US" sz="2000" b="1">
                <a:latin typeface="Times New Roman" pitchFamily="18" charset="0"/>
              </a:rPr>
              <a:t>是两个规则的简写，仍然表示两个规则。</a:t>
            </a:r>
          </a:p>
        </p:txBody>
      </p:sp>
      <p:sp>
        <p:nvSpPr>
          <p:cNvPr id="10250" name="Text Box 10"/>
          <p:cNvSpPr txBox="1">
            <a:spLocks noChangeArrowheads="1"/>
          </p:cNvSpPr>
          <p:nvPr/>
        </p:nvSpPr>
        <p:spPr bwMode="auto">
          <a:xfrm>
            <a:off x="1795463" y="5051425"/>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注解：</a:t>
            </a:r>
          </a:p>
        </p:txBody>
      </p:sp>
    </p:spTree>
  </p:cSld>
  <p:clrMapOvr>
    <a:masterClrMapping/>
  </p:clrMapOvr>
  <p:transition advTm="1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524000" y="2286000"/>
            <a:ext cx="6629400" cy="533400"/>
          </a:xfrm>
          <a:prstGeom prst="rect">
            <a:avLst/>
          </a:prstGeom>
          <a:solidFill>
            <a:srgbClr val="CC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03" name="Rectangle 3"/>
          <p:cNvSpPr>
            <a:spLocks noChangeArrowheads="1"/>
          </p:cNvSpPr>
          <p:nvPr/>
        </p:nvSpPr>
        <p:spPr bwMode="auto">
          <a:xfrm>
            <a:off x="990600" y="3276600"/>
            <a:ext cx="7543800" cy="29718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 name="Rectangle 4"/>
          <p:cNvSpPr>
            <a:spLocks noChangeArrowheads="1"/>
          </p:cNvSpPr>
          <p:nvPr/>
        </p:nvSpPr>
        <p:spPr bwMode="auto">
          <a:xfrm>
            <a:off x="2057400" y="838200"/>
            <a:ext cx="274320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 name="Text Box 5"/>
          <p:cNvSpPr txBox="1">
            <a:spLocks noChangeArrowheads="1"/>
          </p:cNvSpPr>
          <p:nvPr/>
        </p:nvSpPr>
        <p:spPr bwMode="auto">
          <a:xfrm>
            <a:off x="871538" y="2819400"/>
            <a:ext cx="6519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采用“多步推导过程”，可以表示语法分析过程。</a:t>
            </a:r>
          </a:p>
        </p:txBody>
      </p:sp>
      <p:sp>
        <p:nvSpPr>
          <p:cNvPr id="11270" name="Text Box 6"/>
          <p:cNvSpPr txBox="1">
            <a:spLocks noChangeArrowheads="1"/>
          </p:cNvSpPr>
          <p:nvPr/>
        </p:nvSpPr>
        <p:spPr bwMode="auto">
          <a:xfrm>
            <a:off x="990600" y="838200"/>
            <a:ext cx="548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solidFill>
                  <a:srgbClr val="000000"/>
                </a:solidFill>
                <a:latin typeface="Times New Roman" pitchFamily="18" charset="0"/>
              </a:rPr>
              <a:t>约定⑶：符号</a:t>
            </a:r>
            <a:r>
              <a:rPr kumimoji="1" lang="zh-CN" altLang="en-US" sz="2000" b="1">
                <a:solidFill>
                  <a:schemeClr val="hlink"/>
                </a:solidFill>
                <a:latin typeface="Times New Roman" pitchFamily="18" charset="0"/>
                <a:sym typeface="Symbol" pitchFamily="18" charset="2"/>
              </a:rPr>
              <a:t></a:t>
            </a:r>
            <a:r>
              <a:rPr kumimoji="1" lang="zh-CN" altLang="en-US" sz="2000" b="1">
                <a:latin typeface="Times New Roman" pitchFamily="18" charset="0"/>
                <a:sym typeface="Symbol" pitchFamily="18" charset="2"/>
              </a:rPr>
              <a:t>表示</a:t>
            </a:r>
            <a:r>
              <a:rPr kumimoji="1" lang="zh-CN" altLang="en-US" sz="2000" b="1">
                <a:latin typeface="Times New Roman" pitchFamily="18" charset="0"/>
              </a:rPr>
              <a:t>“推导”。</a:t>
            </a:r>
          </a:p>
        </p:txBody>
      </p:sp>
      <p:sp>
        <p:nvSpPr>
          <p:cNvPr id="11271" name="Text Box 7"/>
          <p:cNvSpPr txBox="1">
            <a:spLocks noChangeArrowheads="1"/>
          </p:cNvSpPr>
          <p:nvPr/>
        </p:nvSpPr>
        <p:spPr bwMode="auto">
          <a:xfrm>
            <a:off x="838200" y="1339850"/>
            <a:ext cx="7620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445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b="1" dirty="0">
                <a:solidFill>
                  <a:srgbClr val="000066"/>
                </a:solidFill>
                <a:latin typeface="Times New Roman" pitchFamily="18" charset="0"/>
              </a:rPr>
              <a:t>依据某一个规则，</a:t>
            </a:r>
            <a:r>
              <a:rPr kumimoji="1" lang="zh-CN" altLang="en-US" b="1" dirty="0" smtClean="0">
                <a:solidFill>
                  <a:srgbClr val="000066"/>
                </a:solidFill>
                <a:latin typeface="Times New Roman" pitchFamily="18" charset="0"/>
              </a:rPr>
              <a:t>将被</a:t>
            </a:r>
            <a:r>
              <a:rPr kumimoji="1" lang="zh-CN" altLang="en-US" b="1" dirty="0">
                <a:solidFill>
                  <a:srgbClr val="000066"/>
                </a:solidFill>
                <a:latin typeface="Times New Roman" pitchFamily="18" charset="0"/>
              </a:rPr>
              <a:t>替换的内容中出现的某一个与该规则左部相同的部分，用该规则右部替换</a:t>
            </a:r>
            <a:r>
              <a:rPr kumimoji="1" lang="zh-CN" altLang="en-US" b="1" dirty="0" smtClean="0">
                <a:solidFill>
                  <a:srgbClr val="000066"/>
                </a:solidFill>
                <a:latin typeface="Times New Roman" pitchFamily="18" charset="0"/>
              </a:rPr>
              <a:t>形成另</a:t>
            </a:r>
            <a:r>
              <a:rPr kumimoji="1" lang="zh-CN" altLang="en-US" b="1" dirty="0">
                <a:solidFill>
                  <a:srgbClr val="000066"/>
                </a:solidFill>
                <a:latin typeface="Times New Roman" pitchFamily="18" charset="0"/>
              </a:rPr>
              <a:t>一个新内容，这个过程叫做一步“推导”。</a:t>
            </a:r>
            <a:r>
              <a:rPr kumimoji="1" lang="zh-CN" altLang="en-US" sz="2000" b="1" dirty="0">
                <a:latin typeface="Times New Roman" pitchFamily="18" charset="0"/>
              </a:rPr>
              <a:t> </a:t>
            </a:r>
          </a:p>
        </p:txBody>
      </p:sp>
      <p:sp>
        <p:nvSpPr>
          <p:cNvPr id="11272" name="Text Box 8"/>
          <p:cNvSpPr txBox="1">
            <a:spLocks noChangeArrowheads="1"/>
          </p:cNvSpPr>
          <p:nvPr/>
        </p:nvSpPr>
        <p:spPr bwMode="auto">
          <a:xfrm>
            <a:off x="1066800" y="3429000"/>
            <a:ext cx="4229100"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20000"/>
              </a:spcBef>
            </a:pPr>
            <a:r>
              <a:rPr kumimoji="1" lang="en-US" altLang="zh-CN" sz="2000" b="1">
                <a:latin typeface="Times New Roman" pitchFamily="18" charset="0"/>
              </a:rPr>
              <a:t>&lt;</a:t>
            </a:r>
            <a:r>
              <a:rPr kumimoji="1" lang="zh-CN" altLang="en-US" sz="2000" b="1">
                <a:latin typeface="Times New Roman" pitchFamily="18" charset="0"/>
              </a:rPr>
              <a:t>句子</a:t>
            </a:r>
            <a:r>
              <a:rPr kumimoji="1" lang="en-US" altLang="zh-CN" sz="2000" b="1">
                <a:latin typeface="Times New Roman" pitchFamily="18" charset="0"/>
              </a:rPr>
              <a:t>&gt; </a:t>
            </a:r>
            <a:r>
              <a:rPr kumimoji="1" lang="en-US" altLang="zh-CN" sz="2000" b="1">
                <a:latin typeface="Times New Roman" pitchFamily="18" charset="0"/>
                <a:sym typeface="Symbol" pitchFamily="18" charset="2"/>
              </a:rPr>
              <a:t> </a:t>
            </a:r>
            <a:r>
              <a:rPr kumimoji="1" lang="en-US" altLang="zh-CN" sz="2000" b="1">
                <a:latin typeface="Times New Roman" pitchFamily="18" charset="0"/>
              </a:rPr>
              <a:t>&lt;</a:t>
            </a:r>
            <a:r>
              <a:rPr kumimoji="1" lang="zh-CN" altLang="en-US" sz="2000" b="1">
                <a:latin typeface="Times New Roman" pitchFamily="18" charset="0"/>
              </a:rPr>
              <a:t>主语</a:t>
            </a:r>
            <a:r>
              <a:rPr kumimoji="1" lang="en-US" altLang="zh-CN" sz="2000" b="1">
                <a:latin typeface="Times New Roman" pitchFamily="18" charset="0"/>
              </a:rPr>
              <a:t>&gt; &lt;</a:t>
            </a:r>
            <a:r>
              <a:rPr kumimoji="1" lang="zh-CN" altLang="en-US" sz="2000" b="1">
                <a:latin typeface="Times New Roman" pitchFamily="18" charset="0"/>
              </a:rPr>
              <a:t>谓语</a:t>
            </a:r>
            <a:r>
              <a:rPr kumimoji="1" lang="en-US" altLang="zh-CN" sz="2000" b="1">
                <a:latin typeface="Times New Roman" pitchFamily="18" charset="0"/>
              </a:rPr>
              <a:t>&gt; &lt;</a:t>
            </a:r>
            <a:r>
              <a:rPr kumimoji="1" lang="zh-CN" altLang="en-US" sz="2000" b="1">
                <a:latin typeface="Times New Roman" pitchFamily="18" charset="0"/>
              </a:rPr>
              <a:t>宾语</a:t>
            </a:r>
            <a:r>
              <a:rPr kumimoji="1" lang="en-US" altLang="zh-CN" sz="2000" b="1">
                <a:latin typeface="Times New Roman" pitchFamily="18" charset="0"/>
              </a:rPr>
              <a:t>&gt;</a:t>
            </a:r>
          </a:p>
          <a:p>
            <a:pPr algn="just" eaLnBrk="1" hangingPunct="1">
              <a:spcBef>
                <a:spcPct val="20000"/>
              </a:spcBef>
            </a:pPr>
            <a:r>
              <a:rPr kumimoji="1" lang="en-US" altLang="zh-CN" sz="2000" b="1">
                <a:latin typeface="Times New Roman" pitchFamily="18" charset="0"/>
                <a:sym typeface="Symbol" pitchFamily="18" charset="2"/>
              </a:rPr>
              <a:t>      </a:t>
            </a:r>
            <a:r>
              <a:rPr kumimoji="1" lang="en-US" altLang="zh-CN" sz="2000" b="1">
                <a:latin typeface="Times New Roman" pitchFamily="18" charset="0"/>
              </a:rPr>
              <a:t>&lt;</a:t>
            </a:r>
            <a:r>
              <a:rPr kumimoji="1" lang="zh-CN" altLang="en-US" sz="2000" b="1">
                <a:latin typeface="Times New Roman" pitchFamily="18" charset="0"/>
              </a:rPr>
              <a:t>代词</a:t>
            </a:r>
            <a:r>
              <a:rPr kumimoji="1" lang="en-US" altLang="zh-CN" sz="2000" b="1">
                <a:latin typeface="Times New Roman" pitchFamily="18" charset="0"/>
              </a:rPr>
              <a:t>&gt; &lt;</a:t>
            </a:r>
            <a:r>
              <a:rPr kumimoji="1" lang="zh-CN" altLang="en-US" sz="2000" b="1">
                <a:latin typeface="Times New Roman" pitchFamily="18" charset="0"/>
              </a:rPr>
              <a:t>谓语</a:t>
            </a:r>
            <a:r>
              <a:rPr kumimoji="1" lang="en-US" altLang="zh-CN" sz="2000" b="1">
                <a:latin typeface="Times New Roman" pitchFamily="18" charset="0"/>
              </a:rPr>
              <a:t>&gt; &lt;</a:t>
            </a:r>
            <a:r>
              <a:rPr kumimoji="1" lang="zh-CN" altLang="en-US" sz="2000" b="1">
                <a:latin typeface="Times New Roman" pitchFamily="18" charset="0"/>
              </a:rPr>
              <a:t>宾语</a:t>
            </a:r>
            <a:r>
              <a:rPr kumimoji="1" lang="en-US" altLang="zh-CN" sz="2000" b="1">
                <a:latin typeface="Times New Roman" pitchFamily="18" charset="0"/>
              </a:rPr>
              <a:t>&gt;  </a:t>
            </a:r>
          </a:p>
          <a:p>
            <a:pPr algn="just" eaLnBrk="1" hangingPunct="1">
              <a:spcBef>
                <a:spcPct val="20000"/>
              </a:spcBef>
            </a:pPr>
            <a:r>
              <a:rPr kumimoji="1" lang="en-US" altLang="zh-CN" sz="2000" b="1">
                <a:latin typeface="Times New Roman" pitchFamily="18" charset="0"/>
                <a:sym typeface="Symbol" pitchFamily="18" charset="2"/>
              </a:rPr>
              <a:t>      </a:t>
            </a:r>
            <a:r>
              <a:rPr kumimoji="1" lang="zh-CN" altLang="en-US" sz="2000" b="1">
                <a:latin typeface="Times New Roman" pitchFamily="18" charset="0"/>
              </a:rPr>
              <a:t>我  </a:t>
            </a:r>
            <a:r>
              <a:rPr kumimoji="1" lang="en-US" altLang="zh-CN" sz="2000" b="1">
                <a:latin typeface="Times New Roman" pitchFamily="18" charset="0"/>
              </a:rPr>
              <a:t>&lt;</a:t>
            </a:r>
            <a:r>
              <a:rPr kumimoji="1" lang="zh-CN" altLang="en-US" sz="2000" b="1">
                <a:latin typeface="Times New Roman" pitchFamily="18" charset="0"/>
              </a:rPr>
              <a:t>谓语</a:t>
            </a:r>
            <a:r>
              <a:rPr kumimoji="1" lang="en-US" altLang="zh-CN" sz="2000" b="1">
                <a:latin typeface="Times New Roman" pitchFamily="18" charset="0"/>
              </a:rPr>
              <a:t>&gt;  &lt;</a:t>
            </a:r>
            <a:r>
              <a:rPr kumimoji="1" lang="zh-CN" altLang="en-US" sz="2000" b="1">
                <a:latin typeface="Times New Roman" pitchFamily="18" charset="0"/>
              </a:rPr>
              <a:t>宾语</a:t>
            </a:r>
            <a:r>
              <a:rPr kumimoji="1" lang="en-US" altLang="zh-CN" sz="2000" b="1">
                <a:latin typeface="Times New Roman" pitchFamily="18" charset="0"/>
              </a:rPr>
              <a:t>&gt;</a:t>
            </a:r>
          </a:p>
          <a:p>
            <a:pPr algn="just" eaLnBrk="1" hangingPunct="1">
              <a:spcBef>
                <a:spcPct val="20000"/>
              </a:spcBef>
            </a:pPr>
            <a:r>
              <a:rPr kumimoji="1" lang="en-US" altLang="zh-CN" sz="2000" b="1">
                <a:latin typeface="Times New Roman" pitchFamily="18" charset="0"/>
                <a:sym typeface="Symbol" pitchFamily="18" charset="2"/>
              </a:rPr>
              <a:t>      </a:t>
            </a:r>
            <a:r>
              <a:rPr kumimoji="1" lang="zh-CN" altLang="en-US" sz="2000" b="1">
                <a:latin typeface="Times New Roman" pitchFamily="18" charset="0"/>
              </a:rPr>
              <a:t>我</a:t>
            </a:r>
            <a:r>
              <a:rPr kumimoji="1" lang="en-US" altLang="zh-CN" sz="2000" b="1">
                <a:latin typeface="Times New Roman" pitchFamily="18" charset="0"/>
              </a:rPr>
              <a:t>&lt;</a:t>
            </a:r>
            <a:r>
              <a:rPr kumimoji="1" lang="zh-CN" altLang="en-US" sz="2000" b="1">
                <a:latin typeface="Times New Roman" pitchFamily="18" charset="0"/>
              </a:rPr>
              <a:t>动词</a:t>
            </a:r>
            <a:r>
              <a:rPr kumimoji="1" lang="en-US" altLang="zh-CN" sz="2000" b="1">
                <a:latin typeface="Times New Roman" pitchFamily="18" charset="0"/>
              </a:rPr>
              <a:t>&gt; &lt;</a:t>
            </a:r>
            <a:r>
              <a:rPr kumimoji="1" lang="zh-CN" altLang="en-US" sz="2000" b="1">
                <a:latin typeface="Times New Roman" pitchFamily="18" charset="0"/>
              </a:rPr>
              <a:t>宾语</a:t>
            </a:r>
            <a:r>
              <a:rPr kumimoji="1" lang="en-US" altLang="zh-CN" sz="2000" b="1">
                <a:latin typeface="Times New Roman" pitchFamily="18" charset="0"/>
              </a:rPr>
              <a:t>&gt;</a:t>
            </a:r>
          </a:p>
          <a:p>
            <a:pPr algn="just" eaLnBrk="1" hangingPunct="1">
              <a:spcBef>
                <a:spcPct val="20000"/>
              </a:spcBef>
            </a:pPr>
            <a:r>
              <a:rPr kumimoji="1" lang="en-US" altLang="zh-CN" sz="2000" b="1">
                <a:latin typeface="Times New Roman" pitchFamily="18" charset="0"/>
                <a:sym typeface="Symbol" pitchFamily="18" charset="2"/>
              </a:rPr>
              <a:t>      </a:t>
            </a:r>
            <a:r>
              <a:rPr kumimoji="1" lang="zh-CN" altLang="en-US" sz="2000" b="1">
                <a:latin typeface="Times New Roman" pitchFamily="18" charset="0"/>
              </a:rPr>
              <a:t>我吃</a:t>
            </a:r>
            <a:r>
              <a:rPr kumimoji="1" lang="en-US" altLang="zh-CN" sz="2000" b="1">
                <a:latin typeface="Times New Roman" pitchFamily="18" charset="0"/>
              </a:rPr>
              <a:t>&lt;</a:t>
            </a:r>
            <a:r>
              <a:rPr kumimoji="1" lang="zh-CN" altLang="en-US" sz="2000" b="1">
                <a:latin typeface="Times New Roman" pitchFamily="18" charset="0"/>
              </a:rPr>
              <a:t>宾语</a:t>
            </a:r>
            <a:r>
              <a:rPr kumimoji="1" lang="en-US" altLang="zh-CN" sz="2000" b="1">
                <a:latin typeface="Times New Roman" pitchFamily="18" charset="0"/>
              </a:rPr>
              <a:t>&gt;</a:t>
            </a:r>
          </a:p>
          <a:p>
            <a:pPr algn="just" eaLnBrk="1" hangingPunct="1">
              <a:spcBef>
                <a:spcPct val="20000"/>
              </a:spcBef>
            </a:pPr>
            <a:r>
              <a:rPr kumimoji="1" lang="en-US" altLang="zh-CN" sz="2000" b="1">
                <a:latin typeface="Times New Roman" pitchFamily="18" charset="0"/>
                <a:sym typeface="Symbol" pitchFamily="18" charset="2"/>
              </a:rPr>
              <a:t>      </a:t>
            </a:r>
            <a:r>
              <a:rPr kumimoji="1" lang="zh-CN" altLang="en-US" sz="2000" b="1">
                <a:latin typeface="Times New Roman" pitchFamily="18" charset="0"/>
              </a:rPr>
              <a:t>我吃</a:t>
            </a:r>
            <a:r>
              <a:rPr kumimoji="1" lang="en-US" altLang="zh-CN" sz="2000" b="1">
                <a:latin typeface="Times New Roman" pitchFamily="18" charset="0"/>
              </a:rPr>
              <a:t>&lt;</a:t>
            </a:r>
            <a:r>
              <a:rPr kumimoji="1" lang="zh-CN" altLang="en-US" sz="2000" b="1">
                <a:latin typeface="Times New Roman" pitchFamily="18" charset="0"/>
              </a:rPr>
              <a:t>名词</a:t>
            </a:r>
            <a:r>
              <a:rPr kumimoji="1" lang="en-US" altLang="zh-CN" sz="2000" b="1">
                <a:latin typeface="Times New Roman" pitchFamily="18" charset="0"/>
              </a:rPr>
              <a:t>&gt;</a:t>
            </a:r>
          </a:p>
          <a:p>
            <a:pPr algn="just" eaLnBrk="1" hangingPunct="1">
              <a:spcBef>
                <a:spcPct val="20000"/>
              </a:spcBef>
            </a:pPr>
            <a:r>
              <a:rPr kumimoji="1" lang="en-US" altLang="zh-CN" sz="2000" b="1">
                <a:latin typeface="Times New Roman" pitchFamily="18" charset="0"/>
                <a:sym typeface="Symbol" pitchFamily="18" charset="2"/>
              </a:rPr>
              <a:t>      </a:t>
            </a:r>
            <a:r>
              <a:rPr kumimoji="1" lang="zh-CN" altLang="en-US" sz="2000" b="1">
                <a:latin typeface="Times New Roman" pitchFamily="18" charset="0"/>
              </a:rPr>
              <a:t>我吃饭</a:t>
            </a:r>
          </a:p>
        </p:txBody>
      </p:sp>
      <p:grpSp>
        <p:nvGrpSpPr>
          <p:cNvPr id="11273" name="Group 9"/>
          <p:cNvGrpSpPr>
            <a:grpSpLocks/>
          </p:cNvGrpSpPr>
          <p:nvPr/>
        </p:nvGrpSpPr>
        <p:grpSpPr bwMode="auto">
          <a:xfrm>
            <a:off x="6019800" y="4495800"/>
            <a:ext cx="2586038" cy="1682750"/>
            <a:chOff x="3651" y="2478"/>
            <a:chExt cx="1629" cy="1060"/>
          </a:xfrm>
        </p:grpSpPr>
        <p:sp>
          <p:nvSpPr>
            <p:cNvPr id="11290" name="Rectangle 10"/>
            <p:cNvSpPr>
              <a:spLocks noChangeArrowheads="1"/>
            </p:cNvSpPr>
            <p:nvPr/>
          </p:nvSpPr>
          <p:spPr bwMode="auto">
            <a:xfrm>
              <a:off x="3696" y="2523"/>
              <a:ext cx="1584" cy="1015"/>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1" name="Text Box 11"/>
            <p:cNvSpPr txBox="1">
              <a:spLocks noChangeArrowheads="1"/>
            </p:cNvSpPr>
            <p:nvPr/>
          </p:nvSpPr>
          <p:spPr bwMode="auto">
            <a:xfrm>
              <a:off x="3732" y="2861"/>
              <a:ext cx="1461"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solidFill>
                    <a:schemeClr val="bg1"/>
                  </a:solidFill>
                  <a:latin typeface="宋体" pitchFamily="2" charset="-122"/>
                </a:rPr>
                <a:t>②</a:t>
              </a:r>
              <a:r>
                <a:rPr kumimoji="1" lang="zh-CN" altLang="en-US" sz="2000" b="1">
                  <a:solidFill>
                    <a:schemeClr val="bg1"/>
                  </a:solidFill>
                  <a:latin typeface="宋体" pitchFamily="2" charset="-122"/>
                </a:rPr>
                <a:t>推导起点的不同，导致语法意义上差异的推导结果</a:t>
              </a:r>
            </a:p>
          </p:txBody>
        </p:sp>
        <p:sp>
          <p:nvSpPr>
            <p:cNvPr id="11292" name="Text Box 12"/>
            <p:cNvSpPr txBox="1">
              <a:spLocks noChangeArrowheads="1"/>
            </p:cNvSpPr>
            <p:nvPr/>
          </p:nvSpPr>
          <p:spPr bwMode="auto">
            <a:xfrm>
              <a:off x="3651" y="2478"/>
              <a:ext cx="7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solidFill>
                    <a:schemeClr val="bg1"/>
                  </a:solidFill>
                  <a:latin typeface="Times New Roman" pitchFamily="18" charset="0"/>
                </a:rPr>
                <a:t>注解</a:t>
              </a:r>
              <a:r>
                <a:rPr kumimoji="1" lang="zh-CN" altLang="en-US" sz="2400" b="1">
                  <a:solidFill>
                    <a:schemeClr val="bg1"/>
                  </a:solidFill>
                  <a:latin typeface="Times New Roman" pitchFamily="18" charset="0"/>
                </a:rPr>
                <a:t>：</a:t>
              </a:r>
            </a:p>
          </p:txBody>
        </p:sp>
        <p:sp>
          <p:nvSpPr>
            <p:cNvPr id="11293" name="Text Box 13"/>
            <p:cNvSpPr txBox="1">
              <a:spLocks noChangeArrowheads="1"/>
            </p:cNvSpPr>
            <p:nvPr/>
          </p:nvSpPr>
          <p:spPr bwMode="auto">
            <a:xfrm>
              <a:off x="3736" y="2676"/>
              <a:ext cx="14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solidFill>
                    <a:schemeClr val="bg1"/>
                  </a:solidFill>
                  <a:latin typeface="宋体" pitchFamily="2" charset="-122"/>
                </a:rPr>
                <a:t>①</a:t>
              </a:r>
              <a:r>
                <a:rPr kumimoji="1" lang="zh-CN" altLang="en-US" sz="2000" b="1">
                  <a:solidFill>
                    <a:schemeClr val="bg1"/>
                  </a:solidFill>
                  <a:latin typeface="宋体" pitchFamily="2" charset="-122"/>
                </a:rPr>
                <a:t>推导过程不唯一</a:t>
              </a:r>
            </a:p>
          </p:txBody>
        </p:sp>
      </p:grpSp>
      <p:sp>
        <p:nvSpPr>
          <p:cNvPr id="11274" name="Text Box 14"/>
          <p:cNvSpPr txBox="1">
            <a:spLocks noChangeArrowheads="1"/>
          </p:cNvSpPr>
          <p:nvPr/>
        </p:nvSpPr>
        <p:spPr bwMode="auto">
          <a:xfrm>
            <a:off x="1524000" y="2346325"/>
            <a:ext cx="670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ahoma" pitchFamily="34" charset="0"/>
              </a:rPr>
              <a:t>使用推导符号</a:t>
            </a:r>
            <a:r>
              <a:rPr kumimoji="1" lang="zh-CN" altLang="en-US" sz="2000" b="1">
                <a:solidFill>
                  <a:schemeClr val="hlink"/>
                </a:solidFill>
                <a:latin typeface="Times New Roman" pitchFamily="18" charset="0"/>
                <a:sym typeface="Symbol" pitchFamily="18" charset="2"/>
              </a:rPr>
              <a:t>，</a:t>
            </a:r>
            <a:r>
              <a:rPr kumimoji="1" lang="zh-CN" altLang="en-US" sz="2000" b="1">
                <a:latin typeface="宋体" pitchFamily="2" charset="-122"/>
                <a:sym typeface="Symbol" pitchFamily="18" charset="2"/>
              </a:rPr>
              <a:t>一步推导</a:t>
            </a:r>
            <a:r>
              <a:rPr kumimoji="1" lang="zh-CN" altLang="en-US" sz="2000">
                <a:latin typeface="宋体" pitchFamily="2" charset="-122"/>
                <a:sym typeface="Symbol" pitchFamily="18" charset="2"/>
              </a:rPr>
              <a:t>可以描述成：</a:t>
            </a:r>
            <a:r>
              <a:rPr kumimoji="1" lang="zh-CN" altLang="en-US" sz="2000" b="1">
                <a:solidFill>
                  <a:schemeClr val="hlink"/>
                </a:solidFill>
                <a:latin typeface="宋体" pitchFamily="2" charset="-122"/>
                <a:sym typeface="Symbol" pitchFamily="18" charset="2"/>
              </a:rPr>
              <a:t>原内容</a:t>
            </a:r>
            <a:r>
              <a:rPr kumimoji="1" lang="zh-CN" altLang="en-US" sz="2000" b="1">
                <a:solidFill>
                  <a:srgbClr val="FF0000"/>
                </a:solidFill>
                <a:latin typeface="宋体" pitchFamily="2" charset="-122"/>
                <a:sym typeface="Symbol" pitchFamily="18" charset="2"/>
              </a:rPr>
              <a:t></a:t>
            </a:r>
            <a:r>
              <a:rPr kumimoji="1" lang="zh-CN" altLang="en-US" sz="2000" b="1">
                <a:solidFill>
                  <a:schemeClr val="hlink"/>
                </a:solidFill>
                <a:latin typeface="宋体" pitchFamily="2" charset="-122"/>
                <a:sym typeface="Symbol" pitchFamily="18" charset="2"/>
              </a:rPr>
              <a:t>新内容</a:t>
            </a:r>
            <a:r>
              <a:rPr kumimoji="1" lang="zh-CN" altLang="en-US" sz="2000">
                <a:solidFill>
                  <a:schemeClr val="hlink"/>
                </a:solidFill>
                <a:latin typeface="Times New Roman" pitchFamily="18" charset="0"/>
                <a:sym typeface="Symbol" pitchFamily="18" charset="2"/>
              </a:rPr>
              <a:t> </a:t>
            </a:r>
          </a:p>
        </p:txBody>
      </p:sp>
      <p:sp>
        <p:nvSpPr>
          <p:cNvPr id="102416" name="Text Box 16"/>
          <p:cNvSpPr txBox="1">
            <a:spLocks noChangeArrowheads="1"/>
          </p:cNvSpPr>
          <p:nvPr/>
        </p:nvSpPr>
        <p:spPr bwMode="auto">
          <a:xfrm>
            <a:off x="5029200" y="3352800"/>
            <a:ext cx="2590800" cy="36671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b="1">
                <a:solidFill>
                  <a:srgbClr val="FF6600"/>
                </a:solidFill>
              </a:rPr>
              <a:t>&lt;</a:t>
            </a:r>
            <a:r>
              <a:rPr kumimoji="1" lang="zh-CN" altLang="en-US" b="1">
                <a:solidFill>
                  <a:srgbClr val="FF6600"/>
                </a:solidFill>
              </a:rPr>
              <a:t>主语</a:t>
            </a:r>
            <a:r>
              <a:rPr kumimoji="1" lang="en-US" altLang="zh-CN" b="1">
                <a:solidFill>
                  <a:srgbClr val="FF6600"/>
                </a:solidFill>
              </a:rPr>
              <a:t>&gt; ∷</a:t>
            </a:r>
            <a:r>
              <a:rPr kumimoji="1" lang="zh-CN" altLang="en-US" b="1">
                <a:solidFill>
                  <a:srgbClr val="FF6600"/>
                </a:solidFill>
              </a:rPr>
              <a:t>＝</a:t>
            </a:r>
            <a:r>
              <a:rPr kumimoji="1" lang="en-US" altLang="zh-CN" b="1">
                <a:solidFill>
                  <a:srgbClr val="FF6600"/>
                </a:solidFill>
              </a:rPr>
              <a:t>&lt;</a:t>
            </a:r>
            <a:r>
              <a:rPr kumimoji="1" lang="zh-CN" altLang="en-US" b="1">
                <a:solidFill>
                  <a:srgbClr val="FF6600"/>
                </a:solidFill>
              </a:rPr>
              <a:t>代词</a:t>
            </a:r>
            <a:r>
              <a:rPr kumimoji="1" lang="en-US" altLang="zh-CN" b="1">
                <a:solidFill>
                  <a:srgbClr val="FF6600"/>
                </a:solidFill>
              </a:rPr>
              <a:t>&gt;</a:t>
            </a:r>
          </a:p>
        </p:txBody>
      </p:sp>
      <p:sp>
        <p:nvSpPr>
          <p:cNvPr id="102417" name="Rectangle 17"/>
          <p:cNvSpPr>
            <a:spLocks noChangeArrowheads="1"/>
          </p:cNvSpPr>
          <p:nvPr/>
        </p:nvSpPr>
        <p:spPr bwMode="auto">
          <a:xfrm>
            <a:off x="2209800" y="3429000"/>
            <a:ext cx="990600" cy="381000"/>
          </a:xfrm>
          <a:prstGeom prst="rect">
            <a:avLst/>
          </a:prstGeom>
          <a:solidFill>
            <a:srgbClr val="FF0000">
              <a:alpha val="56078"/>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0" name="Rectangle 20"/>
          <p:cNvSpPr>
            <a:spLocks noChangeArrowheads="1"/>
          </p:cNvSpPr>
          <p:nvPr/>
        </p:nvSpPr>
        <p:spPr bwMode="auto">
          <a:xfrm>
            <a:off x="1752600" y="3810000"/>
            <a:ext cx="838200" cy="381000"/>
          </a:xfrm>
          <a:prstGeom prst="rect">
            <a:avLst/>
          </a:prstGeom>
          <a:solidFill>
            <a:srgbClr val="FF0000">
              <a:alpha val="56078"/>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1" name="Rectangle 21"/>
          <p:cNvSpPr>
            <a:spLocks noChangeArrowheads="1"/>
          </p:cNvSpPr>
          <p:nvPr/>
        </p:nvSpPr>
        <p:spPr bwMode="auto">
          <a:xfrm>
            <a:off x="1752600" y="4191000"/>
            <a:ext cx="381000" cy="381000"/>
          </a:xfrm>
          <a:prstGeom prst="rect">
            <a:avLst/>
          </a:prstGeom>
          <a:solidFill>
            <a:srgbClr val="FF0000">
              <a:alpha val="56078"/>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2" name="Rectangle 22"/>
          <p:cNvSpPr>
            <a:spLocks noChangeArrowheads="1"/>
          </p:cNvSpPr>
          <p:nvPr/>
        </p:nvSpPr>
        <p:spPr bwMode="auto">
          <a:xfrm>
            <a:off x="2209800" y="4191000"/>
            <a:ext cx="762000" cy="304800"/>
          </a:xfrm>
          <a:prstGeom prst="rect">
            <a:avLst/>
          </a:prstGeom>
          <a:solidFill>
            <a:srgbClr val="FF0000">
              <a:alpha val="56078"/>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3" name="Rectangle 23"/>
          <p:cNvSpPr>
            <a:spLocks noChangeArrowheads="1"/>
          </p:cNvSpPr>
          <p:nvPr/>
        </p:nvSpPr>
        <p:spPr bwMode="auto">
          <a:xfrm>
            <a:off x="2057400" y="4572000"/>
            <a:ext cx="762000" cy="304800"/>
          </a:xfrm>
          <a:prstGeom prst="rect">
            <a:avLst/>
          </a:prstGeom>
          <a:solidFill>
            <a:srgbClr val="FF0000">
              <a:alpha val="56078"/>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4" name="Rectangle 24"/>
          <p:cNvSpPr>
            <a:spLocks noChangeArrowheads="1"/>
          </p:cNvSpPr>
          <p:nvPr/>
        </p:nvSpPr>
        <p:spPr bwMode="auto">
          <a:xfrm>
            <a:off x="2057400" y="4953000"/>
            <a:ext cx="304800" cy="304800"/>
          </a:xfrm>
          <a:prstGeom prst="rect">
            <a:avLst/>
          </a:prstGeom>
          <a:solidFill>
            <a:srgbClr val="FF0000">
              <a:alpha val="56078"/>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5" name="Rectangle 25"/>
          <p:cNvSpPr>
            <a:spLocks noChangeArrowheads="1"/>
          </p:cNvSpPr>
          <p:nvPr/>
        </p:nvSpPr>
        <p:spPr bwMode="auto">
          <a:xfrm>
            <a:off x="2362200" y="4953000"/>
            <a:ext cx="762000" cy="381000"/>
          </a:xfrm>
          <a:prstGeom prst="rect">
            <a:avLst/>
          </a:prstGeom>
          <a:solidFill>
            <a:srgbClr val="FF0000">
              <a:alpha val="56078"/>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6" name="Rectangle 26"/>
          <p:cNvSpPr>
            <a:spLocks noChangeArrowheads="1"/>
          </p:cNvSpPr>
          <p:nvPr/>
        </p:nvSpPr>
        <p:spPr bwMode="auto">
          <a:xfrm>
            <a:off x="2362200" y="5334000"/>
            <a:ext cx="762000" cy="304800"/>
          </a:xfrm>
          <a:prstGeom prst="rect">
            <a:avLst/>
          </a:prstGeom>
          <a:solidFill>
            <a:srgbClr val="FF0000">
              <a:alpha val="56078"/>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7" name="Rectangle 27"/>
          <p:cNvSpPr>
            <a:spLocks noChangeArrowheads="1"/>
          </p:cNvSpPr>
          <p:nvPr/>
        </p:nvSpPr>
        <p:spPr bwMode="auto">
          <a:xfrm>
            <a:off x="2274888" y="5683250"/>
            <a:ext cx="457200" cy="304800"/>
          </a:xfrm>
          <a:prstGeom prst="rect">
            <a:avLst/>
          </a:prstGeom>
          <a:solidFill>
            <a:srgbClr val="FF0000">
              <a:alpha val="56078"/>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8" name="Text Box 28"/>
          <p:cNvSpPr txBox="1">
            <a:spLocks noChangeArrowheads="1"/>
          </p:cNvSpPr>
          <p:nvPr/>
        </p:nvSpPr>
        <p:spPr bwMode="auto">
          <a:xfrm>
            <a:off x="4572000" y="3733800"/>
            <a:ext cx="2133600" cy="36671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b="1">
                <a:solidFill>
                  <a:srgbClr val="FF6600"/>
                </a:solidFill>
              </a:rPr>
              <a:t>&lt;</a:t>
            </a:r>
            <a:r>
              <a:rPr kumimoji="1" lang="zh-CN" altLang="en-US" b="1">
                <a:solidFill>
                  <a:srgbClr val="FF6600"/>
                </a:solidFill>
              </a:rPr>
              <a:t>代词</a:t>
            </a:r>
            <a:r>
              <a:rPr kumimoji="1" lang="en-US" altLang="zh-CN" b="1">
                <a:solidFill>
                  <a:srgbClr val="FF6600"/>
                </a:solidFill>
              </a:rPr>
              <a:t>&gt; ∷</a:t>
            </a:r>
            <a:r>
              <a:rPr kumimoji="1" lang="zh-CN" altLang="en-US" b="1">
                <a:solidFill>
                  <a:srgbClr val="FF6600"/>
                </a:solidFill>
              </a:rPr>
              <a:t>＝ 我</a:t>
            </a:r>
          </a:p>
        </p:txBody>
      </p:sp>
      <p:sp>
        <p:nvSpPr>
          <p:cNvPr id="102429" name="Text Box 29"/>
          <p:cNvSpPr txBox="1">
            <a:spLocks noChangeArrowheads="1"/>
          </p:cNvSpPr>
          <p:nvPr/>
        </p:nvSpPr>
        <p:spPr bwMode="auto">
          <a:xfrm>
            <a:off x="4343400" y="4114800"/>
            <a:ext cx="2286000" cy="36671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b="1">
                <a:solidFill>
                  <a:srgbClr val="FF6600"/>
                </a:solidFill>
              </a:rPr>
              <a:t>&lt;</a:t>
            </a:r>
            <a:r>
              <a:rPr kumimoji="1" lang="zh-CN" altLang="en-US" b="1">
                <a:solidFill>
                  <a:srgbClr val="FF6600"/>
                </a:solidFill>
              </a:rPr>
              <a:t>谓语</a:t>
            </a:r>
            <a:r>
              <a:rPr kumimoji="1" lang="en-US" altLang="zh-CN" b="1">
                <a:solidFill>
                  <a:srgbClr val="FF6600"/>
                </a:solidFill>
              </a:rPr>
              <a:t>&gt; ∷</a:t>
            </a:r>
            <a:r>
              <a:rPr kumimoji="1" lang="zh-CN" altLang="en-US" b="1">
                <a:solidFill>
                  <a:srgbClr val="FF6600"/>
                </a:solidFill>
              </a:rPr>
              <a:t>＝</a:t>
            </a:r>
            <a:r>
              <a:rPr kumimoji="1" lang="en-US" altLang="zh-CN" b="1">
                <a:solidFill>
                  <a:srgbClr val="FF6600"/>
                </a:solidFill>
              </a:rPr>
              <a:t>&lt;</a:t>
            </a:r>
            <a:r>
              <a:rPr kumimoji="1" lang="zh-CN" altLang="en-US" b="1">
                <a:solidFill>
                  <a:srgbClr val="FF6600"/>
                </a:solidFill>
              </a:rPr>
              <a:t>动词</a:t>
            </a:r>
            <a:r>
              <a:rPr kumimoji="1" lang="en-US" altLang="zh-CN" b="1">
                <a:solidFill>
                  <a:srgbClr val="FF6600"/>
                </a:solidFill>
              </a:rPr>
              <a:t>&gt;</a:t>
            </a:r>
          </a:p>
        </p:txBody>
      </p:sp>
      <p:sp>
        <p:nvSpPr>
          <p:cNvPr id="102430" name="Text Box 30"/>
          <p:cNvSpPr txBox="1">
            <a:spLocks noChangeArrowheads="1"/>
          </p:cNvSpPr>
          <p:nvPr/>
        </p:nvSpPr>
        <p:spPr bwMode="auto">
          <a:xfrm>
            <a:off x="3810000" y="4572000"/>
            <a:ext cx="1981200" cy="36671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b="1">
                <a:solidFill>
                  <a:srgbClr val="FF6600"/>
                </a:solidFill>
              </a:rPr>
              <a:t>&lt;</a:t>
            </a:r>
            <a:r>
              <a:rPr kumimoji="1" lang="zh-CN" altLang="en-US" b="1">
                <a:solidFill>
                  <a:srgbClr val="FF6600"/>
                </a:solidFill>
              </a:rPr>
              <a:t>动词</a:t>
            </a:r>
            <a:r>
              <a:rPr kumimoji="1" lang="en-US" altLang="zh-CN" b="1">
                <a:solidFill>
                  <a:srgbClr val="FF6600"/>
                </a:solidFill>
              </a:rPr>
              <a:t>&gt; ∷</a:t>
            </a:r>
            <a:r>
              <a:rPr kumimoji="1" lang="zh-CN" altLang="en-US" b="1">
                <a:solidFill>
                  <a:srgbClr val="FF6600"/>
                </a:solidFill>
              </a:rPr>
              <a:t>＝ 吃</a:t>
            </a:r>
          </a:p>
        </p:txBody>
      </p:sp>
      <p:sp>
        <p:nvSpPr>
          <p:cNvPr id="102431" name="Text Box 31"/>
          <p:cNvSpPr txBox="1">
            <a:spLocks noChangeArrowheads="1"/>
          </p:cNvSpPr>
          <p:nvPr/>
        </p:nvSpPr>
        <p:spPr bwMode="auto">
          <a:xfrm>
            <a:off x="3733800" y="4953000"/>
            <a:ext cx="2286000" cy="36671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b="1">
                <a:solidFill>
                  <a:srgbClr val="FF6600"/>
                </a:solidFill>
              </a:rPr>
              <a:t>&lt;</a:t>
            </a:r>
            <a:r>
              <a:rPr kumimoji="1" lang="zh-CN" altLang="en-US" b="1">
                <a:solidFill>
                  <a:srgbClr val="FF6600"/>
                </a:solidFill>
              </a:rPr>
              <a:t>宾语</a:t>
            </a:r>
            <a:r>
              <a:rPr kumimoji="1" lang="en-US" altLang="zh-CN" b="1">
                <a:solidFill>
                  <a:srgbClr val="FF6600"/>
                </a:solidFill>
              </a:rPr>
              <a:t>&gt; ∷</a:t>
            </a:r>
            <a:r>
              <a:rPr kumimoji="1" lang="zh-CN" altLang="en-US" b="1">
                <a:solidFill>
                  <a:srgbClr val="FF6600"/>
                </a:solidFill>
              </a:rPr>
              <a:t>＝</a:t>
            </a:r>
            <a:r>
              <a:rPr kumimoji="1" lang="en-US" altLang="zh-CN" b="1">
                <a:solidFill>
                  <a:srgbClr val="FF6600"/>
                </a:solidFill>
              </a:rPr>
              <a:t>&lt;</a:t>
            </a:r>
            <a:r>
              <a:rPr kumimoji="1" lang="zh-CN" altLang="en-US" b="1">
                <a:solidFill>
                  <a:srgbClr val="FF6600"/>
                </a:solidFill>
              </a:rPr>
              <a:t>名词</a:t>
            </a:r>
            <a:r>
              <a:rPr kumimoji="1" lang="en-US" altLang="zh-CN" b="1">
                <a:solidFill>
                  <a:srgbClr val="FF6600"/>
                </a:solidFill>
              </a:rPr>
              <a:t>&gt;</a:t>
            </a:r>
          </a:p>
        </p:txBody>
      </p:sp>
      <p:sp>
        <p:nvSpPr>
          <p:cNvPr id="102432" name="Text Box 32"/>
          <p:cNvSpPr txBox="1">
            <a:spLocks noChangeArrowheads="1"/>
          </p:cNvSpPr>
          <p:nvPr/>
        </p:nvSpPr>
        <p:spPr bwMode="auto">
          <a:xfrm>
            <a:off x="3581400" y="5334000"/>
            <a:ext cx="1752600" cy="36671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
              </a:spcBef>
            </a:pPr>
            <a:r>
              <a:rPr kumimoji="1" lang="en-US" altLang="zh-CN" b="1">
                <a:solidFill>
                  <a:srgbClr val="FF6600"/>
                </a:solidFill>
              </a:rPr>
              <a:t>&lt;</a:t>
            </a:r>
            <a:r>
              <a:rPr kumimoji="1" lang="zh-CN" altLang="en-US" b="1">
                <a:solidFill>
                  <a:srgbClr val="FF6600"/>
                </a:solidFill>
              </a:rPr>
              <a:t>名词</a:t>
            </a:r>
            <a:r>
              <a:rPr kumimoji="1" lang="en-US" altLang="zh-CN" b="1">
                <a:solidFill>
                  <a:srgbClr val="FF6600"/>
                </a:solidFill>
              </a:rPr>
              <a:t>&gt; ∷</a:t>
            </a:r>
            <a:r>
              <a:rPr kumimoji="1" lang="zh-CN" altLang="en-US" b="1">
                <a:solidFill>
                  <a:srgbClr val="FF6600"/>
                </a:solidFill>
              </a:rPr>
              <a:t>＝ 饭</a:t>
            </a: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02417"/>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0241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02420"/>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03"/>
                                        </p:tgtEl>
                                        <p:attrNameLst>
                                          <p:attrName>style.visibility</p:attrName>
                                        </p:attrNameLst>
                                      </p:cBhvr>
                                      <p:to>
                                        <p:strVal val="visible"/>
                                      </p:to>
                                    </p:set>
                                  </p:childTnLst>
                                </p:cTn>
                              </p:par>
                              <p:par>
                                <p:cTn id="23" presetID="1" presetClass="entr" presetSubtype="0" fill="hold" grpId="2" nodeType="withEffect">
                                  <p:stCondLst>
                                    <p:cond delay="0"/>
                                  </p:stCondLst>
                                  <p:childTnLst>
                                    <p:set>
                                      <p:cBhvr>
                                        <p:cTn id="24" dur="1" fill="hold">
                                          <p:stCondLst>
                                            <p:cond delay="0"/>
                                          </p:stCondLst>
                                        </p:cTn>
                                        <p:tgtEl>
                                          <p:spTgt spid="1024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2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02403"/>
                                        </p:tgtEl>
                                        <p:attrNameLst>
                                          <p:attrName>style.visibility</p:attrName>
                                        </p:attrNameLst>
                                      </p:cBhvr>
                                      <p:to>
                                        <p:strVal val="hidden"/>
                                      </p:to>
                                    </p:set>
                                  </p:childTnLst>
                                </p:cTn>
                              </p:par>
                              <p:par>
                                <p:cTn id="33" presetID="1" presetClass="exit" presetSubtype="0" fill="hold" grpId="3" nodeType="withEffect">
                                  <p:stCondLst>
                                    <p:cond delay="0"/>
                                  </p:stCondLst>
                                  <p:childTnLst>
                                    <p:set>
                                      <p:cBhvr>
                                        <p:cTn id="34" dur="1" fill="hold">
                                          <p:stCondLst>
                                            <p:cond delay="0"/>
                                          </p:stCondLst>
                                        </p:cTn>
                                        <p:tgtEl>
                                          <p:spTgt spid="10242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0242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02421"/>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24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24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242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02422"/>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02429"/>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02423"/>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2" nodeType="clickEffect">
                                  <p:stCondLst>
                                    <p:cond delay="0"/>
                                  </p:stCondLst>
                                  <p:childTnLst>
                                    <p:set>
                                      <p:cBhvr>
                                        <p:cTn id="58" dur="1" fill="hold">
                                          <p:stCondLst>
                                            <p:cond delay="0"/>
                                          </p:stCondLst>
                                        </p:cTn>
                                        <p:tgtEl>
                                          <p:spTgt spid="102403"/>
                                        </p:tgtEl>
                                        <p:attrNameLst>
                                          <p:attrName>style.visibility</p:attrName>
                                        </p:attrNameLst>
                                      </p:cBhvr>
                                      <p:to>
                                        <p:strVal val="visible"/>
                                      </p:to>
                                    </p:set>
                                  </p:childTnLst>
                                </p:cTn>
                              </p:par>
                              <p:par>
                                <p:cTn id="59" presetID="1" presetClass="entr" presetSubtype="0" fill="hold" grpId="2" nodeType="withEffect">
                                  <p:stCondLst>
                                    <p:cond delay="0"/>
                                  </p:stCondLst>
                                  <p:childTnLst>
                                    <p:set>
                                      <p:cBhvr>
                                        <p:cTn id="60" dur="1" fill="hold">
                                          <p:stCondLst>
                                            <p:cond delay="0"/>
                                          </p:stCondLst>
                                        </p:cTn>
                                        <p:tgtEl>
                                          <p:spTgt spid="1024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24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2424"/>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3" nodeType="clickEffect">
                                  <p:stCondLst>
                                    <p:cond delay="0"/>
                                  </p:stCondLst>
                                  <p:childTnLst>
                                    <p:set>
                                      <p:cBhvr>
                                        <p:cTn id="68" dur="1" fill="hold">
                                          <p:stCondLst>
                                            <p:cond delay="0"/>
                                          </p:stCondLst>
                                        </p:cTn>
                                        <p:tgtEl>
                                          <p:spTgt spid="102403"/>
                                        </p:tgtEl>
                                        <p:attrNameLst>
                                          <p:attrName>style.visibility</p:attrName>
                                        </p:attrNameLst>
                                      </p:cBhvr>
                                      <p:to>
                                        <p:strVal val="hidden"/>
                                      </p:to>
                                    </p:set>
                                  </p:childTnLst>
                                </p:cTn>
                              </p:par>
                              <p:par>
                                <p:cTn id="69" presetID="1" presetClass="exit" presetSubtype="0" fill="hold" grpId="3" nodeType="withEffect">
                                  <p:stCondLst>
                                    <p:cond delay="0"/>
                                  </p:stCondLst>
                                  <p:childTnLst>
                                    <p:set>
                                      <p:cBhvr>
                                        <p:cTn id="70" dur="1" fill="hold">
                                          <p:stCondLst>
                                            <p:cond delay="0"/>
                                          </p:stCondLst>
                                        </p:cTn>
                                        <p:tgtEl>
                                          <p:spTgt spid="102423"/>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02430"/>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02424"/>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242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243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2426"/>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02425"/>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02431"/>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02426"/>
                                        </p:tgtEl>
                                        <p:attrNameLst>
                                          <p:attrName>style.visibility</p:attrName>
                                        </p:attrNameLst>
                                      </p:cBhvr>
                                      <p:to>
                                        <p:strVal val="hidden"/>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2" nodeType="clickEffect">
                                  <p:stCondLst>
                                    <p:cond delay="0"/>
                                  </p:stCondLst>
                                  <p:childTnLst>
                                    <p:set>
                                      <p:cBhvr>
                                        <p:cTn id="94" dur="1" fill="hold">
                                          <p:stCondLst>
                                            <p:cond delay="0"/>
                                          </p:stCondLst>
                                        </p:cTn>
                                        <p:tgtEl>
                                          <p:spTgt spid="10242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243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2427"/>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xit" presetSubtype="0" fill="hold" grpId="3" nodeType="clickEffect">
                                  <p:stCondLst>
                                    <p:cond delay="0"/>
                                  </p:stCondLst>
                                  <p:childTnLst>
                                    <p:set>
                                      <p:cBhvr>
                                        <p:cTn id="102" dur="1" fill="hold">
                                          <p:stCondLst>
                                            <p:cond delay="0"/>
                                          </p:stCondLst>
                                        </p:cTn>
                                        <p:tgtEl>
                                          <p:spTgt spid="102426"/>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02432"/>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1024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animBg="1"/>
      <p:bldP spid="102403" grpId="1" animBg="1"/>
      <p:bldP spid="102403" grpId="2" animBg="1"/>
      <p:bldP spid="102403" grpId="3" animBg="1"/>
      <p:bldP spid="102416" grpId="0"/>
      <p:bldP spid="102416" grpId="1"/>
      <p:bldP spid="102417" grpId="0" animBg="1"/>
      <p:bldP spid="102417" grpId="1" animBg="1"/>
      <p:bldP spid="102420" grpId="0" animBg="1"/>
      <p:bldP spid="102420" grpId="1" animBg="1"/>
      <p:bldP spid="102420" grpId="2" animBg="1"/>
      <p:bldP spid="102420" grpId="3" animBg="1"/>
      <p:bldP spid="102421" grpId="0" animBg="1"/>
      <p:bldP spid="102421" grpId="1" animBg="1"/>
      <p:bldP spid="102422" grpId="0" animBg="1"/>
      <p:bldP spid="102422" grpId="1" animBg="1"/>
      <p:bldP spid="102423" grpId="0" animBg="1"/>
      <p:bldP spid="102423" grpId="1" animBg="1"/>
      <p:bldP spid="102423" grpId="2" animBg="1"/>
      <p:bldP spid="102423" grpId="3" animBg="1"/>
      <p:bldP spid="102424" grpId="0" animBg="1"/>
      <p:bldP spid="102424" grpId="1" animBg="1"/>
      <p:bldP spid="102425" grpId="0" animBg="1"/>
      <p:bldP spid="102425" grpId="1" animBg="1"/>
      <p:bldP spid="102426" grpId="0" animBg="1"/>
      <p:bldP spid="102426" grpId="1" animBg="1"/>
      <p:bldP spid="102426" grpId="2" animBg="1"/>
      <p:bldP spid="102426" grpId="3" animBg="1"/>
      <p:bldP spid="102427" grpId="0" animBg="1"/>
      <p:bldP spid="102427" grpId="1" animBg="1"/>
      <p:bldP spid="102428" grpId="0"/>
      <p:bldP spid="102428" grpId="1"/>
      <p:bldP spid="102429" grpId="0"/>
      <p:bldP spid="102429" grpId="1"/>
      <p:bldP spid="102430" grpId="0"/>
      <p:bldP spid="102430" grpId="1"/>
      <p:bldP spid="102431" grpId="0"/>
      <p:bldP spid="102431" grpId="1"/>
      <p:bldP spid="102432" grpId="0"/>
      <p:bldP spid="102432" grpId="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bd5e08c3db4bda277cb67737ea0477fe855487"/>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微软雅黑"/>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微软雅黑"/>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3161</TotalTime>
  <Words>6426</Words>
  <Application>Microsoft Office PowerPoint</Application>
  <PresentationFormat>全屏显示(4:3)</PresentationFormat>
  <Paragraphs>593</Paragraphs>
  <Slides>51</Slides>
  <Notes>2</Notes>
  <HiddenSlides>0</HiddenSlides>
  <MMClips>0</MMClips>
  <ScaleCrop>false</ScaleCrop>
  <HeadingPairs>
    <vt:vector size="4" baseType="variant">
      <vt:variant>
        <vt:lpstr>主题</vt:lpstr>
      </vt:variant>
      <vt:variant>
        <vt:i4>2</vt:i4>
      </vt:variant>
      <vt:variant>
        <vt:lpstr>幻灯片标题</vt:lpstr>
      </vt:variant>
      <vt:variant>
        <vt:i4>51</vt:i4>
      </vt:variant>
    </vt:vector>
  </HeadingPairs>
  <TitlesOfParts>
    <vt:vector size="53" baseType="lpstr">
      <vt:lpstr>默认设计模板</vt:lpstr>
      <vt:lpstr>1_默认设计模板</vt:lpstr>
      <vt:lpstr>第2章 文法和语言</vt:lpstr>
      <vt:lpstr>PowerPoint 演示文稿</vt:lpstr>
      <vt:lpstr>学习目标</vt:lpstr>
      <vt:lpstr>PowerPoint 演示文稿</vt:lpstr>
      <vt:lpstr>2.1　文法的直观概念</vt:lpstr>
      <vt:lpstr>PowerPoint 演示文稿</vt:lpstr>
      <vt:lpstr>PowerPoint 演示文稿</vt:lpstr>
      <vt:lpstr>PowerPoint 演示文稿</vt:lpstr>
      <vt:lpstr>PowerPoint 演示文稿</vt:lpstr>
      <vt:lpstr>宋词自动生成技术</vt:lpstr>
      <vt:lpstr>PowerPoint 演示文稿</vt:lpstr>
      <vt:lpstr>PowerPoint 演示文稿</vt:lpstr>
      <vt:lpstr>2.2　符号和符号串</vt:lpstr>
      <vt:lpstr>PowerPoint 演示文稿</vt:lpstr>
      <vt:lpstr>2.2.2　基本运算</vt:lpstr>
      <vt:lpstr>PowerPoint 演示文稿</vt:lpstr>
      <vt:lpstr>PowerPoint 演示文稿</vt:lpstr>
      <vt:lpstr>2.3　文法和语言的形式定义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文法类型</vt:lpstr>
      <vt:lpstr>PowerPoint 演示文稿</vt:lpstr>
      <vt:lpstr>PowerPoint 演示文稿</vt:lpstr>
      <vt:lpstr>PowerPoint 演示文稿</vt:lpstr>
      <vt:lpstr>PowerPoint 演示文稿</vt:lpstr>
      <vt:lpstr>2.5　上下无关文法及其语法树</vt:lpstr>
      <vt:lpstr>PowerPoint 演示文稿</vt:lpstr>
      <vt:lpstr>PowerPoint 演示文稿</vt:lpstr>
      <vt:lpstr>PowerPoint 演示文稿</vt:lpstr>
      <vt:lpstr>PowerPoint 演示文稿</vt:lpstr>
      <vt:lpstr>2.6　句型分析</vt:lpstr>
      <vt:lpstr>2.6.1　自上而下的分析方法</vt:lpstr>
      <vt:lpstr>例2.10   以下列文法G[S]为例，说明推导法的思想。</vt:lpstr>
      <vt:lpstr>2.6.2　自下而上的分析方法</vt:lpstr>
      <vt:lpstr>PowerPoint 演示文稿</vt:lpstr>
      <vt:lpstr>PowerPoint 演示文稿</vt:lpstr>
      <vt:lpstr>PowerPoint 演示文稿</vt:lpstr>
      <vt:lpstr>PowerPoint 演示文稿</vt:lpstr>
      <vt:lpstr>2.7　文法在实用中的一些说明</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138</cp:revision>
  <cp:lastPrinted>1601-01-01T00:00:00Z</cp:lastPrinted>
  <dcterms:created xsi:type="dcterms:W3CDTF">1601-01-01T00:00:00Z</dcterms:created>
  <dcterms:modified xsi:type="dcterms:W3CDTF">2016-02-28T03:30:04Z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