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9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00" r:id="rId42"/>
    <p:sldId id="301" r:id="rId43"/>
    <p:sldId id="302" r:id="rId44"/>
    <p:sldId id="303" r:id="rId45"/>
    <p:sldId id="304" r:id="rId46"/>
    <p:sldId id="295" r:id="rId47"/>
    <p:sldId id="296" r:id="rId48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D6009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1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16677A1-195F-4240-AC33-B90F08D587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254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B9755-D903-46A2-ADDA-F31A21FC216E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1F8EB-A16C-4DD6-8EF2-1B872EFEB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8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01A64-86E5-4E98-A1C2-F5694C301B47}" type="slidenum">
              <a:rPr lang="zh-CN" altLang="en-US"/>
              <a:pPr/>
              <a:t>41</a:t>
            </a:fld>
            <a:endParaRPr lang="zh-CN" alt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09EB1-62D9-4470-A6D6-CE99D58E037A}" type="slidenum">
              <a:rPr lang="zh-CN" altLang="en-US"/>
              <a:pPr/>
              <a:t>42</a:t>
            </a:fld>
            <a:endParaRPr lang="zh-CN" alt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BB58C-688B-4B64-876A-1F924A743C3A}" type="slidenum">
              <a:rPr lang="zh-CN" altLang="en-US"/>
              <a:pPr/>
              <a:t>43</a:t>
            </a:fld>
            <a:endParaRPr lang="zh-CN" alt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92F14-7679-44C3-B678-08D41E0D397B}" type="slidenum">
              <a:rPr lang="zh-CN" altLang="en-US"/>
              <a:pPr/>
              <a:t>44</a:t>
            </a:fld>
            <a:endParaRPr lang="zh-CN" alt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5A6D4-2406-420C-9D62-EFEFFE2085ED}" type="slidenum">
              <a:rPr lang="zh-CN" altLang="en-US"/>
              <a:pPr/>
              <a:t>45</a:t>
            </a:fld>
            <a:endParaRPr lang="zh-CN" alt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16431-F4A0-46D0-A1BB-FAF8D5F659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95320-DFD0-4E58-B9E2-EBC3FBAB2E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69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457200"/>
            <a:ext cx="2076450" cy="5135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76950" cy="5135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C0448-A85C-4AE5-BBBE-91C9FB7BB3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83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334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8600" y="10668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6D5332A-09FB-4AD1-AD2B-FB8CAD071E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43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D88D4-1529-4825-BEA1-057DD12A03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97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78525-1A4A-49D6-AF4C-13FA83748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1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9E6E6-93DD-4670-9D56-02FF35A5C6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50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D2329-7C2D-4743-BBF3-FCFAC699A1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1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C04CF-8093-4355-B6E5-0A89343594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44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50D07-B882-4A48-BC21-4A49E174E3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68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CC103-331F-4D7F-8A5C-D8A7DC7E79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98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9D50E-CE9B-4A79-AD32-77DB4D2C4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1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5720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/>
            </a:lvl1pPr>
          </a:lstStyle>
          <a:p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zh-CN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3613BEC4-1843-44AD-A040-F1B3BA1AE54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05.swf" TargetMode="External"/><Relationship Id="rId4" Type="http://schemas.openxmlformats.org/officeDocument/2006/relationships/hyperlink" Target="04.sw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08.sw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06.swf" TargetMode="External"/><Relationship Id="rId4" Type="http://schemas.openxmlformats.org/officeDocument/2006/relationships/hyperlink" Target="07.sw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09.swf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10.swf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11.swf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12.swf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13.swf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14.swf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15.swf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16.swf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5" Type="http://schemas.openxmlformats.org/officeDocument/2006/relationships/slide" Target="slide31.xml"/><Relationship Id="rId4" Type="http://schemas.openxmlformats.org/officeDocument/2006/relationships/slide" Target="slide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第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章  </a:t>
            </a:r>
            <a:r>
              <a:rPr lang="zh-CN" altLang="en-US" sz="3200" dirty="0"/>
              <a:t>词法分析及其自动构造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徐丽萍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657600" y="1752600"/>
            <a:ext cx="2667000" cy="49371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390900" y="3987800"/>
            <a:ext cx="2633663" cy="434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905000" y="609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正规式应用举例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905000" y="1231900"/>
            <a:ext cx="60198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6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(1) </a:t>
            </a:r>
            <a:r>
              <a:rPr kumimoji="1" lang="zh-CN" altLang="en-US" sz="2000" b="1" dirty="0">
                <a:latin typeface="Times New Roman" pitchFamily="18" charset="0"/>
              </a:rPr>
              <a:t>描述“标识符”单词的正规式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a(</a:t>
            </a:r>
            <a:r>
              <a:rPr kumimoji="1" lang="en-US" altLang="zh-CN" sz="2000" b="1" dirty="0" err="1">
                <a:latin typeface="Times New Roman" pitchFamily="18" charset="0"/>
              </a:rPr>
              <a:t>a︱b</a:t>
            </a:r>
            <a:r>
              <a:rPr kumimoji="1" lang="en-US" altLang="zh-CN" sz="2000" b="1" dirty="0">
                <a:latin typeface="Times New Roman" pitchFamily="18" charset="0"/>
              </a:rPr>
              <a:t>)*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 </a:t>
            </a:r>
            <a:r>
              <a:rPr kumimoji="1" lang="zh-CN" altLang="en-US" sz="2000" b="1" dirty="0">
                <a:latin typeface="Times New Roman" pitchFamily="18" charset="0"/>
              </a:rPr>
              <a:t>其中，∑＝</a:t>
            </a:r>
            <a:r>
              <a:rPr kumimoji="1" lang="en-US" altLang="zh-CN" sz="2000" b="1" dirty="0">
                <a:latin typeface="Times New Roman" pitchFamily="18" charset="0"/>
              </a:rPr>
              <a:t>{</a:t>
            </a:r>
            <a:r>
              <a:rPr kumimoji="1" lang="en-US" altLang="zh-CN" sz="2000" b="1" dirty="0" err="1">
                <a:latin typeface="Times New Roman" pitchFamily="18" charset="0"/>
              </a:rPr>
              <a:t>a,b</a:t>
            </a:r>
            <a:r>
              <a:rPr kumimoji="1" lang="en-US" altLang="zh-CN" sz="2000" b="1" dirty="0">
                <a:latin typeface="Times New Roman" pitchFamily="18" charset="0"/>
              </a:rPr>
              <a:t>}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 — </a:t>
            </a:r>
            <a:r>
              <a:rPr kumimoji="1" lang="zh-CN" altLang="en-US" sz="2000" b="1" dirty="0">
                <a:latin typeface="Times New Roman" pitchFamily="18" charset="0"/>
              </a:rPr>
              <a:t>字母， </a:t>
            </a:r>
            <a:r>
              <a:rPr kumimoji="1" lang="en-US" altLang="zh-CN" sz="2000" b="1" dirty="0">
                <a:latin typeface="Times New Roman" pitchFamily="18" charset="0"/>
              </a:rPr>
              <a:t>b — </a:t>
            </a:r>
            <a:r>
              <a:rPr kumimoji="1" lang="zh-CN" altLang="en-US" sz="2000" b="1" dirty="0">
                <a:latin typeface="Times New Roman" pitchFamily="18" charset="0"/>
              </a:rPr>
              <a:t>数字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</a:t>
            </a:r>
            <a:r>
              <a:rPr kumimoji="1" lang="en-US" altLang="zh-CN" sz="2000" b="1" dirty="0">
                <a:latin typeface="Times New Roman" pitchFamily="18" charset="0"/>
              </a:rPr>
              <a:t>L(a(</a:t>
            </a:r>
            <a:r>
              <a:rPr kumimoji="1" lang="en-US" altLang="zh-CN" sz="2000" b="1" dirty="0" err="1">
                <a:latin typeface="Times New Roman" pitchFamily="18" charset="0"/>
              </a:rPr>
              <a:t>a︱b</a:t>
            </a:r>
            <a:r>
              <a:rPr kumimoji="1" lang="en-US" altLang="zh-CN" sz="2000" b="1" dirty="0">
                <a:latin typeface="Times New Roman" pitchFamily="18" charset="0"/>
              </a:rPr>
              <a:t>)*)={a}{</a:t>
            </a:r>
            <a:r>
              <a:rPr kumimoji="1" lang="en-US" altLang="zh-CN" sz="2000" b="1" dirty="0" err="1">
                <a:latin typeface="Times New Roman" pitchFamily="18" charset="0"/>
              </a:rPr>
              <a:t>a,b</a:t>
            </a:r>
            <a:r>
              <a:rPr kumimoji="1" lang="en-US" altLang="zh-CN" sz="2000" b="1" dirty="0">
                <a:latin typeface="Times New Roman" pitchFamily="18" charset="0"/>
              </a:rPr>
              <a:t>}*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1828800" y="3505200"/>
            <a:ext cx="563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6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(2) </a:t>
            </a:r>
            <a:r>
              <a:rPr kumimoji="1" lang="zh-CN" altLang="en-US" sz="2000" b="1" dirty="0">
                <a:latin typeface="Times New Roman" pitchFamily="18" charset="0"/>
              </a:rPr>
              <a:t>描述“整数”单词的正规式</a:t>
            </a:r>
          </a:p>
          <a:p>
            <a:pPr algn="ctr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000" b="1" dirty="0" err="1">
                <a:latin typeface="Times New Roman" pitchFamily="18" charset="0"/>
              </a:rPr>
              <a:t>dd</a:t>
            </a:r>
            <a:r>
              <a:rPr kumimoji="1" lang="en-US" altLang="zh-CN" sz="2000" b="1" dirty="0">
                <a:latin typeface="Times New Roman" pitchFamily="18" charset="0"/>
              </a:rPr>
              <a:t>*︱</a:t>
            </a:r>
            <a:r>
              <a:rPr kumimoji="1" lang="zh-CN" altLang="en-US" sz="2000" b="1" dirty="0">
                <a:latin typeface="Times New Roman" pitchFamily="18" charset="0"/>
              </a:rPr>
              <a:t>＋</a:t>
            </a:r>
            <a:r>
              <a:rPr kumimoji="1" lang="en-US" altLang="zh-CN" sz="2000" b="1" dirty="0" err="1">
                <a:latin typeface="Times New Roman" pitchFamily="18" charset="0"/>
              </a:rPr>
              <a:t>dd</a:t>
            </a:r>
            <a:r>
              <a:rPr kumimoji="1" lang="en-US" altLang="zh-CN" sz="2000" b="1" dirty="0">
                <a:latin typeface="Times New Roman" pitchFamily="18" charset="0"/>
              </a:rPr>
              <a:t>*︱</a:t>
            </a:r>
            <a:r>
              <a:rPr kumimoji="1" lang="zh-CN" altLang="en-US" sz="2000" b="1" dirty="0">
                <a:latin typeface="Times New Roman" pitchFamily="18" charset="0"/>
              </a:rPr>
              <a:t>－</a:t>
            </a:r>
            <a:r>
              <a:rPr kumimoji="1" lang="en-US" altLang="zh-CN" sz="2000" b="1" dirty="0" err="1">
                <a:latin typeface="Times New Roman" pitchFamily="18" charset="0"/>
              </a:rPr>
              <a:t>dd</a:t>
            </a:r>
            <a:r>
              <a:rPr kumimoji="1" lang="en-US" altLang="zh-CN" sz="2000" b="1" dirty="0">
                <a:latin typeface="Times New Roman" pitchFamily="18" charset="0"/>
              </a:rPr>
              <a:t>*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 </a:t>
            </a:r>
            <a:r>
              <a:rPr kumimoji="1" lang="zh-CN" altLang="en-US" sz="2000" b="1" dirty="0">
                <a:latin typeface="Times New Roman" pitchFamily="18" charset="0"/>
              </a:rPr>
              <a:t>其中，∑＝</a:t>
            </a:r>
            <a:r>
              <a:rPr kumimoji="1" lang="en-US" altLang="zh-CN" sz="2000" b="1" dirty="0">
                <a:latin typeface="Times New Roman" pitchFamily="18" charset="0"/>
              </a:rPr>
              <a:t>{</a:t>
            </a:r>
            <a:r>
              <a:rPr kumimoji="1" lang="zh-CN" altLang="en-US" sz="2000" b="1" dirty="0">
                <a:latin typeface="Times New Roman" pitchFamily="18" charset="0"/>
              </a:rPr>
              <a:t>＋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zh-CN" altLang="en-US" sz="2000" b="1" dirty="0">
                <a:latin typeface="Times New Roman" pitchFamily="18" charset="0"/>
              </a:rPr>
              <a:t>－</a:t>
            </a:r>
            <a:r>
              <a:rPr kumimoji="1" lang="en-US" altLang="zh-CN" sz="2000" b="1" dirty="0">
                <a:latin typeface="Times New Roman" pitchFamily="18" charset="0"/>
              </a:rPr>
              <a:t>,d}</a:t>
            </a:r>
            <a:r>
              <a:rPr kumimoji="1" lang="zh-CN" altLang="en-US" sz="2000" b="1" dirty="0">
                <a:latin typeface="Times New Roman" pitchFamily="18" charset="0"/>
              </a:rPr>
              <a:t>， </a:t>
            </a:r>
            <a:r>
              <a:rPr kumimoji="1" lang="en-US" altLang="zh-CN" sz="2000" b="1" dirty="0">
                <a:latin typeface="Times New Roman" pitchFamily="18" charset="0"/>
              </a:rPr>
              <a:t>d —— </a:t>
            </a:r>
            <a:r>
              <a:rPr kumimoji="1" lang="zh-CN" altLang="en-US" sz="2000" b="1" dirty="0">
                <a:latin typeface="Times New Roman" pitchFamily="18" charset="0"/>
              </a:rPr>
              <a:t>数字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</a:t>
            </a:r>
            <a:r>
              <a:rPr kumimoji="1" lang="en-US" altLang="zh-CN" sz="2000" b="1" dirty="0">
                <a:latin typeface="Times New Roman" pitchFamily="18" charset="0"/>
              </a:rPr>
              <a:t>L(</a:t>
            </a:r>
            <a:r>
              <a:rPr kumimoji="1" lang="en-US" altLang="zh-CN" sz="2000" b="1" dirty="0" err="1">
                <a:latin typeface="Times New Roman" pitchFamily="18" charset="0"/>
              </a:rPr>
              <a:t>dd</a:t>
            </a:r>
            <a:r>
              <a:rPr kumimoji="1" lang="en-US" altLang="zh-CN" sz="2000" b="1" dirty="0">
                <a:latin typeface="Times New Roman" pitchFamily="18" charset="0"/>
              </a:rPr>
              <a:t>*︱</a:t>
            </a:r>
            <a:r>
              <a:rPr kumimoji="1" lang="zh-CN" altLang="en-US" sz="2000" b="1" dirty="0">
                <a:latin typeface="Times New Roman" pitchFamily="18" charset="0"/>
              </a:rPr>
              <a:t>＋</a:t>
            </a:r>
            <a:r>
              <a:rPr kumimoji="1" lang="en-US" altLang="zh-CN" sz="2000" b="1" dirty="0" err="1">
                <a:latin typeface="Times New Roman" pitchFamily="18" charset="0"/>
              </a:rPr>
              <a:t>dd</a:t>
            </a:r>
            <a:r>
              <a:rPr kumimoji="1" lang="en-US" altLang="zh-CN" sz="2000" b="1" dirty="0">
                <a:latin typeface="Times New Roman" pitchFamily="18" charset="0"/>
              </a:rPr>
              <a:t>*︱</a:t>
            </a:r>
            <a:r>
              <a:rPr kumimoji="1" lang="zh-CN" altLang="en-US" sz="2000" b="1" dirty="0">
                <a:latin typeface="Times New Roman" pitchFamily="18" charset="0"/>
              </a:rPr>
              <a:t>－</a:t>
            </a:r>
            <a:r>
              <a:rPr kumimoji="1" lang="en-US" altLang="zh-CN" sz="2000" b="1" dirty="0" err="1">
                <a:latin typeface="Times New Roman" pitchFamily="18" charset="0"/>
              </a:rPr>
              <a:t>dd</a:t>
            </a:r>
            <a:r>
              <a:rPr kumimoji="1" lang="en-US" altLang="zh-CN" sz="2000" b="1" dirty="0">
                <a:latin typeface="Times New Roman" pitchFamily="18" charset="0"/>
              </a:rPr>
              <a:t>*)={+,</a:t>
            </a:r>
            <a:r>
              <a:rPr kumimoji="1" lang="zh-CN" altLang="en-US" sz="2000" b="1" dirty="0">
                <a:latin typeface="Times New Roman" pitchFamily="18" charset="0"/>
              </a:rPr>
              <a:t>－</a:t>
            </a:r>
            <a:r>
              <a:rPr kumimoji="1" lang="en-US" altLang="zh-CN" sz="2000" b="1" dirty="0">
                <a:latin typeface="Times New Roman" pitchFamily="18" charset="0"/>
              </a:rPr>
              <a:t>, ε}{d}{d}*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9" name="Group 5"/>
          <p:cNvGrpSpPr>
            <a:grpSpLocks/>
          </p:cNvGrpSpPr>
          <p:nvPr/>
        </p:nvGrpSpPr>
        <p:grpSpPr bwMode="auto">
          <a:xfrm>
            <a:off x="1828800" y="3733800"/>
            <a:ext cx="5943600" cy="2057400"/>
            <a:chOff x="-2" y="-2"/>
            <a:chExt cx="2235" cy="1828"/>
          </a:xfrm>
        </p:grpSpPr>
        <p:grpSp>
          <p:nvGrpSpPr>
            <p:cNvPr id="103430" name="Group 6"/>
            <p:cNvGrpSpPr>
              <a:grpSpLocks/>
            </p:cNvGrpSpPr>
            <p:nvPr/>
          </p:nvGrpSpPr>
          <p:grpSpPr bwMode="auto">
            <a:xfrm>
              <a:off x="0" y="0"/>
              <a:ext cx="2231" cy="1824"/>
              <a:chOff x="0" y="0"/>
              <a:chExt cx="2231" cy="1824"/>
            </a:xfrm>
          </p:grpSpPr>
          <p:grpSp>
            <p:nvGrpSpPr>
              <p:cNvPr id="10343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13" cy="480"/>
                <a:chOff x="0" y="0"/>
                <a:chExt cx="513" cy="480"/>
              </a:xfrm>
            </p:grpSpPr>
            <p:sp>
              <p:nvSpPr>
                <p:cNvPr id="10343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7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kumimoji="1" lang="zh-CN" altLang="en-US" sz="2000" b="1">
                      <a:latin typeface="Times New Roman" pitchFamily="18" charset="0"/>
                    </a:rPr>
                    <a:t>规则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3433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34" name="Group 10"/>
              <p:cNvGrpSpPr>
                <a:grpSpLocks/>
              </p:cNvGrpSpPr>
              <p:nvPr/>
            </p:nvGrpSpPr>
            <p:grpSpPr bwMode="auto">
              <a:xfrm>
                <a:off x="513" y="0"/>
                <a:ext cx="782" cy="480"/>
                <a:chOff x="513" y="0"/>
                <a:chExt cx="782" cy="480"/>
              </a:xfrm>
            </p:grpSpPr>
            <p:sp>
              <p:nvSpPr>
                <p:cNvPr id="103435" name="Rectangle 11"/>
                <p:cNvSpPr>
                  <a:spLocks noChangeArrowheads="1"/>
                </p:cNvSpPr>
                <p:nvPr/>
              </p:nvSpPr>
              <p:spPr bwMode="auto">
                <a:xfrm>
                  <a:off x="556" y="0"/>
                  <a:ext cx="69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A→xy</a:t>
                  </a:r>
                </a:p>
              </p:txBody>
            </p:sp>
            <p:sp>
              <p:nvSpPr>
                <p:cNvPr id="103436" name="Rectangle 12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37" name="Group 13"/>
              <p:cNvGrpSpPr>
                <a:grpSpLocks/>
              </p:cNvGrpSpPr>
              <p:nvPr/>
            </p:nvGrpSpPr>
            <p:grpSpPr bwMode="auto">
              <a:xfrm>
                <a:off x="1295" y="0"/>
                <a:ext cx="936" cy="480"/>
                <a:chOff x="1295" y="0"/>
                <a:chExt cx="936" cy="480"/>
              </a:xfrm>
            </p:grpSpPr>
            <p:sp>
              <p:nvSpPr>
                <p:cNvPr id="10343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38" y="0"/>
                  <a:ext cx="850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A→xB,B→y</a:t>
                  </a:r>
                </a:p>
              </p:txBody>
            </p:sp>
            <p:sp>
              <p:nvSpPr>
                <p:cNvPr id="103439" name="Rectangle 15"/>
                <p:cNvSpPr>
                  <a:spLocks noChangeArrowheads="1"/>
                </p:cNvSpPr>
                <p:nvPr/>
              </p:nvSpPr>
              <p:spPr bwMode="auto">
                <a:xfrm>
                  <a:off x="1295" y="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40" name="Group 16"/>
              <p:cNvGrpSpPr>
                <a:grpSpLocks/>
              </p:cNvGrpSpPr>
              <p:nvPr/>
            </p:nvGrpSpPr>
            <p:grpSpPr bwMode="auto">
              <a:xfrm>
                <a:off x="0" y="480"/>
                <a:ext cx="513" cy="480"/>
                <a:chOff x="0" y="480"/>
                <a:chExt cx="513" cy="480"/>
              </a:xfrm>
            </p:grpSpPr>
            <p:sp>
              <p:nvSpPr>
                <p:cNvPr id="103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27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kumimoji="1" lang="zh-CN" altLang="en-US" sz="2000" b="1">
                      <a:latin typeface="Times New Roman" pitchFamily="18" charset="0"/>
                    </a:rPr>
                    <a:t>规则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03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43" name="Group 19"/>
              <p:cNvGrpSpPr>
                <a:grpSpLocks/>
              </p:cNvGrpSpPr>
              <p:nvPr/>
            </p:nvGrpSpPr>
            <p:grpSpPr bwMode="auto">
              <a:xfrm>
                <a:off x="513" y="480"/>
                <a:ext cx="782" cy="480"/>
                <a:chOff x="513" y="480"/>
                <a:chExt cx="782" cy="480"/>
              </a:xfrm>
            </p:grpSpPr>
            <p:sp>
              <p:nvSpPr>
                <p:cNvPr id="103444" name="Rectangle 20"/>
                <p:cNvSpPr>
                  <a:spLocks noChangeArrowheads="1"/>
                </p:cNvSpPr>
                <p:nvPr/>
              </p:nvSpPr>
              <p:spPr bwMode="auto">
                <a:xfrm>
                  <a:off x="556" y="480"/>
                  <a:ext cx="69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A→x︱y</a:t>
                  </a:r>
                </a:p>
                <a:p>
                  <a:pPr algn="just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03445" name="Rectangle 21"/>
                <p:cNvSpPr>
                  <a:spLocks noChangeArrowheads="1"/>
                </p:cNvSpPr>
                <p:nvPr/>
              </p:nvSpPr>
              <p:spPr bwMode="auto">
                <a:xfrm>
                  <a:off x="513" y="48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46" name="Group 22"/>
              <p:cNvGrpSpPr>
                <a:grpSpLocks/>
              </p:cNvGrpSpPr>
              <p:nvPr/>
            </p:nvGrpSpPr>
            <p:grpSpPr bwMode="auto">
              <a:xfrm>
                <a:off x="1295" y="480"/>
                <a:ext cx="936" cy="480"/>
                <a:chOff x="1295" y="480"/>
                <a:chExt cx="936" cy="480"/>
              </a:xfrm>
            </p:grpSpPr>
            <p:sp>
              <p:nvSpPr>
                <p:cNvPr id="10344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38" y="480"/>
                  <a:ext cx="850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A→x, A→ y</a:t>
                  </a:r>
                </a:p>
                <a:p>
                  <a:pPr algn="just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0344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95" y="48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49" name="Group 25"/>
              <p:cNvGrpSpPr>
                <a:grpSpLocks/>
              </p:cNvGrpSpPr>
              <p:nvPr/>
            </p:nvGrpSpPr>
            <p:grpSpPr bwMode="auto">
              <a:xfrm>
                <a:off x="0" y="960"/>
                <a:ext cx="513" cy="480"/>
                <a:chOff x="0" y="960"/>
                <a:chExt cx="513" cy="480"/>
              </a:xfrm>
            </p:grpSpPr>
            <p:sp>
              <p:nvSpPr>
                <p:cNvPr id="1034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960"/>
                  <a:ext cx="427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kumimoji="1" lang="zh-CN" altLang="en-US" sz="2000" b="1">
                      <a:latin typeface="Times New Roman" pitchFamily="18" charset="0"/>
                    </a:rPr>
                    <a:t>规则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03451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52" name="Group 28"/>
              <p:cNvGrpSpPr>
                <a:grpSpLocks/>
              </p:cNvGrpSpPr>
              <p:nvPr/>
            </p:nvGrpSpPr>
            <p:grpSpPr bwMode="auto">
              <a:xfrm>
                <a:off x="513" y="960"/>
                <a:ext cx="782" cy="480"/>
                <a:chOff x="513" y="960"/>
                <a:chExt cx="782" cy="480"/>
              </a:xfrm>
            </p:grpSpPr>
            <p:sp>
              <p:nvSpPr>
                <p:cNvPr id="103453" name="Rectangle 29"/>
                <p:cNvSpPr>
                  <a:spLocks noChangeArrowheads="1"/>
                </p:cNvSpPr>
                <p:nvPr/>
              </p:nvSpPr>
              <p:spPr bwMode="auto">
                <a:xfrm>
                  <a:off x="556" y="960"/>
                  <a:ext cx="69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A→x*y</a:t>
                  </a:r>
                </a:p>
                <a:p>
                  <a:pPr algn="just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03454" name="Rectangle 30"/>
                <p:cNvSpPr>
                  <a:spLocks noChangeArrowheads="1"/>
                </p:cNvSpPr>
                <p:nvPr/>
              </p:nvSpPr>
              <p:spPr bwMode="auto">
                <a:xfrm>
                  <a:off x="513" y="96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55" name="Group 31"/>
              <p:cNvGrpSpPr>
                <a:grpSpLocks/>
              </p:cNvGrpSpPr>
              <p:nvPr/>
            </p:nvGrpSpPr>
            <p:grpSpPr bwMode="auto">
              <a:xfrm>
                <a:off x="1295" y="960"/>
                <a:ext cx="936" cy="480"/>
                <a:chOff x="1295" y="960"/>
                <a:chExt cx="936" cy="480"/>
              </a:xfrm>
            </p:grpSpPr>
            <p:sp>
              <p:nvSpPr>
                <p:cNvPr id="103456" name="Rectangle 32"/>
                <p:cNvSpPr>
                  <a:spLocks noChangeArrowheads="1"/>
                </p:cNvSpPr>
                <p:nvPr/>
              </p:nvSpPr>
              <p:spPr bwMode="auto">
                <a:xfrm>
                  <a:off x="1338" y="960"/>
                  <a:ext cx="850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A→xA, A→y</a:t>
                  </a:r>
                </a:p>
                <a:p>
                  <a:pPr algn="just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03457" name="Rectangle 33"/>
                <p:cNvSpPr>
                  <a:spLocks noChangeArrowheads="1"/>
                </p:cNvSpPr>
                <p:nvPr/>
              </p:nvSpPr>
              <p:spPr bwMode="auto">
                <a:xfrm>
                  <a:off x="1295" y="96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58" name="Group 34"/>
              <p:cNvGrpSpPr>
                <a:grpSpLocks/>
              </p:cNvGrpSpPr>
              <p:nvPr/>
            </p:nvGrpSpPr>
            <p:grpSpPr bwMode="auto">
              <a:xfrm>
                <a:off x="0" y="1440"/>
                <a:ext cx="2231" cy="384"/>
                <a:chOff x="0" y="1440"/>
                <a:chExt cx="2231" cy="384"/>
              </a:xfrm>
            </p:grpSpPr>
            <p:sp>
              <p:nvSpPr>
                <p:cNvPr id="103459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440"/>
                  <a:ext cx="21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zh-CN" altLang="en-US" sz="2000" b="1">
                      <a:latin typeface="Times New Roman" pitchFamily="18" charset="0"/>
                    </a:rPr>
                    <a:t>注：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A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B∈V</a:t>
                  </a:r>
                  <a:r>
                    <a:rPr kumimoji="1" lang="en-US" altLang="zh-CN" sz="2000" b="1" baseline="-30000">
                      <a:latin typeface="Times New Roman" pitchFamily="18" charset="0"/>
                    </a:rPr>
                    <a:t>N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solidFill>
                        <a:schemeClr val="hlink"/>
                      </a:solidFill>
                      <a:latin typeface="Times New Roman" pitchFamily="18" charset="0"/>
                    </a:rPr>
                    <a:t>B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为新增非终结符 </a:t>
                  </a:r>
                </a:p>
                <a:p>
                  <a:pPr algn="just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03460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2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461" name="Rectangle 37"/>
            <p:cNvSpPr>
              <a:spLocks noChangeArrowheads="1"/>
            </p:cNvSpPr>
            <p:nvPr/>
          </p:nvSpPr>
          <p:spPr bwMode="auto">
            <a:xfrm>
              <a:off x="-2" y="-2"/>
              <a:ext cx="2235" cy="182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3463" name="Rectangle 39"/>
          <p:cNvSpPr>
            <a:spLocks noChangeArrowheads="1"/>
          </p:cNvSpPr>
          <p:nvPr/>
        </p:nvSpPr>
        <p:spPr bwMode="auto">
          <a:xfrm>
            <a:off x="1828800" y="3733800"/>
            <a:ext cx="5943600" cy="5334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4" name="Rectangle 40"/>
          <p:cNvSpPr>
            <a:spLocks noChangeArrowheads="1"/>
          </p:cNvSpPr>
          <p:nvPr/>
        </p:nvSpPr>
        <p:spPr bwMode="auto">
          <a:xfrm>
            <a:off x="1828800" y="4267200"/>
            <a:ext cx="5943600" cy="5334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5" name="Rectangle 41"/>
          <p:cNvSpPr>
            <a:spLocks noChangeArrowheads="1"/>
          </p:cNvSpPr>
          <p:nvPr/>
        </p:nvSpPr>
        <p:spPr bwMode="auto">
          <a:xfrm>
            <a:off x="1828800" y="4800600"/>
            <a:ext cx="5943600" cy="5334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1828800" y="5334000"/>
            <a:ext cx="5943600" cy="5334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  </a:t>
            </a:r>
            <a:r>
              <a:rPr kumimoji="1" lang="zh-CN" altLang="en-US" sz="2000" b="1" dirty="0">
                <a:latin typeface="Times New Roman" pitchFamily="18" charset="0"/>
              </a:rPr>
              <a:t>定义 </a:t>
            </a:r>
            <a:r>
              <a:rPr kumimoji="1" lang="en-US" altLang="zh-CN" sz="2000" b="1" dirty="0" smtClean="0">
                <a:latin typeface="Times New Roman" pitchFamily="18" charset="0"/>
              </a:rPr>
              <a:t>3.2   </a:t>
            </a:r>
            <a:r>
              <a:rPr kumimoji="1" lang="zh-CN" altLang="en-US" sz="2000" b="1" dirty="0">
                <a:latin typeface="Times New Roman" pitchFamily="18" charset="0"/>
              </a:rPr>
              <a:t>如果正规式</a:t>
            </a:r>
            <a:r>
              <a:rPr kumimoji="1" lang="en-US" altLang="zh-CN" sz="2000" b="1" dirty="0">
                <a:latin typeface="Times New Roman" pitchFamily="18" charset="0"/>
              </a:rPr>
              <a:t>r</a:t>
            </a:r>
            <a:r>
              <a:rPr kumimoji="1" lang="zh-CN" altLang="en-US" sz="2000" b="1" dirty="0">
                <a:latin typeface="Times New Roman" pitchFamily="18" charset="0"/>
              </a:rPr>
              <a:t>和文法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，有</a:t>
            </a:r>
            <a:r>
              <a:rPr kumimoji="1" lang="en-US" altLang="zh-CN" sz="2000" b="1" dirty="0">
                <a:latin typeface="Times New Roman" pitchFamily="18" charset="0"/>
              </a:rPr>
              <a:t>L(r)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L(G)</a:t>
            </a:r>
            <a:r>
              <a:rPr kumimoji="1" lang="zh-CN" altLang="en-US" sz="2000" b="1" dirty="0">
                <a:latin typeface="Times New Roman" pitchFamily="18" charset="0"/>
              </a:rPr>
              <a:t>则称</a:t>
            </a:r>
            <a:r>
              <a:rPr kumimoji="1" lang="zh-CN" altLang="en-US" sz="2000" b="1" dirty="0">
                <a:solidFill>
                  <a:srgbClr val="CC6600"/>
                </a:solidFill>
                <a:latin typeface="Times New Roman" pitchFamily="18" charset="0"/>
              </a:rPr>
              <a:t>正规式</a:t>
            </a:r>
            <a:r>
              <a:rPr kumimoji="1" lang="en-US" altLang="zh-CN" sz="2000" b="1" dirty="0">
                <a:solidFill>
                  <a:srgbClr val="CC6600"/>
                </a:solidFill>
                <a:latin typeface="Times New Roman" pitchFamily="18" charset="0"/>
              </a:rPr>
              <a:t>r</a:t>
            </a:r>
            <a:r>
              <a:rPr kumimoji="1" lang="zh-CN" altLang="en-US" sz="2000" b="1" dirty="0">
                <a:solidFill>
                  <a:srgbClr val="CC6600"/>
                </a:solidFill>
                <a:latin typeface="Times New Roman" pitchFamily="18" charset="0"/>
              </a:rPr>
              <a:t>和文法</a:t>
            </a:r>
            <a:r>
              <a:rPr kumimoji="1" lang="en-US" altLang="zh-CN" sz="2000" b="1" dirty="0">
                <a:solidFill>
                  <a:srgbClr val="CC6600"/>
                </a:solidFill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solidFill>
                  <a:srgbClr val="CC6600"/>
                </a:solidFill>
                <a:latin typeface="Times New Roman" pitchFamily="18" charset="0"/>
              </a:rPr>
              <a:t>是等价的</a:t>
            </a:r>
            <a:r>
              <a:rPr kumimoji="1" lang="zh-CN" altLang="en-US" sz="20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571500" y="2362200"/>
            <a:ext cx="7848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4773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3823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设∑上正规式</a:t>
            </a:r>
            <a:r>
              <a:rPr kumimoji="1" lang="en-US" altLang="zh-CN" sz="2000" b="1" dirty="0">
                <a:latin typeface="Times New Roman" pitchFamily="18" charset="0"/>
              </a:rPr>
              <a:t>r</a:t>
            </a:r>
            <a:r>
              <a:rPr kumimoji="1" lang="zh-CN" altLang="en-US" sz="2000" b="1" dirty="0">
                <a:latin typeface="Times New Roman" pitchFamily="18" charset="0"/>
              </a:rPr>
              <a:t>，则等价文法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(V</a:t>
            </a:r>
            <a:r>
              <a:rPr kumimoji="1" lang="en-US" altLang="zh-CN" sz="2000" b="1" baseline="-30000" dirty="0">
                <a:latin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</a:rPr>
              <a:t>,V</a:t>
            </a:r>
            <a:r>
              <a:rPr kumimoji="1" lang="en-US" altLang="zh-CN" sz="2000" b="1" baseline="-30000" dirty="0">
                <a:latin typeface="Times New Roman" pitchFamily="18" charset="0"/>
              </a:rPr>
              <a:t>T</a:t>
            </a:r>
            <a:r>
              <a:rPr kumimoji="1" lang="en-US" altLang="zh-CN" sz="2000" b="1" dirty="0">
                <a:latin typeface="Times New Roman" pitchFamily="18" charset="0"/>
              </a:rPr>
              <a:t>,P,S)</a:t>
            </a:r>
            <a:r>
              <a:rPr kumimoji="1" lang="zh-CN" altLang="en-US" sz="2000" b="1" dirty="0">
                <a:latin typeface="Times New Roman" pitchFamily="18" charset="0"/>
              </a:rPr>
              <a:t>。其中</a:t>
            </a:r>
            <a:r>
              <a:rPr kumimoji="1" lang="en-US" altLang="zh-CN" sz="2000" b="1" dirty="0">
                <a:latin typeface="Times New Roman" pitchFamily="18" charset="0"/>
              </a:rPr>
              <a:t>,V</a:t>
            </a:r>
            <a:r>
              <a:rPr kumimoji="1" lang="en-US" altLang="zh-CN" sz="2000" b="1" baseline="-30000" dirty="0">
                <a:latin typeface="Times New Roman" pitchFamily="18" charset="0"/>
              </a:rPr>
              <a:t>T</a:t>
            </a:r>
            <a:r>
              <a:rPr kumimoji="1" lang="zh-CN" altLang="en-US" sz="2000" b="1" dirty="0">
                <a:latin typeface="Times New Roman" pitchFamily="18" charset="0"/>
              </a:rPr>
              <a:t>＝∑；从形如产生式 </a:t>
            </a:r>
            <a:r>
              <a:rPr kumimoji="1" lang="en-US" altLang="zh-CN" sz="2000" b="1" dirty="0" err="1">
                <a:latin typeface="Times New Roman" pitchFamily="18" charset="0"/>
              </a:rPr>
              <a:t>S→r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latin typeface="Times New Roman" pitchFamily="18" charset="0"/>
              </a:rPr>
              <a:t>开始，按表</a:t>
            </a:r>
            <a:r>
              <a:rPr kumimoji="1" lang="en-US" altLang="zh-CN" sz="2000" b="1" dirty="0">
                <a:latin typeface="Times New Roman" pitchFamily="18" charset="0"/>
              </a:rPr>
              <a:t>4.1</a:t>
            </a:r>
            <a:r>
              <a:rPr kumimoji="1" lang="zh-CN" altLang="en-US" sz="2000" b="1" dirty="0">
                <a:latin typeface="Times New Roman" pitchFamily="18" charset="0"/>
              </a:rPr>
              <a:t>规则进行转换， 直到</a:t>
            </a:r>
            <a:r>
              <a:rPr kumimoji="1" lang="zh-CN" altLang="en-US" sz="2000" b="1">
                <a:latin typeface="Times New Roman" pitchFamily="18" charset="0"/>
              </a:rPr>
              <a:t>全部</a:t>
            </a:r>
            <a:r>
              <a:rPr kumimoji="1" lang="zh-CN" altLang="en-US" sz="2000" b="1" smtClean="0">
                <a:latin typeface="Times New Roman" pitchFamily="18" charset="0"/>
              </a:rPr>
              <a:t>形成的产生</a:t>
            </a:r>
            <a:r>
              <a:rPr kumimoji="1" lang="zh-CN" altLang="en-US" sz="2000" b="1" dirty="0">
                <a:latin typeface="Times New Roman" pitchFamily="18" charset="0"/>
              </a:rPr>
              <a:t>式， 符合正规文法之规则形式为止，可得到</a:t>
            </a:r>
            <a:r>
              <a:rPr kumimoji="1" lang="en-US" altLang="zh-CN" sz="2000" b="1" dirty="0">
                <a:latin typeface="Times New Roman" pitchFamily="18" charset="0"/>
              </a:rPr>
              <a:t>P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V</a:t>
            </a:r>
            <a:r>
              <a:rPr kumimoji="1" lang="en-US" altLang="zh-CN" sz="2000" b="1" baseline="-30000" dirty="0">
                <a:latin typeface="Times New Roman" pitchFamily="18" charset="0"/>
              </a:rPr>
              <a:t>N </a:t>
            </a:r>
            <a:r>
              <a:rPr kumimoji="1" lang="zh-CN" altLang="en-US" sz="2000" b="1" dirty="0">
                <a:latin typeface="Times New Roman" pitchFamily="18" charset="0"/>
              </a:rPr>
              <a:t>。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143000" y="19050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正规式</a:t>
            </a:r>
            <a:r>
              <a:rPr kumimoji="1" lang="en-US" altLang="zh-CN" sz="2000" b="1">
                <a:latin typeface="Times New Roman" pitchFamily="18" charset="0"/>
              </a:rPr>
              <a:t>r→</a:t>
            </a:r>
            <a:r>
              <a:rPr kumimoji="1" lang="zh-CN" altLang="en-US" sz="2000" b="1">
                <a:latin typeface="Times New Roman" pitchFamily="18" charset="0"/>
              </a:rPr>
              <a:t>文法</a:t>
            </a:r>
            <a:r>
              <a:rPr kumimoji="1" lang="en-US" altLang="zh-CN" sz="2000" b="1">
                <a:latin typeface="Times New Roman" pitchFamily="18" charset="0"/>
              </a:rPr>
              <a:t>G</a:t>
            </a:r>
            <a:r>
              <a:rPr kumimoji="1" lang="zh-CN" altLang="en-US" sz="2000" b="1">
                <a:latin typeface="Times New Roman" pitchFamily="18" charset="0"/>
              </a:rPr>
              <a:t>转换方法</a:t>
            </a:r>
          </a:p>
        </p:txBody>
      </p:sp>
      <p:sp>
        <p:nvSpPr>
          <p:cNvPr id="103462" name="Rectangle 38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5334000" cy="4572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3.2.3</a:t>
            </a:r>
            <a:r>
              <a:rPr lang="zh-CN" altLang="en-US" b="1" dirty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　正规式和正规文法之间转换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63" grpId="0" animBg="1"/>
      <p:bldP spid="103463" grpId="1" animBg="1"/>
      <p:bldP spid="103464" grpId="0" animBg="1"/>
      <p:bldP spid="103464" grpId="1" animBg="1"/>
      <p:bldP spid="103465" grpId="0" animBg="1"/>
      <p:bldP spid="103465" grpId="1" animBg="1"/>
      <p:bldP spid="103466" grpId="0" animBg="1"/>
      <p:bldP spid="10346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75" name="Rectangle 27"/>
          <p:cNvSpPr>
            <a:spLocks noChangeArrowheads="1"/>
          </p:cNvSpPr>
          <p:nvPr/>
        </p:nvSpPr>
        <p:spPr bwMode="auto">
          <a:xfrm>
            <a:off x="2286000" y="5791200"/>
            <a:ext cx="5943600" cy="5334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59436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 </a:t>
            </a:r>
            <a:r>
              <a:rPr kumimoji="1" lang="en-US" altLang="zh-CN" sz="2000" b="1" dirty="0" smtClean="0">
                <a:latin typeface="Times New Roman" pitchFamily="18" charset="0"/>
              </a:rPr>
              <a:t>3.2  </a:t>
            </a:r>
            <a:r>
              <a:rPr kumimoji="1" lang="zh-CN" altLang="en-US" sz="2000" b="1" dirty="0">
                <a:latin typeface="Times New Roman" pitchFamily="18" charset="0"/>
              </a:rPr>
              <a:t>将</a:t>
            </a:r>
            <a:r>
              <a:rPr kumimoji="1" lang="en-US" altLang="zh-CN" sz="2000" b="1" dirty="0">
                <a:latin typeface="Times New Roman" pitchFamily="18" charset="0"/>
              </a:rPr>
              <a:t>{</a:t>
            </a:r>
            <a:r>
              <a:rPr kumimoji="1" lang="en-US" altLang="zh-CN" sz="2000" b="1" dirty="0" err="1">
                <a:latin typeface="Times New Roman" pitchFamily="18" charset="0"/>
              </a:rPr>
              <a:t>a,d</a:t>
            </a:r>
            <a:r>
              <a:rPr kumimoji="1" lang="en-US" altLang="zh-CN" sz="2000" b="1" dirty="0">
                <a:latin typeface="Times New Roman" pitchFamily="18" charset="0"/>
              </a:rPr>
              <a:t>}</a:t>
            </a:r>
            <a:r>
              <a:rPr kumimoji="1" lang="zh-CN" altLang="en-US" sz="2000" b="1" dirty="0">
                <a:latin typeface="Times New Roman" pitchFamily="18" charset="0"/>
              </a:rPr>
              <a:t>上的正规式</a:t>
            </a:r>
            <a:r>
              <a:rPr kumimoji="1" lang="en-US" altLang="zh-CN" sz="2000" b="1" dirty="0">
                <a:latin typeface="Times New Roman" pitchFamily="18" charset="0"/>
              </a:rPr>
              <a:t>a(</a:t>
            </a:r>
            <a:r>
              <a:rPr kumimoji="1" lang="en-US" altLang="zh-CN" sz="2000" b="1" dirty="0" err="1">
                <a:latin typeface="Times New Roman" pitchFamily="18" charset="0"/>
              </a:rPr>
              <a:t>a︱d</a:t>
            </a:r>
            <a:r>
              <a:rPr kumimoji="1" lang="en-US" altLang="zh-CN" sz="2000" b="1" dirty="0">
                <a:latin typeface="Times New Roman" pitchFamily="18" charset="0"/>
              </a:rPr>
              <a:t>)*</a:t>
            </a:r>
            <a:r>
              <a:rPr kumimoji="1" lang="zh-CN" altLang="en-US" sz="2000" b="1" dirty="0">
                <a:latin typeface="Times New Roman" pitchFamily="18" charset="0"/>
              </a:rPr>
              <a:t>，转换成等价的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 正规文法</a:t>
            </a:r>
            <a:r>
              <a:rPr kumimoji="1" lang="en-US" altLang="zh-CN" sz="2000" b="1" dirty="0">
                <a:latin typeface="Times New Roman" pitchFamily="18" charset="0"/>
              </a:rPr>
              <a:t>G[S]</a:t>
            </a:r>
            <a:r>
              <a:rPr kumimoji="1" lang="zh-CN" altLang="en-US" sz="2000" b="1" dirty="0">
                <a:latin typeface="Times New Roman" pitchFamily="18" charset="0"/>
              </a:rPr>
              <a:t>。 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685800" y="1600200"/>
            <a:ext cx="6781800" cy="2209800"/>
            <a:chOff x="43" y="0"/>
            <a:chExt cx="2182" cy="2112"/>
          </a:xfrm>
        </p:grpSpPr>
        <p:sp>
          <p:nvSpPr>
            <p:cNvPr id="104452" name="Rectangle 4"/>
            <p:cNvSpPr>
              <a:spLocks noChangeArrowheads="1"/>
            </p:cNvSpPr>
            <p:nvPr/>
          </p:nvSpPr>
          <p:spPr bwMode="auto">
            <a:xfrm>
              <a:off x="43" y="0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第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r>
                <a:rPr kumimoji="1" lang="zh-CN" altLang="en-US" sz="2000" b="1">
                  <a:latin typeface="Times New Roman" pitchFamily="18" charset="0"/>
                </a:rPr>
                <a:t>步 </a:t>
              </a:r>
              <a:r>
                <a:rPr kumimoji="1" lang="en-US" altLang="zh-CN" sz="2000" b="1">
                  <a:latin typeface="Times New Roman" pitchFamily="18" charset="0"/>
                </a:rPr>
                <a:t>S→a(a︱d)*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04453" name="Rectangle 5"/>
            <p:cNvSpPr>
              <a:spLocks noChangeArrowheads="1"/>
            </p:cNvSpPr>
            <p:nvPr/>
          </p:nvSpPr>
          <p:spPr bwMode="auto">
            <a:xfrm>
              <a:off x="1649" y="0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（</a:t>
              </a:r>
              <a:r>
                <a:rPr kumimoji="1" lang="en-US" altLang="zh-CN" sz="2000" b="1">
                  <a:latin typeface="Times New Roman" pitchFamily="18" charset="0"/>
                </a:rPr>
                <a:t>S→r</a:t>
              </a:r>
              <a:r>
                <a:rPr kumimoji="1"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43" y="384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第</a:t>
              </a:r>
              <a:r>
                <a:rPr kumimoji="1" lang="en-US" altLang="zh-CN" sz="2000" b="1">
                  <a:latin typeface="Times New Roman" pitchFamily="18" charset="0"/>
                </a:rPr>
                <a:t>2</a:t>
              </a:r>
              <a:r>
                <a:rPr kumimoji="1" lang="zh-CN" altLang="en-US" sz="2000" b="1">
                  <a:latin typeface="Times New Roman" pitchFamily="18" charset="0"/>
                </a:rPr>
                <a:t>步 </a:t>
              </a:r>
              <a:r>
                <a:rPr kumimoji="1" lang="en-US" altLang="zh-CN" sz="2000" b="1">
                  <a:latin typeface="Times New Roman" pitchFamily="18" charset="0"/>
                </a:rPr>
                <a:t>S→aA</a:t>
              </a:r>
              <a:r>
                <a:rPr kumimoji="1" lang="zh-CN" altLang="en-US" sz="2000" b="1">
                  <a:latin typeface="Times New Roman" pitchFamily="18" charset="0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</a:rPr>
                <a:t>A→(a︱d)*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1649" y="384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（规则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r>
                <a:rPr kumimoji="1"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43" y="768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第</a:t>
              </a: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r>
                <a:rPr kumimoji="1" lang="zh-CN" altLang="en-US" sz="2000" b="1">
                  <a:latin typeface="Times New Roman" pitchFamily="18" charset="0"/>
                </a:rPr>
                <a:t>步 </a:t>
              </a:r>
              <a:r>
                <a:rPr kumimoji="1" lang="en-US" altLang="zh-CN" sz="2000" b="1">
                  <a:latin typeface="Times New Roman" pitchFamily="18" charset="0"/>
                </a:rPr>
                <a:t>S→aA</a:t>
              </a:r>
              <a:r>
                <a:rPr kumimoji="1" lang="zh-CN" altLang="en-US" sz="2000" b="1">
                  <a:latin typeface="Times New Roman" pitchFamily="18" charset="0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</a:rPr>
                <a:t>A→(a︱d)A</a:t>
              </a:r>
              <a:r>
                <a:rPr kumimoji="1" lang="zh-CN" altLang="en-US" sz="2000" b="1">
                  <a:latin typeface="Times New Roman" pitchFamily="18" charset="0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</a:rPr>
                <a:t>A→ε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1649" y="768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（规则</a:t>
              </a: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r>
                <a:rPr kumimoji="1"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43" y="1152"/>
              <a:ext cx="160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第</a:t>
              </a:r>
              <a:r>
                <a:rPr kumimoji="1" lang="en-US" altLang="zh-CN" sz="2000" b="1">
                  <a:latin typeface="Times New Roman" pitchFamily="18" charset="0"/>
                </a:rPr>
                <a:t>4</a:t>
              </a:r>
              <a:r>
                <a:rPr kumimoji="1" lang="zh-CN" altLang="en-US" sz="2000" b="1">
                  <a:latin typeface="Times New Roman" pitchFamily="18" charset="0"/>
                </a:rPr>
                <a:t>步 </a:t>
              </a:r>
              <a:r>
                <a:rPr kumimoji="1" lang="en-US" altLang="zh-CN" sz="2000" b="1">
                  <a:latin typeface="Times New Roman" pitchFamily="18" charset="0"/>
                </a:rPr>
                <a:t>S→aA</a:t>
              </a:r>
              <a:r>
                <a:rPr kumimoji="1" lang="zh-CN" altLang="en-US" sz="2000" b="1">
                  <a:latin typeface="Times New Roman" pitchFamily="18" charset="0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</a:rPr>
                <a:t>A→aA︱dA</a:t>
              </a:r>
              <a:r>
                <a:rPr kumimoji="1" lang="zh-CN" altLang="en-US" sz="2000" b="1">
                  <a:latin typeface="Times New Roman" pitchFamily="18" charset="0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</a:rPr>
                <a:t>A→ε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1649" y="1152"/>
              <a:ext cx="57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（分配律）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43" y="1632"/>
              <a:ext cx="160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第</a:t>
              </a: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r>
                <a:rPr kumimoji="1" lang="zh-CN" altLang="en-US" sz="2000" b="1">
                  <a:latin typeface="Times New Roman" pitchFamily="18" charset="0"/>
                </a:rPr>
                <a:t>步 </a:t>
              </a:r>
              <a:r>
                <a:rPr kumimoji="1" lang="en-US" altLang="zh-CN" sz="2000" b="1">
                  <a:latin typeface="Times New Roman" pitchFamily="18" charset="0"/>
                </a:rPr>
                <a:t>S→aA</a:t>
              </a:r>
              <a:r>
                <a:rPr kumimoji="1" lang="zh-CN" altLang="en-US" sz="2000" b="1">
                  <a:latin typeface="Times New Roman" pitchFamily="18" charset="0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</a:rPr>
                <a:t>A→aA</a:t>
              </a:r>
              <a:r>
                <a:rPr kumimoji="1" lang="zh-CN" altLang="en-US" sz="2000" b="1">
                  <a:latin typeface="Times New Roman" pitchFamily="18" charset="0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</a:rPr>
                <a:t>A→dA</a:t>
              </a:r>
              <a:r>
                <a:rPr kumimoji="1" lang="zh-CN" altLang="en-US" sz="2000" b="1">
                  <a:latin typeface="Times New Roman" pitchFamily="18" charset="0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</a:rPr>
                <a:t>A→ε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>
              <a:off x="1649" y="1632"/>
              <a:ext cx="57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（规则</a:t>
              </a:r>
              <a:r>
                <a:rPr kumimoji="1" lang="en-US" altLang="zh-CN" sz="2000" b="1">
                  <a:latin typeface="Times New Roman" pitchFamily="18" charset="0"/>
                </a:rPr>
                <a:t>2</a:t>
              </a:r>
              <a:r>
                <a:rPr kumimoji="1"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1447800" y="3848100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最后得到正规文法</a:t>
            </a:r>
            <a:r>
              <a:rPr kumimoji="1" lang="en-US" altLang="zh-CN" sz="2000" b="1">
                <a:latin typeface="Times New Roman" pitchFamily="18" charset="0"/>
              </a:rPr>
              <a:t>G[S]</a:t>
            </a:r>
            <a:r>
              <a:rPr kumimoji="1" lang="zh-CN" altLang="en-US" sz="2000" b="1">
                <a:latin typeface="Times New Roman" pitchFamily="18" charset="0"/>
              </a:rPr>
              <a:t>如下： </a:t>
            </a:r>
          </a:p>
        </p:txBody>
      </p:sp>
      <p:grpSp>
        <p:nvGrpSpPr>
          <p:cNvPr id="104463" name="Group 15"/>
          <p:cNvGrpSpPr>
            <a:grpSpLocks/>
          </p:cNvGrpSpPr>
          <p:nvPr/>
        </p:nvGrpSpPr>
        <p:grpSpPr bwMode="auto">
          <a:xfrm>
            <a:off x="1828800" y="4267200"/>
            <a:ext cx="5943600" cy="1600200"/>
            <a:chOff x="-2" y="-2"/>
            <a:chExt cx="2191" cy="676"/>
          </a:xfrm>
        </p:grpSpPr>
        <p:grpSp>
          <p:nvGrpSpPr>
            <p:cNvPr id="104464" name="Group 16"/>
            <p:cNvGrpSpPr>
              <a:grpSpLocks/>
            </p:cNvGrpSpPr>
            <p:nvPr/>
          </p:nvGrpSpPr>
          <p:grpSpPr bwMode="auto">
            <a:xfrm>
              <a:off x="0" y="0"/>
              <a:ext cx="2187" cy="672"/>
              <a:chOff x="0" y="0"/>
              <a:chExt cx="2187" cy="672"/>
            </a:xfrm>
          </p:grpSpPr>
          <p:sp>
            <p:nvSpPr>
              <p:cNvPr id="104465" name="Rectangle 1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101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indent="666750" algn="l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G</a:t>
                </a:r>
                <a:r>
                  <a:rPr kumimoji="1" lang="zh-CN" altLang="en-US" sz="2000" b="1">
                    <a:latin typeface="Times New Roman" pitchFamily="18" charset="0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</a:rPr>
                  <a:t>(V</a:t>
                </a:r>
                <a:r>
                  <a:rPr kumimoji="1" lang="en-US" altLang="zh-CN" sz="2000" b="1" baseline="-30000">
                    <a:latin typeface="Times New Roman" pitchFamily="18" charset="0"/>
                  </a:rPr>
                  <a:t>N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V</a:t>
                </a:r>
                <a:r>
                  <a:rPr kumimoji="1" lang="en-US" altLang="zh-CN" sz="2000" b="1" baseline="-30000">
                    <a:latin typeface="Times New Roman" pitchFamily="18" charset="0"/>
                  </a:rPr>
                  <a:t>T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P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S)</a:t>
                </a:r>
                <a:r>
                  <a:rPr kumimoji="1" lang="zh-CN" altLang="en-US" sz="2000" b="1">
                    <a:latin typeface="Times New Roman" pitchFamily="18" charset="0"/>
                  </a:rPr>
                  <a:t>，其中，</a:t>
                </a:r>
              </a:p>
              <a:p>
                <a:pPr indent="666750" algn="l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V</a:t>
                </a:r>
                <a:r>
                  <a:rPr kumimoji="1" lang="en-US" altLang="zh-CN" sz="2000" b="1" baseline="-30000">
                    <a:latin typeface="Times New Roman" pitchFamily="18" charset="0"/>
                  </a:rPr>
                  <a:t>N</a:t>
                </a:r>
                <a:r>
                  <a:rPr kumimoji="1" lang="zh-CN" altLang="en-US" sz="2000" b="1">
                    <a:latin typeface="Times New Roman" pitchFamily="18" charset="0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</a:rPr>
                  <a:t>{S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A}</a:t>
                </a:r>
              </a:p>
              <a:p>
                <a:pPr indent="666750" algn="l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V</a:t>
                </a:r>
                <a:r>
                  <a:rPr kumimoji="1" lang="en-US" altLang="zh-CN" sz="2000" b="1" baseline="-30000">
                    <a:latin typeface="Times New Roman" pitchFamily="18" charset="0"/>
                  </a:rPr>
                  <a:t>T</a:t>
                </a:r>
                <a:r>
                  <a:rPr kumimoji="1" lang="zh-CN" altLang="en-US" sz="2000" b="1">
                    <a:latin typeface="Times New Roman" pitchFamily="18" charset="0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</a:rPr>
                  <a:t>{a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d}</a:t>
                </a:r>
              </a:p>
              <a:p>
                <a:pPr indent="666750" algn="l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 P </a:t>
                </a:r>
                <a:r>
                  <a:rPr kumimoji="1" lang="zh-CN" altLang="en-US" sz="2000" b="1">
                    <a:latin typeface="Times New Roman" pitchFamily="18" charset="0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</a:rPr>
                  <a:t>{S→aA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A→aA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A→dA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A→ε}</a:t>
                </a:r>
              </a:p>
            </p:txBody>
          </p:sp>
          <p:sp>
            <p:nvSpPr>
              <p:cNvPr id="104466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87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4467" name="Rectangle 19"/>
            <p:cNvSpPr>
              <a:spLocks noChangeArrowheads="1"/>
            </p:cNvSpPr>
            <p:nvPr/>
          </p:nvSpPr>
          <p:spPr bwMode="auto">
            <a:xfrm>
              <a:off x="-2" y="-2"/>
              <a:ext cx="2191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2184400" y="5953125"/>
            <a:ext cx="605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（正规文法→正规式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的转换本质是上述的逆过程） </a:t>
            </a: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762000" y="1600200"/>
            <a:ext cx="6705600" cy="3810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762000" y="2024063"/>
            <a:ext cx="6705600" cy="3048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685800" y="2362200"/>
            <a:ext cx="6781800" cy="3810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3" name="Rectangle 25"/>
          <p:cNvSpPr>
            <a:spLocks noChangeArrowheads="1"/>
          </p:cNvSpPr>
          <p:nvPr/>
        </p:nvSpPr>
        <p:spPr bwMode="auto">
          <a:xfrm>
            <a:off x="685800" y="2786063"/>
            <a:ext cx="6781800" cy="4572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4" name="Rectangle 26"/>
          <p:cNvSpPr>
            <a:spLocks noChangeArrowheads="1"/>
          </p:cNvSpPr>
          <p:nvPr/>
        </p:nvSpPr>
        <p:spPr bwMode="auto">
          <a:xfrm>
            <a:off x="685800" y="3319463"/>
            <a:ext cx="6781800" cy="4572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5" grpId="0" animBg="1"/>
      <p:bldP spid="104475" grpId="1" animBg="1"/>
      <p:bldP spid="104470" grpId="0" animBg="1"/>
      <p:bldP spid="104470" grpId="1" animBg="1"/>
      <p:bldP spid="104471" grpId="0" animBg="1"/>
      <p:bldP spid="104471" grpId="1" animBg="1"/>
      <p:bldP spid="104472" grpId="0" animBg="1"/>
      <p:bldP spid="104472" grpId="1" animBg="1"/>
      <p:bldP spid="104473" grpId="0" animBg="1"/>
      <p:bldP spid="104473" grpId="1" animBg="1"/>
      <p:bldP spid="104474" grpId="0" animBg="1"/>
      <p:bldP spid="1044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609600" y="533400"/>
            <a:ext cx="701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 </a:t>
            </a:r>
            <a:r>
              <a:rPr kumimoji="1" lang="en-US" altLang="zh-CN" sz="2000" b="1" dirty="0" smtClean="0">
                <a:latin typeface="Times New Roman" pitchFamily="18" charset="0"/>
              </a:rPr>
              <a:t>3.3  </a:t>
            </a:r>
            <a:r>
              <a:rPr kumimoji="1" lang="zh-CN" altLang="en-US" sz="2000" b="1" dirty="0">
                <a:latin typeface="Times New Roman" pitchFamily="18" charset="0"/>
              </a:rPr>
              <a:t>将正规文法</a:t>
            </a:r>
            <a:r>
              <a:rPr kumimoji="1" lang="en-US" altLang="zh-CN" sz="2000" b="1" dirty="0">
                <a:latin typeface="Times New Roman" pitchFamily="18" charset="0"/>
              </a:rPr>
              <a:t>G[S]: </a:t>
            </a:r>
            <a:r>
              <a:rPr kumimoji="1" lang="en-US" altLang="zh-CN" sz="2000" b="1" dirty="0" err="1">
                <a:latin typeface="Times New Roman" pitchFamily="18" charset="0"/>
              </a:rPr>
              <a:t>S→aA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A→aA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A→dA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A→ε</a:t>
            </a:r>
            <a:r>
              <a:rPr kumimoji="1" lang="zh-CN" altLang="en-US" sz="2000" b="1" dirty="0">
                <a:latin typeface="Times New Roman" pitchFamily="18" charset="0"/>
              </a:rPr>
              <a:t>转换成等价的</a:t>
            </a:r>
            <a:r>
              <a:rPr kumimoji="1" lang="en-US" altLang="zh-CN" sz="2000" b="1" dirty="0">
                <a:latin typeface="Times New Roman" pitchFamily="18" charset="0"/>
              </a:rPr>
              <a:t>{</a:t>
            </a:r>
            <a:r>
              <a:rPr kumimoji="1" lang="en-US" altLang="zh-CN" sz="2000" b="1" dirty="0" err="1">
                <a:latin typeface="Times New Roman" pitchFamily="18" charset="0"/>
              </a:rPr>
              <a:t>a,d</a:t>
            </a:r>
            <a:r>
              <a:rPr kumimoji="1" lang="en-US" altLang="zh-CN" sz="2000" b="1" dirty="0">
                <a:latin typeface="Times New Roman" pitchFamily="18" charset="0"/>
              </a:rPr>
              <a:t>}</a:t>
            </a:r>
            <a:r>
              <a:rPr kumimoji="1" lang="zh-CN" altLang="en-US" sz="2000" b="1" dirty="0">
                <a:latin typeface="Times New Roman" pitchFamily="18" charset="0"/>
              </a:rPr>
              <a:t>上的正规式。</a:t>
            </a: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1066800" y="5410200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最后得到正规式</a:t>
            </a:r>
            <a:r>
              <a:rPr kumimoji="1" lang="en-US" altLang="zh-CN" sz="2000" b="1">
                <a:latin typeface="Times New Roman" pitchFamily="18" charset="0"/>
              </a:rPr>
              <a:t>a (a︱d)*  </a:t>
            </a:r>
          </a:p>
        </p:txBody>
      </p:sp>
      <p:grpSp>
        <p:nvGrpSpPr>
          <p:cNvPr id="139280" name="Group 16"/>
          <p:cNvGrpSpPr>
            <a:grpSpLocks/>
          </p:cNvGrpSpPr>
          <p:nvPr/>
        </p:nvGrpSpPr>
        <p:grpSpPr bwMode="auto">
          <a:xfrm>
            <a:off x="838200" y="1371600"/>
            <a:ext cx="5943600" cy="1600200"/>
            <a:chOff x="-2" y="-2"/>
            <a:chExt cx="2191" cy="676"/>
          </a:xfrm>
        </p:grpSpPr>
        <p:grpSp>
          <p:nvGrpSpPr>
            <p:cNvPr id="139281" name="Group 17"/>
            <p:cNvGrpSpPr>
              <a:grpSpLocks/>
            </p:cNvGrpSpPr>
            <p:nvPr/>
          </p:nvGrpSpPr>
          <p:grpSpPr bwMode="auto">
            <a:xfrm>
              <a:off x="0" y="0"/>
              <a:ext cx="2187" cy="672"/>
              <a:chOff x="0" y="0"/>
              <a:chExt cx="2187" cy="672"/>
            </a:xfrm>
          </p:grpSpPr>
          <p:sp>
            <p:nvSpPr>
              <p:cNvPr id="139282" name="Rectangle 18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101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indent="666750" algn="l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G</a:t>
                </a:r>
                <a:r>
                  <a:rPr kumimoji="1" lang="zh-CN" altLang="en-US" sz="2000" b="1">
                    <a:latin typeface="Times New Roman" pitchFamily="18" charset="0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</a:rPr>
                  <a:t>(V</a:t>
                </a:r>
                <a:r>
                  <a:rPr kumimoji="1" lang="en-US" altLang="zh-CN" sz="2000" b="1" baseline="-30000">
                    <a:latin typeface="Times New Roman" pitchFamily="18" charset="0"/>
                  </a:rPr>
                  <a:t>N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V</a:t>
                </a:r>
                <a:r>
                  <a:rPr kumimoji="1" lang="en-US" altLang="zh-CN" sz="2000" b="1" baseline="-30000">
                    <a:latin typeface="Times New Roman" pitchFamily="18" charset="0"/>
                  </a:rPr>
                  <a:t>T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P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S)</a:t>
                </a:r>
                <a:r>
                  <a:rPr kumimoji="1" lang="zh-CN" altLang="en-US" sz="2000" b="1">
                    <a:latin typeface="Times New Roman" pitchFamily="18" charset="0"/>
                  </a:rPr>
                  <a:t>，其中，</a:t>
                </a:r>
              </a:p>
              <a:p>
                <a:pPr indent="666750" algn="l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V</a:t>
                </a:r>
                <a:r>
                  <a:rPr kumimoji="1" lang="en-US" altLang="zh-CN" sz="2000" b="1" baseline="-30000">
                    <a:latin typeface="Times New Roman" pitchFamily="18" charset="0"/>
                  </a:rPr>
                  <a:t>N</a:t>
                </a:r>
                <a:r>
                  <a:rPr kumimoji="1" lang="zh-CN" altLang="en-US" sz="2000" b="1">
                    <a:latin typeface="Times New Roman" pitchFamily="18" charset="0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</a:rPr>
                  <a:t>{S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A}</a:t>
                </a:r>
              </a:p>
              <a:p>
                <a:pPr indent="666750" algn="l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V</a:t>
                </a:r>
                <a:r>
                  <a:rPr kumimoji="1" lang="en-US" altLang="zh-CN" sz="2000" b="1" baseline="-30000">
                    <a:latin typeface="Times New Roman" pitchFamily="18" charset="0"/>
                  </a:rPr>
                  <a:t>T</a:t>
                </a:r>
                <a:r>
                  <a:rPr kumimoji="1" lang="zh-CN" altLang="en-US" sz="2000" b="1">
                    <a:latin typeface="Times New Roman" pitchFamily="18" charset="0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</a:rPr>
                  <a:t>{a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d}</a:t>
                </a:r>
              </a:p>
              <a:p>
                <a:pPr indent="666750" algn="l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 P </a:t>
                </a:r>
                <a:r>
                  <a:rPr kumimoji="1" lang="zh-CN" altLang="en-US" sz="2000" b="1">
                    <a:latin typeface="Times New Roman" pitchFamily="18" charset="0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</a:rPr>
                  <a:t>{S→aA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A→aA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A→dA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A→ε}</a:t>
                </a:r>
              </a:p>
            </p:txBody>
          </p:sp>
          <p:sp>
            <p:nvSpPr>
              <p:cNvPr id="139283" name="Rectangl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87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9284" name="Rectangle 20"/>
            <p:cNvSpPr>
              <a:spLocks noChangeArrowheads="1"/>
            </p:cNvSpPr>
            <p:nvPr/>
          </p:nvSpPr>
          <p:spPr bwMode="auto">
            <a:xfrm>
              <a:off x="-2" y="-2"/>
              <a:ext cx="2191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9302" name="Group 38"/>
          <p:cNvGrpSpPr>
            <a:grpSpLocks/>
          </p:cNvGrpSpPr>
          <p:nvPr/>
        </p:nvGrpSpPr>
        <p:grpSpPr bwMode="auto">
          <a:xfrm>
            <a:off x="838200" y="3276600"/>
            <a:ext cx="6781800" cy="1708150"/>
            <a:chOff x="528" y="2064"/>
            <a:chExt cx="4272" cy="1076"/>
          </a:xfrm>
        </p:grpSpPr>
        <p:sp>
          <p:nvSpPr>
            <p:cNvPr id="139269" name="Rectangle 5"/>
            <p:cNvSpPr>
              <a:spLocks noChangeArrowheads="1"/>
            </p:cNvSpPr>
            <p:nvPr/>
          </p:nvSpPr>
          <p:spPr bwMode="auto">
            <a:xfrm>
              <a:off x="528" y="2064"/>
              <a:ext cx="3144" cy="25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第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r>
                <a:rPr kumimoji="1" lang="zh-CN" altLang="en-US" sz="2000" b="1">
                  <a:latin typeface="Times New Roman" pitchFamily="18" charset="0"/>
                </a:rPr>
                <a:t>步</a:t>
              </a:r>
              <a:r>
                <a:rPr kumimoji="1" lang="en-US" altLang="zh-CN" sz="2000" b="1">
                  <a:latin typeface="Times New Roman" pitchFamily="18" charset="0"/>
                </a:rPr>
                <a:t>A→aA,A→dA</a:t>
              </a:r>
              <a:r>
                <a:rPr kumimoji="1" lang="en-US" altLang="zh-CN" sz="2000" b="1">
                  <a:solidFill>
                    <a:srgbClr val="FF6600"/>
                  </a:solidFill>
                  <a:latin typeface="Times New Roman" pitchFamily="18" charset="0"/>
                </a:rPr>
                <a:t>=&gt;</a:t>
              </a:r>
              <a:r>
                <a:rPr kumimoji="1" lang="en-US" altLang="zh-CN" sz="2000" b="1">
                  <a:latin typeface="Times New Roman" pitchFamily="18" charset="0"/>
                </a:rPr>
                <a:t> A →aA|dA</a:t>
              </a:r>
            </a:p>
          </p:txBody>
        </p:sp>
        <p:sp>
          <p:nvSpPr>
            <p:cNvPr id="139270" name="Rectangle 6"/>
            <p:cNvSpPr>
              <a:spLocks noChangeArrowheads="1"/>
            </p:cNvSpPr>
            <p:nvPr/>
          </p:nvSpPr>
          <p:spPr bwMode="auto">
            <a:xfrm>
              <a:off x="3672" y="2064"/>
              <a:ext cx="1128" cy="25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（规则</a:t>
              </a:r>
              <a:r>
                <a:rPr kumimoji="1" lang="en-US" altLang="zh-CN" sz="2000" b="1">
                  <a:latin typeface="Times New Roman" pitchFamily="18" charset="0"/>
                </a:rPr>
                <a:t>2</a:t>
              </a:r>
              <a:r>
                <a:rPr kumimoji="1"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39271" name="Rectangle 7"/>
            <p:cNvSpPr>
              <a:spLocks noChangeArrowheads="1"/>
            </p:cNvSpPr>
            <p:nvPr/>
          </p:nvSpPr>
          <p:spPr bwMode="auto">
            <a:xfrm>
              <a:off x="528" y="2317"/>
              <a:ext cx="3144" cy="25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第</a:t>
              </a:r>
              <a:r>
                <a:rPr kumimoji="1" lang="en-US" altLang="zh-CN" sz="2000" b="1">
                  <a:latin typeface="Times New Roman" pitchFamily="18" charset="0"/>
                </a:rPr>
                <a:t>2</a:t>
              </a:r>
              <a:r>
                <a:rPr kumimoji="1" lang="zh-CN" altLang="en-US" sz="2000" b="1">
                  <a:latin typeface="Times New Roman" pitchFamily="18" charset="0"/>
                </a:rPr>
                <a:t>步</a:t>
              </a:r>
              <a:r>
                <a:rPr kumimoji="1" lang="en-US" altLang="zh-CN" sz="2000" b="1">
                  <a:solidFill>
                    <a:srgbClr val="FF6600"/>
                  </a:solidFill>
                  <a:latin typeface="Times New Roman" pitchFamily="18" charset="0"/>
                </a:rPr>
                <a:t>A → (a|d)A</a:t>
              </a:r>
            </a:p>
          </p:txBody>
        </p:sp>
        <p:sp>
          <p:nvSpPr>
            <p:cNvPr id="139272" name="Rectangle 8"/>
            <p:cNvSpPr>
              <a:spLocks noChangeArrowheads="1"/>
            </p:cNvSpPr>
            <p:nvPr/>
          </p:nvSpPr>
          <p:spPr bwMode="auto">
            <a:xfrm>
              <a:off x="3672" y="2317"/>
              <a:ext cx="1128" cy="25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（分配律）</a:t>
              </a:r>
            </a:p>
          </p:txBody>
        </p:sp>
        <p:sp>
          <p:nvSpPr>
            <p:cNvPr id="139273" name="Rectangle 9"/>
            <p:cNvSpPr>
              <a:spLocks noChangeArrowheads="1"/>
            </p:cNvSpPr>
            <p:nvPr/>
          </p:nvSpPr>
          <p:spPr bwMode="auto">
            <a:xfrm>
              <a:off x="528" y="2570"/>
              <a:ext cx="3144" cy="25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 dirty="0">
                  <a:latin typeface="Times New Roman" pitchFamily="18" charset="0"/>
                </a:rPr>
                <a:t>第</a:t>
              </a:r>
              <a:r>
                <a:rPr kumimoji="1" lang="en-US" altLang="zh-CN" sz="2000" b="1" dirty="0">
                  <a:latin typeface="Times New Roman" pitchFamily="18" charset="0"/>
                </a:rPr>
                <a:t>3</a:t>
              </a:r>
              <a:r>
                <a:rPr kumimoji="1" lang="zh-CN" altLang="en-US" sz="2000" b="1" dirty="0">
                  <a:latin typeface="Times New Roman" pitchFamily="18" charset="0"/>
                </a:rPr>
                <a:t>步 </a:t>
              </a:r>
              <a:r>
                <a:rPr kumimoji="1" lang="en-US" altLang="zh-CN" sz="2000" b="1" dirty="0" smtClean="0">
                  <a:latin typeface="Times New Roman" pitchFamily="18" charset="0"/>
                </a:rPr>
                <a:t>A→</a:t>
              </a:r>
              <a:r>
                <a:rPr kumimoji="1" lang="en-US" altLang="zh-CN" sz="2000" b="1" dirty="0">
                  <a:latin typeface="Times New Roman" pitchFamily="18" charset="0"/>
                </a:rPr>
                <a:t>(</a:t>
              </a:r>
              <a:r>
                <a:rPr kumimoji="1" lang="en-US" altLang="zh-CN" sz="2000" b="1" dirty="0" err="1">
                  <a:latin typeface="Times New Roman" pitchFamily="18" charset="0"/>
                </a:rPr>
                <a:t>a|d</a:t>
              </a:r>
              <a:r>
                <a:rPr kumimoji="1" lang="en-US" altLang="zh-CN" sz="2000" b="1" dirty="0">
                  <a:latin typeface="Times New Roman" pitchFamily="18" charset="0"/>
                </a:rPr>
                <a:t>)A</a:t>
              </a:r>
              <a:r>
                <a:rPr kumimoji="1" lang="zh-CN" altLang="en-US" sz="2000" b="1" dirty="0">
                  <a:latin typeface="Times New Roman" pitchFamily="18" charset="0"/>
                </a:rPr>
                <a:t>， </a:t>
              </a:r>
              <a:r>
                <a:rPr kumimoji="1" lang="en-US" altLang="zh-CN" sz="2000" b="1" dirty="0" err="1">
                  <a:latin typeface="Times New Roman" pitchFamily="18" charset="0"/>
                </a:rPr>
                <a:t>A→ε</a:t>
              </a:r>
              <a:r>
                <a:rPr kumimoji="1" lang="en-US" altLang="zh-CN" sz="2000" b="1" dirty="0">
                  <a:latin typeface="Times New Roman" pitchFamily="18" charset="0"/>
                </a:rPr>
                <a:t> =&gt; A→(</a:t>
              </a:r>
              <a:r>
                <a:rPr kumimoji="1" lang="en-US" altLang="zh-CN" sz="2000" b="1" dirty="0" err="1">
                  <a:latin typeface="Times New Roman" pitchFamily="18" charset="0"/>
                </a:rPr>
                <a:t>a︱d</a:t>
              </a:r>
              <a:r>
                <a:rPr kumimoji="1" lang="en-US" altLang="zh-CN" sz="2000" b="1" dirty="0">
                  <a:latin typeface="Times New Roman" pitchFamily="18" charset="0"/>
                </a:rPr>
                <a:t>)*</a:t>
              </a:r>
            </a:p>
          </p:txBody>
        </p:sp>
        <p:sp>
          <p:nvSpPr>
            <p:cNvPr id="139274" name="Rectangle 10"/>
            <p:cNvSpPr>
              <a:spLocks noChangeArrowheads="1"/>
            </p:cNvSpPr>
            <p:nvPr/>
          </p:nvSpPr>
          <p:spPr bwMode="auto">
            <a:xfrm>
              <a:off x="3672" y="2570"/>
              <a:ext cx="1128" cy="25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（规则</a:t>
              </a:r>
              <a:r>
                <a:rPr kumimoji="1" lang="en-US" altLang="zh-CN" sz="2000" b="1">
                  <a:latin typeface="Times New Roman" pitchFamily="18" charset="0"/>
                </a:rPr>
                <a:t>3)</a:t>
              </a:r>
            </a:p>
          </p:txBody>
        </p:sp>
        <p:sp>
          <p:nvSpPr>
            <p:cNvPr id="139275" name="Rectangle 11"/>
            <p:cNvSpPr>
              <a:spLocks noChangeArrowheads="1"/>
            </p:cNvSpPr>
            <p:nvPr/>
          </p:nvSpPr>
          <p:spPr bwMode="auto">
            <a:xfrm>
              <a:off x="528" y="2823"/>
              <a:ext cx="3144" cy="317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第</a:t>
              </a:r>
              <a:r>
                <a:rPr kumimoji="1" lang="en-US" altLang="zh-CN" sz="2000" b="1">
                  <a:latin typeface="Times New Roman" pitchFamily="18" charset="0"/>
                </a:rPr>
                <a:t>4</a:t>
              </a:r>
              <a:r>
                <a:rPr kumimoji="1" lang="zh-CN" altLang="en-US" sz="2000" b="1">
                  <a:latin typeface="Times New Roman" pitchFamily="18" charset="0"/>
                </a:rPr>
                <a:t>步 </a:t>
              </a:r>
              <a:r>
                <a:rPr kumimoji="1" lang="en-US" altLang="zh-CN" sz="2000" b="1">
                  <a:latin typeface="Times New Roman" pitchFamily="18" charset="0"/>
                </a:rPr>
                <a:t>S→aA, A→(a︱d)* =&gt; S→a (a︱d)*</a:t>
              </a:r>
              <a:r>
                <a:rPr kumimoji="1" lang="en-US" altLang="zh-CN"/>
                <a:t> </a:t>
              </a:r>
            </a:p>
          </p:txBody>
        </p:sp>
        <p:sp>
          <p:nvSpPr>
            <p:cNvPr id="139276" name="Rectangle 12"/>
            <p:cNvSpPr>
              <a:spLocks noChangeArrowheads="1"/>
            </p:cNvSpPr>
            <p:nvPr/>
          </p:nvSpPr>
          <p:spPr bwMode="auto">
            <a:xfrm>
              <a:off x="3672" y="2823"/>
              <a:ext cx="1128" cy="317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1" hangingPunct="1"/>
              <a:r>
                <a:rPr kumimoji="1" lang="zh-CN" altLang="en-US" sz="2000" b="1">
                  <a:latin typeface="Times New Roman" pitchFamily="18" charset="0"/>
                </a:rPr>
                <a:t>（规则</a:t>
              </a:r>
              <a:r>
                <a:rPr kumimoji="1" lang="en-US" altLang="zh-CN" sz="2000" b="1">
                  <a:latin typeface="Times New Roman" pitchFamily="18" charset="0"/>
                </a:rPr>
                <a:t>2</a:t>
              </a:r>
              <a:r>
                <a:rPr kumimoji="1" lang="en-US" altLang="zh-CN"/>
                <a:t> </a:t>
              </a:r>
              <a:r>
                <a:rPr kumimoji="1" lang="zh-CN" altLang="en-US" sz="2000" b="1">
                  <a:latin typeface="Times New Roman" pitchFamily="18" charset="0"/>
                </a:rPr>
                <a:t>）</a:t>
              </a:r>
            </a:p>
          </p:txBody>
        </p:sp>
      </p:grp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838200" y="3276600"/>
            <a:ext cx="6705600" cy="3810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6" name="Rectangle 42"/>
          <p:cNvSpPr>
            <a:spLocks noChangeArrowheads="1"/>
          </p:cNvSpPr>
          <p:nvPr/>
        </p:nvSpPr>
        <p:spPr bwMode="auto">
          <a:xfrm>
            <a:off x="838200" y="3733800"/>
            <a:ext cx="6705600" cy="3810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7" name="Rectangle 43"/>
          <p:cNvSpPr>
            <a:spLocks noChangeArrowheads="1"/>
          </p:cNvSpPr>
          <p:nvPr/>
        </p:nvSpPr>
        <p:spPr bwMode="auto">
          <a:xfrm>
            <a:off x="865396" y="4158342"/>
            <a:ext cx="6705600" cy="3810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8" name="Rectangle 44"/>
          <p:cNvSpPr>
            <a:spLocks noChangeArrowheads="1"/>
          </p:cNvSpPr>
          <p:nvPr/>
        </p:nvSpPr>
        <p:spPr bwMode="auto">
          <a:xfrm>
            <a:off x="838200" y="4572000"/>
            <a:ext cx="6705600" cy="381000"/>
          </a:xfrm>
          <a:prstGeom prst="rect">
            <a:avLst/>
          </a:prstGeom>
          <a:solidFill>
            <a:srgbClr val="00FF00">
              <a:alpha val="3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6" grpId="0" animBg="1"/>
      <p:bldP spid="139286" grpId="1" animBg="1"/>
      <p:bldP spid="139306" grpId="0" animBg="1"/>
      <p:bldP spid="139306" grpId="1" animBg="1"/>
      <p:bldP spid="139307" grpId="0" animBg="1"/>
      <p:bldP spid="139307" grpId="1" animBg="1"/>
      <p:bldP spid="139308" grpId="0" animBg="1"/>
      <p:bldP spid="13930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143000" y="1676400"/>
            <a:ext cx="7239000" cy="3276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1000" u="sng">
                <a:latin typeface="Tahoma" pitchFamily="34" charset="0"/>
                <a:hlinkClick r:id="rId2" action="ppaction://hlinksldjump"/>
              </a:rPr>
              <a:t>目录</a:t>
            </a:r>
            <a:endParaRPr kumimoji="1" lang="zh-CN" altLang="en-US" sz="1000" u="sng">
              <a:latin typeface="Tahoma" pitchFamily="34" charset="0"/>
            </a:endParaRPr>
          </a:p>
        </p:txBody>
      </p:sp>
      <p:pic>
        <p:nvPicPr>
          <p:cNvPr id="105476" name="Picture 4" descr="图4_1DFA M的状态图表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831975"/>
            <a:ext cx="6705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514600" y="52578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hlinkClick r:id="rId4"/>
              </a:rPr>
              <a:t>M</a:t>
            </a:r>
            <a:r>
              <a:rPr kumimoji="1" lang="zh-CN" altLang="en-US" sz="2000" b="1">
                <a:latin typeface="Times New Roman" pitchFamily="18" charset="0"/>
                <a:hlinkClick r:id="rId4"/>
              </a:rPr>
              <a:t>接受的</a:t>
            </a:r>
            <a:r>
              <a:rPr kumimoji="1" lang="en-US" altLang="zh-CN" sz="2000" b="1">
                <a:latin typeface="Times New Roman" pitchFamily="18" charset="0"/>
                <a:hlinkClick r:id="rId4"/>
              </a:rPr>
              <a:t>aaa</a:t>
            </a:r>
            <a:r>
              <a:rPr kumimoji="1" lang="zh-CN" altLang="en-US" sz="2000" b="1">
                <a:latin typeface="Times New Roman" pitchFamily="18" charset="0"/>
              </a:rPr>
              <a:t>和</a:t>
            </a:r>
            <a:r>
              <a:rPr kumimoji="1" lang="en-US" altLang="zh-CN" sz="2000" b="1">
                <a:latin typeface="Times New Roman" pitchFamily="18" charset="0"/>
                <a:hlinkClick r:id="rId5"/>
              </a:rPr>
              <a:t>M</a:t>
            </a:r>
            <a:r>
              <a:rPr kumimoji="1" lang="zh-CN" altLang="en-US" sz="2000" b="1">
                <a:latin typeface="Times New Roman" pitchFamily="18" charset="0"/>
                <a:hlinkClick r:id="rId5"/>
              </a:rPr>
              <a:t>不接受的</a:t>
            </a:r>
            <a:r>
              <a:rPr kumimoji="1" lang="en-US" altLang="zh-CN" sz="2000" b="1">
                <a:latin typeface="Times New Roman" pitchFamily="18" charset="0"/>
                <a:hlinkClick r:id="rId5"/>
              </a:rPr>
              <a:t>aba</a:t>
            </a:r>
            <a:r>
              <a:rPr kumimoji="1" lang="zh-CN" altLang="en-US" sz="2000" b="1">
                <a:latin typeface="Times New Roman" pitchFamily="18" charset="0"/>
              </a:rPr>
              <a:t>的识别过程。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489825" cy="914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</a:rPr>
              <a:t>3.3</a:t>
            </a:r>
            <a:r>
              <a:rPr lang="zh-CN" altLang="en-US" sz="2400" b="1" dirty="0">
                <a:latin typeface="Times New Roman" pitchFamily="18" charset="0"/>
                <a:ea typeface="黑体" pitchFamily="2" charset="-122"/>
              </a:rPr>
              <a:t>　有穷自动机（</a:t>
            </a:r>
            <a:r>
              <a:rPr lang="en-US" altLang="zh-CN" sz="2400" b="1" dirty="0">
                <a:latin typeface="Times New Roman" pitchFamily="18" charset="0"/>
                <a:ea typeface="黑体" pitchFamily="2" charset="-122"/>
              </a:rPr>
              <a:t>Deterministic Finite Automata</a:t>
            </a:r>
            <a:r>
              <a:rPr lang="zh-CN" altLang="en-US" sz="2400" b="1" dirty="0"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/>
            </a:r>
            <a:br>
              <a:rPr lang="zh-CN" altLang="en-US" b="1" dirty="0">
                <a:latin typeface="Times New Roman" pitchFamily="18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FF6600"/>
                </a:solidFill>
                <a:latin typeface="Times New Roman" pitchFamily="18" charset="0"/>
                <a:ea typeface="黑体" pitchFamily="2" charset="-122"/>
              </a:rPr>
              <a:t>DFA</a:t>
            </a:r>
            <a:r>
              <a:rPr lang="zh-CN" altLang="en-US" b="1" dirty="0">
                <a:solidFill>
                  <a:srgbClr val="FF6600"/>
                </a:solidFill>
                <a:latin typeface="Times New Roman" pitchFamily="18" charset="0"/>
                <a:ea typeface="黑体" pitchFamily="2" charset="-122"/>
              </a:rPr>
              <a:t>能够准确地识别正规集和正规文法定义的语言所表示的集合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609600" y="533400"/>
            <a:ext cx="7924800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 smtClean="0">
                <a:latin typeface="Times New Roman" pitchFamily="18" charset="0"/>
              </a:rPr>
              <a:t>定义</a:t>
            </a:r>
            <a:r>
              <a:rPr kumimoji="1" lang="en-US" altLang="zh-CN" sz="2000" b="1" dirty="0" smtClean="0">
                <a:latin typeface="Times New Roman" pitchFamily="18" charset="0"/>
              </a:rPr>
              <a:t>3.3   </a:t>
            </a:r>
            <a:r>
              <a:rPr kumimoji="1" lang="zh-CN" altLang="en-US" sz="2000" b="1" dirty="0">
                <a:latin typeface="Times New Roman" pitchFamily="18" charset="0"/>
              </a:rPr>
              <a:t>一个确定的有穷自动机</a:t>
            </a:r>
            <a:r>
              <a:rPr kumimoji="1" lang="en-US" altLang="zh-CN" sz="2000" b="1" dirty="0">
                <a:latin typeface="Times New Roman" pitchFamily="18" charset="0"/>
              </a:rPr>
              <a:t>DFA M</a:t>
            </a:r>
            <a:r>
              <a:rPr kumimoji="1" lang="zh-CN" altLang="en-US" sz="2000" b="1" dirty="0">
                <a:latin typeface="Times New Roman" pitchFamily="18" charset="0"/>
              </a:rPr>
              <a:t>是一个五元组：</a:t>
            </a:r>
            <a:r>
              <a:rPr kumimoji="1" lang="en-US" altLang="zh-CN" sz="2000" b="1" dirty="0">
                <a:latin typeface="Times New Roman" pitchFamily="18" charset="0"/>
              </a:rPr>
              <a:t>M=(K,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f,S,Z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。其中，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是非空有穷集，每个元素称为状态；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zh-CN" altLang="en-US" sz="2000" b="1" dirty="0">
                <a:latin typeface="Times New Roman" pitchFamily="18" charset="0"/>
              </a:rPr>
              <a:t>是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有穷字母表；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f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是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K×</a:t>
            </a:r>
            <a:r>
              <a:rPr kumimoji="1" lang="en-US" altLang="zh-CN" sz="2000" b="1" dirty="0">
                <a:latin typeface="Times New Roman" pitchFamily="18" charset="0"/>
              </a:rPr>
              <a:t>→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映射，称为状态转换函数；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S</a:t>
            </a:r>
            <a:r>
              <a:rPr kumimoji="1" lang="en-US" altLang="zh-CN" sz="2000" b="1" dirty="0">
                <a:latin typeface="Times New Roman" pitchFamily="18" charset="0"/>
              </a:rPr>
              <a:t>K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，称为开始状态；</a:t>
            </a:r>
          </a:p>
          <a:p>
            <a:pPr indent="627063" algn="l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Z 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，称为结束状态集，或接受状态集。 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447800" y="3581400"/>
            <a:ext cx="7239000" cy="2743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6500" name="Picture 4" descr="图4_1DFA M的状态图表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3681413"/>
            <a:ext cx="6705600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57200" y="593725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96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转换函数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zh-CN" altLang="en-US" sz="2000" b="1">
                <a:latin typeface="Times New Roman" pitchFamily="18" charset="0"/>
              </a:rPr>
              <a:t>可以扩充为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: K×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baseline="30000">
                <a:latin typeface="Times New Roman" pitchFamily="18" charset="0"/>
              </a:rPr>
              <a:t>*</a:t>
            </a:r>
            <a:r>
              <a:rPr kumimoji="1" lang="en-US" altLang="zh-CN" sz="2000" b="1">
                <a:latin typeface="Times New Roman" pitchFamily="18" charset="0"/>
              </a:rPr>
              <a:t>→K</a:t>
            </a:r>
            <a:r>
              <a:rPr kumimoji="1" lang="zh-CN" altLang="en-US" sz="2000" b="1">
                <a:latin typeface="Times New Roman" pitchFamily="18" charset="0"/>
              </a:rPr>
              <a:t>映射，并以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zh-CN" altLang="en-US" sz="2000" b="1">
                <a:latin typeface="Times New Roman" pitchFamily="18" charset="0"/>
              </a:rPr>
              <a:t>替代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使用。设</a:t>
            </a: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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β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</a:t>
            </a:r>
            <a:r>
              <a:rPr kumimoji="1" lang="en-US" altLang="zh-CN" sz="2000" b="1" baseline="30000">
                <a:latin typeface="Times New Roman" pitchFamily="18" charset="0"/>
              </a:rPr>
              <a:t>*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q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>
                <a:latin typeface="Times New Roman" pitchFamily="18" charset="0"/>
              </a:rPr>
              <a:t>K</a:t>
            </a:r>
            <a:r>
              <a:rPr kumimoji="1" lang="zh-CN" altLang="en-US" sz="2000" b="1">
                <a:latin typeface="Times New Roman" pitchFamily="18" charset="0"/>
              </a:rPr>
              <a:t>，即</a:t>
            </a: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1524000" y="1539875"/>
            <a:ext cx="6324600" cy="1127125"/>
            <a:chOff x="1296" y="1940"/>
            <a:chExt cx="3984" cy="710"/>
          </a:xfrm>
        </p:grpSpPr>
        <p:sp>
          <p:nvSpPr>
            <p:cNvPr id="107524" name="Text Box 4"/>
            <p:cNvSpPr txBox="1">
              <a:spLocks noChangeArrowheads="1"/>
            </p:cNvSpPr>
            <p:nvPr/>
          </p:nvSpPr>
          <p:spPr bwMode="auto">
            <a:xfrm>
              <a:off x="1296" y="1940"/>
              <a:ext cx="3984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/>
              <a:r>
                <a:rPr kumimoji="1" lang="en-US" altLang="zh-CN" sz="2400">
                  <a:latin typeface="Times New Roman" pitchFamily="18" charset="0"/>
                </a:rPr>
                <a:t>                          </a:t>
              </a:r>
              <a:r>
                <a:rPr kumimoji="1" lang="en-US" altLang="zh-CN" sz="2000" b="1">
                  <a:latin typeface="Times New Roman" pitchFamily="18" charset="0"/>
                </a:rPr>
                <a:t>f(q</a:t>
              </a:r>
              <a:r>
                <a:rPr kumimoji="1" lang="zh-CN" altLang="en-US" sz="2000" b="1">
                  <a:latin typeface="Times New Roman" pitchFamily="18" charset="0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</a:rPr>
                <a:t>a</a:t>
              </a:r>
              <a:r>
                <a:rPr kumimoji="1" lang="zh-CN" altLang="en-US" sz="2000" b="1">
                  <a:latin typeface="Times New Roman" pitchFamily="18" charset="0"/>
                </a:rPr>
                <a:t>）                  （</a:t>
              </a:r>
              <a:r>
                <a:rPr kumimoji="1" lang="en-US" altLang="zh-CN" sz="2000" b="1">
                  <a:latin typeface="Times New Roman" pitchFamily="18" charset="0"/>
                </a:rPr>
                <a:t>β=ε</a:t>
              </a:r>
              <a:r>
                <a:rPr kumimoji="1" lang="zh-CN" altLang="en-US" sz="2000" b="1">
                  <a:latin typeface="Times New Roman" pitchFamily="18" charset="0"/>
                </a:rPr>
                <a:t>）</a:t>
              </a:r>
            </a:p>
            <a:p>
              <a:pPr algn="just" eaLnBrk="1" hangingPunct="1"/>
              <a:r>
                <a:rPr kumimoji="1" lang="en-US" altLang="zh-CN" sz="2000" b="1">
                  <a:latin typeface="Times New Roman" pitchFamily="18" charset="0"/>
                </a:rPr>
                <a:t>f</a:t>
              </a:r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kumimoji="1" lang="en-US" altLang="zh-CN" sz="2000" b="1">
                  <a:latin typeface="Times New Roman" pitchFamily="18" charset="0"/>
                </a:rPr>
                <a:t>(q</a:t>
              </a:r>
              <a:r>
                <a:rPr kumimoji="1" lang="zh-CN" altLang="en-US" sz="2000" b="1">
                  <a:latin typeface="Times New Roman" pitchFamily="18" charset="0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</a:rPr>
                <a:t>a</a:t>
              </a:r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β)</a:t>
              </a:r>
              <a:r>
                <a:rPr kumimoji="1" lang="zh-CN" altLang="en-US" sz="2000" b="1">
                  <a:latin typeface="Times New Roman" pitchFamily="18" charset="0"/>
                  <a:sym typeface="Symbol" pitchFamily="18" charset="2"/>
                </a:rPr>
                <a:t>＝</a:t>
              </a:r>
            </a:p>
            <a:p>
              <a:pPr algn="just"/>
              <a:r>
                <a:rPr kumimoji="1" lang="zh-CN" altLang="en-US" sz="2400">
                  <a:latin typeface="宋体" pitchFamily="2" charset="-122"/>
                  <a:sym typeface="Symbol" pitchFamily="18" charset="2"/>
                </a:rPr>
                <a:t>             </a:t>
              </a:r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f</a:t>
              </a:r>
              <a:r>
                <a:rPr kumimoji="1" lang="en-US" altLang="zh-CN" sz="2000" b="1">
                  <a:latin typeface="Times New Roman" pitchFamily="18" charset="0"/>
                </a:rPr>
                <a:t>(</a:t>
              </a:r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f(q</a:t>
              </a:r>
              <a:r>
                <a:rPr kumimoji="1" lang="zh-CN" altLang="en-US" sz="2000" b="1">
                  <a:latin typeface="Times New Roman" pitchFamily="18" charset="0"/>
                  <a:sym typeface="Symbol" pitchFamily="18" charset="2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zh-CN" altLang="en-US" sz="2000" b="1">
                  <a:latin typeface="Times New Roman" pitchFamily="18" charset="0"/>
                  <a:sym typeface="Symbol" pitchFamily="18" charset="2"/>
                </a:rPr>
                <a:t>），</a:t>
              </a:r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β</a:t>
              </a:r>
              <a:r>
                <a:rPr kumimoji="1" lang="zh-CN" altLang="en-US" sz="2000" b="1">
                  <a:latin typeface="Times New Roman" pitchFamily="18" charset="0"/>
                  <a:sym typeface="Symbol" pitchFamily="18" charset="2"/>
                </a:rPr>
                <a:t>）</a:t>
              </a:r>
              <a:r>
                <a:rPr kumimoji="1" lang="zh-CN" altLang="en-US" sz="2400" b="1">
                  <a:latin typeface="宋体" pitchFamily="2" charset="-122"/>
                  <a:sym typeface="Symbol" pitchFamily="18" charset="2"/>
                </a:rPr>
                <a:t>（</a:t>
              </a:r>
              <a:r>
                <a:rPr kumimoji="1" lang="en-US" altLang="zh-CN" sz="2400" b="1">
                  <a:latin typeface="宋体" pitchFamily="2" charset="-122"/>
                  <a:sym typeface="Symbol" pitchFamily="18" charset="2"/>
                </a:rPr>
                <a:t>β</a:t>
              </a:r>
              <a:r>
                <a:rPr kumimoji="1" lang="en-US" altLang="zh-CN" sz="2400" b="1">
                  <a:latin typeface="宋体" pitchFamily="2" charset="-122"/>
                </a:rPr>
                <a:t>ε</a:t>
              </a:r>
              <a:r>
                <a:rPr kumimoji="1" lang="zh-CN" altLang="en-US" sz="2400" b="1">
                  <a:latin typeface="Tahoma" pitchFamily="34" charset="0"/>
                  <a:sym typeface="Symbol" pitchFamily="18" charset="2"/>
                </a:rPr>
                <a:t>）</a:t>
              </a:r>
              <a:endParaRPr kumimoji="1" lang="zh-CN" altLang="en-US" sz="2400" b="1">
                <a:latin typeface="Tahoma" pitchFamily="34" charset="0"/>
              </a:endParaRPr>
            </a:p>
          </p:txBody>
        </p:sp>
        <p:sp>
          <p:nvSpPr>
            <p:cNvPr id="107525" name="AutoShape 5"/>
            <p:cNvSpPr>
              <a:spLocks/>
            </p:cNvSpPr>
            <p:nvPr/>
          </p:nvSpPr>
          <p:spPr bwMode="auto">
            <a:xfrm>
              <a:off x="2400" y="2090"/>
              <a:ext cx="132" cy="460"/>
            </a:xfrm>
            <a:prstGeom prst="leftBrace">
              <a:avLst>
                <a:gd name="adj1" fmla="val 2904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219200" y="2743200"/>
            <a:ext cx="7239000" cy="2514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7527" name="Picture 7" descr="图4_1DFA M的状态图表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843213"/>
            <a:ext cx="6705600" cy="23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2590800" y="5226050"/>
            <a:ext cx="480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38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5287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9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097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6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24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81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38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(S,a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aa)=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(f(S,a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000" b="1">
                <a:latin typeface="Times New Roman" pitchFamily="18" charset="0"/>
              </a:rPr>
              <a:t>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aa)=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(U,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aa)=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(f(U,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a)</a:t>
            </a:r>
            <a:r>
              <a:rPr kumimoji="1" lang="en-US" altLang="zh-CN" sz="2000" b="1">
                <a:latin typeface="Times New Roman" pitchFamily="18" charset="0"/>
              </a:rPr>
              <a:t>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             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(Q,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a) =</a:t>
            </a:r>
            <a:r>
              <a:rPr kumimoji="1" lang="en-US" altLang="zh-CN" sz="2000" b="1">
                <a:latin typeface="Times New Roman" pitchFamily="18" charset="0"/>
              </a:rPr>
              <a:t>f(Q,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a)=Q</a:t>
            </a:r>
            <a:r>
              <a:rPr kumimoji="1" lang="en-US" altLang="zh-CN" sz="2000" b="1">
                <a:latin typeface="Times New Roman" pitchFamily="18" charset="0"/>
              </a:rPr>
              <a:t>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09600" y="2514600"/>
            <a:ext cx="8077200" cy="25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7772400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　　定义 </a:t>
            </a:r>
            <a:r>
              <a:rPr kumimoji="1" lang="en-US" altLang="zh-CN" sz="2000" b="1" dirty="0" smtClean="0">
                <a:latin typeface="Times New Roman" pitchFamily="18" charset="0"/>
              </a:rPr>
              <a:t>3.4     </a:t>
            </a:r>
            <a:r>
              <a:rPr kumimoji="1" lang="zh-CN" altLang="en-US" sz="2000" b="1" dirty="0">
                <a:latin typeface="Times New Roman" pitchFamily="18" charset="0"/>
              </a:rPr>
              <a:t>设</a:t>
            </a:r>
            <a:r>
              <a:rPr kumimoji="1" lang="en-US" altLang="zh-CN" sz="2000" b="1" dirty="0">
                <a:latin typeface="Times New Roman" pitchFamily="18" charset="0"/>
              </a:rPr>
              <a:t>DFA M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(K,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en-US" altLang="zh-CN" sz="2000" b="1" dirty="0" err="1">
                <a:latin typeface="Times New Roman" pitchFamily="18" charset="0"/>
              </a:rPr>
              <a:t>f,S,Z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，如果</a:t>
            </a:r>
            <a:r>
              <a:rPr kumimoji="1" lang="en-US" altLang="zh-CN" sz="2000" b="1" dirty="0">
                <a:latin typeface="Times New Roman" pitchFamily="18" charset="0"/>
              </a:rPr>
              <a:t>α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</a:t>
            </a:r>
            <a:r>
              <a:rPr kumimoji="1" lang="en-US" altLang="zh-CN" sz="2000" b="1" baseline="30000" dirty="0">
                <a:latin typeface="Times New Roman" pitchFamily="18" charset="0"/>
              </a:rPr>
              <a:t>*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f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 dirty="0">
                <a:latin typeface="Times New Roman" pitchFamily="18" charset="0"/>
              </a:rPr>
              <a:t>(S,α)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>
                <a:latin typeface="Times New Roman" pitchFamily="18" charset="0"/>
              </a:rPr>
              <a:t>Z</a:t>
            </a:r>
            <a:r>
              <a:rPr kumimoji="1" lang="zh-CN" altLang="en-US" sz="2000" b="1" dirty="0">
                <a:latin typeface="Times New Roman" pitchFamily="18" charset="0"/>
              </a:rPr>
              <a:t>，则称符号串</a:t>
            </a:r>
            <a:r>
              <a:rPr kumimoji="1" lang="en-US" altLang="zh-CN" sz="2000" b="1" dirty="0">
                <a:latin typeface="Times New Roman" pitchFamily="18" charset="0"/>
              </a:rPr>
              <a:t>α</a:t>
            </a:r>
            <a:r>
              <a:rPr kumimoji="1" lang="zh-CN" altLang="en-US" sz="2000" b="1" dirty="0">
                <a:latin typeface="Times New Roman" pitchFamily="18" charset="0"/>
              </a:rPr>
              <a:t>是</a:t>
            </a:r>
            <a:r>
              <a:rPr kumimoji="1" lang="en-US" altLang="zh-CN" sz="2000" b="1" dirty="0">
                <a:latin typeface="Times New Roman" pitchFamily="18" charset="0"/>
              </a:rPr>
              <a:t>DFA M</a:t>
            </a:r>
            <a:r>
              <a:rPr kumimoji="1" lang="zh-CN" altLang="en-US" sz="2000" b="1" dirty="0">
                <a:latin typeface="Times New Roman" pitchFamily="18" charset="0"/>
              </a:rPr>
              <a:t>所接受</a:t>
            </a:r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zh-CN" altLang="en-US" sz="2000" b="1" dirty="0">
                <a:latin typeface="Times New Roman" pitchFamily="18" charset="0"/>
              </a:rPr>
              <a:t>或识别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的。</a:t>
            </a:r>
            <a:r>
              <a:rPr kumimoji="1" lang="en-US" altLang="zh-CN" sz="2000" b="1" dirty="0">
                <a:latin typeface="Times New Roman" pitchFamily="18" charset="0"/>
              </a:rPr>
              <a:t>DFA M</a:t>
            </a:r>
            <a:r>
              <a:rPr kumimoji="1" lang="zh-CN" altLang="en-US" sz="2000" b="1" dirty="0">
                <a:latin typeface="Times New Roman" pitchFamily="18" charset="0"/>
              </a:rPr>
              <a:t>所接受的符号串的集合记为</a:t>
            </a:r>
            <a:r>
              <a:rPr kumimoji="1" lang="en-US" altLang="zh-CN" sz="2000" b="1" dirty="0">
                <a:latin typeface="Times New Roman" pitchFamily="18" charset="0"/>
              </a:rPr>
              <a:t>L(M)</a:t>
            </a:r>
            <a:r>
              <a:rPr kumimoji="1" lang="zh-CN" altLang="en-US" sz="2000" b="1" dirty="0">
                <a:latin typeface="Times New Roman" pitchFamily="18" charset="0"/>
              </a:rPr>
              <a:t>，即    </a:t>
            </a:r>
            <a:r>
              <a:rPr kumimoji="1" lang="en-US" altLang="zh-CN" sz="2000" b="1" dirty="0">
                <a:latin typeface="Times New Roman" pitchFamily="18" charset="0"/>
              </a:rPr>
              <a:t>L(M)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{α︱α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</a:t>
            </a:r>
            <a:r>
              <a:rPr kumimoji="1" lang="en-US" altLang="zh-CN" sz="2000" b="1" baseline="30000" dirty="0">
                <a:latin typeface="Times New Roman" pitchFamily="18" charset="0"/>
              </a:rPr>
              <a:t>*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f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 dirty="0">
                <a:latin typeface="Times New Roman" pitchFamily="18" charset="0"/>
              </a:rPr>
              <a:t>(S,α)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>
                <a:latin typeface="Times New Roman" pitchFamily="18" charset="0"/>
              </a:rPr>
              <a:t>Z}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b="1" dirty="0"/>
              <a:t>对于</a:t>
            </a:r>
            <a:r>
              <a:rPr kumimoji="1" lang="zh-CN" altLang="en-US" b="1" dirty="0">
                <a:sym typeface="Symbol" pitchFamily="18" charset="2"/>
              </a:rPr>
              <a:t></a:t>
            </a:r>
            <a:r>
              <a:rPr kumimoji="1" lang="zh-CN" altLang="en-US" b="1" dirty="0"/>
              <a:t>*上的符号串</a:t>
            </a:r>
            <a:r>
              <a:rPr kumimoji="1" lang="en-US" altLang="zh-CN" b="1" dirty="0"/>
              <a:t>α</a:t>
            </a:r>
            <a:r>
              <a:rPr kumimoji="1" lang="zh-CN" altLang="en-US" b="1" dirty="0"/>
              <a:t>，存在一条从初态到某一终态的路径，且该路径上的所有弧连接成的符号串等于</a:t>
            </a:r>
            <a:r>
              <a:rPr kumimoji="1" lang="en-US" altLang="zh-CN" b="1" dirty="0"/>
              <a:t>α</a:t>
            </a:r>
            <a:r>
              <a:rPr kumimoji="1" lang="zh-CN" altLang="en-US" b="1" dirty="0"/>
              <a:t>，则称</a:t>
            </a:r>
            <a:r>
              <a:rPr kumimoji="1" lang="en-US" altLang="zh-CN" b="1" dirty="0"/>
              <a:t>α</a:t>
            </a:r>
            <a:r>
              <a:rPr kumimoji="1" lang="zh-CN" altLang="en-US" b="1" dirty="0"/>
              <a:t>为该</a:t>
            </a:r>
            <a:r>
              <a:rPr kumimoji="1" lang="en-US" altLang="zh-CN" b="1" dirty="0"/>
              <a:t>DFA M</a:t>
            </a:r>
            <a:r>
              <a:rPr kumimoji="1" lang="zh-CN" altLang="en-US" b="1" dirty="0"/>
              <a:t>所接受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或识别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。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96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000" b="1">
                <a:latin typeface="Times New Roman" pitchFamily="18" charset="0"/>
              </a:rPr>
              <a:t>一个</a:t>
            </a:r>
            <a:r>
              <a:rPr kumimoji="1" lang="en-US" altLang="zh-CN" sz="2000" b="1">
                <a:latin typeface="Times New Roman" pitchFamily="18" charset="0"/>
              </a:rPr>
              <a:t>DFA M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(K,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>
                <a:latin typeface="Times New Roman" pitchFamily="18" charset="0"/>
              </a:rPr>
              <a:t>,f,S,Z)</a:t>
            </a:r>
            <a:r>
              <a:rPr kumimoji="1" lang="zh-CN" altLang="en-US" sz="2000" b="1">
                <a:latin typeface="Times New Roman" pitchFamily="18" charset="0"/>
              </a:rPr>
              <a:t>，以带权有向图</a:t>
            </a:r>
            <a:r>
              <a:rPr kumimoji="1" lang="en-US" altLang="zh-CN" sz="2000" b="1">
                <a:latin typeface="Times New Roman" pitchFamily="18" charset="0"/>
              </a:rPr>
              <a:t>G=(V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E)</a:t>
            </a:r>
            <a:r>
              <a:rPr kumimoji="1" lang="zh-CN" altLang="en-US" sz="2000" b="1">
                <a:latin typeface="Times New Roman" pitchFamily="18" charset="0"/>
              </a:rPr>
              <a:t>观点，还可采用图形直观描述：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362200" y="327660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</a:rPr>
              <a:t>顶点表示状态</a:t>
            </a:r>
            <a:r>
              <a:rPr kumimoji="1" lang="en-US" altLang="zh-CN" sz="2000" b="1">
                <a:latin typeface="Times New Roman" pitchFamily="18" charset="0"/>
              </a:rPr>
              <a:t>(</a:t>
            </a:r>
            <a:r>
              <a:rPr kumimoji="1" lang="zh-CN" altLang="en-US" sz="2000" b="1">
                <a:latin typeface="Times New Roman" pitchFamily="18" charset="0"/>
              </a:rPr>
              <a:t>即</a:t>
            </a:r>
            <a:r>
              <a:rPr kumimoji="1" lang="en-US" altLang="zh-CN" sz="2000" b="1">
                <a:latin typeface="Times New Roman" pitchFamily="18" charset="0"/>
              </a:rPr>
              <a:t>V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K)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</a:rPr>
              <a:t>加上粗箭头的顶点表示开始状态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</a:rPr>
              <a:t>双圈顶点表示接受状态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</a:rPr>
              <a:t>权为</a:t>
            </a: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zh-CN" altLang="en-US" sz="2000" b="1">
                <a:latin typeface="Times New Roman" pitchFamily="18" charset="0"/>
              </a:rPr>
              <a:t>的弧</a:t>
            </a:r>
            <a:r>
              <a:rPr kumimoji="1" lang="en-US" altLang="zh-CN" sz="2000" b="1">
                <a:latin typeface="Times New Roman" pitchFamily="18" charset="0"/>
              </a:rPr>
              <a:t>&lt;A,B&gt;(∈E)</a:t>
            </a:r>
            <a:r>
              <a:rPr kumimoji="1" lang="zh-CN" altLang="en-US" sz="2000" b="1">
                <a:latin typeface="Times New Roman" pitchFamily="18" charset="0"/>
              </a:rPr>
              <a:t>表示</a:t>
            </a:r>
            <a:r>
              <a:rPr kumimoji="1" lang="en-US" altLang="zh-CN" sz="2000" b="1">
                <a:latin typeface="Times New Roman" pitchFamily="18" charset="0"/>
              </a:rPr>
              <a:t>f(A,a)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B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33600" y="5410200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f(A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a)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＝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也读作“状态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经过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转换到状态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B”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80" name="Picture 12" descr="图4_1DFA M的状态图表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43400"/>
            <a:ext cx="3810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228600" y="4343400"/>
            <a:ext cx="4038600" cy="1905000"/>
          </a:xfrm>
          <a:prstGeom prst="rect">
            <a:avLst/>
          </a:prstGeom>
          <a:solidFill>
            <a:srgbClr val="00FF00">
              <a:alpha val="33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228600" y="3886200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84200" algn="l" eaLnBrk="1" hangingPunct="1"/>
            <a:r>
              <a:rPr kumimoji="1" lang="en-US" altLang="zh-CN" sz="2000" b="1">
                <a:latin typeface="Times New Roman" pitchFamily="18" charset="0"/>
              </a:rPr>
              <a:t>DFA M</a:t>
            </a:r>
            <a:r>
              <a:rPr kumimoji="1" lang="zh-CN" altLang="en-US" sz="2000" b="1">
                <a:latin typeface="Times New Roman" pitchFamily="18" charset="0"/>
              </a:rPr>
              <a:t>的状态图表示 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2209800" y="1295400"/>
            <a:ext cx="5105400" cy="2492375"/>
            <a:chOff x="-2" y="382"/>
            <a:chExt cx="2298" cy="926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0" y="384"/>
              <a:ext cx="2294" cy="922"/>
              <a:chOff x="0" y="384"/>
              <a:chExt cx="2294" cy="92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2208" cy="9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indent="193675" algn="just" eaLnBrk="1" hangingPunct="1"/>
                <a:r>
                  <a:rPr kumimoji="1" lang="en-US" altLang="zh-CN" sz="2000" b="1">
                    <a:latin typeface="Times New Roman" pitchFamily="18" charset="0"/>
                  </a:rPr>
                  <a:t>M</a:t>
                </a:r>
                <a:r>
                  <a:rPr kumimoji="1" lang="zh-CN" altLang="en-US" sz="2000" b="1">
                    <a:latin typeface="Times New Roman" pitchFamily="18" charset="0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</a:rPr>
                  <a:t>(K,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</a:t>
                </a:r>
                <a:r>
                  <a:rPr kumimoji="1" lang="en-US" altLang="zh-CN" sz="2000" b="1">
                    <a:latin typeface="Times New Roman" pitchFamily="18" charset="0"/>
                  </a:rPr>
                  <a:t>,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f,S,Z)</a:t>
                </a:r>
              </a:p>
              <a:p>
                <a:pPr indent="193675" algn="just" eaLnBrk="1" hangingPunct="1"/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   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其中  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K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{S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V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Q}</a:t>
                </a:r>
              </a:p>
              <a:p>
                <a:pPr indent="193675" algn="just"/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              </a:t>
                </a:r>
                <a:r>
                  <a:rPr kumimoji="1" lang="zh-CN" altLang="en-US" sz="2000" b="1">
                    <a:latin typeface="Times New Roman" pitchFamily="18" charset="0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{a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b}</a:t>
                </a:r>
              </a:p>
              <a:p>
                <a:pPr indent="193675" algn="just"/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           f:   f(S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U   f(S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V</a:t>
                </a:r>
              </a:p>
              <a:p>
                <a:pPr indent="193675" algn="just"/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                f(U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Q   f(U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V</a:t>
                </a:r>
              </a:p>
              <a:p>
                <a:pPr indent="193675" algn="just"/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                f(V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U   f(V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Q</a:t>
                </a:r>
              </a:p>
              <a:p>
                <a:pPr indent="193675" algn="just"/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                f(Q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Q   f(Q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Q</a:t>
                </a:r>
              </a:p>
              <a:p>
                <a:pPr indent="193675" algn="just"/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           Z</a:t>
                </a:r>
                <a:r>
                  <a:rPr kumimoji="1" lang="zh-CN" altLang="en-US" sz="2000" b="1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{Q}</a:t>
                </a:r>
              </a:p>
            </p:txBody>
          </p:sp>
          <p:sp>
            <p:nvSpPr>
              <p:cNvPr id="109575" name="Rectangle 7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294" cy="9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-2" y="382"/>
              <a:ext cx="2298" cy="92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609600" y="457200"/>
            <a:ext cx="7848600" cy="84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762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7783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 </a:t>
            </a:r>
            <a:r>
              <a:rPr kumimoji="1" lang="en-US" altLang="zh-CN" sz="2000" b="1" dirty="0" smtClean="0">
                <a:latin typeface="Times New Roman" pitchFamily="18" charset="0"/>
              </a:rPr>
              <a:t>3.3  </a:t>
            </a:r>
            <a:r>
              <a:rPr kumimoji="1" lang="en-US" altLang="zh-CN" sz="2000" b="1" dirty="0">
                <a:latin typeface="Times New Roman" pitchFamily="18" charset="0"/>
              </a:rPr>
              <a:t>DFA M</a:t>
            </a:r>
            <a:r>
              <a:rPr kumimoji="1" lang="zh-CN" altLang="en-US" sz="2000" b="1" dirty="0">
                <a:latin typeface="Times New Roman" pitchFamily="18" charset="0"/>
              </a:rPr>
              <a:t>定义如下，并转换直观状态图表示，讨论所接受的符号串情况。</a:t>
            </a:r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4446588" y="2613025"/>
            <a:ext cx="3217862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4572000" y="3886200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84200" algn="l" eaLnBrk="1" hangingPunct="1"/>
            <a:r>
              <a:rPr kumimoji="1" lang="en-US" altLang="zh-CN" sz="2000" b="1">
                <a:latin typeface="Times New Roman" pitchFamily="18" charset="0"/>
              </a:rPr>
              <a:t>DFA M</a:t>
            </a:r>
            <a:r>
              <a:rPr kumimoji="1" lang="zh-CN" altLang="en-US" sz="2000" b="1">
                <a:latin typeface="Times New Roman" pitchFamily="18" charset="0"/>
              </a:rPr>
              <a:t>的矩阵表示 </a:t>
            </a:r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4343400" y="4343400"/>
            <a:ext cx="4038600" cy="1905000"/>
            <a:chOff x="1152" y="1776"/>
            <a:chExt cx="3942" cy="1744"/>
          </a:xfrm>
        </p:grpSpPr>
        <p:graphicFrame>
          <p:nvGraphicFramePr>
            <p:cNvPr id="109584" name="Object 16"/>
            <p:cNvGraphicFramePr>
              <a:graphicFrameLocks noChangeAspect="1"/>
            </p:cNvGraphicFramePr>
            <p:nvPr/>
          </p:nvGraphicFramePr>
          <p:xfrm>
            <a:off x="1152" y="1776"/>
            <a:ext cx="3942" cy="1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40" name="工作表" r:id="rId4" imgW="2067151" imgH="1009891" progId="Excel.Sheet.8">
                    <p:embed/>
                  </p:oleObj>
                </mc:Choice>
                <mc:Fallback>
                  <p:oleObj name="工作表" r:id="rId4" imgW="2067151" imgH="1009891" progId="Excel.Sheet.8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776"/>
                          <a:ext cx="3942" cy="1744"/>
                        </a:xfrm>
                        <a:prstGeom prst="rect">
                          <a:avLst/>
                        </a:prstGeom>
                        <a:solidFill>
                          <a:srgbClr val="4EC1C4"/>
                        </a:solidFill>
                        <a:ln w="9525">
                          <a:solidFill>
                            <a:srgbClr val="6699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>
              <a:off x="1152" y="1776"/>
              <a:ext cx="1296" cy="336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6" name="Text Box 18"/>
            <p:cNvSpPr txBox="1">
              <a:spLocks noChangeArrowheads="1"/>
            </p:cNvSpPr>
            <p:nvPr/>
          </p:nvSpPr>
          <p:spPr bwMode="auto">
            <a:xfrm>
              <a:off x="2065" y="1785"/>
              <a:ext cx="576" cy="251"/>
            </a:xfrm>
            <a:prstGeom prst="rect">
              <a:avLst/>
            </a:prstGeom>
            <a:solidFill>
              <a:srgbClr val="4EC1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200" b="1">
                  <a:latin typeface="Times New Roman" pitchFamily="18" charset="0"/>
                </a:rPr>
                <a:t>字符</a:t>
              </a:r>
              <a:endParaRPr kumimoji="1" lang="zh-CN" altLang="en-US" sz="1600" b="1">
                <a:latin typeface="Times New Roman" pitchFamily="18" charset="0"/>
              </a:endParaRPr>
            </a:p>
          </p:txBody>
        </p:sp>
        <p:sp>
          <p:nvSpPr>
            <p:cNvPr id="109587" name="Text Box 19"/>
            <p:cNvSpPr txBox="1">
              <a:spLocks noChangeArrowheads="1"/>
            </p:cNvSpPr>
            <p:nvPr/>
          </p:nvSpPr>
          <p:spPr bwMode="auto">
            <a:xfrm>
              <a:off x="1296" y="1881"/>
              <a:ext cx="577" cy="251"/>
            </a:xfrm>
            <a:prstGeom prst="rect">
              <a:avLst/>
            </a:prstGeom>
            <a:solidFill>
              <a:srgbClr val="4EC1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200" b="1">
                  <a:latin typeface="Times New Roman" pitchFamily="18" charset="0"/>
                </a:rPr>
                <a:t>状态</a:t>
              </a:r>
            </a:p>
          </p:txBody>
        </p:sp>
      </p:grp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8382000" y="4695825"/>
            <a:ext cx="336550" cy="15525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0</a:t>
            </a:r>
          </a:p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0</a:t>
            </a:r>
          </a:p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0</a:t>
            </a:r>
          </a:p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1</a:t>
            </a:r>
            <a:endParaRPr kumimoji="1" lang="en-US" altLang="zh-CN" sz="18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1" grpId="0" animBg="1"/>
      <p:bldP spid="109571" grpId="0"/>
      <p:bldP spid="109582" grpId="0"/>
      <p:bldP spid="1095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28600" y="549275"/>
            <a:ext cx="8610600" cy="27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6513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667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定义 </a:t>
            </a:r>
            <a:r>
              <a:rPr kumimoji="1" lang="en-US" altLang="zh-CN" sz="2000" b="1" dirty="0" smtClean="0">
                <a:latin typeface="Times New Roman" pitchFamily="18" charset="0"/>
              </a:rPr>
              <a:t>3.5 </a:t>
            </a:r>
            <a:r>
              <a:rPr kumimoji="1" lang="zh-CN" altLang="en-US" sz="2000" b="1" dirty="0">
                <a:latin typeface="Times New Roman" pitchFamily="18" charset="0"/>
              </a:rPr>
              <a:t>一个不确定的有穷自动机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是一个五元组：</a:t>
            </a:r>
            <a:r>
              <a:rPr kumimoji="1" lang="en-US" altLang="zh-CN" sz="2000" b="1" dirty="0">
                <a:latin typeface="Times New Roman" pitchFamily="18" charset="0"/>
              </a:rPr>
              <a:t>M=(K,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en-US" altLang="zh-CN" sz="2000" b="1" dirty="0" err="1">
                <a:latin typeface="Times New Roman" pitchFamily="18" charset="0"/>
              </a:rPr>
              <a:t>f,S,Z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。其中，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K</a:t>
            </a:r>
            <a:r>
              <a:rPr kumimoji="1" lang="zh-CN" altLang="en-US" sz="2000" b="1" dirty="0">
                <a:latin typeface="Times New Roman" pitchFamily="18" charset="0"/>
              </a:rPr>
              <a:t>是非空有穷集，每个元素称为状态；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zh-CN" altLang="en-US" sz="2000" b="1" dirty="0">
                <a:latin typeface="Times New Roman" pitchFamily="18" charset="0"/>
              </a:rPr>
              <a:t>是有穷字母表；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f</a:t>
            </a:r>
            <a:r>
              <a:rPr kumimoji="1" lang="zh-CN" altLang="en-US" sz="2000" b="1" dirty="0">
                <a:latin typeface="Times New Roman" pitchFamily="18" charset="0"/>
              </a:rPr>
              <a:t>是</a:t>
            </a:r>
            <a:r>
              <a:rPr kumimoji="1" lang="en-US" altLang="zh-CN" sz="2000" b="1" dirty="0">
                <a:latin typeface="Times New Roman" pitchFamily="18" charset="0"/>
              </a:rPr>
              <a:t>K×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>
                <a:latin typeface="Times New Roman" pitchFamily="18" charset="0"/>
              </a:rPr>
              <a:t>∪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{ε}</a:t>
            </a:r>
            <a:r>
              <a:rPr kumimoji="1" lang="en-US" altLang="zh-CN" sz="2000" b="1" dirty="0">
                <a:latin typeface="Times New Roman" pitchFamily="18" charset="0"/>
              </a:rPr>
              <a:t>→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ρ(K)</a:t>
            </a:r>
            <a:r>
              <a:rPr kumimoji="1" lang="zh-CN" altLang="en-US" sz="2000" b="1" dirty="0">
                <a:latin typeface="Times New Roman" pitchFamily="18" charset="0"/>
              </a:rPr>
              <a:t>映射；</a:t>
            </a:r>
            <a:r>
              <a:rPr kumimoji="1" lang="en-US" altLang="zh-CN" sz="2000" b="1" dirty="0">
                <a:latin typeface="Times New Roman" pitchFamily="18" charset="0"/>
              </a:rPr>
              <a:t>f</a:t>
            </a:r>
            <a:r>
              <a:rPr kumimoji="1" lang="zh-CN" altLang="en-US" sz="2000" b="1" dirty="0">
                <a:latin typeface="Times New Roman" pitchFamily="18" charset="0"/>
              </a:rPr>
              <a:t>称为状态转换函数，</a:t>
            </a:r>
            <a:r>
              <a:rPr kumimoji="1" lang="en-US" altLang="zh-CN" sz="2000" b="1" dirty="0">
                <a:latin typeface="Times New Roman" pitchFamily="18" charset="0"/>
              </a:rPr>
              <a:t>ρ(K) </a:t>
            </a:r>
            <a:r>
              <a:rPr kumimoji="1" lang="zh-CN" altLang="en-US" sz="2000" b="1" dirty="0">
                <a:latin typeface="Times New Roman" pitchFamily="18" charset="0"/>
              </a:rPr>
              <a:t>表示</a:t>
            </a:r>
            <a:r>
              <a:rPr kumimoji="1" lang="en-US" altLang="zh-CN" sz="2000" b="1" dirty="0">
                <a:latin typeface="Times New Roman" pitchFamily="18" charset="0"/>
              </a:rPr>
              <a:t>K</a:t>
            </a:r>
            <a:r>
              <a:rPr kumimoji="1" lang="zh-CN" altLang="en-US" sz="2000" b="1" dirty="0">
                <a:latin typeface="Times New Roman" pitchFamily="18" charset="0"/>
              </a:rPr>
              <a:t>之幂集。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S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</a:t>
            </a:r>
            <a:r>
              <a:rPr kumimoji="1" lang="en-US" altLang="zh-CN" sz="2000" b="1" dirty="0">
                <a:latin typeface="Times New Roman" pitchFamily="18" charset="0"/>
              </a:rPr>
              <a:t>K</a:t>
            </a:r>
            <a:r>
              <a:rPr kumimoji="1" lang="zh-CN" altLang="en-US" sz="2000" b="1" dirty="0">
                <a:latin typeface="Times New Roman" pitchFamily="18" charset="0"/>
              </a:rPr>
              <a:t>，称为开始状态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集</a:t>
            </a:r>
            <a:r>
              <a:rPr kumimoji="1" lang="zh-CN" altLang="en-US" sz="2000" b="1" dirty="0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Z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</a:t>
            </a:r>
            <a:r>
              <a:rPr kumimoji="1" lang="en-US" altLang="zh-CN" sz="2000" b="1" dirty="0">
                <a:latin typeface="Times New Roman" pitchFamily="18" charset="0"/>
              </a:rPr>
              <a:t>K</a:t>
            </a:r>
            <a:r>
              <a:rPr kumimoji="1" lang="zh-CN" altLang="en-US" sz="2000" b="1" dirty="0">
                <a:latin typeface="Times New Roman" pitchFamily="18" charset="0"/>
              </a:rPr>
              <a:t>，称为结束状态集，或接受状态集。 </a:t>
            </a:r>
          </a:p>
        </p:txBody>
      </p:sp>
      <p:pic>
        <p:nvPicPr>
          <p:cNvPr id="110596" name="Picture 4" descr="图4_4NFA M的状态图表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716338"/>
            <a:ext cx="71437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371600" y="4343400"/>
            <a:ext cx="1295400" cy="914400"/>
          </a:xfrm>
          <a:prstGeom prst="rect">
            <a:avLst/>
          </a:prstGeom>
          <a:solidFill>
            <a:srgbClr val="00FF00">
              <a:alpha val="33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  <p:bldP spid="11059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7772400" cy="1066800"/>
          </a:xfrm>
        </p:spPr>
        <p:txBody>
          <a:bodyPr/>
          <a:lstStyle/>
          <a:p>
            <a:r>
              <a:rPr lang="zh-CN" altLang="en-US" sz="3200" dirty="0" smtClean="0"/>
              <a:t>第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章 </a:t>
            </a:r>
            <a:r>
              <a:rPr lang="zh-CN" altLang="en-US" sz="3200" dirty="0"/>
              <a:t>词法分析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章  编译程序概述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章  文法和语言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  词法分析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章  自顶向下语法分析方法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章  自底向上优先分析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章  语法制导的语义计算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章  静态语义分析和中间代码生成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章  运行时存储管理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章  代码优化和目标代码生成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762000" y="3505200"/>
            <a:ext cx="8001000" cy="2667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1619" name="Picture 3" descr="图4_4NFA M的状态图表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59175"/>
            <a:ext cx="7824788" cy="255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85800" y="533400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000" b="1" dirty="0">
                <a:latin typeface="Times New Roman" pitchFamily="18" charset="0"/>
              </a:rPr>
              <a:t>例 </a:t>
            </a:r>
            <a:r>
              <a:rPr kumimoji="1" lang="en-US" altLang="zh-CN" sz="2000" b="1" dirty="0" smtClean="0">
                <a:latin typeface="Times New Roman" pitchFamily="18" charset="0"/>
              </a:rPr>
              <a:t>3.4  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定义如下，并讨论所接受的符号串情况。 </a:t>
            </a:r>
          </a:p>
        </p:txBody>
      </p:sp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685800" y="914400"/>
            <a:ext cx="7543800" cy="2536825"/>
            <a:chOff x="-2" y="-2"/>
            <a:chExt cx="2845" cy="926"/>
          </a:xfrm>
        </p:grpSpPr>
        <p:grpSp>
          <p:nvGrpSpPr>
            <p:cNvPr id="111622" name="Group 6"/>
            <p:cNvGrpSpPr>
              <a:grpSpLocks/>
            </p:cNvGrpSpPr>
            <p:nvPr/>
          </p:nvGrpSpPr>
          <p:grpSpPr bwMode="auto">
            <a:xfrm>
              <a:off x="0" y="0"/>
              <a:ext cx="2841" cy="922"/>
              <a:chOff x="0" y="0"/>
              <a:chExt cx="2841" cy="922"/>
            </a:xfrm>
          </p:grpSpPr>
          <p:sp>
            <p:nvSpPr>
              <p:cNvPr id="111623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55" cy="9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indent="193675" algn="just" eaLnBrk="1" hangingPunct="1"/>
                <a:r>
                  <a:rPr kumimoji="1" lang="en-US" altLang="zh-CN" sz="2000" b="1" dirty="0">
                    <a:latin typeface="Times New Roman" pitchFamily="18" charset="0"/>
                  </a:rPr>
                  <a:t>M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(K, 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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f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Z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），其中，</a:t>
                </a:r>
              </a:p>
              <a:p>
                <a:pPr indent="193675" algn="just"/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        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K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{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B,U,Q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}</a:t>
                </a:r>
              </a:p>
              <a:p>
                <a:pPr indent="193675" algn="just"/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        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{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0,1,2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}</a:t>
                </a:r>
              </a:p>
              <a:p>
                <a:pPr indent="193675" algn="just"/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        f:  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f(B,0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)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{B,U,Q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} 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f(B,1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)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{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U,Q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}  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f(B,2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）＝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{Q}</a:t>
                </a:r>
              </a:p>
              <a:p>
                <a:pPr indent="193675" algn="just"/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f(U,0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)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Φ            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f(U,1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)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{U}       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f(U,2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)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{Q}</a:t>
                </a:r>
              </a:p>
              <a:p>
                <a:pPr indent="193675" algn="just"/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f(Q,0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)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Φ            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f(Q,1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)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Φ         </a:t>
                </a:r>
                <a:r>
                  <a:rPr kumimoji="1" lang="en-US" altLang="zh-CN" sz="2000" b="1" dirty="0" smtClean="0">
                    <a:latin typeface="Times New Roman" pitchFamily="18" charset="0"/>
                    <a:sym typeface="Symbol" pitchFamily="18" charset="2"/>
                  </a:rPr>
                  <a:t>f(Q,2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）＝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{Q}</a:t>
                </a:r>
              </a:p>
              <a:p>
                <a:pPr indent="193675" algn="just"/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        S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{B}</a:t>
                </a:r>
              </a:p>
              <a:p>
                <a:pPr indent="193675" algn="just"/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        Z</a:t>
                </a:r>
                <a:r>
                  <a:rPr kumimoji="1"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  <a:sym typeface="Symbol" pitchFamily="18" charset="2"/>
                  </a:rPr>
                  <a:t>{Q}</a:t>
                </a:r>
              </a:p>
            </p:txBody>
          </p:sp>
          <p:sp>
            <p:nvSpPr>
              <p:cNvPr id="111624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41" cy="9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1625" name="Rectangle 9"/>
            <p:cNvSpPr>
              <a:spLocks noChangeArrowheads="1"/>
            </p:cNvSpPr>
            <p:nvPr/>
          </p:nvSpPr>
          <p:spPr bwMode="auto">
            <a:xfrm>
              <a:off x="-2" y="-2"/>
              <a:ext cx="2845" cy="92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2184400" y="5673725"/>
            <a:ext cx="60198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M</a:t>
            </a:r>
            <a:r>
              <a:rPr kumimoji="1" lang="zh-CN" altLang="en-US" sz="2000" b="1">
                <a:latin typeface="Times New Roman" pitchFamily="18" charset="0"/>
              </a:rPr>
              <a:t>接受的</a:t>
            </a:r>
            <a:r>
              <a:rPr kumimoji="1" lang="en-US" altLang="zh-CN" sz="2000" b="1">
                <a:latin typeface="Times New Roman" pitchFamily="18" charset="0"/>
                <a:hlinkClick r:id="rId3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、</a:t>
            </a:r>
            <a:r>
              <a:rPr kumimoji="1" lang="en-US" altLang="zh-CN" sz="2000" b="1">
                <a:latin typeface="Times New Roman" pitchFamily="18" charset="0"/>
                <a:hlinkClick r:id="rId4"/>
              </a:rPr>
              <a:t>012</a:t>
            </a:r>
            <a:r>
              <a:rPr kumimoji="1" lang="zh-CN" altLang="en-US" sz="2000" b="1">
                <a:latin typeface="Times New Roman" pitchFamily="18" charset="0"/>
              </a:rPr>
              <a:t>和</a:t>
            </a:r>
            <a:r>
              <a:rPr kumimoji="1" lang="en-US" altLang="zh-CN" sz="2000" b="1">
                <a:latin typeface="Times New Roman" pitchFamily="18" charset="0"/>
              </a:rPr>
              <a:t>M</a:t>
            </a:r>
            <a:r>
              <a:rPr kumimoji="1" lang="zh-CN" altLang="en-US" sz="2000" b="1">
                <a:latin typeface="Times New Roman" pitchFamily="18" charset="0"/>
              </a:rPr>
              <a:t>不接受的</a:t>
            </a:r>
            <a:r>
              <a:rPr kumimoji="1" lang="en-US" altLang="zh-CN" sz="2000" b="1">
                <a:latin typeface="Times New Roman" pitchFamily="18" charset="0"/>
                <a:hlinkClick r:id="rId5"/>
              </a:rPr>
              <a:t>11</a:t>
            </a:r>
            <a:r>
              <a:rPr kumimoji="1" lang="zh-CN" altLang="en-US" sz="2000" b="1">
                <a:latin typeface="Times New Roman" pitchFamily="18" charset="0"/>
              </a:rPr>
              <a:t>的识别过程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304800" y="549275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8578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NFA</a:t>
            </a:r>
            <a:r>
              <a:rPr kumimoji="1" lang="zh-CN" altLang="en-US" sz="2000" b="1">
                <a:latin typeface="Times New Roman" pitchFamily="18" charset="0"/>
              </a:rPr>
              <a:t>转换函数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zh-CN" altLang="en-US" sz="2000" b="1">
                <a:latin typeface="Times New Roman" pitchFamily="18" charset="0"/>
              </a:rPr>
              <a:t>也可以扩充为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ρ(K)×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baseline="30000">
                <a:latin typeface="Times New Roman" pitchFamily="18" charset="0"/>
              </a:rPr>
              <a:t>*</a:t>
            </a:r>
            <a:r>
              <a:rPr kumimoji="1" lang="en-US" altLang="zh-CN" sz="2000" b="1">
                <a:latin typeface="Times New Roman" pitchFamily="18" charset="0"/>
              </a:rPr>
              <a:t>→ρ(K)</a:t>
            </a:r>
            <a:r>
              <a:rPr kumimoji="1" lang="zh-CN" altLang="en-US" sz="2000" b="1">
                <a:latin typeface="Times New Roman" pitchFamily="18" charset="0"/>
              </a:rPr>
              <a:t>映射，并以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zh-CN" altLang="en-US" sz="2000" b="1">
                <a:latin typeface="Times New Roman" pitchFamily="18" charset="0"/>
              </a:rPr>
              <a:t>替代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使用。设 </a:t>
            </a: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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β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</a:t>
            </a:r>
            <a:r>
              <a:rPr kumimoji="1" lang="en-US" altLang="zh-CN" sz="2000" b="1" baseline="30000">
                <a:latin typeface="Times New Roman" pitchFamily="18" charset="0"/>
              </a:rPr>
              <a:t>*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I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</a:t>
            </a:r>
            <a:r>
              <a:rPr kumimoji="1" lang="en-US" altLang="zh-CN" sz="2000" b="1">
                <a:latin typeface="Times New Roman" pitchFamily="18" charset="0"/>
              </a:rPr>
              <a:t>K</a:t>
            </a:r>
            <a:r>
              <a:rPr kumimoji="1" lang="zh-CN" altLang="en-US" sz="2000" b="1">
                <a:latin typeface="Times New Roman" pitchFamily="18" charset="0"/>
              </a:rPr>
              <a:t>，即 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6672263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          </a:t>
            </a:r>
            <a:r>
              <a:rPr kumimoji="1" lang="en-US" altLang="zh-CN" sz="2000" b="1">
                <a:latin typeface="Times New Roman" pitchFamily="18" charset="0"/>
              </a:rPr>
              <a:t>M(I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zh-CN" altLang="en-US" sz="2000" b="1">
                <a:latin typeface="Times New Roman" pitchFamily="18" charset="0"/>
              </a:rPr>
              <a:t>）              </a:t>
            </a:r>
            <a:r>
              <a:rPr kumimoji="1" lang="en-US" altLang="zh-CN" sz="2000" b="1">
                <a:latin typeface="Times New Roman" pitchFamily="18" charset="0"/>
              </a:rPr>
              <a:t>(β=ε)</a:t>
            </a:r>
          </a:p>
          <a:p>
            <a:pPr algn="just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(I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β)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＝</a:t>
            </a:r>
          </a:p>
          <a:p>
            <a:pPr algn="just" eaLnBrk="1" hangingPunct="1">
              <a:lnSpc>
                <a:spcPct val="80000"/>
              </a:lnSpc>
            </a:pPr>
            <a:r>
              <a:rPr kumimoji="1" lang="zh-CN" altLang="en-US" sz="2400">
                <a:latin typeface="宋体" pitchFamily="2" charset="-122"/>
                <a:sym typeface="Symbol" pitchFamily="18" charset="2"/>
              </a:rPr>
              <a:t>            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f</a:t>
            </a:r>
            <a:r>
              <a:rPr kumimoji="1" lang="en-US" altLang="zh-CN" sz="2000" b="1">
                <a:latin typeface="Times New Roman" pitchFamily="18" charset="0"/>
              </a:rPr>
              <a:t>(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M(I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），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β)  (β</a:t>
            </a:r>
            <a:r>
              <a:rPr kumimoji="1" lang="en-US" altLang="zh-CN" sz="2000" b="1">
                <a:latin typeface="Times New Roman" pitchFamily="18" charset="0"/>
              </a:rPr>
              <a:t>ε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)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12646" name="AutoShape 6"/>
          <p:cNvSpPr>
            <a:spLocks/>
          </p:cNvSpPr>
          <p:nvPr/>
        </p:nvSpPr>
        <p:spPr bwMode="auto">
          <a:xfrm>
            <a:off x="3352800" y="1468438"/>
            <a:ext cx="207963" cy="609600"/>
          </a:xfrm>
          <a:prstGeom prst="leftBrace">
            <a:avLst>
              <a:gd name="adj1" fmla="val 5416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324100" y="2292350"/>
            <a:ext cx="474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其中，</a:t>
            </a:r>
            <a:r>
              <a:rPr kumimoji="1" lang="en-US" altLang="zh-CN" sz="2000">
                <a:latin typeface="Times New Roman" pitchFamily="18" charset="0"/>
              </a:rPr>
              <a:t>M(I</a:t>
            </a:r>
            <a:r>
              <a:rPr kumimoji="1" lang="zh-CN" altLang="en-US" sz="2000">
                <a:latin typeface="Times New Roman" pitchFamily="18" charset="0"/>
              </a:rPr>
              <a:t>，</a:t>
            </a:r>
            <a:r>
              <a:rPr kumimoji="1" lang="en-US" altLang="zh-CN" sz="2000">
                <a:latin typeface="Times New Roman" pitchFamily="18" charset="0"/>
              </a:rPr>
              <a:t>a)</a:t>
            </a:r>
            <a:r>
              <a:rPr kumimoji="1" lang="zh-CN" altLang="en-US" sz="2000">
                <a:latin typeface="Times New Roman" pitchFamily="18" charset="0"/>
              </a:rPr>
              <a:t>＝ </a:t>
            </a:r>
            <a:r>
              <a:rPr kumimoji="1" lang="zh-CN" altLang="en-US" sz="2000" b="1">
                <a:latin typeface="Times New Roman" pitchFamily="18" charset="0"/>
              </a:rPr>
              <a:t>∪ </a:t>
            </a:r>
            <a:r>
              <a:rPr kumimoji="1" lang="en-US" altLang="zh-CN" sz="2000">
                <a:latin typeface="Times New Roman" pitchFamily="18" charset="0"/>
              </a:rPr>
              <a:t>f(q</a:t>
            </a:r>
            <a:r>
              <a:rPr kumimoji="1" lang="zh-CN" altLang="en-US" sz="2000">
                <a:latin typeface="Times New Roman" pitchFamily="18" charset="0"/>
              </a:rPr>
              <a:t>，</a:t>
            </a:r>
            <a:r>
              <a:rPr kumimoji="1" lang="en-US" altLang="zh-CN" sz="2000">
                <a:latin typeface="Times New Roman" pitchFamily="18" charset="0"/>
              </a:rPr>
              <a:t>a)</a:t>
            </a:r>
            <a:r>
              <a:rPr kumimoji="1" lang="en-US" altLang="zh-CN" sz="2400">
                <a:latin typeface="宋体" pitchFamily="2" charset="-122"/>
              </a:rPr>
              <a:t> 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562600" y="2349500"/>
            <a:ext cx="9747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000">
                <a:latin typeface="Times New Roman" pitchFamily="18" charset="0"/>
              </a:rPr>
              <a:t>q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I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066800" y="2960688"/>
            <a:ext cx="7391400" cy="22971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2650" name="Picture 10" descr="图4_4NFA M的状态图表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030538"/>
            <a:ext cx="7143750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2286000" y="5321300"/>
            <a:ext cx="6248400" cy="882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38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5287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9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097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6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24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81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38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({B},012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)=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(M({B},0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000" b="1">
                <a:latin typeface="Times New Roman" pitchFamily="18" charset="0"/>
              </a:rPr>
              <a:t>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12)=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({B,U,Q},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12)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    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(M({B,U,Q},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1)</a:t>
            </a:r>
            <a:r>
              <a:rPr kumimoji="1" lang="en-US" altLang="zh-CN" sz="2000" b="1">
                <a:latin typeface="Times New Roman" pitchFamily="18" charset="0"/>
              </a:rPr>
              <a:t>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2)=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({U,Q},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2)=</a:t>
            </a:r>
            <a:r>
              <a:rPr kumimoji="1" lang="en-US" altLang="zh-CN" sz="2000" b="1">
                <a:latin typeface="Times New Roman" pitchFamily="18" charset="0"/>
              </a:rPr>
              <a:t>M({U,Q},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2)={Q}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57200" y="393700"/>
            <a:ext cx="8229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　　定义 </a:t>
            </a:r>
            <a:r>
              <a:rPr kumimoji="1" lang="en-US" altLang="zh-CN" sz="2000" b="1" dirty="0" smtClean="0">
                <a:latin typeface="Times New Roman" pitchFamily="18" charset="0"/>
              </a:rPr>
              <a:t>3.6  </a:t>
            </a:r>
            <a:r>
              <a:rPr kumimoji="1" lang="zh-CN" altLang="en-US" sz="2000" b="1" dirty="0">
                <a:latin typeface="Times New Roman" pitchFamily="18" charset="0"/>
              </a:rPr>
              <a:t>设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(K,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f,S,Z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，如果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α</a:t>
            </a:r>
            <a:r>
              <a:rPr kumimoji="1" lang="en-US" altLang="zh-CN" sz="2000" b="1" baseline="30000" dirty="0">
                <a:latin typeface="Times New Roman" pitchFamily="18" charset="0"/>
              </a:rPr>
              <a:t>*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f</a:t>
            </a:r>
            <a:r>
              <a:rPr kumimoji="1" lang="en-US" altLang="zh-CN" sz="2000" b="1" dirty="0">
                <a:latin typeface="Times New Roman" pitchFamily="18" charset="0"/>
              </a:rPr>
              <a:t>(S,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α)∩Z≠Φ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，则称符号串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α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是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所接受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或识别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的。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所接受的符号串的集合亦记为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L(M)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，即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         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L(M)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{α︱α</a:t>
            </a:r>
            <a:r>
              <a:rPr kumimoji="1" lang="en-US" altLang="zh-CN" sz="2000" b="1" baseline="30000" dirty="0">
                <a:latin typeface="Times New Roman" pitchFamily="18" charset="0"/>
              </a:rPr>
              <a:t>*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f</a:t>
            </a:r>
            <a:r>
              <a:rPr kumimoji="1" lang="en-US" altLang="zh-CN" sz="2000" b="1" dirty="0">
                <a:latin typeface="Times New Roman" pitchFamily="18" charset="0"/>
              </a:rPr>
              <a:t>(S,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α)∩Z≠Φ}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。 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838200" y="2133600"/>
            <a:ext cx="7391400" cy="2362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3668" name="Picture 4" descr="图4_4NFA M的状态图表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217738"/>
            <a:ext cx="71437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981200" y="4568825"/>
            <a:ext cx="6096000" cy="1552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38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5287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9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097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6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24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81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38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∵ 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({B},012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)=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(M({B},0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000" b="1">
                <a:latin typeface="Times New Roman" pitchFamily="18" charset="0"/>
              </a:rPr>
              <a:t>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12)=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({B,U,Q},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12)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   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(M({B,U,Q},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1)</a:t>
            </a:r>
            <a:r>
              <a:rPr kumimoji="1" lang="en-US" altLang="zh-CN" sz="2000" b="1">
                <a:latin typeface="Times New Roman" pitchFamily="18" charset="0"/>
              </a:rPr>
              <a:t>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2)=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({U,Q},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2)=</a:t>
            </a:r>
            <a:r>
              <a:rPr kumimoji="1" lang="en-US" altLang="zh-CN" sz="2000" b="1">
                <a:latin typeface="Times New Roman" pitchFamily="18" charset="0"/>
              </a:rPr>
              <a:t>M({U,Q},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2)={Q}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({B},012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)∩</a:t>
            </a:r>
            <a:r>
              <a:rPr kumimoji="1" lang="en-US" altLang="zh-CN" sz="2000" b="1">
                <a:latin typeface="Times New Roman" pitchFamily="18" charset="0"/>
              </a:rPr>
              <a:t>Z≠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Φ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∴ </a:t>
            </a:r>
            <a:r>
              <a:rPr kumimoji="1" lang="en-US" altLang="zh-CN" sz="2000" b="1">
                <a:latin typeface="Times New Roman" pitchFamily="18" charset="0"/>
              </a:rPr>
              <a:t>012</a:t>
            </a:r>
            <a:r>
              <a:rPr kumimoji="1" lang="zh-CN" altLang="en-US" sz="2000" b="1">
                <a:latin typeface="Times New Roman" pitchFamily="18" charset="0"/>
              </a:rPr>
              <a:t>是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NFA M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所接受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或识别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2057400" y="5334000"/>
            <a:ext cx="19050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143000" y="1295400"/>
            <a:ext cx="7162800" cy="3886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1000" u="sng">
                <a:latin typeface="Tahoma" pitchFamily="34" charset="0"/>
                <a:hlinkClick r:id="rId2" action="ppaction://hlinksldjump"/>
              </a:rPr>
              <a:t>目录</a:t>
            </a:r>
            <a:endParaRPr kumimoji="1" lang="zh-CN" altLang="en-US" sz="1000" u="sng">
              <a:latin typeface="Tahoma" pitchFamily="34" charset="0"/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609600" y="4730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  </a:t>
            </a:r>
            <a:r>
              <a:rPr kumimoji="1" lang="zh-CN" altLang="en-US" sz="2000" b="1" dirty="0">
                <a:latin typeface="Times New Roman" pitchFamily="18" charset="0"/>
              </a:rPr>
              <a:t>定义 </a:t>
            </a:r>
            <a:r>
              <a:rPr kumimoji="1" lang="en-US" altLang="zh-CN" sz="2000" b="1" dirty="0" smtClean="0">
                <a:latin typeface="Times New Roman" pitchFamily="18" charset="0"/>
              </a:rPr>
              <a:t>3.7  </a:t>
            </a:r>
            <a:r>
              <a:rPr kumimoji="1" lang="zh-CN" altLang="en-US" sz="2000" b="1" dirty="0">
                <a:latin typeface="Times New Roman" pitchFamily="18" charset="0"/>
              </a:rPr>
              <a:t>如果</a:t>
            </a:r>
            <a:r>
              <a:rPr kumimoji="1" lang="en-US" altLang="zh-CN" sz="2000" b="1" dirty="0">
                <a:latin typeface="Times New Roman" pitchFamily="18" charset="0"/>
              </a:rPr>
              <a:t>FA M</a:t>
            </a:r>
            <a:r>
              <a:rPr kumimoji="1" lang="en-US" altLang="zh-CN" sz="2000" b="1" baseline="-30000" dirty="0">
                <a:latin typeface="Times New Roman" pitchFamily="18" charset="0"/>
              </a:rPr>
              <a:t>1 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FA M</a:t>
            </a:r>
            <a:r>
              <a:rPr kumimoji="1" lang="en-US" altLang="zh-CN" sz="2000" b="1" baseline="-30000" dirty="0">
                <a:latin typeface="Times New Roman" pitchFamily="18" charset="0"/>
              </a:rPr>
              <a:t>2</a:t>
            </a:r>
            <a:r>
              <a:rPr kumimoji="1" lang="zh-CN" altLang="en-US" sz="2000" b="1" dirty="0">
                <a:latin typeface="Times New Roman" pitchFamily="18" charset="0"/>
              </a:rPr>
              <a:t>接受相同的符号串的集合</a:t>
            </a:r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zh-CN" altLang="en-US" sz="2000" b="1" dirty="0">
                <a:latin typeface="Times New Roman" pitchFamily="18" charset="0"/>
              </a:rPr>
              <a:t>即</a:t>
            </a:r>
            <a:r>
              <a:rPr kumimoji="1" lang="en-US" altLang="zh-CN" sz="2000" b="1" dirty="0">
                <a:latin typeface="Times New Roman" pitchFamily="18" charset="0"/>
              </a:rPr>
              <a:t>L(M</a:t>
            </a:r>
            <a:r>
              <a:rPr kumimoji="1" lang="en-US" altLang="zh-CN" sz="2000" b="1" baseline="-3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L(M</a:t>
            </a:r>
            <a:r>
              <a:rPr kumimoji="1" lang="en-US" altLang="zh-CN" sz="2000" b="1" baseline="-30000" dirty="0"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latin typeface="Times New Roman" pitchFamily="18" charset="0"/>
              </a:rPr>
              <a:t>))</a:t>
            </a:r>
            <a:r>
              <a:rPr kumimoji="1" lang="zh-CN" altLang="en-US" sz="2000" b="1" dirty="0">
                <a:latin typeface="Times New Roman" pitchFamily="18" charset="0"/>
              </a:rPr>
              <a:t>，则称</a:t>
            </a:r>
            <a:r>
              <a:rPr kumimoji="1" lang="en-US" altLang="zh-CN" sz="2000" b="1" dirty="0">
                <a:latin typeface="Times New Roman" pitchFamily="18" charset="0"/>
              </a:rPr>
              <a:t>FA M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FA M</a:t>
            </a:r>
            <a:r>
              <a:rPr kumimoji="1" lang="en-US" altLang="zh-CN" sz="2000" b="1" baseline="-20000" dirty="0">
                <a:latin typeface="Times New Roman" pitchFamily="18" charset="0"/>
              </a:rPr>
              <a:t>2</a:t>
            </a:r>
            <a:r>
              <a:rPr kumimoji="1" lang="zh-CN" altLang="en-US" sz="2000" b="1" dirty="0">
                <a:latin typeface="Times New Roman" pitchFamily="18" charset="0"/>
              </a:rPr>
              <a:t>是等价的。</a:t>
            </a:r>
          </a:p>
        </p:txBody>
      </p:sp>
      <p:pic>
        <p:nvPicPr>
          <p:cNvPr id="114694" name="Picture 6" descr="图4_8含εNFA M′的状态图表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6858000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5" name="Picture 7" descr="图4_8DFA M的状态图表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858000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981200" y="5334000"/>
            <a:ext cx="6324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∵L(M)</a:t>
            </a:r>
            <a:r>
              <a:rPr kumimoji="1" lang="zh-CN" altLang="en-US" sz="2000" b="1">
                <a:latin typeface="Times New Roman" pitchFamily="18" charset="0"/>
              </a:rPr>
              <a:t>＝ </a:t>
            </a:r>
            <a:r>
              <a:rPr kumimoji="1" lang="en-US" altLang="zh-CN" sz="2000" b="1">
                <a:latin typeface="Times New Roman" pitchFamily="18" charset="0"/>
              </a:rPr>
              <a:t>L(M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{0</a:t>
            </a:r>
            <a:r>
              <a:rPr kumimoji="1" lang="en-US" altLang="zh-CN" sz="2000" b="1" baseline="30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en-US" altLang="zh-CN" sz="2000" b="1" baseline="30000">
                <a:latin typeface="Times New Roman" pitchFamily="18" charset="0"/>
              </a:rPr>
              <a:t>m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latin typeface="Times New Roman" pitchFamily="18" charset="0"/>
              </a:rPr>
              <a:t>k</a:t>
            </a:r>
            <a:r>
              <a:rPr kumimoji="1" lang="en-US" altLang="zh-CN" sz="2000" b="1">
                <a:latin typeface="Times New Roman" pitchFamily="18" charset="0"/>
              </a:rPr>
              <a:t>︱n,m,k≥0}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{0}*{1}*{2}* 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∴ FA M</a:t>
            </a:r>
            <a:r>
              <a:rPr kumimoji="1" lang="zh-CN" altLang="en-US" sz="2000" b="1">
                <a:latin typeface="Times New Roman" pitchFamily="18" charset="0"/>
              </a:rPr>
              <a:t>和</a:t>
            </a:r>
            <a:r>
              <a:rPr kumimoji="1" lang="en-US" altLang="zh-CN" sz="2000" b="1">
                <a:latin typeface="Times New Roman" pitchFamily="18" charset="0"/>
              </a:rPr>
              <a:t>FA M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是等价的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85800" y="1066800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　</a:t>
            </a:r>
            <a:r>
              <a:rPr kumimoji="1" lang="zh-CN" altLang="en-US" sz="2000" b="1" dirty="0" smtClean="0">
                <a:latin typeface="Times New Roman" pitchFamily="18" charset="0"/>
              </a:rPr>
              <a:t>　定义 </a:t>
            </a:r>
            <a:r>
              <a:rPr kumimoji="1" lang="en-US" altLang="zh-CN" sz="2000" b="1" dirty="0">
                <a:latin typeface="Times New Roman" pitchFamily="18" charset="0"/>
              </a:rPr>
              <a:t>3</a:t>
            </a:r>
            <a:r>
              <a:rPr kumimoji="1" lang="en-US" altLang="zh-CN" sz="2000" b="1" dirty="0" smtClean="0">
                <a:latin typeface="Times New Roman" pitchFamily="18" charset="0"/>
              </a:rPr>
              <a:t>.8  </a:t>
            </a:r>
            <a:r>
              <a:rPr kumimoji="1" lang="zh-CN" altLang="en-US" sz="2000" b="1" dirty="0" smtClean="0">
                <a:latin typeface="Times New Roman" pitchFamily="18" charset="0"/>
              </a:rPr>
              <a:t>设</a:t>
            </a:r>
            <a:r>
              <a:rPr kumimoji="1" lang="en-US" altLang="zh-CN" sz="2000" b="1" dirty="0" smtClean="0">
                <a:latin typeface="Times New Roman" pitchFamily="18" charset="0"/>
              </a:rPr>
              <a:t>NFA M</a:t>
            </a:r>
            <a:r>
              <a:rPr kumimoji="1" lang="zh-CN" altLang="en-US" sz="2000" b="1" dirty="0" smtClean="0">
                <a:latin typeface="Times New Roman" pitchFamily="18" charset="0"/>
              </a:rPr>
              <a:t>＝</a:t>
            </a:r>
            <a:r>
              <a:rPr kumimoji="1" lang="en-US" altLang="zh-CN" sz="2000" b="1" dirty="0" smtClean="0">
                <a:latin typeface="Times New Roman" pitchFamily="18" charset="0"/>
              </a:rPr>
              <a:t>(K,</a:t>
            </a:r>
            <a:r>
              <a:rPr kumimoji="1" lang="en-US" altLang="zh-CN" sz="2000" b="1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 smtClean="0">
                <a:latin typeface="Times New Roman" pitchFamily="18" charset="0"/>
              </a:rPr>
              <a:t>,</a:t>
            </a:r>
            <a:r>
              <a:rPr kumimoji="1" lang="en-US" altLang="zh-CN" sz="2000" b="1" dirty="0" err="1" smtClean="0">
                <a:latin typeface="Times New Roman" pitchFamily="18" charset="0"/>
              </a:rPr>
              <a:t>f,S,Z</a:t>
            </a:r>
            <a:r>
              <a:rPr kumimoji="1" lang="en-US" altLang="zh-CN" sz="2000" b="1" dirty="0" smtClean="0">
                <a:latin typeface="Times New Roman" pitchFamily="18" charset="0"/>
              </a:rPr>
              <a:t>)</a:t>
            </a:r>
            <a:r>
              <a:rPr kumimoji="1" lang="zh-CN" altLang="en-US" sz="2000" b="1" dirty="0" smtClean="0">
                <a:latin typeface="Times New Roman" pitchFamily="18" charset="0"/>
              </a:rPr>
              <a:t>，令</a:t>
            </a:r>
            <a:r>
              <a:rPr kumimoji="1" lang="en-US" altLang="zh-CN" sz="2000" b="1" dirty="0" smtClean="0">
                <a:latin typeface="Times New Roman" pitchFamily="18" charset="0"/>
              </a:rPr>
              <a:t>f(</a:t>
            </a:r>
            <a:r>
              <a:rPr kumimoji="1" lang="en-US" altLang="zh-CN" sz="2000" b="1" dirty="0" err="1" smtClean="0">
                <a:latin typeface="Times New Roman" pitchFamily="18" charset="0"/>
              </a:rPr>
              <a:t>q,ε</a:t>
            </a:r>
            <a:r>
              <a:rPr kumimoji="1" lang="en-US" altLang="zh-CN" sz="2000" b="1" dirty="0" smtClean="0">
                <a:latin typeface="Times New Roman" pitchFamily="18" charset="0"/>
              </a:rPr>
              <a:t>)</a:t>
            </a:r>
            <a:r>
              <a:rPr kumimoji="1" lang="zh-CN" altLang="en-US" sz="2000" b="1" dirty="0" smtClean="0">
                <a:latin typeface="Times New Roman" pitchFamily="18" charset="0"/>
              </a:rPr>
              <a:t>＝</a:t>
            </a:r>
            <a:r>
              <a:rPr kumimoji="1" lang="en-US" altLang="zh-CN" sz="2000" b="1" dirty="0" smtClean="0">
                <a:latin typeface="Times New Roman" pitchFamily="18" charset="0"/>
              </a:rPr>
              <a:t>q</a:t>
            </a:r>
            <a:r>
              <a:rPr kumimoji="1" lang="zh-CN" altLang="en-US" sz="2000" b="1" dirty="0" smtClean="0">
                <a:latin typeface="Times New Roman" pitchFamily="18" charset="0"/>
              </a:rPr>
              <a:t>，</a:t>
            </a:r>
            <a:r>
              <a:rPr kumimoji="1" lang="en-US" altLang="zh-CN" sz="2000" b="1" dirty="0" smtClean="0">
                <a:latin typeface="Times New Roman" pitchFamily="18" charset="0"/>
              </a:rPr>
              <a:t>I</a:t>
            </a:r>
            <a:r>
              <a:rPr kumimoji="1" lang="en-US" altLang="zh-CN" sz="2000" b="1" dirty="0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kumimoji="1" lang="en-US" altLang="zh-CN" sz="2000" b="1" dirty="0" smtClean="0">
                <a:latin typeface="Times New Roman" pitchFamily="18" charset="0"/>
              </a:rPr>
              <a:t>K</a:t>
            </a:r>
            <a:r>
              <a:rPr kumimoji="1" lang="zh-CN" altLang="en-US" sz="2000" b="1" dirty="0" smtClean="0">
                <a:latin typeface="Times New Roman" pitchFamily="18" charset="0"/>
              </a:rPr>
              <a:t>，</a:t>
            </a:r>
            <a:r>
              <a:rPr kumimoji="1" lang="en-US" altLang="zh-CN" sz="2000" b="1" dirty="0" smtClean="0">
                <a:latin typeface="Times New Roman" pitchFamily="18" charset="0"/>
              </a:rPr>
              <a:t>a∈</a:t>
            </a:r>
            <a:r>
              <a:rPr kumimoji="1" lang="en-US" altLang="zh-CN" sz="2000" b="1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 smtClean="0">
                <a:latin typeface="Times New Roman" pitchFamily="18" charset="0"/>
              </a:rPr>
              <a:t>∪{ε}</a:t>
            </a:r>
            <a:r>
              <a:rPr kumimoji="1" lang="zh-CN" altLang="en-US" sz="2000" b="1" dirty="0" smtClean="0">
                <a:latin typeface="Times New Roman" pitchFamily="18" charset="0"/>
              </a:rPr>
              <a:t>，</a:t>
            </a:r>
            <a:r>
              <a:rPr kumimoji="1" lang="zh-CN" altLang="en-US" sz="2000" b="1" dirty="0">
                <a:latin typeface="Times New Roman" pitchFamily="18" charset="0"/>
              </a:rPr>
              <a:t>则</a:t>
            </a:r>
            <a:r>
              <a:rPr kumimoji="1" lang="en-US" altLang="zh-CN" sz="2000" b="1" dirty="0">
                <a:latin typeface="Times New Roman" pitchFamily="18" charset="0"/>
              </a:rPr>
              <a:t>M(</a:t>
            </a:r>
            <a:r>
              <a:rPr kumimoji="1" lang="en-US" altLang="zh-CN" sz="2000" b="1" dirty="0" err="1">
                <a:latin typeface="Times New Roman" pitchFamily="18" charset="0"/>
              </a:rPr>
              <a:t>I,a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定义如下： 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257800" y="23622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kumimoji="1" lang="en-US" altLang="zh-CN" sz="1800">
                <a:latin typeface="Times New Roman" pitchFamily="18" charset="0"/>
              </a:rPr>
              <a:t>q </a:t>
            </a:r>
            <a:r>
              <a:rPr kumimoji="1" lang="en-US" altLang="zh-CN" sz="1800">
                <a:latin typeface="宋体" pitchFamily="2" charset="-122"/>
                <a:sym typeface="Symbol" pitchFamily="18" charset="2"/>
              </a:rPr>
              <a:t></a:t>
            </a:r>
            <a:r>
              <a:rPr kumimoji="1" lang="en-US" altLang="zh-CN" sz="1800">
                <a:latin typeface="Tahoma" pitchFamily="34" charset="0"/>
              </a:rPr>
              <a:t> I</a:t>
            </a:r>
            <a:endParaRPr kumimoji="1" lang="en-US" altLang="zh-CN" sz="1800">
              <a:latin typeface="宋体" pitchFamily="2" charset="-122"/>
              <a:sym typeface="Symbol" pitchFamily="18" charset="2"/>
            </a:endParaRPr>
          </a:p>
          <a:p>
            <a:pPr algn="l"/>
            <a:endParaRPr kumimoji="1" lang="en-US" altLang="zh-CN" sz="2000">
              <a:latin typeface="宋体" pitchFamily="2" charset="-122"/>
              <a:sym typeface="Symbol" pitchFamily="18" charset="2"/>
            </a:endParaRPr>
          </a:p>
        </p:txBody>
      </p:sp>
      <p:grpSp>
        <p:nvGrpSpPr>
          <p:cNvPr id="115717" name="Group 5"/>
          <p:cNvGrpSpPr>
            <a:grpSpLocks/>
          </p:cNvGrpSpPr>
          <p:nvPr/>
        </p:nvGrpSpPr>
        <p:grpSpPr bwMode="auto">
          <a:xfrm>
            <a:off x="2389188" y="2281238"/>
            <a:ext cx="3733800" cy="671512"/>
            <a:chOff x="0" y="281"/>
            <a:chExt cx="1210" cy="423"/>
          </a:xfrm>
        </p:grpSpPr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0" y="352"/>
              <a:ext cx="121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0" y="281"/>
              <a:ext cx="1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en-US" altLang="zh-CN" sz="2400">
                  <a:latin typeface="Tahoma" pitchFamily="34" charset="0"/>
                </a:rPr>
                <a:t>M</a:t>
              </a:r>
              <a:r>
                <a:rPr kumimoji="1" lang="en-US" altLang="zh-CN" sz="2400">
                  <a:latin typeface="宋体" pitchFamily="2" charset="-122"/>
                </a:rPr>
                <a:t>(</a:t>
              </a:r>
              <a:r>
                <a:rPr kumimoji="1" lang="en-US" altLang="zh-CN" sz="2400">
                  <a:latin typeface="Tahoma" pitchFamily="34" charset="0"/>
                </a:rPr>
                <a:t>I</a:t>
              </a:r>
              <a:r>
                <a:rPr kumimoji="1" lang="en-US" altLang="zh-CN" sz="2400">
                  <a:latin typeface="宋体" pitchFamily="2" charset="-122"/>
                </a:rPr>
                <a:t>,</a:t>
              </a:r>
              <a:r>
                <a:rPr kumimoji="1" lang="en-US" altLang="zh-CN" sz="2400">
                  <a:latin typeface="Tahoma" pitchFamily="34" charset="0"/>
                </a:rPr>
                <a:t>a</a:t>
              </a:r>
              <a:r>
                <a:rPr kumimoji="1" lang="en-US" altLang="zh-CN" sz="2400">
                  <a:latin typeface="宋体" pitchFamily="2" charset="-122"/>
                </a:rPr>
                <a:t>)</a:t>
              </a:r>
              <a:r>
                <a:rPr kumimoji="1" lang="zh-CN" altLang="en-US" sz="2400">
                  <a:latin typeface="Times New Roman" pitchFamily="18" charset="0"/>
                </a:rPr>
                <a:t>＝</a:t>
              </a:r>
              <a:r>
                <a:rPr kumimoji="1" lang="zh-CN" altLang="en-US" sz="2400">
                  <a:latin typeface="Tahoma" pitchFamily="34" charset="0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</a:rPr>
                <a:t>∪ </a:t>
              </a:r>
              <a:r>
                <a:rPr kumimoji="1" lang="en-US" altLang="zh-CN" sz="2400">
                  <a:latin typeface="Tahoma" pitchFamily="34" charset="0"/>
                </a:rPr>
                <a:t>f</a:t>
              </a:r>
              <a:r>
                <a:rPr kumimoji="1" lang="en-US" altLang="zh-CN" sz="2400">
                  <a:latin typeface="Times New Roman" pitchFamily="18" charset="0"/>
                </a:rPr>
                <a:t>(</a:t>
              </a:r>
              <a:r>
                <a:rPr kumimoji="1" lang="en-US" altLang="zh-CN" sz="2400">
                  <a:latin typeface="Tahoma" pitchFamily="34" charset="0"/>
                </a:rPr>
                <a:t>q</a:t>
              </a:r>
              <a:r>
                <a:rPr kumimoji="1" lang="en-US" altLang="zh-CN" sz="2400">
                  <a:latin typeface="宋体" pitchFamily="2" charset="-122"/>
                </a:rPr>
                <a:t>,</a:t>
              </a:r>
              <a:r>
                <a:rPr kumimoji="1" lang="en-US" altLang="zh-CN" sz="2400">
                  <a:latin typeface="Tahoma" pitchFamily="34" charset="0"/>
                </a:rPr>
                <a:t>a</a:t>
              </a:r>
              <a:r>
                <a:rPr kumimoji="1" lang="zh-CN" altLang="en-US" sz="2400">
                  <a:latin typeface="Times New Roman" pitchFamily="18" charset="0"/>
                </a:rPr>
                <a:t>）</a:t>
              </a:r>
            </a:p>
          </p:txBody>
        </p:sp>
      </p:grp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304800" y="3032125"/>
            <a:ext cx="83058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9373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定义 </a:t>
            </a:r>
            <a:r>
              <a:rPr kumimoji="1" lang="en-US" altLang="zh-CN" sz="2000" b="1" dirty="0" smtClean="0">
                <a:latin typeface="Times New Roman" pitchFamily="18" charset="0"/>
              </a:rPr>
              <a:t>3.9  </a:t>
            </a:r>
            <a:r>
              <a:rPr kumimoji="1" lang="zh-CN" altLang="en-US" sz="2000" b="1" dirty="0">
                <a:latin typeface="Times New Roman" pitchFamily="18" charset="0"/>
              </a:rPr>
              <a:t>设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(K,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en-US" altLang="zh-CN" sz="2000" b="1" dirty="0" err="1">
                <a:latin typeface="Times New Roman" pitchFamily="18" charset="0"/>
              </a:rPr>
              <a:t>f,S,Z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</a:t>
            </a:r>
            <a:r>
              <a:rPr kumimoji="1" lang="en-US" altLang="zh-CN" sz="2000" b="1" dirty="0">
                <a:latin typeface="Times New Roman" pitchFamily="18" charset="0"/>
              </a:rPr>
              <a:t>K</a:t>
            </a:r>
            <a:r>
              <a:rPr kumimoji="1" lang="zh-CN" altLang="en-US" sz="20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 err="1">
                <a:latin typeface="Times New Roman" pitchFamily="18" charset="0"/>
              </a:rPr>
              <a:t>ε_closure</a:t>
            </a:r>
            <a:r>
              <a:rPr kumimoji="1" lang="en-US" altLang="zh-CN" sz="2000" b="1" dirty="0">
                <a:latin typeface="Times New Roman" pitchFamily="18" charset="0"/>
              </a:rPr>
              <a:t>(I)</a:t>
            </a:r>
            <a:r>
              <a:rPr kumimoji="1" lang="zh-CN" altLang="en-US" sz="2000" b="1" dirty="0">
                <a:latin typeface="Times New Roman" pitchFamily="18" charset="0"/>
              </a:rPr>
              <a:t>定义如下：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⑴ </a:t>
            </a:r>
            <a:r>
              <a:rPr kumimoji="1" lang="en-US" altLang="zh-CN" sz="2000" b="1" dirty="0">
                <a:latin typeface="Times New Roman" pitchFamily="18" charset="0"/>
              </a:rPr>
              <a:t>I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</a:t>
            </a:r>
            <a:r>
              <a:rPr kumimoji="1" lang="en-US" altLang="zh-CN" sz="2000" b="1" dirty="0" err="1">
                <a:latin typeface="Times New Roman" pitchFamily="18" charset="0"/>
              </a:rPr>
              <a:t>ε_closure</a:t>
            </a:r>
            <a:r>
              <a:rPr kumimoji="1" lang="en-US" altLang="zh-CN" sz="2000" b="1" dirty="0">
                <a:latin typeface="Times New Roman" pitchFamily="18" charset="0"/>
              </a:rPr>
              <a:t>(I)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⑵ M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latin typeface="Times New Roman" pitchFamily="18" charset="0"/>
              </a:rPr>
              <a:t>ε_closure</a:t>
            </a:r>
            <a:r>
              <a:rPr kumimoji="1" lang="en-US" altLang="zh-CN" sz="2000" b="1" dirty="0">
                <a:latin typeface="Times New Roman" pitchFamily="18" charset="0"/>
              </a:rPr>
              <a:t>(I),ε)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</a:t>
            </a:r>
            <a:r>
              <a:rPr kumimoji="1" lang="en-US" altLang="zh-CN" sz="2000" b="1" dirty="0" err="1">
                <a:latin typeface="Times New Roman" pitchFamily="18" charset="0"/>
              </a:rPr>
              <a:t>ε_closure</a:t>
            </a:r>
            <a:r>
              <a:rPr kumimoji="1" lang="en-US" altLang="zh-CN" sz="2000" b="1" dirty="0">
                <a:latin typeface="Times New Roman" pitchFamily="18" charset="0"/>
              </a:rPr>
              <a:t>(I)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⑶ </a:t>
            </a:r>
            <a:r>
              <a:rPr kumimoji="1" lang="zh-CN" altLang="en-US" sz="2000" b="1" dirty="0">
                <a:latin typeface="Times New Roman" pitchFamily="18" charset="0"/>
              </a:rPr>
              <a:t>重复⑵，直到</a:t>
            </a:r>
            <a:r>
              <a:rPr kumimoji="1" lang="en-US" altLang="zh-CN" sz="2000" b="1" dirty="0" err="1">
                <a:latin typeface="Times New Roman" pitchFamily="18" charset="0"/>
              </a:rPr>
              <a:t>ε_closure</a:t>
            </a:r>
            <a:r>
              <a:rPr kumimoji="1" lang="en-US" altLang="zh-CN" sz="2000" b="1" dirty="0">
                <a:latin typeface="Times New Roman" pitchFamily="18" charset="0"/>
              </a:rPr>
              <a:t>(I)</a:t>
            </a:r>
            <a:r>
              <a:rPr kumimoji="1" lang="zh-CN" altLang="en-US" sz="2000" b="1" dirty="0">
                <a:latin typeface="Times New Roman" pitchFamily="18" charset="0"/>
              </a:rPr>
              <a:t>，不再扩大为止。 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457200" y="304800"/>
            <a:ext cx="7239000" cy="762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</a:rPr>
              <a:t>状态集的</a:t>
            </a:r>
            <a:r>
              <a:rPr kumimoji="1" lang="en-US" altLang="zh-CN" sz="2800" b="1" dirty="0" smtClean="0">
                <a:latin typeface="Times New Roman" pitchFamily="18" charset="0"/>
              </a:rPr>
              <a:t>ε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</a:rPr>
              <a:t>闭包 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ε_closure</a:t>
            </a:r>
            <a:r>
              <a:rPr kumimoji="1" lang="en-US" altLang="zh-CN" sz="2400" b="1" dirty="0" smtClean="0">
                <a:latin typeface="Times New Roman" pitchFamily="18" charset="0"/>
              </a:rPr>
              <a:t>(I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黑体" pitchFamily="2" charset="-122"/>
              </a:rPr>
              <a:t/>
            </a:r>
            <a:br>
              <a:rPr lang="zh-CN" altLang="en-US" sz="2400" b="1" dirty="0" smtClean="0">
                <a:latin typeface="Times New Roman" pitchFamily="18" charset="0"/>
                <a:ea typeface="黑体" pitchFamily="2" charset="-122"/>
              </a:rPr>
            </a:br>
            <a:endParaRPr lang="zh-CN" altLang="en-US" sz="2400" b="1" dirty="0">
              <a:solidFill>
                <a:srgbClr val="FF66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762000" y="942975"/>
            <a:ext cx="7620000" cy="84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  </a:t>
            </a:r>
            <a:r>
              <a:rPr kumimoji="1" lang="zh-CN" altLang="en-US" sz="2000" b="1" dirty="0">
                <a:latin typeface="Times New Roman" pitchFamily="18" charset="0"/>
              </a:rPr>
              <a:t>例 </a:t>
            </a:r>
            <a:r>
              <a:rPr kumimoji="1" lang="en-US" altLang="zh-CN" sz="2000" b="1" dirty="0" smtClean="0">
                <a:latin typeface="Times New Roman" pitchFamily="18" charset="0"/>
              </a:rPr>
              <a:t>3.6  </a:t>
            </a:r>
            <a:r>
              <a:rPr kumimoji="1" lang="zh-CN" altLang="en-US" sz="2000" b="1" dirty="0">
                <a:latin typeface="Times New Roman" pitchFamily="18" charset="0"/>
              </a:rPr>
              <a:t>设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＝（</a:t>
            </a:r>
            <a:r>
              <a:rPr kumimoji="1" lang="en-US" altLang="zh-CN" sz="2000" b="1" dirty="0">
                <a:latin typeface="Times New Roman" pitchFamily="18" charset="0"/>
              </a:rPr>
              <a:t>K,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en-US" altLang="zh-CN" sz="2000" b="1" dirty="0" err="1">
                <a:latin typeface="Times New Roman" pitchFamily="18" charset="0"/>
              </a:rPr>
              <a:t>f,S,Z</a:t>
            </a:r>
            <a:r>
              <a:rPr kumimoji="1" lang="zh-CN" altLang="en-US" sz="2000" b="1" dirty="0">
                <a:latin typeface="Times New Roman" pitchFamily="18" charset="0"/>
              </a:rPr>
              <a:t>）定义如下，给出计算</a:t>
            </a:r>
            <a:r>
              <a:rPr kumimoji="1" lang="en-US" altLang="zh-CN" sz="2000" b="1" dirty="0" err="1">
                <a:latin typeface="Times New Roman" pitchFamily="18" charset="0"/>
              </a:rPr>
              <a:t>ε_closure</a:t>
            </a:r>
            <a:r>
              <a:rPr kumimoji="1" lang="en-US" altLang="zh-CN" sz="2000" b="1" dirty="0">
                <a:latin typeface="Times New Roman" pitchFamily="18" charset="0"/>
              </a:rPr>
              <a:t>({3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8})</a:t>
            </a:r>
            <a:r>
              <a:rPr kumimoji="1" lang="zh-CN" altLang="en-US" sz="2000" b="1" dirty="0">
                <a:latin typeface="Times New Roman" pitchFamily="18" charset="0"/>
              </a:rPr>
              <a:t>过程。</a:t>
            </a:r>
          </a:p>
        </p:txBody>
      </p:sp>
      <p:grpSp>
        <p:nvGrpSpPr>
          <p:cNvPr id="116739" name="Group 3"/>
          <p:cNvGrpSpPr>
            <a:grpSpLocks/>
          </p:cNvGrpSpPr>
          <p:nvPr/>
        </p:nvGrpSpPr>
        <p:grpSpPr bwMode="auto">
          <a:xfrm>
            <a:off x="1143000" y="1905000"/>
            <a:ext cx="6858000" cy="3352800"/>
            <a:chOff x="720" y="1104"/>
            <a:chExt cx="4320" cy="1824"/>
          </a:xfrm>
        </p:grpSpPr>
        <p:sp>
          <p:nvSpPr>
            <p:cNvPr id="116740" name="Rectangle 4"/>
            <p:cNvSpPr>
              <a:spLocks noChangeArrowheads="1"/>
            </p:cNvSpPr>
            <p:nvPr/>
          </p:nvSpPr>
          <p:spPr bwMode="auto">
            <a:xfrm>
              <a:off x="2187" y="1508"/>
              <a:ext cx="2832" cy="1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6741" name="Group 5"/>
            <p:cNvGrpSpPr>
              <a:grpSpLocks/>
            </p:cNvGrpSpPr>
            <p:nvPr/>
          </p:nvGrpSpPr>
          <p:grpSpPr bwMode="auto">
            <a:xfrm>
              <a:off x="1617" y="1914"/>
              <a:ext cx="290" cy="279"/>
              <a:chOff x="3663" y="3452"/>
              <a:chExt cx="450" cy="474"/>
            </a:xfrm>
          </p:grpSpPr>
          <p:sp>
            <p:nvSpPr>
              <p:cNvPr id="116742" name="Oval 6"/>
              <p:cNvSpPr>
                <a:spLocks noChangeArrowheads="1"/>
              </p:cNvSpPr>
              <p:nvPr/>
            </p:nvSpPr>
            <p:spPr bwMode="auto">
              <a:xfrm>
                <a:off x="3663" y="3452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43" name="Text Box 7"/>
              <p:cNvSpPr txBox="1">
                <a:spLocks noChangeArrowheads="1"/>
              </p:cNvSpPr>
              <p:nvPr/>
            </p:nvSpPr>
            <p:spPr bwMode="auto">
              <a:xfrm>
                <a:off x="3678" y="3476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</a:rPr>
                  <a:t>1</a:t>
                </a:r>
              </a:p>
              <a:p>
                <a:pPr algn="l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116744" name="Group 8"/>
            <p:cNvGrpSpPr>
              <a:grpSpLocks/>
            </p:cNvGrpSpPr>
            <p:nvPr/>
          </p:nvGrpSpPr>
          <p:grpSpPr bwMode="auto">
            <a:xfrm>
              <a:off x="4693" y="1938"/>
              <a:ext cx="347" cy="311"/>
              <a:chOff x="9165" y="3419"/>
              <a:chExt cx="540" cy="526"/>
            </a:xfrm>
          </p:grpSpPr>
          <p:grpSp>
            <p:nvGrpSpPr>
              <p:cNvPr id="116745" name="Group 9"/>
              <p:cNvGrpSpPr>
                <a:grpSpLocks/>
              </p:cNvGrpSpPr>
              <p:nvPr/>
            </p:nvGrpSpPr>
            <p:grpSpPr bwMode="auto">
              <a:xfrm>
                <a:off x="9165" y="3419"/>
                <a:ext cx="510" cy="526"/>
                <a:chOff x="9165" y="3419"/>
                <a:chExt cx="510" cy="526"/>
              </a:xfrm>
            </p:grpSpPr>
            <p:sp>
              <p:nvSpPr>
                <p:cNvPr id="116746" name="Oval 10"/>
                <p:cNvSpPr>
                  <a:spLocks noChangeArrowheads="1"/>
                </p:cNvSpPr>
                <p:nvPr/>
              </p:nvSpPr>
              <p:spPr bwMode="auto">
                <a:xfrm>
                  <a:off x="9195" y="3456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47" name="Oval 11"/>
                <p:cNvSpPr>
                  <a:spLocks noChangeArrowheads="1"/>
                </p:cNvSpPr>
                <p:nvPr/>
              </p:nvSpPr>
              <p:spPr bwMode="auto">
                <a:xfrm>
                  <a:off x="9165" y="3419"/>
                  <a:ext cx="510" cy="52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6748" name="Text Box 12"/>
              <p:cNvSpPr txBox="1">
                <a:spLocks noChangeArrowheads="1"/>
              </p:cNvSpPr>
              <p:nvPr/>
            </p:nvSpPr>
            <p:spPr bwMode="auto">
              <a:xfrm>
                <a:off x="9165" y="3471"/>
                <a:ext cx="540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</a:rPr>
                  <a:t>10</a:t>
                </a:r>
              </a:p>
              <a:p>
                <a:pPr algn="l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116749" name="Group 13"/>
            <p:cNvGrpSpPr>
              <a:grpSpLocks/>
            </p:cNvGrpSpPr>
            <p:nvPr/>
          </p:nvGrpSpPr>
          <p:grpSpPr bwMode="auto">
            <a:xfrm>
              <a:off x="720" y="1862"/>
              <a:ext cx="538" cy="303"/>
              <a:chOff x="1980" y="3364"/>
              <a:chExt cx="837" cy="515"/>
            </a:xfrm>
          </p:grpSpPr>
          <p:sp>
            <p:nvSpPr>
              <p:cNvPr id="116750" name="Oval 14"/>
              <p:cNvSpPr>
                <a:spLocks noChangeArrowheads="1"/>
              </p:cNvSpPr>
              <p:nvPr/>
            </p:nvSpPr>
            <p:spPr bwMode="auto">
              <a:xfrm>
                <a:off x="2367" y="3426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51" name="Text Box 15"/>
              <p:cNvSpPr txBox="1">
                <a:spLocks noChangeArrowheads="1"/>
              </p:cNvSpPr>
              <p:nvPr/>
            </p:nvSpPr>
            <p:spPr bwMode="auto">
              <a:xfrm>
                <a:off x="2382" y="3420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</a:rPr>
                  <a:t>0</a:t>
                </a:r>
              </a:p>
              <a:p>
                <a:pPr algn="l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16752" name="Text Box 16"/>
              <p:cNvSpPr txBox="1">
                <a:spLocks noChangeArrowheads="1"/>
              </p:cNvSpPr>
              <p:nvPr/>
            </p:nvSpPr>
            <p:spPr bwMode="auto">
              <a:xfrm>
                <a:off x="1980" y="3364"/>
                <a:ext cx="537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  <a:sym typeface="Symbol" pitchFamily="18" charset="2"/>
                  </a:rPr>
                  <a:t></a:t>
                </a:r>
                <a:endParaRPr kumimoji="1" lang="en-US" altLang="zh-CN" sz="2400" b="1">
                  <a:latin typeface="Tahoma" pitchFamily="34" charset="0"/>
                </a:endParaRPr>
              </a:p>
              <a:p>
                <a:pPr algn="l"/>
                <a:endParaRPr kumimoji="1" lang="en-US" altLang="zh-CN" sz="2400" b="1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2474" y="1461"/>
              <a:ext cx="2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16754" name="Text Box 18"/>
            <p:cNvSpPr txBox="1">
              <a:spLocks noChangeArrowheads="1"/>
            </p:cNvSpPr>
            <p:nvPr/>
          </p:nvSpPr>
          <p:spPr bwMode="auto">
            <a:xfrm>
              <a:off x="1239" y="1831"/>
              <a:ext cx="26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ε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16755" name="Text Box 19"/>
            <p:cNvSpPr txBox="1">
              <a:spLocks noChangeArrowheads="1"/>
            </p:cNvSpPr>
            <p:nvPr/>
          </p:nvSpPr>
          <p:spPr bwMode="auto">
            <a:xfrm>
              <a:off x="1791" y="1672"/>
              <a:ext cx="29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ε</a:t>
              </a:r>
              <a:endParaRPr kumimoji="1" lang="en-US" altLang="zh-CN" sz="2400" b="1">
                <a:latin typeface="Tahoma" pitchFamily="34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116756" name="Group 20"/>
            <p:cNvGrpSpPr>
              <a:grpSpLocks/>
            </p:cNvGrpSpPr>
            <p:nvPr/>
          </p:nvGrpSpPr>
          <p:grpSpPr bwMode="auto">
            <a:xfrm>
              <a:off x="2167" y="1555"/>
              <a:ext cx="289" cy="280"/>
              <a:chOff x="4518" y="2844"/>
              <a:chExt cx="450" cy="474"/>
            </a:xfrm>
          </p:grpSpPr>
          <p:sp>
            <p:nvSpPr>
              <p:cNvPr id="116757" name="Oval 21"/>
              <p:cNvSpPr>
                <a:spLocks noChangeArrowheads="1"/>
              </p:cNvSpPr>
              <p:nvPr/>
            </p:nvSpPr>
            <p:spPr bwMode="auto">
              <a:xfrm>
                <a:off x="4518" y="2844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58" name="Text Box 22"/>
              <p:cNvSpPr txBox="1">
                <a:spLocks noChangeArrowheads="1"/>
              </p:cNvSpPr>
              <p:nvPr/>
            </p:nvSpPr>
            <p:spPr bwMode="auto">
              <a:xfrm>
                <a:off x="4533" y="2868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</a:rPr>
                  <a:t>2</a:t>
                </a:r>
              </a:p>
              <a:p>
                <a:pPr algn="l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116759" name="Group 23"/>
            <p:cNvGrpSpPr>
              <a:grpSpLocks/>
            </p:cNvGrpSpPr>
            <p:nvPr/>
          </p:nvGrpSpPr>
          <p:grpSpPr bwMode="auto">
            <a:xfrm>
              <a:off x="2186" y="2266"/>
              <a:ext cx="290" cy="280"/>
              <a:chOff x="4548" y="4050"/>
              <a:chExt cx="450" cy="474"/>
            </a:xfrm>
          </p:grpSpPr>
          <p:sp>
            <p:nvSpPr>
              <p:cNvPr id="116760" name="Oval 24"/>
              <p:cNvSpPr>
                <a:spLocks noChangeArrowheads="1"/>
              </p:cNvSpPr>
              <p:nvPr/>
            </p:nvSpPr>
            <p:spPr bwMode="auto">
              <a:xfrm>
                <a:off x="4548" y="4050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61" name="Text Box 25"/>
              <p:cNvSpPr txBox="1">
                <a:spLocks noChangeArrowheads="1"/>
              </p:cNvSpPr>
              <p:nvPr/>
            </p:nvSpPr>
            <p:spPr bwMode="auto">
              <a:xfrm>
                <a:off x="4563" y="4074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</a:rPr>
                  <a:t>4</a:t>
                </a:r>
              </a:p>
              <a:p>
                <a:pPr algn="l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116762" name="Group 26"/>
            <p:cNvGrpSpPr>
              <a:grpSpLocks/>
            </p:cNvGrpSpPr>
            <p:nvPr/>
          </p:nvGrpSpPr>
          <p:grpSpPr bwMode="auto">
            <a:xfrm>
              <a:off x="2813" y="1564"/>
              <a:ext cx="290" cy="280"/>
              <a:chOff x="5583" y="2844"/>
              <a:chExt cx="450" cy="474"/>
            </a:xfrm>
          </p:grpSpPr>
          <p:sp>
            <p:nvSpPr>
              <p:cNvPr id="116763" name="Oval 27"/>
              <p:cNvSpPr>
                <a:spLocks noChangeArrowheads="1"/>
              </p:cNvSpPr>
              <p:nvPr/>
            </p:nvSpPr>
            <p:spPr bwMode="auto">
              <a:xfrm>
                <a:off x="5583" y="2844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64" name="Text Box 28"/>
              <p:cNvSpPr txBox="1">
                <a:spLocks noChangeArrowheads="1"/>
              </p:cNvSpPr>
              <p:nvPr/>
            </p:nvSpPr>
            <p:spPr bwMode="auto">
              <a:xfrm>
                <a:off x="5598" y="2868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</a:rPr>
                  <a:t>3</a:t>
                </a:r>
              </a:p>
              <a:p>
                <a:pPr algn="l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116765" name="Group 29"/>
            <p:cNvGrpSpPr>
              <a:grpSpLocks/>
            </p:cNvGrpSpPr>
            <p:nvPr/>
          </p:nvGrpSpPr>
          <p:grpSpPr bwMode="auto">
            <a:xfrm>
              <a:off x="2833" y="2275"/>
              <a:ext cx="289" cy="280"/>
              <a:chOff x="5613" y="4050"/>
              <a:chExt cx="450" cy="474"/>
            </a:xfrm>
          </p:grpSpPr>
          <p:sp>
            <p:nvSpPr>
              <p:cNvPr id="116766" name="Oval 30"/>
              <p:cNvSpPr>
                <a:spLocks noChangeArrowheads="1"/>
              </p:cNvSpPr>
              <p:nvPr/>
            </p:nvSpPr>
            <p:spPr bwMode="auto">
              <a:xfrm>
                <a:off x="5613" y="4050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67" name="Text Box 31"/>
              <p:cNvSpPr txBox="1">
                <a:spLocks noChangeArrowheads="1"/>
              </p:cNvSpPr>
              <p:nvPr/>
            </p:nvSpPr>
            <p:spPr bwMode="auto">
              <a:xfrm>
                <a:off x="5628" y="4074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</a:rPr>
                  <a:t>5</a:t>
                </a:r>
              </a:p>
              <a:p>
                <a:pPr algn="l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116768" name="Group 32"/>
            <p:cNvGrpSpPr>
              <a:grpSpLocks/>
            </p:cNvGrpSpPr>
            <p:nvPr/>
          </p:nvGrpSpPr>
          <p:grpSpPr bwMode="auto">
            <a:xfrm>
              <a:off x="3383" y="1959"/>
              <a:ext cx="289" cy="279"/>
              <a:chOff x="6543" y="3453"/>
              <a:chExt cx="450" cy="474"/>
            </a:xfrm>
          </p:grpSpPr>
          <p:sp>
            <p:nvSpPr>
              <p:cNvPr id="116769" name="Oval 33"/>
              <p:cNvSpPr>
                <a:spLocks noChangeArrowheads="1"/>
              </p:cNvSpPr>
              <p:nvPr/>
            </p:nvSpPr>
            <p:spPr bwMode="auto">
              <a:xfrm>
                <a:off x="6543" y="345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70" name="Text Box 34"/>
              <p:cNvSpPr txBox="1">
                <a:spLocks noChangeArrowheads="1"/>
              </p:cNvSpPr>
              <p:nvPr/>
            </p:nvSpPr>
            <p:spPr bwMode="auto">
              <a:xfrm>
                <a:off x="6558" y="3477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</a:rPr>
                  <a:t>6</a:t>
                </a:r>
              </a:p>
              <a:p>
                <a:pPr algn="l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116771" name="Group 35"/>
            <p:cNvGrpSpPr>
              <a:grpSpLocks/>
            </p:cNvGrpSpPr>
            <p:nvPr/>
          </p:nvGrpSpPr>
          <p:grpSpPr bwMode="auto">
            <a:xfrm>
              <a:off x="3392" y="2643"/>
              <a:ext cx="290" cy="280"/>
              <a:chOff x="6558" y="4599"/>
              <a:chExt cx="450" cy="474"/>
            </a:xfrm>
          </p:grpSpPr>
          <p:sp>
            <p:nvSpPr>
              <p:cNvPr id="116772" name="Oval 36"/>
              <p:cNvSpPr>
                <a:spLocks noChangeArrowheads="1"/>
              </p:cNvSpPr>
              <p:nvPr/>
            </p:nvSpPr>
            <p:spPr bwMode="auto">
              <a:xfrm>
                <a:off x="6558" y="4599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73" name="Text Box 37"/>
              <p:cNvSpPr txBox="1">
                <a:spLocks noChangeArrowheads="1"/>
              </p:cNvSpPr>
              <p:nvPr/>
            </p:nvSpPr>
            <p:spPr bwMode="auto">
              <a:xfrm>
                <a:off x="6573" y="4623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</a:rPr>
                  <a:t>7</a:t>
                </a:r>
              </a:p>
              <a:p>
                <a:pPr algn="l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116774" name="Group 38"/>
            <p:cNvGrpSpPr>
              <a:grpSpLocks/>
            </p:cNvGrpSpPr>
            <p:nvPr/>
          </p:nvGrpSpPr>
          <p:grpSpPr bwMode="auto">
            <a:xfrm>
              <a:off x="4058" y="2648"/>
              <a:ext cx="289" cy="280"/>
              <a:chOff x="7713" y="4623"/>
              <a:chExt cx="450" cy="474"/>
            </a:xfrm>
          </p:grpSpPr>
          <p:sp>
            <p:nvSpPr>
              <p:cNvPr id="116775" name="Oval 39"/>
              <p:cNvSpPr>
                <a:spLocks noChangeArrowheads="1"/>
              </p:cNvSpPr>
              <p:nvPr/>
            </p:nvSpPr>
            <p:spPr bwMode="auto">
              <a:xfrm>
                <a:off x="7713" y="462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76" name="Text Box 40"/>
              <p:cNvSpPr txBox="1">
                <a:spLocks noChangeArrowheads="1"/>
              </p:cNvSpPr>
              <p:nvPr/>
            </p:nvSpPr>
            <p:spPr bwMode="auto">
              <a:xfrm>
                <a:off x="7728" y="4647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</a:rPr>
                  <a:t>8</a:t>
                </a:r>
              </a:p>
              <a:p>
                <a:pPr algn="l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grpSp>
          <p:nvGrpSpPr>
            <p:cNvPr id="116777" name="Group 41"/>
            <p:cNvGrpSpPr>
              <a:grpSpLocks/>
            </p:cNvGrpSpPr>
            <p:nvPr/>
          </p:nvGrpSpPr>
          <p:grpSpPr bwMode="auto">
            <a:xfrm>
              <a:off x="4048" y="1967"/>
              <a:ext cx="290" cy="280"/>
              <a:chOff x="7698" y="3483"/>
              <a:chExt cx="450" cy="474"/>
            </a:xfrm>
          </p:grpSpPr>
          <p:sp>
            <p:nvSpPr>
              <p:cNvPr id="116778" name="Oval 42"/>
              <p:cNvSpPr>
                <a:spLocks noChangeArrowheads="1"/>
              </p:cNvSpPr>
              <p:nvPr/>
            </p:nvSpPr>
            <p:spPr bwMode="auto">
              <a:xfrm>
                <a:off x="7698" y="348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79" name="Text Box 43"/>
              <p:cNvSpPr txBox="1">
                <a:spLocks noChangeArrowheads="1"/>
              </p:cNvSpPr>
              <p:nvPr/>
            </p:nvSpPr>
            <p:spPr bwMode="auto">
              <a:xfrm>
                <a:off x="7713" y="3507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400" b="1">
                    <a:latin typeface="Times New Roman" pitchFamily="18" charset="0"/>
                  </a:rPr>
                  <a:t>9</a:t>
                </a:r>
              </a:p>
              <a:p>
                <a:pPr algn="l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>
              <a:off x="1268" y="2042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>
              <a:off x="3699" y="2769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4345" y="2095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>
              <a:off x="2455" y="1713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2474" y="2410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5" name="Line 49"/>
            <p:cNvSpPr>
              <a:spLocks noChangeShapeType="1"/>
            </p:cNvSpPr>
            <p:nvPr/>
          </p:nvSpPr>
          <p:spPr bwMode="auto">
            <a:xfrm flipV="1">
              <a:off x="1876" y="1739"/>
              <a:ext cx="318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6" name="Line 50"/>
            <p:cNvSpPr>
              <a:spLocks noChangeShapeType="1"/>
            </p:cNvSpPr>
            <p:nvPr/>
          </p:nvSpPr>
          <p:spPr bwMode="auto">
            <a:xfrm rot="10800000" flipV="1">
              <a:off x="3111" y="2185"/>
              <a:ext cx="318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7" name="Line 51"/>
            <p:cNvSpPr>
              <a:spLocks noChangeShapeType="1"/>
            </p:cNvSpPr>
            <p:nvPr/>
          </p:nvSpPr>
          <p:spPr bwMode="auto">
            <a:xfrm rot="14982955" flipV="1">
              <a:off x="3124" y="1760"/>
              <a:ext cx="292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8" name="Line 52"/>
            <p:cNvSpPr>
              <a:spLocks noChangeShapeType="1"/>
            </p:cNvSpPr>
            <p:nvPr/>
          </p:nvSpPr>
          <p:spPr bwMode="auto">
            <a:xfrm rot="14982955" flipV="1">
              <a:off x="1864" y="2174"/>
              <a:ext cx="292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9" name="Line 53"/>
            <p:cNvSpPr>
              <a:spLocks noChangeShapeType="1"/>
            </p:cNvSpPr>
            <p:nvPr/>
          </p:nvSpPr>
          <p:spPr bwMode="auto">
            <a:xfrm>
              <a:off x="3525" y="2224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0" name="Line 54"/>
            <p:cNvSpPr>
              <a:spLocks noChangeShapeType="1"/>
            </p:cNvSpPr>
            <p:nvPr/>
          </p:nvSpPr>
          <p:spPr bwMode="auto">
            <a:xfrm>
              <a:off x="4191" y="2234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1" name="Text Box 55"/>
            <p:cNvSpPr txBox="1">
              <a:spLocks noChangeArrowheads="1"/>
            </p:cNvSpPr>
            <p:nvPr/>
          </p:nvSpPr>
          <p:spPr bwMode="auto">
            <a:xfrm>
              <a:off x="1789" y="2210"/>
              <a:ext cx="29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ε</a:t>
              </a:r>
              <a:endParaRPr kumimoji="1" lang="en-US" altLang="zh-CN" sz="2400" b="1">
                <a:latin typeface="Tahoma" pitchFamily="34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16792" name="Text Box 56"/>
            <p:cNvSpPr txBox="1">
              <a:spLocks noChangeArrowheads="1"/>
            </p:cNvSpPr>
            <p:nvPr/>
          </p:nvSpPr>
          <p:spPr bwMode="auto">
            <a:xfrm>
              <a:off x="3439" y="2272"/>
              <a:ext cx="29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ε</a:t>
              </a:r>
              <a:endParaRPr kumimoji="1" lang="en-US" altLang="zh-CN" sz="2400" b="1">
                <a:latin typeface="Tahoma" pitchFamily="34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16793" name="Text Box 57"/>
            <p:cNvSpPr txBox="1">
              <a:spLocks noChangeArrowheads="1"/>
            </p:cNvSpPr>
            <p:nvPr/>
          </p:nvSpPr>
          <p:spPr bwMode="auto">
            <a:xfrm>
              <a:off x="3120" y="1665"/>
              <a:ext cx="29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ε</a:t>
              </a:r>
              <a:endParaRPr kumimoji="1" lang="en-US" altLang="zh-CN" sz="2400" b="1">
                <a:latin typeface="Tahoma" pitchFamily="34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16794" name="Text Box 58"/>
            <p:cNvSpPr txBox="1">
              <a:spLocks noChangeArrowheads="1"/>
            </p:cNvSpPr>
            <p:nvPr/>
          </p:nvSpPr>
          <p:spPr bwMode="auto">
            <a:xfrm>
              <a:off x="3111" y="2257"/>
              <a:ext cx="29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ε</a:t>
              </a:r>
              <a:endParaRPr kumimoji="1" lang="en-US" altLang="zh-CN" sz="2400" b="1">
                <a:latin typeface="Tahoma" pitchFamily="34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16795" name="Arc 59"/>
            <p:cNvSpPr>
              <a:spLocks/>
            </p:cNvSpPr>
            <p:nvPr/>
          </p:nvSpPr>
          <p:spPr bwMode="auto">
            <a:xfrm flipH="1" flipV="1">
              <a:off x="1110" y="1958"/>
              <a:ext cx="2279" cy="828"/>
            </a:xfrm>
            <a:custGeom>
              <a:avLst/>
              <a:gdLst>
                <a:gd name="G0" fmla="+- 2192 0 0"/>
                <a:gd name="G1" fmla="+- 21600 0 0"/>
                <a:gd name="G2" fmla="+- 21600 0 0"/>
                <a:gd name="T0" fmla="*/ 0 w 22993"/>
                <a:gd name="T1" fmla="*/ 112 h 21600"/>
                <a:gd name="T2" fmla="*/ 22993 w 22993"/>
                <a:gd name="T3" fmla="*/ 15779 h 21600"/>
                <a:gd name="T4" fmla="*/ 2192 w 229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93" h="21600" fill="none" extrusionOk="0">
                  <a:moveTo>
                    <a:pt x="-1" y="111"/>
                  </a:moveTo>
                  <a:cubicBezTo>
                    <a:pt x="728" y="37"/>
                    <a:pt x="1459" y="-1"/>
                    <a:pt x="2192" y="0"/>
                  </a:cubicBezTo>
                  <a:cubicBezTo>
                    <a:pt x="11879" y="0"/>
                    <a:pt x="20382" y="6449"/>
                    <a:pt x="22992" y="15779"/>
                  </a:cubicBezTo>
                </a:path>
                <a:path w="22993" h="21600" stroke="0" extrusionOk="0">
                  <a:moveTo>
                    <a:pt x="-1" y="111"/>
                  </a:moveTo>
                  <a:cubicBezTo>
                    <a:pt x="728" y="37"/>
                    <a:pt x="1459" y="-1"/>
                    <a:pt x="2192" y="0"/>
                  </a:cubicBezTo>
                  <a:cubicBezTo>
                    <a:pt x="11879" y="0"/>
                    <a:pt x="20382" y="6449"/>
                    <a:pt x="22992" y="15779"/>
                  </a:cubicBezTo>
                  <a:lnTo>
                    <a:pt x="2192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6" name="Text Box 60"/>
            <p:cNvSpPr txBox="1">
              <a:spLocks noChangeArrowheads="1"/>
            </p:cNvSpPr>
            <p:nvPr/>
          </p:nvSpPr>
          <p:spPr bwMode="auto">
            <a:xfrm>
              <a:off x="1856" y="2615"/>
              <a:ext cx="26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ε</a:t>
              </a:r>
              <a:endParaRPr kumimoji="1" lang="en-US" altLang="zh-CN" sz="2400" b="1">
                <a:latin typeface="Times New Roman" pitchFamily="18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16797" name="Text Box 61"/>
            <p:cNvSpPr txBox="1">
              <a:spLocks noChangeArrowheads="1"/>
            </p:cNvSpPr>
            <p:nvPr/>
          </p:nvSpPr>
          <p:spPr bwMode="auto">
            <a:xfrm>
              <a:off x="3699" y="2548"/>
              <a:ext cx="26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16798" name="Text Box 62"/>
            <p:cNvSpPr txBox="1">
              <a:spLocks noChangeArrowheads="1"/>
            </p:cNvSpPr>
            <p:nvPr/>
          </p:nvSpPr>
          <p:spPr bwMode="auto">
            <a:xfrm>
              <a:off x="4143" y="2312"/>
              <a:ext cx="2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16799" name="Text Box 63"/>
            <p:cNvSpPr txBox="1">
              <a:spLocks noChangeArrowheads="1"/>
            </p:cNvSpPr>
            <p:nvPr/>
          </p:nvSpPr>
          <p:spPr bwMode="auto">
            <a:xfrm>
              <a:off x="4336" y="1884"/>
              <a:ext cx="2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16800" name="Text Box 64"/>
            <p:cNvSpPr txBox="1">
              <a:spLocks noChangeArrowheads="1"/>
            </p:cNvSpPr>
            <p:nvPr/>
          </p:nvSpPr>
          <p:spPr bwMode="auto">
            <a:xfrm>
              <a:off x="2474" y="2365"/>
              <a:ext cx="2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16801" name="Arc 65"/>
            <p:cNvSpPr>
              <a:spLocks/>
            </p:cNvSpPr>
            <p:nvPr/>
          </p:nvSpPr>
          <p:spPr bwMode="auto">
            <a:xfrm rot="5400634" flipH="1">
              <a:off x="2044" y="1055"/>
              <a:ext cx="1172" cy="1741"/>
            </a:xfrm>
            <a:custGeom>
              <a:avLst/>
              <a:gdLst>
                <a:gd name="G0" fmla="+- 0 0 0"/>
                <a:gd name="G1" fmla="+- 19116 0 0"/>
                <a:gd name="G2" fmla="+- 21600 0 0"/>
                <a:gd name="T0" fmla="*/ 10056 w 21600"/>
                <a:gd name="T1" fmla="*/ 0 h 37680"/>
                <a:gd name="T2" fmla="*/ 11042 w 21600"/>
                <a:gd name="T3" fmla="*/ 37680 h 37680"/>
                <a:gd name="T4" fmla="*/ 0 w 21600"/>
                <a:gd name="T5" fmla="*/ 19116 h 37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680" fill="none" extrusionOk="0">
                  <a:moveTo>
                    <a:pt x="10056" y="-1"/>
                  </a:moveTo>
                  <a:cubicBezTo>
                    <a:pt x="17155" y="3734"/>
                    <a:pt x="21600" y="11094"/>
                    <a:pt x="21600" y="19116"/>
                  </a:cubicBezTo>
                  <a:cubicBezTo>
                    <a:pt x="21600" y="26732"/>
                    <a:pt x="17588" y="33786"/>
                    <a:pt x="11042" y="37680"/>
                  </a:cubicBezTo>
                </a:path>
                <a:path w="21600" h="37680" stroke="0" extrusionOk="0">
                  <a:moveTo>
                    <a:pt x="10056" y="-1"/>
                  </a:moveTo>
                  <a:cubicBezTo>
                    <a:pt x="17155" y="3734"/>
                    <a:pt x="21600" y="11094"/>
                    <a:pt x="21600" y="19116"/>
                  </a:cubicBezTo>
                  <a:cubicBezTo>
                    <a:pt x="21600" y="26732"/>
                    <a:pt x="17588" y="33786"/>
                    <a:pt x="11042" y="37680"/>
                  </a:cubicBezTo>
                  <a:lnTo>
                    <a:pt x="0" y="1911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2" name="Text Box 66"/>
            <p:cNvSpPr txBox="1">
              <a:spLocks noChangeArrowheads="1"/>
            </p:cNvSpPr>
            <p:nvPr/>
          </p:nvSpPr>
          <p:spPr bwMode="auto">
            <a:xfrm>
              <a:off x="2455" y="1104"/>
              <a:ext cx="26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ε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116803" name="Text Box 67"/>
          <p:cNvSpPr txBox="1">
            <a:spLocks noChangeArrowheads="1"/>
          </p:cNvSpPr>
          <p:nvPr/>
        </p:nvSpPr>
        <p:spPr bwMode="auto">
          <a:xfrm>
            <a:off x="2590800" y="5622925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计算</a:t>
            </a:r>
            <a:r>
              <a:rPr kumimoji="1" lang="en-US" altLang="zh-CN" sz="2000" b="1">
                <a:latin typeface="Times New Roman" pitchFamily="18" charset="0"/>
              </a:rPr>
              <a:t>ε_closure({3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8})</a:t>
            </a:r>
            <a:r>
              <a:rPr kumimoji="1" lang="zh-CN" altLang="en-US" sz="2000" b="1">
                <a:latin typeface="Times New Roman" pitchFamily="18" charset="0"/>
                <a:hlinkClick r:id="rId2"/>
              </a:rPr>
              <a:t>过程演示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069975" y="5030788"/>
            <a:ext cx="1295400" cy="70326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28600" y="1184275"/>
            <a:ext cx="8520113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467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latin typeface="Times New Roman" pitchFamily="18" charset="0"/>
              </a:rPr>
              <a:t>设 </a:t>
            </a:r>
            <a:r>
              <a:rPr kumimoji="1" lang="en-US" altLang="zh-CN" sz="2000" b="1">
                <a:latin typeface="Times New Roman" pitchFamily="18" charset="0"/>
              </a:rPr>
              <a:t>NFA M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(K,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>
                <a:latin typeface="Times New Roman" pitchFamily="18" charset="0"/>
              </a:rPr>
              <a:t>,f,S,Z)</a:t>
            </a:r>
            <a:r>
              <a:rPr kumimoji="1" lang="zh-CN" altLang="en-US" sz="2000" b="1">
                <a:latin typeface="Times New Roman" pitchFamily="18" charset="0"/>
              </a:rPr>
              <a:t>则与之等价的</a:t>
            </a:r>
            <a:r>
              <a:rPr kumimoji="1" lang="en-US" altLang="zh-CN" sz="2000" b="1">
                <a:latin typeface="Times New Roman" pitchFamily="18" charset="0"/>
              </a:rPr>
              <a:t>DFA M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(K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</a:t>
            </a:r>
            <a:r>
              <a:rPr kumimoji="1" lang="en-US" altLang="zh-CN" sz="2000" b="1">
                <a:latin typeface="Times New Roman" pitchFamily="18" charset="0"/>
              </a:rPr>
              <a:t>,f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,S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,Z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</a:rPr>
              <a:t>，其中，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latin typeface="Times New Roman" pitchFamily="18" charset="0"/>
              </a:rPr>
              <a:t>⑴ </a:t>
            </a:r>
            <a:r>
              <a:rPr kumimoji="1" lang="en-US" altLang="zh-CN" sz="2000" b="1">
                <a:latin typeface="Times New Roman" pitchFamily="18" charset="0"/>
              </a:rPr>
              <a:t>K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ρ(K)(ρ(K)</a:t>
            </a:r>
            <a:r>
              <a:rPr kumimoji="1" lang="zh-CN" altLang="en-US" sz="2000" b="1">
                <a:latin typeface="Times New Roman" pitchFamily="18" charset="0"/>
              </a:rPr>
              <a:t>是</a:t>
            </a:r>
            <a:r>
              <a:rPr kumimoji="1" lang="en-US" altLang="zh-CN" sz="2000" b="1">
                <a:latin typeface="Times New Roman" pitchFamily="18" charset="0"/>
              </a:rPr>
              <a:t>K</a:t>
            </a:r>
            <a:r>
              <a:rPr kumimoji="1" lang="zh-CN" altLang="en-US" sz="2000" b="1">
                <a:latin typeface="Times New Roman" pitchFamily="18" charset="0"/>
              </a:rPr>
              <a:t>全部子集之集合称为</a:t>
            </a:r>
            <a:r>
              <a:rPr kumimoji="1" lang="en-US" altLang="zh-CN" sz="2000" b="1">
                <a:latin typeface="Times New Roman" pitchFamily="18" charset="0"/>
              </a:rPr>
              <a:t>K</a:t>
            </a:r>
            <a:r>
              <a:rPr kumimoji="1" lang="zh-CN" altLang="en-US" sz="2000" b="1">
                <a:latin typeface="Times New Roman" pitchFamily="18" charset="0"/>
              </a:rPr>
              <a:t>之幂集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</a:rPr>
              <a:t>⑵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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</a:t>
            </a:r>
            <a:endParaRPr kumimoji="1" lang="zh-CN" altLang="en-US" sz="2000" b="1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latin typeface="Times New Roman" pitchFamily="18" charset="0"/>
              </a:rPr>
              <a:t>⑶ 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(q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a)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ε_closure(M(q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a))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</a:rPr>
              <a:t>⑷ S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ε_closure(S)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</a:rPr>
              <a:t>⑸ Z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{q︱q∈K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, q∩Z≠Φ}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066800" y="3921125"/>
            <a:ext cx="7543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注解：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        ①从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FA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开始状态不存在路径到达的状态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称为不可达状态。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        ②考虑舍弃不可达状态的转换状态之计算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子集法可以简化从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S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＝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ε_closure(S)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开始计算。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838200" y="75247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00"/>
                </a:solidFill>
                <a:latin typeface="Times New Roman" pitchFamily="18" charset="0"/>
              </a:rPr>
              <a:t>NFA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到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itchFamily="18" charset="0"/>
              </a:rPr>
              <a:t>DFA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转换方法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itchFamily="18" charset="0"/>
              </a:rPr>
              <a:t>(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子集法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itchFamily="18" charset="0"/>
              </a:rPr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1143000" y="4648200"/>
            <a:ext cx="7239000" cy="1143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7918450" cy="356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080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>
                <a:latin typeface="Times New Roman" pitchFamily="18" charset="0"/>
              </a:rPr>
              <a:t>设 </a:t>
            </a:r>
            <a:r>
              <a:rPr kumimoji="1" lang="en-US" altLang="zh-CN" sz="2000" b="1">
                <a:latin typeface="Times New Roman" pitchFamily="18" charset="0"/>
              </a:rPr>
              <a:t>NFA M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(K,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>
                <a:latin typeface="Times New Roman" pitchFamily="18" charset="0"/>
              </a:rPr>
              <a:t>,f,S,Z)</a:t>
            </a:r>
            <a:r>
              <a:rPr kumimoji="1" lang="zh-CN" altLang="en-US" sz="2000" b="1">
                <a:latin typeface="Times New Roman" pitchFamily="18" charset="0"/>
              </a:rPr>
              <a:t>，子集法得到与其等价的</a:t>
            </a:r>
            <a:r>
              <a:rPr kumimoji="1" lang="en-US" altLang="zh-CN" sz="2000" b="1">
                <a:latin typeface="Times New Roman" pitchFamily="18" charset="0"/>
              </a:rPr>
              <a:t>DFA  M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(K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,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>
                <a:latin typeface="Times New Roman" pitchFamily="18" charset="0"/>
              </a:rPr>
              <a:t>,f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,S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,Z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</a:rPr>
              <a:t>之具体计算步骤可以是：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>
                <a:latin typeface="Times New Roman" pitchFamily="18" charset="0"/>
              </a:rPr>
              <a:t>① 置</a:t>
            </a:r>
            <a:r>
              <a:rPr kumimoji="1" lang="en-US" altLang="zh-CN" sz="2000" b="1">
                <a:latin typeface="Times New Roman" pitchFamily="18" charset="0"/>
              </a:rPr>
              <a:t>K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为空集；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>
                <a:latin typeface="Times New Roman" pitchFamily="18" charset="0"/>
              </a:rPr>
              <a:t>② 计算</a:t>
            </a:r>
            <a:r>
              <a:rPr kumimoji="1" lang="en-US" altLang="zh-CN" sz="2000" b="1">
                <a:latin typeface="Times New Roman" pitchFamily="18" charset="0"/>
              </a:rPr>
              <a:t>M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的开始状态</a:t>
            </a:r>
            <a:r>
              <a:rPr kumimoji="1" lang="en-US" altLang="zh-CN" sz="2000" b="1">
                <a:latin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ε_closure(S)</a:t>
            </a:r>
            <a:r>
              <a:rPr kumimoji="1" lang="zh-CN" altLang="en-US" sz="2000" b="1">
                <a:latin typeface="Times New Roman" pitchFamily="18" charset="0"/>
              </a:rPr>
              <a:t>， </a:t>
            </a:r>
            <a:r>
              <a:rPr kumimoji="1" lang="en-US" altLang="zh-CN" sz="2000" b="1">
                <a:latin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作为</a:t>
            </a:r>
            <a:r>
              <a:rPr kumimoji="1" lang="en-US" altLang="zh-CN" sz="2000" b="1">
                <a:latin typeface="Times New Roman" pitchFamily="18" charset="0"/>
              </a:rPr>
              <a:t>K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新增状态；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>
                <a:latin typeface="Times New Roman" pitchFamily="18" charset="0"/>
              </a:rPr>
              <a:t>③ 对于</a:t>
            </a:r>
            <a:r>
              <a:rPr kumimoji="1" lang="en-US" altLang="zh-CN" sz="2000" b="1">
                <a:latin typeface="Times New Roman" pitchFamily="18" charset="0"/>
              </a:rPr>
              <a:t>K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每一新增状态</a:t>
            </a:r>
            <a:r>
              <a:rPr kumimoji="1" lang="en-US" altLang="zh-CN" sz="2000" b="1">
                <a:latin typeface="Times New Roman" pitchFamily="18" charset="0"/>
              </a:rPr>
              <a:t>q</a:t>
            </a:r>
            <a:r>
              <a:rPr kumimoji="1" lang="zh-CN" altLang="en-US" sz="2000" b="1">
                <a:latin typeface="Times New Roman" pitchFamily="18" charset="0"/>
              </a:rPr>
              <a:t>，计算出每个</a:t>
            </a: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</a:t>
            </a:r>
            <a:r>
              <a:rPr kumimoji="1" lang="zh-CN" altLang="en-US" sz="2000" b="1">
                <a:latin typeface="Times New Roman" pitchFamily="18" charset="0"/>
              </a:rPr>
              <a:t>的转换状态</a:t>
            </a:r>
            <a:r>
              <a:rPr kumimoji="1" lang="en-US" altLang="zh-CN" sz="2000" b="1">
                <a:latin typeface="Times New Roman" pitchFamily="18" charset="0"/>
              </a:rPr>
              <a:t>p</a:t>
            </a:r>
            <a:r>
              <a:rPr kumimoji="1" lang="zh-CN" altLang="en-US" sz="2000" b="1">
                <a:latin typeface="Times New Roman" pitchFamily="18" charset="0"/>
              </a:rPr>
              <a:t>，即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(q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a) 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p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ε_closure(M(S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,a))</a:t>
            </a:r>
            <a:r>
              <a:rPr kumimoji="1" lang="zh-CN" altLang="en-US" sz="2000" b="1">
                <a:latin typeface="Times New Roman" pitchFamily="18" charset="0"/>
              </a:rPr>
              <a:t>。如果</a:t>
            </a:r>
            <a:r>
              <a:rPr kumimoji="1" lang="en-US" altLang="zh-CN" sz="2000" b="1">
                <a:latin typeface="Times New Roman" pitchFamily="18" charset="0"/>
              </a:rPr>
              <a:t>p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</a:t>
            </a:r>
            <a:r>
              <a:rPr kumimoji="1" lang="en-US" altLang="zh-CN" sz="2000" b="1">
                <a:latin typeface="Times New Roman" pitchFamily="18" charset="0"/>
              </a:rPr>
              <a:t>K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，则</a:t>
            </a:r>
            <a:r>
              <a:rPr kumimoji="1" lang="en-US" altLang="zh-CN" sz="2000" b="1">
                <a:latin typeface="Times New Roman" pitchFamily="18" charset="0"/>
              </a:rPr>
              <a:t>p</a:t>
            </a:r>
            <a:r>
              <a:rPr kumimoji="1" lang="zh-CN" altLang="en-US" sz="2000" b="1">
                <a:latin typeface="Times New Roman" pitchFamily="18" charset="0"/>
              </a:rPr>
              <a:t>作为</a:t>
            </a:r>
            <a:r>
              <a:rPr kumimoji="1" lang="en-US" altLang="zh-CN" sz="2000" b="1">
                <a:latin typeface="Times New Roman" pitchFamily="18" charset="0"/>
              </a:rPr>
              <a:t>K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新增状态；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>
                <a:latin typeface="Times New Roman" pitchFamily="18" charset="0"/>
              </a:rPr>
              <a:t>④ 重复③，直到</a:t>
            </a:r>
            <a:r>
              <a:rPr kumimoji="1" lang="en-US" altLang="zh-CN" sz="2000" b="1">
                <a:latin typeface="Times New Roman" pitchFamily="18" charset="0"/>
              </a:rPr>
              <a:t>K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不再出现新增状态为止；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>
                <a:latin typeface="Times New Roman" pitchFamily="18" charset="0"/>
              </a:rPr>
              <a:t>⑤ 计算接受状态集</a:t>
            </a:r>
            <a:r>
              <a:rPr kumimoji="1" lang="en-US" altLang="zh-CN" sz="2000" b="1">
                <a:latin typeface="Times New Roman" pitchFamily="18" charset="0"/>
              </a:rPr>
              <a:t>Z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{q︱q∈K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>
                <a:latin typeface="Times New Roman" pitchFamily="18" charset="0"/>
              </a:rPr>
              <a:t>,q∩Z≠Φ}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635000" y="685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00"/>
                </a:solidFill>
                <a:latin typeface="Times New Roman" pitchFamily="18" charset="0"/>
              </a:rPr>
              <a:t>NFA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到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itchFamily="18" charset="0"/>
              </a:rPr>
              <a:t>DFA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转换方法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itchFamily="18" charset="0"/>
              </a:rPr>
              <a:t>(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子集法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itchFamily="18" charset="0"/>
              </a:rPr>
              <a:t>) 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936750" y="4714875"/>
            <a:ext cx="60198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 </a:t>
            </a:r>
            <a:r>
              <a:rPr kumimoji="1" lang="en-US" altLang="zh-CN" sz="2000" b="1" dirty="0" smtClean="0">
                <a:latin typeface="Times New Roman" pitchFamily="18" charset="0"/>
              </a:rPr>
              <a:t>3.7  </a:t>
            </a:r>
            <a:r>
              <a:rPr kumimoji="1" lang="zh-CN" altLang="en-US" sz="2000" b="1" dirty="0">
                <a:latin typeface="Times New Roman" pitchFamily="18" charset="0"/>
              </a:rPr>
              <a:t>将例 </a:t>
            </a:r>
            <a:r>
              <a:rPr kumimoji="1" lang="en-US" altLang="zh-CN" sz="2000" b="1" dirty="0" smtClean="0">
                <a:latin typeface="Times New Roman" pitchFamily="18" charset="0"/>
              </a:rPr>
              <a:t>3.6 </a:t>
            </a:r>
            <a:r>
              <a:rPr kumimoji="1" lang="zh-CN" altLang="en-US" sz="2000" b="1" dirty="0">
                <a:latin typeface="Times New Roman" pitchFamily="18" charset="0"/>
              </a:rPr>
              <a:t>定义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(K,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,</a:t>
            </a:r>
            <a:r>
              <a:rPr kumimoji="1" lang="en-US" altLang="zh-CN" sz="2000" b="1" dirty="0" err="1">
                <a:latin typeface="Times New Roman" pitchFamily="18" charset="0"/>
              </a:rPr>
              <a:t>f,S,Z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确定化。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        </a:t>
            </a:r>
            <a:r>
              <a:rPr kumimoji="1" lang="en-US" altLang="zh-CN" sz="2000" b="1" dirty="0">
                <a:latin typeface="Times New Roman" pitchFamily="18" charset="0"/>
                <a:hlinkClick r:id="rId2"/>
              </a:rPr>
              <a:t>NFA</a:t>
            </a:r>
            <a:r>
              <a:rPr kumimoji="1" lang="zh-CN" altLang="en-US" sz="2000" b="1" dirty="0">
                <a:latin typeface="Times New Roman" pitchFamily="18" charset="0"/>
                <a:hlinkClick r:id="rId2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  <a:hlinkClick r:id="rId2"/>
              </a:rPr>
              <a:t>DFA</a:t>
            </a:r>
            <a:r>
              <a:rPr kumimoji="1" lang="zh-CN" altLang="en-US" sz="2000" b="1" dirty="0">
                <a:latin typeface="Times New Roman" pitchFamily="18" charset="0"/>
                <a:hlinkClick r:id="rId2"/>
              </a:rPr>
              <a:t>转换过程演示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2514600" y="4724400"/>
            <a:ext cx="4800600" cy="1447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924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5087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000" b="1" dirty="0" smtClean="0">
                <a:latin typeface="Times New Roman" pitchFamily="18" charset="0"/>
              </a:rPr>
              <a:t>定义</a:t>
            </a:r>
            <a:r>
              <a:rPr kumimoji="1" lang="en-US" altLang="zh-CN" sz="2000" b="1" dirty="0" smtClean="0">
                <a:latin typeface="Times New Roman" pitchFamily="18" charset="0"/>
              </a:rPr>
              <a:t>3.10  </a:t>
            </a:r>
            <a:r>
              <a:rPr kumimoji="1" lang="zh-CN" altLang="en-US" sz="2000" b="1" dirty="0">
                <a:latin typeface="Times New Roman" pitchFamily="18" charset="0"/>
              </a:rPr>
              <a:t>设</a:t>
            </a:r>
            <a:r>
              <a:rPr kumimoji="1" lang="en-US" altLang="zh-CN" sz="2000" b="1" dirty="0">
                <a:latin typeface="Times New Roman" pitchFamily="18" charset="0"/>
              </a:rPr>
              <a:t>DFA M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(K,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en-US" altLang="zh-CN" sz="2000" b="1" dirty="0" err="1">
                <a:latin typeface="Times New Roman" pitchFamily="18" charset="0"/>
              </a:rPr>
              <a:t>f,S,Z</a:t>
            </a:r>
            <a:r>
              <a:rPr kumimoji="1" lang="en-US" altLang="zh-CN" sz="2000" b="1" dirty="0">
                <a:latin typeface="Times New Roman" pitchFamily="18" charset="0"/>
              </a:rPr>
              <a:t>),</a:t>
            </a:r>
            <a:r>
              <a:rPr kumimoji="1" lang="en-US" altLang="zh-CN" sz="2000" b="1" dirty="0" err="1">
                <a:latin typeface="Times New Roman" pitchFamily="18" charset="0"/>
              </a:rPr>
              <a:t>p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 err="1">
                <a:latin typeface="Times New Roman" pitchFamily="18" charset="0"/>
              </a:rPr>
              <a:t>K,q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 err="1">
                <a:latin typeface="Times New Roman" pitchFamily="18" charset="0"/>
              </a:rPr>
              <a:t>K,p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q</a:t>
            </a:r>
            <a:r>
              <a:rPr kumimoji="1" lang="zh-CN" altLang="en-US" sz="2000" b="1" dirty="0">
                <a:latin typeface="Times New Roman" pitchFamily="18" charset="0"/>
              </a:rPr>
              <a:t>是等价的</a:t>
            </a:r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zh-CN" altLang="en-US" sz="2000" b="1" dirty="0">
                <a:latin typeface="Times New Roman" pitchFamily="18" charset="0"/>
              </a:rPr>
              <a:t>记为</a:t>
            </a:r>
            <a:r>
              <a:rPr kumimoji="1" lang="en-US" altLang="zh-CN" sz="2000" b="1" dirty="0" err="1">
                <a:latin typeface="Times New Roman" pitchFamily="18" charset="0"/>
              </a:rPr>
              <a:t>p≡q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定义为：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000" b="1" dirty="0" err="1">
                <a:latin typeface="Times New Roman" pitchFamily="18" charset="0"/>
              </a:rPr>
              <a:t>p≡q</a:t>
            </a:r>
            <a:r>
              <a:rPr kumimoji="1" lang="en-US" altLang="zh-CN" sz="2000" b="1" dirty="0">
                <a:latin typeface="Times New Roman" pitchFamily="18" charset="0"/>
              </a:rPr>
              <a:t>  </a:t>
            </a:r>
            <a:r>
              <a:rPr kumimoji="1" lang="en-US" altLang="zh-CN" sz="2000" b="1" dirty="0" err="1">
                <a:latin typeface="Times New Roman" pitchFamily="18" charset="0"/>
              </a:rPr>
              <a:t>iff</a:t>
            </a:r>
            <a:r>
              <a:rPr kumimoji="1" lang="en-US" altLang="zh-CN" sz="2000" b="1" dirty="0">
                <a:latin typeface="Times New Roman" pitchFamily="18" charset="0"/>
              </a:rPr>
              <a:t> 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</a:t>
            </a:r>
            <a:r>
              <a:rPr kumimoji="1" lang="en-US" altLang="zh-CN" sz="2000" b="1" dirty="0">
                <a:latin typeface="Times New Roman" pitchFamily="18" charset="0"/>
              </a:rPr>
              <a:t>*[f(p,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>
                <a:latin typeface="Times New Roman" pitchFamily="18" charset="0"/>
              </a:rPr>
              <a:t>Z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2000" b="1" dirty="0">
                <a:latin typeface="Times New Roman" pitchFamily="18" charset="0"/>
              </a:rPr>
              <a:t>f(q,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>
                <a:latin typeface="Times New Roman" pitchFamily="18" charset="0"/>
              </a:rPr>
              <a:t>Z]</a:t>
            </a:r>
            <a:r>
              <a:rPr kumimoji="1" lang="zh-CN" altLang="en-US" sz="2000" b="1" dirty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推论 对于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000" b="1" dirty="0" err="1">
                <a:latin typeface="Times New Roman" pitchFamily="18" charset="0"/>
              </a:rPr>
              <a:t>p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 err="1">
                <a:latin typeface="Times New Roman" pitchFamily="18" charset="0"/>
              </a:rPr>
              <a:t>Z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000" b="1" dirty="0" err="1">
                <a:latin typeface="Times New Roman" pitchFamily="18" charset="0"/>
              </a:rPr>
              <a:t>q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 err="1">
                <a:latin typeface="Times New Roman" pitchFamily="18" charset="0"/>
              </a:rPr>
              <a:t>K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000" b="1" dirty="0" err="1">
                <a:latin typeface="Times New Roman" pitchFamily="18" charset="0"/>
              </a:rPr>
              <a:t>Z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p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q </a:t>
            </a:r>
            <a:r>
              <a:rPr kumimoji="1" lang="zh-CN" altLang="en-US" sz="2000" b="1" dirty="0">
                <a:latin typeface="Times New Roman" pitchFamily="18" charset="0"/>
              </a:rPr>
              <a:t>是不等价的。 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777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96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确定有穷自动机</a:t>
            </a:r>
            <a:r>
              <a:rPr kumimoji="1" lang="en-US" altLang="zh-CN" sz="2000" b="1">
                <a:latin typeface="Times New Roman" pitchFamily="18" charset="0"/>
              </a:rPr>
              <a:t>DFA M</a:t>
            </a:r>
            <a:r>
              <a:rPr kumimoji="1" lang="zh-CN" altLang="en-US" sz="2000" b="1">
                <a:latin typeface="Times New Roman" pitchFamily="18" charset="0"/>
              </a:rPr>
              <a:t>的简化是指寻找与之等价的、状态个数达到最小的</a:t>
            </a:r>
            <a:r>
              <a:rPr kumimoji="1" lang="en-US" altLang="zh-CN" sz="2000" b="1">
                <a:latin typeface="Times New Roman" pitchFamily="18" charset="0"/>
              </a:rPr>
              <a:t>DFA M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。这样的</a:t>
            </a:r>
            <a:r>
              <a:rPr kumimoji="1" lang="en-US" altLang="zh-CN" sz="2000" b="1">
                <a:latin typeface="Times New Roman" pitchFamily="18" charset="0"/>
              </a:rPr>
              <a:t>DFA M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，称为</a:t>
            </a:r>
            <a:r>
              <a:rPr kumimoji="1" lang="zh-CN" altLang="en-US" sz="2000" b="1">
                <a:solidFill>
                  <a:srgbClr val="CC6600"/>
                </a:solidFill>
                <a:latin typeface="Times New Roman" pitchFamily="18" charset="0"/>
              </a:rPr>
              <a:t>最小化的</a:t>
            </a:r>
            <a:r>
              <a:rPr kumimoji="1" lang="en-US" altLang="zh-CN" sz="2000" b="1">
                <a:latin typeface="Times New Roman" pitchFamily="18" charset="0"/>
              </a:rPr>
              <a:t>DFA</a:t>
            </a:r>
            <a:r>
              <a:rPr kumimoji="1" lang="zh-CN" altLang="en-US" sz="2000" b="1">
                <a:latin typeface="Times New Roman" pitchFamily="18" charset="0"/>
              </a:rPr>
              <a:t>。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533400" y="3565525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080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确定有穷自动机简化基本思想是：计算 </a:t>
            </a:r>
            <a:r>
              <a:rPr kumimoji="1" lang="en-US" altLang="zh-CN" sz="2000" b="1">
                <a:latin typeface="Times New Roman" pitchFamily="18" charset="0"/>
              </a:rPr>
              <a:t>DFA M</a:t>
            </a:r>
            <a:r>
              <a:rPr kumimoji="1" lang="zh-CN" altLang="en-US" sz="2000" b="1">
                <a:latin typeface="Times New Roman" pitchFamily="18" charset="0"/>
              </a:rPr>
              <a:t>的等价状态，然后将等价状态合并，得到最小化的</a:t>
            </a:r>
            <a:r>
              <a:rPr kumimoji="1" lang="en-US" altLang="zh-CN" sz="2000" b="1">
                <a:latin typeface="Times New Roman" pitchFamily="18" charset="0"/>
              </a:rPr>
              <a:t>DFA M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2857500" y="4841875"/>
            <a:ext cx="4495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kumimoji="1" lang="zh-CN" altLang="en-US" sz="2000" b="1">
                <a:latin typeface="Times New Roman" pitchFamily="18" charset="0"/>
              </a:rPr>
              <a:t>计算 </a:t>
            </a:r>
            <a:r>
              <a:rPr kumimoji="1" lang="en-US" altLang="zh-CN" sz="2000" b="1">
                <a:latin typeface="Times New Roman" pitchFamily="18" charset="0"/>
              </a:rPr>
              <a:t>DFA M</a:t>
            </a:r>
            <a:r>
              <a:rPr kumimoji="1" lang="zh-CN" altLang="en-US" sz="2000" b="1">
                <a:latin typeface="Times New Roman" pitchFamily="18" charset="0"/>
              </a:rPr>
              <a:t>的等价状态方法有两类：</a:t>
            </a:r>
          </a:p>
          <a:p>
            <a:pPr algn="l" eaLnBrk="1" hangingPunct="1">
              <a:spcBef>
                <a:spcPct val="30000"/>
              </a:spcBef>
            </a:pPr>
            <a:r>
              <a:rPr kumimoji="1" lang="zh-CN" altLang="en-US" sz="2000" b="1">
                <a:latin typeface="Times New Roman" pitchFamily="18" charset="0"/>
              </a:rPr>
              <a:t>             分割法（教材采用）</a:t>
            </a:r>
          </a:p>
          <a:p>
            <a:pPr algn="l" eaLnBrk="1" hangingPunct="1">
              <a:spcBef>
                <a:spcPct val="30000"/>
              </a:spcBef>
            </a:pPr>
            <a:r>
              <a:rPr kumimoji="1" lang="zh-CN" altLang="en-US" sz="2000" b="1">
                <a:latin typeface="Times New Roman" pitchFamily="18" charset="0"/>
              </a:rPr>
              <a:t>             合并法</a:t>
            </a:r>
          </a:p>
        </p:txBody>
      </p:sp>
      <p:sp>
        <p:nvSpPr>
          <p:cNvPr id="119815" name="AutoShape 7"/>
          <p:cNvSpPr>
            <a:spLocks/>
          </p:cNvSpPr>
          <p:nvPr/>
        </p:nvSpPr>
        <p:spPr bwMode="auto">
          <a:xfrm>
            <a:off x="3552825" y="5314950"/>
            <a:ext cx="155575" cy="717550"/>
          </a:xfrm>
          <a:prstGeom prst="leftBrace">
            <a:avLst>
              <a:gd name="adj1" fmla="val 38435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609600" y="4724400"/>
            <a:ext cx="17526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确定有穷自动机的最小化方法 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805815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467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⑴ </a:t>
            </a:r>
            <a:r>
              <a:rPr kumimoji="1" lang="zh-CN" altLang="en-US" sz="2000" b="1" dirty="0">
                <a:latin typeface="Times New Roman" pitchFamily="18" charset="0"/>
              </a:rPr>
              <a:t>状态集</a:t>
            </a:r>
            <a:r>
              <a:rPr kumimoji="1" lang="en-US" altLang="zh-CN" sz="2000" b="1" dirty="0">
                <a:latin typeface="Times New Roman" pitchFamily="18" charset="0"/>
              </a:rPr>
              <a:t>K</a:t>
            </a:r>
            <a:r>
              <a:rPr kumimoji="1" lang="zh-CN" altLang="en-US" sz="2000" b="1" dirty="0">
                <a:latin typeface="Times New Roman" pitchFamily="18" charset="0"/>
              </a:rPr>
              <a:t>划分为两个状态子集</a:t>
            </a:r>
            <a:r>
              <a:rPr kumimoji="1" lang="en-US" altLang="zh-CN" sz="2000" b="1" dirty="0">
                <a:latin typeface="Times New Roman" pitchFamily="18" charset="0"/>
              </a:rPr>
              <a:t>{Z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K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000" b="1" dirty="0">
                <a:latin typeface="Times New Roman" pitchFamily="18" charset="0"/>
              </a:rPr>
              <a:t>Z}</a:t>
            </a:r>
            <a:r>
              <a:rPr kumimoji="1" lang="zh-CN" altLang="en-US" sz="2000" b="1" dirty="0">
                <a:latin typeface="Times New Roman" pitchFamily="18" charset="0"/>
              </a:rPr>
              <a:t>，记为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</a:t>
            </a:r>
            <a:r>
              <a:rPr kumimoji="1" lang="en-US" altLang="zh-CN" sz="2000" b="1" dirty="0">
                <a:latin typeface="Times New Roman" pitchFamily="18" charset="0"/>
              </a:rPr>
              <a:t>={Z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K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000" b="1" dirty="0">
                <a:latin typeface="Times New Roman" pitchFamily="18" charset="0"/>
              </a:rPr>
              <a:t>Z}</a:t>
            </a:r>
            <a:r>
              <a:rPr kumimoji="1" lang="zh-CN" altLang="en-US" sz="2000" b="1" dirty="0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⑵ 如果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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 smtClean="0">
                <a:latin typeface="Times New Roman" pitchFamily="18" charset="0"/>
              </a:rPr>
              <a:t>，</a:t>
            </a:r>
            <a:r>
              <a:rPr kumimoji="1" lang="en-US" altLang="zh-CN" sz="2000" b="1" dirty="0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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 smtClean="0">
                <a:latin typeface="Times New Roman" pitchFamily="18" charset="0"/>
              </a:rPr>
              <a:t>，</a:t>
            </a:r>
            <a:r>
              <a:rPr kumimoji="1" lang="en-US" altLang="zh-CN" sz="2000" b="1" dirty="0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000" b="1" dirty="0">
                <a:latin typeface="Times New Roman" pitchFamily="18" charset="0"/>
              </a:rPr>
              <a:t>J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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 smtClean="0">
                <a:latin typeface="Times New Roman" pitchFamily="18" charset="0"/>
              </a:rPr>
              <a:t>，</a:t>
            </a:r>
            <a:r>
              <a:rPr kumimoji="1" lang="en-US" altLang="zh-CN" sz="2000" b="1" dirty="0" smtClean="0">
                <a:latin typeface="Times New Roman" pitchFamily="18" charset="0"/>
              </a:rPr>
              <a:t>[</a:t>
            </a:r>
            <a:r>
              <a:rPr kumimoji="1" lang="en-US" altLang="zh-CN" sz="2000" b="1" dirty="0">
                <a:latin typeface="Times New Roman" pitchFamily="18" charset="0"/>
              </a:rPr>
              <a:t>M(I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a)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</a:t>
            </a:r>
            <a:r>
              <a:rPr kumimoji="1" lang="en-US" altLang="zh-CN" sz="2000" b="1" dirty="0">
                <a:latin typeface="Times New Roman" pitchFamily="18" charset="0"/>
              </a:rPr>
              <a:t>J]</a:t>
            </a:r>
            <a:r>
              <a:rPr kumimoji="1" lang="zh-CN" altLang="en-US" sz="2000" b="1" dirty="0">
                <a:latin typeface="Times New Roman" pitchFamily="18" charset="0"/>
              </a:rPr>
              <a:t>即状态子集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</a:t>
            </a:r>
            <a:r>
              <a:rPr kumimoji="1" lang="zh-CN" altLang="en-US" sz="2000" b="1" dirty="0">
                <a:latin typeface="Times New Roman" pitchFamily="18" charset="0"/>
              </a:rPr>
              <a:t>中至少存在两个</a:t>
            </a:r>
            <a:r>
              <a:rPr kumimoji="1" lang="en-US" altLang="zh-CN" sz="2000" b="1" dirty="0">
                <a:latin typeface="Times New Roman" pitchFamily="18" charset="0"/>
              </a:rPr>
              <a:t>p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q</a:t>
            </a:r>
            <a:r>
              <a:rPr kumimoji="1" lang="zh-CN" altLang="en-US" sz="2000" b="1" dirty="0">
                <a:latin typeface="Times New Roman" pitchFamily="18" charset="0"/>
              </a:rPr>
              <a:t>，使得</a:t>
            </a:r>
            <a:r>
              <a:rPr kumimoji="1" lang="en-US" altLang="zh-CN" sz="2000" b="1" dirty="0">
                <a:latin typeface="Times New Roman" pitchFamily="18" charset="0"/>
              </a:rPr>
              <a:t>f(p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a)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>
                <a:latin typeface="Times New Roman" pitchFamily="18" charset="0"/>
              </a:rPr>
              <a:t>J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f(</a:t>
            </a:r>
            <a:r>
              <a:rPr kumimoji="1" lang="en-US" altLang="zh-CN" sz="2000" b="1" dirty="0" err="1">
                <a:latin typeface="Times New Roman" pitchFamily="18" charset="0"/>
              </a:rPr>
              <a:t>q,a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>
                <a:latin typeface="Times New Roman" pitchFamily="18" charset="0"/>
              </a:rPr>
              <a:t> J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”</a:t>
            </a:r>
            <a:r>
              <a:rPr kumimoji="1" lang="zh-CN" altLang="en-US" sz="2000" b="1" dirty="0">
                <a:latin typeface="Times New Roman" pitchFamily="18" charset="0"/>
              </a:rPr>
              <a:t>，且</a:t>
            </a:r>
            <a:r>
              <a:rPr kumimoji="1" lang="en-US" altLang="zh-CN" sz="2000" b="1" dirty="0">
                <a:latin typeface="Times New Roman" pitchFamily="18" charset="0"/>
              </a:rPr>
              <a:t>J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 dirty="0">
                <a:latin typeface="Times New Roman" pitchFamily="18" charset="0"/>
              </a:rPr>
              <a:t>≠J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”</a:t>
            </a:r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zh-CN" altLang="en-US" sz="2000" b="1" dirty="0">
                <a:latin typeface="Times New Roman" pitchFamily="18" charset="0"/>
              </a:rPr>
              <a:t>状态子集</a:t>
            </a:r>
            <a:r>
              <a:rPr kumimoji="1" lang="en-US" altLang="zh-CN" sz="2000" b="1" dirty="0">
                <a:latin typeface="Times New Roman" pitchFamily="18" charset="0"/>
              </a:rPr>
              <a:t>J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J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”</a:t>
            </a:r>
            <a:r>
              <a:rPr kumimoji="1" lang="zh-CN" altLang="en-US" sz="2000" b="1" dirty="0">
                <a:latin typeface="Times New Roman" pitchFamily="18" charset="0"/>
              </a:rPr>
              <a:t>）， 则将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zh-CN" altLang="en-US" sz="2000" b="1" dirty="0">
                <a:latin typeface="Times New Roman" pitchFamily="18" charset="0"/>
              </a:rPr>
              <a:t>分割成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”</a:t>
            </a:r>
            <a:r>
              <a:rPr kumimoji="1" lang="zh-CN" altLang="en-US" sz="2000" b="1" dirty="0">
                <a:latin typeface="Times New Roman" pitchFamily="18" charset="0"/>
              </a:rPr>
              <a:t>，即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{r︱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000" b="1" dirty="0" err="1">
                <a:latin typeface="Times New Roman" pitchFamily="18" charset="0"/>
              </a:rPr>
              <a:t>r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 err="1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</a:rPr>
              <a:t>[f(r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a)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>
                <a:latin typeface="Times New Roman" pitchFamily="18" charset="0"/>
              </a:rPr>
              <a:t>J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000" b="1" dirty="0">
                <a:latin typeface="Times New Roman" pitchFamily="18" charset="0"/>
              </a:rPr>
              <a:t>]}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”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zh-CN" altLang="en-US" sz="2000" b="1" dirty="0">
                <a:latin typeface="Times New Roman" pitchFamily="18" charset="0"/>
              </a:rPr>
              <a:t>－</a:t>
            </a:r>
            <a:r>
              <a:rPr kumimoji="1" lang="en-US" altLang="zh-CN" sz="2000" b="1" dirty="0">
                <a:latin typeface="Times New Roman" pitchFamily="18" charset="0"/>
              </a:rPr>
              <a:t>J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 dirty="0">
                <a:latin typeface="Times New Roman" pitchFamily="18" charset="0"/>
              </a:rPr>
              <a:t>；重置划分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</a:t>
            </a:r>
            <a:r>
              <a:rPr kumimoji="1" lang="zh-CN" altLang="en-US" sz="2000" b="1" dirty="0">
                <a:latin typeface="Times New Roman" pitchFamily="18" charset="0"/>
              </a:rPr>
              <a:t>：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</a:t>
            </a:r>
            <a:r>
              <a:rPr kumimoji="1" lang="zh-CN" altLang="en-US" sz="2000" b="1" dirty="0">
                <a:latin typeface="Times New Roman" pitchFamily="18" charset="0"/>
              </a:rPr>
              <a:t>←</a:t>
            </a:r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</a:t>
            </a:r>
            <a:r>
              <a:rPr kumimoji="1" lang="zh-CN" altLang="en-US" sz="2000" b="1" dirty="0">
                <a:latin typeface="Times New Roman" pitchFamily="18" charset="0"/>
              </a:rPr>
              <a:t>－</a:t>
            </a:r>
            <a:r>
              <a:rPr kumimoji="1" lang="en-US" altLang="zh-CN" sz="2000" b="1" dirty="0">
                <a:latin typeface="Times New Roman" pitchFamily="18" charset="0"/>
              </a:rPr>
              <a:t>{I})∪{ I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”</a:t>
            </a:r>
            <a:r>
              <a:rPr kumimoji="1" lang="en-US" altLang="zh-CN" sz="2000" b="1" dirty="0">
                <a:latin typeface="Times New Roman" pitchFamily="18" charset="0"/>
              </a:rPr>
              <a:t>}</a:t>
            </a:r>
            <a:r>
              <a:rPr kumimoji="1" lang="zh-CN" altLang="en-US" sz="2000" b="1" dirty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⑶ 置重复⑵，直到满足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en-US" altLang="zh-CN" sz="2000" b="1" dirty="0" smtClean="0">
                <a:latin typeface="Times New Roman" pitchFamily="18" charset="0"/>
                <a:sym typeface="Symbol" pitchFamily="18" charset="2"/>
              </a:rPr>
              <a:t></a:t>
            </a:r>
            <a:r>
              <a:rPr kumimoji="1" lang="zh-CN" altLang="en-US" sz="2000" b="1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2000" b="1" dirty="0" smtClean="0">
                <a:latin typeface="Times New Roman" pitchFamily="18" charset="0"/>
                <a:sym typeface="Symbol" pitchFamily="18" charset="2"/>
              </a:rPr>
              <a:t> 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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 smtClean="0">
                <a:latin typeface="Times New Roman" pitchFamily="18" charset="0"/>
              </a:rPr>
              <a:t>，</a:t>
            </a:r>
            <a:r>
              <a:rPr kumimoji="1" lang="en-US" altLang="zh-CN" sz="2000" b="1" dirty="0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000" b="1" dirty="0">
                <a:latin typeface="Times New Roman" pitchFamily="18" charset="0"/>
              </a:rPr>
              <a:t>J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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 smtClean="0">
                <a:latin typeface="Times New Roman" pitchFamily="18" charset="0"/>
              </a:rPr>
              <a:t>，</a:t>
            </a:r>
            <a:r>
              <a:rPr kumimoji="1" lang="en-US" altLang="zh-CN" sz="2000" b="1" dirty="0" smtClean="0">
                <a:latin typeface="Times New Roman" pitchFamily="18" charset="0"/>
              </a:rPr>
              <a:t>[</a:t>
            </a:r>
            <a:r>
              <a:rPr kumimoji="1" lang="en-US" altLang="zh-CN" sz="2000" b="1" dirty="0">
                <a:latin typeface="Times New Roman" pitchFamily="18" charset="0"/>
              </a:rPr>
              <a:t>M(</a:t>
            </a:r>
            <a:r>
              <a:rPr kumimoji="1" lang="en-US" altLang="zh-CN" sz="2000" b="1" dirty="0" err="1">
                <a:latin typeface="Times New Roman" pitchFamily="18" charset="0"/>
              </a:rPr>
              <a:t>I,a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</a:t>
            </a:r>
            <a:r>
              <a:rPr kumimoji="1" lang="en-US" altLang="zh-CN" sz="2000" b="1" dirty="0">
                <a:latin typeface="Times New Roman" pitchFamily="18" charset="0"/>
              </a:rPr>
              <a:t> J] </a:t>
            </a:r>
            <a:r>
              <a:rPr kumimoji="1" lang="zh-CN" altLang="en-US" sz="2000" b="1" dirty="0">
                <a:latin typeface="Times New Roman" pitchFamily="18" charset="0"/>
              </a:rPr>
              <a:t>条件为止；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⑷ 在</a:t>
            </a:r>
            <a:r>
              <a:rPr kumimoji="1" lang="en-US" altLang="zh-CN" sz="2000" b="1" dirty="0">
                <a:latin typeface="Times New Roman" pitchFamily="18" charset="0"/>
              </a:rPr>
              <a:t>DFA M</a:t>
            </a:r>
            <a:r>
              <a:rPr kumimoji="1" lang="zh-CN" altLang="en-US" sz="2000" b="1" dirty="0">
                <a:latin typeface="Times New Roman" pitchFamily="18" charset="0"/>
              </a:rPr>
              <a:t>基础上，对于划分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</a:t>
            </a:r>
            <a:r>
              <a:rPr kumimoji="1" lang="zh-CN" altLang="en-US" sz="2000" b="1" dirty="0">
                <a:latin typeface="Times New Roman" pitchFamily="18" charset="0"/>
              </a:rPr>
              <a:t>的同一个状态子集中的全部状态及其相应的转换函数合并，最后所得即为最小化的</a:t>
            </a:r>
            <a:r>
              <a:rPr kumimoji="1" lang="en-US" altLang="zh-CN" sz="2000" b="1" dirty="0">
                <a:latin typeface="Times New Roman" pitchFamily="18" charset="0"/>
              </a:rPr>
              <a:t>DFA M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 dirty="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常识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4953000"/>
          </a:xfrm>
        </p:spPr>
        <p:txBody>
          <a:bodyPr/>
          <a:lstStyle/>
          <a:p>
            <a:r>
              <a:rPr lang="zh-CN" altLang="en-US" sz="2000">
                <a:solidFill>
                  <a:srgbClr val="FF6600"/>
                </a:solidFill>
              </a:rPr>
              <a:t>词法分析就是将源程序变为单词序列</a:t>
            </a:r>
          </a:p>
          <a:p>
            <a:r>
              <a:rPr lang="zh-CN" altLang="en-US" sz="2000">
                <a:solidFill>
                  <a:srgbClr val="FF6600"/>
                </a:solidFill>
              </a:rPr>
              <a:t>语句是单词序列，单词之间用分隔符隔开（“ ”、 “</a:t>
            </a:r>
            <a:r>
              <a:rPr lang="en-US" altLang="zh-CN" sz="2000">
                <a:solidFill>
                  <a:srgbClr val="FF6600"/>
                </a:solidFill>
              </a:rPr>
              <a:t>,”</a:t>
            </a:r>
            <a:r>
              <a:rPr lang="zh-CN" altLang="en-US" sz="2000">
                <a:solidFill>
                  <a:srgbClr val="FF6600"/>
                </a:solidFill>
              </a:rPr>
              <a:t>）</a:t>
            </a:r>
          </a:p>
          <a:p>
            <a:pPr lvl="1"/>
            <a:r>
              <a:rPr lang="zh-CN" altLang="en-US" sz="1600"/>
              <a:t>忽略单词之间空格容易出现二义性</a:t>
            </a:r>
          </a:p>
          <a:p>
            <a:pPr lvl="1"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DO 8 I=3.14    </a:t>
            </a:r>
            <a:r>
              <a:rPr lang="zh-CN" altLang="en-US" sz="1600">
                <a:latin typeface="Times New Roman" pitchFamily="18" charset="0"/>
              </a:rPr>
              <a:t>在</a:t>
            </a:r>
            <a:r>
              <a:rPr lang="en-US" altLang="zh-CN" sz="1600">
                <a:latin typeface="Times New Roman" pitchFamily="18" charset="0"/>
              </a:rPr>
              <a:t>FORTRAN</a:t>
            </a:r>
            <a:r>
              <a:rPr lang="zh-CN" altLang="en-US" sz="1600">
                <a:latin typeface="Times New Roman" pitchFamily="18" charset="0"/>
              </a:rPr>
              <a:t>语言中等同于 </a:t>
            </a:r>
            <a:r>
              <a:rPr lang="en-US" altLang="zh-CN" sz="1600">
                <a:latin typeface="Times New Roman" pitchFamily="18" charset="0"/>
              </a:rPr>
              <a:t>DO8I=3.14</a:t>
            </a:r>
          </a:p>
          <a:p>
            <a:pPr lvl="1">
              <a:buFontTx/>
              <a:buNone/>
            </a:pPr>
            <a:r>
              <a:rPr lang="en-US" altLang="zh-CN" sz="1600">
                <a:solidFill>
                  <a:srgbClr val="00FF00"/>
                </a:solidFill>
                <a:latin typeface="Times New Roman" pitchFamily="18" charset="0"/>
              </a:rPr>
              <a:t>DO</a:t>
            </a:r>
            <a:r>
              <a:rPr lang="en-US" altLang="zh-CN" sz="1600">
                <a:latin typeface="Times New Roman" pitchFamily="18" charset="0"/>
              </a:rPr>
              <a:t> 8 I=3,14   </a:t>
            </a:r>
            <a:r>
              <a:rPr lang="zh-CN" altLang="en-US" sz="1600">
                <a:latin typeface="Times New Roman" pitchFamily="18" charset="0"/>
              </a:rPr>
              <a:t>在</a:t>
            </a:r>
            <a:r>
              <a:rPr lang="en-US" altLang="zh-CN" sz="1600">
                <a:latin typeface="Times New Roman" pitchFamily="18" charset="0"/>
              </a:rPr>
              <a:t>FORTRAN</a:t>
            </a:r>
            <a:r>
              <a:rPr lang="zh-CN" altLang="en-US" sz="1600">
                <a:latin typeface="Times New Roman" pitchFamily="18" charset="0"/>
              </a:rPr>
              <a:t>语言中是循环语句，</a:t>
            </a:r>
            <a:r>
              <a:rPr lang="en-US" altLang="zh-CN" sz="1600">
                <a:latin typeface="Times New Roman" pitchFamily="18" charset="0"/>
              </a:rPr>
              <a:t>I</a:t>
            </a:r>
            <a:r>
              <a:rPr lang="zh-CN" altLang="en-US" sz="1600">
                <a:latin typeface="Times New Roman" pitchFamily="18" charset="0"/>
              </a:rPr>
              <a:t>是循环变量，步长为</a:t>
            </a:r>
            <a:r>
              <a:rPr lang="en-US" altLang="zh-CN" sz="1600">
                <a:latin typeface="Times New Roman" pitchFamily="18" charset="0"/>
              </a:rPr>
              <a:t>1</a:t>
            </a:r>
          </a:p>
          <a:p>
            <a:pPr lvl="1"/>
            <a:r>
              <a:rPr lang="zh-CN" altLang="en-US" sz="1600">
                <a:latin typeface="Times New Roman" pitchFamily="18" charset="0"/>
              </a:rPr>
              <a:t>编译程序很难发现第一种情况的错误！</a:t>
            </a:r>
          </a:p>
          <a:p>
            <a:r>
              <a:rPr lang="zh-CN" altLang="en-US" sz="2000">
                <a:solidFill>
                  <a:srgbClr val="FF6600"/>
                </a:solidFill>
              </a:rPr>
              <a:t>单词是分类型的，关键字或保留字、运算法、标识符、常数、界符</a:t>
            </a:r>
          </a:p>
          <a:p>
            <a:pPr lvl="1"/>
            <a:r>
              <a:rPr lang="zh-CN" altLang="en-US" sz="1800"/>
              <a:t>保留字是编程语言预先规定了含义的语法单元</a:t>
            </a:r>
          </a:p>
          <a:p>
            <a:pPr lvl="1"/>
            <a:r>
              <a:rPr lang="zh-CN" altLang="en-US" sz="1800"/>
              <a:t>关键字不保留容易出现的问题（</a:t>
            </a:r>
            <a:r>
              <a:rPr lang="en-US" altLang="zh-CN" sz="1800"/>
              <a:t>PL1</a:t>
            </a:r>
            <a:r>
              <a:rPr lang="zh-CN" altLang="en-US" sz="1800"/>
              <a:t>语言）</a:t>
            </a:r>
          </a:p>
          <a:p>
            <a:pPr lvl="1">
              <a:buFontTx/>
              <a:buNone/>
            </a:pPr>
            <a:r>
              <a:rPr lang="en-US" altLang="zh-CN" sz="1800">
                <a:solidFill>
                  <a:srgbClr val="00FF00"/>
                </a:solidFill>
              </a:rPr>
              <a:t>IF</a:t>
            </a:r>
            <a:r>
              <a:rPr lang="en-US" altLang="zh-CN" sz="1800"/>
              <a:t> THEN </a:t>
            </a:r>
            <a:r>
              <a:rPr lang="en-US" altLang="zh-CN" sz="1800">
                <a:solidFill>
                  <a:srgbClr val="00FF00"/>
                </a:solidFill>
              </a:rPr>
              <a:t>THEN</a:t>
            </a:r>
            <a:r>
              <a:rPr lang="en-US" altLang="zh-CN" sz="1800"/>
              <a:t> THEN=ELSE </a:t>
            </a:r>
            <a:r>
              <a:rPr lang="en-US" altLang="zh-CN" sz="1800">
                <a:solidFill>
                  <a:srgbClr val="00FF00"/>
                </a:solidFill>
              </a:rPr>
              <a:t>ELSE</a:t>
            </a:r>
            <a:r>
              <a:rPr lang="en-US" altLang="zh-CN" sz="1800"/>
              <a:t>  THEN=</a:t>
            </a:r>
            <a:r>
              <a:rPr lang="zh-CN" altLang="en-US" sz="1800"/>
              <a:t>。。。。</a:t>
            </a:r>
          </a:p>
          <a:p>
            <a:r>
              <a:rPr lang="zh-CN" altLang="en-US" sz="2000"/>
              <a:t>程序是语句系列，语句之间用分隔符隔开（“；”）</a:t>
            </a:r>
          </a:p>
          <a:p>
            <a:pPr lvl="1"/>
            <a:r>
              <a:rPr lang="en-US" altLang="zh-CN" sz="1600"/>
              <a:t>FORTRAN</a:t>
            </a:r>
            <a:r>
              <a:rPr lang="zh-CN" altLang="en-US" sz="1600"/>
              <a:t>语言没有语句结束符，一行写一条语句</a:t>
            </a:r>
          </a:p>
          <a:p>
            <a:pPr lvl="1"/>
            <a:r>
              <a:rPr lang="zh-CN" altLang="en-US" sz="1600"/>
              <a:t>没有语句结束符的语言有缺陷</a:t>
            </a:r>
          </a:p>
          <a:p>
            <a:pPr lvl="1"/>
            <a:r>
              <a:rPr lang="zh-CN" altLang="en-US" sz="1600"/>
              <a:t>目前的语言都有语句结束符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676400" y="9906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 </a:t>
            </a:r>
            <a:r>
              <a:rPr kumimoji="1" lang="en-US" altLang="zh-CN" sz="2000" b="1" dirty="0" smtClean="0">
                <a:latin typeface="Times New Roman" pitchFamily="18" charset="0"/>
              </a:rPr>
              <a:t>3.8  </a:t>
            </a:r>
            <a:r>
              <a:rPr kumimoji="1" lang="zh-CN" altLang="en-US" sz="2000" b="1" dirty="0">
                <a:latin typeface="Times New Roman" pitchFamily="18" charset="0"/>
              </a:rPr>
              <a:t>将下列</a:t>
            </a:r>
            <a:r>
              <a:rPr kumimoji="1" lang="en-US" altLang="zh-CN" sz="2000" b="1" dirty="0">
                <a:latin typeface="Times New Roman" pitchFamily="18" charset="0"/>
              </a:rPr>
              <a:t>DFA M</a:t>
            </a:r>
            <a:r>
              <a:rPr kumimoji="1" lang="zh-CN" altLang="en-US" sz="2000" b="1" dirty="0">
                <a:latin typeface="Times New Roman" pitchFamily="18" charset="0"/>
              </a:rPr>
              <a:t>最小化。 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4213225" y="2228850"/>
            <a:ext cx="3611563" cy="316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1860" name="Group 4"/>
          <p:cNvGrpSpPr>
            <a:grpSpLocks noChangeAspect="1"/>
          </p:cNvGrpSpPr>
          <p:nvPr/>
        </p:nvGrpSpPr>
        <p:grpSpPr bwMode="auto">
          <a:xfrm>
            <a:off x="2057400" y="1581150"/>
            <a:ext cx="4953000" cy="4133850"/>
            <a:chOff x="3217" y="2451"/>
            <a:chExt cx="5205" cy="4824"/>
          </a:xfrm>
        </p:grpSpPr>
        <p:sp>
          <p:nvSpPr>
            <p:cNvPr id="121861" name="Oval 5"/>
            <p:cNvSpPr>
              <a:spLocks noChangeAspect="1" noChangeArrowheads="1"/>
            </p:cNvSpPr>
            <p:nvPr/>
          </p:nvSpPr>
          <p:spPr bwMode="auto">
            <a:xfrm>
              <a:off x="3604" y="470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2" name="Text Box 6"/>
            <p:cNvSpPr txBox="1">
              <a:spLocks noChangeAspect="1" noChangeArrowheads="1"/>
            </p:cNvSpPr>
            <p:nvPr/>
          </p:nvSpPr>
          <p:spPr bwMode="auto">
            <a:xfrm>
              <a:off x="3619" y="4695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63" name="Oval 7"/>
            <p:cNvSpPr>
              <a:spLocks noChangeAspect="1" noChangeArrowheads="1"/>
            </p:cNvSpPr>
            <p:nvPr/>
          </p:nvSpPr>
          <p:spPr bwMode="auto">
            <a:xfrm>
              <a:off x="7884" y="4780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4" name="Oval 8"/>
            <p:cNvSpPr>
              <a:spLocks noChangeAspect="1" noChangeArrowheads="1"/>
            </p:cNvSpPr>
            <p:nvPr/>
          </p:nvSpPr>
          <p:spPr bwMode="auto">
            <a:xfrm>
              <a:off x="7854" y="4743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5" name="Text Box 9"/>
            <p:cNvSpPr txBox="1">
              <a:spLocks noChangeAspect="1" noChangeArrowheads="1"/>
            </p:cNvSpPr>
            <p:nvPr/>
          </p:nvSpPr>
          <p:spPr bwMode="auto">
            <a:xfrm>
              <a:off x="7927" y="4785"/>
              <a:ext cx="49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7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66" name="Text Box 10"/>
            <p:cNvSpPr txBox="1">
              <a:spLocks noChangeAspect="1" noChangeArrowheads="1"/>
            </p:cNvSpPr>
            <p:nvPr/>
          </p:nvSpPr>
          <p:spPr bwMode="auto">
            <a:xfrm>
              <a:off x="3217" y="4639"/>
              <a:ext cx="53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</a:t>
              </a:r>
              <a:endParaRPr kumimoji="1" lang="en-US" altLang="zh-CN" sz="2400" b="1">
                <a:latin typeface="Tahoma" pitchFamily="34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1867" name="Text Box 11"/>
            <p:cNvSpPr txBox="1">
              <a:spLocks noChangeAspect="1" noChangeArrowheads="1"/>
            </p:cNvSpPr>
            <p:nvPr/>
          </p:nvSpPr>
          <p:spPr bwMode="auto">
            <a:xfrm>
              <a:off x="4657" y="4092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68" name="Text Box 12"/>
            <p:cNvSpPr txBox="1">
              <a:spLocks noChangeAspect="1" noChangeArrowheads="1"/>
            </p:cNvSpPr>
            <p:nvPr/>
          </p:nvSpPr>
          <p:spPr bwMode="auto">
            <a:xfrm>
              <a:off x="3802" y="5673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b</a:t>
              </a:r>
              <a:endParaRPr kumimoji="1" lang="en-US" altLang="zh-CN" sz="2400" b="1">
                <a:latin typeface="Times New Roman" pitchFamily="18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69" name="Text Box 13"/>
            <p:cNvSpPr txBox="1">
              <a:spLocks noChangeAspect="1" noChangeArrowheads="1"/>
            </p:cNvSpPr>
            <p:nvPr/>
          </p:nvSpPr>
          <p:spPr bwMode="auto">
            <a:xfrm>
              <a:off x="5722" y="2562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70" name="Text Box 14"/>
            <p:cNvSpPr txBox="1">
              <a:spLocks noChangeAspect="1" noChangeArrowheads="1"/>
            </p:cNvSpPr>
            <p:nvPr/>
          </p:nvSpPr>
          <p:spPr bwMode="auto">
            <a:xfrm>
              <a:off x="5812" y="5889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71" name="Text Box 15"/>
            <p:cNvSpPr txBox="1">
              <a:spLocks noChangeAspect="1" noChangeArrowheads="1"/>
            </p:cNvSpPr>
            <p:nvPr/>
          </p:nvSpPr>
          <p:spPr bwMode="auto">
            <a:xfrm>
              <a:off x="3817" y="3594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a</a:t>
              </a:r>
              <a:endParaRPr kumimoji="1" lang="en-US" altLang="zh-CN" sz="2400" b="1">
                <a:latin typeface="Tahoma" pitchFamily="34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72" name="Arc 16"/>
            <p:cNvSpPr>
              <a:spLocks noChangeAspect="1"/>
            </p:cNvSpPr>
            <p:nvPr/>
          </p:nvSpPr>
          <p:spPr bwMode="auto">
            <a:xfrm rot="16228469">
              <a:off x="6629" y="2466"/>
              <a:ext cx="654" cy="624"/>
            </a:xfrm>
            <a:custGeom>
              <a:avLst/>
              <a:gdLst>
                <a:gd name="G0" fmla="+- 19942 0 0"/>
                <a:gd name="G1" fmla="+- 21600 0 0"/>
                <a:gd name="G2" fmla="+- 21600 0 0"/>
                <a:gd name="T0" fmla="*/ 809 w 41542"/>
                <a:gd name="T1" fmla="*/ 11576 h 43200"/>
                <a:gd name="T2" fmla="*/ 0 w 41542"/>
                <a:gd name="T3" fmla="*/ 29899 h 43200"/>
                <a:gd name="T4" fmla="*/ 19942 w 4154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-1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-1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3" name="Text Box 17"/>
            <p:cNvSpPr txBox="1">
              <a:spLocks noChangeAspect="1" noChangeArrowheads="1"/>
            </p:cNvSpPr>
            <p:nvPr/>
          </p:nvSpPr>
          <p:spPr bwMode="auto">
            <a:xfrm>
              <a:off x="5719" y="3555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74" name="Text Box 18"/>
            <p:cNvSpPr txBox="1">
              <a:spLocks noChangeAspect="1" noChangeArrowheads="1"/>
            </p:cNvSpPr>
            <p:nvPr/>
          </p:nvSpPr>
          <p:spPr bwMode="auto">
            <a:xfrm>
              <a:off x="5722" y="6825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75" name="Text Box 19"/>
            <p:cNvSpPr txBox="1">
              <a:spLocks noChangeAspect="1" noChangeArrowheads="1"/>
            </p:cNvSpPr>
            <p:nvPr/>
          </p:nvSpPr>
          <p:spPr bwMode="auto">
            <a:xfrm>
              <a:off x="5197" y="5154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76" name="Arc 20"/>
            <p:cNvSpPr>
              <a:spLocks noChangeAspect="1"/>
            </p:cNvSpPr>
            <p:nvPr/>
          </p:nvSpPr>
          <p:spPr bwMode="auto">
            <a:xfrm flipV="1">
              <a:off x="5174" y="3162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7" name="Text Box 21"/>
            <p:cNvSpPr txBox="1">
              <a:spLocks noChangeAspect="1" noChangeArrowheads="1"/>
            </p:cNvSpPr>
            <p:nvPr/>
          </p:nvSpPr>
          <p:spPr bwMode="auto">
            <a:xfrm>
              <a:off x="7252" y="2553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a</a:t>
              </a:r>
              <a:endParaRPr kumimoji="1" lang="en-US" altLang="zh-CN" sz="2400" b="1">
                <a:latin typeface="Times New Roman" pitchFamily="18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78" name="Text Box 22"/>
            <p:cNvSpPr txBox="1">
              <a:spLocks noChangeAspect="1" noChangeArrowheads="1"/>
            </p:cNvSpPr>
            <p:nvPr/>
          </p:nvSpPr>
          <p:spPr bwMode="auto">
            <a:xfrm>
              <a:off x="4620" y="5118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a</a:t>
              </a:r>
              <a:endParaRPr kumimoji="1" lang="en-US" altLang="zh-CN" sz="2400" b="1">
                <a:latin typeface="Times New Roman" pitchFamily="18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79" name="Text Box 23"/>
            <p:cNvSpPr txBox="1">
              <a:spLocks noChangeAspect="1" noChangeArrowheads="1"/>
            </p:cNvSpPr>
            <p:nvPr/>
          </p:nvSpPr>
          <p:spPr bwMode="auto">
            <a:xfrm>
              <a:off x="7665" y="3603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a</a:t>
              </a:r>
              <a:endParaRPr kumimoji="1" lang="en-US" altLang="zh-CN" sz="2400" b="1">
                <a:latin typeface="Times New Roman" pitchFamily="18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80" name="Oval 24"/>
            <p:cNvSpPr>
              <a:spLocks noChangeAspect="1" noChangeArrowheads="1"/>
            </p:cNvSpPr>
            <p:nvPr/>
          </p:nvSpPr>
          <p:spPr bwMode="auto">
            <a:xfrm>
              <a:off x="4704" y="3007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1" name="Oval 25"/>
            <p:cNvSpPr>
              <a:spLocks noChangeAspect="1" noChangeArrowheads="1"/>
            </p:cNvSpPr>
            <p:nvPr/>
          </p:nvSpPr>
          <p:spPr bwMode="auto">
            <a:xfrm>
              <a:off x="4674" y="2970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2" name="Text Box 26"/>
            <p:cNvSpPr txBox="1">
              <a:spLocks noChangeAspect="1" noChangeArrowheads="1"/>
            </p:cNvSpPr>
            <p:nvPr/>
          </p:nvSpPr>
          <p:spPr bwMode="auto">
            <a:xfrm>
              <a:off x="4702" y="3007"/>
              <a:ext cx="49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6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83" name="Oval 27"/>
            <p:cNvSpPr>
              <a:spLocks noChangeAspect="1" noChangeArrowheads="1"/>
            </p:cNvSpPr>
            <p:nvPr/>
          </p:nvSpPr>
          <p:spPr bwMode="auto">
            <a:xfrm>
              <a:off x="4747" y="624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4" name="Text Box 28"/>
            <p:cNvSpPr txBox="1">
              <a:spLocks noChangeAspect="1" noChangeArrowheads="1"/>
            </p:cNvSpPr>
            <p:nvPr/>
          </p:nvSpPr>
          <p:spPr bwMode="auto">
            <a:xfrm>
              <a:off x="4762" y="6240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3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85" name="Oval 29"/>
            <p:cNvSpPr>
              <a:spLocks noChangeAspect="1" noChangeArrowheads="1"/>
            </p:cNvSpPr>
            <p:nvPr/>
          </p:nvSpPr>
          <p:spPr bwMode="auto">
            <a:xfrm>
              <a:off x="6727" y="303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6" name="Text Box 30"/>
            <p:cNvSpPr txBox="1">
              <a:spLocks noChangeAspect="1" noChangeArrowheads="1"/>
            </p:cNvSpPr>
            <p:nvPr/>
          </p:nvSpPr>
          <p:spPr bwMode="auto">
            <a:xfrm>
              <a:off x="6742" y="3030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4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87" name="Oval 31"/>
            <p:cNvSpPr>
              <a:spLocks noChangeAspect="1" noChangeArrowheads="1"/>
            </p:cNvSpPr>
            <p:nvPr/>
          </p:nvSpPr>
          <p:spPr bwMode="auto">
            <a:xfrm>
              <a:off x="6592" y="628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8" name="Text Box 32"/>
            <p:cNvSpPr txBox="1">
              <a:spLocks noChangeAspect="1" noChangeArrowheads="1"/>
            </p:cNvSpPr>
            <p:nvPr/>
          </p:nvSpPr>
          <p:spPr bwMode="auto">
            <a:xfrm>
              <a:off x="6637" y="6297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889" name="Arc 33"/>
            <p:cNvSpPr>
              <a:spLocks noChangeAspect="1"/>
            </p:cNvSpPr>
            <p:nvPr/>
          </p:nvSpPr>
          <p:spPr bwMode="auto">
            <a:xfrm>
              <a:off x="5154" y="2946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0" name="Arc 34"/>
            <p:cNvSpPr>
              <a:spLocks noChangeAspect="1"/>
            </p:cNvSpPr>
            <p:nvPr/>
          </p:nvSpPr>
          <p:spPr bwMode="auto">
            <a:xfrm rot="18060515" flipV="1">
              <a:off x="3681" y="3978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1" name="Arc 35"/>
            <p:cNvSpPr>
              <a:spLocks noChangeAspect="1"/>
            </p:cNvSpPr>
            <p:nvPr/>
          </p:nvSpPr>
          <p:spPr bwMode="auto">
            <a:xfrm rot="-3539485">
              <a:off x="3544" y="3813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2" name="Arc 36"/>
            <p:cNvSpPr>
              <a:spLocks noChangeAspect="1"/>
            </p:cNvSpPr>
            <p:nvPr/>
          </p:nvSpPr>
          <p:spPr bwMode="auto">
            <a:xfrm rot="13874605" flipV="1">
              <a:off x="3758" y="5372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3" name="Arc 37"/>
            <p:cNvSpPr>
              <a:spLocks noChangeAspect="1"/>
            </p:cNvSpPr>
            <p:nvPr/>
          </p:nvSpPr>
          <p:spPr bwMode="auto">
            <a:xfrm rot="-7725395">
              <a:off x="3519" y="5537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4" name="Arc 38"/>
            <p:cNvSpPr>
              <a:spLocks noChangeAspect="1"/>
            </p:cNvSpPr>
            <p:nvPr/>
          </p:nvSpPr>
          <p:spPr bwMode="auto">
            <a:xfrm rot="18504565" flipV="1">
              <a:off x="4921" y="5597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5" name="Arc 39"/>
            <p:cNvSpPr>
              <a:spLocks noChangeAspect="1"/>
            </p:cNvSpPr>
            <p:nvPr/>
          </p:nvSpPr>
          <p:spPr bwMode="auto">
            <a:xfrm rot="-3095435">
              <a:off x="4828" y="5500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6" name="Arc 40"/>
            <p:cNvSpPr>
              <a:spLocks noChangeAspect="1"/>
            </p:cNvSpPr>
            <p:nvPr/>
          </p:nvSpPr>
          <p:spPr bwMode="auto">
            <a:xfrm rot="18504565" flipV="1">
              <a:off x="6758" y="5677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7" name="Arc 41"/>
            <p:cNvSpPr>
              <a:spLocks noChangeAspect="1"/>
            </p:cNvSpPr>
            <p:nvPr/>
          </p:nvSpPr>
          <p:spPr bwMode="auto">
            <a:xfrm rot="-3095435">
              <a:off x="6601" y="5459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8" name="Arc 42"/>
            <p:cNvSpPr>
              <a:spLocks noChangeAspect="1"/>
            </p:cNvSpPr>
            <p:nvPr/>
          </p:nvSpPr>
          <p:spPr bwMode="auto">
            <a:xfrm rot="3270951">
              <a:off x="6790" y="3847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9" name="Arc 43"/>
            <p:cNvSpPr>
              <a:spLocks noChangeAspect="1"/>
            </p:cNvSpPr>
            <p:nvPr/>
          </p:nvSpPr>
          <p:spPr bwMode="auto">
            <a:xfrm rot="82976" flipV="1">
              <a:off x="5095" y="6439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0" name="Arc 44"/>
            <p:cNvSpPr>
              <a:spLocks noChangeAspect="1"/>
            </p:cNvSpPr>
            <p:nvPr/>
          </p:nvSpPr>
          <p:spPr bwMode="auto">
            <a:xfrm rot="11072234" flipV="1">
              <a:off x="6325" y="4630"/>
              <a:ext cx="1580" cy="411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179"/>
                <a:gd name="T1" fmla="*/ 11075 h 21600"/>
                <a:gd name="T2" fmla="*/ 38179 w 38179"/>
                <a:gd name="T3" fmla="*/ 11933 h 21600"/>
                <a:gd name="T4" fmla="*/ 18863 w 381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1" name="Text Box 45"/>
            <p:cNvSpPr txBox="1">
              <a:spLocks noChangeAspect="1" noChangeArrowheads="1"/>
            </p:cNvSpPr>
            <p:nvPr/>
          </p:nvSpPr>
          <p:spPr bwMode="auto">
            <a:xfrm>
              <a:off x="6802" y="4188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a</a:t>
              </a:r>
              <a:endParaRPr kumimoji="1" lang="en-US" altLang="zh-CN" sz="2400" b="1">
                <a:latin typeface="Times New Roman" pitchFamily="18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902" name="Text Box 46"/>
            <p:cNvSpPr txBox="1">
              <a:spLocks noChangeAspect="1" noChangeArrowheads="1"/>
            </p:cNvSpPr>
            <p:nvPr/>
          </p:nvSpPr>
          <p:spPr bwMode="auto">
            <a:xfrm>
              <a:off x="6892" y="5181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a</a:t>
              </a:r>
              <a:endParaRPr kumimoji="1" lang="en-US" altLang="zh-CN" sz="2400" b="1">
                <a:latin typeface="Times New Roman" pitchFamily="18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903" name="Text Box 47"/>
            <p:cNvSpPr txBox="1">
              <a:spLocks noChangeAspect="1" noChangeArrowheads="1"/>
            </p:cNvSpPr>
            <p:nvPr/>
          </p:nvSpPr>
          <p:spPr bwMode="auto">
            <a:xfrm>
              <a:off x="7672" y="5823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1904" name="Oval 48"/>
            <p:cNvSpPr>
              <a:spLocks noChangeAspect="1" noChangeArrowheads="1"/>
            </p:cNvSpPr>
            <p:nvPr/>
          </p:nvSpPr>
          <p:spPr bwMode="auto">
            <a:xfrm>
              <a:off x="5970" y="4672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5" name="Oval 49"/>
            <p:cNvSpPr>
              <a:spLocks noChangeAspect="1" noChangeArrowheads="1"/>
            </p:cNvSpPr>
            <p:nvPr/>
          </p:nvSpPr>
          <p:spPr bwMode="auto">
            <a:xfrm>
              <a:off x="5940" y="4635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6" name="Text Box 50"/>
            <p:cNvSpPr txBox="1">
              <a:spLocks noChangeAspect="1" noChangeArrowheads="1"/>
            </p:cNvSpPr>
            <p:nvPr/>
          </p:nvSpPr>
          <p:spPr bwMode="auto">
            <a:xfrm>
              <a:off x="6013" y="4677"/>
              <a:ext cx="49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5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121907" name="Rectangle 51"/>
          <p:cNvSpPr>
            <a:spLocks noChangeArrowheads="1"/>
          </p:cNvSpPr>
          <p:nvPr/>
        </p:nvSpPr>
        <p:spPr bwMode="auto">
          <a:xfrm>
            <a:off x="1371600" y="1801813"/>
            <a:ext cx="361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121908" name="Text Box 52"/>
          <p:cNvSpPr txBox="1">
            <a:spLocks noChangeArrowheads="1"/>
          </p:cNvSpPr>
          <p:nvPr/>
        </p:nvSpPr>
        <p:spPr bwMode="auto">
          <a:xfrm>
            <a:off x="3505200" y="5927725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hlinkClick r:id="rId2"/>
              </a:rPr>
              <a:t>DFA  M</a:t>
            </a:r>
            <a:r>
              <a:rPr kumimoji="1" lang="zh-CN" altLang="en-US" sz="2000" b="1">
                <a:latin typeface="Times New Roman" pitchFamily="18" charset="0"/>
                <a:hlinkClick r:id="rId2"/>
              </a:rPr>
              <a:t>最小化过程演示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914400" y="1371600"/>
            <a:ext cx="7315200" cy="9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873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889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定义 </a:t>
            </a:r>
            <a:r>
              <a:rPr kumimoji="1" lang="en-US" altLang="zh-CN" sz="2000" b="1" dirty="0" smtClean="0">
                <a:latin typeface="Times New Roman" pitchFamily="18" charset="0"/>
              </a:rPr>
              <a:t>3.10  </a:t>
            </a:r>
            <a:r>
              <a:rPr kumimoji="1" lang="zh-CN" altLang="en-US" sz="2000" b="1" dirty="0">
                <a:latin typeface="Times New Roman" pitchFamily="18" charset="0"/>
              </a:rPr>
              <a:t>如果正规式</a:t>
            </a:r>
            <a:r>
              <a:rPr kumimoji="1" lang="en-US" altLang="zh-CN" sz="2000" b="1" dirty="0">
                <a:latin typeface="Times New Roman" pitchFamily="18" charset="0"/>
              </a:rPr>
              <a:t>r</a:t>
            </a:r>
            <a:r>
              <a:rPr kumimoji="1" lang="zh-CN" altLang="en-US" sz="2000" b="1" dirty="0">
                <a:latin typeface="Times New Roman" pitchFamily="18" charset="0"/>
              </a:rPr>
              <a:t>和有穷自动机</a:t>
            </a:r>
            <a:r>
              <a:rPr kumimoji="1" lang="en-US" altLang="zh-CN" sz="2000" b="1" dirty="0">
                <a:latin typeface="Times New Roman" pitchFamily="18" charset="0"/>
              </a:rPr>
              <a:t>M</a:t>
            </a:r>
            <a:r>
              <a:rPr kumimoji="1" lang="zh-CN" altLang="en-US" sz="2000" b="1" dirty="0">
                <a:latin typeface="Times New Roman" pitchFamily="18" charset="0"/>
              </a:rPr>
              <a:t>，有</a:t>
            </a:r>
            <a:r>
              <a:rPr kumimoji="1" lang="en-US" altLang="zh-CN" sz="2000" b="1" dirty="0">
                <a:latin typeface="Times New Roman" pitchFamily="18" charset="0"/>
              </a:rPr>
              <a:t>L(r)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L(M)</a:t>
            </a:r>
            <a:r>
              <a:rPr kumimoji="1" lang="zh-CN" altLang="en-US" sz="2000" b="1" dirty="0">
                <a:latin typeface="Times New Roman" pitchFamily="18" charset="0"/>
              </a:rPr>
              <a:t>则称正规式</a:t>
            </a:r>
            <a:r>
              <a:rPr kumimoji="1" lang="en-US" altLang="zh-CN" sz="2000" b="1" dirty="0">
                <a:latin typeface="Times New Roman" pitchFamily="18" charset="0"/>
              </a:rPr>
              <a:t>r</a:t>
            </a:r>
            <a:r>
              <a:rPr kumimoji="1" lang="zh-CN" altLang="en-US" sz="2000" b="1" dirty="0">
                <a:latin typeface="Times New Roman" pitchFamily="18" charset="0"/>
              </a:rPr>
              <a:t>和有穷自动机</a:t>
            </a:r>
            <a:r>
              <a:rPr kumimoji="1" lang="en-US" altLang="zh-CN" sz="2000" b="1" dirty="0">
                <a:latin typeface="Times New Roman" pitchFamily="18" charset="0"/>
              </a:rPr>
              <a:t>M</a:t>
            </a:r>
            <a:r>
              <a:rPr kumimoji="1" lang="zh-CN" altLang="en-US" sz="2000" b="1" dirty="0">
                <a:latin typeface="Times New Roman" pitchFamily="18" charset="0"/>
              </a:rPr>
              <a:t>是</a:t>
            </a:r>
            <a:r>
              <a:rPr kumimoji="1" lang="zh-CN" altLang="en-US" sz="2000" b="1" dirty="0">
                <a:solidFill>
                  <a:srgbClr val="CC6600"/>
                </a:solidFill>
                <a:latin typeface="Times New Roman" pitchFamily="18" charset="0"/>
              </a:rPr>
              <a:t>等价的</a:t>
            </a:r>
            <a:r>
              <a:rPr kumimoji="1" lang="zh-CN" altLang="en-US" sz="2000" b="1" dirty="0">
                <a:latin typeface="Times New Roman" pitchFamily="18" charset="0"/>
              </a:rPr>
              <a:t>。 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847975" y="4343400"/>
            <a:ext cx="308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NFA</a:t>
            </a:r>
            <a:r>
              <a:rPr kumimoji="1" lang="zh-CN" altLang="en-US" sz="2000" b="1">
                <a:latin typeface="Times New Roman" pitchFamily="18" charset="0"/>
              </a:rPr>
              <a:t>到正规式的转换方法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844800" y="4868863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正规式到</a:t>
            </a:r>
            <a:r>
              <a:rPr kumimoji="1" lang="en-US" altLang="zh-CN" sz="2000" b="1">
                <a:latin typeface="Times New Roman" pitchFamily="18" charset="0"/>
              </a:rPr>
              <a:t>NFA</a:t>
            </a:r>
            <a:r>
              <a:rPr kumimoji="1" lang="zh-CN" altLang="en-US" sz="2000" b="1">
                <a:latin typeface="Times New Roman" pitchFamily="18" charset="0"/>
              </a:rPr>
              <a:t>的转换方法 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762000" y="3108325"/>
            <a:ext cx="769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下面讨论正规式和有穷自动机相互等价转换的方法，由此可以得知，正规式和有穷自动机的语言表达能力是一样的。 </a:t>
            </a:r>
          </a:p>
        </p:txBody>
      </p:sp>
      <p:sp>
        <p:nvSpPr>
          <p:cNvPr id="122886" name="AutoShape 6"/>
          <p:cNvSpPr>
            <a:spLocks/>
          </p:cNvSpPr>
          <p:nvPr/>
        </p:nvSpPr>
        <p:spPr bwMode="auto">
          <a:xfrm>
            <a:off x="2667000" y="4449763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8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6011863" cy="457200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黑体" pitchFamily="2" charset="-122"/>
              </a:rPr>
              <a:t>4.4</a:t>
            </a:r>
            <a:r>
              <a:rPr lang="zh-CN" altLang="en-US" b="1">
                <a:latin typeface="Times New Roman" pitchFamily="18" charset="0"/>
                <a:ea typeface="黑体" pitchFamily="2" charset="-122"/>
              </a:rPr>
              <a:t>　正规式和有穷自动机的等价性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533400" y="917575"/>
            <a:ext cx="81534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96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设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 K,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en-US" altLang="zh-CN" sz="2000" b="1" dirty="0" err="1">
                <a:latin typeface="Times New Roman" pitchFamily="18" charset="0"/>
              </a:rPr>
              <a:t>f,S,Z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，则与之等价的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zh-CN" altLang="en-US" sz="2000" b="1" dirty="0">
                <a:latin typeface="Times New Roman" pitchFamily="18" charset="0"/>
              </a:rPr>
              <a:t>上正规</a:t>
            </a:r>
            <a:r>
              <a:rPr kumimoji="1" lang="zh-CN" altLang="en-US" sz="2000" b="1" dirty="0" smtClean="0">
                <a:latin typeface="Times New Roman" pitchFamily="18" charset="0"/>
              </a:rPr>
              <a:t>式</a:t>
            </a:r>
            <a:r>
              <a:rPr kumimoji="1" lang="en-US" altLang="zh-CN" sz="2000" b="1" dirty="0">
                <a:latin typeface="Times New Roman" pitchFamily="18" charset="0"/>
              </a:rPr>
              <a:t>r</a:t>
            </a:r>
            <a:r>
              <a:rPr kumimoji="1" lang="zh-CN" altLang="en-US" sz="2000" b="1" dirty="0" smtClean="0">
                <a:latin typeface="Times New Roman" pitchFamily="18" charset="0"/>
              </a:rPr>
              <a:t>，</a:t>
            </a:r>
            <a:r>
              <a:rPr kumimoji="1" lang="zh-CN" altLang="en-US" sz="2000" b="1" dirty="0">
                <a:latin typeface="Times New Roman" pitchFamily="18" charset="0"/>
              </a:rPr>
              <a:t>可以由下列方法构造。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⑴ 在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上，新增两个状态</a:t>
            </a:r>
            <a:r>
              <a:rPr kumimoji="1" lang="en-US" altLang="zh-CN" sz="2000" b="1" dirty="0">
                <a:latin typeface="Times New Roman" pitchFamily="18" charset="0"/>
              </a:rPr>
              <a:t>X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Y</a:t>
            </a:r>
            <a:r>
              <a:rPr kumimoji="1" lang="zh-CN" altLang="en-US" sz="2000" b="1" dirty="0">
                <a:latin typeface="Times New Roman" pitchFamily="18" charset="0"/>
              </a:rPr>
              <a:t>作为开始状态和接受状态，且将</a:t>
            </a:r>
            <a:r>
              <a:rPr kumimoji="1" lang="en-US" altLang="zh-CN" sz="2000" b="1" dirty="0">
                <a:latin typeface="Times New Roman" pitchFamily="18" charset="0"/>
              </a:rPr>
              <a:t>X</a:t>
            </a:r>
            <a:r>
              <a:rPr kumimoji="1" lang="zh-CN" altLang="en-US" sz="2000" b="1" dirty="0">
                <a:latin typeface="Times New Roman" pitchFamily="18" charset="0"/>
              </a:rPr>
              <a:t>经</a:t>
            </a:r>
            <a:r>
              <a:rPr kumimoji="1" lang="en-US" altLang="zh-CN" sz="2000" b="1" dirty="0">
                <a:latin typeface="Times New Roman" pitchFamily="18" charset="0"/>
              </a:rPr>
              <a:t>ε</a:t>
            </a:r>
            <a:r>
              <a:rPr kumimoji="1" lang="zh-CN" altLang="en-US" sz="2000" b="1" dirty="0">
                <a:latin typeface="Times New Roman" pitchFamily="18" charset="0"/>
              </a:rPr>
              <a:t>指向</a:t>
            </a:r>
            <a:r>
              <a:rPr kumimoji="1" lang="en-US" altLang="zh-CN" sz="2000" b="1" dirty="0">
                <a:latin typeface="Times New Roman" pitchFamily="18" charset="0"/>
              </a:rPr>
              <a:t>M</a:t>
            </a:r>
            <a:r>
              <a:rPr kumimoji="1" lang="zh-CN" altLang="en-US" sz="2000" b="1" dirty="0">
                <a:latin typeface="Times New Roman" pitchFamily="18" charset="0"/>
              </a:rPr>
              <a:t>的开始状态</a:t>
            </a:r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000" b="1" dirty="0" err="1">
                <a:latin typeface="Times New Roman" pitchFamily="18" charset="0"/>
              </a:rPr>
              <a:t>q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 err="1">
                <a:latin typeface="Times New Roman" pitchFamily="18" charset="0"/>
              </a:rPr>
              <a:t>K</a:t>
            </a:r>
            <a:r>
              <a:rPr kumimoji="1" lang="zh-CN" altLang="en-US" sz="2000" b="1" dirty="0">
                <a:latin typeface="Times New Roman" pitchFamily="18" charset="0"/>
              </a:rPr>
              <a:t>，增加</a:t>
            </a:r>
            <a:r>
              <a:rPr kumimoji="1" lang="en-US" altLang="zh-CN" sz="2000" b="1" dirty="0">
                <a:latin typeface="Times New Roman" pitchFamily="18" charset="0"/>
              </a:rPr>
              <a:t>f(</a:t>
            </a:r>
            <a:r>
              <a:rPr kumimoji="1" lang="en-US" altLang="zh-CN" sz="2000" b="1" dirty="0" err="1">
                <a:latin typeface="Times New Roman" pitchFamily="18" charset="0"/>
              </a:rPr>
              <a:t>X,ε</a:t>
            </a:r>
            <a:r>
              <a:rPr kumimoji="1" lang="en-US" altLang="zh-CN" sz="2000" b="1" dirty="0">
                <a:latin typeface="Times New Roman" pitchFamily="18" charset="0"/>
              </a:rPr>
              <a:t>)=q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>
                <a:latin typeface="Times New Roman" pitchFamily="18" charset="0"/>
              </a:rPr>
              <a:t>, </a:t>
            </a:r>
            <a:r>
              <a:rPr kumimoji="1" lang="zh-CN" altLang="en-US" sz="2000" b="1" dirty="0" smtClean="0">
                <a:latin typeface="Times New Roman" pitchFamily="18" charset="0"/>
              </a:rPr>
              <a:t>将</a:t>
            </a:r>
            <a:r>
              <a:rPr kumimoji="1" lang="en-US" altLang="zh-CN" sz="2000" b="1" dirty="0" smtClean="0">
                <a:latin typeface="Times New Roman" pitchFamily="18" charset="0"/>
              </a:rPr>
              <a:t>M</a:t>
            </a:r>
            <a:r>
              <a:rPr kumimoji="1" lang="zh-CN" altLang="en-US" sz="2000" b="1" dirty="0" smtClean="0">
                <a:latin typeface="Times New Roman" pitchFamily="18" charset="0"/>
              </a:rPr>
              <a:t>的结束状态</a:t>
            </a:r>
            <a:r>
              <a:rPr kumimoji="1" lang="zh-CN" altLang="en-US" sz="2000" b="1" dirty="0">
                <a:latin typeface="Times New Roman" pitchFamily="18" charset="0"/>
              </a:rPr>
              <a:t>经</a:t>
            </a:r>
            <a:r>
              <a:rPr kumimoji="1" lang="en-US" altLang="zh-CN" sz="2000" b="1" dirty="0">
                <a:latin typeface="Times New Roman" pitchFamily="18" charset="0"/>
              </a:rPr>
              <a:t>ε</a:t>
            </a:r>
            <a:r>
              <a:rPr kumimoji="1" lang="zh-CN" altLang="en-US" sz="2000" b="1" dirty="0">
                <a:latin typeface="Times New Roman" pitchFamily="18" charset="0"/>
              </a:rPr>
              <a:t>指向</a:t>
            </a:r>
            <a:r>
              <a:rPr kumimoji="1" lang="en-US" altLang="zh-CN" sz="2000" b="1" dirty="0">
                <a:latin typeface="Times New Roman" pitchFamily="18" charset="0"/>
              </a:rPr>
              <a:t>Y(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000" b="1" dirty="0" err="1">
                <a:latin typeface="Times New Roman" pitchFamily="18" charset="0"/>
              </a:rPr>
              <a:t>q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 err="1">
                <a:latin typeface="Times New Roman" pitchFamily="18" charset="0"/>
              </a:rPr>
              <a:t>Z</a:t>
            </a:r>
            <a:r>
              <a:rPr kumimoji="1" lang="zh-CN" altLang="en-US" sz="2000" b="1" dirty="0">
                <a:latin typeface="Times New Roman" pitchFamily="18" charset="0"/>
              </a:rPr>
              <a:t>，增加</a:t>
            </a:r>
            <a:r>
              <a:rPr kumimoji="1" lang="en-US" altLang="zh-CN" sz="2000" b="1" dirty="0">
                <a:latin typeface="Times New Roman" pitchFamily="18" charset="0"/>
              </a:rPr>
              <a:t>f(q, ε)=Y</a:t>
            </a:r>
            <a:r>
              <a:rPr kumimoji="1" lang="zh-CN" altLang="en-US" sz="2000" b="1" dirty="0">
                <a:latin typeface="Times New Roman" pitchFamily="18" charset="0"/>
              </a:rPr>
              <a:t>）。这样，得到一个与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等价的、只有唯一开始状态</a:t>
            </a:r>
            <a:r>
              <a:rPr kumimoji="1" lang="en-US" altLang="zh-CN" sz="2000" b="1" dirty="0">
                <a:latin typeface="Times New Roman" pitchFamily="18" charset="0"/>
              </a:rPr>
              <a:t>X</a:t>
            </a:r>
            <a:r>
              <a:rPr kumimoji="1" lang="zh-CN" altLang="en-US" sz="2000" b="1" dirty="0">
                <a:latin typeface="Times New Roman" pitchFamily="18" charset="0"/>
              </a:rPr>
              <a:t>和唯一接受状态</a:t>
            </a:r>
            <a:r>
              <a:rPr kumimoji="1" lang="en-US" altLang="zh-CN" sz="2000" b="1" dirty="0">
                <a:latin typeface="Times New Roman" pitchFamily="18" charset="0"/>
              </a:rPr>
              <a:t>Y</a:t>
            </a:r>
            <a:r>
              <a:rPr kumimoji="1" lang="zh-CN" altLang="en-US" sz="20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 dirty="0">
                <a:latin typeface="Times New Roman" pitchFamily="18" charset="0"/>
              </a:rPr>
              <a:t>；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⑵ 按下列转换规则，逐步消除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kumimoji="1" lang="zh-CN" altLang="en-US" sz="2000" b="1" dirty="0">
                <a:latin typeface="Times New Roman" pitchFamily="18" charset="0"/>
              </a:rPr>
              <a:t>中的状态，直到只剩下</a:t>
            </a:r>
            <a:r>
              <a:rPr kumimoji="1" lang="en-US" altLang="zh-CN" sz="2000" b="1" dirty="0">
                <a:latin typeface="Times New Roman" pitchFamily="18" charset="0"/>
              </a:rPr>
              <a:t>X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Y</a:t>
            </a:r>
            <a:r>
              <a:rPr kumimoji="1" lang="zh-CN" altLang="en-US" sz="2000" b="1" dirty="0">
                <a:latin typeface="Times New Roman" pitchFamily="18" charset="0"/>
              </a:rPr>
              <a:t>两个状态为止。弧</a:t>
            </a:r>
            <a:r>
              <a:rPr kumimoji="1" lang="en-US" altLang="zh-CN" sz="2000" b="1" dirty="0">
                <a:latin typeface="Times New Roman" pitchFamily="18" charset="0"/>
              </a:rPr>
              <a:t>&lt;X,Y&gt;</a:t>
            </a:r>
            <a:r>
              <a:rPr kumimoji="1" lang="zh-CN" altLang="en-US" sz="2000" b="1" dirty="0">
                <a:latin typeface="Times New Roman" pitchFamily="18" charset="0"/>
              </a:rPr>
              <a:t>上符号串，即为等价的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zh-CN" altLang="en-US" sz="2000" b="1" dirty="0">
                <a:latin typeface="Times New Roman" pitchFamily="18" charset="0"/>
              </a:rPr>
              <a:t>上正规式</a:t>
            </a:r>
            <a:r>
              <a:rPr kumimoji="1" lang="en-US" altLang="zh-CN" sz="2000" b="1" dirty="0">
                <a:latin typeface="Times New Roman" pitchFamily="18" charset="0"/>
              </a:rPr>
              <a:t>R</a:t>
            </a:r>
            <a:r>
              <a:rPr kumimoji="1" lang="zh-CN" altLang="en-US" sz="2000" b="1" dirty="0">
                <a:latin typeface="Times New Roman" pitchFamily="18" charset="0"/>
              </a:rPr>
              <a:t>。</a:t>
            </a:r>
          </a:p>
        </p:txBody>
      </p:sp>
      <p:grpSp>
        <p:nvGrpSpPr>
          <p:cNvPr id="123907" name="Group 3"/>
          <p:cNvGrpSpPr>
            <a:grpSpLocks noChangeAspect="1"/>
          </p:cNvGrpSpPr>
          <p:nvPr/>
        </p:nvGrpSpPr>
        <p:grpSpPr bwMode="auto">
          <a:xfrm>
            <a:off x="838200" y="3962400"/>
            <a:ext cx="7543800" cy="2262188"/>
            <a:chOff x="2160" y="9723"/>
            <a:chExt cx="7395" cy="2832"/>
          </a:xfrm>
        </p:grpSpPr>
        <p:sp>
          <p:nvSpPr>
            <p:cNvPr id="123908" name="Text Box 4"/>
            <p:cNvSpPr txBox="1">
              <a:spLocks noChangeAspect="1" noChangeArrowheads="1"/>
            </p:cNvSpPr>
            <p:nvPr/>
          </p:nvSpPr>
          <p:spPr bwMode="auto">
            <a:xfrm>
              <a:off x="2160" y="9873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000" b="1" dirty="0">
                  <a:latin typeface="Times New Roman" pitchFamily="18" charset="0"/>
                </a:rPr>
                <a:t>规则</a:t>
              </a:r>
              <a:r>
                <a:rPr lang="en-US" altLang="zh-CN" sz="20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09" name="Text Box 5"/>
            <p:cNvSpPr txBox="1">
              <a:spLocks noChangeAspect="1" noChangeArrowheads="1"/>
            </p:cNvSpPr>
            <p:nvPr/>
          </p:nvSpPr>
          <p:spPr bwMode="auto">
            <a:xfrm>
              <a:off x="2175" y="10786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000" b="1">
                  <a:latin typeface="Times New Roman" pitchFamily="18" charset="0"/>
                </a:rPr>
                <a:t>规则</a:t>
              </a: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910" name="Text Box 6"/>
            <p:cNvSpPr txBox="1">
              <a:spLocks noChangeAspect="1" noChangeArrowheads="1"/>
            </p:cNvSpPr>
            <p:nvPr/>
          </p:nvSpPr>
          <p:spPr bwMode="auto">
            <a:xfrm>
              <a:off x="2190" y="12012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000" b="1">
                  <a:latin typeface="Times New Roman" pitchFamily="18" charset="0"/>
                </a:rPr>
                <a:t>规则</a:t>
              </a: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911" name="Oval 7"/>
            <p:cNvSpPr>
              <a:spLocks noChangeAspect="1" noChangeArrowheads="1"/>
            </p:cNvSpPr>
            <p:nvPr/>
          </p:nvSpPr>
          <p:spPr bwMode="auto">
            <a:xfrm>
              <a:off x="3315" y="989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2" name="Text Box 8"/>
            <p:cNvSpPr txBox="1">
              <a:spLocks noChangeAspect="1" noChangeArrowheads="1"/>
            </p:cNvSpPr>
            <p:nvPr/>
          </p:nvSpPr>
          <p:spPr bwMode="auto">
            <a:xfrm>
              <a:off x="3345" y="9897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spect="1" noChangeArrowheads="1"/>
            </p:cNvSpPr>
            <p:nvPr/>
          </p:nvSpPr>
          <p:spPr bwMode="auto">
            <a:xfrm>
              <a:off x="3780" y="9723"/>
              <a:ext cx="51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 dirty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3914" name="Arc 10"/>
            <p:cNvSpPr>
              <a:spLocks noChangeAspect="1"/>
            </p:cNvSpPr>
            <p:nvPr/>
          </p:nvSpPr>
          <p:spPr bwMode="auto">
            <a:xfrm rot="16228469">
              <a:off x="4305" y="11439"/>
              <a:ext cx="654" cy="624"/>
            </a:xfrm>
            <a:custGeom>
              <a:avLst/>
              <a:gdLst>
                <a:gd name="G0" fmla="+- 19942 0 0"/>
                <a:gd name="G1" fmla="+- 21600 0 0"/>
                <a:gd name="G2" fmla="+- 21600 0 0"/>
                <a:gd name="T0" fmla="*/ 809 w 41542"/>
                <a:gd name="T1" fmla="*/ 11576 h 43200"/>
                <a:gd name="T2" fmla="*/ 0 w 41542"/>
                <a:gd name="T3" fmla="*/ 29899 h 43200"/>
                <a:gd name="T4" fmla="*/ 19942 w 4154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-1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-1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5" name="Arc 11"/>
            <p:cNvSpPr>
              <a:spLocks noChangeAspect="1"/>
            </p:cNvSpPr>
            <p:nvPr/>
          </p:nvSpPr>
          <p:spPr bwMode="auto">
            <a:xfrm rot="188904">
              <a:off x="3861" y="10780"/>
              <a:ext cx="1584" cy="430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284"/>
                <a:gd name="T1" fmla="*/ 11075 h 21600"/>
                <a:gd name="T2" fmla="*/ 38284 w 38284"/>
                <a:gd name="T3" fmla="*/ 12147 h 21600"/>
                <a:gd name="T4" fmla="*/ 18863 w 3828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6" name="Oval 12"/>
            <p:cNvSpPr>
              <a:spLocks noChangeAspect="1" noChangeArrowheads="1"/>
            </p:cNvSpPr>
            <p:nvPr/>
          </p:nvSpPr>
          <p:spPr bwMode="auto">
            <a:xfrm>
              <a:off x="4350" y="9924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7" name="Text Box 13"/>
            <p:cNvSpPr txBox="1">
              <a:spLocks noChangeAspect="1" noChangeArrowheads="1"/>
            </p:cNvSpPr>
            <p:nvPr/>
          </p:nvSpPr>
          <p:spPr bwMode="auto">
            <a:xfrm>
              <a:off x="4380" y="9909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918" name="Oval 14"/>
            <p:cNvSpPr>
              <a:spLocks noChangeAspect="1" noChangeArrowheads="1"/>
            </p:cNvSpPr>
            <p:nvPr/>
          </p:nvSpPr>
          <p:spPr bwMode="auto">
            <a:xfrm>
              <a:off x="5415" y="9933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9" name="Text Box 15"/>
            <p:cNvSpPr txBox="1">
              <a:spLocks noChangeAspect="1" noChangeArrowheads="1"/>
            </p:cNvSpPr>
            <p:nvPr/>
          </p:nvSpPr>
          <p:spPr bwMode="auto">
            <a:xfrm>
              <a:off x="5445" y="9939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920" name="Oval 16"/>
            <p:cNvSpPr>
              <a:spLocks noChangeAspect="1" noChangeArrowheads="1"/>
            </p:cNvSpPr>
            <p:nvPr/>
          </p:nvSpPr>
          <p:spPr bwMode="auto">
            <a:xfrm>
              <a:off x="3375" y="1201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1" name="Text Box 17"/>
            <p:cNvSpPr txBox="1">
              <a:spLocks noChangeAspect="1" noChangeArrowheads="1"/>
            </p:cNvSpPr>
            <p:nvPr/>
          </p:nvSpPr>
          <p:spPr bwMode="auto">
            <a:xfrm>
              <a:off x="3405" y="12024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22" name="Oval 18"/>
            <p:cNvSpPr>
              <a:spLocks noChangeAspect="1" noChangeArrowheads="1"/>
            </p:cNvSpPr>
            <p:nvPr/>
          </p:nvSpPr>
          <p:spPr bwMode="auto">
            <a:xfrm>
              <a:off x="4410" y="12030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3" name="Text Box 19"/>
            <p:cNvSpPr txBox="1">
              <a:spLocks noChangeAspect="1" noChangeArrowheads="1"/>
            </p:cNvSpPr>
            <p:nvPr/>
          </p:nvSpPr>
          <p:spPr bwMode="auto">
            <a:xfrm>
              <a:off x="4440" y="12036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924" name="Oval 20"/>
            <p:cNvSpPr>
              <a:spLocks noChangeAspect="1" noChangeArrowheads="1"/>
            </p:cNvSpPr>
            <p:nvPr/>
          </p:nvSpPr>
          <p:spPr bwMode="auto">
            <a:xfrm>
              <a:off x="5415" y="12045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5" name="Text Box 21"/>
            <p:cNvSpPr txBox="1">
              <a:spLocks noChangeAspect="1" noChangeArrowheads="1"/>
            </p:cNvSpPr>
            <p:nvPr/>
          </p:nvSpPr>
          <p:spPr bwMode="auto">
            <a:xfrm>
              <a:off x="5445" y="12051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926" name="Oval 22"/>
            <p:cNvSpPr>
              <a:spLocks noChangeAspect="1" noChangeArrowheads="1"/>
            </p:cNvSpPr>
            <p:nvPr/>
          </p:nvSpPr>
          <p:spPr bwMode="auto">
            <a:xfrm>
              <a:off x="3375" y="1074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7" name="Text Box 23"/>
            <p:cNvSpPr txBox="1">
              <a:spLocks noChangeAspect="1" noChangeArrowheads="1"/>
            </p:cNvSpPr>
            <p:nvPr/>
          </p:nvSpPr>
          <p:spPr bwMode="auto">
            <a:xfrm>
              <a:off x="3405" y="10747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28" name="Oval 24"/>
            <p:cNvSpPr>
              <a:spLocks noChangeAspect="1" noChangeArrowheads="1"/>
            </p:cNvSpPr>
            <p:nvPr/>
          </p:nvSpPr>
          <p:spPr bwMode="auto">
            <a:xfrm>
              <a:off x="5445" y="1076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9" name="Text Box 25"/>
            <p:cNvSpPr txBox="1">
              <a:spLocks noChangeAspect="1" noChangeArrowheads="1"/>
            </p:cNvSpPr>
            <p:nvPr/>
          </p:nvSpPr>
          <p:spPr bwMode="auto">
            <a:xfrm>
              <a:off x="5475" y="10774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930" name="Arc 26"/>
            <p:cNvSpPr>
              <a:spLocks noChangeAspect="1"/>
            </p:cNvSpPr>
            <p:nvPr/>
          </p:nvSpPr>
          <p:spPr bwMode="auto">
            <a:xfrm rot="43005" flipV="1">
              <a:off x="3870" y="10851"/>
              <a:ext cx="1584" cy="430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284"/>
                <a:gd name="T1" fmla="*/ 11075 h 21600"/>
                <a:gd name="T2" fmla="*/ 38284 w 38284"/>
                <a:gd name="T3" fmla="*/ 12147 h 21600"/>
                <a:gd name="T4" fmla="*/ 18863 w 3828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1" name="AutoShape 27"/>
            <p:cNvSpPr>
              <a:spLocks noChangeAspect="1" noChangeArrowheads="1"/>
            </p:cNvSpPr>
            <p:nvPr/>
          </p:nvSpPr>
          <p:spPr bwMode="auto">
            <a:xfrm>
              <a:off x="6120" y="10020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2" name="Line 28"/>
            <p:cNvSpPr>
              <a:spLocks noChangeAspect="1" noChangeShapeType="1"/>
            </p:cNvSpPr>
            <p:nvPr/>
          </p:nvSpPr>
          <p:spPr bwMode="auto">
            <a:xfrm>
              <a:off x="3780" y="10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3" name="Line 29"/>
            <p:cNvSpPr>
              <a:spLocks noChangeAspect="1" noChangeShapeType="1"/>
            </p:cNvSpPr>
            <p:nvPr/>
          </p:nvSpPr>
          <p:spPr bwMode="auto">
            <a:xfrm>
              <a:off x="4860" y="10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4" name="Text Box 30"/>
            <p:cNvSpPr txBox="1">
              <a:spLocks noChangeAspect="1" noChangeArrowheads="1"/>
            </p:cNvSpPr>
            <p:nvPr/>
          </p:nvSpPr>
          <p:spPr bwMode="auto">
            <a:xfrm>
              <a:off x="4845" y="9738"/>
              <a:ext cx="51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2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3935" name="Oval 31"/>
            <p:cNvSpPr>
              <a:spLocks noChangeAspect="1" noChangeArrowheads="1"/>
            </p:cNvSpPr>
            <p:nvPr/>
          </p:nvSpPr>
          <p:spPr bwMode="auto">
            <a:xfrm>
              <a:off x="6960" y="987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6" name="Text Box 32"/>
            <p:cNvSpPr txBox="1">
              <a:spLocks noChangeAspect="1" noChangeArrowheads="1"/>
            </p:cNvSpPr>
            <p:nvPr/>
          </p:nvSpPr>
          <p:spPr bwMode="auto">
            <a:xfrm>
              <a:off x="6990" y="9882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38" name="Oval 34"/>
            <p:cNvSpPr>
              <a:spLocks noChangeAspect="1" noChangeArrowheads="1"/>
            </p:cNvSpPr>
            <p:nvPr/>
          </p:nvSpPr>
          <p:spPr bwMode="auto">
            <a:xfrm>
              <a:off x="9090" y="991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39" name="Text Box 35"/>
            <p:cNvSpPr txBox="1">
              <a:spLocks noChangeAspect="1" noChangeArrowheads="1"/>
            </p:cNvSpPr>
            <p:nvPr/>
          </p:nvSpPr>
          <p:spPr bwMode="auto">
            <a:xfrm>
              <a:off x="9120" y="9924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940" name="Text Box 36"/>
            <p:cNvSpPr txBox="1">
              <a:spLocks noChangeAspect="1" noChangeArrowheads="1"/>
            </p:cNvSpPr>
            <p:nvPr/>
          </p:nvSpPr>
          <p:spPr bwMode="auto">
            <a:xfrm>
              <a:off x="4395" y="10894"/>
              <a:ext cx="51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2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3941" name="Line 37"/>
            <p:cNvSpPr>
              <a:spLocks noChangeAspect="1" noChangeShapeType="1"/>
            </p:cNvSpPr>
            <p:nvPr/>
          </p:nvSpPr>
          <p:spPr bwMode="auto">
            <a:xfrm>
              <a:off x="7440" y="10140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2" name="Text Box 38"/>
            <p:cNvSpPr txBox="1">
              <a:spLocks noChangeAspect="1" noChangeArrowheads="1"/>
            </p:cNvSpPr>
            <p:nvPr/>
          </p:nvSpPr>
          <p:spPr bwMode="auto">
            <a:xfrm>
              <a:off x="4395" y="10398"/>
              <a:ext cx="51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3943" name="Text Box 39"/>
            <p:cNvSpPr txBox="1">
              <a:spLocks noChangeAspect="1" noChangeArrowheads="1"/>
            </p:cNvSpPr>
            <p:nvPr/>
          </p:nvSpPr>
          <p:spPr bwMode="auto">
            <a:xfrm>
              <a:off x="3825" y="11880"/>
              <a:ext cx="51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3944" name="Line 40"/>
            <p:cNvSpPr>
              <a:spLocks noChangeAspect="1" noChangeShapeType="1"/>
            </p:cNvSpPr>
            <p:nvPr/>
          </p:nvSpPr>
          <p:spPr bwMode="auto">
            <a:xfrm>
              <a:off x="3855" y="1224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5" name="Line 41"/>
            <p:cNvSpPr>
              <a:spLocks noChangeAspect="1" noChangeShapeType="1"/>
            </p:cNvSpPr>
            <p:nvPr/>
          </p:nvSpPr>
          <p:spPr bwMode="auto">
            <a:xfrm>
              <a:off x="4860" y="1226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6" name="Text Box 42"/>
            <p:cNvSpPr txBox="1">
              <a:spLocks noChangeAspect="1" noChangeArrowheads="1"/>
            </p:cNvSpPr>
            <p:nvPr/>
          </p:nvSpPr>
          <p:spPr bwMode="auto">
            <a:xfrm>
              <a:off x="4425" y="11367"/>
              <a:ext cx="51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2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3947" name="Text Box 43"/>
            <p:cNvSpPr txBox="1">
              <a:spLocks noChangeAspect="1" noChangeArrowheads="1"/>
            </p:cNvSpPr>
            <p:nvPr/>
          </p:nvSpPr>
          <p:spPr bwMode="auto">
            <a:xfrm>
              <a:off x="4860" y="11874"/>
              <a:ext cx="51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3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3948" name="Oval 44"/>
            <p:cNvSpPr>
              <a:spLocks noChangeAspect="1" noChangeArrowheads="1"/>
            </p:cNvSpPr>
            <p:nvPr/>
          </p:nvSpPr>
          <p:spPr bwMode="auto">
            <a:xfrm>
              <a:off x="6975" y="1080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9" name="Text Box 45"/>
            <p:cNvSpPr txBox="1">
              <a:spLocks noChangeAspect="1" noChangeArrowheads="1"/>
            </p:cNvSpPr>
            <p:nvPr/>
          </p:nvSpPr>
          <p:spPr bwMode="auto">
            <a:xfrm>
              <a:off x="7005" y="10812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50" name="Text Box 46"/>
            <p:cNvSpPr txBox="1">
              <a:spLocks noChangeAspect="1" noChangeArrowheads="1"/>
            </p:cNvSpPr>
            <p:nvPr/>
          </p:nvSpPr>
          <p:spPr bwMode="auto">
            <a:xfrm>
              <a:off x="7827" y="10676"/>
              <a:ext cx="102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000" b="1" dirty="0" smtClean="0">
                  <a:latin typeface="Times New Roman" pitchFamily="18" charset="0"/>
                </a:rPr>
                <a:t>︱</a:t>
              </a:r>
              <a:r>
                <a:rPr lang="en-US" altLang="zh-CN" sz="2000" b="1" dirty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2</a:t>
              </a:r>
              <a:endParaRPr lang="en-US" altLang="zh-CN" sz="2000" b="1" dirty="0">
                <a:latin typeface="Times New Roman" pitchFamily="18" charset="0"/>
              </a:endParaRPr>
            </a:p>
            <a:p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3951" name="Oval 47"/>
            <p:cNvSpPr>
              <a:spLocks noChangeAspect="1" noChangeArrowheads="1"/>
            </p:cNvSpPr>
            <p:nvPr/>
          </p:nvSpPr>
          <p:spPr bwMode="auto">
            <a:xfrm>
              <a:off x="9105" y="1084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2" name="Text Box 48"/>
            <p:cNvSpPr txBox="1">
              <a:spLocks noChangeAspect="1" noChangeArrowheads="1"/>
            </p:cNvSpPr>
            <p:nvPr/>
          </p:nvSpPr>
          <p:spPr bwMode="auto">
            <a:xfrm>
              <a:off x="9135" y="10854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953" name="Line 49"/>
            <p:cNvSpPr>
              <a:spLocks noChangeAspect="1" noChangeShapeType="1"/>
            </p:cNvSpPr>
            <p:nvPr/>
          </p:nvSpPr>
          <p:spPr bwMode="auto">
            <a:xfrm>
              <a:off x="7455" y="11070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4" name="AutoShape 50"/>
            <p:cNvSpPr>
              <a:spLocks noChangeAspect="1" noChangeArrowheads="1"/>
            </p:cNvSpPr>
            <p:nvPr/>
          </p:nvSpPr>
          <p:spPr bwMode="auto">
            <a:xfrm>
              <a:off x="6135" y="10851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5" name="Oval 51"/>
            <p:cNvSpPr>
              <a:spLocks noChangeAspect="1" noChangeArrowheads="1"/>
            </p:cNvSpPr>
            <p:nvPr/>
          </p:nvSpPr>
          <p:spPr bwMode="auto">
            <a:xfrm>
              <a:off x="6975" y="12057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6" name="Text Box 52"/>
            <p:cNvSpPr txBox="1">
              <a:spLocks noChangeAspect="1" noChangeArrowheads="1"/>
            </p:cNvSpPr>
            <p:nvPr/>
          </p:nvSpPr>
          <p:spPr bwMode="auto">
            <a:xfrm>
              <a:off x="7005" y="12063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57" name="Text Box 53"/>
            <p:cNvSpPr txBox="1">
              <a:spLocks noChangeAspect="1" noChangeArrowheads="1"/>
            </p:cNvSpPr>
            <p:nvPr/>
          </p:nvSpPr>
          <p:spPr bwMode="auto">
            <a:xfrm>
              <a:off x="7827" y="11927"/>
              <a:ext cx="102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000" b="1" dirty="0" smtClean="0">
                  <a:latin typeface="Times New Roman" pitchFamily="18" charset="0"/>
                </a:rPr>
                <a:t>*r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3</a:t>
              </a:r>
              <a:endParaRPr lang="en-US" altLang="zh-CN" sz="2000" b="1" dirty="0">
                <a:latin typeface="Times New Roman" pitchFamily="18" charset="0"/>
              </a:endParaRPr>
            </a:p>
            <a:p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3958" name="Oval 54"/>
            <p:cNvSpPr>
              <a:spLocks noChangeAspect="1" noChangeArrowheads="1"/>
            </p:cNvSpPr>
            <p:nvPr/>
          </p:nvSpPr>
          <p:spPr bwMode="auto">
            <a:xfrm>
              <a:off x="9105" y="12099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9" name="Text Box 55"/>
            <p:cNvSpPr txBox="1">
              <a:spLocks noChangeAspect="1" noChangeArrowheads="1"/>
            </p:cNvSpPr>
            <p:nvPr/>
          </p:nvSpPr>
          <p:spPr bwMode="auto">
            <a:xfrm>
              <a:off x="9135" y="12105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960" name="Line 56"/>
            <p:cNvSpPr>
              <a:spLocks noChangeAspect="1" noChangeShapeType="1"/>
            </p:cNvSpPr>
            <p:nvPr/>
          </p:nvSpPr>
          <p:spPr bwMode="auto">
            <a:xfrm>
              <a:off x="7455" y="12321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61" name="AutoShape 57"/>
            <p:cNvSpPr>
              <a:spLocks noChangeAspect="1" noChangeArrowheads="1"/>
            </p:cNvSpPr>
            <p:nvPr/>
          </p:nvSpPr>
          <p:spPr bwMode="auto">
            <a:xfrm>
              <a:off x="6135" y="12102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962" name="Text Box 58"/>
          <p:cNvSpPr txBox="1">
            <a:spLocks noChangeArrowheads="1"/>
          </p:cNvSpPr>
          <p:nvPr/>
        </p:nvSpPr>
        <p:spPr bwMode="auto">
          <a:xfrm>
            <a:off x="533400" y="5334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NFA</a:t>
            </a:r>
            <a:r>
              <a:rPr kumimoji="1" lang="zh-CN" altLang="en-US" sz="2000" b="1">
                <a:latin typeface="Times New Roman" pitchFamily="18" charset="0"/>
              </a:rPr>
              <a:t>到正规式的转换方法 </a:t>
            </a:r>
          </a:p>
        </p:txBody>
      </p:sp>
      <p:sp>
        <p:nvSpPr>
          <p:cNvPr id="113" name="Text Box 46"/>
          <p:cNvSpPr txBox="1">
            <a:spLocks noChangeAspect="1" noChangeArrowheads="1"/>
          </p:cNvSpPr>
          <p:nvPr/>
        </p:nvSpPr>
        <p:spPr bwMode="auto">
          <a:xfrm>
            <a:off x="6629400" y="3886200"/>
            <a:ext cx="1040524" cy="35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b="1" dirty="0" smtClean="0">
                <a:latin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Times New Roman" pitchFamily="18" charset="0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r</a:t>
            </a:r>
            <a:r>
              <a:rPr lang="en-US" altLang="zh-CN" sz="2000" b="1" baseline="-25000" dirty="0" smtClean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endParaRPr lang="en-US" altLang="zh-CN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487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 </a:t>
            </a:r>
            <a:r>
              <a:rPr kumimoji="1" lang="en-US" altLang="zh-CN" sz="2000" b="1" dirty="0" smtClean="0">
                <a:latin typeface="Times New Roman" pitchFamily="18" charset="0"/>
              </a:rPr>
              <a:t>3.9  </a:t>
            </a:r>
            <a:r>
              <a:rPr kumimoji="1" lang="zh-CN" altLang="en-US" sz="2000" b="1" dirty="0">
                <a:latin typeface="Times New Roman" pitchFamily="18" charset="0"/>
              </a:rPr>
              <a:t>求与下列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等价的正规</a:t>
            </a:r>
            <a:r>
              <a:rPr kumimoji="1" lang="zh-CN" altLang="en-US" sz="2000" b="1" dirty="0" smtClean="0">
                <a:latin typeface="Times New Roman" pitchFamily="18" charset="0"/>
              </a:rPr>
              <a:t>式 </a:t>
            </a:r>
            <a:r>
              <a:rPr kumimoji="1" lang="en-US" altLang="zh-CN" sz="2000" b="1" dirty="0" smtClean="0">
                <a:latin typeface="Times New Roman" pitchFamily="18" charset="0"/>
              </a:rPr>
              <a:t>r</a:t>
            </a:r>
            <a:r>
              <a:rPr kumimoji="1" lang="zh-CN" altLang="en-US" sz="2000" b="1" dirty="0" smtClean="0">
                <a:latin typeface="Times New Roman" pitchFamily="18" charset="0"/>
              </a:rPr>
              <a:t>。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100388" y="2908300"/>
            <a:ext cx="434022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4932" name="Group 4"/>
          <p:cNvGrpSpPr>
            <a:grpSpLocks noChangeAspect="1"/>
          </p:cNvGrpSpPr>
          <p:nvPr/>
        </p:nvGrpSpPr>
        <p:grpSpPr bwMode="auto">
          <a:xfrm>
            <a:off x="1447800" y="2089150"/>
            <a:ext cx="6172200" cy="2406650"/>
            <a:chOff x="3750" y="13575"/>
            <a:chExt cx="4078" cy="1533"/>
          </a:xfrm>
        </p:grpSpPr>
        <p:sp>
          <p:nvSpPr>
            <p:cNvPr id="124933" name="Arc 5"/>
            <p:cNvSpPr>
              <a:spLocks noChangeAspect="1"/>
            </p:cNvSpPr>
            <p:nvPr/>
          </p:nvSpPr>
          <p:spPr bwMode="auto">
            <a:xfrm rot="16228469">
              <a:off x="5111" y="13596"/>
              <a:ext cx="592" cy="564"/>
            </a:xfrm>
            <a:custGeom>
              <a:avLst/>
              <a:gdLst>
                <a:gd name="G0" fmla="+- 19942 0 0"/>
                <a:gd name="G1" fmla="+- 21600 0 0"/>
                <a:gd name="G2" fmla="+- 21600 0 0"/>
                <a:gd name="T0" fmla="*/ 809 w 41542"/>
                <a:gd name="T1" fmla="*/ 11576 h 43200"/>
                <a:gd name="T2" fmla="*/ 0 w 41542"/>
                <a:gd name="T3" fmla="*/ 29899 h 43200"/>
                <a:gd name="T4" fmla="*/ 19942 w 4154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-1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-1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4" name="Text Box 6"/>
            <p:cNvSpPr txBox="1">
              <a:spLocks noChangeAspect="1" noChangeArrowheads="1"/>
            </p:cNvSpPr>
            <p:nvPr/>
          </p:nvSpPr>
          <p:spPr bwMode="auto">
            <a:xfrm>
              <a:off x="5625" y="13575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a</a:t>
              </a:r>
              <a:endParaRPr kumimoji="1" lang="en-US" altLang="zh-CN" sz="2400" b="1">
                <a:latin typeface="Times New Roman" pitchFamily="18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4935" name="Oval 7"/>
            <p:cNvSpPr>
              <a:spLocks noChangeAspect="1" noChangeArrowheads="1"/>
            </p:cNvSpPr>
            <p:nvPr/>
          </p:nvSpPr>
          <p:spPr bwMode="auto">
            <a:xfrm>
              <a:off x="5187" y="14118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6" name="Text Box 8"/>
            <p:cNvSpPr txBox="1">
              <a:spLocks noChangeAspect="1" noChangeArrowheads="1"/>
            </p:cNvSpPr>
            <p:nvPr/>
          </p:nvSpPr>
          <p:spPr bwMode="auto">
            <a:xfrm>
              <a:off x="5202" y="14112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4937" name="Text Box 9"/>
            <p:cNvSpPr txBox="1">
              <a:spLocks noChangeAspect="1" noChangeArrowheads="1"/>
            </p:cNvSpPr>
            <p:nvPr/>
          </p:nvSpPr>
          <p:spPr bwMode="auto">
            <a:xfrm>
              <a:off x="5640" y="14595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宋体" pitchFamily="2" charset="-122"/>
                </a:rPr>
                <a:t>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4938" name="Oval 10"/>
            <p:cNvSpPr>
              <a:spLocks noChangeAspect="1" noChangeArrowheads="1"/>
            </p:cNvSpPr>
            <p:nvPr/>
          </p:nvSpPr>
          <p:spPr bwMode="auto">
            <a:xfrm>
              <a:off x="4110" y="14147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9" name="Text Box 11"/>
            <p:cNvSpPr txBox="1">
              <a:spLocks noChangeAspect="1" noChangeArrowheads="1"/>
            </p:cNvSpPr>
            <p:nvPr/>
          </p:nvSpPr>
          <p:spPr bwMode="auto">
            <a:xfrm>
              <a:off x="4110" y="14141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4940" name="Text Box 12"/>
            <p:cNvSpPr txBox="1">
              <a:spLocks noChangeAspect="1" noChangeArrowheads="1"/>
            </p:cNvSpPr>
            <p:nvPr/>
          </p:nvSpPr>
          <p:spPr bwMode="auto">
            <a:xfrm>
              <a:off x="3750" y="14085"/>
              <a:ext cx="53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</a:t>
              </a:r>
              <a:endParaRPr kumimoji="1" lang="en-US" altLang="zh-CN" sz="2400" b="1">
                <a:latin typeface="Tahoma" pitchFamily="34" charset="0"/>
              </a:endParaRPr>
            </a:p>
            <a:p>
              <a:pPr algn="l"/>
              <a:endParaRPr kumimoji="1" lang="en-US" altLang="zh-CN" sz="2400" b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4941" name="Text Box 13"/>
            <p:cNvSpPr txBox="1">
              <a:spLocks noChangeAspect="1" noChangeArrowheads="1"/>
            </p:cNvSpPr>
            <p:nvPr/>
          </p:nvSpPr>
          <p:spPr bwMode="auto">
            <a:xfrm>
              <a:off x="4560" y="13992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4942" name="Arc 14"/>
            <p:cNvSpPr>
              <a:spLocks noChangeAspect="1"/>
            </p:cNvSpPr>
            <p:nvPr/>
          </p:nvSpPr>
          <p:spPr bwMode="auto">
            <a:xfrm rot="5025806" flipV="1">
              <a:off x="5132" y="14530"/>
              <a:ext cx="592" cy="564"/>
            </a:xfrm>
            <a:custGeom>
              <a:avLst/>
              <a:gdLst>
                <a:gd name="G0" fmla="+- 19942 0 0"/>
                <a:gd name="G1" fmla="+- 21600 0 0"/>
                <a:gd name="G2" fmla="+- 21600 0 0"/>
                <a:gd name="T0" fmla="*/ 809 w 41542"/>
                <a:gd name="T1" fmla="*/ 11576 h 43200"/>
                <a:gd name="T2" fmla="*/ 0 w 41542"/>
                <a:gd name="T3" fmla="*/ 29899 h 43200"/>
                <a:gd name="T4" fmla="*/ 19942 w 4154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-1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-1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3" name="Text Box 15"/>
            <p:cNvSpPr txBox="1">
              <a:spLocks noChangeAspect="1" noChangeArrowheads="1"/>
            </p:cNvSpPr>
            <p:nvPr/>
          </p:nvSpPr>
          <p:spPr bwMode="auto">
            <a:xfrm>
              <a:off x="6735" y="14001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4944" name="Oval 16"/>
            <p:cNvSpPr>
              <a:spLocks noChangeAspect="1" noChangeArrowheads="1"/>
            </p:cNvSpPr>
            <p:nvPr/>
          </p:nvSpPr>
          <p:spPr bwMode="auto">
            <a:xfrm>
              <a:off x="7320" y="14125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5" name="Oval 17"/>
            <p:cNvSpPr>
              <a:spLocks noChangeAspect="1" noChangeArrowheads="1"/>
            </p:cNvSpPr>
            <p:nvPr/>
          </p:nvSpPr>
          <p:spPr bwMode="auto">
            <a:xfrm>
              <a:off x="7290" y="14093"/>
              <a:ext cx="510" cy="51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6" name="Text Box 18"/>
            <p:cNvSpPr txBox="1">
              <a:spLocks noChangeAspect="1" noChangeArrowheads="1"/>
            </p:cNvSpPr>
            <p:nvPr/>
          </p:nvSpPr>
          <p:spPr bwMode="auto">
            <a:xfrm>
              <a:off x="7333" y="14160"/>
              <a:ext cx="49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D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4947" name="Oval 19"/>
            <p:cNvSpPr>
              <a:spLocks noChangeAspect="1" noChangeArrowheads="1"/>
            </p:cNvSpPr>
            <p:nvPr/>
          </p:nvSpPr>
          <p:spPr bwMode="auto">
            <a:xfrm>
              <a:off x="6240" y="14142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8" name="Text Box 20"/>
            <p:cNvSpPr txBox="1">
              <a:spLocks noChangeAspect="1" noChangeArrowheads="1"/>
            </p:cNvSpPr>
            <p:nvPr/>
          </p:nvSpPr>
          <p:spPr bwMode="auto">
            <a:xfrm>
              <a:off x="6255" y="14139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C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4949" name="Text Box 21"/>
            <p:cNvSpPr txBox="1">
              <a:spLocks noChangeAspect="1" noChangeArrowheads="1"/>
            </p:cNvSpPr>
            <p:nvPr/>
          </p:nvSpPr>
          <p:spPr bwMode="auto">
            <a:xfrm>
              <a:off x="5670" y="13995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  <a:p>
              <a:pPr algn="l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24950" name="Line 22"/>
            <p:cNvSpPr>
              <a:spLocks noChangeAspect="1" noChangeShapeType="1"/>
            </p:cNvSpPr>
            <p:nvPr/>
          </p:nvSpPr>
          <p:spPr bwMode="auto">
            <a:xfrm>
              <a:off x="4576" y="14369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1" name="Line 23"/>
            <p:cNvSpPr>
              <a:spLocks noChangeAspect="1" noChangeShapeType="1"/>
            </p:cNvSpPr>
            <p:nvPr/>
          </p:nvSpPr>
          <p:spPr bwMode="auto">
            <a:xfrm>
              <a:off x="562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2" name="Line 24"/>
            <p:cNvSpPr>
              <a:spLocks noChangeAspect="1" noChangeShapeType="1"/>
            </p:cNvSpPr>
            <p:nvPr/>
          </p:nvSpPr>
          <p:spPr bwMode="auto">
            <a:xfrm>
              <a:off x="667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2468563" y="5089525"/>
            <a:ext cx="438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000" b="1">
                <a:latin typeface="Times New Roman" pitchFamily="18" charset="0"/>
              </a:rPr>
              <a:t>NFA  M</a:t>
            </a:r>
            <a:r>
              <a:rPr kumimoji="1" lang="zh-CN" altLang="en-US" sz="2000" b="1">
                <a:latin typeface="Times New Roman" pitchFamily="18" charset="0"/>
              </a:rPr>
              <a:t>到正规式 </a:t>
            </a:r>
            <a:r>
              <a:rPr kumimoji="1" lang="en-US" altLang="zh-CN" sz="2000" b="1">
                <a:latin typeface="Times New Roman" pitchFamily="18" charset="0"/>
              </a:rPr>
              <a:t>R</a:t>
            </a:r>
            <a:r>
              <a:rPr kumimoji="1" lang="zh-CN" altLang="en-US" sz="2000" b="1">
                <a:latin typeface="Times New Roman" pitchFamily="18" charset="0"/>
              </a:rPr>
              <a:t>的</a:t>
            </a:r>
            <a:r>
              <a:rPr kumimoji="1" lang="zh-CN" altLang="en-US" sz="2000" b="1">
                <a:latin typeface="Times New Roman" pitchFamily="18" charset="0"/>
                <a:hlinkClick r:id="rId2"/>
              </a:rPr>
              <a:t>转换过程</a:t>
            </a:r>
            <a:r>
              <a:rPr kumimoji="1" lang="zh-CN" altLang="en-US" sz="2000" b="1">
                <a:latin typeface="Times New Roman" pitchFamily="18" charset="0"/>
              </a:rPr>
              <a:t>演示。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849313" y="5410200"/>
            <a:ext cx="76962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44500" y="5334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正规式到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itchFamily="18" charset="0"/>
              </a:rPr>
              <a:t>NFA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的转换方法 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457200" y="908050"/>
            <a:ext cx="8077200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873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889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1800" b="1" dirty="0">
                <a:latin typeface="Times New Roman" pitchFamily="18" charset="0"/>
              </a:rPr>
              <a:t>设</a:t>
            </a:r>
            <a:r>
              <a:rPr kumimoji="1" lang="zh-CN" altLang="en-US" sz="18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zh-CN" altLang="en-US" sz="1800" b="1" dirty="0">
                <a:latin typeface="Times New Roman" pitchFamily="18" charset="0"/>
              </a:rPr>
              <a:t>上正规式</a:t>
            </a:r>
            <a:r>
              <a:rPr kumimoji="1" lang="en-US" altLang="zh-CN" sz="1800" b="1" dirty="0">
                <a:latin typeface="Times New Roman" pitchFamily="18" charset="0"/>
              </a:rPr>
              <a:t>R,</a:t>
            </a:r>
            <a:r>
              <a:rPr kumimoji="1" lang="zh-CN" altLang="en-US" sz="1800" b="1" dirty="0">
                <a:latin typeface="Times New Roman" pitchFamily="18" charset="0"/>
              </a:rPr>
              <a:t>则与之等价的</a:t>
            </a:r>
            <a:r>
              <a:rPr kumimoji="1" lang="en-US" altLang="zh-CN" sz="1800" b="1" dirty="0">
                <a:latin typeface="Times New Roman" pitchFamily="18" charset="0"/>
              </a:rPr>
              <a:t>NFA M</a:t>
            </a:r>
            <a:r>
              <a:rPr kumimoji="1" lang="zh-CN" altLang="en-US" sz="1800" b="1" dirty="0">
                <a:latin typeface="Times New Roman" pitchFamily="18" charset="0"/>
              </a:rPr>
              <a:t>＝</a:t>
            </a:r>
            <a:r>
              <a:rPr kumimoji="1" lang="en-US" altLang="zh-CN" sz="1800" b="1" dirty="0">
                <a:latin typeface="Times New Roman" pitchFamily="18" charset="0"/>
              </a:rPr>
              <a:t>( K,</a:t>
            </a:r>
            <a:r>
              <a:rPr kumimoji="1" lang="en-US" altLang="zh-CN" sz="18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1800" b="1" dirty="0">
                <a:latin typeface="Times New Roman" pitchFamily="18" charset="0"/>
              </a:rPr>
              <a:t>,</a:t>
            </a:r>
            <a:r>
              <a:rPr kumimoji="1" lang="en-US" altLang="zh-CN" sz="1800" b="1" dirty="0" err="1">
                <a:latin typeface="Times New Roman" pitchFamily="18" charset="0"/>
              </a:rPr>
              <a:t>f,S,Z</a:t>
            </a:r>
            <a:r>
              <a:rPr kumimoji="1" lang="en-US" altLang="zh-CN" sz="1800" b="1" dirty="0">
                <a:latin typeface="Times New Roman" pitchFamily="18" charset="0"/>
              </a:rPr>
              <a:t>)</a:t>
            </a:r>
            <a:r>
              <a:rPr kumimoji="1" lang="zh-CN" altLang="en-US" sz="1800" b="1" dirty="0">
                <a:latin typeface="Times New Roman" pitchFamily="18" charset="0"/>
              </a:rPr>
              <a:t>，可以由下列方法构造。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1800" b="1" dirty="0">
                <a:latin typeface="Times New Roman" pitchFamily="18" charset="0"/>
              </a:rPr>
              <a:t>⑴ 新增两个状态</a:t>
            </a:r>
            <a:r>
              <a:rPr kumimoji="1" lang="en-US" altLang="zh-CN" sz="1800" b="1" dirty="0">
                <a:latin typeface="Times New Roman" pitchFamily="18" charset="0"/>
              </a:rPr>
              <a:t>X</a:t>
            </a:r>
            <a:r>
              <a:rPr kumimoji="1" lang="zh-CN" altLang="en-US" sz="1800" b="1" dirty="0">
                <a:latin typeface="Times New Roman" pitchFamily="18" charset="0"/>
              </a:rPr>
              <a:t>和</a:t>
            </a:r>
            <a:r>
              <a:rPr kumimoji="1" lang="en-US" altLang="zh-CN" sz="1800" b="1" dirty="0">
                <a:latin typeface="Times New Roman" pitchFamily="18" charset="0"/>
              </a:rPr>
              <a:t>Y</a:t>
            </a:r>
            <a:r>
              <a:rPr kumimoji="1" lang="zh-CN" altLang="en-US" sz="1800" b="1" dirty="0">
                <a:latin typeface="Times New Roman" pitchFamily="18" charset="0"/>
              </a:rPr>
              <a:t>作为</a:t>
            </a:r>
            <a:r>
              <a:rPr kumimoji="1" lang="en-US" altLang="zh-CN" sz="1800" b="1" dirty="0">
                <a:latin typeface="Times New Roman" pitchFamily="18" charset="0"/>
              </a:rPr>
              <a:t>NFA M</a:t>
            </a:r>
            <a:r>
              <a:rPr kumimoji="1" lang="zh-CN" altLang="en-US" sz="1800" b="1" dirty="0">
                <a:latin typeface="Times New Roman" pitchFamily="18" charset="0"/>
              </a:rPr>
              <a:t>的开始状态和接受状态，且将正规</a:t>
            </a:r>
            <a:r>
              <a:rPr kumimoji="1" lang="zh-CN" altLang="en-US" sz="1800" b="1" dirty="0" smtClean="0">
                <a:latin typeface="Times New Roman" pitchFamily="18" charset="0"/>
              </a:rPr>
              <a:t>式</a:t>
            </a:r>
            <a:r>
              <a:rPr kumimoji="1" lang="en-US" altLang="zh-CN" sz="1800" b="1" dirty="0" smtClean="0">
                <a:latin typeface="Times New Roman" pitchFamily="18" charset="0"/>
              </a:rPr>
              <a:t>r</a:t>
            </a:r>
            <a:r>
              <a:rPr kumimoji="1" lang="zh-CN" altLang="en-US" sz="1800" b="1" dirty="0" smtClean="0">
                <a:latin typeface="Times New Roman" pitchFamily="18" charset="0"/>
              </a:rPr>
              <a:t>作为</a:t>
            </a:r>
            <a:r>
              <a:rPr kumimoji="1" lang="zh-CN" altLang="en-US" sz="1800" b="1" dirty="0">
                <a:latin typeface="Times New Roman" pitchFamily="18" charset="0"/>
              </a:rPr>
              <a:t>弧</a:t>
            </a:r>
            <a:r>
              <a:rPr kumimoji="1" lang="en-US" altLang="zh-CN" sz="1800" b="1" dirty="0">
                <a:latin typeface="Times New Roman" pitchFamily="18" charset="0"/>
              </a:rPr>
              <a:t>&lt;X,Y&gt;</a:t>
            </a:r>
            <a:r>
              <a:rPr kumimoji="1" lang="zh-CN" altLang="en-US" sz="1800" b="1" dirty="0">
                <a:latin typeface="Times New Roman" pitchFamily="18" charset="0"/>
              </a:rPr>
              <a:t>上符号串。特别地，</a:t>
            </a:r>
            <a:r>
              <a:rPr kumimoji="1" lang="zh-CN" altLang="en-US" sz="1800" b="1" dirty="0" smtClean="0">
                <a:latin typeface="Times New Roman" pitchFamily="18" charset="0"/>
              </a:rPr>
              <a:t>如果</a:t>
            </a:r>
            <a:r>
              <a:rPr kumimoji="1" lang="en-US" altLang="zh-CN" sz="1800" b="1" dirty="0">
                <a:latin typeface="Times New Roman" pitchFamily="18" charset="0"/>
              </a:rPr>
              <a:t>r</a:t>
            </a:r>
            <a:r>
              <a:rPr kumimoji="1" lang="zh-CN" altLang="en-US" sz="1800" b="1" dirty="0" smtClean="0">
                <a:latin typeface="Times New Roman" pitchFamily="18" charset="0"/>
              </a:rPr>
              <a:t>＝</a:t>
            </a:r>
            <a:r>
              <a:rPr kumimoji="1" lang="en-US" altLang="zh-CN" sz="1800" b="1" dirty="0">
                <a:latin typeface="Times New Roman" pitchFamily="18" charset="0"/>
              </a:rPr>
              <a:t>Φ</a:t>
            </a:r>
            <a:r>
              <a:rPr kumimoji="1" lang="zh-CN" altLang="en-US" sz="1800" b="1" dirty="0">
                <a:latin typeface="Times New Roman" pitchFamily="18" charset="0"/>
              </a:rPr>
              <a:t>，则保留开始状态</a:t>
            </a:r>
            <a:r>
              <a:rPr kumimoji="1" lang="en-US" altLang="zh-CN" sz="1800" b="1" dirty="0">
                <a:latin typeface="Times New Roman" pitchFamily="18" charset="0"/>
              </a:rPr>
              <a:t>X</a:t>
            </a:r>
            <a:r>
              <a:rPr kumimoji="1" lang="zh-CN" altLang="en-US" sz="1800" b="1" dirty="0">
                <a:latin typeface="Times New Roman" pitchFamily="18" charset="0"/>
              </a:rPr>
              <a:t>和接受状态</a:t>
            </a:r>
            <a:r>
              <a:rPr kumimoji="1" lang="en-US" altLang="zh-CN" sz="1800" b="1" dirty="0">
                <a:latin typeface="Times New Roman" pitchFamily="18" charset="0"/>
              </a:rPr>
              <a:t>Y</a:t>
            </a:r>
            <a:r>
              <a:rPr kumimoji="1" lang="zh-CN" altLang="en-US" sz="1800" b="1" dirty="0">
                <a:latin typeface="Times New Roman" pitchFamily="18" charset="0"/>
              </a:rPr>
              <a:t>的</a:t>
            </a:r>
            <a:r>
              <a:rPr kumimoji="1" lang="en-US" altLang="zh-CN" sz="1800" b="1" dirty="0">
                <a:latin typeface="Times New Roman" pitchFamily="18" charset="0"/>
              </a:rPr>
              <a:t>NFA M</a:t>
            </a:r>
            <a:r>
              <a:rPr kumimoji="1" lang="zh-CN" altLang="en-US" sz="1800" b="1" dirty="0">
                <a:latin typeface="Times New Roman" pitchFamily="18" charset="0"/>
              </a:rPr>
              <a:t>即为所求。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1800" b="1" dirty="0">
                <a:latin typeface="Times New Roman" pitchFamily="18" charset="0"/>
              </a:rPr>
              <a:t>⑵ 在⑴基础上，按下列转换规则</a:t>
            </a:r>
            <a:r>
              <a:rPr kumimoji="1" lang="en-US" altLang="zh-CN" sz="1800" b="1" dirty="0">
                <a:latin typeface="Times New Roman" pitchFamily="18" charset="0"/>
              </a:rPr>
              <a:t>,</a:t>
            </a:r>
            <a:r>
              <a:rPr kumimoji="1" lang="zh-CN" altLang="en-US" sz="1800" b="1" dirty="0">
                <a:latin typeface="Times New Roman" pitchFamily="18" charset="0"/>
              </a:rPr>
              <a:t>逐步增加的状态，直到弧</a:t>
            </a:r>
            <a:r>
              <a:rPr kumimoji="1" lang="en-US" altLang="zh-CN" sz="1800" b="1" dirty="0">
                <a:latin typeface="Times New Roman" pitchFamily="18" charset="0"/>
              </a:rPr>
              <a:t>&lt;X,Y&gt;</a:t>
            </a:r>
            <a:r>
              <a:rPr kumimoji="1" lang="zh-CN" altLang="en-US" sz="1800" b="1" dirty="0">
                <a:latin typeface="Times New Roman" pitchFamily="18" charset="0"/>
              </a:rPr>
              <a:t>上剩下单个符号</a:t>
            </a:r>
            <a:r>
              <a:rPr kumimoji="1" lang="en-US" altLang="zh-CN" sz="1800" b="1" dirty="0">
                <a:latin typeface="Times New Roman" pitchFamily="18" charset="0"/>
              </a:rPr>
              <a:t>a∈</a:t>
            </a:r>
            <a:r>
              <a:rPr kumimoji="1" lang="en-US" altLang="zh-CN" sz="18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1800" b="1" dirty="0">
                <a:latin typeface="Times New Roman" pitchFamily="18" charset="0"/>
              </a:rPr>
              <a:t>∪{ε}</a:t>
            </a:r>
            <a:r>
              <a:rPr kumimoji="1" lang="zh-CN" altLang="en-US" sz="1800" b="1" dirty="0">
                <a:latin typeface="Times New Roman" pitchFamily="18" charset="0"/>
              </a:rPr>
              <a:t>为止。此刻状态图即为等价的</a:t>
            </a:r>
            <a:r>
              <a:rPr kumimoji="1" lang="en-US" altLang="zh-CN" sz="1800" b="1" dirty="0">
                <a:latin typeface="Times New Roman" pitchFamily="18" charset="0"/>
              </a:rPr>
              <a:t>NFA M</a:t>
            </a:r>
            <a:r>
              <a:rPr kumimoji="1" lang="zh-CN" altLang="en-US" sz="1800" b="1" dirty="0">
                <a:latin typeface="Times New Roman" pitchFamily="18" charset="0"/>
              </a:rPr>
              <a:t>。 </a:t>
            </a:r>
          </a:p>
        </p:txBody>
      </p:sp>
      <p:grpSp>
        <p:nvGrpSpPr>
          <p:cNvPr id="125958" name="Group 6"/>
          <p:cNvGrpSpPr>
            <a:grpSpLocks/>
          </p:cNvGrpSpPr>
          <p:nvPr/>
        </p:nvGrpSpPr>
        <p:grpSpPr bwMode="auto">
          <a:xfrm>
            <a:off x="1390650" y="2997200"/>
            <a:ext cx="6686550" cy="2439988"/>
            <a:chOff x="876" y="1824"/>
            <a:chExt cx="4212" cy="1537"/>
          </a:xfrm>
        </p:grpSpPr>
        <p:sp>
          <p:nvSpPr>
            <p:cNvPr id="125959" name="Text Box 7"/>
            <p:cNvSpPr txBox="1">
              <a:spLocks noChangeAspect="1" noChangeArrowheads="1"/>
            </p:cNvSpPr>
            <p:nvPr/>
          </p:nvSpPr>
          <p:spPr bwMode="auto">
            <a:xfrm>
              <a:off x="876" y="1925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规则</a:t>
              </a: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960" name="Text Box 8"/>
            <p:cNvSpPr txBox="1">
              <a:spLocks noChangeAspect="1" noChangeArrowheads="1"/>
            </p:cNvSpPr>
            <p:nvPr/>
          </p:nvSpPr>
          <p:spPr bwMode="auto">
            <a:xfrm>
              <a:off x="885" y="2410"/>
              <a:ext cx="528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规则</a:t>
              </a: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5961" name="Text Box 9"/>
            <p:cNvSpPr txBox="1">
              <a:spLocks noChangeAspect="1" noChangeArrowheads="1"/>
            </p:cNvSpPr>
            <p:nvPr/>
          </p:nvSpPr>
          <p:spPr bwMode="auto">
            <a:xfrm>
              <a:off x="893" y="3062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规则</a:t>
              </a: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5962" name="Oval 10"/>
            <p:cNvSpPr>
              <a:spLocks noChangeAspect="1" noChangeArrowheads="1"/>
            </p:cNvSpPr>
            <p:nvPr/>
          </p:nvSpPr>
          <p:spPr bwMode="auto">
            <a:xfrm>
              <a:off x="3597" y="1974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3" name="Text Box 11"/>
            <p:cNvSpPr txBox="1">
              <a:spLocks noChangeAspect="1" noChangeArrowheads="1"/>
            </p:cNvSpPr>
            <p:nvPr/>
          </p:nvSpPr>
          <p:spPr bwMode="auto">
            <a:xfrm>
              <a:off x="3615" y="1977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964" name="Text Box 12"/>
            <p:cNvSpPr txBox="1">
              <a:spLocks noChangeAspect="1" noChangeArrowheads="1"/>
            </p:cNvSpPr>
            <p:nvPr/>
          </p:nvSpPr>
          <p:spPr bwMode="auto">
            <a:xfrm>
              <a:off x="3866" y="1884"/>
              <a:ext cx="29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5965" name="Arc 13"/>
            <p:cNvSpPr>
              <a:spLocks noChangeAspect="1"/>
            </p:cNvSpPr>
            <p:nvPr/>
          </p:nvSpPr>
          <p:spPr bwMode="auto">
            <a:xfrm rot="16228469">
              <a:off x="4191" y="2769"/>
              <a:ext cx="347" cy="360"/>
            </a:xfrm>
            <a:custGeom>
              <a:avLst/>
              <a:gdLst>
                <a:gd name="G0" fmla="+- 19942 0 0"/>
                <a:gd name="G1" fmla="+- 21600 0 0"/>
                <a:gd name="G2" fmla="+- 21600 0 0"/>
                <a:gd name="T0" fmla="*/ 809 w 41542"/>
                <a:gd name="T1" fmla="*/ 11576 h 43200"/>
                <a:gd name="T2" fmla="*/ 0 w 41542"/>
                <a:gd name="T3" fmla="*/ 29899 h 43200"/>
                <a:gd name="T4" fmla="*/ 19942 w 4154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-1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-1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6" name="Arc 14"/>
            <p:cNvSpPr>
              <a:spLocks noChangeAspect="1"/>
            </p:cNvSpPr>
            <p:nvPr/>
          </p:nvSpPr>
          <p:spPr bwMode="auto">
            <a:xfrm rot="188904">
              <a:off x="3913" y="2447"/>
              <a:ext cx="915" cy="228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284"/>
                <a:gd name="T1" fmla="*/ 11075 h 21600"/>
                <a:gd name="T2" fmla="*/ 38284 w 38284"/>
                <a:gd name="T3" fmla="*/ 12147 h 21600"/>
                <a:gd name="T4" fmla="*/ 18863 w 3828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7" name="Oval 15"/>
            <p:cNvSpPr>
              <a:spLocks noChangeAspect="1" noChangeArrowheads="1"/>
            </p:cNvSpPr>
            <p:nvPr/>
          </p:nvSpPr>
          <p:spPr bwMode="auto">
            <a:xfrm>
              <a:off x="4195" y="1991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8" name="Text Box 16"/>
            <p:cNvSpPr txBox="1">
              <a:spLocks noChangeAspect="1" noChangeArrowheads="1"/>
            </p:cNvSpPr>
            <p:nvPr/>
          </p:nvSpPr>
          <p:spPr bwMode="auto">
            <a:xfrm>
              <a:off x="4213" y="1983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5969" name="Oval 17"/>
            <p:cNvSpPr>
              <a:spLocks noChangeAspect="1" noChangeArrowheads="1"/>
            </p:cNvSpPr>
            <p:nvPr/>
          </p:nvSpPr>
          <p:spPr bwMode="auto">
            <a:xfrm>
              <a:off x="4811" y="199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0" name="Text Box 18"/>
            <p:cNvSpPr txBox="1">
              <a:spLocks noChangeAspect="1" noChangeArrowheads="1"/>
            </p:cNvSpPr>
            <p:nvPr/>
          </p:nvSpPr>
          <p:spPr bwMode="auto">
            <a:xfrm>
              <a:off x="4828" y="1999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5971" name="Oval 19"/>
            <p:cNvSpPr>
              <a:spLocks noChangeAspect="1" noChangeArrowheads="1"/>
            </p:cNvSpPr>
            <p:nvPr/>
          </p:nvSpPr>
          <p:spPr bwMode="auto">
            <a:xfrm>
              <a:off x="3632" y="3104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2" name="Text Box 20"/>
            <p:cNvSpPr txBox="1">
              <a:spLocks noChangeAspect="1" noChangeArrowheads="1"/>
            </p:cNvSpPr>
            <p:nvPr/>
          </p:nvSpPr>
          <p:spPr bwMode="auto">
            <a:xfrm>
              <a:off x="3649" y="3107"/>
              <a:ext cx="2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973" name="Oval 21"/>
            <p:cNvSpPr>
              <a:spLocks noChangeAspect="1" noChangeArrowheads="1"/>
            </p:cNvSpPr>
            <p:nvPr/>
          </p:nvSpPr>
          <p:spPr bwMode="auto">
            <a:xfrm>
              <a:off x="4230" y="311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4" name="Text Box 22"/>
            <p:cNvSpPr txBox="1">
              <a:spLocks noChangeAspect="1" noChangeArrowheads="1"/>
            </p:cNvSpPr>
            <p:nvPr/>
          </p:nvSpPr>
          <p:spPr bwMode="auto">
            <a:xfrm>
              <a:off x="4247" y="3114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5975" name="Oval 23"/>
            <p:cNvSpPr>
              <a:spLocks noChangeAspect="1" noChangeArrowheads="1"/>
            </p:cNvSpPr>
            <p:nvPr/>
          </p:nvSpPr>
          <p:spPr bwMode="auto">
            <a:xfrm>
              <a:off x="4811" y="311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6" name="Text Box 24"/>
            <p:cNvSpPr txBox="1">
              <a:spLocks noChangeAspect="1" noChangeArrowheads="1"/>
            </p:cNvSpPr>
            <p:nvPr/>
          </p:nvSpPr>
          <p:spPr bwMode="auto">
            <a:xfrm>
              <a:off x="4828" y="3122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5977" name="Oval 25"/>
            <p:cNvSpPr>
              <a:spLocks noChangeAspect="1" noChangeArrowheads="1"/>
            </p:cNvSpPr>
            <p:nvPr/>
          </p:nvSpPr>
          <p:spPr bwMode="auto">
            <a:xfrm>
              <a:off x="3632" y="2425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8" name="Text Box 26"/>
            <p:cNvSpPr txBox="1">
              <a:spLocks noChangeAspect="1" noChangeArrowheads="1"/>
            </p:cNvSpPr>
            <p:nvPr/>
          </p:nvSpPr>
          <p:spPr bwMode="auto">
            <a:xfrm>
              <a:off x="3649" y="2429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979" name="Oval 27"/>
            <p:cNvSpPr>
              <a:spLocks noChangeAspect="1" noChangeArrowheads="1"/>
            </p:cNvSpPr>
            <p:nvPr/>
          </p:nvSpPr>
          <p:spPr bwMode="auto">
            <a:xfrm>
              <a:off x="4828" y="2440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0" name="Text Box 28"/>
            <p:cNvSpPr txBox="1">
              <a:spLocks noChangeAspect="1" noChangeArrowheads="1"/>
            </p:cNvSpPr>
            <p:nvPr/>
          </p:nvSpPr>
          <p:spPr bwMode="auto">
            <a:xfrm>
              <a:off x="4845" y="2443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5981" name="Arc 29"/>
            <p:cNvSpPr>
              <a:spLocks noChangeAspect="1"/>
            </p:cNvSpPr>
            <p:nvPr/>
          </p:nvSpPr>
          <p:spPr bwMode="auto">
            <a:xfrm rot="43005" flipV="1">
              <a:off x="3892" y="2485"/>
              <a:ext cx="915" cy="229"/>
            </a:xfrm>
            <a:custGeom>
              <a:avLst/>
              <a:gdLst>
                <a:gd name="G0" fmla="+- 18863 0 0"/>
                <a:gd name="G1" fmla="+- 21600 0 0"/>
                <a:gd name="G2" fmla="+- 21600 0 0"/>
                <a:gd name="T0" fmla="*/ 0 w 38284"/>
                <a:gd name="T1" fmla="*/ 11075 h 21600"/>
                <a:gd name="T2" fmla="*/ 38284 w 38284"/>
                <a:gd name="T3" fmla="*/ 12147 h 21600"/>
                <a:gd name="T4" fmla="*/ 18863 w 3828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-1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2" name="AutoShape 30"/>
            <p:cNvSpPr>
              <a:spLocks noChangeAspect="1" noChangeArrowheads="1"/>
            </p:cNvSpPr>
            <p:nvPr/>
          </p:nvSpPr>
          <p:spPr bwMode="auto">
            <a:xfrm>
              <a:off x="3164" y="2003"/>
              <a:ext cx="312" cy="166"/>
            </a:xfrm>
            <a:prstGeom prst="rightArrow">
              <a:avLst>
                <a:gd name="adj1" fmla="val 50000"/>
                <a:gd name="adj2" fmla="val 4698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3" name="Line 31"/>
            <p:cNvSpPr>
              <a:spLocks noChangeAspect="1" noChangeShapeType="1"/>
            </p:cNvSpPr>
            <p:nvPr/>
          </p:nvSpPr>
          <p:spPr bwMode="auto">
            <a:xfrm>
              <a:off x="3866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4" name="Line 32"/>
            <p:cNvSpPr>
              <a:spLocks noChangeAspect="1" noChangeShapeType="1"/>
            </p:cNvSpPr>
            <p:nvPr/>
          </p:nvSpPr>
          <p:spPr bwMode="auto">
            <a:xfrm>
              <a:off x="4490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5" name="Text Box 33"/>
            <p:cNvSpPr txBox="1">
              <a:spLocks noChangeAspect="1" noChangeArrowheads="1"/>
            </p:cNvSpPr>
            <p:nvPr/>
          </p:nvSpPr>
          <p:spPr bwMode="auto">
            <a:xfrm>
              <a:off x="4481" y="1892"/>
              <a:ext cx="29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2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5986" name="Oval 34"/>
            <p:cNvSpPr>
              <a:spLocks noChangeAspect="1" noChangeArrowheads="1"/>
            </p:cNvSpPr>
            <p:nvPr/>
          </p:nvSpPr>
          <p:spPr bwMode="auto">
            <a:xfrm>
              <a:off x="1500" y="192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7" name="Text Box 35"/>
            <p:cNvSpPr txBox="1">
              <a:spLocks noChangeAspect="1" noChangeArrowheads="1"/>
            </p:cNvSpPr>
            <p:nvPr/>
          </p:nvSpPr>
          <p:spPr bwMode="auto">
            <a:xfrm>
              <a:off x="1517" y="1929"/>
              <a:ext cx="2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5988" name="Text Box 36"/>
            <p:cNvSpPr txBox="1">
              <a:spLocks noChangeAspect="1" noChangeArrowheads="1"/>
            </p:cNvSpPr>
            <p:nvPr/>
          </p:nvSpPr>
          <p:spPr bwMode="auto">
            <a:xfrm>
              <a:off x="2037" y="1824"/>
              <a:ext cx="55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2</a:t>
              </a:r>
              <a:endParaRPr lang="en-US" altLang="zh-CN" sz="2000" b="1" dirty="0">
                <a:latin typeface="Times New Roman" pitchFamily="18" charset="0"/>
              </a:endParaRP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5989" name="Oval 37"/>
            <p:cNvSpPr>
              <a:spLocks noChangeAspect="1" noChangeArrowheads="1"/>
            </p:cNvSpPr>
            <p:nvPr/>
          </p:nvSpPr>
          <p:spPr bwMode="auto">
            <a:xfrm>
              <a:off x="2731" y="194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0" name="Text Box 38"/>
            <p:cNvSpPr txBox="1">
              <a:spLocks noChangeAspect="1" noChangeArrowheads="1"/>
            </p:cNvSpPr>
            <p:nvPr/>
          </p:nvSpPr>
          <p:spPr bwMode="auto">
            <a:xfrm>
              <a:off x="2748" y="1952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5991" name="Text Box 39"/>
            <p:cNvSpPr txBox="1">
              <a:spLocks noChangeAspect="1" noChangeArrowheads="1"/>
            </p:cNvSpPr>
            <p:nvPr/>
          </p:nvSpPr>
          <p:spPr bwMode="auto">
            <a:xfrm>
              <a:off x="4221" y="2507"/>
              <a:ext cx="29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2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5992" name="Line 40"/>
            <p:cNvSpPr>
              <a:spLocks noChangeAspect="1" noChangeShapeType="1"/>
            </p:cNvSpPr>
            <p:nvPr/>
          </p:nvSpPr>
          <p:spPr bwMode="auto">
            <a:xfrm>
              <a:off x="1777" y="2067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3" name="Text Box 41"/>
            <p:cNvSpPr txBox="1">
              <a:spLocks noChangeAspect="1" noChangeArrowheads="1"/>
            </p:cNvSpPr>
            <p:nvPr/>
          </p:nvSpPr>
          <p:spPr bwMode="auto">
            <a:xfrm>
              <a:off x="4221" y="2243"/>
              <a:ext cx="29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5994" name="Text Box 42"/>
            <p:cNvSpPr txBox="1">
              <a:spLocks noChangeAspect="1" noChangeArrowheads="1"/>
            </p:cNvSpPr>
            <p:nvPr/>
          </p:nvSpPr>
          <p:spPr bwMode="auto">
            <a:xfrm>
              <a:off x="3875" y="3047"/>
              <a:ext cx="29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宋体" pitchFamily="2" charset="-122"/>
                </a:rPr>
                <a:t>ε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5995" name="Line 43"/>
            <p:cNvSpPr>
              <a:spLocks noChangeAspect="1" noChangeShapeType="1"/>
            </p:cNvSpPr>
            <p:nvPr/>
          </p:nvSpPr>
          <p:spPr bwMode="auto">
            <a:xfrm>
              <a:off x="3909" y="3227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6" name="Line 44"/>
            <p:cNvSpPr>
              <a:spLocks noChangeAspect="1" noChangeShapeType="1"/>
            </p:cNvSpPr>
            <p:nvPr/>
          </p:nvSpPr>
          <p:spPr bwMode="auto">
            <a:xfrm>
              <a:off x="4490" y="323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7" name="Text Box 45"/>
            <p:cNvSpPr txBox="1">
              <a:spLocks noChangeAspect="1" noChangeArrowheads="1"/>
            </p:cNvSpPr>
            <p:nvPr/>
          </p:nvSpPr>
          <p:spPr bwMode="auto">
            <a:xfrm>
              <a:off x="4239" y="2758"/>
              <a:ext cx="29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5998" name="Text Box 46"/>
            <p:cNvSpPr txBox="1">
              <a:spLocks noChangeAspect="1" noChangeArrowheads="1"/>
            </p:cNvSpPr>
            <p:nvPr/>
          </p:nvSpPr>
          <p:spPr bwMode="auto">
            <a:xfrm>
              <a:off x="4481" y="3060"/>
              <a:ext cx="29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宋体" pitchFamily="2" charset="-122"/>
                </a:rPr>
                <a:t>ε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5999" name="Oval 47"/>
            <p:cNvSpPr>
              <a:spLocks noChangeAspect="1" noChangeArrowheads="1"/>
            </p:cNvSpPr>
            <p:nvPr/>
          </p:nvSpPr>
          <p:spPr bwMode="auto">
            <a:xfrm>
              <a:off x="1509" y="242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00" name="Text Box 48"/>
            <p:cNvSpPr txBox="1">
              <a:spLocks noChangeAspect="1" noChangeArrowheads="1"/>
            </p:cNvSpPr>
            <p:nvPr/>
          </p:nvSpPr>
          <p:spPr bwMode="auto">
            <a:xfrm>
              <a:off x="1526" y="2424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6001" name="Text Box 49"/>
            <p:cNvSpPr txBox="1">
              <a:spLocks noChangeAspect="1" noChangeArrowheads="1"/>
            </p:cNvSpPr>
            <p:nvPr/>
          </p:nvSpPr>
          <p:spPr bwMode="auto">
            <a:xfrm>
              <a:off x="2001" y="2352"/>
              <a:ext cx="58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000" b="1" dirty="0" smtClean="0">
                  <a:latin typeface="Times New Roman" pitchFamily="18" charset="0"/>
                </a:rPr>
                <a:t>︱r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2</a:t>
              </a:r>
              <a:endParaRPr lang="en-US" altLang="zh-CN" sz="2000" b="1" dirty="0">
                <a:latin typeface="Times New Roman" pitchFamily="18" charset="0"/>
              </a:endParaRP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6002" name="Oval 50"/>
            <p:cNvSpPr>
              <a:spLocks noChangeAspect="1" noChangeArrowheads="1"/>
            </p:cNvSpPr>
            <p:nvPr/>
          </p:nvSpPr>
          <p:spPr bwMode="auto">
            <a:xfrm>
              <a:off x="2739" y="2443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03" name="Text Box 51"/>
            <p:cNvSpPr txBox="1">
              <a:spLocks noChangeAspect="1" noChangeArrowheads="1"/>
            </p:cNvSpPr>
            <p:nvPr/>
          </p:nvSpPr>
          <p:spPr bwMode="auto">
            <a:xfrm>
              <a:off x="2757" y="2446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6004" name="Line 52"/>
            <p:cNvSpPr>
              <a:spLocks noChangeAspect="1" noChangeShapeType="1"/>
            </p:cNvSpPr>
            <p:nvPr/>
          </p:nvSpPr>
          <p:spPr bwMode="auto">
            <a:xfrm>
              <a:off x="1786" y="2561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05" name="AutoShape 53"/>
            <p:cNvSpPr>
              <a:spLocks noChangeAspect="1" noChangeArrowheads="1"/>
            </p:cNvSpPr>
            <p:nvPr/>
          </p:nvSpPr>
          <p:spPr bwMode="auto">
            <a:xfrm>
              <a:off x="3173" y="2445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06" name="Oval 54"/>
            <p:cNvSpPr>
              <a:spLocks noChangeAspect="1" noChangeArrowheads="1"/>
            </p:cNvSpPr>
            <p:nvPr/>
          </p:nvSpPr>
          <p:spPr bwMode="auto">
            <a:xfrm>
              <a:off x="1509" y="3086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07" name="Text Box 55"/>
            <p:cNvSpPr txBox="1">
              <a:spLocks noChangeAspect="1" noChangeArrowheads="1"/>
            </p:cNvSpPr>
            <p:nvPr/>
          </p:nvSpPr>
          <p:spPr bwMode="auto">
            <a:xfrm>
              <a:off x="1526" y="3089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6008" name="Text Box 56"/>
            <p:cNvSpPr txBox="1">
              <a:spLocks noChangeAspect="1" noChangeArrowheads="1"/>
            </p:cNvSpPr>
            <p:nvPr/>
          </p:nvSpPr>
          <p:spPr bwMode="auto">
            <a:xfrm>
              <a:off x="2105" y="3001"/>
              <a:ext cx="34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 smtClean="0">
                  <a:latin typeface="宋体" pitchFamily="2" charset="-122"/>
                </a:rPr>
                <a:t>r</a:t>
              </a:r>
              <a:r>
                <a:rPr lang="en-US" altLang="zh-CN" sz="2000" b="1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000" b="1" dirty="0">
                  <a:latin typeface="Times New Roman" pitchFamily="18" charset="0"/>
                </a:rPr>
                <a:t>*</a:t>
              </a: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26009" name="Oval 57"/>
            <p:cNvSpPr>
              <a:spLocks noChangeAspect="1" noChangeArrowheads="1"/>
            </p:cNvSpPr>
            <p:nvPr/>
          </p:nvSpPr>
          <p:spPr bwMode="auto">
            <a:xfrm>
              <a:off x="2739" y="3108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10" name="Text Box 58"/>
            <p:cNvSpPr txBox="1">
              <a:spLocks noChangeAspect="1" noChangeArrowheads="1"/>
            </p:cNvSpPr>
            <p:nvPr/>
          </p:nvSpPr>
          <p:spPr bwMode="auto">
            <a:xfrm>
              <a:off x="2757" y="3111"/>
              <a:ext cx="2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6011" name="Line 59"/>
            <p:cNvSpPr>
              <a:spLocks noChangeAspect="1" noChangeShapeType="1"/>
            </p:cNvSpPr>
            <p:nvPr/>
          </p:nvSpPr>
          <p:spPr bwMode="auto">
            <a:xfrm>
              <a:off x="1786" y="3226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12" name="AutoShape 60"/>
            <p:cNvSpPr>
              <a:spLocks noChangeAspect="1" noChangeArrowheads="1"/>
            </p:cNvSpPr>
            <p:nvPr/>
          </p:nvSpPr>
          <p:spPr bwMode="auto">
            <a:xfrm>
              <a:off x="3173" y="3110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013" name="Text Box 61"/>
          <p:cNvSpPr txBox="1">
            <a:spLocks noChangeArrowheads="1"/>
          </p:cNvSpPr>
          <p:nvPr/>
        </p:nvSpPr>
        <p:spPr bwMode="auto">
          <a:xfrm>
            <a:off x="1066800" y="5421313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例 </a:t>
            </a:r>
            <a:r>
              <a:rPr kumimoji="1" lang="en-US" altLang="zh-CN" sz="2000" b="1">
                <a:latin typeface="Times New Roman" pitchFamily="18" charset="0"/>
              </a:rPr>
              <a:t>4.10  </a:t>
            </a:r>
            <a:r>
              <a:rPr kumimoji="1" lang="zh-CN" altLang="en-US" sz="2000" b="1">
                <a:latin typeface="Times New Roman" pitchFamily="18" charset="0"/>
              </a:rPr>
              <a:t>将正规式</a:t>
            </a:r>
            <a:r>
              <a:rPr kumimoji="1" lang="en-US" altLang="zh-CN" sz="2000" b="1">
                <a:latin typeface="Times New Roman" pitchFamily="18" charset="0"/>
              </a:rPr>
              <a:t>R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b(a︱b)*aa</a:t>
            </a:r>
            <a:r>
              <a:rPr kumimoji="1" lang="zh-CN" altLang="en-US" sz="2000" b="1">
                <a:latin typeface="Times New Roman" pitchFamily="18" charset="0"/>
              </a:rPr>
              <a:t>转换成等价的</a:t>
            </a:r>
            <a:r>
              <a:rPr kumimoji="1" lang="en-US" altLang="zh-CN" sz="2000" b="1">
                <a:latin typeface="Times New Roman" pitchFamily="18" charset="0"/>
              </a:rPr>
              <a:t>NFA M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126014" name="Rectangle 62"/>
          <p:cNvSpPr>
            <a:spLocks noChangeArrowheads="1"/>
          </p:cNvSpPr>
          <p:nvPr/>
        </p:nvSpPr>
        <p:spPr bwMode="auto">
          <a:xfrm>
            <a:off x="2574925" y="5922963"/>
            <a:ext cx="4325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zh-CN" altLang="en-US" sz="2000" b="1" dirty="0">
                <a:latin typeface="Times New Roman" pitchFamily="18" charset="0"/>
              </a:rPr>
              <a:t>正规式 </a:t>
            </a:r>
            <a:r>
              <a:rPr kumimoji="1" lang="en-US" altLang="zh-CN" sz="2000" b="1" dirty="0">
                <a:latin typeface="Times New Roman" pitchFamily="18" charset="0"/>
              </a:rPr>
              <a:t>R</a:t>
            </a:r>
            <a:r>
              <a:rPr kumimoji="1" lang="zh-CN" altLang="en-US" sz="2000" b="1" dirty="0"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的</a:t>
            </a:r>
            <a:r>
              <a:rPr kumimoji="1" lang="zh-CN" altLang="en-US" sz="2000" b="1" dirty="0">
                <a:latin typeface="Times New Roman" pitchFamily="18" charset="0"/>
                <a:hlinkClick r:id="rId2"/>
              </a:rPr>
              <a:t>转换过程</a:t>
            </a:r>
            <a:r>
              <a:rPr kumimoji="1" lang="zh-CN" altLang="en-US" sz="2000" b="1" dirty="0">
                <a:latin typeface="Times New Roman" pitchFamily="18" charset="0"/>
              </a:rPr>
              <a:t>演示。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00100" y="1545091"/>
            <a:ext cx="7467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6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定义 </a:t>
            </a:r>
            <a:r>
              <a:rPr kumimoji="1" lang="en-US" altLang="zh-CN" sz="2000" b="1" dirty="0" smtClean="0">
                <a:latin typeface="Times New Roman" pitchFamily="18" charset="0"/>
              </a:rPr>
              <a:t>3.11  </a:t>
            </a:r>
            <a:r>
              <a:rPr kumimoji="1" lang="zh-CN" altLang="en-US" sz="2000" b="1" dirty="0">
                <a:latin typeface="Times New Roman" pitchFamily="18" charset="0"/>
              </a:rPr>
              <a:t>如果正规文法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和有穷自动机</a:t>
            </a:r>
            <a:r>
              <a:rPr kumimoji="1" lang="en-US" altLang="zh-CN" sz="2000" b="1" dirty="0">
                <a:latin typeface="Times New Roman" pitchFamily="18" charset="0"/>
              </a:rPr>
              <a:t>M</a:t>
            </a:r>
            <a:r>
              <a:rPr kumimoji="1" lang="zh-CN" altLang="en-US" sz="2000" b="1" dirty="0">
                <a:latin typeface="Times New Roman" pitchFamily="18" charset="0"/>
              </a:rPr>
              <a:t>，如果</a:t>
            </a:r>
            <a:r>
              <a:rPr kumimoji="1" lang="en-US" altLang="zh-CN" sz="2000" b="1" dirty="0">
                <a:latin typeface="Times New Roman" pitchFamily="18" charset="0"/>
              </a:rPr>
              <a:t>L(G)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L(M)</a:t>
            </a:r>
            <a:r>
              <a:rPr kumimoji="1" lang="zh-CN" altLang="en-US" sz="2000" b="1" dirty="0">
                <a:latin typeface="Times New Roman" pitchFamily="18" charset="0"/>
              </a:rPr>
              <a:t>则称正规文法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和有穷自动机</a:t>
            </a:r>
            <a:r>
              <a:rPr kumimoji="1" lang="en-US" altLang="zh-CN" sz="2000" b="1" dirty="0">
                <a:latin typeface="Times New Roman" pitchFamily="18" charset="0"/>
              </a:rPr>
              <a:t>M</a:t>
            </a:r>
            <a:r>
              <a:rPr kumimoji="1" lang="zh-CN" altLang="en-US" sz="2000" b="1" dirty="0">
                <a:latin typeface="Times New Roman" pitchFamily="18" charset="0"/>
              </a:rPr>
              <a:t>是等价的。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723900" y="2819400"/>
            <a:ext cx="754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080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下面讨论正规文法和有穷自动机相互等价转换的方法，由此可以得知，正规文法和有穷自动机的语言表达能力是一样的。 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2978150" y="4403725"/>
            <a:ext cx="3775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zh-CN" altLang="en-US" sz="2000" b="1">
                <a:latin typeface="Times New Roman" pitchFamily="18" charset="0"/>
              </a:rPr>
              <a:t>右线性正规文法到</a:t>
            </a:r>
            <a:r>
              <a:rPr kumimoji="1" lang="en-US" altLang="zh-CN" sz="2000" b="1">
                <a:latin typeface="Times New Roman" pitchFamily="18" charset="0"/>
              </a:rPr>
              <a:t>NFA</a:t>
            </a:r>
            <a:r>
              <a:rPr kumimoji="1" lang="zh-CN" altLang="en-US" sz="2000" b="1">
                <a:latin typeface="Times New Roman" pitchFamily="18" charset="0"/>
              </a:rPr>
              <a:t>转换方法</a:t>
            </a: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3006725" y="4937125"/>
            <a:ext cx="3775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zh-CN" altLang="en-US" sz="2000" b="1">
                <a:latin typeface="Times New Roman" pitchFamily="18" charset="0"/>
              </a:rPr>
              <a:t>左线性正规文法到</a:t>
            </a:r>
            <a:r>
              <a:rPr kumimoji="1" lang="en-US" altLang="zh-CN" sz="2000" b="1">
                <a:latin typeface="Times New Roman" pitchFamily="18" charset="0"/>
              </a:rPr>
              <a:t>NFA</a:t>
            </a:r>
            <a:r>
              <a:rPr kumimoji="1" lang="zh-CN" altLang="en-US" sz="2000" b="1">
                <a:latin typeface="Times New Roman" pitchFamily="18" charset="0"/>
              </a:rPr>
              <a:t>转换方法</a:t>
            </a:r>
          </a:p>
        </p:txBody>
      </p:sp>
      <p:sp>
        <p:nvSpPr>
          <p:cNvPr id="126983" name="AutoShape 7"/>
          <p:cNvSpPr>
            <a:spLocks/>
          </p:cNvSpPr>
          <p:nvPr/>
        </p:nvSpPr>
        <p:spPr bwMode="auto">
          <a:xfrm>
            <a:off x="2819400" y="45339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4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6392863" cy="533400"/>
          </a:xfrm>
        </p:spPr>
        <p:txBody>
          <a:bodyPr/>
          <a:lstStyle/>
          <a:p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</a:rPr>
              <a:t>3.5</a:t>
            </a:r>
            <a:r>
              <a:rPr lang="zh-CN" altLang="en-US" sz="2400" b="1" dirty="0">
                <a:latin typeface="Times New Roman" pitchFamily="18" charset="0"/>
                <a:ea typeface="黑体" pitchFamily="2" charset="-122"/>
              </a:rPr>
              <a:t>　正规文法和有穷自动机间的转换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685800" y="4210050"/>
            <a:ext cx="8153400" cy="1905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838200" y="4251325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 </a:t>
            </a:r>
            <a:r>
              <a:rPr kumimoji="1" lang="en-US" altLang="zh-CN" sz="2000" b="1" dirty="0" smtClean="0">
                <a:latin typeface="Times New Roman" pitchFamily="18" charset="0"/>
              </a:rPr>
              <a:t>3.11  </a:t>
            </a:r>
            <a:r>
              <a:rPr kumimoji="1" lang="zh-CN" altLang="en-US" sz="2000" b="1" dirty="0">
                <a:latin typeface="Times New Roman" pitchFamily="18" charset="0"/>
              </a:rPr>
              <a:t>将下列右线性正规文法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转换成等价的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。 </a:t>
            </a:r>
          </a:p>
        </p:txBody>
      </p:sp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1981200" y="4648200"/>
            <a:ext cx="6172200" cy="917575"/>
            <a:chOff x="-2" y="-2"/>
            <a:chExt cx="1998" cy="676"/>
          </a:xfrm>
        </p:grpSpPr>
        <p:grpSp>
          <p:nvGrpSpPr>
            <p:cNvPr id="128005" name="Group 5"/>
            <p:cNvGrpSpPr>
              <a:grpSpLocks/>
            </p:cNvGrpSpPr>
            <p:nvPr/>
          </p:nvGrpSpPr>
          <p:grpSpPr bwMode="auto">
            <a:xfrm>
              <a:off x="0" y="0"/>
              <a:ext cx="1994" cy="672"/>
              <a:chOff x="0" y="0"/>
              <a:chExt cx="1994" cy="672"/>
            </a:xfrm>
          </p:grpSpPr>
          <p:sp>
            <p:nvSpPr>
              <p:cNvPr id="128006" name="Rectangle 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1" hangingPunct="1">
                  <a:lnSpc>
                    <a:spcPct val="130000"/>
                  </a:lnSpc>
                </a:pPr>
                <a:r>
                  <a:rPr kumimoji="1" lang="en-US" altLang="zh-CN" sz="2000" b="1">
                    <a:latin typeface="Times New Roman" pitchFamily="18" charset="0"/>
                  </a:rPr>
                  <a:t>G[Z]</a:t>
                </a:r>
                <a:r>
                  <a:rPr kumimoji="1" lang="zh-CN" altLang="en-US" sz="2000" b="1">
                    <a:latin typeface="Times New Roman" pitchFamily="18" charset="0"/>
                  </a:rPr>
                  <a:t>：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Z→ 0U︱1V</a:t>
                </a:r>
                <a:r>
                  <a:rPr kumimoji="1" lang="zh-CN" altLang="en-US" sz="2000" b="1">
                    <a:solidFill>
                      <a:srgbClr val="FF0000"/>
                    </a:solidFill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solidFill>
                      <a:srgbClr val="FF00FF"/>
                    </a:solidFill>
                    <a:latin typeface="Times New Roman" pitchFamily="18" charset="0"/>
                  </a:rPr>
                  <a:t>U→ 1Z ︱1</a:t>
                </a:r>
                <a:r>
                  <a:rPr kumimoji="1" lang="zh-CN" altLang="en-US" sz="2000" b="1">
                    <a:solidFill>
                      <a:srgbClr val="FF00FF"/>
                    </a:solidFill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solidFill>
                      <a:srgbClr val="CC6600"/>
                    </a:solidFill>
                    <a:latin typeface="Times New Roman" pitchFamily="18" charset="0"/>
                  </a:rPr>
                  <a:t>V→ 0Z ︱0</a:t>
                </a:r>
              </a:p>
            </p:txBody>
          </p:sp>
          <p:sp>
            <p:nvSpPr>
              <p:cNvPr id="128007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8008" name="Rectangle 8"/>
            <p:cNvSpPr>
              <a:spLocks noChangeArrowheads="1"/>
            </p:cNvSpPr>
            <p:nvPr/>
          </p:nvSpPr>
          <p:spPr bwMode="auto">
            <a:xfrm>
              <a:off x="-2" y="-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685800" y="6096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右线性正规文法到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itchFamily="18" charset="0"/>
              </a:rPr>
              <a:t>NFA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转换方法 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762000" y="990600"/>
            <a:ext cx="76962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 algn="l">
              <a:tabLst>
                <a:tab pos="27606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96900" algn="l">
              <a:tabLst>
                <a:tab pos="27606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tabLst>
                <a:tab pos="27606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tabLst>
                <a:tab pos="27606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tabLst>
                <a:tab pos="27606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606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606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606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606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设右线性正规文法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(V</a:t>
            </a:r>
            <a:r>
              <a:rPr kumimoji="1" lang="en-US" altLang="zh-CN" sz="2000" b="1" baseline="-30000" dirty="0">
                <a:latin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</a:rPr>
              <a:t>,V</a:t>
            </a:r>
            <a:r>
              <a:rPr kumimoji="1" lang="en-US" altLang="zh-CN" sz="2000" b="1" baseline="-30000" dirty="0">
                <a:latin typeface="Times New Roman" pitchFamily="18" charset="0"/>
              </a:rPr>
              <a:t>T</a:t>
            </a:r>
            <a:r>
              <a:rPr kumimoji="1" lang="en-US" altLang="zh-CN" sz="2000" b="1" dirty="0">
                <a:latin typeface="Times New Roman" pitchFamily="18" charset="0"/>
              </a:rPr>
              <a:t>,P,S)</a:t>
            </a:r>
            <a:r>
              <a:rPr kumimoji="1" lang="zh-CN" altLang="en-US" sz="2000" b="1" dirty="0">
                <a:latin typeface="Times New Roman" pitchFamily="18" charset="0"/>
              </a:rPr>
              <a:t>，则与之等价的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(V</a:t>
            </a:r>
            <a:r>
              <a:rPr kumimoji="1" lang="en-US" altLang="zh-CN" sz="2000" b="1" baseline="-30000" dirty="0">
                <a:latin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</a:rPr>
              <a:t>∪{A},</a:t>
            </a:r>
            <a:r>
              <a:rPr kumimoji="1" lang="en-US" altLang="zh-CN" sz="2000" b="1" dirty="0" err="1">
                <a:latin typeface="Times New Roman" pitchFamily="18" charset="0"/>
              </a:rPr>
              <a:t>V</a:t>
            </a:r>
            <a:r>
              <a:rPr kumimoji="1" lang="en-US" altLang="zh-CN" sz="2000" b="1" baseline="-30000" dirty="0" err="1">
                <a:latin typeface="Times New Roman" pitchFamily="18" charset="0"/>
              </a:rPr>
              <a:t>T</a:t>
            </a:r>
            <a:r>
              <a:rPr kumimoji="1" lang="en-US" altLang="zh-CN" sz="2000" b="1" dirty="0" err="1">
                <a:latin typeface="Times New Roman" pitchFamily="18" charset="0"/>
              </a:rPr>
              <a:t>,f</a:t>
            </a:r>
            <a:r>
              <a:rPr kumimoji="1" lang="en-US" altLang="zh-CN" sz="2000" b="1" dirty="0">
                <a:latin typeface="Times New Roman" pitchFamily="18" charset="0"/>
              </a:rPr>
              <a:t>,{S},{A})</a:t>
            </a:r>
            <a:r>
              <a:rPr kumimoji="1" lang="zh-CN" altLang="en-US" sz="2000" b="1" dirty="0">
                <a:latin typeface="Times New Roman" pitchFamily="18" charset="0"/>
              </a:rPr>
              <a:t>，其中</a:t>
            </a:r>
            <a:r>
              <a:rPr kumimoji="1" lang="en-US" altLang="zh-CN" sz="2000" b="1" dirty="0">
                <a:latin typeface="Times New Roman" pitchFamily="18" charset="0"/>
              </a:rPr>
              <a:t>V</a:t>
            </a:r>
            <a:r>
              <a:rPr kumimoji="1" lang="en-US" altLang="zh-CN" sz="2000" b="1" baseline="-30000" dirty="0">
                <a:latin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</a:rPr>
              <a:t>∩{A}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Φ</a:t>
            </a:r>
            <a:r>
              <a:rPr kumimoji="1" lang="zh-CN" altLang="en-US" sz="2000" b="1" dirty="0">
                <a:latin typeface="Times New Roman" pitchFamily="18" charset="0"/>
              </a:rPr>
              <a:t>，转换函数</a:t>
            </a:r>
            <a:r>
              <a:rPr kumimoji="1" lang="en-US" altLang="zh-CN" sz="2000" b="1" dirty="0">
                <a:latin typeface="Times New Roman" pitchFamily="18" charset="0"/>
              </a:rPr>
              <a:t>f</a:t>
            </a:r>
            <a:r>
              <a:rPr kumimoji="1" lang="zh-CN" altLang="en-US" sz="2000" b="1" dirty="0">
                <a:latin typeface="Times New Roman" pitchFamily="18" charset="0"/>
              </a:rPr>
              <a:t>可以由下列方法构造：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⑴如果</a:t>
            </a:r>
            <a:r>
              <a:rPr kumimoji="1" lang="en-US" altLang="zh-CN" sz="2000" b="1" dirty="0" err="1">
                <a:latin typeface="Times New Roman" pitchFamily="18" charset="0"/>
              </a:rPr>
              <a:t>B→a∈P</a:t>
            </a:r>
            <a:r>
              <a:rPr kumimoji="1" lang="en-US" altLang="zh-CN" sz="2000" b="1" dirty="0">
                <a:latin typeface="Times New Roman" pitchFamily="18" charset="0"/>
              </a:rPr>
              <a:t>  </a:t>
            </a:r>
            <a:r>
              <a:rPr kumimoji="1" lang="zh-CN" altLang="en-US" sz="20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 err="1">
                <a:latin typeface="Times New Roman" pitchFamily="18" charset="0"/>
              </a:rPr>
              <a:t>A∈f</a:t>
            </a:r>
            <a:r>
              <a:rPr kumimoji="1" lang="en-US" altLang="zh-CN" sz="2000" b="1" dirty="0">
                <a:latin typeface="Times New Roman" pitchFamily="18" charset="0"/>
              </a:rPr>
              <a:t>(B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a)</a:t>
            </a:r>
            <a:r>
              <a:rPr kumimoji="1" lang="zh-CN" altLang="en-US" sz="2000" b="1" dirty="0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⑵如果</a:t>
            </a:r>
            <a:r>
              <a:rPr kumimoji="1" lang="en-US" altLang="zh-CN" sz="2000" b="1" dirty="0" err="1">
                <a:latin typeface="Times New Roman" pitchFamily="18" charset="0"/>
              </a:rPr>
              <a:t>B→aC∈P</a:t>
            </a:r>
            <a:r>
              <a:rPr kumimoji="1" lang="zh-CN" altLang="en-US" sz="20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 err="1">
                <a:latin typeface="Times New Roman" pitchFamily="18" charset="0"/>
              </a:rPr>
              <a:t>C∈f</a:t>
            </a:r>
            <a:r>
              <a:rPr kumimoji="1" lang="en-US" altLang="zh-CN" sz="2000" b="1" dirty="0">
                <a:latin typeface="Times New Roman" pitchFamily="18" charset="0"/>
              </a:rPr>
              <a:t>(B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a)</a:t>
            </a:r>
            <a:r>
              <a:rPr kumimoji="1" lang="zh-CN" altLang="en-US" sz="2000" b="1" dirty="0">
                <a:latin typeface="Times New Roman" pitchFamily="18" charset="0"/>
              </a:rPr>
              <a:t>。 </a:t>
            </a:r>
          </a:p>
        </p:txBody>
      </p:sp>
      <p:grpSp>
        <p:nvGrpSpPr>
          <p:cNvPr id="128011" name="Group 11"/>
          <p:cNvGrpSpPr>
            <a:grpSpLocks/>
          </p:cNvGrpSpPr>
          <p:nvPr/>
        </p:nvGrpSpPr>
        <p:grpSpPr bwMode="auto">
          <a:xfrm>
            <a:off x="2359025" y="3124200"/>
            <a:ext cx="4194175" cy="936625"/>
            <a:chOff x="1451" y="1790"/>
            <a:chExt cx="2776" cy="833"/>
          </a:xfrm>
        </p:grpSpPr>
        <p:sp>
          <p:nvSpPr>
            <p:cNvPr id="128012" name="AutoShape 12"/>
            <p:cNvSpPr>
              <a:spLocks noChangeArrowheads="1"/>
            </p:cNvSpPr>
            <p:nvPr/>
          </p:nvSpPr>
          <p:spPr bwMode="auto">
            <a:xfrm>
              <a:off x="2186" y="2338"/>
              <a:ext cx="399" cy="220"/>
            </a:xfrm>
            <a:prstGeom prst="rightArrow">
              <a:avLst>
                <a:gd name="adj1" fmla="val 50000"/>
                <a:gd name="adj2" fmla="val 4534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3" name="Text Box 13"/>
            <p:cNvSpPr txBox="1">
              <a:spLocks noChangeArrowheads="1"/>
            </p:cNvSpPr>
            <p:nvPr/>
          </p:nvSpPr>
          <p:spPr bwMode="auto">
            <a:xfrm>
              <a:off x="1454" y="2306"/>
              <a:ext cx="68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B</a:t>
              </a:r>
              <a:r>
                <a:rPr lang="en-US" altLang="zh-CN" sz="2000" b="1">
                  <a:latin typeface="宋体" pitchFamily="2" charset="-122"/>
                </a:rPr>
                <a:t>→a</a:t>
              </a:r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  <a:p>
              <a:pPr algn="just"/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8014" name="Oval 14"/>
            <p:cNvSpPr>
              <a:spLocks noChangeArrowheads="1"/>
            </p:cNvSpPr>
            <p:nvPr/>
          </p:nvSpPr>
          <p:spPr bwMode="auto">
            <a:xfrm>
              <a:off x="2852" y="2302"/>
              <a:ext cx="332" cy="3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5" name="Text Box 15"/>
            <p:cNvSpPr txBox="1">
              <a:spLocks noChangeArrowheads="1"/>
            </p:cNvSpPr>
            <p:nvPr/>
          </p:nvSpPr>
          <p:spPr bwMode="auto">
            <a:xfrm>
              <a:off x="2874" y="2306"/>
              <a:ext cx="29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8016" name="Text Box 16"/>
            <p:cNvSpPr txBox="1">
              <a:spLocks noChangeArrowheads="1"/>
            </p:cNvSpPr>
            <p:nvPr/>
          </p:nvSpPr>
          <p:spPr bwMode="auto">
            <a:xfrm>
              <a:off x="3306" y="2184"/>
              <a:ext cx="344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>
                <a:latin typeface="Times New Roman" pitchFamily="18" charset="0"/>
              </a:endParaRPr>
            </a:p>
            <a:p>
              <a:pPr algn="just"/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8017" name="Oval 17"/>
            <p:cNvSpPr>
              <a:spLocks noChangeArrowheads="1"/>
            </p:cNvSpPr>
            <p:nvPr/>
          </p:nvSpPr>
          <p:spPr bwMode="auto">
            <a:xfrm>
              <a:off x="3894" y="2289"/>
              <a:ext cx="333" cy="3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8" name="Text Box 18"/>
            <p:cNvSpPr txBox="1">
              <a:spLocks noChangeArrowheads="1"/>
            </p:cNvSpPr>
            <p:nvPr/>
          </p:nvSpPr>
          <p:spPr bwMode="auto">
            <a:xfrm>
              <a:off x="3916" y="2294"/>
              <a:ext cx="30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8019" name="Line 19"/>
            <p:cNvSpPr>
              <a:spLocks noChangeShapeType="1"/>
            </p:cNvSpPr>
            <p:nvPr/>
          </p:nvSpPr>
          <p:spPr bwMode="auto">
            <a:xfrm>
              <a:off x="3206" y="2466"/>
              <a:ext cx="6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020" name="Group 20"/>
            <p:cNvGrpSpPr>
              <a:grpSpLocks/>
            </p:cNvGrpSpPr>
            <p:nvPr/>
          </p:nvGrpSpPr>
          <p:grpSpPr bwMode="auto">
            <a:xfrm>
              <a:off x="1451" y="1790"/>
              <a:ext cx="2773" cy="475"/>
              <a:chOff x="1451" y="1783"/>
              <a:chExt cx="2773" cy="475"/>
            </a:xfrm>
          </p:grpSpPr>
          <p:sp>
            <p:nvSpPr>
              <p:cNvPr id="128021" name="AutoShape 21"/>
              <p:cNvSpPr>
                <a:spLocks noChangeArrowheads="1"/>
              </p:cNvSpPr>
              <p:nvPr/>
            </p:nvSpPr>
            <p:spPr bwMode="auto">
              <a:xfrm>
                <a:off x="2161" y="1969"/>
                <a:ext cx="399" cy="219"/>
              </a:xfrm>
              <a:prstGeom prst="rightArrow">
                <a:avLst>
                  <a:gd name="adj1" fmla="val 50000"/>
                  <a:gd name="adj2" fmla="val 45548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22" name="Oval 22"/>
              <p:cNvSpPr>
                <a:spLocks noChangeArrowheads="1"/>
              </p:cNvSpPr>
              <p:nvPr/>
            </p:nvSpPr>
            <p:spPr bwMode="auto">
              <a:xfrm>
                <a:off x="2849" y="1920"/>
                <a:ext cx="332" cy="3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23" name="Text Box 23"/>
              <p:cNvSpPr txBox="1">
                <a:spLocks noChangeArrowheads="1"/>
              </p:cNvSpPr>
              <p:nvPr/>
            </p:nvSpPr>
            <p:spPr bwMode="auto">
              <a:xfrm>
                <a:off x="2871" y="1924"/>
                <a:ext cx="299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28024" name="Text Box 24"/>
              <p:cNvSpPr txBox="1">
                <a:spLocks noChangeArrowheads="1"/>
              </p:cNvSpPr>
              <p:nvPr/>
            </p:nvSpPr>
            <p:spPr bwMode="auto">
              <a:xfrm>
                <a:off x="3281" y="1783"/>
                <a:ext cx="344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 b="1">
                    <a:latin typeface="宋体" pitchFamily="2" charset="-122"/>
                  </a:rPr>
                  <a:t>a</a:t>
                </a:r>
                <a:endParaRPr lang="en-US" altLang="zh-CN" sz="2000" b="1">
                  <a:latin typeface="Times New Roman" pitchFamily="18" charset="0"/>
                </a:endParaRPr>
              </a:p>
              <a:p>
                <a:pPr algn="just"/>
                <a:endParaRPr lang="en-US" altLang="zh-CN" sz="2000" b="1">
                  <a:latin typeface="Times New Roman" pitchFamily="18" charset="0"/>
                </a:endParaRPr>
              </a:p>
            </p:txBody>
          </p:sp>
          <p:sp>
            <p:nvSpPr>
              <p:cNvPr id="128025" name="Text Box 25"/>
              <p:cNvSpPr txBox="1">
                <a:spLocks noChangeArrowheads="1"/>
              </p:cNvSpPr>
              <p:nvPr/>
            </p:nvSpPr>
            <p:spPr bwMode="auto">
              <a:xfrm>
                <a:off x="3869" y="1911"/>
                <a:ext cx="300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28026" name="Line 26"/>
              <p:cNvSpPr>
                <a:spLocks noChangeShapeType="1"/>
              </p:cNvSpPr>
              <p:nvPr/>
            </p:nvSpPr>
            <p:spPr bwMode="auto">
              <a:xfrm>
                <a:off x="3181" y="2084"/>
                <a:ext cx="6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8027" name="Group 27"/>
              <p:cNvGrpSpPr>
                <a:grpSpLocks/>
              </p:cNvGrpSpPr>
              <p:nvPr/>
            </p:nvGrpSpPr>
            <p:grpSpPr bwMode="auto">
              <a:xfrm>
                <a:off x="3847" y="1894"/>
                <a:ext cx="377" cy="364"/>
                <a:chOff x="6420" y="7778"/>
                <a:chExt cx="510" cy="517"/>
              </a:xfrm>
            </p:grpSpPr>
            <p:sp>
              <p:nvSpPr>
                <p:cNvPr id="128028" name="Oval 28"/>
                <p:cNvSpPr>
                  <a:spLocks noChangeArrowheads="1"/>
                </p:cNvSpPr>
                <p:nvPr/>
              </p:nvSpPr>
              <p:spPr bwMode="auto">
                <a:xfrm>
                  <a:off x="6450" y="7815"/>
                  <a:ext cx="450" cy="453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29" name="Oval 29"/>
                <p:cNvSpPr>
                  <a:spLocks noChangeArrowheads="1"/>
                </p:cNvSpPr>
                <p:nvPr/>
              </p:nvSpPr>
              <p:spPr bwMode="auto">
                <a:xfrm>
                  <a:off x="6420" y="7778"/>
                  <a:ext cx="510" cy="51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8030" name="Text Box 30"/>
              <p:cNvSpPr txBox="1">
                <a:spLocks noChangeArrowheads="1"/>
              </p:cNvSpPr>
              <p:nvPr/>
            </p:nvSpPr>
            <p:spPr bwMode="auto">
              <a:xfrm>
                <a:off x="1451" y="1907"/>
                <a:ext cx="688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 b="1">
                    <a:latin typeface="Times New Roman" pitchFamily="18" charset="0"/>
                  </a:rPr>
                  <a:t>B</a:t>
                </a:r>
                <a:r>
                  <a:rPr lang="en-US" altLang="zh-CN" sz="2000" b="1">
                    <a:latin typeface="宋体" pitchFamily="2" charset="-122"/>
                  </a:rPr>
                  <a:t>→a</a:t>
                </a:r>
                <a:endParaRPr lang="en-US" altLang="zh-CN" sz="2000" b="1">
                  <a:latin typeface="Times New Roman" pitchFamily="18" charset="0"/>
                </a:endParaRPr>
              </a:p>
              <a:p>
                <a:pPr algn="just"/>
                <a:endParaRPr lang="en-US" altLang="zh-CN" sz="2000" b="1">
                  <a:latin typeface="Times New Roman" pitchFamily="18" charset="0"/>
                </a:endParaRPr>
              </a:p>
            </p:txBody>
          </p:sp>
        </p:grpSp>
      </p:grpSp>
      <p:sp>
        <p:nvSpPr>
          <p:cNvPr id="128031" name="Rectangle 31"/>
          <p:cNvSpPr>
            <a:spLocks noChangeArrowheads="1"/>
          </p:cNvSpPr>
          <p:nvPr/>
        </p:nvSpPr>
        <p:spPr bwMode="auto">
          <a:xfrm>
            <a:off x="2667000" y="5715000"/>
            <a:ext cx="504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zh-CN" altLang="en-US" sz="2000" b="1">
                <a:latin typeface="Times New Roman" pitchFamily="18" charset="0"/>
              </a:rPr>
              <a:t>右线性正规文法</a:t>
            </a:r>
            <a:r>
              <a:rPr kumimoji="1" lang="en-US" altLang="zh-CN" sz="2000" b="1">
                <a:latin typeface="Times New Roman" pitchFamily="18" charset="0"/>
              </a:rPr>
              <a:t>G</a:t>
            </a:r>
            <a:r>
              <a:rPr kumimoji="1" lang="zh-CN" altLang="en-US" sz="2000" b="1">
                <a:latin typeface="Times New Roman" pitchFamily="18" charset="0"/>
              </a:rPr>
              <a:t>到</a:t>
            </a:r>
            <a:r>
              <a:rPr kumimoji="1" lang="en-US" altLang="zh-CN" sz="2000" b="1">
                <a:latin typeface="Times New Roman" pitchFamily="18" charset="0"/>
              </a:rPr>
              <a:t>NFA M</a:t>
            </a:r>
            <a:r>
              <a:rPr kumimoji="1" lang="zh-CN" altLang="en-US" sz="2000" b="1">
                <a:latin typeface="Times New Roman" pitchFamily="18" charset="0"/>
              </a:rPr>
              <a:t>转换</a:t>
            </a:r>
            <a:r>
              <a:rPr kumimoji="1" lang="zh-CN" altLang="en-US" sz="2000" b="1">
                <a:latin typeface="Times New Roman" pitchFamily="18" charset="0"/>
                <a:hlinkClick r:id="rId2"/>
              </a:rPr>
              <a:t>过程演示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685800" y="4191000"/>
            <a:ext cx="8153400" cy="1905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914400" y="4330700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 </a:t>
            </a:r>
            <a:r>
              <a:rPr kumimoji="1" lang="en-US" altLang="zh-CN" sz="2000" b="1" dirty="0" smtClean="0">
                <a:latin typeface="Times New Roman" pitchFamily="18" charset="0"/>
              </a:rPr>
              <a:t>3.11  </a:t>
            </a:r>
            <a:r>
              <a:rPr kumimoji="1" lang="zh-CN" altLang="en-US" sz="2000" b="1" dirty="0">
                <a:latin typeface="Times New Roman" pitchFamily="18" charset="0"/>
              </a:rPr>
              <a:t>将下列左线性正规文法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转换成等价的</a:t>
            </a:r>
            <a:r>
              <a:rPr kumimoji="1" lang="en-US" altLang="zh-CN" sz="2000" b="1" dirty="0">
                <a:latin typeface="Times New Roman" pitchFamily="18" charset="0"/>
              </a:rPr>
              <a:t>NFA M</a:t>
            </a:r>
            <a:r>
              <a:rPr kumimoji="1" lang="zh-CN" altLang="en-US" sz="2000" b="1" dirty="0">
                <a:latin typeface="Times New Roman" pitchFamily="18" charset="0"/>
              </a:rPr>
              <a:t>。 </a:t>
            </a:r>
          </a:p>
        </p:txBody>
      </p:sp>
      <p:grpSp>
        <p:nvGrpSpPr>
          <p:cNvPr id="129028" name="Group 4"/>
          <p:cNvGrpSpPr>
            <a:grpSpLocks/>
          </p:cNvGrpSpPr>
          <p:nvPr/>
        </p:nvGrpSpPr>
        <p:grpSpPr bwMode="auto">
          <a:xfrm>
            <a:off x="1905000" y="4737100"/>
            <a:ext cx="6172200" cy="917575"/>
            <a:chOff x="-2" y="-2"/>
            <a:chExt cx="1998" cy="676"/>
          </a:xfrm>
        </p:grpSpPr>
        <p:grpSp>
          <p:nvGrpSpPr>
            <p:cNvPr id="129029" name="Group 5"/>
            <p:cNvGrpSpPr>
              <a:grpSpLocks/>
            </p:cNvGrpSpPr>
            <p:nvPr/>
          </p:nvGrpSpPr>
          <p:grpSpPr bwMode="auto">
            <a:xfrm>
              <a:off x="0" y="0"/>
              <a:ext cx="1994" cy="672"/>
              <a:chOff x="0" y="0"/>
              <a:chExt cx="1994" cy="672"/>
            </a:xfrm>
          </p:grpSpPr>
          <p:sp>
            <p:nvSpPr>
              <p:cNvPr id="129030" name="Rectangle 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G[Z]</a:t>
                </a:r>
                <a:r>
                  <a:rPr kumimoji="1" lang="zh-CN" altLang="en-US" sz="2000" b="1">
                    <a:latin typeface="Times New Roman" pitchFamily="18" charset="0"/>
                  </a:rPr>
                  <a:t>：</a:t>
                </a: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Z→ U0︱V1</a:t>
                </a:r>
                <a:r>
                  <a:rPr kumimoji="1" lang="zh-CN" altLang="en-US" sz="2000" b="1">
                    <a:solidFill>
                      <a:srgbClr val="FF0000"/>
                    </a:solidFill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solidFill>
                      <a:srgbClr val="FF00FF"/>
                    </a:solidFill>
                    <a:latin typeface="Times New Roman" pitchFamily="18" charset="0"/>
                  </a:rPr>
                  <a:t>U→ Z1 ︱1</a:t>
                </a:r>
                <a:r>
                  <a:rPr kumimoji="1" lang="zh-CN" altLang="en-US" sz="2000" b="1">
                    <a:solidFill>
                      <a:srgbClr val="FF00FF"/>
                    </a:solidFill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solidFill>
                      <a:srgbClr val="CC6600"/>
                    </a:solidFill>
                    <a:latin typeface="Times New Roman" pitchFamily="18" charset="0"/>
                  </a:rPr>
                  <a:t>V→ Z0 ︱0</a:t>
                </a:r>
                <a:r>
                  <a:rPr kumimoji="1" lang="en-US" altLang="zh-CN" sz="2000" b="1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2903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9032" name="Rectangle 8"/>
            <p:cNvSpPr>
              <a:spLocks noChangeArrowheads="1"/>
            </p:cNvSpPr>
            <p:nvPr/>
          </p:nvSpPr>
          <p:spPr bwMode="auto">
            <a:xfrm>
              <a:off x="-2" y="-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609600" y="618898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左线性正规文法到</a:t>
            </a:r>
            <a:r>
              <a:rPr kumimoji="1" lang="en-US" altLang="zh-CN" sz="2000" b="1" dirty="0">
                <a:solidFill>
                  <a:srgbClr val="800000"/>
                </a:solidFill>
                <a:latin typeface="Times New Roman" pitchFamily="18" charset="0"/>
              </a:rPr>
              <a:t>NFA</a:t>
            </a:r>
            <a:r>
              <a:rPr kumimoji="1"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转换方法</a:t>
            </a:r>
            <a:r>
              <a:rPr kumimoji="1" lang="zh-CN" altLang="en-US" sz="20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85800" y="1160463"/>
            <a:ext cx="7772400" cy="188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96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>
                <a:latin typeface="Times New Roman" pitchFamily="18" charset="0"/>
              </a:rPr>
              <a:t>设左线性正规文法</a:t>
            </a:r>
            <a:r>
              <a:rPr kumimoji="1" lang="en-US" altLang="zh-CN" sz="2000" b="1">
                <a:latin typeface="Times New Roman" pitchFamily="18" charset="0"/>
              </a:rPr>
              <a:t>G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(V</a:t>
            </a:r>
            <a:r>
              <a:rPr kumimoji="1" lang="en-US" altLang="zh-CN" sz="2000" b="1" baseline="-30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,V</a:t>
            </a:r>
            <a:r>
              <a:rPr kumimoji="1" lang="en-US" altLang="zh-CN" sz="2000" b="1" baseline="-30000">
                <a:latin typeface="Times New Roman" pitchFamily="18" charset="0"/>
              </a:rPr>
              <a:t>T</a:t>
            </a:r>
            <a:r>
              <a:rPr kumimoji="1" lang="en-US" altLang="zh-CN" sz="2000" b="1">
                <a:latin typeface="Times New Roman" pitchFamily="18" charset="0"/>
              </a:rPr>
              <a:t>,P,S)</a:t>
            </a:r>
            <a:r>
              <a:rPr kumimoji="1" lang="zh-CN" altLang="en-US" sz="2000" b="1">
                <a:latin typeface="Times New Roman" pitchFamily="18" charset="0"/>
              </a:rPr>
              <a:t>，则与之等价的</a:t>
            </a:r>
            <a:r>
              <a:rPr kumimoji="1" lang="en-US" altLang="zh-CN" sz="2000" b="1">
                <a:latin typeface="Times New Roman" pitchFamily="18" charset="0"/>
              </a:rPr>
              <a:t>NFA M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(V</a:t>
            </a:r>
            <a:r>
              <a:rPr kumimoji="1" lang="en-US" altLang="zh-CN" sz="2000" b="1" baseline="-30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∪{A},V</a:t>
            </a:r>
            <a:r>
              <a:rPr kumimoji="1" lang="en-US" altLang="zh-CN" sz="2000" b="1" baseline="-30000">
                <a:latin typeface="Times New Roman" pitchFamily="18" charset="0"/>
              </a:rPr>
              <a:t>T</a:t>
            </a:r>
            <a:r>
              <a:rPr kumimoji="1" lang="en-US" altLang="zh-CN" sz="2000" b="1">
                <a:latin typeface="Times New Roman" pitchFamily="18" charset="0"/>
              </a:rPr>
              <a:t>,f,{A},{S})</a:t>
            </a:r>
            <a:r>
              <a:rPr kumimoji="1" lang="zh-CN" altLang="en-US" sz="2000" b="1">
                <a:latin typeface="Times New Roman" pitchFamily="18" charset="0"/>
              </a:rPr>
              <a:t>，其中</a:t>
            </a:r>
            <a:r>
              <a:rPr kumimoji="1" lang="en-US" altLang="zh-CN" sz="2000" b="1">
                <a:latin typeface="Times New Roman" pitchFamily="18" charset="0"/>
              </a:rPr>
              <a:t>V</a:t>
            </a:r>
            <a:r>
              <a:rPr kumimoji="1" lang="en-US" altLang="zh-CN" sz="2000" b="1" baseline="-30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∩{A}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Φ</a:t>
            </a:r>
            <a:r>
              <a:rPr kumimoji="1" lang="zh-CN" altLang="en-US" sz="2000" b="1">
                <a:latin typeface="Times New Roman" pitchFamily="18" charset="0"/>
              </a:rPr>
              <a:t>，转换函数</a:t>
            </a:r>
            <a:r>
              <a:rPr kumimoji="1" lang="en-US" altLang="zh-CN" sz="2000" b="1">
                <a:latin typeface="Times New Roman" pitchFamily="18" charset="0"/>
              </a:rPr>
              <a:t>f</a:t>
            </a:r>
            <a:r>
              <a:rPr kumimoji="1" lang="zh-CN" altLang="en-US" sz="2000" b="1">
                <a:latin typeface="Times New Roman" pitchFamily="18" charset="0"/>
              </a:rPr>
              <a:t>可以由下列方法构造：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>
                <a:latin typeface="Times New Roman" pitchFamily="18" charset="0"/>
              </a:rPr>
              <a:t>⑴如果</a:t>
            </a:r>
            <a:r>
              <a:rPr kumimoji="1" lang="en-US" altLang="zh-CN" sz="2000" b="1">
                <a:latin typeface="Times New Roman" pitchFamily="18" charset="0"/>
              </a:rPr>
              <a:t>B→a∈P  </a:t>
            </a:r>
            <a:r>
              <a:rPr kumimoji="1" lang="zh-CN" altLang="en-US" sz="2000" b="1">
                <a:latin typeface="Times New Roman" pitchFamily="18" charset="0"/>
              </a:rPr>
              <a:t>，则</a:t>
            </a:r>
            <a:r>
              <a:rPr kumimoji="1" lang="en-US" altLang="zh-CN" sz="2000" b="1">
                <a:latin typeface="Times New Roman" pitchFamily="18" charset="0"/>
              </a:rPr>
              <a:t>B∈f(A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a)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>
                <a:latin typeface="Times New Roman" pitchFamily="18" charset="0"/>
              </a:rPr>
              <a:t>⑵如果</a:t>
            </a:r>
            <a:r>
              <a:rPr kumimoji="1" lang="en-US" altLang="zh-CN" sz="2000" b="1">
                <a:latin typeface="Times New Roman" pitchFamily="18" charset="0"/>
              </a:rPr>
              <a:t>B→Ca∈P</a:t>
            </a:r>
            <a:r>
              <a:rPr kumimoji="1" lang="zh-CN" altLang="en-US" sz="2000" b="1">
                <a:latin typeface="Times New Roman" pitchFamily="18" charset="0"/>
              </a:rPr>
              <a:t>，则</a:t>
            </a:r>
            <a:r>
              <a:rPr kumimoji="1" lang="en-US" altLang="zh-CN" sz="2000" b="1">
                <a:latin typeface="Times New Roman" pitchFamily="18" charset="0"/>
              </a:rPr>
              <a:t>B∈f(C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a)</a:t>
            </a:r>
            <a:r>
              <a:rPr kumimoji="1" lang="zh-CN" altLang="en-US" sz="2000" b="1">
                <a:latin typeface="Times New Roman" pitchFamily="18" charset="0"/>
              </a:rPr>
              <a:t>。 </a:t>
            </a: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2667000" y="5711825"/>
            <a:ext cx="504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zh-CN" altLang="en-US" sz="2000" b="1">
                <a:latin typeface="Times New Roman" pitchFamily="18" charset="0"/>
              </a:rPr>
              <a:t>左线性正规文法</a:t>
            </a:r>
            <a:r>
              <a:rPr kumimoji="1" lang="en-US" altLang="zh-CN" sz="2000" b="1">
                <a:latin typeface="Times New Roman" pitchFamily="18" charset="0"/>
              </a:rPr>
              <a:t>G</a:t>
            </a:r>
            <a:r>
              <a:rPr kumimoji="1" lang="zh-CN" altLang="en-US" sz="2000" b="1">
                <a:latin typeface="Times New Roman" pitchFamily="18" charset="0"/>
              </a:rPr>
              <a:t>到</a:t>
            </a:r>
            <a:r>
              <a:rPr kumimoji="1" lang="en-US" altLang="zh-CN" sz="2000" b="1">
                <a:latin typeface="Times New Roman" pitchFamily="18" charset="0"/>
              </a:rPr>
              <a:t>NFA M</a:t>
            </a:r>
            <a:r>
              <a:rPr kumimoji="1" lang="zh-CN" altLang="en-US" sz="2000" b="1">
                <a:latin typeface="Times New Roman" pitchFamily="18" charset="0"/>
              </a:rPr>
              <a:t>转换</a:t>
            </a:r>
            <a:r>
              <a:rPr kumimoji="1" lang="zh-CN" altLang="en-US" sz="2000" b="1">
                <a:latin typeface="Times New Roman" pitchFamily="18" charset="0"/>
                <a:hlinkClick r:id="rId2"/>
              </a:rPr>
              <a:t>过程演示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29036" name="Group 12"/>
          <p:cNvGrpSpPr>
            <a:grpSpLocks/>
          </p:cNvGrpSpPr>
          <p:nvPr/>
        </p:nvGrpSpPr>
        <p:grpSpPr bwMode="auto">
          <a:xfrm>
            <a:off x="2209800" y="2894013"/>
            <a:ext cx="3886200" cy="1144587"/>
            <a:chOff x="1536" y="2159"/>
            <a:chExt cx="2448" cy="721"/>
          </a:xfrm>
        </p:grpSpPr>
        <p:sp>
          <p:nvSpPr>
            <p:cNvPr id="129037" name="AutoShape 13"/>
            <p:cNvSpPr>
              <a:spLocks noChangeArrowheads="1"/>
            </p:cNvSpPr>
            <p:nvPr/>
          </p:nvSpPr>
          <p:spPr bwMode="auto">
            <a:xfrm>
              <a:off x="2218" y="2662"/>
              <a:ext cx="356" cy="159"/>
            </a:xfrm>
            <a:prstGeom prst="rightArrow">
              <a:avLst>
                <a:gd name="adj1" fmla="val 50000"/>
                <a:gd name="adj2" fmla="val 559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8" name="Text Box 14"/>
            <p:cNvSpPr txBox="1">
              <a:spLocks noChangeArrowheads="1"/>
            </p:cNvSpPr>
            <p:nvPr/>
          </p:nvSpPr>
          <p:spPr bwMode="auto">
            <a:xfrm>
              <a:off x="1544" y="2639"/>
              <a:ext cx="61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000" b="1">
                  <a:latin typeface="Times New Roman" pitchFamily="18" charset="0"/>
                </a:rPr>
                <a:t>B→Ca</a:t>
              </a:r>
            </a:p>
            <a:p>
              <a:pPr algn="l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9039" name="AutoShape 15"/>
            <p:cNvSpPr>
              <a:spLocks noChangeArrowheads="1"/>
            </p:cNvSpPr>
            <p:nvPr/>
          </p:nvSpPr>
          <p:spPr bwMode="auto">
            <a:xfrm>
              <a:off x="2209" y="2385"/>
              <a:ext cx="357" cy="159"/>
            </a:xfrm>
            <a:prstGeom prst="rightArrow">
              <a:avLst>
                <a:gd name="adj1" fmla="val 50000"/>
                <a:gd name="adj2" fmla="val 5613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0" name="Oval 16"/>
            <p:cNvSpPr>
              <a:spLocks noChangeArrowheads="1"/>
            </p:cNvSpPr>
            <p:nvPr/>
          </p:nvSpPr>
          <p:spPr bwMode="auto">
            <a:xfrm>
              <a:off x="2772" y="2636"/>
              <a:ext cx="297" cy="2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1" name="Text Box 17"/>
            <p:cNvSpPr txBox="1">
              <a:spLocks noChangeArrowheads="1"/>
            </p:cNvSpPr>
            <p:nvPr/>
          </p:nvSpPr>
          <p:spPr bwMode="auto">
            <a:xfrm>
              <a:off x="2792" y="2639"/>
              <a:ext cx="26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000" b="1">
                  <a:latin typeface="Times New Roman" pitchFamily="18" charset="0"/>
                </a:rPr>
                <a:t>C</a:t>
              </a:r>
            </a:p>
            <a:p>
              <a:pPr algn="l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9042" name="Text Box 18"/>
            <p:cNvSpPr txBox="1">
              <a:spLocks noChangeArrowheads="1"/>
            </p:cNvSpPr>
            <p:nvPr/>
          </p:nvSpPr>
          <p:spPr bwMode="auto">
            <a:xfrm>
              <a:off x="3178" y="2551"/>
              <a:ext cx="30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000" b="1">
                  <a:latin typeface="宋体" pitchFamily="2" charset="-122"/>
                </a:rPr>
                <a:t>a</a:t>
              </a:r>
              <a:endParaRPr kumimoji="1" lang="en-US" altLang="zh-CN" sz="2000" b="1">
                <a:latin typeface="Tahoma" pitchFamily="34" charset="0"/>
              </a:endParaRPr>
            </a:p>
            <a:p>
              <a:pPr algn="l"/>
              <a:r>
                <a:rPr kumimoji="1" lang="en-US" altLang="zh-CN" sz="2000" b="1">
                  <a:latin typeface="Times New Roman" pitchFamily="18" charset="0"/>
                </a:rPr>
                <a:t> </a:t>
              </a:r>
            </a:p>
            <a:p>
              <a:pPr algn="l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9043" name="Oval 19"/>
            <p:cNvSpPr>
              <a:spLocks noChangeArrowheads="1"/>
            </p:cNvSpPr>
            <p:nvPr/>
          </p:nvSpPr>
          <p:spPr bwMode="auto">
            <a:xfrm>
              <a:off x="3684" y="2642"/>
              <a:ext cx="297" cy="2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4" name="Text Box 20"/>
            <p:cNvSpPr txBox="1">
              <a:spLocks noChangeArrowheads="1"/>
            </p:cNvSpPr>
            <p:nvPr/>
          </p:nvSpPr>
          <p:spPr bwMode="auto">
            <a:xfrm>
              <a:off x="3684" y="2652"/>
              <a:ext cx="26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0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9045" name="Line 21"/>
            <p:cNvSpPr>
              <a:spLocks noChangeShapeType="1"/>
            </p:cNvSpPr>
            <p:nvPr/>
          </p:nvSpPr>
          <p:spPr bwMode="auto">
            <a:xfrm>
              <a:off x="3069" y="2755"/>
              <a:ext cx="5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6" name="Oval 22"/>
            <p:cNvSpPr>
              <a:spLocks noChangeArrowheads="1"/>
            </p:cNvSpPr>
            <p:nvPr/>
          </p:nvSpPr>
          <p:spPr bwMode="auto">
            <a:xfrm>
              <a:off x="3687" y="2323"/>
              <a:ext cx="297" cy="2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7" name="Text Box 23"/>
            <p:cNvSpPr txBox="1">
              <a:spLocks noChangeArrowheads="1"/>
            </p:cNvSpPr>
            <p:nvPr/>
          </p:nvSpPr>
          <p:spPr bwMode="auto">
            <a:xfrm>
              <a:off x="3707" y="2326"/>
              <a:ext cx="26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000" b="1">
                  <a:latin typeface="Times New Roman" pitchFamily="18" charset="0"/>
                </a:rPr>
                <a:t>B</a:t>
              </a:r>
            </a:p>
            <a:p>
              <a:pPr algn="l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9048" name="Text Box 24"/>
            <p:cNvSpPr txBox="1">
              <a:spLocks noChangeArrowheads="1"/>
            </p:cNvSpPr>
            <p:nvPr/>
          </p:nvSpPr>
          <p:spPr bwMode="auto">
            <a:xfrm>
              <a:off x="3188" y="2224"/>
              <a:ext cx="30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000" b="1">
                  <a:latin typeface="宋体" pitchFamily="2" charset="-122"/>
                </a:rPr>
                <a:t>a</a:t>
              </a:r>
              <a:endParaRPr kumimoji="1" lang="en-US" altLang="zh-CN" sz="2000" b="1">
                <a:latin typeface="Tahoma" pitchFamily="34" charset="0"/>
              </a:endParaRPr>
            </a:p>
            <a:p>
              <a:pPr algn="l"/>
              <a:r>
                <a:rPr kumimoji="1" lang="en-US" altLang="zh-CN" sz="2000" b="1">
                  <a:latin typeface="Times New Roman" pitchFamily="18" charset="0"/>
                </a:rPr>
                <a:t> </a:t>
              </a:r>
            </a:p>
            <a:p>
              <a:pPr algn="l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9049" name="Line 25"/>
            <p:cNvSpPr>
              <a:spLocks noChangeShapeType="1"/>
            </p:cNvSpPr>
            <p:nvPr/>
          </p:nvSpPr>
          <p:spPr bwMode="auto">
            <a:xfrm>
              <a:off x="3069" y="2441"/>
              <a:ext cx="5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0" name="Text Box 26"/>
            <p:cNvSpPr txBox="1">
              <a:spLocks noChangeArrowheads="1"/>
            </p:cNvSpPr>
            <p:nvPr/>
          </p:nvSpPr>
          <p:spPr bwMode="auto">
            <a:xfrm>
              <a:off x="1536" y="2316"/>
              <a:ext cx="61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000" b="1">
                  <a:latin typeface="Times New Roman" pitchFamily="18" charset="0"/>
                </a:rPr>
                <a:t>B→a</a:t>
              </a:r>
            </a:p>
            <a:p>
              <a:pPr algn="l"/>
              <a:r>
                <a:rPr kumimoji="1" lang="en-US" altLang="zh-CN" sz="2000" b="1">
                  <a:latin typeface="Times New Roman" pitchFamily="18" charset="0"/>
                </a:rPr>
                <a:t> </a:t>
              </a:r>
            </a:p>
            <a:p>
              <a:pPr algn="l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9051" name="Oval 27"/>
            <p:cNvSpPr>
              <a:spLocks noChangeArrowheads="1"/>
            </p:cNvSpPr>
            <p:nvPr/>
          </p:nvSpPr>
          <p:spPr bwMode="auto">
            <a:xfrm>
              <a:off x="2756" y="2340"/>
              <a:ext cx="298" cy="2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2" name="Text Box 28"/>
            <p:cNvSpPr txBox="1">
              <a:spLocks noChangeArrowheads="1"/>
            </p:cNvSpPr>
            <p:nvPr/>
          </p:nvSpPr>
          <p:spPr bwMode="auto">
            <a:xfrm>
              <a:off x="2766" y="2336"/>
              <a:ext cx="26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000" b="1">
                  <a:latin typeface="Times New Roman" pitchFamily="18" charset="0"/>
                </a:rPr>
                <a:t>A</a:t>
              </a:r>
            </a:p>
            <a:p>
              <a:pPr algn="l"/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29053" name="Text Box 29"/>
            <p:cNvSpPr txBox="1">
              <a:spLocks noChangeArrowheads="1"/>
            </p:cNvSpPr>
            <p:nvPr/>
          </p:nvSpPr>
          <p:spPr bwMode="auto">
            <a:xfrm rot="-2761144">
              <a:off x="2596" y="2213"/>
              <a:ext cx="3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</a:t>
              </a:r>
              <a:endParaRPr kumimoji="1" lang="en-US" altLang="zh-CN" sz="2000" b="1">
                <a:latin typeface="Tahoma" pitchFamily="34" charset="0"/>
              </a:endParaRPr>
            </a:p>
            <a:p>
              <a:pPr algn="l"/>
              <a:endParaRPr kumimoji="1" lang="en-US" altLang="zh-CN" sz="2000" b="1">
                <a:latin typeface="Times New Roman" pitchFamily="18" charset="0"/>
                <a:sym typeface="Symbol" pitchFamily="18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704850" y="3733800"/>
            <a:ext cx="8153400" cy="25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533400" y="593725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800000"/>
                </a:solidFill>
                <a:latin typeface="Times New Roman" pitchFamily="18" charset="0"/>
              </a:rPr>
              <a:t>DFA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到右线性正规文法转换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8486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080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设</a:t>
            </a:r>
            <a:r>
              <a:rPr kumimoji="1" lang="en-US" altLang="zh-CN" sz="2000" b="1" dirty="0">
                <a:latin typeface="Times New Roman" pitchFamily="18" charset="0"/>
              </a:rPr>
              <a:t>DFA M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(K,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en-US" altLang="zh-CN" sz="2000" b="1" dirty="0" err="1">
                <a:latin typeface="Times New Roman" pitchFamily="18" charset="0"/>
              </a:rPr>
              <a:t>f,S,Z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，则与之等价的右线性正规</a:t>
            </a:r>
            <a:r>
              <a:rPr kumimoji="1" lang="zh-CN" altLang="en-US" sz="2000" b="1" dirty="0" smtClean="0">
                <a:latin typeface="Times New Roman" pitchFamily="18" charset="0"/>
              </a:rPr>
              <a:t>文法</a:t>
            </a:r>
            <a:endParaRPr kumimoji="1" lang="en-US" altLang="zh-CN" sz="20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dirty="0" smtClean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(K,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000" b="1" dirty="0">
                <a:latin typeface="Times New Roman" pitchFamily="18" charset="0"/>
              </a:rPr>
              <a:t>,P,S)</a:t>
            </a:r>
            <a:r>
              <a:rPr kumimoji="1" lang="zh-CN" altLang="en-US" sz="2000" b="1" dirty="0">
                <a:latin typeface="Times New Roman" pitchFamily="18" charset="0"/>
              </a:rPr>
              <a:t>，其中规则集转换</a:t>
            </a:r>
            <a:r>
              <a:rPr kumimoji="1" lang="en-US" altLang="zh-CN" sz="2000" b="1" dirty="0">
                <a:latin typeface="Times New Roman" pitchFamily="18" charset="0"/>
              </a:rPr>
              <a:t>P</a:t>
            </a:r>
            <a:r>
              <a:rPr kumimoji="1" lang="zh-CN" altLang="en-US" sz="2000" b="1" dirty="0">
                <a:latin typeface="Times New Roman" pitchFamily="18" charset="0"/>
              </a:rPr>
              <a:t>可以由下列方法构造：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⑴ 如果 </a:t>
            </a:r>
            <a:r>
              <a:rPr kumimoji="1" lang="en-US" altLang="zh-CN" sz="2000" b="1" dirty="0">
                <a:latin typeface="Times New Roman" pitchFamily="18" charset="0"/>
              </a:rPr>
              <a:t>f(B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C </a:t>
            </a:r>
            <a:r>
              <a:rPr kumimoji="1" lang="zh-CN" altLang="en-US" sz="2000" b="1" dirty="0">
                <a:latin typeface="Times New Roman" pitchFamily="18" charset="0"/>
              </a:rPr>
              <a:t>且 </a:t>
            </a:r>
            <a:r>
              <a:rPr kumimoji="1" lang="en-US" altLang="zh-CN" sz="2000" b="1" dirty="0">
                <a:latin typeface="Times New Roman" pitchFamily="18" charset="0"/>
              </a:rPr>
              <a:t>C∈Z</a:t>
            </a:r>
            <a:r>
              <a:rPr kumimoji="1" lang="zh-CN" altLang="en-US" sz="20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 err="1">
                <a:latin typeface="Times New Roman" pitchFamily="18" charset="0"/>
              </a:rPr>
              <a:t>B→a∈P</a:t>
            </a:r>
            <a:r>
              <a:rPr kumimoji="1" lang="zh-CN" altLang="en-US" sz="2000" b="1" dirty="0">
                <a:latin typeface="Times New Roman" pitchFamily="18" charset="0"/>
              </a:rPr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⑵  如果 </a:t>
            </a:r>
            <a:r>
              <a:rPr kumimoji="1" lang="en-US" altLang="zh-CN" sz="2000" b="1" dirty="0">
                <a:latin typeface="Times New Roman" pitchFamily="18" charset="0"/>
              </a:rPr>
              <a:t>f(B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C</a:t>
            </a:r>
            <a:r>
              <a:rPr kumimoji="1" lang="zh-CN" altLang="en-US" sz="2000" b="1" dirty="0">
                <a:latin typeface="Times New Roman" pitchFamily="18" charset="0"/>
              </a:rPr>
              <a:t>，        则</a:t>
            </a:r>
            <a:r>
              <a:rPr kumimoji="1" lang="en-US" altLang="zh-CN" sz="2000" b="1" dirty="0" err="1">
                <a:latin typeface="Times New Roman" pitchFamily="18" charset="0"/>
              </a:rPr>
              <a:t>B→aC∈P</a:t>
            </a:r>
            <a:r>
              <a:rPr kumimoji="1" lang="zh-CN" altLang="en-US" sz="2000" b="1" dirty="0">
                <a:latin typeface="Times New Roman" pitchFamily="18" charset="0"/>
              </a:rPr>
              <a:t>。 </a:t>
            </a:r>
          </a:p>
        </p:txBody>
      </p:sp>
      <p:grpSp>
        <p:nvGrpSpPr>
          <p:cNvPr id="130053" name="Group 5"/>
          <p:cNvGrpSpPr>
            <a:grpSpLocks/>
          </p:cNvGrpSpPr>
          <p:nvPr/>
        </p:nvGrpSpPr>
        <p:grpSpPr bwMode="auto">
          <a:xfrm>
            <a:off x="2286000" y="2590800"/>
            <a:ext cx="4495800" cy="990600"/>
            <a:chOff x="3945" y="5483"/>
            <a:chExt cx="3989" cy="1387"/>
          </a:xfrm>
        </p:grpSpPr>
        <p:sp>
          <p:nvSpPr>
            <p:cNvPr id="130054" name="AutoShape 6"/>
            <p:cNvSpPr>
              <a:spLocks noChangeArrowheads="1"/>
            </p:cNvSpPr>
            <p:nvPr/>
          </p:nvSpPr>
          <p:spPr bwMode="auto">
            <a:xfrm>
              <a:off x="6102" y="6440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55" name="Text Box 7"/>
            <p:cNvSpPr txBox="1">
              <a:spLocks noChangeArrowheads="1"/>
            </p:cNvSpPr>
            <p:nvPr/>
          </p:nvSpPr>
          <p:spPr bwMode="auto">
            <a:xfrm>
              <a:off x="6689" y="6390"/>
              <a:ext cx="898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B→aC</a:t>
              </a:r>
            </a:p>
            <a:p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30056" name="AutoShape 8"/>
            <p:cNvSpPr>
              <a:spLocks noChangeArrowheads="1"/>
            </p:cNvSpPr>
            <p:nvPr/>
          </p:nvSpPr>
          <p:spPr bwMode="auto">
            <a:xfrm>
              <a:off x="6087" y="5687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3945" y="6414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58" name="Text Box 10"/>
            <p:cNvSpPr txBox="1">
              <a:spLocks noChangeArrowheads="1"/>
            </p:cNvSpPr>
            <p:nvPr/>
          </p:nvSpPr>
          <p:spPr bwMode="auto">
            <a:xfrm>
              <a:off x="3975" y="6420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0059" name="Text Box 11"/>
            <p:cNvSpPr txBox="1">
              <a:spLocks noChangeArrowheads="1"/>
            </p:cNvSpPr>
            <p:nvPr/>
          </p:nvSpPr>
          <p:spPr bwMode="auto">
            <a:xfrm>
              <a:off x="4560" y="6246"/>
              <a:ext cx="46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  <a:p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5355" y="639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1" name="Text Box 13"/>
            <p:cNvSpPr txBox="1">
              <a:spLocks noChangeArrowheads="1"/>
            </p:cNvSpPr>
            <p:nvPr/>
          </p:nvSpPr>
          <p:spPr bwMode="auto">
            <a:xfrm>
              <a:off x="5385" y="6402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0062" name="Line 14"/>
            <p:cNvSpPr>
              <a:spLocks noChangeShapeType="1"/>
            </p:cNvSpPr>
            <p:nvPr/>
          </p:nvSpPr>
          <p:spPr bwMode="auto">
            <a:xfrm>
              <a:off x="4425" y="664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3960" y="5642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4" name="Text Box 16"/>
            <p:cNvSpPr txBox="1">
              <a:spLocks noChangeArrowheads="1"/>
            </p:cNvSpPr>
            <p:nvPr/>
          </p:nvSpPr>
          <p:spPr bwMode="auto">
            <a:xfrm>
              <a:off x="3990" y="5648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0065" name="Text Box 17"/>
            <p:cNvSpPr txBox="1">
              <a:spLocks noChangeArrowheads="1"/>
            </p:cNvSpPr>
            <p:nvPr/>
          </p:nvSpPr>
          <p:spPr bwMode="auto">
            <a:xfrm>
              <a:off x="4585" y="5483"/>
              <a:ext cx="410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  <a:p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30066" name="Text Box 18"/>
            <p:cNvSpPr txBox="1">
              <a:spLocks noChangeArrowheads="1"/>
            </p:cNvSpPr>
            <p:nvPr/>
          </p:nvSpPr>
          <p:spPr bwMode="auto">
            <a:xfrm>
              <a:off x="5340" y="5630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0067" name="Line 19"/>
            <p:cNvSpPr>
              <a:spLocks noChangeShapeType="1"/>
            </p:cNvSpPr>
            <p:nvPr/>
          </p:nvSpPr>
          <p:spPr bwMode="auto">
            <a:xfrm>
              <a:off x="4410" y="5875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0068" name="Group 20"/>
            <p:cNvGrpSpPr>
              <a:grpSpLocks/>
            </p:cNvGrpSpPr>
            <p:nvPr/>
          </p:nvGrpSpPr>
          <p:grpSpPr bwMode="auto">
            <a:xfrm>
              <a:off x="5310" y="5606"/>
              <a:ext cx="510" cy="517"/>
              <a:chOff x="6420" y="7778"/>
              <a:chExt cx="510" cy="517"/>
            </a:xfrm>
          </p:grpSpPr>
          <p:sp>
            <p:nvSpPr>
              <p:cNvPr id="130069" name="Oval 21"/>
              <p:cNvSpPr>
                <a:spLocks noChangeArrowheads="1"/>
              </p:cNvSpPr>
              <p:nvPr/>
            </p:nvSpPr>
            <p:spPr bwMode="auto">
              <a:xfrm>
                <a:off x="6450" y="7815"/>
                <a:ext cx="450" cy="45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0" name="Oval 22"/>
              <p:cNvSpPr>
                <a:spLocks noChangeArrowheads="1"/>
              </p:cNvSpPr>
              <p:nvPr/>
            </p:nvSpPr>
            <p:spPr bwMode="auto">
              <a:xfrm>
                <a:off x="6420" y="7778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0071" name="Text Box 23"/>
            <p:cNvSpPr txBox="1">
              <a:spLocks noChangeArrowheads="1"/>
            </p:cNvSpPr>
            <p:nvPr/>
          </p:nvSpPr>
          <p:spPr bwMode="auto">
            <a:xfrm>
              <a:off x="6704" y="5595"/>
              <a:ext cx="123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B→a︱aC</a:t>
              </a:r>
            </a:p>
            <a:p>
              <a:endParaRPr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685800" y="3736975"/>
            <a:ext cx="792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1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 smtClean="0">
                <a:latin typeface="Times New Roman" pitchFamily="18" charset="0"/>
              </a:rPr>
              <a:t>例</a:t>
            </a:r>
            <a:r>
              <a:rPr kumimoji="1" lang="en-US" altLang="zh-CN" sz="2000" b="1" dirty="0" smtClean="0">
                <a:latin typeface="Times New Roman" pitchFamily="18" charset="0"/>
              </a:rPr>
              <a:t>3.13  </a:t>
            </a:r>
            <a:r>
              <a:rPr kumimoji="1" lang="zh-CN" altLang="en-US" sz="2000" b="1" dirty="0">
                <a:latin typeface="Times New Roman" pitchFamily="18" charset="0"/>
              </a:rPr>
              <a:t>将下列</a:t>
            </a:r>
            <a:r>
              <a:rPr kumimoji="1" lang="en-US" altLang="zh-CN" sz="2000" b="1" dirty="0">
                <a:latin typeface="Times New Roman" pitchFamily="18" charset="0"/>
              </a:rPr>
              <a:t>DFA M</a:t>
            </a:r>
            <a:r>
              <a:rPr kumimoji="1" lang="zh-CN" altLang="en-US" sz="2000" b="1" dirty="0">
                <a:latin typeface="Times New Roman" pitchFamily="18" charset="0"/>
              </a:rPr>
              <a:t>转换成等价的右线性正规文法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。 </a:t>
            </a:r>
          </a:p>
        </p:txBody>
      </p:sp>
      <p:grpSp>
        <p:nvGrpSpPr>
          <p:cNvPr id="130073" name="Group 25"/>
          <p:cNvGrpSpPr>
            <a:grpSpLocks/>
          </p:cNvGrpSpPr>
          <p:nvPr/>
        </p:nvGrpSpPr>
        <p:grpSpPr bwMode="auto">
          <a:xfrm>
            <a:off x="990600" y="4114800"/>
            <a:ext cx="3200400" cy="2181225"/>
            <a:chOff x="3420" y="12936"/>
            <a:chExt cx="4260" cy="2097"/>
          </a:xfrm>
        </p:grpSpPr>
        <p:grpSp>
          <p:nvGrpSpPr>
            <p:cNvPr id="130074" name="Group 26"/>
            <p:cNvGrpSpPr>
              <a:grpSpLocks/>
            </p:cNvGrpSpPr>
            <p:nvPr/>
          </p:nvGrpSpPr>
          <p:grpSpPr bwMode="auto">
            <a:xfrm>
              <a:off x="5400" y="12954"/>
              <a:ext cx="450" cy="474"/>
              <a:chOff x="4453" y="12919"/>
              <a:chExt cx="450" cy="474"/>
            </a:xfrm>
          </p:grpSpPr>
          <p:sp>
            <p:nvSpPr>
              <p:cNvPr id="130075" name="Oval 27"/>
              <p:cNvSpPr>
                <a:spLocks noChangeArrowheads="1"/>
              </p:cNvSpPr>
              <p:nvPr/>
            </p:nvSpPr>
            <p:spPr bwMode="auto">
              <a:xfrm>
                <a:off x="4453" y="12919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6" name="Text Box 28"/>
              <p:cNvSpPr txBox="1">
                <a:spLocks noChangeArrowheads="1"/>
              </p:cNvSpPr>
              <p:nvPr/>
            </p:nvSpPr>
            <p:spPr bwMode="auto">
              <a:xfrm>
                <a:off x="4470" y="12943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2000" b="1">
                    <a:solidFill>
                      <a:srgbClr val="FF00FF"/>
                    </a:solidFill>
                    <a:latin typeface="Times New Roman" pitchFamily="18" charset="0"/>
                  </a:rPr>
                  <a:t>U</a:t>
                </a:r>
              </a:p>
            </p:txBody>
          </p:sp>
        </p:grpSp>
        <p:grpSp>
          <p:nvGrpSpPr>
            <p:cNvPr id="130077" name="Group 29"/>
            <p:cNvGrpSpPr>
              <a:grpSpLocks/>
            </p:cNvGrpSpPr>
            <p:nvPr/>
          </p:nvGrpSpPr>
          <p:grpSpPr bwMode="auto">
            <a:xfrm>
              <a:off x="5445" y="14526"/>
              <a:ext cx="450" cy="493"/>
              <a:chOff x="4425" y="14526"/>
              <a:chExt cx="450" cy="493"/>
            </a:xfrm>
          </p:grpSpPr>
          <p:sp>
            <p:nvSpPr>
              <p:cNvPr id="130078" name="Oval 30"/>
              <p:cNvSpPr>
                <a:spLocks noChangeArrowheads="1"/>
              </p:cNvSpPr>
              <p:nvPr/>
            </p:nvSpPr>
            <p:spPr bwMode="auto">
              <a:xfrm>
                <a:off x="4425" y="14526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9" name="Text Box 31"/>
              <p:cNvSpPr txBox="1">
                <a:spLocks noChangeArrowheads="1"/>
              </p:cNvSpPr>
              <p:nvPr/>
            </p:nvSpPr>
            <p:spPr bwMode="auto">
              <a:xfrm>
                <a:off x="4438" y="14569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2000" b="1">
                    <a:solidFill>
                      <a:srgbClr val="00FFFF"/>
                    </a:solidFill>
                    <a:latin typeface="Times New Roman" pitchFamily="18" charset="0"/>
                  </a:rPr>
                  <a:t>V</a:t>
                </a:r>
              </a:p>
            </p:txBody>
          </p:sp>
        </p:grpSp>
        <p:grpSp>
          <p:nvGrpSpPr>
            <p:cNvPr id="130080" name="Group 32"/>
            <p:cNvGrpSpPr>
              <a:grpSpLocks/>
            </p:cNvGrpSpPr>
            <p:nvPr/>
          </p:nvGrpSpPr>
          <p:grpSpPr bwMode="auto">
            <a:xfrm>
              <a:off x="7157" y="13710"/>
              <a:ext cx="523" cy="517"/>
              <a:chOff x="6129" y="13710"/>
              <a:chExt cx="523" cy="517"/>
            </a:xfrm>
          </p:grpSpPr>
          <p:sp>
            <p:nvSpPr>
              <p:cNvPr id="130081" name="Oval 33"/>
              <p:cNvSpPr>
                <a:spLocks noChangeArrowheads="1"/>
              </p:cNvSpPr>
              <p:nvPr/>
            </p:nvSpPr>
            <p:spPr bwMode="auto">
              <a:xfrm>
                <a:off x="6159" y="1374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2" name="Oval 34"/>
              <p:cNvSpPr>
                <a:spLocks noChangeArrowheads="1"/>
              </p:cNvSpPr>
              <p:nvPr/>
            </p:nvSpPr>
            <p:spPr bwMode="auto">
              <a:xfrm>
                <a:off x="6129" y="13710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3" name="Text Box 35"/>
              <p:cNvSpPr txBox="1">
                <a:spLocks noChangeArrowheads="1"/>
              </p:cNvSpPr>
              <p:nvPr/>
            </p:nvSpPr>
            <p:spPr bwMode="auto">
              <a:xfrm>
                <a:off x="6157" y="13747"/>
                <a:ext cx="49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</a:rPr>
                  <a:t>Z</a:t>
                </a:r>
              </a:p>
            </p:txBody>
          </p:sp>
        </p:grpSp>
        <p:grpSp>
          <p:nvGrpSpPr>
            <p:cNvPr id="130084" name="Group 36"/>
            <p:cNvGrpSpPr>
              <a:grpSpLocks/>
            </p:cNvGrpSpPr>
            <p:nvPr/>
          </p:nvGrpSpPr>
          <p:grpSpPr bwMode="auto">
            <a:xfrm>
              <a:off x="3420" y="13715"/>
              <a:ext cx="839" cy="515"/>
              <a:chOff x="2431" y="13715"/>
              <a:chExt cx="839" cy="515"/>
            </a:xfrm>
          </p:grpSpPr>
          <p:sp>
            <p:nvSpPr>
              <p:cNvPr id="130085" name="Oval 37"/>
              <p:cNvSpPr>
                <a:spLocks noChangeArrowheads="1"/>
              </p:cNvSpPr>
              <p:nvPr/>
            </p:nvSpPr>
            <p:spPr bwMode="auto">
              <a:xfrm>
                <a:off x="2820" y="1377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6" name="Text Box 38"/>
              <p:cNvSpPr txBox="1">
                <a:spLocks noChangeArrowheads="1"/>
              </p:cNvSpPr>
              <p:nvPr/>
            </p:nvSpPr>
            <p:spPr bwMode="auto">
              <a:xfrm>
                <a:off x="2833" y="13771"/>
                <a:ext cx="405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30087" name="Text Box 39"/>
              <p:cNvSpPr txBox="1">
                <a:spLocks noChangeArrowheads="1"/>
              </p:cNvSpPr>
              <p:nvPr/>
            </p:nvSpPr>
            <p:spPr bwMode="auto">
              <a:xfrm>
                <a:off x="2431" y="13715"/>
                <a:ext cx="537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2000" b="1">
                    <a:latin typeface="Times New Roman" pitchFamily="18" charset="0"/>
                    <a:sym typeface="Symbol" pitchFamily="18" charset="2"/>
                  </a:rPr>
                  <a:t></a:t>
                </a:r>
                <a:endParaRPr lang="en-US" altLang="zh-CN" sz="2000" b="1">
                  <a:latin typeface="Times New Roman" pitchFamily="18" charset="0"/>
                </a:endParaRPr>
              </a:p>
            </p:txBody>
          </p:sp>
        </p:grpSp>
        <p:sp>
          <p:nvSpPr>
            <p:cNvPr id="130088" name="Text Box 40"/>
            <p:cNvSpPr txBox="1">
              <a:spLocks noChangeArrowheads="1"/>
            </p:cNvSpPr>
            <p:nvPr/>
          </p:nvSpPr>
          <p:spPr bwMode="auto">
            <a:xfrm>
              <a:off x="4275" y="12975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0089" name="Text Box 41"/>
            <p:cNvSpPr txBox="1">
              <a:spLocks noChangeArrowheads="1"/>
            </p:cNvSpPr>
            <p:nvPr/>
          </p:nvSpPr>
          <p:spPr bwMode="auto">
            <a:xfrm>
              <a:off x="4215" y="14574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0090" name="Text Box 42"/>
            <p:cNvSpPr txBox="1">
              <a:spLocks noChangeArrowheads="1"/>
            </p:cNvSpPr>
            <p:nvPr/>
          </p:nvSpPr>
          <p:spPr bwMode="auto">
            <a:xfrm>
              <a:off x="6585" y="12936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0091" name="Text Box 43"/>
            <p:cNvSpPr txBox="1">
              <a:spLocks noChangeArrowheads="1"/>
            </p:cNvSpPr>
            <p:nvPr/>
          </p:nvSpPr>
          <p:spPr bwMode="auto">
            <a:xfrm>
              <a:off x="6660" y="14583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0092" name="Text Box 44"/>
            <p:cNvSpPr txBox="1">
              <a:spLocks noChangeArrowheads="1"/>
            </p:cNvSpPr>
            <p:nvPr/>
          </p:nvSpPr>
          <p:spPr bwMode="auto">
            <a:xfrm>
              <a:off x="5952" y="13533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0093" name="Text Box 45"/>
            <p:cNvSpPr txBox="1">
              <a:spLocks noChangeArrowheads="1"/>
            </p:cNvSpPr>
            <p:nvPr/>
          </p:nvSpPr>
          <p:spPr bwMode="auto">
            <a:xfrm>
              <a:off x="5958" y="14003"/>
              <a:ext cx="40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0094" name="Arc 46"/>
            <p:cNvSpPr>
              <a:spLocks/>
            </p:cNvSpPr>
            <p:nvPr/>
          </p:nvSpPr>
          <p:spPr bwMode="auto">
            <a:xfrm rot="10800000" flipV="1">
              <a:off x="5849" y="14132"/>
              <a:ext cx="1350" cy="7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173"/>
                <a:gd name="T1" fmla="*/ 0 h 21600"/>
                <a:gd name="T2" fmla="*/ 21173 w 21173"/>
                <a:gd name="T3" fmla="*/ 17327 h 21600"/>
                <a:gd name="T4" fmla="*/ 0 w 211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95" name="Arc 47"/>
            <p:cNvSpPr>
              <a:spLocks/>
            </p:cNvSpPr>
            <p:nvPr/>
          </p:nvSpPr>
          <p:spPr bwMode="auto">
            <a:xfrm rot="10800000">
              <a:off x="5834" y="13049"/>
              <a:ext cx="1350" cy="7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173"/>
                <a:gd name="T1" fmla="*/ 0 h 21600"/>
                <a:gd name="T2" fmla="*/ 21173 w 21173"/>
                <a:gd name="T3" fmla="*/ 17327 h 21600"/>
                <a:gd name="T4" fmla="*/ 0 w 211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96" name="Arc 48"/>
            <p:cNvSpPr>
              <a:spLocks/>
            </p:cNvSpPr>
            <p:nvPr/>
          </p:nvSpPr>
          <p:spPr bwMode="auto">
            <a:xfrm rot="-271187" flipH="1" flipV="1">
              <a:off x="4079" y="14052"/>
              <a:ext cx="1320" cy="7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173"/>
                <a:gd name="T1" fmla="*/ 0 h 21600"/>
                <a:gd name="T2" fmla="*/ 21173 w 21173"/>
                <a:gd name="T3" fmla="*/ 17327 h 21600"/>
                <a:gd name="T4" fmla="*/ 0 w 211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97" name="Arc 49"/>
            <p:cNvSpPr>
              <a:spLocks/>
            </p:cNvSpPr>
            <p:nvPr/>
          </p:nvSpPr>
          <p:spPr bwMode="auto">
            <a:xfrm flipV="1">
              <a:off x="5925" y="14062"/>
              <a:ext cx="1350" cy="7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173"/>
                <a:gd name="T1" fmla="*/ 0 h 21600"/>
                <a:gd name="T2" fmla="*/ 21173 w 21173"/>
                <a:gd name="T3" fmla="*/ 17327 h 21600"/>
                <a:gd name="T4" fmla="*/ 0 w 211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98" name="Arc 50"/>
            <p:cNvSpPr>
              <a:spLocks/>
            </p:cNvSpPr>
            <p:nvPr/>
          </p:nvSpPr>
          <p:spPr bwMode="auto">
            <a:xfrm flipH="1">
              <a:off x="4050" y="13140"/>
              <a:ext cx="1350" cy="7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173"/>
                <a:gd name="T1" fmla="*/ 0 h 21600"/>
                <a:gd name="T2" fmla="*/ 21173 w 21173"/>
                <a:gd name="T3" fmla="*/ 17327 h 21600"/>
                <a:gd name="T4" fmla="*/ 0 w 211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99" name="Arc 51"/>
            <p:cNvSpPr>
              <a:spLocks/>
            </p:cNvSpPr>
            <p:nvPr/>
          </p:nvSpPr>
          <p:spPr bwMode="auto">
            <a:xfrm>
              <a:off x="5894" y="13104"/>
              <a:ext cx="1350" cy="7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173"/>
                <a:gd name="T1" fmla="*/ 0 h 21600"/>
                <a:gd name="T2" fmla="*/ 21173 w 21173"/>
                <a:gd name="T3" fmla="*/ 17327 h 21600"/>
                <a:gd name="T4" fmla="*/ 0 w 211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100" name="Text Box 52"/>
          <p:cNvSpPr txBox="1">
            <a:spLocks noChangeArrowheads="1"/>
          </p:cNvSpPr>
          <p:nvPr/>
        </p:nvSpPr>
        <p:spPr bwMode="auto">
          <a:xfrm>
            <a:off x="5487988" y="4600575"/>
            <a:ext cx="258921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en-US" altLang="zh-CN" sz="2000" b="1">
                <a:latin typeface="Times New Roman" pitchFamily="18" charset="0"/>
              </a:rPr>
              <a:t>G[S]</a:t>
            </a:r>
            <a:r>
              <a:rPr kumimoji="1" lang="zh-CN" altLang="en-US" sz="2000" b="1">
                <a:latin typeface="Times New Roman" pitchFamily="18" charset="0"/>
              </a:rPr>
              <a:t>：</a:t>
            </a:r>
          </a:p>
          <a:p>
            <a:pPr algn="just" eaLnBrk="1" hangingPunct="1"/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S→ 1U︱0V</a:t>
            </a:r>
            <a:endParaRPr kumimoji="1" lang="en-US" altLang="zh-CN" sz="2000" b="1">
              <a:latin typeface="Times New Roman" pitchFamily="18" charset="0"/>
            </a:endParaRPr>
          </a:p>
          <a:p>
            <a:pPr algn="just" eaLnBrk="1" hangingPunct="1"/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</a:rPr>
              <a:t>      U→ 0︱0Z</a:t>
            </a:r>
            <a:endParaRPr kumimoji="1" lang="en-US" altLang="zh-CN" sz="2000" b="1">
              <a:latin typeface="Times New Roman" pitchFamily="18" charset="0"/>
            </a:endParaRPr>
          </a:p>
          <a:p>
            <a:pPr algn="just" eaLnBrk="1" hangingPunct="1"/>
            <a:r>
              <a:rPr kumimoji="1" lang="en-US" altLang="zh-CN" sz="2000" b="1">
                <a:solidFill>
                  <a:srgbClr val="069406"/>
                </a:solidFill>
                <a:latin typeface="Times New Roman" pitchFamily="18" charset="0"/>
              </a:rPr>
              <a:t>      V→ 1Z ︱1</a:t>
            </a:r>
          </a:p>
          <a:p>
            <a:pPr algn="l"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          Z→ 1U ︱0V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</a:p>
        </p:txBody>
      </p:sp>
      <p:sp>
        <p:nvSpPr>
          <p:cNvPr id="130101" name="Text Box 53"/>
          <p:cNvSpPr txBox="1">
            <a:spLocks noChangeArrowheads="1"/>
          </p:cNvSpPr>
          <p:nvPr/>
        </p:nvSpPr>
        <p:spPr bwMode="auto">
          <a:xfrm>
            <a:off x="4038600" y="4203700"/>
            <a:ext cx="472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令</a:t>
            </a:r>
            <a:r>
              <a:rPr kumimoji="1" lang="en-US" altLang="zh-CN" sz="2000" b="1">
                <a:latin typeface="Times New Roman" pitchFamily="18" charset="0"/>
              </a:rPr>
              <a:t>S</a:t>
            </a:r>
            <a:r>
              <a:rPr kumimoji="1" lang="zh-CN" altLang="en-US" sz="2000" b="1">
                <a:latin typeface="Times New Roman" pitchFamily="18" charset="0"/>
              </a:rPr>
              <a:t>为文法</a:t>
            </a:r>
            <a:r>
              <a:rPr kumimoji="1" lang="en-US" altLang="zh-CN" sz="2000" b="1">
                <a:latin typeface="Times New Roman" pitchFamily="18" charset="0"/>
              </a:rPr>
              <a:t>G</a:t>
            </a:r>
            <a:r>
              <a:rPr kumimoji="1" lang="zh-CN" altLang="en-US" sz="2000" b="1">
                <a:latin typeface="Times New Roman" pitchFamily="18" charset="0"/>
              </a:rPr>
              <a:t>开始符，</a:t>
            </a:r>
            <a:r>
              <a:rPr kumimoji="1" lang="zh-CN" altLang="en-US" sz="2000" b="1">
                <a:latin typeface="Times New Roman" pitchFamily="18" charset="0"/>
                <a:hlinkClick r:id="rId2"/>
              </a:rPr>
              <a:t>得等价文法</a:t>
            </a:r>
            <a:r>
              <a:rPr kumimoji="1" lang="en-US" altLang="zh-CN" sz="2000" b="1">
                <a:latin typeface="Times New Roman" pitchFamily="18" charset="0"/>
                <a:hlinkClick r:id="rId2"/>
              </a:rPr>
              <a:t>G</a:t>
            </a:r>
            <a:r>
              <a:rPr kumimoji="1" lang="zh-CN" altLang="en-US" sz="2000" b="1">
                <a:latin typeface="Times New Roman" pitchFamily="18" charset="0"/>
              </a:rPr>
              <a:t>如下。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762000" y="1138535"/>
            <a:ext cx="617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手工构造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词法分析程序的技术线路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04800" y="1794808"/>
            <a:ext cx="861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064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080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宋体" pitchFamily="2" charset="-122"/>
              </a:rPr>
              <a:t>⑴</a:t>
            </a:r>
            <a:r>
              <a:rPr kumimoji="1" lang="zh-CN" altLang="en-US" sz="2400" dirty="0">
                <a:latin typeface="宋体" pitchFamily="2" charset="-122"/>
              </a:rPr>
              <a:t>依据给定的源语言之单词集，设计其正规文法或正规式；</a:t>
            </a:r>
          </a:p>
          <a:p>
            <a:pPr eaLnBrk="1" hangingPunct="1"/>
            <a:r>
              <a:rPr kumimoji="1" lang="zh-CN" altLang="en-US" sz="2400" dirty="0" smtClean="0">
                <a:latin typeface="宋体" pitchFamily="2" charset="-122"/>
              </a:rPr>
              <a:t>⑵将正规文法或正规式等价</a:t>
            </a:r>
            <a:r>
              <a:rPr kumimoji="1" lang="zh-CN" altLang="en-US" sz="2400" dirty="0">
                <a:latin typeface="宋体" pitchFamily="2" charset="-122"/>
              </a:rPr>
              <a:t>地转换成非确定有穷自动机；</a:t>
            </a:r>
          </a:p>
          <a:p>
            <a:pPr eaLnBrk="1" hangingPunct="1"/>
            <a:r>
              <a:rPr kumimoji="1" lang="zh-CN" altLang="en-US" sz="2400" dirty="0" smtClean="0">
                <a:latin typeface="宋体" pitchFamily="2" charset="-122"/>
              </a:rPr>
              <a:t>⑶通过</a:t>
            </a:r>
            <a:r>
              <a:rPr kumimoji="1" lang="zh-CN" altLang="en-US" sz="2400" dirty="0">
                <a:latin typeface="宋体" pitchFamily="2" charset="-122"/>
              </a:rPr>
              <a:t>子集法将其确定</a:t>
            </a:r>
            <a:r>
              <a:rPr kumimoji="1" lang="zh-CN" altLang="en-US" sz="2400" dirty="0" smtClean="0">
                <a:latin typeface="宋体" pitchFamily="2" charset="-122"/>
              </a:rPr>
              <a:t>化</a:t>
            </a:r>
            <a:r>
              <a:rPr kumimoji="1" lang="zh-CN" altLang="en-US" sz="2400" dirty="0">
                <a:latin typeface="宋体" pitchFamily="2" charset="-122"/>
              </a:rPr>
              <a:t>；</a:t>
            </a:r>
            <a:endParaRPr kumimoji="1" lang="en-US" altLang="zh-CN" sz="2400" dirty="0" smtClean="0">
              <a:latin typeface="宋体" pitchFamily="2" charset="-122"/>
            </a:endParaRPr>
          </a:p>
          <a:p>
            <a:pPr eaLnBrk="1" hangingPunct="1"/>
            <a:r>
              <a:rPr kumimoji="1" lang="zh-CN" altLang="en-US" sz="2400" dirty="0" smtClean="0">
                <a:latin typeface="宋体" pitchFamily="2" charset="-122"/>
              </a:rPr>
              <a:t>⑷将</a:t>
            </a:r>
            <a:r>
              <a:rPr kumimoji="1" lang="zh-CN" altLang="en-US" sz="2400" dirty="0">
                <a:latin typeface="宋体" pitchFamily="2" charset="-122"/>
              </a:rPr>
              <a:t>确定有穷自动机最小化；</a:t>
            </a:r>
          </a:p>
          <a:p>
            <a:pPr eaLnBrk="1" hangingPunct="1"/>
            <a:r>
              <a:rPr kumimoji="1" lang="en-US" altLang="zh-CN" sz="2400" dirty="0" smtClean="0">
                <a:latin typeface="宋体" pitchFamily="2" charset="-122"/>
              </a:rPr>
              <a:t>⑸</a:t>
            </a:r>
            <a:r>
              <a:rPr kumimoji="1" lang="zh-CN" altLang="en-US" sz="2400" dirty="0" smtClean="0">
                <a:latin typeface="宋体" pitchFamily="2" charset="-122"/>
              </a:rPr>
              <a:t>依据</a:t>
            </a:r>
            <a:r>
              <a:rPr kumimoji="1" lang="zh-CN" altLang="en-US" sz="2400" dirty="0">
                <a:latin typeface="宋体" pitchFamily="2" charset="-122"/>
              </a:rPr>
              <a:t>最小化确定有穷自动机，设计词法分析程序。</a:t>
            </a:r>
            <a:r>
              <a:rPr kumimoji="1" lang="zh-CN" altLang="en-US" sz="2400" dirty="0">
                <a:latin typeface="Tahoma" pitchFamily="34" charset="0"/>
              </a:rPr>
              <a:t> 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658586" y="3897086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词法分析程序生成器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1905000" y="4495800"/>
            <a:ext cx="6096000" cy="1143000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3810000" y="4724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3886200" y="4635500"/>
            <a:ext cx="2133600" cy="8509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词法分析程序生成器</a:t>
            </a:r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2036763" y="4597400"/>
            <a:ext cx="144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Tahoma" pitchFamily="34" charset="0"/>
              </a:rPr>
              <a:t>语言词法</a:t>
            </a:r>
            <a:r>
              <a:rPr kumimoji="1" lang="en-US" altLang="zh-CN" sz="2400" b="1">
                <a:solidFill>
                  <a:srgbClr val="000066"/>
                </a:solidFill>
                <a:latin typeface="宋体" pitchFamily="2" charset="-122"/>
              </a:rPr>
              <a:t>(</a:t>
            </a:r>
            <a:r>
              <a:rPr kumimoji="1" lang="zh-CN" altLang="en-US" sz="2400" b="1">
                <a:solidFill>
                  <a:srgbClr val="000066"/>
                </a:solidFill>
                <a:latin typeface="Tahoma" pitchFamily="34" charset="0"/>
              </a:rPr>
              <a:t>正规式</a:t>
            </a:r>
            <a:r>
              <a:rPr kumimoji="1" lang="en-US" altLang="zh-CN" sz="2400" b="1">
                <a:solidFill>
                  <a:srgbClr val="000066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6375400" y="4581525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宋体" pitchFamily="2" charset="-122"/>
              </a:rPr>
              <a:t>词法分析程序</a:t>
            </a:r>
          </a:p>
        </p:txBody>
      </p:sp>
      <p:sp>
        <p:nvSpPr>
          <p:cNvPr id="131082" name="AutoShape 10"/>
          <p:cNvSpPr>
            <a:spLocks noChangeArrowheads="1"/>
          </p:cNvSpPr>
          <p:nvPr/>
        </p:nvSpPr>
        <p:spPr bwMode="auto">
          <a:xfrm>
            <a:off x="3352800" y="49403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6053138" y="49180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423068" y="605135"/>
            <a:ext cx="6392863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</a:rPr>
              <a:t>3.6</a:t>
            </a:r>
            <a:r>
              <a:rPr lang="zh-CN" altLang="en-US" sz="2400" b="1" dirty="0" smtClean="0">
                <a:latin typeface="Times New Roman" pitchFamily="18" charset="0"/>
                <a:ea typeface="黑体" pitchFamily="2" charset="-122"/>
              </a:rPr>
              <a:t>　词法分析程序的构造</a:t>
            </a:r>
            <a:endParaRPr lang="zh-CN" altLang="en-US" sz="2400" b="1" dirty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828800" y="2209800"/>
            <a:ext cx="5486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  <a:hlinkClick r:id="rId2" action="ppaction://hlinksldjump"/>
              </a:rPr>
              <a:t>3.1</a:t>
            </a:r>
            <a:r>
              <a:rPr kumimoji="1" lang="zh-CN" altLang="en-US" sz="2400" b="1" dirty="0">
                <a:latin typeface="Times New Roman" pitchFamily="18" charset="0"/>
                <a:hlinkClick r:id="rId2" action="ppaction://hlinksldjump"/>
              </a:rPr>
              <a:t>　词法分析程序设计 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  <a:hlinkClick r:id="rId3" action="ppaction://hlinksldjump"/>
              </a:rPr>
              <a:t>3.2</a:t>
            </a:r>
            <a:r>
              <a:rPr kumimoji="1" lang="zh-CN" altLang="en-US" sz="2400" b="1" dirty="0">
                <a:latin typeface="Times New Roman" pitchFamily="18" charset="0"/>
                <a:hlinkClick r:id="rId3" action="ppaction://hlinksldjump"/>
              </a:rPr>
              <a:t>　单词的描述工具 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  <a:hlinkClick r:id="rId4" action="ppaction://hlinksldjump"/>
              </a:rPr>
              <a:t>3.3</a:t>
            </a:r>
            <a:r>
              <a:rPr kumimoji="1" lang="zh-CN" altLang="en-US" sz="2400" b="1" dirty="0">
                <a:latin typeface="Times New Roman" pitchFamily="18" charset="0"/>
                <a:hlinkClick r:id="rId4" action="ppaction://hlinksldjump"/>
              </a:rPr>
              <a:t>　有穷自动机 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  <a:hlinkClick r:id="rId5" action="ppaction://hlinksldjump"/>
              </a:rPr>
              <a:t>3.4</a:t>
            </a:r>
            <a:r>
              <a:rPr kumimoji="1" lang="zh-CN" altLang="en-US" sz="2400" b="1" dirty="0">
                <a:latin typeface="Times New Roman" pitchFamily="18" charset="0"/>
                <a:hlinkClick r:id="rId5" action="ppaction://hlinksldjump"/>
              </a:rPr>
              <a:t>　正规式和有穷自动机的等价性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  <a:hlinkClick r:id="rId6" action="ppaction://hlinksldjump"/>
              </a:rPr>
              <a:t>3.5</a:t>
            </a:r>
            <a:r>
              <a:rPr kumimoji="1" lang="zh-CN" altLang="en-US" sz="2400" b="1" dirty="0">
                <a:latin typeface="Times New Roman" pitchFamily="18" charset="0"/>
                <a:hlinkClick r:id="rId6" action="ppaction://hlinksldjump"/>
              </a:rPr>
              <a:t>　正规文法和有穷自动机间的转换  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3581400" y="13858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800000"/>
                </a:solidFill>
                <a:latin typeface="Tahoma" pitchFamily="34" charset="0"/>
              </a:rPr>
              <a:t>重点讲解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4416425" y="498475"/>
            <a:ext cx="4422775" cy="5826125"/>
          </a:xfrm>
          <a:prstGeom prst="rect">
            <a:avLst/>
          </a:prstGeom>
          <a:solidFill>
            <a:srgbClr val="CC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533400" y="990600"/>
            <a:ext cx="3810000" cy="5181600"/>
          </a:xfrm>
          <a:prstGeom prst="rect">
            <a:avLst/>
          </a:prstGeom>
          <a:solidFill>
            <a:srgbClr val="75FFDB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533400" y="5410200"/>
            <a:ext cx="1447800" cy="762000"/>
          </a:xfrm>
          <a:prstGeom prst="rect">
            <a:avLst/>
          </a:prstGeom>
          <a:solidFill>
            <a:srgbClr val="CC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685800" y="6096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</a:rPr>
              <a:t>根据</a:t>
            </a:r>
            <a:r>
              <a:rPr kumimoji="1" lang="en-US" altLang="zh-CN" sz="2000" b="1">
                <a:latin typeface="Times New Roman" pitchFamily="18" charset="0"/>
              </a:rPr>
              <a:t>DFA</a:t>
            </a:r>
            <a:r>
              <a:rPr kumimoji="1" lang="zh-CN" altLang="en-US" sz="2000" b="1">
                <a:latin typeface="Times New Roman" pitchFamily="18" charset="0"/>
              </a:rPr>
              <a:t>，设计词法分析程序</a:t>
            </a:r>
          </a:p>
        </p:txBody>
      </p:sp>
      <p:grpSp>
        <p:nvGrpSpPr>
          <p:cNvPr id="132102" name="Group 6"/>
          <p:cNvGrpSpPr>
            <a:grpSpLocks/>
          </p:cNvGrpSpPr>
          <p:nvPr/>
        </p:nvGrpSpPr>
        <p:grpSpPr bwMode="auto">
          <a:xfrm>
            <a:off x="838200" y="1143000"/>
            <a:ext cx="2808288" cy="2973388"/>
            <a:chOff x="624" y="1008"/>
            <a:chExt cx="1769" cy="1873"/>
          </a:xfrm>
        </p:grpSpPr>
        <p:sp>
          <p:nvSpPr>
            <p:cNvPr id="132103" name="Oval 7"/>
            <p:cNvSpPr>
              <a:spLocks noChangeArrowheads="1"/>
            </p:cNvSpPr>
            <p:nvPr/>
          </p:nvSpPr>
          <p:spPr bwMode="auto">
            <a:xfrm>
              <a:off x="857" y="154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4" name="Text Box 8"/>
            <p:cNvSpPr txBox="1">
              <a:spLocks noChangeArrowheads="1"/>
            </p:cNvSpPr>
            <p:nvPr/>
          </p:nvSpPr>
          <p:spPr bwMode="auto">
            <a:xfrm>
              <a:off x="894" y="1546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S</a:t>
              </a:r>
            </a:p>
          </p:txBody>
        </p:sp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1511" y="1559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1505" y="258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52" y="1717"/>
              <a:ext cx="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08" name="AutoShape 12"/>
            <p:cNvSpPr>
              <a:spLocks noChangeArrowheads="1"/>
            </p:cNvSpPr>
            <p:nvPr/>
          </p:nvSpPr>
          <p:spPr bwMode="auto">
            <a:xfrm rot="1546160">
              <a:off x="624" y="1511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2130" y="1574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hlink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776" y="1731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11" name="Oval 15"/>
            <p:cNvSpPr>
              <a:spLocks noChangeArrowheads="1"/>
            </p:cNvSpPr>
            <p:nvPr/>
          </p:nvSpPr>
          <p:spPr bwMode="auto">
            <a:xfrm>
              <a:off x="1479" y="1572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Oval 16"/>
            <p:cNvSpPr>
              <a:spLocks noChangeArrowheads="1"/>
            </p:cNvSpPr>
            <p:nvPr/>
          </p:nvSpPr>
          <p:spPr bwMode="auto">
            <a:xfrm>
              <a:off x="2098" y="1572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Oval 17"/>
            <p:cNvSpPr>
              <a:spLocks noChangeArrowheads="1"/>
            </p:cNvSpPr>
            <p:nvPr/>
          </p:nvSpPr>
          <p:spPr bwMode="auto">
            <a:xfrm>
              <a:off x="1471" y="258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Arc 18"/>
            <p:cNvSpPr>
              <a:spLocks/>
            </p:cNvSpPr>
            <p:nvPr/>
          </p:nvSpPr>
          <p:spPr bwMode="auto">
            <a:xfrm flipV="1">
              <a:off x="1008" y="1824"/>
              <a:ext cx="531" cy="903"/>
            </a:xfrm>
            <a:custGeom>
              <a:avLst/>
              <a:gdLst>
                <a:gd name="G0" fmla="+- 21600 0 0"/>
                <a:gd name="G1" fmla="+- 21474 0 0"/>
                <a:gd name="G2" fmla="+- 21600 0 0"/>
                <a:gd name="T0" fmla="*/ 226 w 21600"/>
                <a:gd name="T1" fmla="*/ 24588 h 24588"/>
                <a:gd name="T2" fmla="*/ 19270 w 21600"/>
                <a:gd name="T3" fmla="*/ 0 h 24588"/>
                <a:gd name="T4" fmla="*/ 21600 w 21600"/>
                <a:gd name="T5" fmla="*/ 21474 h 24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588" fill="none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-1" y="10446"/>
                    <a:pt x="8306" y="1189"/>
                    <a:pt x="19270" y="0"/>
                  </a:cubicBezTo>
                </a:path>
                <a:path w="21600" h="24588" stroke="0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-1" y="10446"/>
                    <a:pt x="8306" y="1189"/>
                    <a:pt x="19270" y="0"/>
                  </a:cubicBezTo>
                  <a:lnTo>
                    <a:pt x="21600" y="2147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Text Box 19"/>
            <p:cNvSpPr txBox="1">
              <a:spLocks noChangeArrowheads="1"/>
            </p:cNvSpPr>
            <p:nvPr/>
          </p:nvSpPr>
          <p:spPr bwMode="auto">
            <a:xfrm>
              <a:off x="1193" y="146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132116" name="Text Box 20"/>
            <p:cNvSpPr txBox="1">
              <a:spLocks noChangeArrowheads="1"/>
            </p:cNvSpPr>
            <p:nvPr/>
          </p:nvSpPr>
          <p:spPr bwMode="auto">
            <a:xfrm>
              <a:off x="1440" y="100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a,b</a:t>
              </a:r>
            </a:p>
          </p:txBody>
        </p:sp>
        <p:sp>
          <p:nvSpPr>
            <p:cNvPr id="132117" name="Arc 21"/>
            <p:cNvSpPr>
              <a:spLocks/>
            </p:cNvSpPr>
            <p:nvPr/>
          </p:nvSpPr>
          <p:spPr bwMode="auto">
            <a:xfrm flipH="1" flipV="1">
              <a:off x="1488" y="1296"/>
              <a:ext cx="288" cy="276"/>
            </a:xfrm>
            <a:custGeom>
              <a:avLst/>
              <a:gdLst>
                <a:gd name="G0" fmla="+- 21600 0 0"/>
                <a:gd name="G1" fmla="+- 20197 0 0"/>
                <a:gd name="G2" fmla="+- 21600 0 0"/>
                <a:gd name="T0" fmla="*/ 29709 w 43200"/>
                <a:gd name="T1" fmla="*/ 177 h 41797"/>
                <a:gd name="T2" fmla="*/ 13941 w 43200"/>
                <a:gd name="T3" fmla="*/ 0 h 41797"/>
                <a:gd name="T4" fmla="*/ 21600 w 43200"/>
                <a:gd name="T5" fmla="*/ 20197 h 4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-1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-1" y="11222"/>
                    <a:pt x="5549" y="3182"/>
                    <a:pt x="13941" y="0"/>
                  </a:cubicBezTo>
                  <a:lnTo>
                    <a:pt x="21600" y="201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1823" y="14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hlink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1515" y="2078"/>
              <a:ext cx="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132120" name="Arc 24"/>
            <p:cNvSpPr>
              <a:spLocks/>
            </p:cNvSpPr>
            <p:nvPr/>
          </p:nvSpPr>
          <p:spPr bwMode="auto">
            <a:xfrm flipH="1" flipV="1">
              <a:off x="1474" y="2323"/>
              <a:ext cx="288" cy="276"/>
            </a:xfrm>
            <a:custGeom>
              <a:avLst/>
              <a:gdLst>
                <a:gd name="G0" fmla="+- 21600 0 0"/>
                <a:gd name="G1" fmla="+- 20197 0 0"/>
                <a:gd name="G2" fmla="+- 21600 0 0"/>
                <a:gd name="T0" fmla="*/ 29709 w 43200"/>
                <a:gd name="T1" fmla="*/ 177 h 41797"/>
                <a:gd name="T2" fmla="*/ 13941 w 43200"/>
                <a:gd name="T3" fmla="*/ 0 h 41797"/>
                <a:gd name="T4" fmla="*/ 21600 w 43200"/>
                <a:gd name="T5" fmla="*/ 20197 h 4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-1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-1" y="11222"/>
                    <a:pt x="5549" y="3182"/>
                    <a:pt x="13941" y="0"/>
                  </a:cubicBezTo>
                  <a:lnTo>
                    <a:pt x="21600" y="201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21" name="Text Box 25"/>
            <p:cNvSpPr txBox="1">
              <a:spLocks noChangeArrowheads="1"/>
            </p:cNvSpPr>
            <p:nvPr/>
          </p:nvSpPr>
          <p:spPr bwMode="auto">
            <a:xfrm>
              <a:off x="1034" y="2078"/>
              <a:ext cx="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132122" name="Oval 26"/>
            <p:cNvSpPr>
              <a:spLocks noChangeArrowheads="1"/>
            </p:cNvSpPr>
            <p:nvPr/>
          </p:nvSpPr>
          <p:spPr bwMode="auto">
            <a:xfrm>
              <a:off x="2131" y="1605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2123" y="2588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hlink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32124" name="Line 28"/>
            <p:cNvSpPr>
              <a:spLocks noChangeShapeType="1"/>
            </p:cNvSpPr>
            <p:nvPr/>
          </p:nvSpPr>
          <p:spPr bwMode="auto">
            <a:xfrm>
              <a:off x="1769" y="2745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25" name="Oval 29"/>
            <p:cNvSpPr>
              <a:spLocks noChangeArrowheads="1"/>
            </p:cNvSpPr>
            <p:nvPr/>
          </p:nvSpPr>
          <p:spPr bwMode="auto">
            <a:xfrm>
              <a:off x="2091" y="2586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26" name="Text Box 30"/>
            <p:cNvSpPr txBox="1">
              <a:spLocks noChangeArrowheads="1"/>
            </p:cNvSpPr>
            <p:nvPr/>
          </p:nvSpPr>
          <p:spPr bwMode="auto">
            <a:xfrm>
              <a:off x="1816" y="249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hlink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32127" name="Oval 31"/>
            <p:cNvSpPr>
              <a:spLocks noChangeArrowheads="1"/>
            </p:cNvSpPr>
            <p:nvPr/>
          </p:nvSpPr>
          <p:spPr bwMode="auto">
            <a:xfrm>
              <a:off x="2124" y="2619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685800" y="4267200"/>
            <a:ext cx="1981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en-US" altLang="zh-CN" sz="2000" b="1">
                <a:latin typeface="Times New Roman" pitchFamily="18" charset="0"/>
              </a:rPr>
              <a:t>S</a:t>
            </a:r>
            <a:r>
              <a:rPr kumimoji="1" lang="en-US" altLang="zh-CN" sz="2000">
                <a:latin typeface="Times New Roman" pitchFamily="18" charset="0"/>
              </a:rPr>
              <a:t> – </a:t>
            </a:r>
            <a:r>
              <a:rPr kumimoji="1" lang="zh-CN" altLang="en-US" sz="2000" b="1">
                <a:latin typeface="Times New Roman" pitchFamily="18" charset="0"/>
              </a:rPr>
              <a:t>单词</a:t>
            </a:r>
            <a:r>
              <a:rPr kumimoji="1" lang="zh-CN" altLang="en-US" sz="2000">
                <a:latin typeface="Times New Roman" pitchFamily="18" charset="0"/>
              </a:rPr>
              <a:t>  </a:t>
            </a:r>
          </a:p>
          <a:p>
            <a:pPr algn="l" eaLnBrk="1" hangingPunct="1"/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2000">
                <a:latin typeface="Times New Roman" pitchFamily="18" charset="0"/>
              </a:rPr>
              <a:t> – </a:t>
            </a:r>
            <a:r>
              <a:rPr kumimoji="1" lang="zh-CN" altLang="en-US" sz="2000" b="1">
                <a:latin typeface="Times New Roman" pitchFamily="18" charset="0"/>
              </a:rPr>
              <a:t>标识符</a:t>
            </a:r>
          </a:p>
          <a:p>
            <a:pPr algn="l" eaLnBrk="1" hangingPunct="1"/>
            <a:r>
              <a:rPr kumimoji="1" lang="en-US" altLang="zh-CN" sz="2000" b="1">
                <a:latin typeface="Times New Roman" pitchFamily="18" charset="0"/>
              </a:rPr>
              <a:t>C </a:t>
            </a:r>
            <a:r>
              <a:rPr kumimoji="1" lang="en-US" altLang="zh-CN" sz="2000">
                <a:latin typeface="Times New Roman" pitchFamily="18" charset="0"/>
              </a:rPr>
              <a:t>– </a:t>
            </a:r>
            <a:r>
              <a:rPr kumimoji="1" lang="zh-CN" altLang="en-US" sz="2000" b="1">
                <a:latin typeface="Times New Roman" pitchFamily="18" charset="0"/>
              </a:rPr>
              <a:t>无符号整数</a:t>
            </a:r>
          </a:p>
          <a:p>
            <a:pPr algn="l" eaLnBrk="1" hangingPunct="1"/>
            <a:r>
              <a:rPr kumimoji="1" lang="en-US" altLang="zh-CN" sz="2000">
                <a:latin typeface="Times New Roman" pitchFamily="18" charset="0"/>
              </a:rPr>
              <a:t>a – </a:t>
            </a:r>
            <a:r>
              <a:rPr kumimoji="1" lang="zh-CN" altLang="en-US" sz="2000" b="1">
                <a:latin typeface="Times New Roman" pitchFamily="18" charset="0"/>
              </a:rPr>
              <a:t>字母</a:t>
            </a:r>
          </a:p>
          <a:p>
            <a:pPr algn="l" eaLnBrk="1" hangingPunct="1"/>
            <a:r>
              <a:rPr kumimoji="1" lang="en-US" altLang="zh-CN" sz="2000">
                <a:latin typeface="Times New Roman" pitchFamily="18" charset="0"/>
              </a:rPr>
              <a:t>b – </a:t>
            </a:r>
            <a:r>
              <a:rPr kumimoji="1" lang="zh-CN" altLang="en-US" sz="2000" b="1">
                <a:latin typeface="Times New Roman" pitchFamily="18" charset="0"/>
              </a:rPr>
              <a:t>数字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2514600" y="4114800"/>
            <a:ext cx="1905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c –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非字母数字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d –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非数字</a:t>
            </a:r>
          </a:p>
        </p:txBody>
      </p: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4527550" y="533400"/>
            <a:ext cx="4267200" cy="5616575"/>
            <a:chOff x="2736" y="384"/>
            <a:chExt cx="2688" cy="3538"/>
          </a:xfrm>
        </p:grpSpPr>
        <p:grpSp>
          <p:nvGrpSpPr>
            <p:cNvPr id="132131" name="Group 35"/>
            <p:cNvGrpSpPr>
              <a:grpSpLocks/>
            </p:cNvGrpSpPr>
            <p:nvPr/>
          </p:nvGrpSpPr>
          <p:grpSpPr bwMode="auto">
            <a:xfrm>
              <a:off x="3737" y="384"/>
              <a:ext cx="480" cy="231"/>
              <a:chOff x="3600" y="624"/>
              <a:chExt cx="480" cy="231"/>
            </a:xfrm>
          </p:grpSpPr>
          <p:sp>
            <p:nvSpPr>
              <p:cNvPr id="132132" name="AutoShape 36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3" name="Text Box 37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ahoma" pitchFamily="34" charset="0"/>
                  </a:rPr>
                  <a:t>begin</a:t>
                </a:r>
              </a:p>
            </p:txBody>
          </p:sp>
        </p:grpSp>
        <p:sp>
          <p:nvSpPr>
            <p:cNvPr id="132134" name="Text Box 38"/>
            <p:cNvSpPr txBox="1">
              <a:spLocks noChangeArrowheads="1"/>
            </p:cNvSpPr>
            <p:nvPr/>
          </p:nvSpPr>
          <p:spPr bwMode="auto">
            <a:xfrm>
              <a:off x="3668" y="698"/>
              <a:ext cx="62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itchFamily="34" charset="0"/>
                </a:rPr>
                <a:t>初始化</a:t>
              </a:r>
            </a:p>
          </p:txBody>
        </p:sp>
        <p:sp>
          <p:nvSpPr>
            <p:cNvPr id="132135" name="Rectangle 39"/>
            <p:cNvSpPr>
              <a:spLocks noChangeArrowheads="1"/>
            </p:cNvSpPr>
            <p:nvPr/>
          </p:nvSpPr>
          <p:spPr bwMode="auto">
            <a:xfrm>
              <a:off x="3551" y="1056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000" b="1">
                  <a:latin typeface="Tahoma" pitchFamily="34" charset="0"/>
                </a:rPr>
                <a:t>过滤空格</a:t>
              </a:r>
            </a:p>
          </p:txBody>
        </p:sp>
        <p:sp>
          <p:nvSpPr>
            <p:cNvPr id="132136" name="Rectangle 40"/>
            <p:cNvSpPr>
              <a:spLocks noChangeArrowheads="1"/>
            </p:cNvSpPr>
            <p:nvPr/>
          </p:nvSpPr>
          <p:spPr bwMode="auto">
            <a:xfrm>
              <a:off x="3558" y="14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000">
                  <a:latin typeface="Tahoma" pitchFamily="34" charset="0"/>
                </a:rPr>
                <a:t>Read(ch)</a:t>
              </a:r>
            </a:p>
          </p:txBody>
        </p:sp>
        <p:grpSp>
          <p:nvGrpSpPr>
            <p:cNvPr id="132137" name="Group 41"/>
            <p:cNvGrpSpPr>
              <a:grpSpLocks/>
            </p:cNvGrpSpPr>
            <p:nvPr/>
          </p:nvGrpSpPr>
          <p:grpSpPr bwMode="auto">
            <a:xfrm>
              <a:off x="3642" y="1782"/>
              <a:ext cx="664" cy="254"/>
              <a:chOff x="3601" y="2174"/>
              <a:chExt cx="664" cy="254"/>
            </a:xfrm>
          </p:grpSpPr>
          <p:sp>
            <p:nvSpPr>
              <p:cNvPr id="132138" name="Text Box 42"/>
              <p:cNvSpPr txBox="1">
                <a:spLocks noChangeArrowheads="1"/>
              </p:cNvSpPr>
              <p:nvPr/>
            </p:nvSpPr>
            <p:spPr bwMode="auto">
              <a:xfrm>
                <a:off x="3641" y="2174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ahoma" pitchFamily="34" charset="0"/>
                  </a:rPr>
                  <a:t>ch=?</a:t>
                </a:r>
              </a:p>
            </p:txBody>
          </p:sp>
          <p:sp>
            <p:nvSpPr>
              <p:cNvPr id="132139" name="AutoShape 43"/>
              <p:cNvSpPr>
                <a:spLocks noChangeArrowheads="1"/>
              </p:cNvSpPr>
              <p:nvPr/>
            </p:nvSpPr>
            <p:spPr bwMode="auto">
              <a:xfrm>
                <a:off x="3601" y="2188"/>
                <a:ext cx="658" cy="240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40" name="Rectangle 44"/>
            <p:cNvSpPr>
              <a:spLocks noChangeArrowheads="1"/>
            </p:cNvSpPr>
            <p:nvPr/>
          </p:nvSpPr>
          <p:spPr bwMode="auto">
            <a:xfrm>
              <a:off x="3001" y="2110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en-US" altLang="zh-CN" sz="2000">
                  <a:latin typeface="Tahoma" pitchFamily="34" charset="0"/>
                </a:rPr>
                <a:t>w←w+ch</a:t>
              </a:r>
            </a:p>
          </p:txBody>
        </p:sp>
        <p:sp>
          <p:nvSpPr>
            <p:cNvPr id="132141" name="Rectangle 45"/>
            <p:cNvSpPr>
              <a:spLocks noChangeArrowheads="1"/>
            </p:cNvSpPr>
            <p:nvPr/>
          </p:nvSpPr>
          <p:spPr bwMode="auto">
            <a:xfrm>
              <a:off x="2995" y="24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000">
                  <a:latin typeface="Tahoma" pitchFamily="34" charset="0"/>
                </a:rPr>
                <a:t>Read(ch)</a:t>
              </a:r>
            </a:p>
          </p:txBody>
        </p:sp>
        <p:sp>
          <p:nvSpPr>
            <p:cNvPr id="132142" name="AutoShape 46"/>
            <p:cNvSpPr>
              <a:spLocks noChangeArrowheads="1"/>
            </p:cNvSpPr>
            <p:nvPr/>
          </p:nvSpPr>
          <p:spPr bwMode="auto">
            <a:xfrm>
              <a:off x="3049" y="2808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43" name="Text Box 47"/>
            <p:cNvSpPr txBox="1">
              <a:spLocks noChangeArrowheads="1"/>
            </p:cNvSpPr>
            <p:nvPr/>
          </p:nvSpPr>
          <p:spPr bwMode="auto">
            <a:xfrm>
              <a:off x="3097" y="2849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ch=a|b</a:t>
              </a:r>
            </a:p>
          </p:txBody>
        </p:sp>
        <p:sp>
          <p:nvSpPr>
            <p:cNvPr id="132144" name="Rectangle 48"/>
            <p:cNvSpPr>
              <a:spLocks noChangeArrowheads="1"/>
            </p:cNvSpPr>
            <p:nvPr/>
          </p:nvSpPr>
          <p:spPr bwMode="auto">
            <a:xfrm>
              <a:off x="4122" y="21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en-US" altLang="zh-CN" sz="2000">
                  <a:latin typeface="Tahoma" pitchFamily="34" charset="0"/>
                </a:rPr>
                <a:t>w←w+ch</a:t>
              </a:r>
            </a:p>
          </p:txBody>
        </p:sp>
        <p:sp>
          <p:nvSpPr>
            <p:cNvPr id="132145" name="Rectangle 49"/>
            <p:cNvSpPr>
              <a:spLocks noChangeArrowheads="1"/>
            </p:cNvSpPr>
            <p:nvPr/>
          </p:nvSpPr>
          <p:spPr bwMode="auto">
            <a:xfrm>
              <a:off x="4109" y="2499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000">
                  <a:latin typeface="Tahoma" pitchFamily="34" charset="0"/>
                </a:rPr>
                <a:t>Read(ch)</a:t>
              </a:r>
            </a:p>
          </p:txBody>
        </p:sp>
        <p:sp>
          <p:nvSpPr>
            <p:cNvPr id="132146" name="AutoShape 50"/>
            <p:cNvSpPr>
              <a:spLocks noChangeArrowheads="1"/>
            </p:cNvSpPr>
            <p:nvPr/>
          </p:nvSpPr>
          <p:spPr bwMode="auto">
            <a:xfrm>
              <a:off x="4170" y="2829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47" name="Text Box 51"/>
            <p:cNvSpPr txBox="1">
              <a:spLocks noChangeArrowheads="1"/>
            </p:cNvSpPr>
            <p:nvPr/>
          </p:nvSpPr>
          <p:spPr bwMode="auto">
            <a:xfrm>
              <a:off x="4218" y="286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ch=b</a:t>
              </a:r>
            </a:p>
          </p:txBody>
        </p:sp>
        <p:sp>
          <p:nvSpPr>
            <p:cNvPr id="132148" name="Line 52"/>
            <p:cNvSpPr>
              <a:spLocks noChangeShapeType="1"/>
            </p:cNvSpPr>
            <p:nvPr/>
          </p:nvSpPr>
          <p:spPr bwMode="auto">
            <a:xfrm>
              <a:off x="3977" y="65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49" name="Line 53"/>
            <p:cNvSpPr>
              <a:spLocks noChangeShapeType="1"/>
            </p:cNvSpPr>
            <p:nvPr/>
          </p:nvSpPr>
          <p:spPr bwMode="auto">
            <a:xfrm>
              <a:off x="3977" y="100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50" name="Line 54"/>
            <p:cNvSpPr>
              <a:spLocks noChangeShapeType="1"/>
            </p:cNvSpPr>
            <p:nvPr/>
          </p:nvSpPr>
          <p:spPr bwMode="auto">
            <a:xfrm>
              <a:off x="3984" y="13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51" name="Line 55"/>
            <p:cNvSpPr>
              <a:spLocks noChangeShapeType="1"/>
            </p:cNvSpPr>
            <p:nvPr/>
          </p:nvSpPr>
          <p:spPr bwMode="auto">
            <a:xfrm>
              <a:off x="3977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52" name="Line 56"/>
            <p:cNvSpPr>
              <a:spLocks noChangeShapeType="1"/>
            </p:cNvSpPr>
            <p:nvPr/>
          </p:nvSpPr>
          <p:spPr bwMode="auto">
            <a:xfrm flipH="1">
              <a:off x="3408" y="1920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53" name="Line 57"/>
            <p:cNvSpPr>
              <a:spLocks noChangeShapeType="1"/>
            </p:cNvSpPr>
            <p:nvPr/>
          </p:nvSpPr>
          <p:spPr bwMode="auto">
            <a:xfrm>
              <a:off x="4307" y="19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3531" y="1903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4224" y="191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b</a:t>
              </a:r>
            </a:p>
          </p:txBody>
        </p:sp>
        <p:sp>
          <p:nvSpPr>
            <p:cNvPr id="132156" name="Line 60"/>
            <p:cNvSpPr>
              <a:spLocks noChangeShapeType="1"/>
            </p:cNvSpPr>
            <p:nvPr/>
          </p:nvSpPr>
          <p:spPr bwMode="auto">
            <a:xfrm>
              <a:off x="4320" y="190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4322" y="1744"/>
              <a:ext cx="2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000" b="1">
                  <a:latin typeface="Tahoma" pitchFamily="34" charset="0"/>
                </a:rPr>
                <a:t>其它</a:t>
              </a:r>
            </a:p>
          </p:txBody>
        </p:sp>
        <p:sp>
          <p:nvSpPr>
            <p:cNvPr id="132158" name="Rectangle 62"/>
            <p:cNvSpPr>
              <a:spLocks noChangeArrowheads="1"/>
            </p:cNvSpPr>
            <p:nvPr/>
          </p:nvSpPr>
          <p:spPr bwMode="auto">
            <a:xfrm>
              <a:off x="4656" y="1771"/>
              <a:ext cx="76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1800" b="1">
                  <a:latin typeface="Tahoma" pitchFamily="34" charset="0"/>
                </a:rPr>
                <a:t>报错处理</a:t>
              </a:r>
            </a:p>
          </p:txBody>
        </p:sp>
        <p:sp>
          <p:nvSpPr>
            <p:cNvPr id="132159" name="Line 63"/>
            <p:cNvSpPr>
              <a:spLocks noChangeShapeType="1"/>
            </p:cNvSpPr>
            <p:nvPr/>
          </p:nvSpPr>
          <p:spPr bwMode="auto">
            <a:xfrm>
              <a:off x="3408" y="240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0" name="Line 64"/>
            <p:cNvSpPr>
              <a:spLocks noChangeShapeType="1"/>
            </p:cNvSpPr>
            <p:nvPr/>
          </p:nvSpPr>
          <p:spPr bwMode="auto">
            <a:xfrm>
              <a:off x="4526" y="24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1" name="Line 65"/>
            <p:cNvSpPr>
              <a:spLocks noChangeShapeType="1"/>
            </p:cNvSpPr>
            <p:nvPr/>
          </p:nvSpPr>
          <p:spPr bwMode="auto">
            <a:xfrm>
              <a:off x="3406" y="27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2" name="Line 66"/>
            <p:cNvSpPr>
              <a:spLocks noChangeShapeType="1"/>
            </p:cNvSpPr>
            <p:nvPr/>
          </p:nvSpPr>
          <p:spPr bwMode="auto">
            <a:xfrm>
              <a:off x="4531" y="27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3" name="Line 67"/>
            <p:cNvSpPr>
              <a:spLocks noChangeShapeType="1"/>
            </p:cNvSpPr>
            <p:nvPr/>
          </p:nvSpPr>
          <p:spPr bwMode="auto">
            <a:xfrm>
              <a:off x="2908" y="298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4" name="Line 68"/>
            <p:cNvSpPr>
              <a:spLocks noChangeShapeType="1"/>
            </p:cNvSpPr>
            <p:nvPr/>
          </p:nvSpPr>
          <p:spPr bwMode="auto">
            <a:xfrm>
              <a:off x="2908" y="2262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5" name="Line 69"/>
            <p:cNvSpPr>
              <a:spLocks noChangeShapeType="1"/>
            </p:cNvSpPr>
            <p:nvPr/>
          </p:nvSpPr>
          <p:spPr bwMode="auto">
            <a:xfrm>
              <a:off x="291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6" name="Line 70"/>
            <p:cNvSpPr>
              <a:spLocks noChangeShapeType="1"/>
            </p:cNvSpPr>
            <p:nvPr/>
          </p:nvSpPr>
          <p:spPr bwMode="auto">
            <a:xfrm>
              <a:off x="4894" y="299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7" name="Line 71"/>
            <p:cNvSpPr>
              <a:spLocks noChangeShapeType="1"/>
            </p:cNvSpPr>
            <p:nvPr/>
          </p:nvSpPr>
          <p:spPr bwMode="auto">
            <a:xfrm>
              <a:off x="5047" y="227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8" name="Line 72"/>
            <p:cNvSpPr>
              <a:spLocks noChangeShapeType="1"/>
            </p:cNvSpPr>
            <p:nvPr/>
          </p:nvSpPr>
          <p:spPr bwMode="auto">
            <a:xfrm flipH="1">
              <a:off x="494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69" name="Text Box 73"/>
            <p:cNvSpPr txBox="1">
              <a:spLocks noChangeArrowheads="1"/>
            </p:cNvSpPr>
            <p:nvPr/>
          </p:nvSpPr>
          <p:spPr bwMode="auto">
            <a:xfrm>
              <a:off x="2736" y="274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y</a:t>
              </a:r>
            </a:p>
          </p:txBody>
        </p:sp>
        <p:sp>
          <p:nvSpPr>
            <p:cNvPr id="132170" name="Text Box 74"/>
            <p:cNvSpPr txBox="1">
              <a:spLocks noChangeArrowheads="1"/>
            </p:cNvSpPr>
            <p:nvPr/>
          </p:nvSpPr>
          <p:spPr bwMode="auto">
            <a:xfrm>
              <a:off x="5033" y="27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y</a:t>
              </a:r>
            </a:p>
          </p:txBody>
        </p:sp>
        <p:sp>
          <p:nvSpPr>
            <p:cNvPr id="132171" name="Rectangle 75"/>
            <p:cNvSpPr>
              <a:spLocks noChangeArrowheads="1"/>
            </p:cNvSpPr>
            <p:nvPr/>
          </p:nvSpPr>
          <p:spPr bwMode="auto">
            <a:xfrm>
              <a:off x="3024" y="3242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000">
                  <a:latin typeface="Tahoma" pitchFamily="34" charset="0"/>
                </a:rPr>
                <a:t>kind←0</a:t>
              </a:r>
            </a:p>
          </p:txBody>
        </p:sp>
        <p:sp>
          <p:nvSpPr>
            <p:cNvPr id="132172" name="Rectangle 76"/>
            <p:cNvSpPr>
              <a:spLocks noChangeArrowheads="1"/>
            </p:cNvSpPr>
            <p:nvPr/>
          </p:nvSpPr>
          <p:spPr bwMode="auto">
            <a:xfrm>
              <a:off x="4115" y="32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000">
                  <a:latin typeface="Tahoma" pitchFamily="34" charset="0"/>
                </a:rPr>
                <a:t>kind←1</a:t>
              </a:r>
            </a:p>
          </p:txBody>
        </p:sp>
        <p:sp>
          <p:nvSpPr>
            <p:cNvPr id="132173" name="Line 77"/>
            <p:cNvSpPr>
              <a:spLocks noChangeShapeType="1"/>
            </p:cNvSpPr>
            <p:nvPr/>
          </p:nvSpPr>
          <p:spPr bwMode="auto">
            <a:xfrm>
              <a:off x="3415" y="3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74" name="Line 78"/>
            <p:cNvSpPr>
              <a:spLocks noChangeShapeType="1"/>
            </p:cNvSpPr>
            <p:nvPr/>
          </p:nvSpPr>
          <p:spPr bwMode="auto">
            <a:xfrm>
              <a:off x="4525" y="32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75" name="Text Box 79"/>
            <p:cNvSpPr txBox="1">
              <a:spLocks noChangeArrowheads="1"/>
            </p:cNvSpPr>
            <p:nvPr/>
          </p:nvSpPr>
          <p:spPr bwMode="auto">
            <a:xfrm>
              <a:off x="3455" y="304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n</a:t>
              </a:r>
            </a:p>
          </p:txBody>
        </p:sp>
        <p:sp>
          <p:nvSpPr>
            <p:cNvPr id="132176" name="Text Box 80"/>
            <p:cNvSpPr txBox="1">
              <a:spLocks noChangeArrowheads="1"/>
            </p:cNvSpPr>
            <p:nvPr/>
          </p:nvSpPr>
          <p:spPr bwMode="auto">
            <a:xfrm>
              <a:off x="4558" y="3059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ahoma" pitchFamily="34" charset="0"/>
                </a:rPr>
                <a:t>n</a:t>
              </a:r>
            </a:p>
          </p:txBody>
        </p:sp>
        <p:sp>
          <p:nvSpPr>
            <p:cNvPr id="132177" name="Line 81"/>
            <p:cNvSpPr>
              <a:spLocks noChangeShapeType="1"/>
            </p:cNvSpPr>
            <p:nvPr/>
          </p:nvSpPr>
          <p:spPr bwMode="auto">
            <a:xfrm>
              <a:off x="3429" y="3537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78" name="Line 82"/>
            <p:cNvSpPr>
              <a:spLocks noChangeShapeType="1"/>
            </p:cNvSpPr>
            <p:nvPr/>
          </p:nvSpPr>
          <p:spPr bwMode="auto">
            <a:xfrm>
              <a:off x="3436" y="3602"/>
              <a:ext cx="10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79" name="Line 83"/>
            <p:cNvSpPr>
              <a:spLocks noChangeShapeType="1"/>
            </p:cNvSpPr>
            <p:nvPr/>
          </p:nvSpPr>
          <p:spPr bwMode="auto">
            <a:xfrm>
              <a:off x="4533" y="3549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80" name="Line 84"/>
            <p:cNvSpPr>
              <a:spLocks noChangeShapeType="1"/>
            </p:cNvSpPr>
            <p:nvPr/>
          </p:nvSpPr>
          <p:spPr bwMode="auto">
            <a:xfrm>
              <a:off x="3977" y="363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2181" name="Group 85"/>
            <p:cNvGrpSpPr>
              <a:grpSpLocks/>
            </p:cNvGrpSpPr>
            <p:nvPr/>
          </p:nvGrpSpPr>
          <p:grpSpPr bwMode="auto">
            <a:xfrm>
              <a:off x="3744" y="3691"/>
              <a:ext cx="480" cy="231"/>
              <a:chOff x="3600" y="624"/>
              <a:chExt cx="480" cy="231"/>
            </a:xfrm>
          </p:grpSpPr>
          <p:sp>
            <p:nvSpPr>
              <p:cNvPr id="132182" name="AutoShape 86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83" name="Text Box 87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ahoma" pitchFamily="34" charset="0"/>
                  </a:rPr>
                  <a:t>end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</p:spPr>
        <p:txBody>
          <a:bodyPr/>
          <a:lstStyle/>
          <a:p>
            <a:pPr eaLnBrk="0" hangingPunct="0"/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3.7</a:t>
            </a:r>
            <a:r>
              <a:rPr lang="zh-CN" altLang="en-US" sz="2400" b="1" kern="1200" dirty="0">
                <a:latin typeface="Times New Roman" pitchFamily="18" charset="0"/>
                <a:ea typeface="黑体" pitchFamily="2" charset="-122"/>
              </a:rPr>
              <a:t>词法分析器的生成器</a:t>
            </a:r>
            <a:r>
              <a:rPr lang="en-US" altLang="zh-CN" sz="2400" b="1" kern="1200" dirty="0">
                <a:latin typeface="Times New Roman" pitchFamily="18" charset="0"/>
                <a:ea typeface="黑体" pitchFamily="2" charset="-122"/>
              </a:rPr>
              <a:t>LEX</a:t>
            </a:r>
            <a:endParaRPr lang="zh-CN" altLang="en-US" sz="2400" b="1" kern="12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762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 </a:t>
            </a:r>
            <a:r>
              <a:rPr lang="zh-CN" altLang="en-US" sz="2400" b="1" dirty="0"/>
              <a:t>用</a:t>
            </a:r>
            <a:r>
              <a:rPr lang="en-US" altLang="zh-CN" sz="2400" b="1" dirty="0" err="1"/>
              <a:t>Lex</a:t>
            </a:r>
            <a:r>
              <a:rPr lang="zh-CN" altLang="en-US" sz="2400" b="1" dirty="0"/>
              <a:t>建立词法分析器的步骤</a:t>
            </a:r>
            <a:endParaRPr lang="zh-CN" altLang="en-US" sz="2000" b="1" dirty="0">
              <a:cs typeface="Times New Roman" pitchFamily="18" charset="0"/>
            </a:endParaRPr>
          </a:p>
        </p:txBody>
      </p:sp>
      <p:grpSp>
        <p:nvGrpSpPr>
          <p:cNvPr id="443396" name="Group 4"/>
          <p:cNvGrpSpPr>
            <a:grpSpLocks/>
          </p:cNvGrpSpPr>
          <p:nvPr/>
        </p:nvGrpSpPr>
        <p:grpSpPr bwMode="auto">
          <a:xfrm>
            <a:off x="685800" y="2133600"/>
            <a:ext cx="7543800" cy="3668713"/>
            <a:chOff x="432" y="1632"/>
            <a:chExt cx="4752" cy="1783"/>
          </a:xfrm>
        </p:grpSpPr>
        <p:sp>
          <p:nvSpPr>
            <p:cNvPr id="443397" name="Rectangle 5"/>
            <p:cNvSpPr>
              <a:spLocks noChangeArrowheads="1"/>
            </p:cNvSpPr>
            <p:nvPr/>
          </p:nvSpPr>
          <p:spPr bwMode="auto">
            <a:xfrm>
              <a:off x="2432" y="1632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/>
              <a:endParaRPr lang="en-US" altLang="zh-CN" sz="1800" b="1" dirty="0" smtClean="0"/>
            </a:p>
            <a:p>
              <a:pPr algn="ctr"/>
              <a:r>
                <a:rPr lang="en-US" altLang="zh-CN" sz="1800" b="1" dirty="0" err="1" smtClean="0"/>
                <a:t>Lex</a:t>
              </a:r>
              <a:endParaRPr lang="en-US" altLang="zh-CN" sz="1800" b="1" dirty="0"/>
            </a:p>
            <a:p>
              <a:pPr algn="ctr"/>
              <a:r>
                <a:rPr lang="zh-CN" altLang="en-US" sz="1800" b="1" dirty="0"/>
                <a:t>编译器</a:t>
              </a:r>
            </a:p>
          </p:txBody>
        </p:sp>
        <p:sp>
          <p:nvSpPr>
            <p:cNvPr id="443398" name="Line 6"/>
            <p:cNvSpPr>
              <a:spLocks noChangeShapeType="1"/>
            </p:cNvSpPr>
            <p:nvPr/>
          </p:nvSpPr>
          <p:spPr bwMode="auto">
            <a:xfrm>
              <a:off x="1793" y="190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399" name="Line 7"/>
            <p:cNvSpPr>
              <a:spLocks noChangeShapeType="1"/>
            </p:cNvSpPr>
            <p:nvPr/>
          </p:nvSpPr>
          <p:spPr bwMode="auto">
            <a:xfrm>
              <a:off x="3254" y="189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0" name="Rectangle 8"/>
            <p:cNvSpPr>
              <a:spLocks noChangeArrowheads="1"/>
            </p:cNvSpPr>
            <p:nvPr/>
          </p:nvSpPr>
          <p:spPr bwMode="auto">
            <a:xfrm>
              <a:off x="432" y="1742"/>
              <a:ext cx="133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600" b="1" dirty="0" err="1"/>
                <a:t>Lex</a:t>
              </a:r>
              <a:r>
                <a:rPr lang="zh-CN" altLang="en-US" sz="1600" b="1" dirty="0"/>
                <a:t>源程序</a:t>
              </a:r>
              <a:r>
                <a:rPr lang="en-US" altLang="zh-CN" sz="1600" b="1" dirty="0" err="1"/>
                <a:t>lex.l</a:t>
              </a:r>
              <a:endParaRPr lang="en-US" altLang="zh-CN" sz="1600" b="1" dirty="0"/>
            </a:p>
          </p:txBody>
        </p:sp>
        <p:sp>
          <p:nvSpPr>
            <p:cNvPr id="443401" name="Rectangle 9"/>
            <p:cNvSpPr>
              <a:spLocks noChangeArrowheads="1"/>
            </p:cNvSpPr>
            <p:nvPr/>
          </p:nvSpPr>
          <p:spPr bwMode="auto">
            <a:xfrm>
              <a:off x="3894" y="1720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600" b="1" dirty="0" err="1"/>
                <a:t>lex.yy.c</a:t>
              </a:r>
              <a:endParaRPr lang="en-US" altLang="zh-CN" sz="1600" b="1" dirty="0"/>
            </a:p>
          </p:txBody>
        </p:sp>
        <p:sp>
          <p:nvSpPr>
            <p:cNvPr id="443402" name="Rectangle 10"/>
            <p:cNvSpPr>
              <a:spLocks noChangeArrowheads="1"/>
            </p:cNvSpPr>
            <p:nvPr/>
          </p:nvSpPr>
          <p:spPr bwMode="auto">
            <a:xfrm>
              <a:off x="2432" y="2274"/>
              <a:ext cx="811" cy="5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/>
              <a:endParaRPr lang="en-US" altLang="zh-CN" sz="1800" b="1" dirty="0" smtClean="0"/>
            </a:p>
            <a:p>
              <a:pPr algn="ctr"/>
              <a:r>
                <a:rPr lang="en-US" altLang="zh-CN" b="1" dirty="0" smtClean="0"/>
                <a:t>C</a:t>
              </a:r>
              <a:endParaRPr lang="en-US" altLang="zh-CN" b="1" dirty="0"/>
            </a:p>
            <a:p>
              <a:pPr algn="ctr"/>
              <a:r>
                <a:rPr lang="zh-CN" altLang="en-US" b="1" dirty="0"/>
                <a:t>编译器</a:t>
              </a:r>
            </a:p>
          </p:txBody>
        </p:sp>
        <p:sp>
          <p:nvSpPr>
            <p:cNvPr id="443403" name="Line 11"/>
            <p:cNvSpPr>
              <a:spLocks noChangeShapeType="1"/>
            </p:cNvSpPr>
            <p:nvPr/>
          </p:nvSpPr>
          <p:spPr bwMode="auto">
            <a:xfrm>
              <a:off x="1793" y="254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4" name="Line 12"/>
            <p:cNvSpPr>
              <a:spLocks noChangeShapeType="1"/>
            </p:cNvSpPr>
            <p:nvPr/>
          </p:nvSpPr>
          <p:spPr bwMode="auto">
            <a:xfrm>
              <a:off x="3254" y="253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5" name="Rectangle 13"/>
            <p:cNvSpPr>
              <a:spLocks noChangeArrowheads="1"/>
            </p:cNvSpPr>
            <p:nvPr/>
          </p:nvSpPr>
          <p:spPr bwMode="auto">
            <a:xfrm>
              <a:off x="480" y="2352"/>
              <a:ext cx="81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800" b="1" dirty="0" err="1"/>
                <a:t>lex.yy.c</a:t>
              </a:r>
              <a:endParaRPr lang="en-US" altLang="zh-CN" sz="1800" b="1" dirty="0"/>
            </a:p>
          </p:txBody>
        </p:sp>
        <p:sp>
          <p:nvSpPr>
            <p:cNvPr id="443406" name="Rectangle 14"/>
            <p:cNvSpPr>
              <a:spLocks noChangeArrowheads="1"/>
            </p:cNvSpPr>
            <p:nvPr/>
          </p:nvSpPr>
          <p:spPr bwMode="auto">
            <a:xfrm>
              <a:off x="3894" y="2363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en-US" altLang="zh-CN" sz="1800" b="1" dirty="0" err="1"/>
                <a:t>a.out</a:t>
              </a:r>
              <a:endParaRPr lang="en-US" altLang="zh-CN" sz="1800" b="1" dirty="0"/>
            </a:p>
          </p:txBody>
        </p:sp>
        <p:sp>
          <p:nvSpPr>
            <p:cNvPr id="443407" name="Rectangle 15"/>
            <p:cNvSpPr>
              <a:spLocks noChangeArrowheads="1"/>
            </p:cNvSpPr>
            <p:nvPr/>
          </p:nvSpPr>
          <p:spPr bwMode="auto">
            <a:xfrm>
              <a:off x="2432" y="2905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0" rIns="90000" bIns="10800"/>
            <a:lstStyle/>
            <a:p>
              <a:pPr algn="ctr"/>
              <a:endParaRPr lang="en-US" altLang="zh-CN" sz="1800" b="1" dirty="0" smtClean="0"/>
            </a:p>
            <a:p>
              <a:pPr algn="ctr"/>
              <a:r>
                <a:rPr lang="en-US" altLang="zh-CN" sz="1800" b="1" dirty="0" err="1" smtClean="0"/>
                <a:t>a.out</a:t>
              </a:r>
              <a:endParaRPr lang="en-US" altLang="zh-CN" sz="1800" b="1" dirty="0"/>
            </a:p>
          </p:txBody>
        </p:sp>
        <p:sp>
          <p:nvSpPr>
            <p:cNvPr id="443408" name="Line 16"/>
            <p:cNvSpPr>
              <a:spLocks noChangeShapeType="1"/>
            </p:cNvSpPr>
            <p:nvPr/>
          </p:nvSpPr>
          <p:spPr bwMode="auto">
            <a:xfrm>
              <a:off x="1793" y="317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9" name="Line 17"/>
            <p:cNvSpPr>
              <a:spLocks noChangeShapeType="1"/>
            </p:cNvSpPr>
            <p:nvPr/>
          </p:nvSpPr>
          <p:spPr bwMode="auto">
            <a:xfrm>
              <a:off x="3254" y="316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10" name="Rectangle 18"/>
            <p:cNvSpPr>
              <a:spLocks noChangeArrowheads="1"/>
            </p:cNvSpPr>
            <p:nvPr/>
          </p:nvSpPr>
          <p:spPr bwMode="auto">
            <a:xfrm>
              <a:off x="480" y="3024"/>
              <a:ext cx="76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1800" b="1" dirty="0"/>
                <a:t>输入流</a:t>
              </a:r>
            </a:p>
          </p:txBody>
        </p:sp>
        <p:sp>
          <p:nvSpPr>
            <p:cNvPr id="443411" name="Rectangle 19"/>
            <p:cNvSpPr>
              <a:spLocks noChangeArrowheads="1"/>
            </p:cNvSpPr>
            <p:nvPr/>
          </p:nvSpPr>
          <p:spPr bwMode="auto">
            <a:xfrm>
              <a:off x="3894" y="2993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1800" b="1" dirty="0"/>
                <a:t>记号序列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zh-CN" altLang="en-US" sz="2400" b="1" dirty="0" smtClean="0">
                <a:ea typeface="黑体" pitchFamily="2" charset="-122"/>
              </a:rPr>
              <a:t> </a:t>
            </a:r>
            <a:r>
              <a:rPr lang="en-US" altLang="zh-CN" sz="2400" b="1" dirty="0" smtClean="0">
                <a:ea typeface="黑体" pitchFamily="2" charset="-122"/>
              </a:rPr>
              <a:t>3.7.1  </a:t>
            </a:r>
            <a:r>
              <a:rPr lang="en-US" altLang="zh-CN" sz="2400" b="1" dirty="0" smtClean="0"/>
              <a:t>LEX</a:t>
            </a:r>
            <a:r>
              <a:rPr lang="zh-CN" altLang="en-US" sz="2400" b="1" dirty="0" smtClean="0"/>
              <a:t>源程序结构</a:t>
            </a:r>
            <a:endParaRPr lang="zh-CN" altLang="en-US" sz="2400" b="1" dirty="0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181600"/>
          </a:xfrm>
          <a:noFill/>
          <a:ln/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en-US" altLang="zh-CN" sz="2400" b="1" dirty="0" err="1"/>
              <a:t>Lex</a:t>
            </a:r>
            <a:r>
              <a:rPr lang="zh-CN" altLang="en-US" sz="2400" b="1" dirty="0">
                <a:latin typeface="宋体" charset="-122"/>
              </a:rPr>
              <a:t>程序包括三个部分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声明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％％</a:t>
            </a:r>
            <a:endParaRPr lang="zh-CN" altLang="en-US" sz="2000" b="1" dirty="0"/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翻译规则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％％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宋体" charset="-122"/>
              </a:rPr>
              <a:t>  辅助过程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</a:pPr>
            <a:r>
              <a:rPr lang="en-US" altLang="zh-CN" sz="2400" b="1" dirty="0" err="1">
                <a:cs typeface="Times New Roman" pitchFamily="18" charset="0"/>
              </a:rPr>
              <a:t>Lex</a:t>
            </a:r>
            <a:r>
              <a:rPr lang="zh-CN" altLang="en-US" sz="2400" b="1" dirty="0">
                <a:latin typeface="宋体" charset="-122"/>
              </a:rPr>
              <a:t>程序的翻译规则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cs typeface="Times New Roman" pitchFamily="18" charset="0"/>
              </a:rPr>
              <a:t>  p</a:t>
            </a:r>
            <a:r>
              <a:rPr lang="en-US" altLang="zh-CN" sz="2000" b="1" baseline="-30000" dirty="0">
                <a:cs typeface="Times New Roman" pitchFamily="18" charset="0"/>
              </a:rPr>
              <a:t>1		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r>
              <a:rPr lang="zh-CN" altLang="en-US" sz="2000" b="1" dirty="0"/>
              <a:t>动作</a:t>
            </a:r>
            <a:r>
              <a:rPr lang="zh-CN" altLang="en-US" sz="2000" b="1" dirty="0">
                <a:cs typeface="Times New Roman" pitchFamily="18" charset="0"/>
              </a:rPr>
              <a:t>1}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cs typeface="Times New Roman" pitchFamily="18" charset="0"/>
              </a:rPr>
              <a:t>  p</a:t>
            </a:r>
            <a:r>
              <a:rPr lang="en-US" altLang="zh-CN" sz="2000" b="1" baseline="-30000" dirty="0">
                <a:cs typeface="Times New Roman" pitchFamily="18" charset="0"/>
              </a:rPr>
              <a:t>2		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r>
              <a:rPr lang="zh-CN" altLang="en-US" sz="2000" b="1" dirty="0"/>
              <a:t>动作</a:t>
            </a:r>
            <a:r>
              <a:rPr lang="zh-CN" altLang="en-US" sz="2000" b="1" dirty="0">
                <a:cs typeface="Times New Roman" pitchFamily="18" charset="0"/>
              </a:rPr>
              <a:t>2}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  …		…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cs typeface="Times New Roman" pitchFamily="18" charset="0"/>
              </a:rPr>
              <a:t>  </a:t>
            </a:r>
            <a:r>
              <a:rPr lang="en-US" altLang="zh-CN" sz="2000" b="1" i="1" dirty="0" err="1">
                <a:cs typeface="Times New Roman" pitchFamily="18" charset="0"/>
              </a:rPr>
              <a:t>p</a:t>
            </a:r>
            <a:r>
              <a:rPr lang="en-US" altLang="zh-CN" sz="2000" b="1" i="1" baseline="-30000" dirty="0" err="1">
                <a:cs typeface="Times New Roman" pitchFamily="18" charset="0"/>
              </a:rPr>
              <a:t>n</a:t>
            </a:r>
            <a:r>
              <a:rPr lang="en-US" altLang="zh-CN" sz="2000" b="1" i="1" baseline="-30000" dirty="0">
                <a:cs typeface="Times New Roman" pitchFamily="18" charset="0"/>
              </a:rPr>
              <a:t>		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r>
              <a:rPr lang="zh-CN" altLang="en-US" sz="2000" b="1" dirty="0"/>
              <a:t>动作</a:t>
            </a:r>
            <a:r>
              <a:rPr lang="en-US" altLang="zh-CN" sz="2000" b="1" i="1" dirty="0">
                <a:cs typeface="Times New Roman" pitchFamily="18" charset="0"/>
              </a:rPr>
              <a:t>n</a:t>
            </a:r>
            <a:r>
              <a:rPr lang="en-US" altLang="zh-CN" sz="2000" b="1" dirty="0">
                <a:cs typeface="Times New Roman" pitchFamily="18" charset="0"/>
              </a:rPr>
              <a:t>}</a:t>
            </a:r>
            <a:endParaRPr lang="zh-CN" altLang="en-US" sz="20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en-US" altLang="zh-CN" sz="2400" b="1" dirty="0" smtClean="0"/>
              <a:t>3.7.2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LEX </a:t>
            </a:r>
            <a:r>
              <a:rPr lang="zh-CN" altLang="en-US" sz="2400" b="1" dirty="0" smtClean="0"/>
              <a:t>声明</a:t>
            </a:r>
            <a:endParaRPr lang="zh-CN" altLang="en-US" sz="2400" b="1" dirty="0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5181600"/>
          </a:xfrm>
          <a:noFill/>
          <a:ln/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zh-CN" altLang="en-US" sz="2400" b="1" dirty="0">
                <a:latin typeface="宋体" charset="-122"/>
              </a:rPr>
              <a:t>例---声明部分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cs typeface="Times New Roman" pitchFamily="18" charset="0"/>
              </a:rPr>
              <a:t>%{</a:t>
            </a:r>
            <a:endParaRPr lang="zh-CN" altLang="en-US" sz="2000" b="1" dirty="0">
              <a:solidFill>
                <a:srgbClr val="0000FF"/>
              </a:solidFill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/</a:t>
            </a:r>
            <a:r>
              <a:rPr lang="zh-CN" altLang="en-US" sz="2000" b="1" dirty="0">
                <a:latin typeface="宋体" charset="-122"/>
              </a:rPr>
              <a:t>* </a:t>
            </a:r>
            <a:r>
              <a:rPr lang="zh-CN" altLang="en-US" sz="2000" b="1" dirty="0"/>
              <a:t>常量</a:t>
            </a:r>
            <a:r>
              <a:rPr lang="en-US" altLang="zh-CN" sz="2000" b="1" dirty="0">
                <a:cs typeface="Times New Roman" pitchFamily="18" charset="0"/>
              </a:rPr>
              <a:t>LT, LE, EQ, NE, GT, GE, WHILE, DO, ID, NUMBER, RELOP</a:t>
            </a:r>
            <a:r>
              <a:rPr lang="zh-CN" altLang="en-US" sz="2000" b="1" dirty="0"/>
              <a:t>的定义</a:t>
            </a:r>
            <a:r>
              <a:rPr lang="zh-CN" altLang="en-US" sz="2000" b="1" dirty="0">
                <a:latin typeface="宋体" charset="-122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%}</a:t>
            </a:r>
            <a:endParaRPr lang="zh-CN" altLang="en-US" sz="2000" b="1" dirty="0">
              <a:solidFill>
                <a:srgbClr val="0000FF"/>
              </a:solidFill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/</a:t>
            </a:r>
            <a:r>
              <a:rPr lang="zh-CN" altLang="en-US" sz="2000" b="1" dirty="0">
                <a:latin typeface="宋体" charset="-122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 </a:t>
            </a:r>
            <a:r>
              <a:rPr lang="zh-CN" altLang="en-US" sz="2000" b="1" dirty="0" smtClean="0"/>
              <a:t>正规式定义</a:t>
            </a:r>
            <a:r>
              <a:rPr lang="zh-CN" altLang="en-US" sz="2000" b="1" dirty="0" smtClean="0">
                <a:cs typeface="Times New Roman" pitchFamily="18" charset="0"/>
              </a:rPr>
              <a:t> </a:t>
            </a:r>
            <a:r>
              <a:rPr lang="zh-CN" altLang="en-US" sz="2000" b="1" dirty="0">
                <a:latin typeface="宋体" charset="-122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cs typeface="Times New Roman" pitchFamily="18" charset="0"/>
              </a:rPr>
              <a:t>delim</a:t>
            </a:r>
            <a:r>
              <a:rPr lang="en-US" altLang="zh-CN" sz="2000" b="1" dirty="0">
                <a:cs typeface="Times New Roman" pitchFamily="18" charset="0"/>
              </a:rPr>
              <a:t>		[  \t \n ]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cs typeface="Times New Roman" pitchFamily="18" charset="0"/>
              </a:rPr>
              <a:t>ws</a:t>
            </a:r>
            <a:r>
              <a:rPr lang="en-US" altLang="zh-CN" sz="2000" b="1" dirty="0">
                <a:cs typeface="Times New Roman" pitchFamily="18" charset="0"/>
              </a:rPr>
              <a:t>		{</a:t>
            </a:r>
            <a:r>
              <a:rPr lang="en-US" altLang="zh-CN" sz="2000" b="1" dirty="0" err="1">
                <a:cs typeface="Times New Roman" pitchFamily="18" charset="0"/>
              </a:rPr>
              <a:t>delim</a:t>
            </a:r>
            <a:r>
              <a:rPr lang="en-US" altLang="zh-CN" sz="2000" b="1" dirty="0">
                <a:cs typeface="Times New Roman" pitchFamily="18" charset="0"/>
              </a:rPr>
              <a:t>}+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letter		[A 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 err="1">
                <a:cs typeface="Times New Roman" pitchFamily="18" charset="0"/>
              </a:rPr>
              <a:t>Za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>
                <a:cs typeface="Times New Roman" pitchFamily="18" charset="0"/>
              </a:rPr>
              <a:t> z]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digit		[0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>
                <a:cs typeface="Times New Roman" pitchFamily="18" charset="0"/>
              </a:rPr>
              <a:t>9]</a:t>
            </a:r>
            <a:endParaRPr lang="en-US" altLang="zh-CN" sz="2000" b="1" dirty="0">
              <a:latin typeface="宋体" charset="-12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id			{letter}({letter}|{digit})</a:t>
            </a:r>
            <a:r>
              <a:rPr lang="en-US" altLang="zh-CN" sz="2000" b="1" dirty="0">
                <a:latin typeface="宋体" charset="-122"/>
              </a:rPr>
              <a:t>*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number	{digit}+(\ .{digit}+)?(E[+\</a:t>
            </a:r>
            <a:r>
              <a:rPr lang="en-US" altLang="zh-CN" sz="2000" b="1" dirty="0">
                <a:sym typeface="Symbol" pitchFamily="18" charset="2"/>
              </a:rPr>
              <a:t></a:t>
            </a:r>
            <a:r>
              <a:rPr lang="en-US" altLang="zh-CN" sz="2000" b="1" dirty="0">
                <a:cs typeface="Times New Roman" pitchFamily="18" charset="0"/>
              </a:rPr>
              <a:t>]?{digit}+)?</a:t>
            </a:r>
            <a:endParaRPr lang="zh-CN" altLang="en-US" sz="20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en-US" altLang="zh-CN" b="1" dirty="0" smtClean="0">
                <a:ea typeface="黑体" pitchFamily="2" charset="-122"/>
              </a:rPr>
              <a:t>3.7.3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LEX</a:t>
            </a:r>
            <a:r>
              <a:rPr lang="zh-CN" altLang="en-US" b="1" dirty="0" smtClean="0"/>
              <a:t>翻译规则</a:t>
            </a:r>
            <a:endParaRPr lang="zh-CN" altLang="en-US" b="1"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9" y="1143000"/>
            <a:ext cx="8991600" cy="5181600"/>
          </a:xfrm>
          <a:noFill/>
          <a:ln/>
        </p:spPr>
        <p:txBody>
          <a:bodyPr/>
          <a:lstStyle/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cs typeface="Times New Roman" pitchFamily="18" charset="0"/>
              </a:rPr>
              <a:t>单词                   执行的动作或调用方法</a:t>
            </a:r>
            <a:endParaRPr lang="en-US" altLang="zh-CN" sz="2000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cs typeface="Times New Roman" pitchFamily="18" charset="0"/>
              </a:rPr>
              <a:t>{</a:t>
            </a:r>
            <a:r>
              <a:rPr lang="en-US" altLang="zh-CN" sz="2000" b="1" dirty="0" err="1">
                <a:cs typeface="Times New Roman" pitchFamily="18" charset="0"/>
              </a:rPr>
              <a:t>ws</a:t>
            </a:r>
            <a:r>
              <a:rPr lang="en-US" altLang="zh-CN" sz="2000" b="1" dirty="0">
                <a:cs typeface="Times New Roman" pitchFamily="18" charset="0"/>
              </a:rPr>
              <a:t>}		{/</a:t>
            </a:r>
            <a:r>
              <a:rPr lang="en-US" altLang="zh-CN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zh-CN" altLang="en-US" sz="2000" b="1" dirty="0">
                <a:cs typeface="Times New Roman" pitchFamily="18" charset="0"/>
              </a:rPr>
              <a:t>没有动作，也不返回 </a:t>
            </a:r>
            <a:r>
              <a:rPr lang="zh-CN" altLang="en-US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/}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while		{return (WHILE);}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do		</a:t>
            </a:r>
            <a:r>
              <a:rPr lang="en-US" altLang="zh-CN" sz="2000" b="1" dirty="0" smtClean="0">
                <a:cs typeface="Times New Roman" pitchFamily="18" charset="0"/>
              </a:rPr>
              <a:t>             {</a:t>
            </a:r>
            <a:r>
              <a:rPr lang="en-US" altLang="zh-CN" sz="2000" b="1" dirty="0">
                <a:cs typeface="Times New Roman" pitchFamily="18" charset="0"/>
              </a:rPr>
              <a:t>return (DO);}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{id}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</a:t>
            </a:r>
            <a:r>
              <a:rPr lang="en-US" altLang="zh-CN" sz="2000" b="1" dirty="0" err="1">
                <a:cs typeface="Times New Roman" pitchFamily="18" charset="0"/>
              </a:rPr>
              <a:t>install_id</a:t>
            </a:r>
            <a:r>
              <a:rPr lang="en-US" altLang="zh-CN" sz="2000" b="1" dirty="0">
                <a:cs typeface="Times New Roman" pitchFamily="18" charset="0"/>
              </a:rPr>
              <a:t> ( ); return (ID);}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{number}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</a:t>
            </a:r>
            <a:r>
              <a:rPr lang="en-US" altLang="zh-CN" sz="2000" b="1" dirty="0" err="1">
                <a:cs typeface="Times New Roman" pitchFamily="18" charset="0"/>
              </a:rPr>
              <a:t>install_num</a:t>
            </a:r>
            <a:r>
              <a:rPr lang="en-US" altLang="zh-CN" sz="2000" b="1" dirty="0">
                <a:cs typeface="Times New Roman" pitchFamily="18" charset="0"/>
              </a:rPr>
              <a:t>( ); return (NUMBER);}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&lt; ”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LT;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 “ &lt;= ” </a:t>
            </a:r>
            <a:r>
              <a:rPr lang="en-US" altLang="zh-CN" sz="2000" b="1" dirty="0" smtClean="0">
                <a:cs typeface="Times New Roman" pitchFamily="18" charset="0"/>
              </a:rPr>
              <a:t>   </a:t>
            </a:r>
            <a:r>
              <a:rPr lang="en-US" altLang="zh-CN" sz="2000" b="1" dirty="0">
                <a:cs typeface="Times New Roman" pitchFamily="18" charset="0"/>
              </a:rPr>
              <a:t>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LE;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= ”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EQ;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&lt;&gt; ”	</a:t>
            </a:r>
            <a:r>
              <a:rPr lang="en-US" altLang="zh-CN" sz="2000" b="1" dirty="0" smtClean="0">
                <a:cs typeface="Times New Roman" pitchFamily="18" charset="0"/>
              </a:rPr>
              <a:t>             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NE;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&gt; ”		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GT; return (RELOP);}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“ &gt;= ”	</a:t>
            </a:r>
            <a:r>
              <a:rPr lang="en-US" altLang="zh-CN" sz="2000" b="1" dirty="0" smtClean="0">
                <a:cs typeface="Times New Roman" pitchFamily="18" charset="0"/>
              </a:rPr>
              <a:t>             {</a:t>
            </a:r>
            <a:r>
              <a:rPr lang="en-US" altLang="zh-CN" sz="2000" b="1" dirty="0" err="1">
                <a:cs typeface="Times New Roman" pitchFamily="18" charset="0"/>
              </a:rPr>
              <a:t>yylval</a:t>
            </a:r>
            <a:r>
              <a:rPr lang="en-US" altLang="zh-CN" sz="2000" b="1" dirty="0">
                <a:cs typeface="Times New Roman" pitchFamily="18" charset="0"/>
              </a:rPr>
              <a:t> = GE; return (RELOP);}</a:t>
            </a:r>
            <a:endParaRPr lang="en-US" altLang="zh-CN" sz="2000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4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en-US" altLang="zh-CN" sz="2400" b="1" dirty="0" smtClean="0"/>
              <a:t>3.7.4  LEX</a:t>
            </a:r>
            <a:r>
              <a:rPr lang="zh-CN" altLang="en-US" sz="2400" b="1" dirty="0" smtClean="0"/>
              <a:t>的辅助过程</a:t>
            </a:r>
            <a:endParaRPr lang="zh-CN" altLang="en-US" sz="2400" b="1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457" y="1143000"/>
            <a:ext cx="8839200" cy="5181600"/>
          </a:xfrm>
          <a:noFill/>
          <a:ln/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zh-CN" altLang="en-US" sz="2400" b="1" dirty="0">
                <a:latin typeface="宋体" charset="-122"/>
              </a:rPr>
              <a:t>例---辅助过程部分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install_ id ( ) {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/</a:t>
            </a:r>
            <a:r>
              <a:rPr lang="en-US" altLang="zh-CN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cs typeface="Times New Roman" pitchFamily="18" charset="0"/>
              </a:rPr>
              <a:t>  </a:t>
            </a:r>
            <a:r>
              <a:rPr lang="zh-CN" altLang="en-US" sz="2000" b="1" dirty="0">
                <a:cs typeface="Times New Roman" pitchFamily="18" charset="0"/>
              </a:rPr>
              <a:t>把词法单元装入符号表并返回指针。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yytext</a:t>
            </a:r>
            <a:r>
              <a:rPr lang="zh-CN" altLang="en-US" sz="2000" b="1" dirty="0">
                <a:cs typeface="Times New Roman" pitchFamily="18" charset="0"/>
              </a:rPr>
              <a:t>指向该词法单元的第一个字符，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yyleng</a:t>
            </a:r>
            <a:r>
              <a:rPr lang="zh-CN" altLang="en-US" sz="2000" b="1" dirty="0">
                <a:cs typeface="Times New Roman" pitchFamily="18" charset="0"/>
              </a:rPr>
              <a:t>给出的它的长度		</a:t>
            </a:r>
            <a:r>
              <a:rPr lang="zh-CN" altLang="en-US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}</a:t>
            </a: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cs typeface="Times New Roman" pitchFamily="18" charset="0"/>
              </a:rPr>
              <a:t>install_num</a:t>
            </a:r>
            <a:r>
              <a:rPr lang="en-US" altLang="zh-CN" sz="2000" b="1" dirty="0">
                <a:cs typeface="Times New Roman" pitchFamily="18" charset="0"/>
              </a:rPr>
              <a:t> ( ) {</a:t>
            </a:r>
            <a:endParaRPr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Times New Roman" pitchFamily="18" charset="0"/>
              </a:rPr>
              <a:t>		/</a:t>
            </a:r>
            <a:r>
              <a:rPr lang="en-US" altLang="zh-CN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cs typeface="Times New Roman" pitchFamily="18" charset="0"/>
              </a:rPr>
              <a:t> </a:t>
            </a:r>
            <a:r>
              <a:rPr lang="zh-CN" altLang="en-US" sz="2000" b="1" dirty="0">
                <a:cs typeface="Times New Roman" pitchFamily="18" charset="0"/>
              </a:rPr>
              <a:t>类似上面的过程，但词法单元不是标识符而是数 </a:t>
            </a:r>
            <a:r>
              <a:rPr lang="zh-CN" altLang="en-US" sz="2000" b="1" dirty="0">
                <a:latin typeface="宋体" charset="-122"/>
                <a:cs typeface="Times New Roman" pitchFamily="18" charset="0"/>
              </a:rPr>
              <a:t>*</a:t>
            </a:r>
            <a:r>
              <a:rPr lang="zh-CN" altLang="en-US" sz="2000" b="1" dirty="0">
                <a:cs typeface="Times New Roman" pitchFamily="18" charset="0"/>
              </a:rPr>
              <a:t>/</a:t>
            </a:r>
            <a:endParaRPr lang="zh-CN" altLang="en-US" sz="2000" b="1" dirty="0">
              <a:latin typeface="宋体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5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609600" y="669925"/>
            <a:ext cx="79248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00"/>
                </a:solidFill>
                <a:latin typeface="Times New Roman" pitchFamily="18" charset="0"/>
              </a:rPr>
              <a:t>小结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        本章主要介绍了词法分析程序构造的基本原理和方法，重点讨论了描述语言词法规则的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种描述工具：正规文法、正规式和有穷自动机，以及它们的相互等价地转换方法。转换方法之间关系见下图。 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4660900" y="2227263"/>
            <a:ext cx="2914650" cy="24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808413" y="2971800"/>
            <a:ext cx="125888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正规式</a:t>
            </a:r>
          </a:p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R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  <a:p>
            <a:pPr algn="l"/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752600" y="3722688"/>
            <a:ext cx="15128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正规文法</a:t>
            </a:r>
            <a:endParaRPr kumimoji="1" lang="zh-CN" altLang="en-US" sz="2000" b="1">
              <a:latin typeface="Tahoma" pitchFamily="34" charset="0"/>
            </a:endParaRPr>
          </a:p>
          <a:p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G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  <a:p>
            <a:pPr algn="l"/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146675" y="3763963"/>
            <a:ext cx="25987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非确定有穷自动机（</a:t>
            </a:r>
            <a:r>
              <a:rPr kumimoji="1" lang="en-US" altLang="zh-CN" sz="2000" b="1">
                <a:latin typeface="Times New Roman" pitchFamily="18" charset="0"/>
              </a:rPr>
              <a:t>NFA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3222625" y="4452938"/>
            <a:ext cx="22748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确定有穷自动机</a:t>
            </a:r>
            <a:endParaRPr kumimoji="1" lang="zh-CN" altLang="en-US" sz="2000" b="1">
              <a:latin typeface="Tahoma" pitchFamily="34" charset="0"/>
            </a:endParaRPr>
          </a:p>
          <a:p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DFA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954338" y="5454650"/>
            <a:ext cx="28146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最小确定有穷自动机</a:t>
            </a:r>
            <a:endParaRPr kumimoji="1" lang="zh-CN" altLang="en-US" sz="2000" b="1">
              <a:latin typeface="Tahoma" pitchFamily="34" charset="0"/>
            </a:endParaRPr>
          </a:p>
          <a:p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min DFA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3309938" y="3954463"/>
            <a:ext cx="2074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 flipH="1">
            <a:off x="4908550" y="4205288"/>
            <a:ext cx="779463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 flipH="1" flipV="1">
            <a:off x="3006725" y="4192588"/>
            <a:ext cx="777875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4346575" y="5099050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 flipV="1">
            <a:off x="3049588" y="3398838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 flipV="1">
            <a:off x="2790825" y="3327400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>
            <a:off x="5103813" y="3322638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6" name="Line 16"/>
          <p:cNvSpPr>
            <a:spLocks noChangeShapeType="1"/>
          </p:cNvSpPr>
          <p:nvPr/>
        </p:nvSpPr>
        <p:spPr bwMode="auto">
          <a:xfrm>
            <a:off x="4845050" y="3392488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1546225" y="2181225"/>
            <a:ext cx="291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endParaRPr kumimoji="1" lang="zh-CN" altLang="zh-CN" sz="240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457200" y="1123950"/>
            <a:ext cx="8218488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1753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350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提出的基本概念是正规式、非确定有穷自动机和确定有穷自动机。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构造词法分析程序的技术线路通常是：依据给定的源语言之单词集，设计其正规文法或正规式，之后等价地转换成非确定有穷自动机，再通过子集法将其确定化，最终将确定有穷自动机最小化，最后依据最小化的确定有穷自动机，设计词法分析程序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重点掌握的内容是</a:t>
            </a:r>
            <a:r>
              <a:rPr kumimoji="1" lang="en-US" altLang="zh-CN" sz="2000" b="1" dirty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①</a:t>
            </a:r>
            <a:r>
              <a:rPr kumimoji="1" lang="zh-CN" altLang="en-US" sz="2000" b="1" dirty="0">
                <a:latin typeface="Times New Roman" pitchFamily="18" charset="0"/>
              </a:rPr>
              <a:t>设计一个定义已知语言单词集的正规文法、或正规式、或有穷自动机；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②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正规文法、正规式和有穷自动机的相互等价地转换方法；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③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正规式运算性质及其应用</a:t>
            </a:r>
            <a:r>
              <a:rPr kumimoji="1" lang="zh-CN" altLang="en-US" sz="2000" b="1" dirty="0">
                <a:latin typeface="Times New Roman" pitchFamily="18" charset="0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85800" y="1447800"/>
            <a:ext cx="7848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191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词法分析阶段是编译的第一阶段，它的主要任务是从左至右扫描文本格式的源程序，从基于字符理解的源程序中分离出符合源语言词法的单词，最终转换成基于单词理解的源程序。</a:t>
            </a: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50000"/>
              </a:spcAft>
            </a:pPr>
            <a:r>
              <a:rPr kumimoji="1" lang="zh-CN" altLang="en-US" sz="2000" b="1" dirty="0">
                <a:latin typeface="Times New Roman" pitchFamily="18" charset="0"/>
              </a:rPr>
              <a:t>    输出形式为：</a:t>
            </a:r>
            <a:r>
              <a:rPr kumimoji="1" lang="zh-CN" altLang="en-US" sz="2000" b="1" dirty="0">
                <a:solidFill>
                  <a:schemeClr val="hlink"/>
                </a:solidFill>
                <a:latin typeface="Times New Roman" pitchFamily="18" charset="0"/>
              </a:rPr>
              <a:t>（单词种类，单词）</a:t>
            </a: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50000"/>
              </a:spcAft>
            </a:pPr>
            <a:endParaRPr kumimoji="1" lang="zh-CN" altLang="en-US" sz="20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50000"/>
              </a:spcAft>
            </a:pPr>
            <a:endParaRPr kumimoji="1" lang="zh-CN" altLang="en-US" sz="20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50000"/>
              </a:spcAft>
            </a:pPr>
            <a:endParaRPr kumimoji="1" lang="zh-CN" altLang="en-US" sz="20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单词种类类似于自然语言的词性，由构词规则等因素确定的。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计算机高级语言一般都有</a:t>
            </a:r>
            <a:r>
              <a:rPr kumimoji="1"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标识符</a:t>
            </a:r>
            <a:r>
              <a:rPr kumimoji="1" lang="en-US" altLang="zh-CN" sz="2000" b="1" dirty="0">
                <a:solidFill>
                  <a:srgbClr val="FF6600"/>
                </a:solidFill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、常数</a:t>
            </a:r>
            <a:r>
              <a:rPr kumimoji="1" lang="en-US" altLang="zh-CN" sz="2000" b="1" dirty="0">
                <a:solidFill>
                  <a:srgbClr val="FF66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、关键字</a:t>
            </a:r>
            <a:r>
              <a:rPr kumimoji="1" lang="en-US" altLang="zh-CN" sz="2000" b="1" dirty="0">
                <a:solidFill>
                  <a:srgbClr val="FF6600"/>
                </a:solidFill>
                <a:latin typeface="Times New Roman" pitchFamily="18" charset="0"/>
              </a:rPr>
              <a:t>3</a:t>
            </a:r>
            <a:r>
              <a:rPr kumimoji="1"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、运算符</a:t>
            </a:r>
            <a:r>
              <a:rPr kumimoji="1" lang="en-US" altLang="zh-CN" sz="2000" b="1" dirty="0">
                <a:solidFill>
                  <a:srgbClr val="FF6600"/>
                </a:solidFill>
                <a:latin typeface="Times New Roman" pitchFamily="18" charset="0"/>
              </a:rPr>
              <a:t>4</a:t>
            </a:r>
            <a:r>
              <a:rPr kumimoji="1"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和定界符</a:t>
            </a:r>
            <a:r>
              <a:rPr kumimoji="1" lang="en-US" altLang="zh-CN" sz="2000" b="1" dirty="0">
                <a:solidFill>
                  <a:srgbClr val="FF66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dirty="0">
                <a:latin typeface="Times New Roman" pitchFamily="18" charset="0"/>
              </a:rPr>
              <a:t>这</a:t>
            </a:r>
            <a:r>
              <a:rPr kumimoji="1" lang="en-US" altLang="zh-CN" sz="2000" b="1" dirty="0">
                <a:latin typeface="Times New Roman" pitchFamily="18" charset="0"/>
              </a:rPr>
              <a:t>5</a:t>
            </a:r>
            <a:r>
              <a:rPr kumimoji="1" lang="zh-CN" altLang="en-US" sz="2000" b="1" dirty="0">
                <a:latin typeface="Times New Roman" pitchFamily="18" charset="0"/>
              </a:rPr>
              <a:t>类单词。</a:t>
            </a:r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609600" y="3352800"/>
            <a:ext cx="1892300" cy="53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>
                <a:latin typeface="Times New Roman" pitchFamily="18" charset="0"/>
              </a:rPr>
              <a:t>If i=5 then x:=y</a:t>
            </a:r>
            <a:r>
              <a:rPr lang="zh-CN" altLang="en-US" sz="2000">
                <a:latin typeface="Times New Roman" pitchFamily="18" charset="0"/>
              </a:rPr>
              <a:t>；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143000" y="990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3.1.1</a:t>
            </a:r>
            <a:r>
              <a:rPr kumimoji="1" lang="zh-CN" altLang="en-US" sz="2000" b="1" dirty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　词法分析任务</a:t>
            </a: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</a:rPr>
              <a:t>3.1</a:t>
            </a:r>
            <a:r>
              <a:rPr lang="zh-CN" altLang="en-US" sz="2400" b="1" dirty="0">
                <a:latin typeface="Times New Roman" pitchFamily="18" charset="0"/>
                <a:ea typeface="黑体" pitchFamily="2" charset="-122"/>
              </a:rPr>
              <a:t>　词法分析程序设计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3048000" y="3200400"/>
            <a:ext cx="2362200" cy="1905000"/>
          </a:xfrm>
          <a:prstGeom prst="rect">
            <a:avLst/>
          </a:prstGeom>
          <a:solidFill>
            <a:srgbClr val="CCFFFF">
              <a:alpha val="96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/>
              <a:t>(3,”if”)</a:t>
            </a:r>
          </a:p>
          <a:p>
            <a:pPr algn="l"/>
            <a:r>
              <a:rPr lang="en-US" altLang="zh-CN"/>
              <a:t>(1,</a:t>
            </a:r>
            <a:r>
              <a:rPr lang="zh-CN" altLang="en-US"/>
              <a:t>指向</a:t>
            </a:r>
            <a:r>
              <a:rPr lang="en-US" altLang="zh-CN"/>
              <a:t>i</a:t>
            </a:r>
            <a:r>
              <a:rPr lang="zh-CN" altLang="en-US"/>
              <a:t>的符号表入口）</a:t>
            </a:r>
          </a:p>
          <a:p>
            <a:pPr algn="l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，“</a:t>
            </a:r>
            <a:r>
              <a:rPr lang="en-US" altLang="zh-CN"/>
              <a:t>=”</a:t>
            </a:r>
            <a:r>
              <a:rPr lang="zh-CN" altLang="en-US"/>
              <a:t>）</a:t>
            </a:r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，“</a:t>
            </a:r>
            <a:r>
              <a:rPr lang="en-US" altLang="zh-CN"/>
              <a:t>5”</a:t>
            </a:r>
            <a:r>
              <a:rPr lang="zh-CN" altLang="en-US"/>
              <a:t>）</a:t>
            </a:r>
          </a:p>
          <a:p>
            <a:pPr algn="l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，“</a:t>
            </a:r>
            <a:r>
              <a:rPr lang="en-US" altLang="zh-CN"/>
              <a:t>then”</a:t>
            </a:r>
            <a:r>
              <a:rPr lang="zh-CN" altLang="en-US"/>
              <a:t>）</a:t>
            </a:r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，指向</a:t>
            </a:r>
            <a:r>
              <a:rPr lang="en-US" altLang="zh-CN"/>
              <a:t>x</a:t>
            </a:r>
            <a:r>
              <a:rPr lang="zh-CN" altLang="en-US"/>
              <a:t>的符号表入口）</a:t>
            </a:r>
          </a:p>
          <a:p>
            <a:pPr algn="l"/>
            <a:r>
              <a:rPr lang="zh-CN" altLang="en-US"/>
              <a:t>（ </a:t>
            </a:r>
            <a:r>
              <a:rPr lang="en-US" altLang="zh-CN"/>
              <a:t>4</a:t>
            </a:r>
            <a:r>
              <a:rPr lang="zh-CN" altLang="en-US"/>
              <a:t>，“：</a:t>
            </a:r>
            <a:r>
              <a:rPr lang="en-US" altLang="zh-CN"/>
              <a:t>=”</a:t>
            </a:r>
            <a:r>
              <a:rPr lang="zh-CN" altLang="en-US"/>
              <a:t>）</a:t>
            </a:r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，指向</a:t>
            </a:r>
            <a:r>
              <a:rPr lang="en-US" altLang="zh-CN"/>
              <a:t>y</a:t>
            </a:r>
            <a:r>
              <a:rPr lang="zh-CN" altLang="en-US"/>
              <a:t>的符号表入口）</a:t>
            </a:r>
          </a:p>
          <a:p>
            <a:pPr algn="l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，“；”）</a:t>
            </a:r>
          </a:p>
        </p:txBody>
      </p:sp>
      <p:graphicFrame>
        <p:nvGraphicFramePr>
          <p:cNvPr id="97376" name="Group 96"/>
          <p:cNvGraphicFramePr>
            <a:graphicFrameLocks noGrp="1"/>
          </p:cNvGraphicFramePr>
          <p:nvPr>
            <p:ph idx="1"/>
          </p:nvPr>
        </p:nvGraphicFramePr>
        <p:xfrm>
          <a:off x="5562600" y="3048000"/>
          <a:ext cx="2819400" cy="2022475"/>
        </p:xfrm>
        <a:graphic>
          <a:graphicData uri="http://schemas.openxmlformats.org/drawingml/2006/table">
            <a:tbl>
              <a:tblPr/>
              <a:tblGrid>
                <a:gridCol w="563563"/>
                <a:gridCol w="563562"/>
                <a:gridCol w="565150"/>
                <a:gridCol w="563563"/>
                <a:gridCol w="56356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。。。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。。。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。。。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2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1171575" y="3886200"/>
            <a:ext cx="7315200" cy="2362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8077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1753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19125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词法分析程序通常与后阶段语法分析程序接口有下列两种方式。</a:t>
            </a:r>
            <a:endParaRPr kumimoji="1" lang="zh-CN" altLang="en-US" sz="2000" b="1" dirty="0">
              <a:latin typeface="Tahoma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⑴词法分析程序和语法分析程序各自独立一趟方式。即词法分析程序把字符流的源程序转换成单词流的内部程序形式，供语法分析</a:t>
            </a:r>
            <a:r>
              <a:rPr kumimoji="1" lang="zh-CN" altLang="en-US" sz="2000" b="1" dirty="0" smtClean="0">
                <a:latin typeface="Times New Roman" pitchFamily="18" charset="0"/>
              </a:rPr>
              <a:t>程序调用</a:t>
            </a:r>
            <a:r>
              <a:rPr kumimoji="1" lang="zh-CN" altLang="en-US" sz="2000" b="1" dirty="0">
                <a:latin typeface="Times New Roman" pitchFamily="18" charset="0"/>
              </a:rPr>
              <a:t>。</a:t>
            </a:r>
            <a:endParaRPr kumimoji="1" lang="zh-CN" altLang="en-US" sz="2000" b="1" dirty="0">
              <a:latin typeface="Tahoma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⑵词法分析程序和语法分析程序合并为一趟方式。即词法分析程序</a:t>
            </a:r>
            <a:r>
              <a:rPr kumimoji="1" lang="zh-CN" altLang="en-US" sz="2000" b="1" dirty="0" smtClean="0">
                <a:latin typeface="Times New Roman" pitchFamily="18" charset="0"/>
              </a:rPr>
              <a:t>由语法分析</a:t>
            </a:r>
            <a:r>
              <a:rPr kumimoji="1" lang="zh-CN" altLang="en-US" sz="2000" b="1" dirty="0">
                <a:latin typeface="Times New Roman" pitchFamily="18" charset="0"/>
              </a:rPr>
              <a:t>程序反复调用，每调用一次从源程序中返回一个新</a:t>
            </a:r>
            <a:r>
              <a:rPr kumimoji="1" lang="zh-CN" altLang="en-US" sz="2000" b="1" dirty="0" smtClean="0">
                <a:latin typeface="Times New Roman" pitchFamily="18" charset="0"/>
              </a:rPr>
              <a:t>单词给</a:t>
            </a:r>
            <a:r>
              <a:rPr kumimoji="1" lang="zh-CN" altLang="en-US" sz="2000" b="1" dirty="0">
                <a:latin typeface="Times New Roman" pitchFamily="18" charset="0"/>
              </a:rPr>
              <a:t>语法分析程序。</a:t>
            </a:r>
          </a:p>
        </p:txBody>
      </p:sp>
      <p:grpSp>
        <p:nvGrpSpPr>
          <p:cNvPr id="98309" name="Group 5"/>
          <p:cNvGrpSpPr>
            <a:grpSpLocks/>
          </p:cNvGrpSpPr>
          <p:nvPr/>
        </p:nvGrpSpPr>
        <p:grpSpPr bwMode="auto">
          <a:xfrm>
            <a:off x="1219200" y="3962400"/>
            <a:ext cx="7161213" cy="2286000"/>
            <a:chOff x="460" y="2400"/>
            <a:chExt cx="4511" cy="1440"/>
          </a:xfrm>
        </p:grpSpPr>
        <p:grpSp>
          <p:nvGrpSpPr>
            <p:cNvPr id="98310" name="Group 6"/>
            <p:cNvGrpSpPr>
              <a:grpSpLocks/>
            </p:cNvGrpSpPr>
            <p:nvPr/>
          </p:nvGrpSpPr>
          <p:grpSpPr bwMode="auto">
            <a:xfrm>
              <a:off x="1282" y="2400"/>
              <a:ext cx="1310" cy="1391"/>
              <a:chOff x="1282" y="2400"/>
              <a:chExt cx="1310" cy="1391"/>
            </a:xfrm>
          </p:grpSpPr>
          <p:sp>
            <p:nvSpPr>
              <p:cNvPr id="98311" name="Text Box 7"/>
              <p:cNvSpPr txBox="1">
                <a:spLocks noChangeArrowheads="1"/>
              </p:cNvSpPr>
              <p:nvPr/>
            </p:nvSpPr>
            <p:spPr bwMode="auto">
              <a:xfrm>
                <a:off x="1296" y="2772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latin typeface="Times New Roman" pitchFamily="18" charset="0"/>
                  </a:rPr>
                  <a:t>词法分析程序</a:t>
                </a:r>
              </a:p>
            </p:txBody>
          </p:sp>
          <p:sp>
            <p:nvSpPr>
              <p:cNvPr id="98312" name="Text Box 8"/>
              <p:cNvSpPr txBox="1">
                <a:spLocks noChangeArrowheads="1"/>
              </p:cNvSpPr>
              <p:nvPr/>
            </p:nvSpPr>
            <p:spPr bwMode="auto">
              <a:xfrm>
                <a:off x="1282" y="3529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latin typeface="Times New Roman" pitchFamily="18" charset="0"/>
                  </a:rPr>
                  <a:t>语法分析程序</a:t>
                </a:r>
              </a:p>
            </p:txBody>
          </p:sp>
          <p:grpSp>
            <p:nvGrpSpPr>
              <p:cNvPr id="98313" name="Group 9"/>
              <p:cNvGrpSpPr>
                <a:grpSpLocks/>
              </p:cNvGrpSpPr>
              <p:nvPr/>
            </p:nvGrpSpPr>
            <p:grpSpPr bwMode="auto">
              <a:xfrm>
                <a:off x="1577" y="2400"/>
                <a:ext cx="679" cy="260"/>
                <a:chOff x="1529" y="2400"/>
                <a:chExt cx="679" cy="260"/>
              </a:xfrm>
            </p:grpSpPr>
            <p:sp>
              <p:nvSpPr>
                <p:cNvPr id="983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000">
                      <a:latin typeface="Times New Roman" pitchFamily="18" charset="0"/>
                      <a:ea typeface="方正舒体" pitchFamily="2" charset="-122"/>
                    </a:rPr>
                    <a:t>源程序</a:t>
                  </a:r>
                </a:p>
              </p:txBody>
            </p:sp>
            <p:sp>
              <p:nvSpPr>
                <p:cNvPr id="98315" name="Oval 11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316" name="Group 12"/>
              <p:cNvGrpSpPr>
                <a:grpSpLocks/>
              </p:cNvGrpSpPr>
              <p:nvPr/>
            </p:nvGrpSpPr>
            <p:grpSpPr bwMode="auto">
              <a:xfrm>
                <a:off x="1453" y="3130"/>
                <a:ext cx="947" cy="257"/>
                <a:chOff x="1453" y="3158"/>
                <a:chExt cx="947" cy="257"/>
              </a:xfrm>
            </p:grpSpPr>
            <p:sp>
              <p:nvSpPr>
                <p:cNvPr id="9831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68" y="3158"/>
                  <a:ext cx="9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000">
                      <a:latin typeface="Times New Roman" pitchFamily="18" charset="0"/>
                      <a:ea typeface="方正舒体" pitchFamily="2" charset="-122"/>
                    </a:rPr>
                    <a:t>单词流程序</a:t>
                  </a:r>
                </a:p>
              </p:txBody>
            </p:sp>
            <p:sp>
              <p:nvSpPr>
                <p:cNvPr id="98318" name="Oval 14"/>
                <p:cNvSpPr>
                  <a:spLocks noChangeArrowheads="1"/>
                </p:cNvSpPr>
                <p:nvPr/>
              </p:nvSpPr>
              <p:spPr bwMode="auto">
                <a:xfrm>
                  <a:off x="1453" y="3175"/>
                  <a:ext cx="926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8319" name="Line 15"/>
              <p:cNvSpPr>
                <a:spLocks noChangeShapeType="1"/>
              </p:cNvSpPr>
              <p:nvPr/>
            </p:nvSpPr>
            <p:spPr bwMode="auto">
              <a:xfrm>
                <a:off x="1920" y="26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20" name="Line 16"/>
              <p:cNvSpPr>
                <a:spLocks noChangeShapeType="1"/>
              </p:cNvSpPr>
              <p:nvPr/>
            </p:nvSpPr>
            <p:spPr bwMode="auto">
              <a:xfrm>
                <a:off x="1913" y="3045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21" name="Line 17"/>
              <p:cNvSpPr>
                <a:spLocks noChangeShapeType="1"/>
              </p:cNvSpPr>
              <p:nvPr/>
            </p:nvSpPr>
            <p:spPr bwMode="auto">
              <a:xfrm>
                <a:off x="1920" y="339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8322" name="Group 18"/>
            <p:cNvGrpSpPr>
              <a:grpSpLocks/>
            </p:cNvGrpSpPr>
            <p:nvPr/>
          </p:nvGrpSpPr>
          <p:grpSpPr bwMode="auto">
            <a:xfrm>
              <a:off x="3634" y="2580"/>
              <a:ext cx="1337" cy="1260"/>
              <a:chOff x="3634" y="2580"/>
              <a:chExt cx="1337" cy="1260"/>
            </a:xfrm>
          </p:grpSpPr>
          <p:sp>
            <p:nvSpPr>
              <p:cNvPr id="98323" name="Text Box 19"/>
              <p:cNvSpPr txBox="1">
                <a:spLocks noChangeArrowheads="1"/>
              </p:cNvSpPr>
              <p:nvPr/>
            </p:nvSpPr>
            <p:spPr bwMode="auto">
              <a:xfrm>
                <a:off x="3634" y="3194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latin typeface="Times New Roman" pitchFamily="18" charset="0"/>
                  </a:rPr>
                  <a:t>词法分析程序</a:t>
                </a:r>
              </a:p>
            </p:txBody>
          </p:sp>
          <p:sp>
            <p:nvSpPr>
              <p:cNvPr id="98324" name="Text Box 20"/>
              <p:cNvSpPr txBox="1">
                <a:spLocks noChangeArrowheads="1"/>
              </p:cNvSpPr>
              <p:nvPr/>
            </p:nvSpPr>
            <p:spPr bwMode="auto">
              <a:xfrm>
                <a:off x="3648" y="2580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latin typeface="Times New Roman" pitchFamily="18" charset="0"/>
                  </a:rPr>
                  <a:t>语法分析程序</a:t>
                </a:r>
              </a:p>
            </p:txBody>
          </p:sp>
          <p:grpSp>
            <p:nvGrpSpPr>
              <p:cNvPr id="98325" name="Group 21"/>
              <p:cNvGrpSpPr>
                <a:grpSpLocks/>
              </p:cNvGrpSpPr>
              <p:nvPr/>
            </p:nvGrpSpPr>
            <p:grpSpPr bwMode="auto">
              <a:xfrm>
                <a:off x="3929" y="3580"/>
                <a:ext cx="679" cy="260"/>
                <a:chOff x="1529" y="2400"/>
                <a:chExt cx="679" cy="260"/>
              </a:xfrm>
            </p:grpSpPr>
            <p:sp>
              <p:nvSpPr>
                <p:cNvPr id="9832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000">
                      <a:latin typeface="Times New Roman" pitchFamily="18" charset="0"/>
                      <a:ea typeface="方正舒体" pitchFamily="2" charset="-122"/>
                    </a:rPr>
                    <a:t>源程序</a:t>
                  </a:r>
                </a:p>
              </p:txBody>
            </p:sp>
            <p:sp>
              <p:nvSpPr>
                <p:cNvPr id="98327" name="Oval 23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8328" name="Line 24"/>
              <p:cNvSpPr>
                <a:spLocks noChangeShapeType="1"/>
              </p:cNvSpPr>
              <p:nvPr/>
            </p:nvSpPr>
            <p:spPr bwMode="auto">
              <a:xfrm>
                <a:off x="4272" y="34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29" name="Line 25"/>
              <p:cNvSpPr>
                <a:spLocks noChangeShapeType="1"/>
              </p:cNvSpPr>
              <p:nvPr/>
            </p:nvSpPr>
            <p:spPr bwMode="auto">
              <a:xfrm>
                <a:off x="4053" y="284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30" name="Line 26"/>
              <p:cNvSpPr>
                <a:spLocks noChangeShapeType="1"/>
              </p:cNvSpPr>
              <p:nvPr/>
            </p:nvSpPr>
            <p:spPr bwMode="auto">
              <a:xfrm flipV="1">
                <a:off x="4534" y="283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331" name="Text Box 27"/>
              <p:cNvSpPr txBox="1">
                <a:spLocks noChangeArrowheads="1"/>
              </p:cNvSpPr>
              <p:nvPr/>
            </p:nvSpPr>
            <p:spPr bwMode="auto">
              <a:xfrm>
                <a:off x="4450" y="2852"/>
                <a:ext cx="5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itchFamily="18" charset="0"/>
                    <a:ea typeface="方正舒体" pitchFamily="2" charset="-122"/>
                  </a:rPr>
                  <a:t>单词</a:t>
                </a:r>
              </a:p>
            </p:txBody>
          </p:sp>
          <p:sp>
            <p:nvSpPr>
              <p:cNvPr id="98332" name="Text Box 28"/>
              <p:cNvSpPr txBox="1">
                <a:spLocks noChangeArrowheads="1"/>
              </p:cNvSpPr>
              <p:nvPr/>
            </p:nvSpPr>
            <p:spPr bwMode="auto">
              <a:xfrm>
                <a:off x="3655" y="2845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itchFamily="18" charset="0"/>
                    <a:ea typeface="方正舒体" pitchFamily="2" charset="-122"/>
                  </a:rPr>
                  <a:t>调用</a:t>
                </a:r>
              </a:p>
            </p:txBody>
          </p:sp>
        </p:grpSp>
        <p:sp>
          <p:nvSpPr>
            <p:cNvPr id="98333" name="Text Box 29"/>
            <p:cNvSpPr txBox="1">
              <a:spLocks noChangeArrowheads="1"/>
            </p:cNvSpPr>
            <p:nvPr/>
          </p:nvSpPr>
          <p:spPr bwMode="auto">
            <a:xfrm>
              <a:off x="460" y="240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方式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(1):</a:t>
              </a:r>
            </a:p>
          </p:txBody>
        </p:sp>
        <p:sp>
          <p:nvSpPr>
            <p:cNvPr id="98334" name="Text Box 30"/>
            <p:cNvSpPr txBox="1">
              <a:spLocks noChangeArrowheads="1"/>
            </p:cNvSpPr>
            <p:nvPr/>
          </p:nvSpPr>
          <p:spPr bwMode="auto">
            <a:xfrm>
              <a:off x="2807" y="2411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方式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(2):</a:t>
              </a:r>
            </a:p>
          </p:txBody>
        </p:sp>
      </p:grpSp>
      <p:sp>
        <p:nvSpPr>
          <p:cNvPr id="98336" name="Rectangle 3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3124200" cy="5334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3.1.2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　词法分析程序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2057400" y="3733800"/>
            <a:ext cx="5638800" cy="2362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457200" y="1219200"/>
            <a:ext cx="81534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95313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latin typeface="Times New Roman" pitchFamily="18" charset="0"/>
              </a:rPr>
              <a:t>基于</a:t>
            </a:r>
            <a:r>
              <a:rPr kumimoji="1" lang="zh-CN" altLang="en-US" sz="2000" b="1">
                <a:solidFill>
                  <a:srgbClr val="FF6600"/>
                </a:solidFill>
                <a:latin typeface="Times New Roman" pitchFamily="18" charset="0"/>
              </a:rPr>
              <a:t>生成观点</a:t>
            </a:r>
            <a:r>
              <a:rPr kumimoji="1" lang="zh-CN" altLang="en-US" sz="2000" b="1">
                <a:latin typeface="Times New Roman" pitchFamily="18" charset="0"/>
              </a:rPr>
              <a:t>、</a:t>
            </a:r>
            <a:r>
              <a:rPr kumimoji="1" lang="zh-CN" altLang="en-US" sz="2000" b="1">
                <a:solidFill>
                  <a:srgbClr val="FF6600"/>
                </a:solidFill>
                <a:latin typeface="Times New Roman" pitchFamily="18" charset="0"/>
              </a:rPr>
              <a:t>计算观点</a:t>
            </a:r>
            <a:r>
              <a:rPr kumimoji="1" lang="zh-CN" altLang="en-US" sz="2000" b="1">
                <a:latin typeface="Times New Roman" pitchFamily="18" charset="0"/>
              </a:rPr>
              <a:t>和</a:t>
            </a:r>
            <a:r>
              <a:rPr kumimoji="1" lang="zh-CN" altLang="en-US" sz="2000" b="1">
                <a:solidFill>
                  <a:srgbClr val="FF6600"/>
                </a:solidFill>
                <a:latin typeface="Times New Roman" pitchFamily="18" charset="0"/>
              </a:rPr>
              <a:t>识别观点</a:t>
            </a:r>
            <a:r>
              <a:rPr kumimoji="1" lang="zh-CN" altLang="en-US" sz="2000" b="1">
                <a:latin typeface="Times New Roman" pitchFamily="18" charset="0"/>
              </a:rPr>
              <a:t>，分别形成了</a:t>
            </a:r>
            <a:r>
              <a:rPr kumimoji="1" lang="zh-CN" altLang="en-US" sz="2000" b="1">
                <a:solidFill>
                  <a:srgbClr val="CC6600"/>
                </a:solidFill>
                <a:latin typeface="Times New Roman" pitchFamily="18" charset="0"/>
              </a:rPr>
              <a:t>正规文法</a:t>
            </a:r>
            <a:r>
              <a:rPr kumimoji="1" lang="zh-CN" altLang="en-US" sz="2000" b="1">
                <a:latin typeface="Times New Roman" pitchFamily="18" charset="0"/>
              </a:rPr>
              <a:t>、</a:t>
            </a:r>
            <a:r>
              <a:rPr kumimoji="1" lang="zh-CN" altLang="en-US" sz="2000" b="1">
                <a:solidFill>
                  <a:srgbClr val="CC6600"/>
                </a:solidFill>
                <a:latin typeface="Times New Roman" pitchFamily="18" charset="0"/>
              </a:rPr>
              <a:t>正规式</a:t>
            </a:r>
            <a:r>
              <a:rPr kumimoji="1" lang="zh-CN" altLang="en-US" sz="2000" b="1">
                <a:latin typeface="Times New Roman" pitchFamily="18" charset="0"/>
              </a:rPr>
              <a:t>和</a:t>
            </a:r>
            <a:r>
              <a:rPr kumimoji="1" lang="zh-CN" altLang="en-US" sz="2000" b="1">
                <a:solidFill>
                  <a:srgbClr val="CC6600"/>
                </a:solidFill>
                <a:latin typeface="Times New Roman" pitchFamily="18" charset="0"/>
              </a:rPr>
              <a:t>有穷自动机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种用于描述计算机高级语言词法的工具。本节仅介绍正规文法和正规式以及两者之间的转换方法。 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69900" y="26289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3.2.1</a:t>
            </a:r>
            <a:r>
              <a:rPr kumimoji="1"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　正规文法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295400" y="3200400"/>
            <a:ext cx="716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高级语言中“标识符”类单词的右线性正规文法描述为。 </a:t>
            </a:r>
          </a:p>
        </p:txBody>
      </p:sp>
      <p:grpSp>
        <p:nvGrpSpPr>
          <p:cNvPr id="99334" name="Group 6"/>
          <p:cNvGrpSpPr>
            <a:grpSpLocks/>
          </p:cNvGrpSpPr>
          <p:nvPr/>
        </p:nvGrpSpPr>
        <p:grpSpPr bwMode="auto">
          <a:xfrm>
            <a:off x="3062288" y="3962400"/>
            <a:ext cx="3643312" cy="1295400"/>
            <a:chOff x="-2" y="-2"/>
            <a:chExt cx="1998" cy="580"/>
          </a:xfrm>
        </p:grpSpPr>
        <p:grpSp>
          <p:nvGrpSpPr>
            <p:cNvPr id="99335" name="Group 7"/>
            <p:cNvGrpSpPr>
              <a:grpSpLocks/>
            </p:cNvGrpSpPr>
            <p:nvPr/>
          </p:nvGrpSpPr>
          <p:grpSpPr bwMode="auto">
            <a:xfrm>
              <a:off x="0" y="0"/>
              <a:ext cx="1994" cy="576"/>
              <a:chOff x="0" y="0"/>
              <a:chExt cx="1994" cy="576"/>
            </a:xfrm>
          </p:grpSpPr>
          <p:sp>
            <p:nvSpPr>
              <p:cNvPr id="99336" name="Rectangle 8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kumimoji="1" lang="en-US" altLang="zh-CN" sz="2400" b="1">
                    <a:latin typeface="Times New Roman" pitchFamily="18" charset="0"/>
                  </a:rPr>
                  <a:t>G</a:t>
                </a:r>
                <a:r>
                  <a:rPr kumimoji="1" lang="en-US" altLang="zh-CN" sz="2400" b="1" baseline="-30000">
                    <a:latin typeface="Times New Roman" pitchFamily="18" charset="0"/>
                  </a:rPr>
                  <a:t>1</a:t>
                </a:r>
                <a:r>
                  <a:rPr kumimoji="1" lang="en-US" altLang="zh-CN" sz="2400" b="1">
                    <a:latin typeface="Times New Roman" pitchFamily="18" charset="0"/>
                  </a:rPr>
                  <a:t>[T]</a:t>
                </a:r>
                <a:r>
                  <a:rPr kumimoji="1" lang="zh-CN" altLang="en-US" sz="2400" b="1">
                    <a:latin typeface="Times New Roman" pitchFamily="18" charset="0"/>
                  </a:rPr>
                  <a:t>：</a:t>
                </a:r>
              </a:p>
              <a:p>
                <a:pPr algn="just"/>
                <a:r>
                  <a:rPr kumimoji="1" lang="en-US" altLang="zh-CN" sz="2400" b="1">
                    <a:latin typeface="Times New Roman" pitchFamily="18" charset="0"/>
                  </a:rPr>
                  <a:t>T→ c︱c S</a:t>
                </a:r>
              </a:p>
              <a:p>
                <a:pPr algn="just"/>
                <a:r>
                  <a:rPr kumimoji="1" lang="en-US" altLang="zh-CN" sz="2400" b="1">
                    <a:latin typeface="Times New Roman" pitchFamily="18" charset="0"/>
                  </a:rPr>
                  <a:t>S→ c︱d ︱cS︱dS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99337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57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-2" y="-2"/>
              <a:ext cx="1998" cy="58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1600200" y="5257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2235200" y="5394325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T :</a:t>
            </a:r>
            <a:r>
              <a:rPr kumimoji="1" lang="zh-CN" altLang="en-US" sz="2000" b="1">
                <a:latin typeface="Times New Roman" pitchFamily="18" charset="0"/>
              </a:rPr>
              <a:t>标识符    </a:t>
            </a:r>
            <a:r>
              <a:rPr kumimoji="1" lang="en-US" altLang="zh-CN" sz="2000" b="1">
                <a:latin typeface="Times New Roman" pitchFamily="18" charset="0"/>
              </a:rPr>
              <a:t>S:</a:t>
            </a:r>
            <a:r>
              <a:rPr kumimoji="1" lang="zh-CN" altLang="en-US" sz="2000" b="1">
                <a:latin typeface="Times New Roman" pitchFamily="18" charset="0"/>
              </a:rPr>
              <a:t>字母数字串   </a:t>
            </a:r>
            <a:r>
              <a:rPr kumimoji="1" lang="en-US" altLang="zh-CN" sz="2000" b="1">
                <a:latin typeface="Times New Roman" pitchFamily="18" charset="0"/>
              </a:rPr>
              <a:t>c:</a:t>
            </a:r>
            <a:r>
              <a:rPr kumimoji="1" lang="zh-CN" altLang="en-US" sz="2000" b="1">
                <a:latin typeface="Times New Roman" pitchFamily="18" charset="0"/>
              </a:rPr>
              <a:t>字母      </a:t>
            </a:r>
            <a:r>
              <a:rPr kumimoji="1" lang="en-US" altLang="zh-CN" sz="2000" b="1">
                <a:latin typeface="Times New Roman" pitchFamily="18" charset="0"/>
              </a:rPr>
              <a:t>d: </a:t>
            </a:r>
            <a:r>
              <a:rPr kumimoji="1" lang="zh-CN" altLang="en-US" sz="2000" b="1">
                <a:latin typeface="Times New Roman" pitchFamily="18" charset="0"/>
              </a:rPr>
              <a:t>数字</a:t>
            </a:r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title"/>
          </p:nvPr>
        </p:nvSpPr>
        <p:spPr>
          <a:xfrm>
            <a:off x="449263" y="762000"/>
            <a:ext cx="4211637" cy="533400"/>
          </a:xfrm>
        </p:spPr>
        <p:txBody>
          <a:bodyPr/>
          <a:lstStyle/>
          <a:p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</a:rPr>
              <a:t>3.2</a:t>
            </a:r>
            <a:r>
              <a:rPr lang="zh-CN" altLang="en-US" sz="2400" b="1" dirty="0">
                <a:latin typeface="Times New Roman" pitchFamily="18" charset="0"/>
                <a:ea typeface="黑体" pitchFamily="2" charset="-122"/>
              </a:rPr>
              <a:t>　单词的描述工具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685800" y="1866900"/>
            <a:ext cx="80010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6358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954088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基于字母表∑上的</a:t>
            </a:r>
            <a:r>
              <a:rPr kumimoji="1" lang="zh-CN" altLang="en-US" sz="2000" b="1" dirty="0">
                <a:solidFill>
                  <a:srgbClr val="CC6600"/>
                </a:solidFill>
                <a:latin typeface="Times New Roman" pitchFamily="18" charset="0"/>
              </a:rPr>
              <a:t>正规式</a:t>
            </a:r>
            <a:r>
              <a:rPr kumimoji="1" lang="zh-CN" altLang="en-US" sz="2000" b="1" dirty="0">
                <a:latin typeface="Times New Roman" pitchFamily="18" charset="0"/>
              </a:rPr>
              <a:t>定义如下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zh-CN" altLang="en-US" sz="2000" b="1" dirty="0">
                <a:latin typeface="Times New Roman" pitchFamily="18" charset="0"/>
              </a:rPr>
              <a:t>正规式</a:t>
            </a:r>
            <a:r>
              <a:rPr kumimoji="1" lang="en-US" altLang="zh-CN" sz="2000" b="1" dirty="0">
                <a:latin typeface="Times New Roman" pitchFamily="18" charset="0"/>
              </a:rPr>
              <a:t>e</a:t>
            </a:r>
            <a:r>
              <a:rPr kumimoji="1" lang="zh-CN" altLang="en-US" sz="2000" b="1" dirty="0">
                <a:latin typeface="Times New Roman" pitchFamily="18" charset="0"/>
              </a:rPr>
              <a:t>的计算值称为正规集</a:t>
            </a:r>
            <a:r>
              <a:rPr kumimoji="1" lang="en-US" altLang="zh-CN" sz="2000" b="1" dirty="0">
                <a:latin typeface="Times New Roman" pitchFamily="18" charset="0"/>
              </a:rPr>
              <a:t>,</a:t>
            </a:r>
            <a:r>
              <a:rPr kumimoji="1" lang="zh-CN" altLang="en-US" sz="2000" b="1" dirty="0">
                <a:latin typeface="Times New Roman" pitchFamily="18" charset="0"/>
              </a:rPr>
              <a:t>记为</a:t>
            </a:r>
            <a:r>
              <a:rPr kumimoji="1" lang="en-US" altLang="zh-CN" sz="2000" b="1" dirty="0">
                <a:latin typeface="Times New Roman" pitchFamily="18" charset="0"/>
              </a:rPr>
              <a:t>L(e)</a:t>
            </a:r>
            <a:r>
              <a:rPr kumimoji="1" lang="zh-CN" altLang="en-US" sz="2000" b="1" dirty="0">
                <a:latin typeface="Times New Roman" pitchFamily="18" charset="0"/>
              </a:rPr>
              <a:t>。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1.ε</a:t>
            </a:r>
            <a:r>
              <a:rPr kumimoji="1" lang="zh-CN" altLang="en-US" sz="2000" b="1" dirty="0">
                <a:latin typeface="Times New Roman" pitchFamily="18" charset="0"/>
              </a:rPr>
              <a:t>是∑上的正规式，</a:t>
            </a:r>
            <a:r>
              <a:rPr kumimoji="1" lang="en-US" altLang="zh-CN" sz="2000" b="1" dirty="0">
                <a:latin typeface="Times New Roman" pitchFamily="18" charset="0"/>
              </a:rPr>
              <a:t>L(ε)</a:t>
            </a:r>
            <a:r>
              <a:rPr kumimoji="1" lang="zh-CN" altLang="en-US" sz="2000" b="1" dirty="0">
                <a:latin typeface="Times New Roman" pitchFamily="18" charset="0"/>
              </a:rPr>
              <a:t>＝ </a:t>
            </a:r>
            <a:r>
              <a:rPr kumimoji="1" lang="en-US" altLang="zh-CN" sz="2000" b="1" dirty="0">
                <a:latin typeface="Times New Roman" pitchFamily="18" charset="0"/>
              </a:rPr>
              <a:t>{ε}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2. Ф</a:t>
            </a:r>
            <a:r>
              <a:rPr kumimoji="1" lang="zh-CN" altLang="en-US" sz="2000" b="1" dirty="0">
                <a:latin typeface="Times New Roman" pitchFamily="18" charset="0"/>
              </a:rPr>
              <a:t>是∑上的正规式，</a:t>
            </a:r>
            <a:r>
              <a:rPr kumimoji="1" lang="en-US" altLang="zh-CN" sz="2000" b="1" dirty="0">
                <a:latin typeface="Times New Roman" pitchFamily="18" charset="0"/>
              </a:rPr>
              <a:t>L(Ф)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Ф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3. </a:t>
            </a:r>
            <a:r>
              <a:rPr kumimoji="1" lang="zh-CN" altLang="en-US" sz="2000" b="1" dirty="0">
                <a:latin typeface="Times New Roman" pitchFamily="18" charset="0"/>
              </a:rPr>
              <a:t>任何</a:t>
            </a:r>
            <a:r>
              <a:rPr kumimoji="1" lang="en-US" altLang="zh-CN" sz="2000" b="1" dirty="0">
                <a:latin typeface="Times New Roman" pitchFamily="18" charset="0"/>
              </a:rPr>
              <a:t>a∈∑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是∑上的正规式，</a:t>
            </a:r>
            <a:r>
              <a:rPr kumimoji="1" lang="en-US" altLang="zh-CN" sz="2000" b="1" dirty="0">
                <a:latin typeface="Times New Roman" pitchFamily="18" charset="0"/>
              </a:rPr>
              <a:t>L(a)</a:t>
            </a:r>
            <a:r>
              <a:rPr kumimoji="1" lang="zh-CN" altLang="en-US" sz="2000" b="1" dirty="0">
                <a:latin typeface="Times New Roman" pitchFamily="18" charset="0"/>
              </a:rPr>
              <a:t>＝ </a:t>
            </a:r>
            <a:r>
              <a:rPr kumimoji="1" lang="en-US" altLang="zh-CN" sz="2000" b="1" dirty="0">
                <a:latin typeface="Times New Roman" pitchFamily="18" charset="0"/>
              </a:rPr>
              <a:t>{a}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4. </a:t>
            </a:r>
            <a:r>
              <a:rPr kumimoji="1" lang="zh-CN" altLang="en-US" sz="2000" b="1" dirty="0">
                <a:latin typeface="Times New Roman" pitchFamily="18" charset="0"/>
              </a:rPr>
              <a:t>如果</a:t>
            </a:r>
            <a:r>
              <a:rPr kumimoji="1" lang="en-US" altLang="zh-CN" sz="2000" b="1" dirty="0">
                <a:latin typeface="Times New Roman" pitchFamily="18" charset="0"/>
              </a:rPr>
              <a:t>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e</a:t>
            </a:r>
            <a:r>
              <a:rPr kumimoji="1" lang="en-US" altLang="zh-CN" sz="2000" b="1" baseline="-20000" dirty="0">
                <a:latin typeface="Times New Roman" pitchFamily="18" charset="0"/>
              </a:rPr>
              <a:t>2</a:t>
            </a:r>
            <a:r>
              <a:rPr kumimoji="1" lang="zh-CN" altLang="en-US" sz="2000" b="1" dirty="0">
                <a:latin typeface="Times New Roman" pitchFamily="18" charset="0"/>
              </a:rPr>
              <a:t>是∑上的正规式，则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</a:t>
            </a:r>
            <a:r>
              <a:rPr kumimoji="1" lang="en-US" altLang="zh-CN" sz="2000" b="1" dirty="0">
                <a:latin typeface="Times New Roman" pitchFamily="18" charset="0"/>
              </a:rPr>
              <a:t>4.1 (e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是∑上的正规式，</a:t>
            </a:r>
            <a:r>
              <a:rPr kumimoji="1" lang="en-US" altLang="zh-CN" sz="2000" b="1" dirty="0">
                <a:latin typeface="Times New Roman" pitchFamily="18" charset="0"/>
              </a:rPr>
              <a:t>L((e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))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L(e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4.2 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︱e</a:t>
            </a:r>
            <a:r>
              <a:rPr kumimoji="1" lang="en-US" altLang="zh-CN" sz="2000" b="1" baseline="-20000" dirty="0">
                <a:latin typeface="Times New Roman" pitchFamily="18" charset="0"/>
              </a:rPr>
              <a:t>2</a:t>
            </a:r>
            <a:r>
              <a:rPr kumimoji="1" lang="en-US" altLang="zh-CN" sz="2000" b="1" baseline="-30000" dirty="0"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latin typeface="Times New Roman" pitchFamily="18" charset="0"/>
              </a:rPr>
              <a:t>是∑上的正规式，</a:t>
            </a:r>
            <a:r>
              <a:rPr kumimoji="1" lang="en-US" altLang="zh-CN" sz="2000" b="1" dirty="0">
                <a:latin typeface="Times New Roman" pitchFamily="18" charset="0"/>
              </a:rPr>
              <a:t>L(e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︱e</a:t>
            </a:r>
            <a:r>
              <a:rPr kumimoji="1" lang="en-US" altLang="zh-CN" sz="2000" b="1" baseline="-20000" dirty="0"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L(e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)∪L(e</a:t>
            </a:r>
            <a:r>
              <a:rPr kumimoji="1" lang="en-US" altLang="zh-CN" sz="2000" b="1" baseline="-20000" dirty="0"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4.3  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baseline="-30000" dirty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latin typeface="Times New Roman" pitchFamily="18" charset="0"/>
              </a:rPr>
              <a:t>· e</a:t>
            </a:r>
            <a:r>
              <a:rPr kumimoji="1" lang="en-US" altLang="zh-CN" sz="2000" b="1" baseline="-20000" dirty="0">
                <a:latin typeface="Times New Roman" pitchFamily="18" charset="0"/>
              </a:rPr>
              <a:t>2</a:t>
            </a:r>
            <a:r>
              <a:rPr kumimoji="1" lang="en-US" altLang="zh-CN" sz="2000" b="1" baseline="-30000" dirty="0"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latin typeface="Times New Roman" pitchFamily="18" charset="0"/>
              </a:rPr>
              <a:t>是∑上的正规式，</a:t>
            </a:r>
            <a:r>
              <a:rPr kumimoji="1" lang="en-US" altLang="zh-CN" sz="2000" b="1" dirty="0">
                <a:latin typeface="Times New Roman" pitchFamily="18" charset="0"/>
              </a:rPr>
              <a:t>L(e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· e</a:t>
            </a:r>
            <a:r>
              <a:rPr kumimoji="1" lang="en-US" altLang="zh-CN" sz="2000" b="1" baseline="-20000" dirty="0"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L(e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)·L(e</a:t>
            </a:r>
            <a:r>
              <a:rPr kumimoji="1" lang="en-US" altLang="zh-CN" sz="2000" b="1" baseline="-20000" dirty="0"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4.4  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* </a:t>
            </a:r>
            <a:r>
              <a:rPr kumimoji="1" lang="zh-CN" altLang="en-US" sz="2000" b="1" dirty="0">
                <a:latin typeface="Times New Roman" pitchFamily="18" charset="0"/>
              </a:rPr>
              <a:t>是∑上的正规式，</a:t>
            </a:r>
            <a:r>
              <a:rPr kumimoji="1" lang="en-US" altLang="zh-CN" sz="2000" b="1" dirty="0">
                <a:latin typeface="Times New Roman" pitchFamily="18" charset="0"/>
              </a:rPr>
              <a:t>L(e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*)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L(e</a:t>
            </a:r>
            <a:r>
              <a:rPr kumimoji="1" lang="en-US" altLang="zh-CN" sz="2000" b="1" baseline="-2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)*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11200" y="13557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定义 </a:t>
            </a:r>
            <a:r>
              <a:rPr kumimoji="1" lang="en-US" altLang="zh-CN" sz="2000" b="1" dirty="0" smtClean="0">
                <a:latin typeface="Times New Roman" pitchFamily="18" charset="0"/>
              </a:rPr>
              <a:t>3.1 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正规式、正规集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2506663" cy="45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3.2.2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2" charset="-122"/>
              </a:rPr>
              <a:t>　正规式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271463" y="587375"/>
            <a:ext cx="7805737" cy="25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109663" y="539750"/>
            <a:ext cx="6967537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 </a:t>
            </a:r>
            <a:r>
              <a:rPr kumimoji="1" lang="en-US" altLang="zh-CN" sz="2000" b="1" dirty="0" smtClean="0">
                <a:latin typeface="Times New Roman" pitchFamily="18" charset="0"/>
              </a:rPr>
              <a:t>3.1 </a:t>
            </a:r>
            <a:r>
              <a:rPr kumimoji="1" lang="zh-CN" altLang="en-US" sz="2000" b="1" dirty="0">
                <a:latin typeface="Times New Roman" pitchFamily="18" charset="0"/>
              </a:rPr>
              <a:t>令∑＝</a:t>
            </a:r>
            <a:r>
              <a:rPr kumimoji="1" lang="en-US" altLang="zh-CN" sz="2000" b="1" dirty="0">
                <a:latin typeface="Times New Roman" pitchFamily="18" charset="0"/>
              </a:rPr>
              <a:t>{</a:t>
            </a:r>
            <a:r>
              <a:rPr kumimoji="1" lang="en-US" altLang="zh-CN" sz="2000" b="1" dirty="0" err="1">
                <a:latin typeface="Times New Roman" pitchFamily="18" charset="0"/>
              </a:rPr>
              <a:t>a,b</a:t>
            </a:r>
            <a:r>
              <a:rPr kumimoji="1" lang="en-US" altLang="zh-CN" sz="2000" b="1" dirty="0">
                <a:latin typeface="Times New Roman" pitchFamily="18" charset="0"/>
              </a:rPr>
              <a:t>}</a:t>
            </a:r>
            <a:r>
              <a:rPr kumimoji="1" lang="zh-CN" altLang="en-US" sz="2000" b="1" dirty="0">
                <a:latin typeface="Times New Roman" pitchFamily="18" charset="0"/>
              </a:rPr>
              <a:t>，则∑上正规式的例子如下，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          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 err="1">
                <a:latin typeface="Times New Roman" pitchFamily="18" charset="0"/>
              </a:rPr>
              <a:t>a︱b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 err="1">
                <a:latin typeface="Times New Roman" pitchFamily="18" charset="0"/>
              </a:rPr>
              <a:t>ab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en-US" altLang="zh-CN" sz="2000" b="1" dirty="0" err="1">
                <a:latin typeface="Times New Roman" pitchFamily="18" charset="0"/>
              </a:rPr>
              <a:t>a︱b</a:t>
            </a:r>
            <a:r>
              <a:rPr kumimoji="1" lang="en-US" altLang="zh-CN" sz="2000" b="1" dirty="0">
                <a:latin typeface="Times New Roman" pitchFamily="18" charset="0"/>
              </a:rPr>
              <a:t>)* 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en-US" altLang="zh-CN" sz="2000" b="1" dirty="0" err="1">
                <a:latin typeface="Times New Roman" pitchFamily="18" charset="0"/>
              </a:rPr>
              <a:t>a︱b</a:t>
            </a:r>
            <a:r>
              <a:rPr kumimoji="1" lang="en-US" altLang="zh-CN" sz="2000" b="1" dirty="0">
                <a:latin typeface="Times New Roman" pitchFamily="18" charset="0"/>
              </a:rPr>
              <a:t>)*a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且 </a:t>
            </a:r>
            <a:r>
              <a:rPr kumimoji="1" lang="en-US" altLang="zh-CN" sz="2000" b="1" dirty="0">
                <a:latin typeface="Times New Roman" pitchFamily="18" charset="0"/>
              </a:rPr>
              <a:t>L(a)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{a}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L(</a:t>
            </a:r>
            <a:r>
              <a:rPr kumimoji="1" lang="en-US" altLang="zh-CN" sz="2000" b="1" dirty="0" err="1">
                <a:latin typeface="Times New Roman" pitchFamily="18" charset="0"/>
              </a:rPr>
              <a:t>a︱b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L(a)∪L(b)</a:t>
            </a:r>
            <a:r>
              <a:rPr kumimoji="1" lang="zh-CN" altLang="en-US" sz="2000" b="1" dirty="0">
                <a:latin typeface="Times New Roman" pitchFamily="18" charset="0"/>
              </a:rPr>
              <a:t>＝ </a:t>
            </a:r>
            <a:r>
              <a:rPr kumimoji="1" lang="en-US" altLang="zh-CN" sz="2000" b="1" dirty="0">
                <a:latin typeface="Times New Roman" pitchFamily="18" charset="0"/>
              </a:rPr>
              <a:t>{a}∪{b} </a:t>
            </a:r>
            <a:r>
              <a:rPr kumimoji="1" lang="zh-CN" altLang="en-US" sz="2000" b="1" dirty="0">
                <a:latin typeface="Times New Roman" pitchFamily="18" charset="0"/>
              </a:rPr>
              <a:t>＝ </a:t>
            </a:r>
            <a:r>
              <a:rPr kumimoji="1" lang="en-US" altLang="zh-CN" sz="2000" b="1" dirty="0">
                <a:latin typeface="Times New Roman" pitchFamily="18" charset="0"/>
              </a:rPr>
              <a:t>{</a:t>
            </a:r>
            <a:r>
              <a:rPr kumimoji="1" lang="en-US" altLang="zh-CN" sz="2000" b="1" dirty="0" err="1">
                <a:latin typeface="Times New Roman" pitchFamily="18" charset="0"/>
              </a:rPr>
              <a:t>a,b</a:t>
            </a:r>
            <a:r>
              <a:rPr kumimoji="1" lang="en-US" altLang="zh-CN" sz="2000" b="1" dirty="0">
                <a:latin typeface="Times New Roman" pitchFamily="18" charset="0"/>
              </a:rPr>
              <a:t>}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L((</a:t>
            </a:r>
            <a:r>
              <a:rPr kumimoji="1" lang="en-US" altLang="zh-CN" sz="2000" b="1" dirty="0" err="1">
                <a:latin typeface="Times New Roman" pitchFamily="18" charset="0"/>
              </a:rPr>
              <a:t>a︱b</a:t>
            </a:r>
            <a:r>
              <a:rPr kumimoji="1" lang="en-US" altLang="zh-CN" sz="2000" b="1" dirty="0">
                <a:latin typeface="Times New Roman" pitchFamily="18" charset="0"/>
              </a:rPr>
              <a:t>)*)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L(L(</a:t>
            </a:r>
            <a:r>
              <a:rPr kumimoji="1" lang="en-US" altLang="zh-CN" sz="2000" b="1" dirty="0" err="1">
                <a:latin typeface="Times New Roman" pitchFamily="18" charset="0"/>
              </a:rPr>
              <a:t>a︱b</a:t>
            </a:r>
            <a:r>
              <a:rPr kumimoji="1" lang="en-US" altLang="zh-CN" sz="2000" b="1" dirty="0">
                <a:latin typeface="Times New Roman" pitchFamily="18" charset="0"/>
              </a:rPr>
              <a:t>))*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({</a:t>
            </a:r>
            <a:r>
              <a:rPr kumimoji="1" lang="en-US" altLang="zh-CN" sz="2000" b="1" dirty="0" err="1">
                <a:latin typeface="Times New Roman" pitchFamily="18" charset="0"/>
              </a:rPr>
              <a:t>a,b</a:t>
            </a:r>
            <a:r>
              <a:rPr kumimoji="1" lang="en-US" altLang="zh-CN" sz="2000" b="1" dirty="0">
                <a:latin typeface="Times New Roman" pitchFamily="18" charset="0"/>
              </a:rPr>
              <a:t>})*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{</a:t>
            </a:r>
            <a:r>
              <a:rPr kumimoji="1" lang="en-US" altLang="zh-CN" sz="2000" b="1" dirty="0" err="1">
                <a:latin typeface="Times New Roman" pitchFamily="18" charset="0"/>
              </a:rPr>
              <a:t>a,b</a:t>
            </a:r>
            <a:r>
              <a:rPr kumimoji="1" lang="en-US" altLang="zh-CN" sz="2000" b="1" dirty="0">
                <a:latin typeface="Times New Roman" pitchFamily="18" charset="0"/>
              </a:rPr>
              <a:t>}*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L((</a:t>
            </a:r>
            <a:r>
              <a:rPr kumimoji="1" lang="en-US" altLang="zh-CN" sz="2000" b="1" dirty="0" err="1">
                <a:latin typeface="Times New Roman" pitchFamily="18" charset="0"/>
              </a:rPr>
              <a:t>a︱b</a:t>
            </a:r>
            <a:r>
              <a:rPr kumimoji="1" lang="en-US" altLang="zh-CN" sz="2000" b="1" dirty="0">
                <a:latin typeface="Times New Roman" pitchFamily="18" charset="0"/>
              </a:rPr>
              <a:t>)*a)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L((</a:t>
            </a:r>
            <a:r>
              <a:rPr kumimoji="1" lang="en-US" altLang="zh-CN" sz="2000" b="1" dirty="0" err="1">
                <a:latin typeface="Times New Roman" pitchFamily="18" charset="0"/>
              </a:rPr>
              <a:t>a︱b</a:t>
            </a:r>
            <a:r>
              <a:rPr kumimoji="1" lang="en-US" altLang="zh-CN" sz="2000" b="1" dirty="0">
                <a:latin typeface="Times New Roman" pitchFamily="18" charset="0"/>
              </a:rPr>
              <a:t>)*)·L(a)</a:t>
            </a:r>
            <a:r>
              <a:rPr kumimoji="1" lang="zh-CN" altLang="en-US" sz="2000" b="1" dirty="0">
                <a:latin typeface="Times New Roman" pitchFamily="18" charset="0"/>
              </a:rPr>
              <a:t>＝ </a:t>
            </a:r>
            <a:r>
              <a:rPr kumimoji="1" lang="en-US" altLang="zh-CN" sz="2000" b="1" dirty="0">
                <a:latin typeface="Times New Roman" pitchFamily="18" charset="0"/>
              </a:rPr>
              <a:t>{</a:t>
            </a:r>
            <a:r>
              <a:rPr kumimoji="1" lang="en-US" altLang="zh-CN" sz="2000" b="1" dirty="0" err="1">
                <a:latin typeface="Times New Roman" pitchFamily="18" charset="0"/>
              </a:rPr>
              <a:t>a,b</a:t>
            </a:r>
            <a:r>
              <a:rPr kumimoji="1" lang="en-US" altLang="zh-CN" sz="2000" b="1" dirty="0">
                <a:latin typeface="Times New Roman" pitchFamily="18" charset="0"/>
              </a:rPr>
              <a:t>}*{a}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71463" y="3200400"/>
            <a:ext cx="8567737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96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两个正规式</a:t>
            </a:r>
            <a:r>
              <a:rPr kumimoji="1" lang="en-US" altLang="zh-CN" sz="2000" b="1" dirty="0">
                <a:latin typeface="Times New Roman" pitchFamily="18" charset="0"/>
              </a:rPr>
              <a:t>e</a:t>
            </a:r>
            <a:r>
              <a:rPr kumimoji="1" lang="en-US" altLang="zh-CN" sz="2000" b="1" baseline="-30000" dirty="0"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e</a:t>
            </a:r>
            <a:r>
              <a:rPr kumimoji="1" lang="en-US" altLang="zh-CN" sz="2000" b="1" baseline="-30000" dirty="0">
                <a:latin typeface="Times New Roman" pitchFamily="18" charset="0"/>
              </a:rPr>
              <a:t>2</a:t>
            </a:r>
            <a:r>
              <a:rPr kumimoji="1" lang="zh-CN" altLang="en-US" sz="2000" b="1" dirty="0">
                <a:latin typeface="Times New Roman" pitchFamily="18" charset="0"/>
              </a:rPr>
              <a:t>相等，是指正规式</a:t>
            </a:r>
            <a:r>
              <a:rPr kumimoji="1" lang="en-US" altLang="zh-CN" sz="2000" b="1" dirty="0">
                <a:latin typeface="Times New Roman" pitchFamily="18" charset="0"/>
              </a:rPr>
              <a:t>e</a:t>
            </a:r>
            <a:r>
              <a:rPr kumimoji="1" lang="en-US" altLang="zh-CN" sz="2000" b="1" baseline="-30000" dirty="0"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latin typeface="Times New Roman" pitchFamily="18" charset="0"/>
              </a:rPr>
              <a:t>e</a:t>
            </a:r>
            <a:r>
              <a:rPr kumimoji="1" lang="en-US" altLang="zh-CN" sz="2000" b="1" baseline="-30000" dirty="0">
                <a:latin typeface="Times New Roman" pitchFamily="18" charset="0"/>
              </a:rPr>
              <a:t>2 </a:t>
            </a:r>
            <a:r>
              <a:rPr kumimoji="1" lang="zh-CN" altLang="en-US" sz="2000" b="1" dirty="0">
                <a:latin typeface="Times New Roman" pitchFamily="18" charset="0"/>
              </a:rPr>
              <a:t>计算值相等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即</a:t>
            </a:r>
            <a:r>
              <a:rPr kumimoji="1" lang="en-US" altLang="zh-CN" sz="2000" b="1" dirty="0">
                <a:latin typeface="Times New Roman" pitchFamily="18" charset="0"/>
              </a:rPr>
              <a:t>L(e</a:t>
            </a:r>
            <a:r>
              <a:rPr kumimoji="1" lang="en-US" altLang="zh-CN" sz="2000" b="1" baseline="-30000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</a:rPr>
              <a:t>＝ </a:t>
            </a:r>
            <a:r>
              <a:rPr kumimoji="1" lang="en-US" altLang="zh-CN" sz="2000" b="1" dirty="0">
                <a:latin typeface="Times New Roman" pitchFamily="18" charset="0"/>
              </a:rPr>
              <a:t>L(e</a:t>
            </a:r>
            <a:r>
              <a:rPr kumimoji="1" lang="en-US" altLang="zh-CN" sz="2000" b="1" baseline="-20000" dirty="0">
                <a:latin typeface="Times New Roman" pitchFamily="18" charset="0"/>
              </a:rPr>
              <a:t>2</a:t>
            </a:r>
            <a:r>
              <a:rPr kumimoji="1" lang="en-US" altLang="zh-CN" sz="2000" b="1" dirty="0" smtClean="0">
                <a:latin typeface="Times New Roman" pitchFamily="18" charset="0"/>
              </a:rPr>
              <a:t>)</a:t>
            </a:r>
            <a:r>
              <a:rPr kumimoji="1" lang="zh-CN" altLang="en-US" sz="2000" b="1" dirty="0" smtClean="0">
                <a:latin typeface="Times New Roman" pitchFamily="18" charset="0"/>
              </a:rPr>
              <a:t>，</a:t>
            </a:r>
            <a:r>
              <a:rPr kumimoji="1" lang="zh-CN" altLang="en-US" sz="2000" b="1" dirty="0">
                <a:latin typeface="Times New Roman" pitchFamily="18" charset="0"/>
              </a:rPr>
              <a:t>记为</a:t>
            </a:r>
            <a:r>
              <a:rPr kumimoji="1" lang="en-US" altLang="zh-CN" sz="2000" b="1" dirty="0">
                <a:solidFill>
                  <a:srgbClr val="FF6600"/>
                </a:solidFill>
                <a:latin typeface="Times New Roman" pitchFamily="18" charset="0"/>
              </a:rPr>
              <a:t>e</a:t>
            </a:r>
            <a:r>
              <a:rPr kumimoji="1" lang="en-US" altLang="zh-CN" sz="2000" b="1" baseline="-30000" dirty="0">
                <a:solidFill>
                  <a:srgbClr val="FF6600"/>
                </a:solidFill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＝ </a:t>
            </a:r>
            <a:r>
              <a:rPr kumimoji="1" lang="en-US" altLang="zh-CN" sz="2000" b="1" dirty="0">
                <a:solidFill>
                  <a:srgbClr val="FF6600"/>
                </a:solidFill>
                <a:latin typeface="Times New Roman" pitchFamily="18" charset="0"/>
              </a:rPr>
              <a:t>e</a:t>
            </a:r>
            <a:r>
              <a:rPr kumimoji="1" lang="en-US" altLang="zh-CN" sz="2000" b="1" baseline="-20000" dirty="0">
                <a:solidFill>
                  <a:srgbClr val="FF66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-30000" dirty="0"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设</a:t>
            </a:r>
            <a:r>
              <a:rPr kumimoji="1" lang="en-US" altLang="zh-CN" sz="2000" b="1" dirty="0" err="1">
                <a:latin typeface="Times New Roman" pitchFamily="18" charset="0"/>
              </a:rPr>
              <a:t>r,s,t</a:t>
            </a:r>
            <a:r>
              <a:rPr kumimoji="1" lang="zh-CN" altLang="en-US" sz="2000" b="1" dirty="0">
                <a:latin typeface="Times New Roman" pitchFamily="18" charset="0"/>
              </a:rPr>
              <a:t>为正规式，则正规式有如下定律：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  </a:t>
            </a:r>
            <a:r>
              <a:rPr kumimoji="1" lang="en-US" altLang="zh-CN" sz="2000" b="1" dirty="0">
                <a:latin typeface="Times New Roman" pitchFamily="18" charset="0"/>
              </a:rPr>
              <a:t>1. </a:t>
            </a:r>
            <a:r>
              <a:rPr kumimoji="1" lang="zh-CN" altLang="en-US" sz="2000" b="1" dirty="0">
                <a:latin typeface="Times New Roman" pitchFamily="18" charset="0"/>
              </a:rPr>
              <a:t>交换律：</a:t>
            </a:r>
            <a:r>
              <a:rPr kumimoji="1" lang="en-US" altLang="zh-CN" sz="2000" b="1" dirty="0" err="1">
                <a:latin typeface="Times New Roman" pitchFamily="18" charset="0"/>
              </a:rPr>
              <a:t>r︱s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latin typeface="Times New Roman" pitchFamily="18" charset="0"/>
              </a:rPr>
              <a:t>＝ </a:t>
            </a:r>
            <a:r>
              <a:rPr kumimoji="1" lang="en-US" altLang="zh-CN" sz="2000" b="1" dirty="0" err="1">
                <a:latin typeface="Times New Roman" pitchFamily="18" charset="0"/>
              </a:rPr>
              <a:t>s︱r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  2. </a:t>
            </a:r>
            <a:r>
              <a:rPr kumimoji="1" lang="zh-CN" altLang="en-US" sz="2000" b="1" dirty="0">
                <a:latin typeface="Times New Roman" pitchFamily="18" charset="0"/>
              </a:rPr>
              <a:t>结合律：（</a:t>
            </a:r>
            <a:r>
              <a:rPr kumimoji="1" lang="en-US" altLang="zh-CN" sz="2000" b="1" dirty="0" err="1">
                <a:latin typeface="Times New Roman" pitchFamily="18" charset="0"/>
              </a:rPr>
              <a:t>r︱s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>
                <a:latin typeface="Times New Roman" pitchFamily="18" charset="0"/>
              </a:rPr>
              <a:t>︱t </a:t>
            </a:r>
            <a:r>
              <a:rPr kumimoji="1" lang="zh-CN" altLang="en-US" sz="2000" b="1" dirty="0">
                <a:latin typeface="Times New Roman" pitchFamily="18" charset="0"/>
              </a:rPr>
              <a:t>＝ </a:t>
            </a:r>
            <a:r>
              <a:rPr kumimoji="1" lang="en-US" altLang="zh-CN" sz="2000" b="1" dirty="0">
                <a:latin typeface="Times New Roman" pitchFamily="18" charset="0"/>
              </a:rPr>
              <a:t>r︱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latin typeface="Times New Roman" pitchFamily="18" charset="0"/>
              </a:rPr>
              <a:t>s︱t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  </a:t>
            </a:r>
            <a:r>
              <a:rPr kumimoji="1" lang="zh-CN" altLang="en-US" sz="2000" b="1" dirty="0" smtClean="0">
                <a:latin typeface="Times New Roman" pitchFamily="18" charset="0"/>
              </a:rPr>
              <a:t>                      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latin typeface="Times New Roman" pitchFamily="18" charset="0"/>
              </a:rPr>
              <a:t>r·s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>
                <a:latin typeface="Times New Roman" pitchFamily="18" charset="0"/>
              </a:rPr>
              <a:t>·t </a:t>
            </a:r>
            <a:r>
              <a:rPr kumimoji="1" lang="zh-CN" altLang="en-US" sz="2000" b="1" dirty="0">
                <a:latin typeface="Times New Roman" pitchFamily="18" charset="0"/>
              </a:rPr>
              <a:t>＝ </a:t>
            </a:r>
            <a:r>
              <a:rPr kumimoji="1" lang="en-US" altLang="zh-CN" sz="2000" b="1" dirty="0">
                <a:latin typeface="Times New Roman" pitchFamily="18" charset="0"/>
              </a:rPr>
              <a:t>r·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latin typeface="Times New Roman" pitchFamily="18" charset="0"/>
              </a:rPr>
              <a:t>s·t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  </a:t>
            </a:r>
            <a:r>
              <a:rPr kumimoji="1" lang="en-US" altLang="zh-CN" sz="2000" b="1" dirty="0">
                <a:latin typeface="Times New Roman" pitchFamily="18" charset="0"/>
              </a:rPr>
              <a:t>3. </a:t>
            </a:r>
            <a:r>
              <a:rPr kumimoji="1" lang="zh-CN" altLang="en-US" sz="2000" b="1" dirty="0">
                <a:latin typeface="Times New Roman" pitchFamily="18" charset="0"/>
              </a:rPr>
              <a:t>分配律：</a:t>
            </a:r>
            <a:r>
              <a:rPr kumimoji="1" lang="en-US" altLang="zh-CN" sz="2000" b="1" dirty="0">
                <a:latin typeface="Times New Roman" pitchFamily="18" charset="0"/>
              </a:rPr>
              <a:t>r·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latin typeface="Times New Roman" pitchFamily="18" charset="0"/>
              </a:rPr>
              <a:t>s︱t</a:t>
            </a:r>
            <a:r>
              <a:rPr kumimoji="1" lang="zh-CN" altLang="en-US" sz="2000" b="1" dirty="0">
                <a:latin typeface="Times New Roman" pitchFamily="18" charset="0"/>
              </a:rPr>
              <a:t>）＝ </a:t>
            </a:r>
            <a:r>
              <a:rPr kumimoji="1" lang="en-US" altLang="zh-CN" sz="2000" b="1" dirty="0" err="1">
                <a:latin typeface="Times New Roman" pitchFamily="18" charset="0"/>
              </a:rPr>
              <a:t>r·s︱r·t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                     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latin typeface="Times New Roman" pitchFamily="18" charset="0"/>
              </a:rPr>
              <a:t>s︱t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>
                <a:latin typeface="Times New Roman" pitchFamily="18" charset="0"/>
              </a:rPr>
              <a:t>·r </a:t>
            </a:r>
            <a:r>
              <a:rPr kumimoji="1" lang="zh-CN" altLang="en-US" sz="2000" b="1" dirty="0">
                <a:latin typeface="Times New Roman" pitchFamily="18" charset="0"/>
              </a:rPr>
              <a:t>＝ </a:t>
            </a:r>
            <a:r>
              <a:rPr kumimoji="1" lang="en-US" altLang="zh-CN" sz="2000" b="1" dirty="0" err="1">
                <a:latin typeface="Times New Roman" pitchFamily="18" charset="0"/>
              </a:rPr>
              <a:t>s·r︱t·r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786ea7ef0a7e8b47e8a40b1549965b18eebaa47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微软雅黑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</TotalTime>
  <Words>4935</Words>
  <Application>Microsoft Office PowerPoint</Application>
  <PresentationFormat>全屏显示(4:3)</PresentationFormat>
  <Paragraphs>624</Paragraphs>
  <Slides>47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默认设计模板</vt:lpstr>
      <vt:lpstr>工作表</vt:lpstr>
      <vt:lpstr>第3章  词法分析及其自动构造</vt:lpstr>
      <vt:lpstr>第3章 词法分析</vt:lpstr>
      <vt:lpstr>常识</vt:lpstr>
      <vt:lpstr>PowerPoint 演示文稿</vt:lpstr>
      <vt:lpstr>3.1　词法分析程序设计</vt:lpstr>
      <vt:lpstr>3.1.2　词法分析程序</vt:lpstr>
      <vt:lpstr>3.2　单词的描述工具</vt:lpstr>
      <vt:lpstr>3.2.2　正规式</vt:lpstr>
      <vt:lpstr>PowerPoint 演示文稿</vt:lpstr>
      <vt:lpstr>PowerPoint 演示文稿</vt:lpstr>
      <vt:lpstr>3.2.3　正规式和正规文法之间转换</vt:lpstr>
      <vt:lpstr>PowerPoint 演示文稿</vt:lpstr>
      <vt:lpstr>PowerPoint 演示文稿</vt:lpstr>
      <vt:lpstr>3.3　有穷自动机（Deterministic Finite Automata） DFA能够准确地识别正规集和正规文法定义的语言所表示的集合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　正规式和有穷自动机的等价性</vt:lpstr>
      <vt:lpstr>PowerPoint 演示文稿</vt:lpstr>
      <vt:lpstr>PowerPoint 演示文稿</vt:lpstr>
      <vt:lpstr>PowerPoint 演示文稿</vt:lpstr>
      <vt:lpstr>3.5　正规文法和有穷自动机间的转换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3.7词法分析器的生成器LEX</vt:lpstr>
      <vt:lpstr> 3.7.1  LEX源程序结构</vt:lpstr>
      <vt:lpstr>3.7.2 LEX 声明</vt:lpstr>
      <vt:lpstr>3.7.3  LEX翻译规则</vt:lpstr>
      <vt:lpstr>3.7.4  LEX的辅助过程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127</cp:revision>
  <cp:lastPrinted>1601-01-01T00:00:00Z</cp:lastPrinted>
  <dcterms:created xsi:type="dcterms:W3CDTF">1601-01-01T00:00:00Z</dcterms:created>
  <dcterms:modified xsi:type="dcterms:W3CDTF">2016-03-08T13:51:09Z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