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7"/>
  </p:notesMasterIdLst>
  <p:handoutMasterIdLst>
    <p:handoutMasterId r:id="rId48"/>
  </p:handoutMasterIdLst>
  <p:sldIdLst>
    <p:sldId id="257" r:id="rId2"/>
    <p:sldId id="297" r:id="rId3"/>
    <p:sldId id="299" r:id="rId4"/>
    <p:sldId id="259" r:id="rId5"/>
    <p:sldId id="298" r:id="rId6"/>
    <p:sldId id="260" r:id="rId7"/>
    <p:sldId id="300" r:id="rId8"/>
    <p:sldId id="261" r:id="rId9"/>
    <p:sldId id="262" r:id="rId10"/>
    <p:sldId id="263" r:id="rId11"/>
    <p:sldId id="265" r:id="rId12"/>
    <p:sldId id="302"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03" r:id="rId37"/>
    <p:sldId id="288" r:id="rId38"/>
    <p:sldId id="289" r:id="rId39"/>
    <p:sldId id="290" r:id="rId40"/>
    <p:sldId id="291" r:id="rId41"/>
    <p:sldId id="292" r:id="rId42"/>
    <p:sldId id="293" r:id="rId43"/>
    <p:sldId id="294" r:id="rId44"/>
    <p:sldId id="295" r:id="rId45"/>
    <p:sldId id="296" r:id="rId46"/>
  </p:sldIdLst>
  <p:sldSz cx="9144000" cy="6858000" type="screen4x3"/>
  <p:notesSz cx="6858000" cy="9144000"/>
  <p:custDataLst>
    <p:tags r:id="rId49"/>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07A926"/>
    <a:srgbClr val="D6009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6" y="-204"/>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B4E0B02-349C-4D60-B7B2-586430FABD57}" type="slidenum">
              <a:rPr lang="en-US" altLang="zh-CN"/>
              <a:pPr/>
              <a:t>‹#›</a:t>
            </a:fld>
            <a:endParaRPr lang="en-US" altLang="zh-CN"/>
          </a:p>
        </p:txBody>
      </p:sp>
    </p:spTree>
    <p:extLst>
      <p:ext uri="{BB962C8B-B14F-4D97-AF65-F5344CB8AC3E}">
        <p14:creationId xmlns:p14="http://schemas.microsoft.com/office/powerpoint/2010/main" val="3812113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D1F48-6CFB-4694-BB03-50E6B7BA9502}" type="datetimeFigureOut">
              <a:rPr lang="zh-CN" altLang="en-US" smtClean="0"/>
              <a:t>2016/3/20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2DBD02-BB0A-4A2D-B019-406EA3A4FFCA}" type="slidenum">
              <a:rPr lang="zh-CN" altLang="en-US" smtClean="0"/>
              <a:t>‹#›</a:t>
            </a:fld>
            <a:endParaRPr lang="zh-CN" altLang="en-US"/>
          </a:p>
        </p:txBody>
      </p:sp>
    </p:spTree>
    <p:extLst>
      <p:ext uri="{BB962C8B-B14F-4D97-AF65-F5344CB8AC3E}">
        <p14:creationId xmlns:p14="http://schemas.microsoft.com/office/powerpoint/2010/main" val="200628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2DBD02-BB0A-4A2D-B019-406EA3A4FFCA}" type="slidenum">
              <a:rPr lang="zh-CN" altLang="en-US" smtClean="0"/>
              <a:t>27</a:t>
            </a:fld>
            <a:endParaRPr lang="zh-CN" altLang="en-US"/>
          </a:p>
        </p:txBody>
      </p:sp>
    </p:spTree>
    <p:extLst>
      <p:ext uri="{BB962C8B-B14F-4D97-AF65-F5344CB8AC3E}">
        <p14:creationId xmlns:p14="http://schemas.microsoft.com/office/powerpoint/2010/main" val="43161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6F721EC-FACF-493C-9D73-64FEFFBB24F9}" type="slidenum">
              <a:rPr lang="en-US" altLang="zh-CN"/>
              <a:pPr/>
              <a:t>‹#›</a:t>
            </a:fld>
            <a:endParaRPr lang="en-US" altLang="zh-CN"/>
          </a:p>
        </p:txBody>
      </p:sp>
    </p:spTree>
    <p:extLst>
      <p:ext uri="{BB962C8B-B14F-4D97-AF65-F5344CB8AC3E}">
        <p14:creationId xmlns:p14="http://schemas.microsoft.com/office/powerpoint/2010/main" val="3931103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A4914D3-15E9-4120-9D27-19F2EC34AE3D}" type="slidenum">
              <a:rPr lang="en-US" altLang="zh-CN"/>
              <a:pPr/>
              <a:t>‹#›</a:t>
            </a:fld>
            <a:endParaRPr lang="en-US" altLang="zh-CN"/>
          </a:p>
        </p:txBody>
      </p:sp>
    </p:spTree>
    <p:extLst>
      <p:ext uri="{BB962C8B-B14F-4D97-AF65-F5344CB8AC3E}">
        <p14:creationId xmlns:p14="http://schemas.microsoft.com/office/powerpoint/2010/main" val="37201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533400"/>
            <a:ext cx="2076450" cy="5059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533400"/>
            <a:ext cx="6076950" cy="5059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4F72E95-D443-423A-85EA-439391FAB8E3}" type="slidenum">
              <a:rPr lang="en-US" altLang="zh-CN"/>
              <a:pPr/>
              <a:t>‹#›</a:t>
            </a:fld>
            <a:endParaRPr lang="en-US" altLang="zh-CN"/>
          </a:p>
        </p:txBody>
      </p:sp>
    </p:spTree>
    <p:extLst>
      <p:ext uri="{BB962C8B-B14F-4D97-AF65-F5344CB8AC3E}">
        <p14:creationId xmlns:p14="http://schemas.microsoft.com/office/powerpoint/2010/main" val="108033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CDA13D-5BB0-4102-91B7-989C9C3E2AB5}" type="slidenum">
              <a:rPr lang="en-US" altLang="zh-CN"/>
              <a:pPr/>
              <a:t>‹#›</a:t>
            </a:fld>
            <a:endParaRPr lang="en-US" altLang="zh-CN"/>
          </a:p>
        </p:txBody>
      </p:sp>
    </p:spTree>
    <p:extLst>
      <p:ext uri="{BB962C8B-B14F-4D97-AF65-F5344CB8AC3E}">
        <p14:creationId xmlns:p14="http://schemas.microsoft.com/office/powerpoint/2010/main" val="2760334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7E91BC-CD17-43F4-8237-EBC46408011D}" type="slidenum">
              <a:rPr lang="en-US" altLang="zh-CN"/>
              <a:pPr/>
              <a:t>‹#›</a:t>
            </a:fld>
            <a:endParaRPr lang="en-US" altLang="zh-CN"/>
          </a:p>
        </p:txBody>
      </p:sp>
    </p:spTree>
    <p:extLst>
      <p:ext uri="{BB962C8B-B14F-4D97-AF65-F5344CB8AC3E}">
        <p14:creationId xmlns:p14="http://schemas.microsoft.com/office/powerpoint/2010/main" val="23538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98F051-FB87-4E8D-BAC4-23C9E8FD8CD7}" type="slidenum">
              <a:rPr lang="en-US" altLang="zh-CN"/>
              <a:pPr/>
              <a:t>‹#›</a:t>
            </a:fld>
            <a:endParaRPr lang="en-US" altLang="zh-CN"/>
          </a:p>
        </p:txBody>
      </p:sp>
    </p:spTree>
    <p:extLst>
      <p:ext uri="{BB962C8B-B14F-4D97-AF65-F5344CB8AC3E}">
        <p14:creationId xmlns:p14="http://schemas.microsoft.com/office/powerpoint/2010/main" val="347430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C5A864D-B29C-4FCA-8D1B-433C494350DE}" type="slidenum">
              <a:rPr lang="en-US" altLang="zh-CN"/>
              <a:pPr/>
              <a:t>‹#›</a:t>
            </a:fld>
            <a:endParaRPr lang="en-US" altLang="zh-CN"/>
          </a:p>
        </p:txBody>
      </p:sp>
    </p:spTree>
    <p:extLst>
      <p:ext uri="{BB962C8B-B14F-4D97-AF65-F5344CB8AC3E}">
        <p14:creationId xmlns:p14="http://schemas.microsoft.com/office/powerpoint/2010/main" val="264299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08D1E88-774C-4CD0-BF2A-D2CCD7CA8DC8}" type="slidenum">
              <a:rPr lang="en-US" altLang="zh-CN"/>
              <a:pPr/>
              <a:t>‹#›</a:t>
            </a:fld>
            <a:endParaRPr lang="en-US" altLang="zh-CN"/>
          </a:p>
        </p:txBody>
      </p:sp>
    </p:spTree>
    <p:extLst>
      <p:ext uri="{BB962C8B-B14F-4D97-AF65-F5344CB8AC3E}">
        <p14:creationId xmlns:p14="http://schemas.microsoft.com/office/powerpoint/2010/main" val="324035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413E139-4491-457A-9EA8-FED4FCC6B843}" type="slidenum">
              <a:rPr lang="en-US" altLang="zh-CN"/>
              <a:pPr/>
              <a:t>‹#›</a:t>
            </a:fld>
            <a:endParaRPr lang="en-US" altLang="zh-CN"/>
          </a:p>
        </p:txBody>
      </p:sp>
    </p:spTree>
    <p:extLst>
      <p:ext uri="{BB962C8B-B14F-4D97-AF65-F5344CB8AC3E}">
        <p14:creationId xmlns:p14="http://schemas.microsoft.com/office/powerpoint/2010/main" val="18074335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0B479E1-B27D-4F4C-8234-9EEC0A265593}" type="slidenum">
              <a:rPr lang="en-US" altLang="zh-CN"/>
              <a:pPr/>
              <a:t>‹#›</a:t>
            </a:fld>
            <a:endParaRPr lang="en-US" altLang="zh-CN"/>
          </a:p>
        </p:txBody>
      </p:sp>
    </p:spTree>
    <p:extLst>
      <p:ext uri="{BB962C8B-B14F-4D97-AF65-F5344CB8AC3E}">
        <p14:creationId xmlns:p14="http://schemas.microsoft.com/office/powerpoint/2010/main" val="371082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1AF1C5-E3F6-443D-B7A7-4F3F859E5E36}" type="slidenum">
              <a:rPr lang="en-US" altLang="zh-CN"/>
              <a:pPr/>
              <a:t>‹#›</a:t>
            </a:fld>
            <a:endParaRPr lang="en-US" altLang="zh-CN"/>
          </a:p>
        </p:txBody>
      </p:sp>
    </p:spTree>
    <p:extLst>
      <p:ext uri="{BB962C8B-B14F-4D97-AF65-F5344CB8AC3E}">
        <p14:creationId xmlns:p14="http://schemas.microsoft.com/office/powerpoint/2010/main" val="209751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304800" y="53340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64515"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vl1pPr>
          </a:lstStyle>
          <a:p>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zh-CN"/>
          </a:p>
        </p:txBody>
      </p:sp>
      <p:sp>
        <p:nvSpPr>
          <p:cNvPr id="64518"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010AE56F-9D06-41D9-8599-FEBDDC5A82BF}" type="slidenum">
              <a:rPr lang="en-US" altLang="zh-CN"/>
              <a:pPr/>
              <a:t>‹#›</a:t>
            </a:fld>
            <a:endParaRPr lang="en-US" altLang="zh-CN"/>
          </a:p>
        </p:txBody>
      </p:sp>
      <p:sp>
        <p:nvSpPr>
          <p:cNvPr id="64527" name="Rectangle 15"/>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微软雅黑" pitchFamily="34" charset="-122"/>
          <a:ea typeface="微软雅黑" pitchFamily="34" charset="-122"/>
        </a:defRPr>
      </a:lvl2pPr>
      <a:lvl3pPr algn="l" rtl="0" fontAlgn="base">
        <a:spcBef>
          <a:spcPct val="0"/>
        </a:spcBef>
        <a:spcAft>
          <a:spcPct val="0"/>
        </a:spcAft>
        <a:defRPr sz="2000">
          <a:solidFill>
            <a:srgbClr val="0000FF"/>
          </a:solidFill>
          <a:latin typeface="微软雅黑" pitchFamily="34" charset="-122"/>
          <a:ea typeface="微软雅黑" pitchFamily="34" charset="-122"/>
        </a:defRPr>
      </a:lvl3pPr>
      <a:lvl4pPr algn="l" rtl="0" fontAlgn="base">
        <a:spcBef>
          <a:spcPct val="0"/>
        </a:spcBef>
        <a:spcAft>
          <a:spcPct val="0"/>
        </a:spcAft>
        <a:defRPr sz="2000">
          <a:solidFill>
            <a:srgbClr val="0000FF"/>
          </a:solidFill>
          <a:latin typeface="微软雅黑" pitchFamily="34" charset="-122"/>
          <a:ea typeface="微软雅黑" pitchFamily="34" charset="-122"/>
        </a:defRPr>
      </a:lvl4pPr>
      <a:lvl5pPr algn="l" rtl="0" fontAlgn="base">
        <a:spcBef>
          <a:spcPct val="0"/>
        </a:spcBef>
        <a:spcAft>
          <a:spcPct val="0"/>
        </a:spcAft>
        <a:defRPr sz="2000">
          <a:solidFill>
            <a:srgbClr val="0000FF"/>
          </a:solidFill>
          <a:latin typeface="微软雅黑" pitchFamily="34" charset="-122"/>
          <a:ea typeface="微软雅黑" pitchFamily="34" charset="-122"/>
        </a:defRPr>
      </a:lvl5pPr>
      <a:lvl6pPr marL="457200" algn="l" rtl="0" fontAlgn="base">
        <a:spcBef>
          <a:spcPct val="0"/>
        </a:spcBef>
        <a:spcAft>
          <a:spcPct val="0"/>
        </a:spcAft>
        <a:defRPr sz="2000">
          <a:solidFill>
            <a:srgbClr val="0000FF"/>
          </a:solidFill>
          <a:latin typeface="微软雅黑" pitchFamily="34" charset="-122"/>
          <a:ea typeface="微软雅黑" pitchFamily="34" charset="-122"/>
        </a:defRPr>
      </a:lvl6pPr>
      <a:lvl7pPr marL="914400" algn="l" rtl="0" fontAlgn="base">
        <a:spcBef>
          <a:spcPct val="0"/>
        </a:spcBef>
        <a:spcAft>
          <a:spcPct val="0"/>
        </a:spcAft>
        <a:defRPr sz="2000">
          <a:solidFill>
            <a:srgbClr val="0000FF"/>
          </a:solidFill>
          <a:latin typeface="微软雅黑" pitchFamily="34" charset="-122"/>
          <a:ea typeface="微软雅黑" pitchFamily="34" charset="-122"/>
        </a:defRPr>
      </a:lvl7pPr>
      <a:lvl8pPr marL="1371600" algn="l" rtl="0" fontAlgn="base">
        <a:spcBef>
          <a:spcPct val="0"/>
        </a:spcBef>
        <a:spcAft>
          <a:spcPct val="0"/>
        </a:spcAft>
        <a:defRPr sz="2000">
          <a:solidFill>
            <a:srgbClr val="0000FF"/>
          </a:solidFill>
          <a:latin typeface="微软雅黑" pitchFamily="34" charset="-122"/>
          <a:ea typeface="微软雅黑" pitchFamily="34" charset="-122"/>
        </a:defRPr>
      </a:lvl8pPr>
      <a:lvl9pPr marL="1828800" algn="l" rtl="0" fontAlgn="base">
        <a:spcBef>
          <a:spcPct val="0"/>
        </a:spcBef>
        <a:spcAft>
          <a:spcPct val="0"/>
        </a:spcAft>
        <a:defRPr sz="2000">
          <a:solidFill>
            <a:srgbClr val="0000FF"/>
          </a:solidFill>
          <a:latin typeface="微软雅黑" pitchFamily="34" charset="-122"/>
          <a:ea typeface="微软雅黑" pitchFamily="34"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18.swf" TargetMode="External"/><Relationship Id="rId2" Type="http://schemas.openxmlformats.org/officeDocument/2006/relationships/hyperlink" Target="17.swf"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19.sw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20.sw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21.swf"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22.sw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23.sw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2590800"/>
            <a:ext cx="7315200" cy="762000"/>
          </a:xfrm>
        </p:spPr>
        <p:txBody>
          <a:bodyPr/>
          <a:lstStyle/>
          <a:p>
            <a:pPr algn="ctr"/>
            <a:r>
              <a:rPr lang="zh-CN" altLang="en-US" sz="4000" b="1" dirty="0" smtClean="0">
                <a:latin typeface="Times New Roman" charset="0"/>
                <a:ea typeface="黑体" pitchFamily="2" charset="-122"/>
              </a:rPr>
              <a:t>第</a:t>
            </a:r>
            <a:r>
              <a:rPr lang="en-US" altLang="zh-CN" sz="4000" b="1" dirty="0" smtClean="0">
                <a:latin typeface="Times New Roman" charset="0"/>
                <a:ea typeface="黑体" pitchFamily="2" charset="-122"/>
              </a:rPr>
              <a:t>4</a:t>
            </a:r>
            <a:r>
              <a:rPr lang="zh-CN" altLang="en-US" sz="4000" b="1" dirty="0" smtClean="0">
                <a:latin typeface="Times New Roman" charset="0"/>
                <a:ea typeface="黑体" pitchFamily="2" charset="-122"/>
              </a:rPr>
              <a:t>章</a:t>
            </a:r>
            <a:r>
              <a:rPr lang="zh-CN" altLang="en-US" sz="4000" b="1" dirty="0">
                <a:latin typeface="Times New Roman" charset="0"/>
                <a:ea typeface="黑体" pitchFamily="2" charset="-122"/>
              </a:rPr>
              <a:t>　自顶向下语法分析方法 </a:t>
            </a:r>
          </a:p>
        </p:txBody>
      </p:sp>
      <p:sp>
        <p:nvSpPr>
          <p:cNvPr id="2052" name="Rectangle 4"/>
          <p:cNvSpPr>
            <a:spLocks noChangeArrowheads="1"/>
          </p:cNvSpPr>
          <p:nvPr/>
        </p:nvSpPr>
        <p:spPr bwMode="auto">
          <a:xfrm>
            <a:off x="685800" y="11430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chemeClr val="tx2"/>
                </a:solidFill>
                <a:latin typeface="Times New Roman" charset="0"/>
                <a:ea typeface="黑体" pitchFamily="2" charset="-122"/>
              </a:rPr>
              <a:t>编译原理</a:t>
            </a:r>
          </a:p>
        </p:txBody>
      </p:sp>
    </p:spTree>
    <p:extLst>
      <p:ext uri="{BB962C8B-B14F-4D97-AF65-F5344CB8AC3E}">
        <p14:creationId xmlns:p14="http://schemas.microsoft.com/office/powerpoint/2010/main" val="26085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p:cNvSpPr>
            <a:spLocks noGrp="1"/>
          </p:cNvSpPr>
          <p:nvPr>
            <p:ph type="sldNum" sz="quarter" idx="10"/>
          </p:nvPr>
        </p:nvSpPr>
        <p:spPr/>
        <p:txBody>
          <a:bodyPr/>
          <a:lstStyle/>
          <a:p>
            <a:fld id="{9D178DCC-0E2F-49FB-A5F3-B0832D1C86CF}" type="slidenum">
              <a:rPr lang="en-US" altLang="zh-CN"/>
              <a:pPr/>
              <a:t>10</a:t>
            </a:fld>
            <a:endParaRPr lang="en-US" altLang="zh-CN"/>
          </a:p>
        </p:txBody>
      </p:sp>
      <p:sp>
        <p:nvSpPr>
          <p:cNvPr id="67586" name="Text Box 2050"/>
          <p:cNvSpPr txBox="1">
            <a:spLocks noChangeArrowheads="1"/>
          </p:cNvSpPr>
          <p:nvPr/>
        </p:nvSpPr>
        <p:spPr bwMode="auto">
          <a:xfrm>
            <a:off x="381000" y="8382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98525" indent="-898525">
              <a:defRPr kumimoji="1" sz="2400">
                <a:solidFill>
                  <a:schemeClr val="tx1"/>
                </a:solidFill>
                <a:latin typeface="Times New Roman" charset="0"/>
                <a:ea typeface="宋体" pitchFamily="2" charset="-122"/>
              </a:defRPr>
            </a:lvl1pPr>
            <a:lvl2pPr marL="1143000">
              <a:defRPr kumimoji="1" sz="2400">
                <a:solidFill>
                  <a:schemeClr val="tx1"/>
                </a:solidFill>
                <a:latin typeface="Times New Roman" charset="0"/>
                <a:ea typeface="宋体" pitchFamily="2" charset="-122"/>
              </a:defRPr>
            </a:lvl2pPr>
            <a:lvl3pPr marL="1333500">
              <a:defRPr kumimoji="1" sz="2400">
                <a:solidFill>
                  <a:schemeClr val="tx1"/>
                </a:solidFill>
                <a:latin typeface="Times New Roman" charset="0"/>
                <a:ea typeface="宋体" pitchFamily="2" charset="-122"/>
              </a:defRPr>
            </a:lvl3pPr>
            <a:lvl4pPr marL="1524000">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pPr>
            <a:r>
              <a:rPr lang="zh-CN" altLang="en-US" sz="2000" b="1" dirty="0" smtClean="0"/>
              <a:t>例</a:t>
            </a:r>
            <a:r>
              <a:rPr lang="en-US" altLang="zh-CN" sz="2000" b="1" dirty="0" smtClean="0"/>
              <a:t>4.2 </a:t>
            </a:r>
            <a:r>
              <a:rPr lang="zh-CN" altLang="en-US" sz="2000" b="1" dirty="0"/>
              <a:t>设文法</a:t>
            </a:r>
            <a:r>
              <a:rPr lang="en-US" altLang="zh-CN" sz="2000" b="1" dirty="0"/>
              <a:t>G2[S]</a:t>
            </a:r>
            <a:r>
              <a:rPr lang="zh-CN" altLang="en-US" sz="2000" b="1" dirty="0"/>
              <a:t>定义如下，考察输入串</a:t>
            </a:r>
            <a:r>
              <a:rPr lang="en-US" altLang="zh-CN" sz="2000" b="1" dirty="0" err="1"/>
              <a:t>ccap</a:t>
            </a:r>
            <a:r>
              <a:rPr lang="zh-CN" altLang="en-US" sz="2000" b="1" dirty="0"/>
              <a:t>的最左推导过程。 </a:t>
            </a:r>
          </a:p>
        </p:txBody>
      </p:sp>
      <p:sp>
        <p:nvSpPr>
          <p:cNvPr id="67587" name="Text Box 2051"/>
          <p:cNvSpPr txBox="1">
            <a:spLocks noChangeArrowheads="1"/>
          </p:cNvSpPr>
          <p:nvPr/>
        </p:nvSpPr>
        <p:spPr bwMode="auto">
          <a:xfrm>
            <a:off x="711200" y="1304925"/>
            <a:ext cx="26670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20000"/>
              </a:lnSpc>
              <a:spcBef>
                <a:spcPct val="10000"/>
              </a:spcBef>
            </a:pPr>
            <a:r>
              <a:rPr lang="en-US" altLang="zh-CN" sz="2000" b="1" dirty="0">
                <a:latin typeface="Times New Roman" charset="0"/>
              </a:rPr>
              <a:t>G2[S]</a:t>
            </a:r>
            <a:r>
              <a:rPr lang="zh-CN" altLang="en-US" sz="2000" b="1" dirty="0">
                <a:latin typeface="Times New Roman" charset="0"/>
              </a:rPr>
              <a:t>：</a:t>
            </a:r>
            <a:r>
              <a:rPr lang="en-US" altLang="zh-CN" sz="2000" b="1" dirty="0" err="1">
                <a:latin typeface="Times New Roman" charset="0"/>
              </a:rPr>
              <a:t>S→Ap︱Bq</a:t>
            </a:r>
            <a:endParaRPr lang="en-US" altLang="zh-CN" sz="2000" b="1" dirty="0">
              <a:latin typeface="Times New Roman" charset="0"/>
            </a:endParaRPr>
          </a:p>
          <a:p>
            <a:pPr algn="r">
              <a:lnSpc>
                <a:spcPct val="120000"/>
              </a:lnSpc>
              <a:spcBef>
                <a:spcPct val="10000"/>
              </a:spcBef>
            </a:pPr>
            <a:r>
              <a:rPr lang="en-US" altLang="zh-CN" sz="2000" b="1" dirty="0">
                <a:latin typeface="Times New Roman" charset="0"/>
              </a:rPr>
              <a:t>   </a:t>
            </a:r>
            <a:r>
              <a:rPr lang="en-US" altLang="zh-CN" sz="2000" b="1" dirty="0" err="1">
                <a:latin typeface="Times New Roman" charset="0"/>
              </a:rPr>
              <a:t>A→cA︱a</a:t>
            </a:r>
            <a:endParaRPr lang="en-US" altLang="zh-CN" sz="2000" b="1" dirty="0">
              <a:latin typeface="Times New Roman" charset="0"/>
            </a:endParaRPr>
          </a:p>
          <a:p>
            <a:pPr algn="r">
              <a:lnSpc>
                <a:spcPct val="120000"/>
              </a:lnSpc>
              <a:spcBef>
                <a:spcPct val="10000"/>
              </a:spcBef>
            </a:pPr>
            <a:r>
              <a:rPr lang="en-US" altLang="zh-CN" sz="2000" b="1" dirty="0">
                <a:latin typeface="Times New Roman" charset="0"/>
              </a:rPr>
              <a:t>           </a:t>
            </a:r>
            <a:r>
              <a:rPr lang="en-US" altLang="zh-CN" sz="2000" b="1" dirty="0" err="1">
                <a:latin typeface="Times New Roman" charset="0"/>
              </a:rPr>
              <a:t>B→dB︱b</a:t>
            </a:r>
            <a:r>
              <a:rPr lang="en-US" altLang="zh-CN" sz="2000" b="1" dirty="0">
                <a:latin typeface="Times New Roman" charset="0"/>
              </a:rPr>
              <a:t> </a:t>
            </a:r>
          </a:p>
        </p:txBody>
      </p:sp>
      <p:sp>
        <p:nvSpPr>
          <p:cNvPr id="67588" name="Text Box 2052"/>
          <p:cNvSpPr txBox="1">
            <a:spLocks noChangeArrowheads="1"/>
          </p:cNvSpPr>
          <p:nvPr/>
        </p:nvSpPr>
        <p:spPr bwMode="auto">
          <a:xfrm>
            <a:off x="825500" y="3022600"/>
            <a:ext cx="2438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a:latin typeface="Times New Roman" charset="0"/>
              </a:rPr>
              <a:t>输入串：</a:t>
            </a:r>
            <a:r>
              <a:rPr lang="en-US" altLang="zh-CN" sz="2000" b="1" dirty="0" err="1">
                <a:solidFill>
                  <a:srgbClr val="FF0000"/>
                </a:solidFill>
                <a:latin typeface="Times New Roman" charset="0"/>
              </a:rPr>
              <a:t>c</a:t>
            </a:r>
            <a:r>
              <a:rPr lang="en-US" altLang="zh-CN" sz="2000" b="1" dirty="0" err="1">
                <a:latin typeface="Times New Roman" charset="0"/>
              </a:rPr>
              <a:t>cap</a:t>
            </a:r>
            <a:endParaRPr lang="en-US" altLang="zh-CN" sz="2000" b="1" dirty="0">
              <a:latin typeface="Times New Roman" charset="0"/>
            </a:endParaRPr>
          </a:p>
          <a:p>
            <a:pPr>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a:latin typeface="Times New Roman" charset="0"/>
                <a:sym typeface="Symbol" pitchFamily="18" charset="2"/>
              </a:rPr>
              <a:t></a:t>
            </a:r>
            <a:r>
              <a:rPr lang="en-US" altLang="zh-CN" sz="2000" b="1" dirty="0" err="1" smtClean="0">
                <a:latin typeface="Times New Roman" charset="0"/>
              </a:rPr>
              <a:t>Ap</a:t>
            </a:r>
            <a:endParaRPr lang="en-US" altLang="zh-CN" sz="2000" b="1" dirty="0">
              <a:latin typeface="Times New Roman" charset="0"/>
            </a:endParaRPr>
          </a:p>
        </p:txBody>
      </p:sp>
      <p:sp>
        <p:nvSpPr>
          <p:cNvPr id="67589" name="Text Box 2053"/>
          <p:cNvSpPr txBox="1">
            <a:spLocks noChangeArrowheads="1"/>
          </p:cNvSpPr>
          <p:nvPr/>
        </p:nvSpPr>
        <p:spPr bwMode="auto">
          <a:xfrm>
            <a:off x="812800" y="4098925"/>
            <a:ext cx="32766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a:latin typeface="Times New Roman" charset="0"/>
              </a:rPr>
              <a:t>输入串：</a:t>
            </a:r>
            <a:r>
              <a:rPr lang="en-US" altLang="zh-CN" sz="2000" b="1">
                <a:solidFill>
                  <a:srgbClr val="FF0000"/>
                </a:solidFill>
                <a:latin typeface="Times New Roman" charset="0"/>
              </a:rPr>
              <a:t>c</a:t>
            </a:r>
            <a:r>
              <a:rPr lang="en-US" altLang="zh-CN" sz="2000" b="1">
                <a:latin typeface="Times New Roman" charset="0"/>
              </a:rPr>
              <a:t>cap</a:t>
            </a:r>
          </a:p>
          <a:p>
            <a:pPr>
              <a:spcBef>
                <a:spcPct val="10000"/>
              </a:spcBef>
            </a:pPr>
            <a:r>
              <a:rPr lang="zh-CN" altLang="en-US" sz="2000" b="1">
                <a:latin typeface="Times New Roman" charset="0"/>
              </a:rPr>
              <a:t>推   导：</a:t>
            </a:r>
            <a:r>
              <a:rPr lang="en-US" altLang="zh-CN" sz="2000" b="1">
                <a:latin typeface="Times New Roman" charset="0"/>
              </a:rPr>
              <a:t>S </a:t>
            </a:r>
            <a:r>
              <a:rPr lang="en-US" altLang="zh-CN" sz="2000" b="1">
                <a:latin typeface="Times New Roman" charset="0"/>
                <a:sym typeface="Symbol" pitchFamily="18" charset="2"/>
              </a:rPr>
              <a:t></a:t>
            </a:r>
            <a:r>
              <a:rPr lang="en-US" altLang="zh-CN" sz="2000" b="1">
                <a:latin typeface="Times New Roman" charset="0"/>
              </a:rPr>
              <a:t>Ap</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Ap </a:t>
            </a:r>
          </a:p>
        </p:txBody>
      </p:sp>
      <p:sp>
        <p:nvSpPr>
          <p:cNvPr id="67590" name="Text Box 2054"/>
          <p:cNvSpPr txBox="1">
            <a:spLocks noChangeArrowheads="1"/>
          </p:cNvSpPr>
          <p:nvPr/>
        </p:nvSpPr>
        <p:spPr bwMode="auto">
          <a:xfrm>
            <a:off x="795338" y="5175250"/>
            <a:ext cx="4691062" cy="7318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a:latin typeface="Times New Roman" charset="0"/>
              </a:rPr>
              <a:t>输入串：</a:t>
            </a:r>
            <a:r>
              <a:rPr lang="en-US" altLang="zh-CN" sz="2000" b="1" dirty="0" err="1">
                <a:solidFill>
                  <a:srgbClr val="FF0000"/>
                </a:solidFill>
                <a:latin typeface="Times New Roman" charset="0"/>
              </a:rPr>
              <a:t>cc</a:t>
            </a:r>
            <a:r>
              <a:rPr lang="en-US" altLang="zh-CN" sz="2000" b="1" dirty="0" err="1">
                <a:latin typeface="Times New Roman" charset="0"/>
              </a:rPr>
              <a:t>ap</a:t>
            </a:r>
            <a:endParaRPr lang="en-US" altLang="zh-CN" sz="2000" b="1" dirty="0">
              <a:latin typeface="Times New Roman" charset="0"/>
            </a:endParaRPr>
          </a:p>
          <a:p>
            <a:pPr>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a:latin typeface="Times New Roman" charset="0"/>
                <a:sym typeface="Symbol" pitchFamily="18" charset="2"/>
              </a:rPr>
              <a:t></a:t>
            </a:r>
            <a:r>
              <a:rPr lang="en-US" altLang="zh-CN" sz="2000" b="1" dirty="0" err="1">
                <a:latin typeface="Times New Roman" charset="0"/>
              </a:rPr>
              <a:t>Ap</a:t>
            </a:r>
            <a:r>
              <a:rPr lang="en-US" altLang="zh-CN" sz="2000" b="1" dirty="0" err="1">
                <a:latin typeface="Times New Roman" charset="0"/>
                <a:sym typeface="Symbol" pitchFamily="18" charset="2"/>
              </a:rPr>
              <a:t></a:t>
            </a:r>
            <a:r>
              <a:rPr lang="en-US" altLang="zh-CN" sz="2000" b="1" dirty="0" err="1">
                <a:solidFill>
                  <a:srgbClr val="FF0000"/>
                </a:solidFill>
                <a:latin typeface="Times New Roman" charset="0"/>
              </a:rPr>
              <a:t>c</a:t>
            </a:r>
            <a:r>
              <a:rPr lang="en-US" altLang="zh-CN" sz="2000" b="1" dirty="0" err="1">
                <a:latin typeface="Times New Roman" charset="0"/>
              </a:rPr>
              <a:t>Ap</a:t>
            </a:r>
            <a:r>
              <a:rPr lang="en-US" altLang="zh-CN" sz="2000" b="1" dirty="0" err="1">
                <a:latin typeface="Times New Roman" charset="0"/>
                <a:sym typeface="Symbol" pitchFamily="18" charset="2"/>
              </a:rPr>
              <a:t></a:t>
            </a:r>
            <a:r>
              <a:rPr lang="en-US" altLang="zh-CN" sz="2000" b="1" dirty="0" err="1">
                <a:solidFill>
                  <a:srgbClr val="FF0000"/>
                </a:solidFill>
                <a:latin typeface="Times New Roman" charset="0"/>
              </a:rPr>
              <a:t>cc</a:t>
            </a:r>
            <a:r>
              <a:rPr lang="en-US" altLang="zh-CN" sz="2000" b="1" dirty="0" err="1">
                <a:latin typeface="Times New Roman" charset="0"/>
              </a:rPr>
              <a:t>Ap</a:t>
            </a:r>
            <a:r>
              <a:rPr lang="en-US" altLang="zh-CN" sz="2000" b="1" dirty="0">
                <a:latin typeface="Times New Roman" charset="0"/>
              </a:rPr>
              <a:t> </a:t>
            </a:r>
          </a:p>
        </p:txBody>
      </p:sp>
      <p:sp>
        <p:nvSpPr>
          <p:cNvPr id="67591" name="Line 2055"/>
          <p:cNvSpPr>
            <a:spLocks noChangeShapeType="1"/>
          </p:cNvSpPr>
          <p:nvPr/>
        </p:nvSpPr>
        <p:spPr bwMode="auto">
          <a:xfrm>
            <a:off x="609600" y="40386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2" name="Line 2056"/>
          <p:cNvSpPr>
            <a:spLocks noChangeShapeType="1"/>
          </p:cNvSpPr>
          <p:nvPr/>
        </p:nvSpPr>
        <p:spPr bwMode="auto">
          <a:xfrm>
            <a:off x="606425" y="29718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3" name="Line 2057"/>
          <p:cNvSpPr>
            <a:spLocks noChangeShapeType="1"/>
          </p:cNvSpPr>
          <p:nvPr/>
        </p:nvSpPr>
        <p:spPr bwMode="auto">
          <a:xfrm>
            <a:off x="636588" y="5160963"/>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4" name="Line 2058"/>
          <p:cNvSpPr>
            <a:spLocks noChangeShapeType="1"/>
          </p:cNvSpPr>
          <p:nvPr/>
        </p:nvSpPr>
        <p:spPr bwMode="auto">
          <a:xfrm>
            <a:off x="677863" y="60198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5" name="AutoShape 2059"/>
          <p:cNvSpPr>
            <a:spLocks noChangeArrowheads="1"/>
          </p:cNvSpPr>
          <p:nvPr/>
        </p:nvSpPr>
        <p:spPr bwMode="auto">
          <a:xfrm>
            <a:off x="5740400" y="1927225"/>
            <a:ext cx="1447800" cy="914400"/>
          </a:xfrm>
          <a:prstGeom prst="wedgeRoundRectCallout">
            <a:avLst>
              <a:gd name="adj1" fmla="val -308444"/>
              <a:gd name="adj2" fmla="val 83856"/>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000" b="1">
                <a:latin typeface="Times New Roman" charset="0"/>
              </a:rPr>
              <a:t>Ap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a:p>
            <a:pPr algn="l"/>
            <a:r>
              <a:rPr lang="en-US" altLang="zh-CN" sz="2000" b="1">
                <a:latin typeface="Times New Roman" charset="0"/>
              </a:rPr>
              <a:t>Bq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p:txBody>
      </p:sp>
      <p:sp>
        <p:nvSpPr>
          <p:cNvPr id="67596" name="Text Box 2060"/>
          <p:cNvSpPr txBox="1">
            <a:spLocks noChangeArrowheads="1"/>
          </p:cNvSpPr>
          <p:nvPr/>
        </p:nvSpPr>
        <p:spPr bwMode="auto">
          <a:xfrm>
            <a:off x="6141358" y="196849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7597" name="Text Box 2061"/>
          <p:cNvSpPr txBox="1">
            <a:spLocks noChangeArrowheads="1"/>
          </p:cNvSpPr>
          <p:nvPr/>
        </p:nvSpPr>
        <p:spPr bwMode="auto">
          <a:xfrm>
            <a:off x="6143172" y="227964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67598" name="Text Box 2062"/>
          <p:cNvSpPr txBox="1">
            <a:spLocks noChangeArrowheads="1"/>
          </p:cNvSpPr>
          <p:nvPr/>
        </p:nvSpPr>
        <p:spPr bwMode="auto">
          <a:xfrm>
            <a:off x="6139542" y="232228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a:t>
            </a:r>
          </a:p>
        </p:txBody>
      </p:sp>
      <p:sp>
        <p:nvSpPr>
          <p:cNvPr id="67599" name="AutoShape 2063"/>
          <p:cNvSpPr>
            <a:spLocks noChangeArrowheads="1"/>
          </p:cNvSpPr>
          <p:nvPr/>
        </p:nvSpPr>
        <p:spPr bwMode="auto">
          <a:xfrm>
            <a:off x="6134100" y="3095625"/>
            <a:ext cx="1524000" cy="914400"/>
          </a:xfrm>
          <a:prstGeom prst="wedgeRoundRectCallout">
            <a:avLst>
              <a:gd name="adj1" fmla="val -323333"/>
              <a:gd name="adj2" fmla="val 74481"/>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cA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a:p>
            <a:r>
              <a:rPr lang="en-US" altLang="zh-CN" sz="2000" b="1">
                <a:latin typeface="Times New Roman" charset="0"/>
              </a:rPr>
              <a:t>a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p:txBody>
      </p:sp>
      <p:sp>
        <p:nvSpPr>
          <p:cNvPr id="67600" name="Text Box 2064"/>
          <p:cNvSpPr txBox="1">
            <a:spLocks noChangeArrowheads="1"/>
          </p:cNvSpPr>
          <p:nvPr/>
        </p:nvSpPr>
        <p:spPr bwMode="auto">
          <a:xfrm>
            <a:off x="6632347" y="312057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67601" name="Text Box 2065"/>
          <p:cNvSpPr txBox="1">
            <a:spLocks noChangeArrowheads="1"/>
          </p:cNvSpPr>
          <p:nvPr/>
        </p:nvSpPr>
        <p:spPr bwMode="auto">
          <a:xfrm>
            <a:off x="6539817" y="343172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7602" name="Text Box 2066"/>
          <p:cNvSpPr txBox="1">
            <a:spLocks noChangeArrowheads="1"/>
          </p:cNvSpPr>
          <p:nvPr/>
        </p:nvSpPr>
        <p:spPr bwMode="auto">
          <a:xfrm>
            <a:off x="6524395" y="349318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p>
        </p:txBody>
      </p:sp>
      <p:sp>
        <p:nvSpPr>
          <p:cNvPr id="67603" name="AutoShape 2067"/>
          <p:cNvSpPr>
            <a:spLocks noChangeArrowheads="1"/>
          </p:cNvSpPr>
          <p:nvPr/>
        </p:nvSpPr>
        <p:spPr bwMode="auto">
          <a:xfrm>
            <a:off x="6553200" y="4352925"/>
            <a:ext cx="1524000" cy="914400"/>
          </a:xfrm>
          <a:prstGeom prst="wedgeRoundRectCallout">
            <a:avLst>
              <a:gd name="adj1" fmla="val -345523"/>
              <a:gd name="adj2" fmla="val 56597"/>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err="1" smtClean="0">
                <a:latin typeface="Times New Roman" charset="0"/>
              </a:rPr>
              <a:t>cA</a:t>
            </a:r>
            <a:r>
              <a:rPr lang="en-US" altLang="zh-CN" sz="2000" b="1" dirty="0" smtClean="0">
                <a:latin typeface="Times New Roman" charset="0"/>
              </a:rPr>
              <a:t> </a:t>
            </a:r>
            <a:r>
              <a:rPr lang="en-US" altLang="zh-CN" sz="2000" b="1" dirty="0">
                <a:latin typeface="Times New Roman" charset="0"/>
                <a:sym typeface="Symbol" pitchFamily="18" charset="2"/>
              </a:rPr>
              <a:t></a:t>
            </a:r>
            <a:r>
              <a:rPr lang="en-US" altLang="zh-CN" sz="2000" b="1" dirty="0">
                <a:solidFill>
                  <a:srgbClr val="FF0000"/>
                </a:solidFill>
                <a:latin typeface="Times New Roman" charset="0"/>
              </a:rPr>
              <a:t>c</a:t>
            </a:r>
            <a:r>
              <a:rPr lang="en-US" altLang="zh-CN" sz="2000" b="1" dirty="0">
                <a:latin typeface="Times New Roman" charset="0"/>
              </a:rPr>
              <a:t>…</a:t>
            </a:r>
          </a:p>
          <a:p>
            <a:r>
              <a:rPr lang="en-US" altLang="zh-CN" sz="2000" b="1" dirty="0">
                <a:latin typeface="Times New Roman" charset="0"/>
              </a:rPr>
              <a:t>a </a:t>
            </a:r>
            <a:r>
              <a:rPr lang="en-US" altLang="zh-CN" sz="2000" b="1" dirty="0">
                <a:latin typeface="Times New Roman" charset="0"/>
                <a:sym typeface="Symbol" pitchFamily="18" charset="2"/>
              </a:rPr>
              <a:t></a:t>
            </a:r>
            <a:r>
              <a:rPr lang="en-US" altLang="zh-CN" sz="2000" b="1" dirty="0">
                <a:solidFill>
                  <a:srgbClr val="FF0000"/>
                </a:solidFill>
                <a:latin typeface="Times New Roman" charset="0"/>
              </a:rPr>
              <a:t>c</a:t>
            </a:r>
            <a:r>
              <a:rPr lang="en-US" altLang="zh-CN" sz="2000" b="1" dirty="0">
                <a:latin typeface="Times New Roman" charset="0"/>
              </a:rPr>
              <a:t>…</a:t>
            </a:r>
          </a:p>
        </p:txBody>
      </p:sp>
      <p:sp>
        <p:nvSpPr>
          <p:cNvPr id="67604" name="Text Box 2068"/>
          <p:cNvSpPr txBox="1">
            <a:spLocks noChangeArrowheads="1"/>
          </p:cNvSpPr>
          <p:nvPr/>
        </p:nvSpPr>
        <p:spPr bwMode="auto">
          <a:xfrm>
            <a:off x="7112000" y="43053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7605" name="Text Box 2069"/>
          <p:cNvSpPr txBox="1">
            <a:spLocks noChangeArrowheads="1"/>
          </p:cNvSpPr>
          <p:nvPr/>
        </p:nvSpPr>
        <p:spPr bwMode="auto">
          <a:xfrm>
            <a:off x="7018334" y="471623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7606" name="Text Box 2070"/>
          <p:cNvSpPr txBox="1">
            <a:spLocks noChangeArrowheads="1"/>
          </p:cNvSpPr>
          <p:nvPr/>
        </p:nvSpPr>
        <p:spPr bwMode="auto">
          <a:xfrm>
            <a:off x="6934196" y="4752747"/>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p>
        </p:txBody>
      </p:sp>
      <p:sp>
        <p:nvSpPr>
          <p:cNvPr id="67607" name="Line 2071"/>
          <p:cNvSpPr>
            <a:spLocks noChangeShapeType="1"/>
          </p:cNvSpPr>
          <p:nvPr/>
        </p:nvSpPr>
        <p:spPr bwMode="auto">
          <a:xfrm>
            <a:off x="1981200" y="27432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8" name="Line 2072"/>
          <p:cNvSpPr>
            <a:spLocks noChangeShapeType="1"/>
          </p:cNvSpPr>
          <p:nvPr/>
        </p:nvSpPr>
        <p:spPr bwMode="auto">
          <a:xfrm>
            <a:off x="2438400" y="3667125"/>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9" name="Line 2073"/>
          <p:cNvSpPr>
            <a:spLocks noChangeShapeType="1"/>
          </p:cNvSpPr>
          <p:nvPr/>
        </p:nvSpPr>
        <p:spPr bwMode="auto">
          <a:xfrm>
            <a:off x="2133600" y="4886325"/>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0" name="Line 2074"/>
          <p:cNvSpPr>
            <a:spLocks noChangeShapeType="1"/>
          </p:cNvSpPr>
          <p:nvPr/>
        </p:nvSpPr>
        <p:spPr bwMode="auto">
          <a:xfrm>
            <a:off x="3124200" y="4791075"/>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1" name="Line 2075"/>
          <p:cNvSpPr>
            <a:spLocks noChangeShapeType="1"/>
          </p:cNvSpPr>
          <p:nvPr/>
        </p:nvSpPr>
        <p:spPr bwMode="auto">
          <a:xfrm>
            <a:off x="4572000" y="5851525"/>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2" name="Line 2076"/>
          <p:cNvSpPr>
            <a:spLocks noChangeShapeType="1"/>
          </p:cNvSpPr>
          <p:nvPr/>
        </p:nvSpPr>
        <p:spPr bwMode="auto">
          <a:xfrm>
            <a:off x="2057400" y="3908425"/>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云形标注 29"/>
          <p:cNvSpPr/>
          <p:nvPr/>
        </p:nvSpPr>
        <p:spPr bwMode="auto">
          <a:xfrm>
            <a:off x="3530600" y="1158875"/>
            <a:ext cx="5272992" cy="1395637"/>
          </a:xfrm>
          <a:prstGeom prst="cloudCallout">
            <a:avLst>
              <a:gd name="adj1" fmla="val -49660"/>
              <a:gd name="adj2" fmla="val 9859"/>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华文行楷" pitchFamily="2" charset="-122"/>
                <a:ea typeface="华文行楷" pitchFamily="2" charset="-122"/>
              </a:rPr>
              <a:t>1.</a:t>
            </a:r>
            <a:r>
              <a:rPr kumimoji="0" lang="zh-CN" altLang="en-US" sz="1800" b="1" i="0" u="none" strike="noStrike" cap="none" normalizeH="0" baseline="0" dirty="0" smtClean="0">
                <a:ln>
                  <a:noFill/>
                </a:ln>
                <a:solidFill>
                  <a:srgbClr val="FF0000"/>
                </a:solidFill>
                <a:effectLst/>
                <a:latin typeface="华文行楷" pitchFamily="2" charset="-122"/>
                <a:ea typeface="华文行楷" pitchFamily="2" charset="-122"/>
              </a:rPr>
              <a:t>每个产生式的右部</a:t>
            </a:r>
            <a:r>
              <a:rPr kumimoji="0" lang="zh-CN" altLang="en-US" sz="1800" b="1" i="0" u="none" strike="noStrike" cap="none" normalizeH="0" baseline="0" dirty="0" smtClean="0">
                <a:ln>
                  <a:noFill/>
                </a:ln>
                <a:effectLst/>
                <a:latin typeface="华文行楷" pitchFamily="2" charset="-122"/>
                <a:ea typeface="华文行楷" pitchFamily="2" charset="-122"/>
              </a:rPr>
              <a:t>不全</a:t>
            </a:r>
            <a:r>
              <a:rPr kumimoji="0" lang="zh-CN" altLang="en-US" sz="1800" b="1" i="0" u="none" strike="noStrike" cap="none" normalizeH="0" baseline="0" dirty="0" smtClean="0">
                <a:ln>
                  <a:noFill/>
                </a:ln>
                <a:solidFill>
                  <a:srgbClr val="FF0000"/>
                </a:solidFill>
                <a:effectLst/>
                <a:latin typeface="华文行楷" pitchFamily="2" charset="-122"/>
                <a:ea typeface="华文行楷" pitchFamily="2" charset="-122"/>
              </a:rPr>
              <a:t>由终结符开始</a:t>
            </a:r>
            <a:endParaRPr kumimoji="0" lang="en-US" altLang="zh-CN" sz="1800" b="1" i="0" u="none" strike="noStrike" cap="none" normalizeH="0" baseline="0" dirty="0" smtClean="0">
              <a:ln>
                <a:noFill/>
              </a:ln>
              <a:solidFill>
                <a:srgbClr val="FF0000"/>
              </a:solidFill>
              <a:effectLst/>
              <a:latin typeface="华文行楷" pitchFamily="2" charset="-122"/>
              <a:ea typeface="华文行楷" pitchFamily="2" charset="-122"/>
            </a:endParaRPr>
          </a:p>
          <a:p>
            <a:r>
              <a:rPr lang="en-US" altLang="zh-CN" b="1" dirty="0" smtClean="0">
                <a:solidFill>
                  <a:srgbClr val="FF0000"/>
                </a:solidFill>
                <a:latin typeface="华文行楷" pitchFamily="2" charset="-122"/>
                <a:ea typeface="华文行楷" pitchFamily="2" charset="-122"/>
              </a:rPr>
              <a:t>2.</a:t>
            </a:r>
            <a:r>
              <a:rPr lang="zh-CN" altLang="en-US" b="1" dirty="0" smtClean="0">
                <a:solidFill>
                  <a:srgbClr val="FF0000"/>
                </a:solidFill>
                <a:latin typeface="华文行楷" pitchFamily="2" charset="-122"/>
                <a:ea typeface="华文行楷" pitchFamily="2" charset="-122"/>
              </a:rPr>
              <a:t>左部相同的产生式的右部</a:t>
            </a:r>
            <a:r>
              <a:rPr lang="zh-CN" altLang="en-US" b="1" dirty="0">
                <a:solidFill>
                  <a:srgbClr val="FF0000"/>
                </a:solidFill>
                <a:latin typeface="华文行楷" pitchFamily="2" charset="-122"/>
                <a:ea typeface="华文行楷" pitchFamily="2" charset="-122"/>
              </a:rPr>
              <a:t>由不同的符号</a:t>
            </a:r>
            <a:r>
              <a:rPr lang="zh-CN" altLang="en-US" b="1" dirty="0" smtClean="0">
                <a:solidFill>
                  <a:srgbClr val="FF0000"/>
                </a:solidFill>
                <a:latin typeface="华文行楷" pitchFamily="2" charset="-122"/>
                <a:ea typeface="华文行楷" pitchFamily="2" charset="-122"/>
              </a:rPr>
              <a:t>开始</a:t>
            </a:r>
            <a:endParaRPr lang="en-US" altLang="zh-CN" b="1" dirty="0" smtClean="0">
              <a:solidFill>
                <a:srgbClr val="FF0000"/>
              </a:solidFill>
              <a:latin typeface="华文行楷" pitchFamily="2" charset="-122"/>
              <a:ea typeface="华文行楷" pitchFamily="2" charset="-122"/>
            </a:endParaRPr>
          </a:p>
          <a:p>
            <a:r>
              <a:rPr kumimoji="0" lang="en-US" altLang="zh-CN" sz="1800" b="1" i="0" u="none" strike="noStrike" cap="none" normalizeH="0" baseline="0" dirty="0" smtClean="0">
                <a:ln>
                  <a:noFill/>
                </a:ln>
                <a:solidFill>
                  <a:srgbClr val="FF0000"/>
                </a:solidFill>
                <a:effectLst/>
                <a:latin typeface="华文行楷" pitchFamily="2" charset="-122"/>
                <a:ea typeface="华文行楷" pitchFamily="2" charset="-122"/>
              </a:rPr>
              <a:t>3.</a:t>
            </a:r>
            <a:r>
              <a:rPr kumimoji="0" lang="zh-CN" altLang="en-US" sz="1800" b="1" i="0" u="none" strike="noStrike" cap="none" normalizeH="0" baseline="0" dirty="0" smtClean="0">
                <a:ln>
                  <a:noFill/>
                </a:ln>
                <a:solidFill>
                  <a:srgbClr val="FF0000"/>
                </a:solidFill>
                <a:effectLst/>
                <a:latin typeface="华文行楷" pitchFamily="2" charset="-122"/>
                <a:ea typeface="华文行楷" pitchFamily="2" charset="-122"/>
              </a:rPr>
              <a:t>文法中无空产生式</a:t>
            </a:r>
            <a:r>
              <a:rPr kumimoji="0" lang="zh-CN" altLang="en-US" sz="1800" b="1" i="0" u="none" strike="noStrike" cap="none" normalizeH="0" dirty="0" smtClean="0">
                <a:ln>
                  <a:noFill/>
                </a:ln>
                <a:solidFill>
                  <a:srgbClr val="FF0000"/>
                </a:solidFill>
                <a:effectLst/>
                <a:latin typeface="华文行楷" pitchFamily="2" charset="-122"/>
                <a:ea typeface="华文行楷" pitchFamily="2" charset="-122"/>
              </a:rPr>
              <a:t>                                         </a:t>
            </a:r>
            <a:endParaRPr kumimoji="0" lang="zh-CN" altLang="en-US" sz="1800" b="1" i="0" u="none" strike="noStrike" cap="none" normalizeH="0" baseline="0" dirty="0" smtClean="0">
              <a:ln>
                <a:noFill/>
              </a:ln>
              <a:solidFill>
                <a:srgbClr val="FF0000"/>
              </a:solidFill>
              <a:effectLst/>
              <a:latin typeface="华文行楷" pitchFamily="2" charset="-122"/>
              <a:ea typeface="华文行楷" pitchFamily="2" charset="-122"/>
            </a:endParaRPr>
          </a:p>
        </p:txBody>
      </p:sp>
      <p:sp>
        <p:nvSpPr>
          <p:cNvPr id="31" name="Text Box 2054"/>
          <p:cNvSpPr txBox="1">
            <a:spLocks noChangeArrowheads="1"/>
          </p:cNvSpPr>
          <p:nvPr/>
        </p:nvSpPr>
        <p:spPr bwMode="auto">
          <a:xfrm>
            <a:off x="762000" y="6049962"/>
            <a:ext cx="4691062" cy="7318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smtClean="0">
                <a:latin typeface="Times New Roman" charset="0"/>
              </a:rPr>
              <a:t>输入串：</a:t>
            </a:r>
            <a:r>
              <a:rPr lang="en-US" altLang="zh-CN" sz="2000" b="1" dirty="0" err="1" smtClean="0">
                <a:solidFill>
                  <a:srgbClr val="FF0000"/>
                </a:solidFill>
                <a:latin typeface="Times New Roman" charset="0"/>
              </a:rPr>
              <a:t>cc</a:t>
            </a:r>
            <a:r>
              <a:rPr lang="en-US" altLang="zh-CN" sz="2000" b="1" dirty="0" err="1" smtClean="0">
                <a:latin typeface="Times New Roman" charset="0"/>
              </a:rPr>
              <a:t>ap</a:t>
            </a:r>
            <a:endParaRPr lang="en-US" altLang="zh-CN" sz="2000" b="1" dirty="0" smtClean="0">
              <a:latin typeface="Times New Roman" charset="0"/>
            </a:endParaRPr>
          </a:p>
          <a:p>
            <a:pPr>
              <a:spcBef>
                <a:spcPct val="10000"/>
              </a:spcBef>
            </a:pPr>
            <a:r>
              <a:rPr lang="zh-CN" altLang="en-US" sz="2000" b="1" dirty="0" smtClean="0">
                <a:latin typeface="Times New Roman" charset="0"/>
              </a:rPr>
              <a:t>推   导：</a:t>
            </a:r>
            <a:r>
              <a:rPr lang="en-US" altLang="zh-CN" sz="2000" b="1" dirty="0" smtClean="0">
                <a:latin typeface="Times New Roman" charset="0"/>
              </a:rPr>
              <a:t>S </a:t>
            </a:r>
            <a:r>
              <a:rPr lang="en-US" altLang="zh-CN" sz="2000" b="1" dirty="0" smtClean="0">
                <a:latin typeface="Times New Roman" charset="0"/>
                <a:sym typeface="Symbol" pitchFamily="18" charset="2"/>
              </a:rPr>
              <a:t></a:t>
            </a:r>
            <a:r>
              <a:rPr lang="en-US" altLang="zh-CN" sz="2000" b="1" dirty="0" err="1" smtClean="0">
                <a:latin typeface="Times New Roman" charset="0"/>
              </a:rPr>
              <a:t>Ap</a:t>
            </a:r>
            <a:r>
              <a:rPr lang="en-US" altLang="zh-CN" sz="2000" b="1" dirty="0" err="1" smtClean="0">
                <a:latin typeface="Times New Roman" charset="0"/>
                <a:sym typeface="Symbol" pitchFamily="18" charset="2"/>
              </a:rPr>
              <a:t></a:t>
            </a:r>
            <a:r>
              <a:rPr lang="en-US" altLang="zh-CN" sz="2000" b="1" dirty="0" err="1" smtClean="0">
                <a:solidFill>
                  <a:srgbClr val="FF0000"/>
                </a:solidFill>
                <a:latin typeface="Times New Roman" charset="0"/>
              </a:rPr>
              <a:t>c</a:t>
            </a:r>
            <a:r>
              <a:rPr lang="en-US" altLang="zh-CN" sz="2000" b="1" dirty="0" err="1" smtClean="0">
                <a:latin typeface="Times New Roman" charset="0"/>
              </a:rPr>
              <a:t>Ap</a:t>
            </a:r>
            <a:r>
              <a:rPr lang="en-US" altLang="zh-CN" sz="2000" b="1" dirty="0" err="1" smtClean="0">
                <a:latin typeface="Times New Roman" charset="0"/>
                <a:sym typeface="Symbol" pitchFamily="18" charset="2"/>
              </a:rPr>
              <a:t></a:t>
            </a:r>
            <a:r>
              <a:rPr lang="en-US" altLang="zh-CN" sz="2000" b="1" dirty="0" err="1" smtClean="0">
                <a:solidFill>
                  <a:srgbClr val="FF0000"/>
                </a:solidFill>
                <a:latin typeface="Times New Roman" charset="0"/>
              </a:rPr>
              <a:t>cc</a:t>
            </a:r>
            <a:r>
              <a:rPr lang="en-US" altLang="zh-CN" sz="2000" b="1" dirty="0" err="1" smtClean="0">
                <a:latin typeface="Times New Roman" charset="0"/>
              </a:rPr>
              <a:t>Ap</a:t>
            </a:r>
            <a:r>
              <a:rPr lang="en-US" altLang="zh-CN" sz="2000" b="1" dirty="0">
                <a:latin typeface="Times New Roman" charset="0"/>
                <a:sym typeface="Symbol" pitchFamily="18" charset="2"/>
              </a:rPr>
              <a:t> </a:t>
            </a:r>
            <a:r>
              <a:rPr lang="en-US" altLang="zh-CN" sz="2000" b="1" dirty="0" err="1" smtClean="0">
                <a:solidFill>
                  <a:srgbClr val="FF0000"/>
                </a:solidFill>
                <a:latin typeface="Times New Roman" charset="0"/>
              </a:rPr>
              <a:t>ccap</a:t>
            </a:r>
            <a:r>
              <a:rPr lang="en-US" altLang="zh-CN" sz="2000" b="1" dirty="0" smtClean="0">
                <a:latin typeface="Times New Roman" charset="0"/>
              </a:rPr>
              <a:t> </a:t>
            </a:r>
            <a:endParaRPr lang="en-US" altLang="zh-CN" sz="2000" b="1" dirty="0">
              <a:latin typeface="Times New Roman" charset="0"/>
            </a:endParaRPr>
          </a:p>
        </p:txBody>
      </p:sp>
      <p:sp>
        <p:nvSpPr>
          <p:cNvPr id="32" name="AutoShape 2063"/>
          <p:cNvSpPr>
            <a:spLocks noChangeArrowheads="1"/>
          </p:cNvSpPr>
          <p:nvPr/>
        </p:nvSpPr>
        <p:spPr bwMode="auto">
          <a:xfrm>
            <a:off x="7010400" y="5486400"/>
            <a:ext cx="1524000" cy="914400"/>
          </a:xfrm>
          <a:prstGeom prst="wedgeRoundRectCallout">
            <a:avLst>
              <a:gd name="adj1" fmla="val -183333"/>
              <a:gd name="adj2" fmla="val 49084"/>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err="1">
                <a:latin typeface="Times New Roman" charset="0"/>
              </a:rPr>
              <a:t>cA</a:t>
            </a:r>
            <a:r>
              <a:rPr lang="en-US" altLang="zh-CN" sz="2000" b="1" dirty="0">
                <a:latin typeface="Times New Roman" charset="0"/>
              </a:rPr>
              <a:t> </a:t>
            </a:r>
            <a:r>
              <a:rPr lang="en-US" altLang="zh-CN" sz="2000" b="1" dirty="0" smtClean="0">
                <a:latin typeface="Times New Roman" charset="0"/>
                <a:sym typeface="Symbol" pitchFamily="18" charset="2"/>
              </a:rPr>
              <a:t></a:t>
            </a:r>
            <a:r>
              <a:rPr lang="en-US" altLang="zh-CN" sz="2000" b="1" dirty="0" smtClean="0">
                <a:solidFill>
                  <a:srgbClr val="FF0000"/>
                </a:solidFill>
                <a:latin typeface="Times New Roman" charset="0"/>
              </a:rPr>
              <a:t>a</a:t>
            </a:r>
            <a:r>
              <a:rPr lang="en-US" altLang="zh-CN" sz="2000" b="1" dirty="0" smtClean="0">
                <a:latin typeface="Times New Roman" charset="0"/>
              </a:rPr>
              <a:t>…</a:t>
            </a:r>
            <a:endParaRPr lang="en-US" altLang="zh-CN" sz="2000" b="1" dirty="0">
              <a:latin typeface="Times New Roman" charset="0"/>
            </a:endParaRPr>
          </a:p>
          <a:p>
            <a:r>
              <a:rPr lang="en-US" altLang="zh-CN" sz="2000" b="1" dirty="0">
                <a:latin typeface="Times New Roman" charset="0"/>
              </a:rPr>
              <a:t>a </a:t>
            </a:r>
            <a:r>
              <a:rPr lang="en-US" altLang="zh-CN" sz="2000" b="1" dirty="0" smtClean="0">
                <a:latin typeface="Times New Roman" charset="0"/>
                <a:sym typeface="Symbol" pitchFamily="18" charset="2"/>
              </a:rPr>
              <a:t></a:t>
            </a:r>
            <a:r>
              <a:rPr lang="en-US" altLang="zh-CN" sz="2000" b="1" dirty="0">
                <a:solidFill>
                  <a:srgbClr val="FF0000"/>
                </a:solidFill>
                <a:latin typeface="Times New Roman" charset="0"/>
                <a:sym typeface="Symbol" pitchFamily="18" charset="2"/>
              </a:rPr>
              <a:t>a</a:t>
            </a:r>
            <a:r>
              <a:rPr lang="en-US" altLang="zh-CN" sz="2000" b="1" dirty="0" smtClean="0">
                <a:latin typeface="Times New Roman" charset="0"/>
              </a:rPr>
              <a:t>…</a:t>
            </a:r>
            <a:endParaRPr lang="en-US" altLang="zh-CN" sz="2000" b="1" dirty="0">
              <a:latin typeface="Times New Roman" charset="0"/>
            </a:endParaRPr>
          </a:p>
        </p:txBody>
      </p:sp>
      <p:sp>
        <p:nvSpPr>
          <p:cNvPr id="33" name="Text Box 2064"/>
          <p:cNvSpPr txBox="1">
            <a:spLocks noChangeArrowheads="1"/>
          </p:cNvSpPr>
          <p:nvPr/>
        </p:nvSpPr>
        <p:spPr bwMode="auto">
          <a:xfrm>
            <a:off x="7508647" y="551134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34" name="Text Box 2065"/>
          <p:cNvSpPr txBox="1">
            <a:spLocks noChangeArrowheads="1"/>
          </p:cNvSpPr>
          <p:nvPr/>
        </p:nvSpPr>
        <p:spPr bwMode="auto">
          <a:xfrm>
            <a:off x="7416117" y="582249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5" name="Text Box 2066"/>
          <p:cNvSpPr txBox="1">
            <a:spLocks noChangeArrowheads="1"/>
          </p:cNvSpPr>
          <p:nvPr/>
        </p:nvSpPr>
        <p:spPr bwMode="auto">
          <a:xfrm>
            <a:off x="7500258" y="557711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a:t>
            </a:r>
          </a:p>
        </p:txBody>
      </p:sp>
      <p:sp>
        <p:nvSpPr>
          <p:cNvPr id="36" name="Line 2073"/>
          <p:cNvSpPr>
            <a:spLocks noChangeShapeType="1"/>
          </p:cNvSpPr>
          <p:nvPr/>
        </p:nvSpPr>
        <p:spPr bwMode="auto">
          <a:xfrm>
            <a:off x="2209800" y="5805714"/>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Text Box 3"/>
          <p:cNvSpPr txBox="1">
            <a:spLocks noChangeArrowheads="1"/>
          </p:cNvSpPr>
          <p:nvPr/>
        </p:nvSpPr>
        <p:spPr bwMode="auto">
          <a:xfrm>
            <a:off x="304800" y="381000"/>
            <a:ext cx="68380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b="1" dirty="0" smtClean="0">
                <a:solidFill>
                  <a:srgbClr val="0000FF"/>
                </a:solidFill>
                <a:latin typeface="Times New Roman" charset="0"/>
              </a:rPr>
              <a:t>能进行确定</a:t>
            </a:r>
            <a:r>
              <a:rPr lang="zh-CN" altLang="en-US" sz="2000" b="1" dirty="0">
                <a:solidFill>
                  <a:srgbClr val="0000FF"/>
                </a:solidFill>
                <a:latin typeface="Times New Roman" charset="0"/>
              </a:rPr>
              <a:t>的自顶向下</a:t>
            </a:r>
            <a:r>
              <a:rPr lang="zh-CN" altLang="en-US" sz="2000" b="1" dirty="0" smtClean="0">
                <a:solidFill>
                  <a:srgbClr val="0000FF"/>
                </a:solidFill>
                <a:latin typeface="Times New Roman" charset="0"/>
              </a:rPr>
              <a:t>语法分析的文法特征</a:t>
            </a:r>
            <a:r>
              <a:rPr lang="en-US" altLang="zh-CN" sz="2000" b="1" dirty="0" smtClean="0">
                <a:solidFill>
                  <a:srgbClr val="0000FF"/>
                </a:solidFill>
                <a:latin typeface="Times New Roman" charset="0"/>
              </a:rPr>
              <a:t>2</a:t>
            </a:r>
            <a:r>
              <a:rPr lang="zh-CN" altLang="en-US" sz="2000" b="1" dirty="0" smtClean="0">
                <a:solidFill>
                  <a:srgbClr val="0000FF"/>
                </a:solidFill>
                <a:latin typeface="Times New Roman" charset="0"/>
              </a:rPr>
              <a:t>    </a:t>
            </a:r>
            <a:endParaRPr lang="zh-CN" altLang="en-US" sz="2000" b="1" dirty="0">
              <a:solidFill>
                <a:srgbClr val="0000FF"/>
              </a:solidFill>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1063540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5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6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6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6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6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6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6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6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nimBg="1"/>
      <p:bldP spid="67596" grpId="0"/>
      <p:bldP spid="67597" grpId="0"/>
      <p:bldP spid="67598" grpId="0"/>
      <p:bldP spid="67599" grpId="0" animBg="1"/>
      <p:bldP spid="67600" grpId="0"/>
      <p:bldP spid="67601" grpId="0"/>
      <p:bldP spid="67602" grpId="0"/>
      <p:bldP spid="67603" grpId="0" animBg="1"/>
      <p:bldP spid="67604" grpId="0"/>
      <p:bldP spid="67605" grpId="0"/>
      <p:bldP spid="67606" grpId="0"/>
      <p:bldP spid="30" grpId="0" animBg="1"/>
      <p:bldP spid="32" grpId="0" animBg="1"/>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p:cNvSpPr>
            <a:spLocks noGrp="1"/>
          </p:cNvSpPr>
          <p:nvPr>
            <p:ph type="sldNum" sz="quarter" idx="10"/>
          </p:nvPr>
        </p:nvSpPr>
        <p:spPr/>
        <p:txBody>
          <a:bodyPr/>
          <a:lstStyle/>
          <a:p>
            <a:fld id="{26CCD1EA-A781-4380-9B27-15B0B83C4A64}" type="slidenum">
              <a:rPr lang="en-US" altLang="zh-CN"/>
              <a:pPr/>
              <a:t>11</a:t>
            </a:fld>
            <a:endParaRPr lang="en-US" altLang="zh-CN"/>
          </a:p>
        </p:txBody>
      </p:sp>
      <p:sp>
        <p:nvSpPr>
          <p:cNvPr id="69634" name="Rectangle 1026"/>
          <p:cNvSpPr>
            <a:spLocks noChangeArrowheads="1"/>
          </p:cNvSpPr>
          <p:nvPr/>
        </p:nvSpPr>
        <p:spPr bwMode="auto">
          <a:xfrm>
            <a:off x="533400" y="5410200"/>
            <a:ext cx="7924800" cy="533400"/>
          </a:xfrm>
          <a:prstGeom prst="rect">
            <a:avLst/>
          </a:prstGeom>
          <a:solidFill>
            <a:schemeClr val="accent1">
              <a:alpha val="50000"/>
            </a:schemeClr>
          </a:solidFill>
          <a:ln w="9525">
            <a:solidFill>
              <a:srgbClr val="333333"/>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 name="Text Box 1027"/>
          <p:cNvSpPr txBox="1">
            <a:spLocks noChangeArrowheads="1"/>
          </p:cNvSpPr>
          <p:nvPr/>
        </p:nvSpPr>
        <p:spPr bwMode="auto">
          <a:xfrm>
            <a:off x="533400" y="9747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98525" indent="-898525">
              <a:defRPr kumimoji="1" sz="2400">
                <a:solidFill>
                  <a:schemeClr val="tx1"/>
                </a:solidFill>
                <a:latin typeface="Times New Roman" charset="0"/>
                <a:ea typeface="宋体" pitchFamily="2" charset="-122"/>
              </a:defRPr>
            </a:lvl1pPr>
            <a:lvl2pPr marL="1143000">
              <a:defRPr kumimoji="1" sz="2400">
                <a:solidFill>
                  <a:schemeClr val="tx1"/>
                </a:solidFill>
                <a:latin typeface="Times New Roman" charset="0"/>
                <a:ea typeface="宋体" pitchFamily="2" charset="-122"/>
              </a:defRPr>
            </a:lvl2pPr>
            <a:lvl3pPr marL="1333500">
              <a:defRPr kumimoji="1" sz="2400">
                <a:solidFill>
                  <a:schemeClr val="tx1"/>
                </a:solidFill>
                <a:latin typeface="Times New Roman" charset="0"/>
                <a:ea typeface="宋体" pitchFamily="2" charset="-122"/>
              </a:defRPr>
            </a:lvl3pPr>
            <a:lvl4pPr marL="1524000">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pPr>
            <a:r>
              <a:rPr lang="zh-CN" altLang="en-US" sz="2000" b="1" dirty="0" smtClean="0"/>
              <a:t>例</a:t>
            </a:r>
            <a:r>
              <a:rPr lang="en-US" altLang="zh-CN" sz="2000" b="1" dirty="0" smtClean="0"/>
              <a:t>4.3 </a:t>
            </a:r>
            <a:r>
              <a:rPr lang="zh-CN" altLang="en-US" sz="2000" b="1" dirty="0"/>
              <a:t>设文法</a:t>
            </a:r>
            <a:r>
              <a:rPr lang="en-US" altLang="zh-CN" sz="2000" b="1" dirty="0"/>
              <a:t>G3[S]</a:t>
            </a:r>
            <a:r>
              <a:rPr lang="zh-CN" altLang="en-US" sz="2000" b="1" dirty="0"/>
              <a:t>定义如下，考察输入串</a:t>
            </a:r>
            <a:r>
              <a:rPr lang="en-US" altLang="zh-CN" sz="2000" b="1" dirty="0" err="1"/>
              <a:t>abd</a:t>
            </a:r>
            <a:r>
              <a:rPr lang="zh-CN" altLang="en-US" sz="2000" b="1" dirty="0"/>
              <a:t>的最左推导过程。 </a:t>
            </a:r>
          </a:p>
        </p:txBody>
      </p:sp>
      <p:sp>
        <p:nvSpPr>
          <p:cNvPr id="69636" name="Text Box 1028"/>
          <p:cNvSpPr txBox="1">
            <a:spLocks noChangeArrowheads="1"/>
          </p:cNvSpPr>
          <p:nvPr/>
        </p:nvSpPr>
        <p:spPr bwMode="auto">
          <a:xfrm>
            <a:off x="914400" y="1370012"/>
            <a:ext cx="2590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10000"/>
              </a:spcBef>
            </a:pPr>
            <a:r>
              <a:rPr lang="en-US" altLang="zh-CN" sz="2000" b="1" dirty="0">
                <a:latin typeface="Times New Roman" charset="0"/>
              </a:rPr>
              <a:t>G3[S]</a:t>
            </a:r>
            <a:r>
              <a:rPr lang="zh-CN" altLang="en-US" sz="2000" b="1" dirty="0">
                <a:latin typeface="Times New Roman" charset="0"/>
              </a:rPr>
              <a:t>：</a:t>
            </a:r>
            <a:r>
              <a:rPr lang="en-US" altLang="zh-CN" sz="2000" b="1" dirty="0" err="1">
                <a:latin typeface="Times New Roman" charset="0"/>
              </a:rPr>
              <a:t>S→aA︱d</a:t>
            </a:r>
            <a:endParaRPr lang="en-US" altLang="zh-CN" sz="2000" b="1" dirty="0">
              <a:latin typeface="Times New Roman" charset="0"/>
            </a:endParaRPr>
          </a:p>
          <a:p>
            <a:pPr algn="just">
              <a:lnSpc>
                <a:spcPct val="130000"/>
              </a:lnSpc>
              <a:spcBef>
                <a:spcPct val="10000"/>
              </a:spcBef>
            </a:pPr>
            <a:r>
              <a:rPr lang="en-US" altLang="zh-CN" sz="2000" b="1" dirty="0">
                <a:latin typeface="Times New Roman" charset="0"/>
              </a:rPr>
              <a:t>           </a:t>
            </a:r>
            <a:r>
              <a:rPr lang="en-US" altLang="zh-CN" sz="2000" b="1" dirty="0" err="1">
                <a:latin typeface="Times New Roman" charset="0"/>
              </a:rPr>
              <a:t>A→bAS︱ε</a:t>
            </a:r>
            <a:r>
              <a:rPr lang="en-US" altLang="zh-CN" sz="2000" b="1" dirty="0">
                <a:latin typeface="Times New Roman" charset="0"/>
              </a:rPr>
              <a:t> </a:t>
            </a:r>
          </a:p>
        </p:txBody>
      </p:sp>
      <p:sp>
        <p:nvSpPr>
          <p:cNvPr id="69637" name="Text Box 1029"/>
          <p:cNvSpPr txBox="1">
            <a:spLocks noChangeArrowheads="1"/>
          </p:cNvSpPr>
          <p:nvPr/>
        </p:nvSpPr>
        <p:spPr bwMode="auto">
          <a:xfrm>
            <a:off x="800100" y="2316163"/>
            <a:ext cx="30480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a:latin typeface="Times New Roman" charset="0"/>
              </a:rPr>
              <a:t>输入串：</a:t>
            </a:r>
            <a:r>
              <a:rPr lang="en-US" altLang="zh-CN" sz="2000" b="1">
                <a:solidFill>
                  <a:srgbClr val="FF0000"/>
                </a:solidFill>
                <a:latin typeface="Times New Roman" charset="0"/>
              </a:rPr>
              <a:t>a</a:t>
            </a:r>
            <a:r>
              <a:rPr lang="en-US" altLang="zh-CN" sz="2000" b="1">
                <a:latin typeface="Times New Roman" charset="0"/>
              </a:rPr>
              <a:t>bd </a:t>
            </a:r>
          </a:p>
          <a:p>
            <a:pPr>
              <a:spcBef>
                <a:spcPct val="10000"/>
              </a:spcBef>
            </a:pPr>
            <a:r>
              <a:rPr lang="zh-CN" altLang="en-US" sz="2000" b="1">
                <a:latin typeface="Times New Roman" charset="0"/>
              </a:rPr>
              <a:t>推   导：</a:t>
            </a:r>
            <a:r>
              <a:rPr lang="en-US" altLang="zh-CN" sz="2000" b="1">
                <a:latin typeface="Times New Roman" charset="0"/>
              </a:rPr>
              <a:t>S </a:t>
            </a:r>
            <a:r>
              <a:rPr lang="en-US" altLang="zh-CN" sz="2000" b="1">
                <a:latin typeface="Times New Roman" charset="0"/>
                <a:sym typeface="Symbol" pitchFamily="18" charset="2"/>
              </a:rPr>
              <a:t></a:t>
            </a:r>
            <a:r>
              <a:rPr lang="en-US" altLang="zh-CN" sz="2000" b="1">
                <a:solidFill>
                  <a:srgbClr val="FF0000"/>
                </a:solidFill>
                <a:latin typeface="Times New Roman" charset="0"/>
              </a:rPr>
              <a:t>a</a:t>
            </a:r>
            <a:r>
              <a:rPr lang="en-US" altLang="zh-CN" sz="2000" b="1">
                <a:latin typeface="Times New Roman" charset="0"/>
              </a:rPr>
              <a:t>A</a:t>
            </a:r>
          </a:p>
        </p:txBody>
      </p:sp>
      <p:sp>
        <p:nvSpPr>
          <p:cNvPr id="69638" name="Text Box 1030"/>
          <p:cNvSpPr txBox="1">
            <a:spLocks noChangeArrowheads="1"/>
          </p:cNvSpPr>
          <p:nvPr/>
        </p:nvSpPr>
        <p:spPr bwMode="auto">
          <a:xfrm>
            <a:off x="787400" y="3421063"/>
            <a:ext cx="34290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a:latin typeface="Times New Roman" charset="0"/>
              </a:rPr>
              <a:t>输入串：</a:t>
            </a:r>
            <a:r>
              <a:rPr lang="en-US" altLang="zh-CN" sz="2000" b="1" dirty="0" err="1">
                <a:solidFill>
                  <a:srgbClr val="FF0000"/>
                </a:solidFill>
                <a:latin typeface="Times New Roman" charset="0"/>
              </a:rPr>
              <a:t>ab</a:t>
            </a:r>
            <a:r>
              <a:rPr lang="en-US" altLang="zh-CN" sz="2000" b="1" dirty="0" err="1">
                <a:latin typeface="Times New Roman" charset="0"/>
              </a:rPr>
              <a:t>d</a:t>
            </a:r>
            <a:endParaRPr lang="en-US" altLang="zh-CN" sz="2000" b="1" dirty="0">
              <a:latin typeface="Times New Roman" charset="0"/>
            </a:endParaRPr>
          </a:p>
          <a:p>
            <a:pPr>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a:latin typeface="Times New Roman" charset="0"/>
                <a:sym typeface="Symbol" pitchFamily="18" charset="2"/>
              </a:rPr>
              <a:t></a:t>
            </a:r>
            <a:r>
              <a:rPr lang="en-US" altLang="zh-CN" sz="2000" b="1" dirty="0" err="1">
                <a:solidFill>
                  <a:srgbClr val="FF0000"/>
                </a:solidFill>
                <a:latin typeface="Times New Roman" charset="0"/>
              </a:rPr>
              <a:t>a</a:t>
            </a:r>
            <a:r>
              <a:rPr lang="en-US" altLang="zh-CN" sz="2000" b="1" dirty="0" err="1">
                <a:latin typeface="Times New Roman" charset="0"/>
              </a:rPr>
              <a:t>A</a:t>
            </a:r>
            <a:r>
              <a:rPr lang="en-US" altLang="zh-CN" sz="2000" b="1" dirty="0" err="1">
                <a:latin typeface="Times New Roman" charset="0"/>
                <a:sym typeface="Symbol" pitchFamily="18" charset="2"/>
              </a:rPr>
              <a:t></a:t>
            </a:r>
            <a:r>
              <a:rPr lang="en-US" altLang="zh-CN" sz="2000" b="1" dirty="0" err="1" smtClean="0">
                <a:solidFill>
                  <a:srgbClr val="FF0000"/>
                </a:solidFill>
                <a:latin typeface="Times New Roman" charset="0"/>
              </a:rPr>
              <a:t>ab</a:t>
            </a:r>
            <a:r>
              <a:rPr lang="en-US" altLang="zh-CN" sz="2000" b="1" dirty="0" err="1" smtClean="0">
                <a:latin typeface="Times New Roman" charset="0"/>
              </a:rPr>
              <a:t>AS</a:t>
            </a:r>
            <a:endParaRPr lang="en-US" altLang="zh-CN" sz="2000" b="1" dirty="0">
              <a:latin typeface="Times New Roman" charset="0"/>
            </a:endParaRPr>
          </a:p>
        </p:txBody>
      </p:sp>
      <p:sp>
        <p:nvSpPr>
          <p:cNvPr id="69639" name="Text Box 1031"/>
          <p:cNvSpPr txBox="1">
            <a:spLocks noChangeArrowheads="1"/>
          </p:cNvSpPr>
          <p:nvPr/>
        </p:nvSpPr>
        <p:spPr bwMode="auto">
          <a:xfrm>
            <a:off x="800100" y="4451350"/>
            <a:ext cx="7772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a:latin typeface="Times New Roman" charset="0"/>
              </a:rPr>
              <a:t>输入串：</a:t>
            </a:r>
            <a:r>
              <a:rPr lang="en-US" altLang="zh-CN" sz="2000" b="1" dirty="0" err="1" smtClean="0">
                <a:solidFill>
                  <a:srgbClr val="FF0000"/>
                </a:solidFill>
                <a:latin typeface="Times New Roman" charset="0"/>
              </a:rPr>
              <a:t>ab</a:t>
            </a:r>
            <a:r>
              <a:rPr lang="en-US" altLang="zh-CN" sz="2000" b="1" dirty="0" err="1" smtClean="0">
                <a:latin typeface="Times New Roman" charset="0"/>
              </a:rPr>
              <a:t>d</a:t>
            </a:r>
            <a:endParaRPr lang="en-US" altLang="zh-CN" sz="2000" b="1" dirty="0">
              <a:latin typeface="Times New Roman" charset="0"/>
            </a:endParaRPr>
          </a:p>
          <a:p>
            <a:pPr algn="just">
              <a:spcBef>
                <a:spcPct val="10000"/>
              </a:spcBef>
            </a:pPr>
            <a:r>
              <a:rPr lang="zh-CN" altLang="en-US" sz="2000" b="1" dirty="0" smtClean="0">
                <a:latin typeface="Times New Roman" charset="0"/>
              </a:rPr>
              <a:t>推   </a:t>
            </a:r>
            <a:r>
              <a:rPr lang="zh-CN" altLang="en-US" sz="2000" b="1" dirty="0">
                <a:latin typeface="Times New Roman" charset="0"/>
              </a:rPr>
              <a:t>导：</a:t>
            </a:r>
            <a:r>
              <a:rPr lang="en-US" altLang="zh-CN" sz="2000" b="1" dirty="0">
                <a:latin typeface="Times New Roman" charset="0"/>
              </a:rPr>
              <a:t>S </a:t>
            </a:r>
            <a:r>
              <a:rPr lang="en-US" altLang="zh-CN" sz="2000" b="1" dirty="0">
                <a:latin typeface="Times New Roman" charset="0"/>
                <a:sym typeface="Symbol" pitchFamily="18" charset="2"/>
              </a:rPr>
              <a:t></a:t>
            </a:r>
            <a:r>
              <a:rPr lang="en-US" altLang="zh-CN" sz="2000" b="1" dirty="0" err="1">
                <a:solidFill>
                  <a:srgbClr val="FF0000"/>
                </a:solidFill>
                <a:latin typeface="Times New Roman" charset="0"/>
              </a:rPr>
              <a:t>a</a:t>
            </a:r>
            <a:r>
              <a:rPr lang="en-US" altLang="zh-CN" sz="2000" b="1" dirty="0" err="1">
                <a:latin typeface="Times New Roman" charset="0"/>
              </a:rPr>
              <a:t>A</a:t>
            </a:r>
            <a:r>
              <a:rPr lang="en-US" altLang="zh-CN" sz="2000" b="1" dirty="0" err="1" smtClean="0">
                <a:latin typeface="Times New Roman" charset="0"/>
                <a:sym typeface="Symbol" pitchFamily="18" charset="2"/>
              </a:rPr>
              <a:t></a:t>
            </a:r>
            <a:r>
              <a:rPr lang="en-US" altLang="zh-CN" sz="2000" b="1" dirty="0" err="1" smtClean="0">
                <a:solidFill>
                  <a:srgbClr val="FF0000"/>
                </a:solidFill>
                <a:latin typeface="Times New Roman" charset="0"/>
              </a:rPr>
              <a:t>ab</a:t>
            </a:r>
            <a:r>
              <a:rPr lang="en-US" altLang="zh-CN" sz="2000" b="1" dirty="0" err="1" smtClean="0">
                <a:latin typeface="Times New Roman" charset="0"/>
              </a:rPr>
              <a:t>AS</a:t>
            </a:r>
            <a:r>
              <a:rPr lang="en-US" altLang="zh-CN" sz="2000" b="1" dirty="0" smtClean="0">
                <a:latin typeface="Times New Roman" charset="0"/>
              </a:rPr>
              <a:t> </a:t>
            </a:r>
            <a:endParaRPr lang="en-US" altLang="zh-CN" sz="2000" b="1" dirty="0">
              <a:latin typeface="Times New Roman" charset="0"/>
            </a:endParaRPr>
          </a:p>
        </p:txBody>
      </p:sp>
      <p:sp>
        <p:nvSpPr>
          <p:cNvPr id="69640" name="Line 1032"/>
          <p:cNvSpPr>
            <a:spLocks noChangeShapeType="1"/>
          </p:cNvSpPr>
          <p:nvPr/>
        </p:nvSpPr>
        <p:spPr bwMode="auto">
          <a:xfrm>
            <a:off x="609600" y="33528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1" name="Line 1033"/>
          <p:cNvSpPr>
            <a:spLocks noChangeShapeType="1"/>
          </p:cNvSpPr>
          <p:nvPr/>
        </p:nvSpPr>
        <p:spPr bwMode="auto">
          <a:xfrm>
            <a:off x="606425" y="22860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Line 1034"/>
          <p:cNvSpPr>
            <a:spLocks noChangeShapeType="1"/>
          </p:cNvSpPr>
          <p:nvPr/>
        </p:nvSpPr>
        <p:spPr bwMode="auto">
          <a:xfrm>
            <a:off x="609600" y="4475163"/>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3" name="Line 1035"/>
          <p:cNvSpPr>
            <a:spLocks noChangeShapeType="1"/>
          </p:cNvSpPr>
          <p:nvPr/>
        </p:nvSpPr>
        <p:spPr bwMode="auto">
          <a:xfrm>
            <a:off x="677863" y="53340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AutoShape 1036"/>
          <p:cNvSpPr>
            <a:spLocks noChangeArrowheads="1"/>
          </p:cNvSpPr>
          <p:nvPr/>
        </p:nvSpPr>
        <p:spPr bwMode="auto">
          <a:xfrm>
            <a:off x="5715000" y="1475013"/>
            <a:ext cx="1447800" cy="760187"/>
          </a:xfrm>
          <a:prstGeom prst="wedgeRoundRectCallout">
            <a:avLst>
              <a:gd name="adj1" fmla="val -308444"/>
              <a:gd name="adj2" fmla="val 92190"/>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aA </a:t>
            </a:r>
            <a:r>
              <a:rPr lang="en-US" altLang="zh-CN" sz="2000" b="1">
                <a:latin typeface="Times New Roman" charset="0"/>
                <a:sym typeface="Symbol" pitchFamily="18" charset="2"/>
              </a:rPr>
              <a:t></a:t>
            </a:r>
            <a:r>
              <a:rPr lang="en-US" altLang="zh-CN" sz="2000" b="1">
                <a:solidFill>
                  <a:srgbClr val="FF0000"/>
                </a:solidFill>
                <a:latin typeface="Times New Roman" charset="0"/>
              </a:rPr>
              <a:t>a</a:t>
            </a:r>
            <a:r>
              <a:rPr lang="en-US" altLang="zh-CN" sz="2000" b="1">
                <a:latin typeface="Times New Roman" charset="0"/>
              </a:rPr>
              <a:t>…</a:t>
            </a:r>
          </a:p>
          <a:p>
            <a:r>
              <a:rPr lang="en-US" altLang="zh-CN" sz="2000" b="1">
                <a:latin typeface="Times New Roman" charset="0"/>
              </a:rPr>
              <a:t>d </a:t>
            </a:r>
            <a:r>
              <a:rPr lang="en-US" altLang="zh-CN" sz="2000" b="1">
                <a:latin typeface="Times New Roman" charset="0"/>
                <a:sym typeface="Symbol" pitchFamily="18" charset="2"/>
              </a:rPr>
              <a:t></a:t>
            </a:r>
            <a:r>
              <a:rPr lang="en-US" altLang="zh-CN" sz="2000" b="1">
                <a:solidFill>
                  <a:srgbClr val="FF0000"/>
                </a:solidFill>
                <a:latin typeface="Times New Roman" charset="0"/>
              </a:rPr>
              <a:t>a</a:t>
            </a:r>
            <a:r>
              <a:rPr lang="en-US" altLang="zh-CN" sz="2000" b="1">
                <a:latin typeface="Times New Roman" charset="0"/>
              </a:rPr>
              <a:t>…</a:t>
            </a:r>
          </a:p>
        </p:txBody>
      </p:sp>
      <p:sp>
        <p:nvSpPr>
          <p:cNvPr id="69645" name="Text Box 1037"/>
          <p:cNvSpPr txBox="1">
            <a:spLocks noChangeArrowheads="1"/>
          </p:cNvSpPr>
          <p:nvPr/>
        </p:nvSpPr>
        <p:spPr bwMode="auto">
          <a:xfrm>
            <a:off x="6159500" y="147501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69646" name="Text Box 1038"/>
          <p:cNvSpPr txBox="1">
            <a:spLocks noChangeArrowheads="1"/>
          </p:cNvSpPr>
          <p:nvPr/>
        </p:nvSpPr>
        <p:spPr bwMode="auto">
          <a:xfrm>
            <a:off x="6157682" y="1778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9647" name="Text Box 1039"/>
          <p:cNvSpPr txBox="1">
            <a:spLocks noChangeArrowheads="1"/>
          </p:cNvSpPr>
          <p:nvPr/>
        </p:nvSpPr>
        <p:spPr bwMode="auto">
          <a:xfrm>
            <a:off x="6068782" y="1828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p>
        </p:txBody>
      </p:sp>
      <p:sp>
        <p:nvSpPr>
          <p:cNvPr id="69648" name="AutoShape 1040"/>
          <p:cNvSpPr>
            <a:spLocks noChangeArrowheads="1"/>
          </p:cNvSpPr>
          <p:nvPr/>
        </p:nvSpPr>
        <p:spPr bwMode="auto">
          <a:xfrm>
            <a:off x="6324600" y="2384425"/>
            <a:ext cx="1524000" cy="914400"/>
          </a:xfrm>
          <a:prstGeom prst="wedgeRoundRectCallout">
            <a:avLst>
              <a:gd name="adj1" fmla="val -323333"/>
              <a:gd name="adj2" fmla="val 82815"/>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bAS </a:t>
            </a:r>
            <a:r>
              <a:rPr lang="en-US" altLang="zh-CN" sz="2000" b="1">
                <a:latin typeface="Times New Roman" charset="0"/>
                <a:sym typeface="Symbol" pitchFamily="18" charset="2"/>
              </a:rPr>
              <a:t></a:t>
            </a:r>
            <a:r>
              <a:rPr lang="en-US" altLang="zh-CN" sz="2000" b="1">
                <a:solidFill>
                  <a:srgbClr val="FF0000"/>
                </a:solidFill>
                <a:latin typeface="Times New Roman" charset="0"/>
              </a:rPr>
              <a:t>b</a:t>
            </a:r>
            <a:r>
              <a:rPr lang="en-US" altLang="zh-CN" sz="2000" b="1">
                <a:latin typeface="Times New Roman" charset="0"/>
              </a:rPr>
              <a:t>…</a:t>
            </a:r>
          </a:p>
          <a:p>
            <a:r>
              <a:rPr lang="en-US" altLang="zh-CN" sz="2000" b="1">
                <a:latin typeface="Times New Roman" charset="0"/>
              </a:rPr>
              <a:t>ε </a:t>
            </a:r>
            <a:r>
              <a:rPr lang="en-US" altLang="zh-CN" sz="2000" b="1">
                <a:latin typeface="Times New Roman" charset="0"/>
                <a:sym typeface="Symbol" pitchFamily="18" charset="2"/>
              </a:rPr>
              <a:t></a:t>
            </a:r>
            <a:r>
              <a:rPr lang="en-US" altLang="zh-CN" sz="2000" b="1">
                <a:solidFill>
                  <a:srgbClr val="FF0000"/>
                </a:solidFill>
                <a:latin typeface="Times New Roman" charset="0"/>
              </a:rPr>
              <a:t>b</a:t>
            </a:r>
            <a:r>
              <a:rPr lang="en-US" altLang="zh-CN" sz="2000" b="1">
                <a:latin typeface="Times New Roman" charset="0"/>
              </a:rPr>
              <a:t>…</a:t>
            </a:r>
          </a:p>
        </p:txBody>
      </p:sp>
      <p:sp>
        <p:nvSpPr>
          <p:cNvPr id="69649" name="Text Box 1041"/>
          <p:cNvSpPr txBox="1">
            <a:spLocks noChangeArrowheads="1"/>
          </p:cNvSpPr>
          <p:nvPr/>
        </p:nvSpPr>
        <p:spPr bwMode="auto">
          <a:xfrm>
            <a:off x="6911975" y="242388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9650" name="Text Box 1042"/>
          <p:cNvSpPr txBox="1">
            <a:spLocks noChangeArrowheads="1"/>
          </p:cNvSpPr>
          <p:nvPr/>
        </p:nvSpPr>
        <p:spPr bwMode="auto">
          <a:xfrm>
            <a:off x="6773634" y="270963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9651" name="Text Box 1043"/>
          <p:cNvSpPr txBox="1">
            <a:spLocks noChangeArrowheads="1"/>
          </p:cNvSpPr>
          <p:nvPr/>
        </p:nvSpPr>
        <p:spPr bwMode="auto">
          <a:xfrm>
            <a:off x="6716484" y="276202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p>
        </p:txBody>
      </p:sp>
      <p:sp>
        <p:nvSpPr>
          <p:cNvPr id="69652" name="AutoShape 1044"/>
          <p:cNvSpPr>
            <a:spLocks noChangeArrowheads="1"/>
          </p:cNvSpPr>
          <p:nvPr/>
        </p:nvSpPr>
        <p:spPr bwMode="auto">
          <a:xfrm>
            <a:off x="6858000" y="3667125"/>
            <a:ext cx="1524000" cy="914400"/>
          </a:xfrm>
          <a:prstGeom prst="wedgeRoundRectCallout">
            <a:avLst>
              <a:gd name="adj1" fmla="val -345523"/>
              <a:gd name="adj2" fmla="val 64931"/>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bAS </a:t>
            </a:r>
            <a:r>
              <a:rPr lang="en-US" altLang="zh-CN" sz="2000" b="1">
                <a:latin typeface="Times New Roman" charset="0"/>
                <a:sym typeface="Symbol" pitchFamily="18" charset="2"/>
              </a:rPr>
              <a:t></a:t>
            </a:r>
            <a:r>
              <a:rPr lang="en-US" altLang="zh-CN" sz="2000" b="1">
                <a:solidFill>
                  <a:srgbClr val="FF0000"/>
                </a:solidFill>
                <a:latin typeface="Times New Roman" charset="0"/>
              </a:rPr>
              <a:t>d</a:t>
            </a:r>
            <a:r>
              <a:rPr lang="en-US" altLang="zh-CN" sz="2000" b="1">
                <a:latin typeface="Times New Roman" charset="0"/>
              </a:rPr>
              <a:t>…</a:t>
            </a:r>
          </a:p>
          <a:p>
            <a:r>
              <a:rPr lang="en-US" altLang="zh-CN" sz="2000" b="1">
                <a:latin typeface="Times New Roman" charset="0"/>
              </a:rPr>
              <a:t>ε </a:t>
            </a:r>
            <a:r>
              <a:rPr lang="en-US" altLang="zh-CN" sz="2000" b="1">
                <a:latin typeface="Times New Roman" charset="0"/>
                <a:sym typeface="Symbol" pitchFamily="18" charset="2"/>
              </a:rPr>
              <a:t></a:t>
            </a:r>
            <a:r>
              <a:rPr lang="en-US" altLang="zh-CN" sz="2000" b="1">
                <a:solidFill>
                  <a:srgbClr val="FF0000"/>
                </a:solidFill>
                <a:latin typeface="Times New Roman" charset="0"/>
              </a:rPr>
              <a:t>d</a:t>
            </a:r>
            <a:r>
              <a:rPr lang="en-US" altLang="zh-CN" sz="2000" b="1">
                <a:latin typeface="Times New Roman" charset="0"/>
              </a:rPr>
              <a:t>…</a:t>
            </a:r>
          </a:p>
        </p:txBody>
      </p:sp>
      <p:sp>
        <p:nvSpPr>
          <p:cNvPr id="69653" name="Text Box 1045"/>
          <p:cNvSpPr txBox="1">
            <a:spLocks noChangeArrowheads="1"/>
          </p:cNvSpPr>
          <p:nvPr/>
        </p:nvSpPr>
        <p:spPr bwMode="auto">
          <a:xfrm>
            <a:off x="7476670" y="367937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9654" name="Text Box 1046"/>
          <p:cNvSpPr txBox="1">
            <a:spLocks noChangeArrowheads="1"/>
          </p:cNvSpPr>
          <p:nvPr/>
        </p:nvSpPr>
        <p:spPr bwMode="auto">
          <a:xfrm>
            <a:off x="7294108" y="397147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9655" name="Text Box 1047"/>
          <p:cNvSpPr txBox="1">
            <a:spLocks noChangeArrowheads="1"/>
          </p:cNvSpPr>
          <p:nvPr/>
        </p:nvSpPr>
        <p:spPr bwMode="auto">
          <a:xfrm>
            <a:off x="7260770" y="405878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p>
        </p:txBody>
      </p:sp>
      <p:sp>
        <p:nvSpPr>
          <p:cNvPr id="69656" name="Line 1048"/>
          <p:cNvSpPr>
            <a:spLocks noChangeShapeType="1"/>
          </p:cNvSpPr>
          <p:nvPr/>
        </p:nvSpPr>
        <p:spPr bwMode="auto">
          <a:xfrm>
            <a:off x="1981200" y="20574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7" name="Line 1049"/>
          <p:cNvSpPr>
            <a:spLocks noChangeShapeType="1"/>
          </p:cNvSpPr>
          <p:nvPr/>
        </p:nvSpPr>
        <p:spPr bwMode="auto">
          <a:xfrm>
            <a:off x="2530929" y="3040063"/>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8" name="Line 1050"/>
          <p:cNvSpPr>
            <a:spLocks noChangeShapeType="1"/>
          </p:cNvSpPr>
          <p:nvPr/>
        </p:nvSpPr>
        <p:spPr bwMode="auto">
          <a:xfrm>
            <a:off x="2235200" y="41783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9" name="Line 1051"/>
          <p:cNvSpPr>
            <a:spLocks noChangeShapeType="1"/>
          </p:cNvSpPr>
          <p:nvPr/>
        </p:nvSpPr>
        <p:spPr bwMode="auto">
          <a:xfrm>
            <a:off x="2514600" y="4105275"/>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0" name="Line 1052"/>
          <p:cNvSpPr>
            <a:spLocks noChangeShapeType="1"/>
          </p:cNvSpPr>
          <p:nvPr/>
        </p:nvSpPr>
        <p:spPr bwMode="auto">
          <a:xfrm>
            <a:off x="2044700" y="30861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1" name="Line 1053"/>
          <p:cNvSpPr>
            <a:spLocks noChangeShapeType="1"/>
          </p:cNvSpPr>
          <p:nvPr/>
        </p:nvSpPr>
        <p:spPr bwMode="auto">
          <a:xfrm>
            <a:off x="3886200" y="5105400"/>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2" name="Text Box 1054"/>
          <p:cNvSpPr txBox="1">
            <a:spLocks noChangeArrowheads="1"/>
          </p:cNvSpPr>
          <p:nvPr/>
        </p:nvSpPr>
        <p:spPr bwMode="auto">
          <a:xfrm>
            <a:off x="7413170" y="373017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p>
        </p:txBody>
      </p:sp>
      <p:sp>
        <p:nvSpPr>
          <p:cNvPr id="35" name="Text Box 3"/>
          <p:cNvSpPr txBox="1">
            <a:spLocks noChangeArrowheads="1"/>
          </p:cNvSpPr>
          <p:nvPr/>
        </p:nvSpPr>
        <p:spPr bwMode="auto">
          <a:xfrm>
            <a:off x="304800" y="381000"/>
            <a:ext cx="6838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smtClean="0">
                <a:solidFill>
                  <a:srgbClr val="0000FF"/>
                </a:solidFill>
                <a:latin typeface="Times New Roman" charset="0"/>
              </a:rPr>
              <a:t>空产生式对分析的影响</a:t>
            </a:r>
            <a:endParaRPr lang="zh-CN" altLang="en-US" sz="2400" b="1" dirty="0">
              <a:solidFill>
                <a:srgbClr val="0000FF"/>
              </a:solidFill>
              <a:latin typeface="Times New Roman" charset="0"/>
            </a:endParaRPr>
          </a:p>
        </p:txBody>
      </p:sp>
      <p:sp>
        <p:nvSpPr>
          <p:cNvPr id="36" name="Rectangle 1026"/>
          <p:cNvSpPr>
            <a:spLocks noChangeArrowheads="1"/>
          </p:cNvSpPr>
          <p:nvPr/>
        </p:nvSpPr>
        <p:spPr bwMode="auto">
          <a:xfrm>
            <a:off x="533400" y="5410200"/>
            <a:ext cx="7924800" cy="533400"/>
          </a:xfrm>
          <a:prstGeom prst="rect">
            <a:avLst/>
          </a:prstGeom>
          <a:solidFill>
            <a:schemeClr val="accent1">
              <a:alpha val="50000"/>
            </a:schemeClr>
          </a:solidFill>
          <a:ln w="9525">
            <a:solidFill>
              <a:srgbClr val="333333"/>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1056"/>
          <p:cNvSpPr txBox="1">
            <a:spLocks noChangeArrowheads="1"/>
          </p:cNvSpPr>
          <p:nvPr/>
        </p:nvSpPr>
        <p:spPr bwMode="auto">
          <a:xfrm>
            <a:off x="152399" y="5514068"/>
            <a:ext cx="8610601" cy="38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36000" bIns="36000">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ct val="50000"/>
              </a:spcBef>
            </a:pPr>
            <a:r>
              <a:rPr lang="zh-CN" altLang="en-US" sz="2000" b="1" dirty="0"/>
              <a:t>如果 </a:t>
            </a:r>
            <a:r>
              <a:rPr lang="en-US" altLang="zh-CN" sz="2000" b="1" dirty="0"/>
              <a:t>S </a:t>
            </a:r>
            <a:r>
              <a:rPr lang="en-US" altLang="zh-CN" sz="2000" b="1" dirty="0">
                <a:sym typeface="Symbol" pitchFamily="18" charset="2"/>
              </a:rPr>
              <a:t> …</a:t>
            </a:r>
            <a:r>
              <a:rPr lang="en-US" altLang="zh-CN" sz="2000" b="1" dirty="0" err="1" smtClean="0">
                <a:sym typeface="Symbol" pitchFamily="18" charset="2"/>
              </a:rPr>
              <a:t>A</a:t>
            </a:r>
            <a:r>
              <a:rPr lang="en-US" altLang="zh-CN" sz="2000" b="1" dirty="0" err="1" smtClean="0">
                <a:solidFill>
                  <a:srgbClr val="FF0000"/>
                </a:solidFill>
                <a:sym typeface="Symbol" pitchFamily="18" charset="2"/>
              </a:rPr>
              <a:t>a</a:t>
            </a:r>
            <a:r>
              <a:rPr lang="en-US" altLang="zh-CN" sz="2000" b="1" dirty="0" smtClean="0">
                <a:sym typeface="Symbol" pitchFamily="18" charset="2"/>
              </a:rPr>
              <a:t>…</a:t>
            </a:r>
            <a:r>
              <a:rPr lang="zh-CN" altLang="en-US" sz="2000" b="1" dirty="0">
                <a:sym typeface="Symbol" pitchFamily="18" charset="2"/>
              </a:rPr>
              <a:t>，则此刻采用</a:t>
            </a:r>
            <a:r>
              <a:rPr lang="en-US" altLang="zh-CN" sz="2000" b="1" dirty="0" err="1"/>
              <a:t>A→ε</a:t>
            </a:r>
            <a:r>
              <a:rPr lang="zh-CN" altLang="en-US" sz="2000" b="1" dirty="0"/>
              <a:t>才是唯一有可能推导</a:t>
            </a:r>
            <a:r>
              <a:rPr lang="en-US" altLang="zh-CN" sz="2000" b="1" dirty="0" err="1"/>
              <a:t>abd</a:t>
            </a:r>
            <a:r>
              <a:rPr lang="zh-CN" altLang="en-US" sz="2000" b="1" dirty="0"/>
              <a:t>的选择！ </a:t>
            </a:r>
          </a:p>
        </p:txBody>
      </p:sp>
      <p:sp>
        <p:nvSpPr>
          <p:cNvPr id="38" name="Text Box 1057"/>
          <p:cNvSpPr txBox="1">
            <a:spLocks noChangeArrowheads="1"/>
          </p:cNvSpPr>
          <p:nvPr/>
        </p:nvSpPr>
        <p:spPr bwMode="auto">
          <a:xfrm>
            <a:off x="1447800" y="5486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Tree>
    <p:extLst>
      <p:ext uri="{BB962C8B-B14F-4D97-AF65-F5344CB8AC3E}">
        <p14:creationId xmlns:p14="http://schemas.microsoft.com/office/powerpoint/2010/main" val="383386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026"/>
          <p:cNvSpPr>
            <a:spLocks noChangeArrowheads="1"/>
          </p:cNvSpPr>
          <p:nvPr/>
        </p:nvSpPr>
        <p:spPr bwMode="auto">
          <a:xfrm>
            <a:off x="533400" y="5410200"/>
            <a:ext cx="7924800" cy="533400"/>
          </a:xfrm>
          <a:prstGeom prst="rect">
            <a:avLst/>
          </a:prstGeom>
          <a:solidFill>
            <a:schemeClr val="accent1">
              <a:alpha val="50000"/>
            </a:schemeClr>
          </a:solidFill>
          <a:ln w="9525">
            <a:solidFill>
              <a:srgbClr val="333333"/>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灯片编号占位符 1"/>
          <p:cNvSpPr>
            <a:spLocks noGrp="1"/>
          </p:cNvSpPr>
          <p:nvPr>
            <p:ph type="sldNum" sz="quarter" idx="10"/>
          </p:nvPr>
        </p:nvSpPr>
        <p:spPr/>
        <p:txBody>
          <a:bodyPr/>
          <a:lstStyle/>
          <a:p>
            <a:fld id="{26CCD1EA-A781-4380-9B27-15B0B83C4A64}" type="slidenum">
              <a:rPr lang="en-US" altLang="zh-CN"/>
              <a:pPr/>
              <a:t>12</a:t>
            </a:fld>
            <a:endParaRPr lang="en-US" altLang="zh-CN"/>
          </a:p>
        </p:txBody>
      </p:sp>
      <p:sp>
        <p:nvSpPr>
          <p:cNvPr id="69635" name="Text Box 1027"/>
          <p:cNvSpPr txBox="1">
            <a:spLocks noChangeArrowheads="1"/>
          </p:cNvSpPr>
          <p:nvPr/>
        </p:nvSpPr>
        <p:spPr bwMode="auto">
          <a:xfrm>
            <a:off x="533400" y="9747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98525" indent="-898525">
              <a:defRPr kumimoji="1" sz="2400">
                <a:solidFill>
                  <a:schemeClr val="tx1"/>
                </a:solidFill>
                <a:latin typeface="Times New Roman" charset="0"/>
                <a:ea typeface="宋体" pitchFamily="2" charset="-122"/>
              </a:defRPr>
            </a:lvl1pPr>
            <a:lvl2pPr marL="1143000">
              <a:defRPr kumimoji="1" sz="2400">
                <a:solidFill>
                  <a:schemeClr val="tx1"/>
                </a:solidFill>
                <a:latin typeface="Times New Roman" charset="0"/>
                <a:ea typeface="宋体" pitchFamily="2" charset="-122"/>
              </a:defRPr>
            </a:lvl2pPr>
            <a:lvl3pPr marL="1333500">
              <a:defRPr kumimoji="1" sz="2400">
                <a:solidFill>
                  <a:schemeClr val="tx1"/>
                </a:solidFill>
                <a:latin typeface="Times New Roman" charset="0"/>
                <a:ea typeface="宋体" pitchFamily="2" charset="-122"/>
              </a:defRPr>
            </a:lvl3pPr>
            <a:lvl4pPr marL="1524000">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pPr>
            <a:r>
              <a:rPr lang="zh-CN" altLang="en-US" sz="2000" b="1" dirty="0" smtClean="0"/>
              <a:t>例</a:t>
            </a:r>
            <a:r>
              <a:rPr lang="en-US" altLang="zh-CN" sz="2000" b="1" dirty="0" smtClean="0"/>
              <a:t>4.3 </a:t>
            </a:r>
            <a:r>
              <a:rPr lang="zh-CN" altLang="en-US" sz="2000" b="1" dirty="0"/>
              <a:t>设文法</a:t>
            </a:r>
            <a:r>
              <a:rPr lang="en-US" altLang="zh-CN" sz="2000" b="1" dirty="0" smtClean="0"/>
              <a:t>G3’[S</a:t>
            </a:r>
            <a:r>
              <a:rPr lang="en-US" altLang="zh-CN" sz="2000" b="1" dirty="0"/>
              <a:t>]</a:t>
            </a:r>
            <a:r>
              <a:rPr lang="zh-CN" altLang="en-US" sz="2000" b="1" dirty="0"/>
              <a:t>定义如下，考察输入串</a:t>
            </a:r>
            <a:r>
              <a:rPr lang="en-US" altLang="zh-CN" sz="2000" b="1" dirty="0" smtClean="0"/>
              <a:t>a</a:t>
            </a:r>
            <a:r>
              <a:rPr lang="zh-CN" altLang="en-US" sz="2000" b="1" dirty="0" smtClean="0"/>
              <a:t>的</a:t>
            </a:r>
            <a:r>
              <a:rPr lang="zh-CN" altLang="en-US" sz="2000" b="1" dirty="0"/>
              <a:t>最左推导过程。 </a:t>
            </a:r>
          </a:p>
        </p:txBody>
      </p:sp>
      <p:sp>
        <p:nvSpPr>
          <p:cNvPr id="69636" name="Text Box 1028"/>
          <p:cNvSpPr txBox="1">
            <a:spLocks noChangeArrowheads="1"/>
          </p:cNvSpPr>
          <p:nvPr/>
        </p:nvSpPr>
        <p:spPr bwMode="auto">
          <a:xfrm>
            <a:off x="914400" y="1370012"/>
            <a:ext cx="2590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10000"/>
              </a:spcBef>
            </a:pPr>
            <a:r>
              <a:rPr lang="en-US" altLang="zh-CN" sz="2000" b="1" dirty="0">
                <a:latin typeface="Times New Roman" charset="0"/>
              </a:rPr>
              <a:t>G3[S]</a:t>
            </a:r>
            <a:r>
              <a:rPr lang="zh-CN" altLang="en-US" sz="2000" b="1" dirty="0">
                <a:latin typeface="Times New Roman" charset="0"/>
              </a:rPr>
              <a:t>：</a:t>
            </a:r>
            <a:r>
              <a:rPr lang="en-US" altLang="zh-CN" sz="2000" b="1" dirty="0" err="1">
                <a:latin typeface="Times New Roman" charset="0"/>
              </a:rPr>
              <a:t>S</a:t>
            </a:r>
            <a:r>
              <a:rPr lang="en-US" altLang="zh-CN" sz="2000" b="1" dirty="0" err="1" smtClean="0">
                <a:latin typeface="Times New Roman" charset="0"/>
              </a:rPr>
              <a:t>→Aa</a:t>
            </a:r>
            <a:endParaRPr lang="en-US" altLang="zh-CN" sz="2000" b="1" dirty="0">
              <a:latin typeface="Times New Roman" charset="0"/>
            </a:endParaRPr>
          </a:p>
          <a:p>
            <a:pPr algn="just">
              <a:lnSpc>
                <a:spcPct val="130000"/>
              </a:lnSpc>
              <a:spcBef>
                <a:spcPct val="10000"/>
              </a:spcBef>
            </a:pPr>
            <a:r>
              <a:rPr lang="en-US" altLang="zh-CN" sz="2000" b="1" dirty="0">
                <a:latin typeface="Times New Roman" charset="0"/>
              </a:rPr>
              <a:t>          </a:t>
            </a:r>
            <a:r>
              <a:rPr lang="en-US" altLang="zh-CN" sz="2000" b="1" dirty="0" smtClean="0">
                <a:latin typeface="Times New Roman" charset="0"/>
              </a:rPr>
              <a:t>    </a:t>
            </a:r>
            <a:r>
              <a:rPr lang="en-US" altLang="zh-CN" sz="2000" b="1" dirty="0" err="1">
                <a:latin typeface="Times New Roman" charset="0"/>
              </a:rPr>
              <a:t>A</a:t>
            </a:r>
            <a:r>
              <a:rPr lang="en-US" altLang="zh-CN" sz="2000" b="1" dirty="0" err="1" smtClean="0">
                <a:latin typeface="Times New Roman" charset="0"/>
              </a:rPr>
              <a:t>→a︱ε</a:t>
            </a:r>
            <a:r>
              <a:rPr lang="en-US" altLang="zh-CN" sz="2000" b="1" dirty="0" smtClean="0">
                <a:latin typeface="Times New Roman" charset="0"/>
              </a:rPr>
              <a:t> </a:t>
            </a:r>
            <a:endParaRPr lang="en-US" altLang="zh-CN" sz="2000" b="1" dirty="0">
              <a:latin typeface="Times New Roman" charset="0"/>
            </a:endParaRPr>
          </a:p>
        </p:txBody>
      </p:sp>
      <p:sp>
        <p:nvSpPr>
          <p:cNvPr id="69637" name="Text Box 1029"/>
          <p:cNvSpPr txBox="1">
            <a:spLocks noChangeArrowheads="1"/>
          </p:cNvSpPr>
          <p:nvPr/>
        </p:nvSpPr>
        <p:spPr bwMode="auto">
          <a:xfrm>
            <a:off x="800100" y="2316163"/>
            <a:ext cx="30480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a:latin typeface="Times New Roman" charset="0"/>
              </a:rPr>
              <a:t>输入串：</a:t>
            </a:r>
            <a:r>
              <a:rPr lang="en-US" altLang="zh-CN" sz="2000" b="1" dirty="0" smtClean="0">
                <a:solidFill>
                  <a:srgbClr val="FF0000"/>
                </a:solidFill>
                <a:latin typeface="Times New Roman" charset="0"/>
              </a:rPr>
              <a:t>a</a:t>
            </a:r>
            <a:r>
              <a:rPr lang="en-US" altLang="zh-CN" sz="2000" b="1" dirty="0" smtClean="0">
                <a:latin typeface="Times New Roman" charset="0"/>
              </a:rPr>
              <a:t> </a:t>
            </a:r>
            <a:endParaRPr lang="en-US" altLang="zh-CN" sz="2000" b="1" dirty="0">
              <a:latin typeface="Times New Roman" charset="0"/>
            </a:endParaRPr>
          </a:p>
          <a:p>
            <a:pPr>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smtClean="0">
                <a:latin typeface="Times New Roman" charset="0"/>
                <a:sym typeface="Symbol" pitchFamily="18" charset="2"/>
              </a:rPr>
              <a:t></a:t>
            </a:r>
            <a:r>
              <a:rPr lang="en-US" altLang="zh-CN" sz="2000" b="1" dirty="0" err="1" smtClean="0">
                <a:latin typeface="Times New Roman" charset="0"/>
              </a:rPr>
              <a:t>A</a:t>
            </a:r>
            <a:r>
              <a:rPr lang="en-US" altLang="zh-CN" sz="2000" b="1" dirty="0" err="1">
                <a:latin typeface="Times New Roman" charset="0"/>
              </a:rPr>
              <a:t>a</a:t>
            </a:r>
            <a:endParaRPr lang="en-US" altLang="zh-CN" sz="2000" b="1" dirty="0">
              <a:latin typeface="Times New Roman" charset="0"/>
            </a:endParaRPr>
          </a:p>
        </p:txBody>
      </p:sp>
      <p:sp>
        <p:nvSpPr>
          <p:cNvPr id="69638" name="Text Box 1030"/>
          <p:cNvSpPr txBox="1">
            <a:spLocks noChangeArrowheads="1"/>
          </p:cNvSpPr>
          <p:nvPr/>
        </p:nvSpPr>
        <p:spPr bwMode="auto">
          <a:xfrm>
            <a:off x="787399" y="3421063"/>
            <a:ext cx="36702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10000"/>
              </a:spcBef>
            </a:pPr>
            <a:r>
              <a:rPr lang="zh-CN" altLang="en-US" sz="2000" b="1" dirty="0">
                <a:latin typeface="Times New Roman" charset="0"/>
              </a:rPr>
              <a:t>输入串：</a:t>
            </a:r>
            <a:r>
              <a:rPr lang="en-US" altLang="zh-CN" sz="2000" b="1" dirty="0" smtClean="0">
                <a:solidFill>
                  <a:srgbClr val="FF0000"/>
                </a:solidFill>
                <a:latin typeface="Times New Roman" charset="0"/>
              </a:rPr>
              <a:t>a</a:t>
            </a:r>
            <a:endParaRPr lang="en-US" altLang="zh-CN" sz="2000" b="1" dirty="0">
              <a:latin typeface="Times New Roman" charset="0"/>
            </a:endParaRPr>
          </a:p>
          <a:p>
            <a:pPr>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smtClean="0">
                <a:latin typeface="Times New Roman" charset="0"/>
                <a:sym typeface="Symbol" pitchFamily="18" charset="2"/>
              </a:rPr>
              <a:t></a:t>
            </a:r>
            <a:r>
              <a:rPr lang="en-US" altLang="zh-CN" sz="2000" b="1" dirty="0" err="1" smtClean="0">
                <a:latin typeface="Times New Roman" charset="0"/>
                <a:sym typeface="Symbol" pitchFamily="18" charset="2"/>
              </a:rPr>
              <a:t>Aa</a:t>
            </a:r>
            <a:r>
              <a:rPr lang="en-US" altLang="zh-CN" sz="2000" b="1" dirty="0" err="1" smtClean="0">
                <a:solidFill>
                  <a:srgbClr val="FF0000"/>
                </a:solidFill>
                <a:latin typeface="Times New Roman" charset="0"/>
              </a:rPr>
              <a:t>a</a:t>
            </a:r>
            <a:r>
              <a:rPr lang="en-US" altLang="zh-CN" sz="2000" b="1" dirty="0" err="1" smtClean="0">
                <a:latin typeface="Times New Roman" charset="0"/>
              </a:rPr>
              <a:t>a</a:t>
            </a:r>
            <a:r>
              <a:rPr lang="en-US" altLang="zh-CN" sz="2000" b="1" dirty="0" smtClean="0">
                <a:latin typeface="Times New Roman" charset="0"/>
              </a:rPr>
              <a:t>   </a:t>
            </a:r>
            <a:r>
              <a:rPr lang="zh-CN" altLang="en-US" sz="2000" b="1" dirty="0" smtClean="0">
                <a:latin typeface="Times New Roman" charset="0"/>
              </a:rPr>
              <a:t>失败！！</a:t>
            </a:r>
            <a:endParaRPr lang="en-US" altLang="zh-CN" sz="2000" b="1" dirty="0">
              <a:latin typeface="Times New Roman" charset="0"/>
            </a:endParaRPr>
          </a:p>
        </p:txBody>
      </p:sp>
      <p:sp>
        <p:nvSpPr>
          <p:cNvPr id="69639" name="Text Box 1031"/>
          <p:cNvSpPr txBox="1">
            <a:spLocks noChangeArrowheads="1"/>
          </p:cNvSpPr>
          <p:nvPr/>
        </p:nvSpPr>
        <p:spPr bwMode="auto">
          <a:xfrm>
            <a:off x="800100" y="4451350"/>
            <a:ext cx="7772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zh-CN" altLang="en-US" sz="2000" b="1" dirty="0">
                <a:latin typeface="Times New Roman" charset="0"/>
              </a:rPr>
              <a:t>输入串：</a:t>
            </a:r>
            <a:r>
              <a:rPr lang="en-US" altLang="zh-CN" sz="2000" b="1" dirty="0" smtClean="0">
                <a:solidFill>
                  <a:srgbClr val="FF0000"/>
                </a:solidFill>
                <a:latin typeface="Times New Roman" charset="0"/>
              </a:rPr>
              <a:t>a</a:t>
            </a:r>
            <a:endParaRPr lang="en-US" altLang="zh-CN" sz="2000" b="1" dirty="0">
              <a:latin typeface="Times New Roman" charset="0"/>
            </a:endParaRPr>
          </a:p>
          <a:p>
            <a:pPr algn="just">
              <a:spcBef>
                <a:spcPct val="10000"/>
              </a:spcBef>
            </a:pPr>
            <a:r>
              <a:rPr lang="zh-CN" altLang="en-US" sz="2000" b="1" dirty="0" smtClean="0">
                <a:latin typeface="Times New Roman" charset="0"/>
              </a:rPr>
              <a:t>推   </a:t>
            </a:r>
            <a:r>
              <a:rPr lang="zh-CN" altLang="en-US" sz="2000" b="1" dirty="0">
                <a:latin typeface="Times New Roman" charset="0"/>
              </a:rPr>
              <a:t>导：</a:t>
            </a:r>
            <a:r>
              <a:rPr lang="en-US" altLang="zh-CN" sz="2000" b="1" dirty="0">
                <a:latin typeface="Times New Roman" charset="0"/>
              </a:rPr>
              <a:t>S </a:t>
            </a:r>
            <a:r>
              <a:rPr lang="en-US" altLang="zh-CN" sz="2000" b="1" dirty="0" smtClean="0">
                <a:latin typeface="Times New Roman" charset="0"/>
                <a:sym typeface="Symbol" pitchFamily="18" charset="2"/>
              </a:rPr>
              <a:t></a:t>
            </a:r>
            <a:r>
              <a:rPr lang="en-US" altLang="zh-CN" sz="2000" b="1" dirty="0" err="1" smtClean="0">
                <a:latin typeface="Times New Roman" charset="0"/>
              </a:rPr>
              <a:t>Aa</a:t>
            </a:r>
            <a:r>
              <a:rPr lang="en-US" altLang="zh-CN" sz="2000" b="1" dirty="0" err="1" smtClean="0">
                <a:latin typeface="Times New Roman" charset="0"/>
                <a:sym typeface="Symbol" pitchFamily="18" charset="2"/>
              </a:rPr>
              <a:t></a:t>
            </a:r>
            <a:r>
              <a:rPr lang="en-US" altLang="zh-CN" sz="2000" b="1" dirty="0" err="1" smtClean="0">
                <a:solidFill>
                  <a:srgbClr val="FF0000"/>
                </a:solidFill>
                <a:latin typeface="Times New Roman" charset="0"/>
              </a:rPr>
              <a:t>a</a:t>
            </a:r>
            <a:r>
              <a:rPr lang="en-US" altLang="zh-CN" sz="2000" b="1" dirty="0" smtClean="0">
                <a:solidFill>
                  <a:srgbClr val="FF0000"/>
                </a:solidFill>
                <a:latin typeface="Times New Roman" charset="0"/>
              </a:rPr>
              <a:t>  </a:t>
            </a:r>
            <a:r>
              <a:rPr lang="zh-CN" altLang="en-US" sz="2000" b="1" dirty="0" smtClean="0">
                <a:solidFill>
                  <a:srgbClr val="FF0000"/>
                </a:solidFill>
                <a:latin typeface="Times New Roman" charset="0"/>
              </a:rPr>
              <a:t>成功！！</a:t>
            </a:r>
            <a:endParaRPr lang="en-US" altLang="zh-CN" sz="2000" b="1" dirty="0">
              <a:latin typeface="Times New Roman" charset="0"/>
            </a:endParaRPr>
          </a:p>
        </p:txBody>
      </p:sp>
      <p:sp>
        <p:nvSpPr>
          <p:cNvPr id="69640" name="Line 1032"/>
          <p:cNvSpPr>
            <a:spLocks noChangeShapeType="1"/>
          </p:cNvSpPr>
          <p:nvPr/>
        </p:nvSpPr>
        <p:spPr bwMode="auto">
          <a:xfrm>
            <a:off x="609600" y="33528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1" name="Line 1033"/>
          <p:cNvSpPr>
            <a:spLocks noChangeShapeType="1"/>
          </p:cNvSpPr>
          <p:nvPr/>
        </p:nvSpPr>
        <p:spPr bwMode="auto">
          <a:xfrm>
            <a:off x="606425" y="22860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Line 1034"/>
          <p:cNvSpPr>
            <a:spLocks noChangeShapeType="1"/>
          </p:cNvSpPr>
          <p:nvPr/>
        </p:nvSpPr>
        <p:spPr bwMode="auto">
          <a:xfrm>
            <a:off x="609600" y="4475163"/>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AutoShape 1036"/>
          <p:cNvSpPr>
            <a:spLocks noChangeArrowheads="1"/>
          </p:cNvSpPr>
          <p:nvPr/>
        </p:nvSpPr>
        <p:spPr bwMode="auto">
          <a:xfrm>
            <a:off x="5715000" y="1475013"/>
            <a:ext cx="1447800" cy="582387"/>
          </a:xfrm>
          <a:prstGeom prst="wedgeRoundRectCallout">
            <a:avLst>
              <a:gd name="adj1" fmla="val -308444"/>
              <a:gd name="adj2" fmla="val 92190"/>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err="1">
                <a:latin typeface="Times New Roman" charset="0"/>
              </a:rPr>
              <a:t>Aa</a:t>
            </a:r>
            <a:r>
              <a:rPr lang="en-US" altLang="zh-CN" sz="2000" b="1" dirty="0">
                <a:latin typeface="Times New Roman" charset="0"/>
              </a:rPr>
              <a:t> </a:t>
            </a:r>
            <a:r>
              <a:rPr lang="en-US" altLang="zh-CN" sz="2000" b="1" dirty="0" smtClean="0">
                <a:latin typeface="Times New Roman" charset="0"/>
                <a:sym typeface="Symbol" pitchFamily="18" charset="2"/>
              </a:rPr>
              <a:t></a:t>
            </a:r>
            <a:r>
              <a:rPr lang="en-US" altLang="zh-CN" sz="2000" b="1" dirty="0" smtClean="0">
                <a:latin typeface="Times New Roman" charset="0"/>
              </a:rPr>
              <a:t>…</a:t>
            </a:r>
            <a:endParaRPr lang="en-US" altLang="zh-CN" sz="2000" b="1" dirty="0">
              <a:latin typeface="Times New Roman" charset="0"/>
            </a:endParaRPr>
          </a:p>
          <a:p>
            <a:endParaRPr lang="en-US" altLang="zh-CN" sz="2000" b="1" dirty="0">
              <a:latin typeface="Times New Roman" charset="0"/>
            </a:endParaRPr>
          </a:p>
        </p:txBody>
      </p:sp>
      <p:sp>
        <p:nvSpPr>
          <p:cNvPr id="69648" name="AutoShape 1040"/>
          <p:cNvSpPr>
            <a:spLocks noChangeArrowheads="1"/>
          </p:cNvSpPr>
          <p:nvPr/>
        </p:nvSpPr>
        <p:spPr bwMode="auto">
          <a:xfrm>
            <a:off x="6324600" y="2384425"/>
            <a:ext cx="1524000" cy="496659"/>
          </a:xfrm>
          <a:prstGeom prst="wedgeRoundRectCallout">
            <a:avLst>
              <a:gd name="adj1" fmla="val -294762"/>
              <a:gd name="adj2" fmla="val 240623"/>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smtClean="0">
                <a:latin typeface="Times New Roman" charset="0"/>
              </a:rPr>
              <a:t>      a </a:t>
            </a:r>
            <a:r>
              <a:rPr lang="en-US" altLang="zh-CN" sz="2000" b="1" dirty="0" smtClean="0">
                <a:latin typeface="Times New Roman" charset="0"/>
                <a:sym typeface="Symbol" pitchFamily="18" charset="2"/>
              </a:rPr>
              <a:t></a:t>
            </a:r>
            <a:r>
              <a:rPr lang="en-US" altLang="zh-CN" sz="2000" b="1" dirty="0" smtClean="0">
                <a:solidFill>
                  <a:srgbClr val="FF0000"/>
                </a:solidFill>
                <a:latin typeface="Times New Roman" charset="0"/>
              </a:rPr>
              <a:t>a</a:t>
            </a:r>
            <a:r>
              <a:rPr lang="en-US" altLang="zh-CN" sz="2000" b="1" dirty="0" smtClean="0">
                <a:latin typeface="Times New Roman" charset="0"/>
              </a:rPr>
              <a:t>…</a:t>
            </a:r>
            <a:endParaRPr lang="en-US" altLang="zh-CN" sz="2000" b="1" dirty="0">
              <a:latin typeface="Times New Roman" charset="0"/>
            </a:endParaRPr>
          </a:p>
          <a:p>
            <a:endParaRPr lang="en-US" altLang="zh-CN" sz="2000" b="1" dirty="0">
              <a:latin typeface="Times New Roman" charset="0"/>
            </a:endParaRPr>
          </a:p>
        </p:txBody>
      </p:sp>
      <p:sp>
        <p:nvSpPr>
          <p:cNvPr id="69652" name="AutoShape 1044"/>
          <p:cNvSpPr>
            <a:spLocks noChangeArrowheads="1"/>
          </p:cNvSpPr>
          <p:nvPr/>
        </p:nvSpPr>
        <p:spPr bwMode="auto">
          <a:xfrm>
            <a:off x="6858000" y="3971469"/>
            <a:ext cx="1524000" cy="610055"/>
          </a:xfrm>
          <a:prstGeom prst="wedgeRoundRectCallout">
            <a:avLst>
              <a:gd name="adj1" fmla="val -345523"/>
              <a:gd name="adj2" fmla="val 64931"/>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smtClean="0">
                <a:latin typeface="Times New Roman" charset="0"/>
              </a:rPr>
              <a:t>ε </a:t>
            </a:r>
            <a:r>
              <a:rPr lang="en-US" altLang="zh-CN" sz="2000" b="1" dirty="0" smtClean="0">
                <a:latin typeface="Times New Roman" charset="0"/>
                <a:sym typeface="Symbol" pitchFamily="18" charset="2"/>
              </a:rPr>
              <a:t></a:t>
            </a:r>
            <a:r>
              <a:rPr lang="en-US" altLang="zh-CN" sz="2000" b="1" dirty="0" smtClean="0">
                <a:latin typeface="Times New Roman" charset="0"/>
              </a:rPr>
              <a:t>…</a:t>
            </a:r>
            <a:endParaRPr lang="en-US" altLang="zh-CN" sz="2000" b="1" dirty="0">
              <a:latin typeface="Times New Roman" charset="0"/>
            </a:endParaRPr>
          </a:p>
        </p:txBody>
      </p:sp>
      <p:sp>
        <p:nvSpPr>
          <p:cNvPr id="69654" name="Text Box 1046"/>
          <p:cNvSpPr txBox="1">
            <a:spLocks noChangeArrowheads="1"/>
          </p:cNvSpPr>
          <p:nvPr/>
        </p:nvSpPr>
        <p:spPr bwMode="auto">
          <a:xfrm>
            <a:off x="7294108" y="397147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9656" name="Line 1048"/>
          <p:cNvSpPr>
            <a:spLocks noChangeShapeType="1"/>
          </p:cNvSpPr>
          <p:nvPr/>
        </p:nvSpPr>
        <p:spPr bwMode="auto">
          <a:xfrm>
            <a:off x="1981200" y="20574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7" name="Line 1049"/>
          <p:cNvSpPr>
            <a:spLocks noChangeShapeType="1"/>
          </p:cNvSpPr>
          <p:nvPr/>
        </p:nvSpPr>
        <p:spPr bwMode="auto">
          <a:xfrm>
            <a:off x="2530929" y="3040063"/>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8" name="Line 1050"/>
          <p:cNvSpPr>
            <a:spLocks noChangeShapeType="1"/>
          </p:cNvSpPr>
          <p:nvPr/>
        </p:nvSpPr>
        <p:spPr bwMode="auto">
          <a:xfrm>
            <a:off x="2235200" y="41783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9" name="Line 1051"/>
          <p:cNvSpPr>
            <a:spLocks noChangeShapeType="1"/>
          </p:cNvSpPr>
          <p:nvPr/>
        </p:nvSpPr>
        <p:spPr bwMode="auto">
          <a:xfrm>
            <a:off x="2514600" y="4105275"/>
            <a:ext cx="0" cy="381000"/>
          </a:xfrm>
          <a:prstGeom prst="line">
            <a:avLst/>
          </a:prstGeom>
          <a:noFill/>
          <a:ln w="38100">
            <a:solidFill>
              <a:srgbClr val="0000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0" name="Line 1052"/>
          <p:cNvSpPr>
            <a:spLocks noChangeShapeType="1"/>
          </p:cNvSpPr>
          <p:nvPr/>
        </p:nvSpPr>
        <p:spPr bwMode="auto">
          <a:xfrm>
            <a:off x="2044700" y="30861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3" name="Text Box 1055"/>
          <p:cNvSpPr txBox="1">
            <a:spLocks noChangeArrowheads="1"/>
          </p:cNvSpPr>
          <p:nvPr/>
        </p:nvSpPr>
        <p:spPr bwMode="auto">
          <a:xfrm>
            <a:off x="5029200" y="3625850"/>
            <a:ext cx="990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9600" b="1" dirty="0"/>
              <a:t>？</a:t>
            </a:r>
          </a:p>
        </p:txBody>
      </p:sp>
      <p:sp>
        <p:nvSpPr>
          <p:cNvPr id="35" name="Text Box 3"/>
          <p:cNvSpPr txBox="1">
            <a:spLocks noChangeArrowheads="1"/>
          </p:cNvSpPr>
          <p:nvPr/>
        </p:nvSpPr>
        <p:spPr bwMode="auto">
          <a:xfrm>
            <a:off x="304800" y="381000"/>
            <a:ext cx="6838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smtClean="0">
                <a:solidFill>
                  <a:srgbClr val="0000FF"/>
                </a:solidFill>
                <a:latin typeface="Times New Roman" charset="0"/>
              </a:rPr>
              <a:t>空产生式对分析的影响</a:t>
            </a:r>
            <a:endParaRPr lang="zh-CN" altLang="en-US" sz="2400" b="1" dirty="0">
              <a:solidFill>
                <a:srgbClr val="0000FF"/>
              </a:solidFill>
              <a:latin typeface="Times New Roman" charset="0"/>
            </a:endParaRPr>
          </a:p>
        </p:txBody>
      </p:sp>
      <p:sp>
        <p:nvSpPr>
          <p:cNvPr id="2" name="矩形 1"/>
          <p:cNvSpPr/>
          <p:nvPr/>
        </p:nvSpPr>
        <p:spPr>
          <a:xfrm>
            <a:off x="850900" y="5484586"/>
            <a:ext cx="7162800" cy="369332"/>
          </a:xfrm>
          <a:prstGeom prst="rect">
            <a:avLst/>
          </a:prstGeom>
        </p:spPr>
        <p:txBody>
          <a:bodyPr wrap="square">
            <a:spAutoFit/>
          </a:bodyPr>
          <a:lstStyle/>
          <a:p>
            <a:pPr algn="l">
              <a:spcBef>
                <a:spcPct val="50000"/>
              </a:spcBef>
            </a:pPr>
            <a:r>
              <a:rPr lang="zh-CN" altLang="en-US" b="1" dirty="0">
                <a:latin typeface="+mn-ea"/>
                <a:ea typeface="+mn-ea"/>
              </a:rPr>
              <a:t>如果 有</a:t>
            </a:r>
            <a:r>
              <a:rPr lang="en-US" altLang="zh-CN" b="1" dirty="0" err="1">
                <a:latin typeface="+mn-ea"/>
                <a:ea typeface="+mn-ea"/>
              </a:rPr>
              <a:t>A→ε</a:t>
            </a:r>
            <a:r>
              <a:rPr lang="zh-CN" altLang="en-US" b="1" dirty="0">
                <a:latin typeface="+mn-ea"/>
                <a:ea typeface="+mn-ea"/>
              </a:rPr>
              <a:t>，只向右看一个符号不能做出正确的选择！ </a:t>
            </a:r>
          </a:p>
        </p:txBody>
      </p:sp>
    </p:spTree>
    <p:extLst>
      <p:ext uri="{BB962C8B-B14F-4D97-AF65-F5344CB8AC3E}">
        <p14:creationId xmlns:p14="http://schemas.microsoft.com/office/powerpoint/2010/main" val="263845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6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6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9644" grpId="0" animBg="1"/>
      <p:bldP spid="69648" grpId="0" animBg="1"/>
      <p:bldP spid="69652" grpId="0" animBg="1"/>
      <p:bldP spid="69654" grpId="0"/>
      <p:bldP spid="6966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C0A99D88-3CBA-40D9-B7E0-5543A8954C2E}" type="slidenum">
              <a:rPr lang="en-US" altLang="zh-CN"/>
              <a:pPr/>
              <a:t>13</a:t>
            </a:fld>
            <a:endParaRPr lang="en-US" altLang="zh-CN"/>
          </a:p>
        </p:txBody>
      </p:sp>
      <p:sp>
        <p:nvSpPr>
          <p:cNvPr id="64514" name="Rectangle 1026"/>
          <p:cNvSpPr>
            <a:spLocks noChangeArrowheads="1"/>
          </p:cNvSpPr>
          <p:nvPr/>
        </p:nvSpPr>
        <p:spPr bwMode="auto">
          <a:xfrm>
            <a:off x="1090613" y="2713038"/>
            <a:ext cx="6681787" cy="19812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5" name="Rectangle 1027"/>
          <p:cNvSpPr>
            <a:spLocks noChangeArrowheads="1"/>
          </p:cNvSpPr>
          <p:nvPr/>
        </p:nvSpPr>
        <p:spPr bwMode="auto">
          <a:xfrm>
            <a:off x="1163638" y="4921250"/>
            <a:ext cx="7620000" cy="533400"/>
          </a:xfrm>
          <a:prstGeom prst="rect">
            <a:avLst/>
          </a:prstGeom>
          <a:solidFill>
            <a:srgbClr val="CCCCFF">
              <a:alpha val="5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Text Box 1028"/>
          <p:cNvSpPr txBox="1">
            <a:spLocks noChangeArrowheads="1"/>
          </p:cNvSpPr>
          <p:nvPr/>
        </p:nvSpPr>
        <p:spPr bwMode="auto">
          <a:xfrm>
            <a:off x="914400" y="977900"/>
            <a:ext cx="7543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pPr>
            <a:r>
              <a:rPr lang="zh-CN" altLang="en-US" sz="2000" b="1" dirty="0">
                <a:latin typeface="Times New Roman" charset="0"/>
              </a:rPr>
              <a:t>定义 </a:t>
            </a:r>
            <a:r>
              <a:rPr lang="en-US" altLang="zh-CN" sz="2000" b="1" dirty="0" smtClean="0">
                <a:latin typeface="Times New Roman" charset="0"/>
              </a:rPr>
              <a:t>4.1 </a:t>
            </a:r>
            <a:r>
              <a:rPr lang="zh-CN" altLang="en-US" sz="2000" b="1" dirty="0">
                <a:latin typeface="Times New Roman" charset="0"/>
              </a:rPr>
              <a:t>设文法</a:t>
            </a:r>
            <a:r>
              <a:rPr lang="en-US" altLang="zh-CN" sz="2000" b="1" dirty="0">
                <a:latin typeface="Times New Roman" charset="0"/>
              </a:rPr>
              <a:t>G</a:t>
            </a:r>
            <a:r>
              <a:rPr lang="zh-CN" altLang="en-US" sz="2000" b="1" dirty="0">
                <a:latin typeface="Times New Roman" charset="0"/>
              </a:rPr>
              <a:t>＝（</a:t>
            </a:r>
            <a:r>
              <a:rPr lang="en-US" altLang="zh-CN" sz="2000" b="1" dirty="0">
                <a:latin typeface="Times New Roman" charset="0"/>
              </a:rPr>
              <a:t>V</a:t>
            </a:r>
            <a:r>
              <a:rPr lang="en-US" altLang="zh-CN" sz="2000" b="1" baseline="-30000" dirty="0">
                <a:latin typeface="Times New Roman" charset="0"/>
              </a:rPr>
              <a:t>N</a:t>
            </a:r>
            <a:r>
              <a:rPr lang="zh-CN" altLang="en-US" sz="2000" b="1" dirty="0">
                <a:latin typeface="Times New Roman" charset="0"/>
              </a:rPr>
              <a:t>，</a:t>
            </a:r>
            <a:r>
              <a:rPr lang="en-US" altLang="zh-CN" sz="2000" b="1" dirty="0">
                <a:latin typeface="Times New Roman" charset="0"/>
              </a:rPr>
              <a:t>V</a:t>
            </a:r>
            <a:r>
              <a:rPr lang="en-US" altLang="zh-CN" sz="2000" b="1" baseline="-30000" dirty="0">
                <a:latin typeface="Times New Roman" charset="0"/>
              </a:rPr>
              <a:t>T</a:t>
            </a:r>
            <a:r>
              <a:rPr lang="zh-CN" altLang="en-US" sz="2000" b="1" dirty="0">
                <a:latin typeface="Times New Roman" charset="0"/>
              </a:rPr>
              <a:t>，</a:t>
            </a:r>
            <a:r>
              <a:rPr lang="en-US" altLang="zh-CN" sz="2000" b="1" dirty="0">
                <a:latin typeface="Times New Roman" charset="0"/>
              </a:rPr>
              <a:t>P</a:t>
            </a:r>
            <a:r>
              <a:rPr lang="zh-CN" altLang="en-US" sz="2000" b="1" dirty="0">
                <a:latin typeface="Times New Roman" charset="0"/>
              </a:rPr>
              <a:t>，</a:t>
            </a:r>
            <a:r>
              <a:rPr lang="en-US" altLang="zh-CN" sz="2000" b="1" dirty="0">
                <a:latin typeface="Times New Roman" charset="0"/>
              </a:rPr>
              <a:t>S</a:t>
            </a:r>
            <a:r>
              <a:rPr lang="zh-CN" altLang="en-US" sz="2000" b="1" dirty="0">
                <a:latin typeface="Times New Roman" charset="0"/>
              </a:rPr>
              <a:t>），则</a:t>
            </a:r>
          </a:p>
          <a:p>
            <a:pPr algn="l">
              <a:lnSpc>
                <a:spcPct val="120000"/>
              </a:lnSpc>
              <a:spcBef>
                <a:spcPct val="20000"/>
              </a:spcBef>
            </a:pPr>
            <a:r>
              <a:rPr lang="zh-CN" altLang="en-US" sz="2000" b="1" dirty="0">
                <a:latin typeface="Times New Roman" charset="0"/>
              </a:rPr>
              <a:t>       </a:t>
            </a:r>
            <a:r>
              <a:rPr lang="en-US" altLang="zh-CN" sz="2000" b="1" dirty="0">
                <a:latin typeface="Times New Roman" charset="0"/>
              </a:rPr>
              <a:t>FIRST(α)</a:t>
            </a:r>
            <a:r>
              <a:rPr lang="zh-CN" altLang="en-US" sz="2000" b="1" dirty="0">
                <a:latin typeface="Times New Roman" charset="0"/>
              </a:rPr>
              <a:t>＝</a:t>
            </a:r>
            <a:r>
              <a:rPr lang="en-US" altLang="zh-CN" sz="2000" b="1" dirty="0">
                <a:latin typeface="Times New Roman" charset="0"/>
              </a:rPr>
              <a:t>{a︱α</a:t>
            </a:r>
            <a:r>
              <a:rPr lang="en-US" altLang="zh-CN" sz="2000" b="1" dirty="0">
                <a:latin typeface="Times New Roman" charset="0"/>
                <a:sym typeface="Symbol" pitchFamily="18" charset="2"/>
              </a:rPr>
              <a:t></a:t>
            </a:r>
            <a:r>
              <a:rPr lang="en-US" altLang="zh-CN" sz="2000" b="1" dirty="0">
                <a:latin typeface="Times New Roman" charset="0"/>
              </a:rPr>
              <a:t>aβ</a:t>
            </a:r>
            <a:r>
              <a:rPr lang="zh-CN" altLang="en-US" sz="2000" b="1" dirty="0">
                <a:latin typeface="Times New Roman" charset="0"/>
              </a:rPr>
              <a:t>，</a:t>
            </a:r>
            <a:r>
              <a:rPr lang="en-US" altLang="zh-CN" sz="2000" b="1" dirty="0" err="1">
                <a:latin typeface="Times New Roman" charset="0"/>
              </a:rPr>
              <a:t>a∈V</a:t>
            </a:r>
            <a:r>
              <a:rPr lang="en-US" altLang="zh-CN" sz="2000" b="1" baseline="-30000" dirty="0" err="1">
                <a:latin typeface="Times New Roman" charset="0"/>
              </a:rPr>
              <a:t>T</a:t>
            </a:r>
            <a:r>
              <a:rPr lang="zh-CN" altLang="en-US" sz="2000" b="1" dirty="0">
                <a:latin typeface="Times New Roman" charset="0"/>
              </a:rPr>
              <a:t>，</a:t>
            </a:r>
            <a:r>
              <a:rPr lang="en-US" altLang="zh-CN" sz="2000" b="1" dirty="0">
                <a:latin typeface="Times New Roman" charset="0"/>
              </a:rPr>
              <a:t>α</a:t>
            </a:r>
            <a:r>
              <a:rPr lang="zh-CN" altLang="en-US" sz="2000" b="1" dirty="0">
                <a:latin typeface="Times New Roman" charset="0"/>
              </a:rPr>
              <a:t>，</a:t>
            </a:r>
            <a:r>
              <a:rPr lang="en-US" altLang="zh-CN" sz="2000" b="1" dirty="0">
                <a:latin typeface="Times New Roman" charset="0"/>
              </a:rPr>
              <a:t>β∈</a:t>
            </a:r>
            <a:r>
              <a:rPr lang="en-US" altLang="zh-CN" sz="2000" b="1" dirty="0" smtClean="0">
                <a:latin typeface="Times New Roman" charset="0"/>
              </a:rPr>
              <a:t>V*}</a:t>
            </a:r>
            <a:endParaRPr lang="en-US" altLang="zh-CN" sz="2000" b="1" dirty="0">
              <a:latin typeface="Times New Roman" charset="0"/>
            </a:endParaRPr>
          </a:p>
          <a:p>
            <a:pPr algn="l">
              <a:lnSpc>
                <a:spcPct val="120000"/>
              </a:lnSpc>
              <a:spcBef>
                <a:spcPct val="20000"/>
              </a:spcBef>
            </a:pPr>
            <a:r>
              <a:rPr lang="en-US" altLang="zh-CN" sz="2000" b="1" dirty="0">
                <a:latin typeface="Times New Roman" charset="0"/>
              </a:rPr>
              <a:t>    </a:t>
            </a:r>
            <a:r>
              <a:rPr lang="zh-CN" altLang="en-US" sz="2000" b="1" dirty="0">
                <a:latin typeface="Times New Roman" charset="0"/>
              </a:rPr>
              <a:t>特别地，</a:t>
            </a:r>
            <a:r>
              <a:rPr lang="en-US" altLang="zh-CN" sz="2000" b="1" dirty="0">
                <a:latin typeface="Times New Roman" charset="0"/>
              </a:rPr>
              <a:t>α</a:t>
            </a:r>
            <a:r>
              <a:rPr lang="en-US" altLang="zh-CN" sz="2000" b="1" dirty="0">
                <a:latin typeface="Times New Roman" charset="0"/>
                <a:sym typeface="Symbol" pitchFamily="18" charset="2"/>
              </a:rPr>
              <a:t></a:t>
            </a:r>
            <a:r>
              <a:rPr lang="en-US" altLang="zh-CN" sz="2000" b="1" dirty="0">
                <a:latin typeface="Times New Roman" charset="0"/>
              </a:rPr>
              <a:t>ε</a:t>
            </a:r>
            <a:r>
              <a:rPr lang="zh-CN" altLang="en-US" sz="2000" b="1" dirty="0">
                <a:latin typeface="Times New Roman" charset="0"/>
              </a:rPr>
              <a:t>，约定</a:t>
            </a:r>
            <a:r>
              <a:rPr lang="en-US" altLang="zh-CN" sz="2000" b="1" dirty="0" err="1">
                <a:latin typeface="Times New Roman" charset="0"/>
              </a:rPr>
              <a:t>ε∈FIRST</a:t>
            </a:r>
            <a:r>
              <a:rPr lang="en-US" altLang="zh-CN" sz="2000" b="1" dirty="0">
                <a:latin typeface="Times New Roman" charset="0"/>
              </a:rPr>
              <a:t>(α)</a:t>
            </a:r>
            <a:r>
              <a:rPr lang="zh-CN" altLang="en-US" sz="2000" b="1" dirty="0">
                <a:latin typeface="Times New Roman" charset="0"/>
              </a:rPr>
              <a:t>。 </a:t>
            </a:r>
          </a:p>
        </p:txBody>
      </p:sp>
      <p:sp>
        <p:nvSpPr>
          <p:cNvPr id="64517" name="Text Box 1029"/>
          <p:cNvSpPr txBox="1">
            <a:spLocks noChangeArrowheads="1"/>
          </p:cNvSpPr>
          <p:nvPr/>
        </p:nvSpPr>
        <p:spPr bwMode="auto">
          <a:xfrm>
            <a:off x="3320142" y="143328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64518" name="Text Box 1030"/>
          <p:cNvSpPr txBox="1">
            <a:spLocks noChangeArrowheads="1"/>
          </p:cNvSpPr>
          <p:nvPr/>
        </p:nvSpPr>
        <p:spPr bwMode="auto">
          <a:xfrm>
            <a:off x="2360388" y="186689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64519" name="Text Box 1031"/>
          <p:cNvSpPr txBox="1">
            <a:spLocks noChangeArrowheads="1"/>
          </p:cNvSpPr>
          <p:nvPr/>
        </p:nvSpPr>
        <p:spPr bwMode="auto">
          <a:xfrm>
            <a:off x="990600" y="5013325"/>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CC6600"/>
                </a:solidFill>
                <a:latin typeface="Times New Roman" charset="0"/>
              </a:rPr>
              <a:t>FIRST(α)</a:t>
            </a:r>
            <a:r>
              <a:rPr lang="zh-CN" altLang="en-US" sz="2000" b="1">
                <a:solidFill>
                  <a:srgbClr val="CC6600"/>
                </a:solidFill>
                <a:latin typeface="Times New Roman" charset="0"/>
              </a:rPr>
              <a:t>是由</a:t>
            </a:r>
            <a:r>
              <a:rPr lang="en-US" altLang="zh-CN" sz="2000" b="1">
                <a:solidFill>
                  <a:srgbClr val="CC6600"/>
                </a:solidFill>
                <a:latin typeface="Times New Roman" charset="0"/>
              </a:rPr>
              <a:t>α</a:t>
            </a:r>
            <a:r>
              <a:rPr lang="zh-CN" altLang="en-US" sz="2000" b="1">
                <a:solidFill>
                  <a:srgbClr val="CC6600"/>
                </a:solidFill>
                <a:latin typeface="Times New Roman" charset="0"/>
              </a:rPr>
              <a:t>可以推导以终结符号开头符号串的头符号集合。</a:t>
            </a:r>
          </a:p>
        </p:txBody>
      </p:sp>
      <p:sp>
        <p:nvSpPr>
          <p:cNvPr id="64520" name="Rectangle 1032"/>
          <p:cNvSpPr>
            <a:spLocks noChangeArrowheads="1"/>
          </p:cNvSpPr>
          <p:nvPr/>
        </p:nvSpPr>
        <p:spPr bwMode="auto">
          <a:xfrm>
            <a:off x="838200" y="2692400"/>
            <a:ext cx="71628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lang="zh-CN" altLang="en-US" sz="2000" b="1" dirty="0">
                <a:latin typeface="Times New Roman" charset="0"/>
              </a:rPr>
              <a:t>例 设文法</a:t>
            </a:r>
            <a:r>
              <a:rPr lang="en-US" altLang="zh-CN" sz="2000" b="1" dirty="0">
                <a:latin typeface="Times New Roman" charset="0"/>
              </a:rPr>
              <a:t>G [S]</a:t>
            </a:r>
            <a:r>
              <a:rPr lang="zh-CN" altLang="en-US" sz="2000" b="1" dirty="0">
                <a:latin typeface="Times New Roman" charset="0"/>
              </a:rPr>
              <a:t>：</a:t>
            </a:r>
            <a:r>
              <a:rPr lang="en-US" altLang="zh-CN" sz="2000" b="1" dirty="0" err="1">
                <a:latin typeface="Times New Roman" charset="0"/>
              </a:rPr>
              <a:t>S→Ap︱Bq</a:t>
            </a:r>
            <a:r>
              <a:rPr lang="zh-CN" altLang="en-US" sz="2000" b="1" dirty="0">
                <a:latin typeface="Times New Roman" charset="0"/>
              </a:rPr>
              <a:t>，</a:t>
            </a:r>
            <a:r>
              <a:rPr lang="en-US" altLang="zh-CN" sz="2000" b="1" dirty="0" err="1">
                <a:latin typeface="Times New Roman" charset="0"/>
              </a:rPr>
              <a:t>A→cA︱a</a:t>
            </a:r>
            <a:r>
              <a:rPr lang="zh-CN" altLang="en-US" sz="2000" b="1" dirty="0">
                <a:latin typeface="Times New Roman" charset="0"/>
              </a:rPr>
              <a:t>，</a:t>
            </a:r>
            <a:r>
              <a:rPr lang="en-US" altLang="zh-CN" sz="2000" b="1" dirty="0" err="1">
                <a:latin typeface="Times New Roman" charset="0"/>
              </a:rPr>
              <a:t>B→dB︱b</a:t>
            </a:r>
            <a:r>
              <a:rPr lang="zh-CN" altLang="en-US" sz="2000" b="1" dirty="0">
                <a:latin typeface="Times New Roman" charset="0"/>
              </a:rPr>
              <a:t>，则</a:t>
            </a:r>
          </a:p>
          <a:p>
            <a:pPr>
              <a:lnSpc>
                <a:spcPct val="110000"/>
              </a:lnSpc>
              <a:spcBef>
                <a:spcPct val="20000"/>
              </a:spcBef>
            </a:pPr>
            <a:r>
              <a:rPr lang="zh-CN" altLang="en-US" sz="2000" b="1" dirty="0">
                <a:latin typeface="Times New Roman" charset="0"/>
              </a:rPr>
              <a:t>           </a:t>
            </a:r>
            <a:r>
              <a:rPr lang="en-US" altLang="zh-CN" sz="2000" b="1" dirty="0">
                <a:latin typeface="Times New Roman" charset="0"/>
              </a:rPr>
              <a:t>FIRST(</a:t>
            </a:r>
            <a:r>
              <a:rPr lang="en-US" altLang="zh-CN" sz="2000" b="1" dirty="0" err="1">
                <a:latin typeface="Times New Roman" charset="0"/>
              </a:rPr>
              <a:t>cA</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{c}</a:t>
            </a:r>
          </a:p>
          <a:p>
            <a:pPr>
              <a:lnSpc>
                <a:spcPct val="110000"/>
              </a:lnSpc>
              <a:spcBef>
                <a:spcPct val="20000"/>
              </a:spcBef>
            </a:pPr>
            <a:r>
              <a:rPr lang="en-US" altLang="zh-CN" sz="2000" b="1" dirty="0">
                <a:latin typeface="Times New Roman" charset="0"/>
              </a:rPr>
              <a:t>           FIRST(A)</a:t>
            </a:r>
            <a:r>
              <a:rPr lang="zh-CN" altLang="en-US" sz="2000" b="1" dirty="0">
                <a:latin typeface="Times New Roman" charset="0"/>
              </a:rPr>
              <a:t>＝ </a:t>
            </a:r>
            <a:r>
              <a:rPr lang="en-US" altLang="zh-CN" sz="2000" b="1" dirty="0">
                <a:latin typeface="Times New Roman" charset="0"/>
              </a:rPr>
              <a:t>{</a:t>
            </a:r>
            <a:r>
              <a:rPr lang="en-US" altLang="zh-CN" sz="2000" b="1" dirty="0" err="1">
                <a:latin typeface="Times New Roman" charset="0"/>
              </a:rPr>
              <a:t>c,a</a:t>
            </a:r>
            <a:r>
              <a:rPr lang="en-US" altLang="zh-CN" sz="2000" b="1" dirty="0">
                <a:latin typeface="Times New Roman" charset="0"/>
              </a:rPr>
              <a:t>}</a:t>
            </a:r>
          </a:p>
          <a:p>
            <a:pPr>
              <a:lnSpc>
                <a:spcPct val="110000"/>
              </a:lnSpc>
              <a:spcBef>
                <a:spcPct val="20000"/>
              </a:spcBef>
            </a:pPr>
            <a:r>
              <a:rPr lang="en-US" altLang="zh-CN" sz="2000" b="1" dirty="0">
                <a:latin typeface="Times New Roman" charset="0"/>
              </a:rPr>
              <a:t>           FIRST(</a:t>
            </a:r>
            <a:r>
              <a:rPr lang="en-US" altLang="zh-CN" sz="2000" b="1" dirty="0" err="1">
                <a:latin typeface="Times New Roman" charset="0"/>
              </a:rPr>
              <a:t>Ap</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a:t>
            </a:r>
            <a:r>
              <a:rPr lang="en-US" altLang="zh-CN" sz="2000" b="1" dirty="0" err="1">
                <a:latin typeface="Times New Roman" charset="0"/>
              </a:rPr>
              <a:t>c,a</a:t>
            </a:r>
            <a:r>
              <a:rPr lang="en-US" altLang="zh-CN" sz="2000" b="1" dirty="0">
                <a:latin typeface="Times New Roman" charset="0"/>
              </a:rPr>
              <a:t>}</a:t>
            </a:r>
          </a:p>
          <a:p>
            <a:pPr>
              <a:lnSpc>
                <a:spcPct val="110000"/>
              </a:lnSpc>
              <a:spcBef>
                <a:spcPct val="20000"/>
              </a:spcBef>
            </a:pPr>
            <a:r>
              <a:rPr lang="en-US" altLang="zh-CN" sz="2000" b="1" dirty="0">
                <a:latin typeface="Times New Roman" charset="0"/>
              </a:rPr>
              <a:t>           FIRST(</a:t>
            </a:r>
            <a:r>
              <a:rPr lang="en-US" altLang="zh-CN" sz="2000" b="1" dirty="0" err="1">
                <a:latin typeface="Times New Roman" charset="0"/>
              </a:rPr>
              <a:t>BAq</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a:t>
            </a:r>
            <a:r>
              <a:rPr lang="en-US" altLang="zh-CN" sz="2000" b="1" dirty="0" err="1">
                <a:latin typeface="Times New Roman" charset="0"/>
              </a:rPr>
              <a:t>d,b</a:t>
            </a:r>
            <a:r>
              <a:rPr lang="en-US" altLang="zh-CN" sz="2000" b="1" dirty="0">
                <a:latin typeface="Times New Roman" charset="0"/>
              </a:rPr>
              <a:t>}</a:t>
            </a:r>
          </a:p>
        </p:txBody>
      </p:sp>
      <p:sp>
        <p:nvSpPr>
          <p:cNvPr id="10" name="Rectangle 21"/>
          <p:cNvSpPr txBox="1">
            <a:spLocks noChangeArrowheads="1"/>
          </p:cNvSpPr>
          <p:nvPr/>
        </p:nvSpPr>
        <p:spPr>
          <a:xfrm>
            <a:off x="457200" y="473529"/>
            <a:ext cx="5867400"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微软雅黑" pitchFamily="34" charset="-122"/>
                <a:ea typeface="微软雅黑" pitchFamily="34" charset="-122"/>
              </a:defRPr>
            </a:lvl2pPr>
            <a:lvl3pPr algn="l" rtl="0" fontAlgn="base">
              <a:spcBef>
                <a:spcPct val="0"/>
              </a:spcBef>
              <a:spcAft>
                <a:spcPct val="0"/>
              </a:spcAft>
              <a:defRPr sz="2000">
                <a:solidFill>
                  <a:srgbClr val="0000FF"/>
                </a:solidFill>
                <a:latin typeface="微软雅黑" pitchFamily="34" charset="-122"/>
                <a:ea typeface="微软雅黑" pitchFamily="34" charset="-122"/>
              </a:defRPr>
            </a:lvl3pPr>
            <a:lvl4pPr algn="l" rtl="0" fontAlgn="base">
              <a:spcBef>
                <a:spcPct val="0"/>
              </a:spcBef>
              <a:spcAft>
                <a:spcPct val="0"/>
              </a:spcAft>
              <a:defRPr sz="2000">
                <a:solidFill>
                  <a:srgbClr val="0000FF"/>
                </a:solidFill>
                <a:latin typeface="微软雅黑" pitchFamily="34" charset="-122"/>
                <a:ea typeface="微软雅黑" pitchFamily="34" charset="-122"/>
              </a:defRPr>
            </a:lvl4pPr>
            <a:lvl5pPr algn="l" rtl="0" fontAlgn="base">
              <a:spcBef>
                <a:spcPct val="0"/>
              </a:spcBef>
              <a:spcAft>
                <a:spcPct val="0"/>
              </a:spcAft>
              <a:defRPr sz="2000">
                <a:solidFill>
                  <a:srgbClr val="0000FF"/>
                </a:solidFill>
                <a:latin typeface="微软雅黑" pitchFamily="34" charset="-122"/>
                <a:ea typeface="微软雅黑" pitchFamily="34" charset="-122"/>
              </a:defRPr>
            </a:lvl5pPr>
            <a:lvl6pPr marL="457200" algn="l" rtl="0" fontAlgn="base">
              <a:spcBef>
                <a:spcPct val="0"/>
              </a:spcBef>
              <a:spcAft>
                <a:spcPct val="0"/>
              </a:spcAft>
              <a:defRPr sz="2000">
                <a:solidFill>
                  <a:srgbClr val="0000FF"/>
                </a:solidFill>
                <a:latin typeface="微软雅黑" pitchFamily="34" charset="-122"/>
                <a:ea typeface="微软雅黑" pitchFamily="34" charset="-122"/>
              </a:defRPr>
            </a:lvl6pPr>
            <a:lvl7pPr marL="914400" algn="l" rtl="0" fontAlgn="base">
              <a:spcBef>
                <a:spcPct val="0"/>
              </a:spcBef>
              <a:spcAft>
                <a:spcPct val="0"/>
              </a:spcAft>
              <a:defRPr sz="2000">
                <a:solidFill>
                  <a:srgbClr val="0000FF"/>
                </a:solidFill>
                <a:latin typeface="微软雅黑" pitchFamily="34" charset="-122"/>
                <a:ea typeface="微软雅黑" pitchFamily="34" charset="-122"/>
              </a:defRPr>
            </a:lvl7pPr>
            <a:lvl8pPr marL="1371600" algn="l" rtl="0" fontAlgn="base">
              <a:spcBef>
                <a:spcPct val="0"/>
              </a:spcBef>
              <a:spcAft>
                <a:spcPct val="0"/>
              </a:spcAft>
              <a:defRPr sz="2000">
                <a:solidFill>
                  <a:srgbClr val="0000FF"/>
                </a:solidFill>
                <a:latin typeface="微软雅黑" pitchFamily="34" charset="-122"/>
                <a:ea typeface="微软雅黑" pitchFamily="34" charset="-122"/>
              </a:defRPr>
            </a:lvl8pPr>
            <a:lvl9pPr marL="1828800" algn="l" rtl="0" fontAlgn="base">
              <a:spcBef>
                <a:spcPct val="0"/>
              </a:spcBef>
              <a:spcAft>
                <a:spcPct val="0"/>
              </a:spcAft>
              <a:defRPr sz="2000">
                <a:solidFill>
                  <a:srgbClr val="0000FF"/>
                </a:solidFill>
                <a:latin typeface="微软雅黑" pitchFamily="34" charset="-122"/>
                <a:ea typeface="微软雅黑" pitchFamily="34" charset="-122"/>
              </a:defRPr>
            </a:lvl9pPr>
          </a:lstStyle>
          <a:p>
            <a:r>
              <a:rPr lang="zh-CN" altLang="en-US" sz="2400" b="1" dirty="0" smtClean="0">
                <a:latin typeface="Times New Roman" charset="0"/>
                <a:ea typeface="黑体" pitchFamily="2" charset="-122"/>
              </a:rPr>
              <a:t>串</a:t>
            </a:r>
            <a:r>
              <a:rPr lang="en-US" altLang="zh-CN" sz="2400" b="1" dirty="0">
                <a:latin typeface="Times New Roman" charset="0"/>
              </a:rPr>
              <a:t>α</a:t>
            </a:r>
            <a:r>
              <a:rPr lang="zh-CN" altLang="en-US" sz="2400" b="1" dirty="0" smtClean="0">
                <a:latin typeface="Times New Roman" charset="0"/>
                <a:ea typeface="黑体" pitchFamily="2" charset="-122"/>
              </a:rPr>
              <a:t>首符号集</a:t>
            </a:r>
            <a:r>
              <a:rPr lang="en-US" altLang="zh-CN" sz="2400" b="1" dirty="0">
                <a:latin typeface="Times New Roman" charset="0"/>
              </a:rPr>
              <a:t>FIRST(α</a:t>
            </a:r>
            <a:r>
              <a:rPr lang="en-US" altLang="zh-CN" sz="2400" b="1" dirty="0" smtClean="0">
                <a:latin typeface="Times New Roman" charset="0"/>
              </a:rPr>
              <a:t>)</a:t>
            </a:r>
            <a:r>
              <a:rPr lang="zh-CN" altLang="en-US" sz="2400" b="1" dirty="0" smtClean="0">
                <a:latin typeface="Times New Roman" charset="0"/>
              </a:rPr>
              <a:t>定义</a:t>
            </a:r>
            <a:endParaRPr lang="zh-CN" altLang="en-US" sz="2400" b="1" dirty="0">
              <a:latin typeface="Times New Roman" charset="0"/>
              <a:ea typeface="黑体" pitchFamily="2" charset="-122"/>
            </a:endParaRPr>
          </a:p>
        </p:txBody>
      </p:sp>
    </p:spTree>
    <p:extLst>
      <p:ext uri="{BB962C8B-B14F-4D97-AF65-F5344CB8AC3E}">
        <p14:creationId xmlns:p14="http://schemas.microsoft.com/office/powerpoint/2010/main" val="20828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p:bldP spid="645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p:cNvSpPr>
            <a:spLocks noGrp="1"/>
          </p:cNvSpPr>
          <p:nvPr>
            <p:ph type="sldNum" sz="quarter" idx="10"/>
          </p:nvPr>
        </p:nvSpPr>
        <p:spPr/>
        <p:txBody>
          <a:bodyPr/>
          <a:lstStyle/>
          <a:p>
            <a:fld id="{91ECDA87-5559-4338-B763-A1B377656E67}" type="slidenum">
              <a:rPr lang="en-US" altLang="zh-CN"/>
              <a:pPr/>
              <a:t>14</a:t>
            </a:fld>
            <a:endParaRPr lang="en-US" altLang="zh-CN"/>
          </a:p>
        </p:txBody>
      </p:sp>
      <p:sp>
        <p:nvSpPr>
          <p:cNvPr id="33794" name="Text Box 2"/>
          <p:cNvSpPr txBox="1">
            <a:spLocks noChangeArrowheads="1"/>
          </p:cNvSpPr>
          <p:nvPr/>
        </p:nvSpPr>
        <p:spPr bwMode="auto">
          <a:xfrm>
            <a:off x="511175" y="825500"/>
            <a:ext cx="83280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pPr>
            <a:r>
              <a:rPr lang="zh-CN" altLang="en-US" sz="2000" b="1" dirty="0">
                <a:latin typeface="Times New Roman" charset="0"/>
              </a:rPr>
              <a:t>定义 </a:t>
            </a:r>
            <a:r>
              <a:rPr lang="en-US" altLang="zh-CN" sz="2000" b="1" dirty="0" smtClean="0">
                <a:latin typeface="Times New Roman" charset="0"/>
              </a:rPr>
              <a:t>4.2  </a:t>
            </a:r>
            <a:r>
              <a:rPr lang="zh-CN" altLang="en-US" sz="2000" b="1" dirty="0">
                <a:latin typeface="Times New Roman" charset="0"/>
              </a:rPr>
              <a:t>设文法</a:t>
            </a:r>
            <a:r>
              <a:rPr lang="en-US" altLang="zh-CN" sz="2000" b="1" dirty="0">
                <a:latin typeface="Times New Roman" charset="0"/>
              </a:rPr>
              <a:t>G</a:t>
            </a:r>
            <a:r>
              <a:rPr lang="zh-CN" altLang="en-US" sz="2000" b="1" dirty="0">
                <a:latin typeface="Times New Roman" charset="0"/>
              </a:rPr>
              <a:t>＝</a:t>
            </a:r>
            <a:r>
              <a:rPr lang="en-US" altLang="zh-CN" sz="2000" b="1" dirty="0">
                <a:latin typeface="Times New Roman" charset="0"/>
              </a:rPr>
              <a:t>(V</a:t>
            </a:r>
            <a:r>
              <a:rPr lang="en-US" altLang="zh-CN" sz="2000" b="1" baseline="-30000" dirty="0">
                <a:latin typeface="Times New Roman" charset="0"/>
              </a:rPr>
              <a:t>N</a:t>
            </a:r>
            <a:r>
              <a:rPr lang="en-US" altLang="zh-CN" sz="2000" b="1" dirty="0">
                <a:latin typeface="Times New Roman" charset="0"/>
              </a:rPr>
              <a:t>,V</a:t>
            </a:r>
            <a:r>
              <a:rPr lang="en-US" altLang="zh-CN" sz="2000" b="1" baseline="-30000" dirty="0">
                <a:latin typeface="Times New Roman" charset="0"/>
              </a:rPr>
              <a:t>T</a:t>
            </a:r>
            <a:r>
              <a:rPr lang="en-US" altLang="zh-CN" sz="2000" b="1" dirty="0">
                <a:latin typeface="Times New Roman" charset="0"/>
              </a:rPr>
              <a:t>,P,S</a:t>
            </a:r>
            <a:r>
              <a:rPr lang="en-US" altLang="zh-CN" sz="2000" b="1" dirty="0" smtClean="0">
                <a:latin typeface="Times New Roman" charset="0"/>
              </a:rPr>
              <a:t>)</a:t>
            </a:r>
            <a:r>
              <a:rPr lang="zh-CN" altLang="en-US" sz="2000" b="1" dirty="0" smtClean="0">
                <a:latin typeface="Times New Roman" charset="0"/>
              </a:rPr>
              <a:t>，则</a:t>
            </a:r>
          </a:p>
          <a:p>
            <a:pPr algn="l">
              <a:lnSpc>
                <a:spcPct val="120000"/>
              </a:lnSpc>
              <a:spcBef>
                <a:spcPct val="20000"/>
              </a:spcBef>
            </a:pPr>
            <a:r>
              <a:rPr lang="zh-CN" altLang="en-US" sz="2000" b="1" dirty="0" smtClean="0">
                <a:latin typeface="Times New Roman" charset="0"/>
              </a:rPr>
              <a:t>    </a:t>
            </a:r>
            <a:r>
              <a:rPr lang="en-US" altLang="zh-CN" sz="2000" b="1" dirty="0" smtClean="0">
                <a:solidFill>
                  <a:srgbClr val="FF6600"/>
                </a:solidFill>
                <a:latin typeface="Times New Roman" charset="0"/>
              </a:rPr>
              <a:t>FOLLOW(A)</a:t>
            </a:r>
            <a:r>
              <a:rPr lang="zh-CN" altLang="en-US" sz="2000" b="1" dirty="0" smtClean="0">
                <a:latin typeface="Times New Roman" charset="0"/>
              </a:rPr>
              <a:t>＝</a:t>
            </a:r>
            <a:r>
              <a:rPr lang="en-US" altLang="zh-CN" sz="2000" b="1" dirty="0" smtClean="0">
                <a:latin typeface="Times New Roman" charset="0"/>
              </a:rPr>
              <a:t>{</a:t>
            </a:r>
            <a:r>
              <a:rPr lang="en-US" altLang="zh-CN" sz="2000" b="1" dirty="0" err="1" smtClean="0">
                <a:latin typeface="Times New Roman" charset="0"/>
              </a:rPr>
              <a:t>a︱S</a:t>
            </a:r>
            <a:r>
              <a:rPr lang="en-US" altLang="zh-CN" sz="2000" b="1" dirty="0" smtClean="0">
                <a:latin typeface="Times New Roman" charset="0"/>
                <a:sym typeface="Symbol" pitchFamily="18" charset="2"/>
              </a:rPr>
              <a:t></a:t>
            </a:r>
            <a:r>
              <a:rPr lang="en-US" altLang="zh-CN" sz="2000" b="1" dirty="0" smtClean="0">
                <a:latin typeface="Times New Roman" charset="0"/>
              </a:rPr>
              <a:t>αAβ,A∈V</a:t>
            </a:r>
            <a:r>
              <a:rPr lang="en-US" altLang="zh-CN" sz="2000" b="1" baseline="-30000" dirty="0" smtClean="0">
                <a:latin typeface="Times New Roman" charset="0"/>
              </a:rPr>
              <a:t>N</a:t>
            </a:r>
            <a:r>
              <a:rPr lang="en-US" altLang="zh-CN" sz="2000" b="1" dirty="0" smtClean="0">
                <a:latin typeface="Times New Roman" charset="0"/>
              </a:rPr>
              <a:t>, </a:t>
            </a:r>
            <a:r>
              <a:rPr lang="en-US" altLang="zh-CN" sz="2000" b="1" dirty="0" err="1" smtClean="0">
                <a:latin typeface="Times New Roman" charset="0"/>
              </a:rPr>
              <a:t>a∈FIRST</a:t>
            </a:r>
            <a:r>
              <a:rPr lang="en-US" altLang="zh-CN" sz="2000" b="1" dirty="0" smtClean="0">
                <a:latin typeface="Times New Roman" charset="0"/>
              </a:rPr>
              <a:t>(β</a:t>
            </a:r>
            <a:r>
              <a:rPr lang="en-US" altLang="zh-CN" sz="2000" b="1" dirty="0">
                <a:latin typeface="Times New Roman" charset="0"/>
              </a:rPr>
              <a:t>),α ∈</a:t>
            </a:r>
            <a:r>
              <a:rPr lang="en-US" altLang="zh-CN" sz="2000" b="1" dirty="0" smtClean="0">
                <a:latin typeface="Times New Roman" charset="0"/>
              </a:rPr>
              <a:t>V</a:t>
            </a:r>
            <a:r>
              <a:rPr lang="en-US" altLang="zh-CN" sz="2000" b="1" baseline="-30000" dirty="0" smtClean="0">
                <a:latin typeface="Times New Roman" charset="0"/>
              </a:rPr>
              <a:t>T</a:t>
            </a:r>
            <a:r>
              <a:rPr lang="en-US" altLang="zh-CN" sz="2000" b="1" dirty="0" smtClean="0">
                <a:latin typeface="Times New Roman" charset="0"/>
              </a:rPr>
              <a:t>*,β∈V+}</a:t>
            </a:r>
          </a:p>
          <a:p>
            <a:pPr algn="l">
              <a:lnSpc>
                <a:spcPct val="120000"/>
              </a:lnSpc>
              <a:spcBef>
                <a:spcPct val="20000"/>
              </a:spcBef>
            </a:pPr>
            <a:r>
              <a:rPr lang="zh-CN" altLang="en-US" sz="2000" b="1" dirty="0" smtClean="0">
                <a:latin typeface="Times New Roman" charset="0"/>
              </a:rPr>
              <a:t>（</a:t>
            </a:r>
            <a:r>
              <a:rPr lang="zh-CN" altLang="en-US" sz="2000" b="1" dirty="0">
                <a:latin typeface="Times New Roman" charset="0"/>
              </a:rPr>
              <a:t>或者：</a:t>
            </a:r>
            <a:r>
              <a:rPr lang="en-US" altLang="zh-CN" sz="2000" b="1" dirty="0">
                <a:latin typeface="Times New Roman" charset="0"/>
              </a:rPr>
              <a:t>FOLLOW(A</a:t>
            </a:r>
            <a:r>
              <a:rPr lang="zh-CN" altLang="en-US" sz="2000" b="1" dirty="0">
                <a:latin typeface="Times New Roman" charset="0"/>
              </a:rPr>
              <a:t>）＝</a:t>
            </a:r>
            <a:r>
              <a:rPr lang="en-US" altLang="zh-CN" sz="2000" b="1" dirty="0">
                <a:latin typeface="Times New Roman" charset="0"/>
              </a:rPr>
              <a:t>{</a:t>
            </a:r>
            <a:r>
              <a:rPr lang="en-US" altLang="zh-CN" sz="2000" b="1" dirty="0" err="1">
                <a:latin typeface="Times New Roman" charset="0"/>
              </a:rPr>
              <a:t>a︱S</a:t>
            </a:r>
            <a:r>
              <a:rPr lang="en-US" altLang="zh-CN" sz="2000" b="1" dirty="0">
                <a:latin typeface="Times New Roman" charset="0"/>
              </a:rPr>
              <a:t> </a:t>
            </a:r>
            <a:r>
              <a:rPr lang="en-US" altLang="zh-CN" sz="2000" b="1" dirty="0">
                <a:latin typeface="Times New Roman" charset="0"/>
                <a:sym typeface="Symbol" pitchFamily="18" charset="2"/>
              </a:rPr>
              <a:t> </a:t>
            </a:r>
            <a:r>
              <a:rPr lang="en-US" altLang="zh-CN" sz="2000" b="1" dirty="0">
                <a:latin typeface="Times New Roman" charset="0"/>
              </a:rPr>
              <a:t>···</a:t>
            </a:r>
            <a:r>
              <a:rPr lang="en-US" altLang="zh-CN" sz="2000" b="1" dirty="0" err="1">
                <a:latin typeface="Times New Roman" charset="0"/>
              </a:rPr>
              <a:t>Aa</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A∈V</a:t>
            </a:r>
            <a:r>
              <a:rPr lang="en-US" altLang="zh-CN" sz="2000" b="1" baseline="-30000" dirty="0">
                <a:latin typeface="Times New Roman" charset="0"/>
              </a:rPr>
              <a:t>N</a:t>
            </a:r>
            <a:r>
              <a:rPr lang="zh-CN" altLang="en-US" sz="2000" b="1" dirty="0">
                <a:latin typeface="Times New Roman" charset="0"/>
              </a:rPr>
              <a:t>，</a:t>
            </a:r>
            <a:r>
              <a:rPr lang="en-US" altLang="zh-CN" sz="2000" b="1" dirty="0" err="1">
                <a:latin typeface="Times New Roman" charset="0"/>
              </a:rPr>
              <a:t>a∈V</a:t>
            </a:r>
            <a:r>
              <a:rPr lang="en-US" altLang="zh-CN" sz="2000" b="1" baseline="-30000" dirty="0" err="1">
                <a:latin typeface="Times New Roman" charset="0"/>
              </a:rPr>
              <a:t>T</a:t>
            </a:r>
            <a:r>
              <a:rPr lang="en-US" altLang="zh-CN" sz="2000" b="1" dirty="0">
                <a:latin typeface="Times New Roman" charset="0"/>
              </a:rPr>
              <a:t> }</a:t>
            </a:r>
            <a:r>
              <a:rPr lang="zh-CN" altLang="en-US" sz="2000" b="1" dirty="0">
                <a:latin typeface="Times New Roman" charset="0"/>
              </a:rPr>
              <a:t>）</a:t>
            </a:r>
          </a:p>
        </p:txBody>
      </p:sp>
      <p:sp>
        <p:nvSpPr>
          <p:cNvPr id="33795" name="Text Box 3"/>
          <p:cNvSpPr txBox="1">
            <a:spLocks noChangeArrowheads="1"/>
          </p:cNvSpPr>
          <p:nvPr/>
        </p:nvSpPr>
        <p:spPr bwMode="auto">
          <a:xfrm>
            <a:off x="4143840" y="167458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3796" name="Text Box 4"/>
          <p:cNvSpPr txBox="1">
            <a:spLocks noChangeArrowheads="1"/>
          </p:cNvSpPr>
          <p:nvPr/>
        </p:nvSpPr>
        <p:spPr bwMode="auto">
          <a:xfrm>
            <a:off x="3082780" y="1262052"/>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33797" name="Text Box 5"/>
          <p:cNvSpPr txBox="1">
            <a:spLocks noChangeArrowheads="1"/>
          </p:cNvSpPr>
          <p:nvPr/>
        </p:nvSpPr>
        <p:spPr bwMode="auto">
          <a:xfrm>
            <a:off x="914400" y="3200400"/>
            <a:ext cx="6607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charset="0"/>
              </a:rPr>
              <a:t>定义 </a:t>
            </a:r>
            <a:r>
              <a:rPr lang="en-US" altLang="zh-CN" sz="2000" b="1" dirty="0" smtClean="0">
                <a:latin typeface="Times New Roman" charset="0"/>
              </a:rPr>
              <a:t>4.3 </a:t>
            </a:r>
            <a:r>
              <a:rPr lang="zh-CN" altLang="en-US" sz="2000" b="1" dirty="0">
                <a:latin typeface="Times New Roman" charset="0"/>
              </a:rPr>
              <a:t>设文法</a:t>
            </a:r>
            <a:r>
              <a:rPr lang="en-US" altLang="zh-CN" sz="2000" b="1" dirty="0">
                <a:latin typeface="Times New Roman" charset="0"/>
              </a:rPr>
              <a:t>G</a:t>
            </a:r>
            <a:r>
              <a:rPr lang="zh-CN" altLang="en-US" sz="2000" b="1" dirty="0">
                <a:latin typeface="Times New Roman" charset="0"/>
              </a:rPr>
              <a:t>＝</a:t>
            </a:r>
            <a:r>
              <a:rPr lang="en-US" altLang="zh-CN" sz="2000" b="1" dirty="0">
                <a:latin typeface="Times New Roman" charset="0"/>
              </a:rPr>
              <a:t>(V</a:t>
            </a:r>
            <a:r>
              <a:rPr lang="en-US" altLang="zh-CN" sz="2000" b="1" baseline="-30000" dirty="0">
                <a:latin typeface="Times New Roman" charset="0"/>
              </a:rPr>
              <a:t>N</a:t>
            </a:r>
            <a:r>
              <a:rPr lang="en-US" altLang="zh-CN" sz="2000" b="1" dirty="0">
                <a:latin typeface="Times New Roman" charset="0"/>
              </a:rPr>
              <a:t>,V</a:t>
            </a:r>
            <a:r>
              <a:rPr lang="en-US" altLang="zh-CN" sz="2000" b="1" baseline="-30000" dirty="0">
                <a:latin typeface="Times New Roman" charset="0"/>
              </a:rPr>
              <a:t>T</a:t>
            </a:r>
            <a:r>
              <a:rPr lang="en-US" altLang="zh-CN" sz="2000" b="1" dirty="0">
                <a:latin typeface="Times New Roman" charset="0"/>
              </a:rPr>
              <a:t>,P,S)</a:t>
            </a:r>
            <a:r>
              <a:rPr lang="zh-CN" altLang="en-US" sz="2000" b="1" dirty="0">
                <a:latin typeface="Times New Roman" charset="0"/>
              </a:rPr>
              <a:t>，</a:t>
            </a:r>
            <a:r>
              <a:rPr lang="en-US" altLang="zh-CN" sz="2000" b="1" dirty="0">
                <a:latin typeface="Times New Roman" charset="0"/>
              </a:rPr>
              <a:t>A∈V</a:t>
            </a:r>
            <a:r>
              <a:rPr lang="en-US" altLang="zh-CN" sz="2000" b="1" baseline="-30000" dirty="0">
                <a:latin typeface="Times New Roman" charset="0"/>
              </a:rPr>
              <a:t>N </a:t>
            </a:r>
            <a:r>
              <a:rPr lang="zh-CN" altLang="en-US" sz="2000" b="1" dirty="0">
                <a:latin typeface="Times New Roman" charset="0"/>
              </a:rPr>
              <a:t>，</a:t>
            </a:r>
            <a:r>
              <a:rPr lang="en-US" altLang="zh-CN" sz="2000" b="1" dirty="0">
                <a:latin typeface="Times New Roman" charset="0"/>
              </a:rPr>
              <a:t>A→α∈P</a:t>
            </a:r>
            <a:r>
              <a:rPr lang="zh-CN" altLang="en-US" sz="2000" b="1" dirty="0">
                <a:latin typeface="Times New Roman" charset="0"/>
              </a:rPr>
              <a:t>，则 </a:t>
            </a:r>
          </a:p>
        </p:txBody>
      </p:sp>
      <p:sp>
        <p:nvSpPr>
          <p:cNvPr id="33812" name="Text Box 20"/>
          <p:cNvSpPr txBox="1">
            <a:spLocks noChangeArrowheads="1"/>
          </p:cNvSpPr>
          <p:nvPr/>
        </p:nvSpPr>
        <p:spPr bwMode="auto">
          <a:xfrm>
            <a:off x="685800" y="3900488"/>
            <a:ext cx="240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6600"/>
                </a:solidFill>
                <a:latin typeface="Times New Roman" charset="0"/>
                <a:sym typeface="Symbol" pitchFamily="18" charset="2"/>
              </a:rPr>
              <a:t>SELECT(A→α)</a:t>
            </a:r>
            <a:r>
              <a:rPr lang="en-US" altLang="zh-CN" sz="2000" b="1">
                <a:latin typeface="Times New Roman" charset="0"/>
                <a:sym typeface="Symbol" pitchFamily="18" charset="2"/>
              </a:rPr>
              <a:t>=</a:t>
            </a:r>
            <a:endParaRPr lang="en-US" altLang="zh-CN" sz="2000" b="1">
              <a:latin typeface="Times New Roman" charset="0"/>
            </a:endParaRPr>
          </a:p>
        </p:txBody>
      </p:sp>
      <p:sp>
        <p:nvSpPr>
          <p:cNvPr id="33813" name="Text Box 21"/>
          <p:cNvSpPr txBox="1">
            <a:spLocks noChangeArrowheads="1"/>
          </p:cNvSpPr>
          <p:nvPr/>
        </p:nvSpPr>
        <p:spPr bwMode="auto">
          <a:xfrm>
            <a:off x="3003550" y="3676650"/>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Times New Roman" charset="0"/>
              </a:rPr>
              <a:t>FIRST(α</a:t>
            </a:r>
            <a:r>
              <a:rPr lang="zh-CN" altLang="en-US" sz="2000" b="1" dirty="0">
                <a:latin typeface="Times New Roman" charset="0"/>
              </a:rPr>
              <a:t>）              </a:t>
            </a:r>
            <a:r>
              <a:rPr lang="en-US" altLang="zh-CN" sz="2000" b="1" dirty="0" smtClean="0">
                <a:latin typeface="宋体" pitchFamily="2" charset="-122"/>
              </a:rPr>
              <a:t>(</a:t>
            </a:r>
            <a:r>
              <a:rPr lang="en-US" altLang="zh-CN" sz="2000" b="1" dirty="0">
                <a:latin typeface="宋体" pitchFamily="2" charset="-122"/>
              </a:rPr>
              <a:t>α</a:t>
            </a:r>
            <a:r>
              <a:rPr lang="en-US" altLang="zh-CN" sz="2000" b="1" dirty="0">
                <a:latin typeface="宋体" pitchFamily="2" charset="-122"/>
                <a:sym typeface="Symbol" pitchFamily="18" charset="2"/>
              </a:rPr>
              <a:t></a:t>
            </a:r>
            <a:r>
              <a:rPr lang="en-US" altLang="zh-CN" sz="2000" b="1" dirty="0">
                <a:latin typeface="宋体" pitchFamily="2" charset="-122"/>
              </a:rPr>
              <a:t>ε</a:t>
            </a:r>
            <a:r>
              <a:rPr lang="en-US" altLang="zh-CN" sz="2000" b="1" dirty="0">
                <a:latin typeface="宋体" pitchFamily="2" charset="-122"/>
                <a:sym typeface="Symbol" pitchFamily="18" charset="2"/>
              </a:rPr>
              <a:t>)</a:t>
            </a:r>
          </a:p>
        </p:txBody>
      </p:sp>
      <p:sp>
        <p:nvSpPr>
          <p:cNvPr id="33814" name="Text Box 22"/>
          <p:cNvSpPr txBox="1">
            <a:spLocks noChangeArrowheads="1"/>
          </p:cNvSpPr>
          <p:nvPr/>
        </p:nvSpPr>
        <p:spPr bwMode="auto">
          <a:xfrm>
            <a:off x="2938463" y="4194175"/>
            <a:ext cx="542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latin typeface="Times New Roman" charset="0"/>
                <a:sym typeface="Symbol" pitchFamily="18" charset="2"/>
              </a:rPr>
              <a:t>(FIRST(α)</a:t>
            </a:r>
            <a:r>
              <a:rPr lang="zh-CN" altLang="en-US" sz="2000" b="1" dirty="0">
                <a:latin typeface="Times New Roman" charset="0"/>
                <a:sym typeface="Symbol" pitchFamily="18" charset="2"/>
              </a:rPr>
              <a:t>－</a:t>
            </a:r>
            <a:r>
              <a:rPr lang="en-US" altLang="zh-CN" sz="2000" b="1" dirty="0">
                <a:latin typeface="Times New Roman" charset="0"/>
                <a:sym typeface="Symbol" pitchFamily="18" charset="2"/>
              </a:rPr>
              <a:t>{ε})∪FOLLOW(A) (α</a:t>
            </a:r>
            <a:r>
              <a:rPr lang="en-US" altLang="zh-CN" sz="2000" b="1" dirty="0">
                <a:latin typeface="Times New Roman" charset="0"/>
              </a:rPr>
              <a:t>ε</a:t>
            </a:r>
            <a:r>
              <a:rPr lang="en-US" altLang="zh-CN" sz="2000" b="1" dirty="0">
                <a:latin typeface="Times New Roman" charset="0"/>
                <a:sym typeface="Symbol" pitchFamily="18" charset="2"/>
              </a:rPr>
              <a:t>)</a:t>
            </a:r>
          </a:p>
        </p:txBody>
      </p:sp>
      <p:sp>
        <p:nvSpPr>
          <p:cNvPr id="33816" name="AutoShape 24"/>
          <p:cNvSpPr>
            <a:spLocks/>
          </p:cNvSpPr>
          <p:nvPr/>
        </p:nvSpPr>
        <p:spPr bwMode="auto">
          <a:xfrm>
            <a:off x="2959100" y="3810000"/>
            <a:ext cx="76200" cy="609600"/>
          </a:xfrm>
          <a:prstGeom prst="leftBrace">
            <a:avLst>
              <a:gd name="adj1" fmla="val 66667"/>
              <a:gd name="adj2" fmla="val 50000"/>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7" name="Rectangle 25"/>
          <p:cNvSpPr>
            <a:spLocks noChangeArrowheads="1"/>
          </p:cNvSpPr>
          <p:nvPr/>
        </p:nvSpPr>
        <p:spPr bwMode="auto">
          <a:xfrm>
            <a:off x="844550" y="4800600"/>
            <a:ext cx="7780338" cy="914400"/>
          </a:xfrm>
          <a:prstGeom prst="rect">
            <a:avLst/>
          </a:prstGeom>
          <a:solidFill>
            <a:srgbClr val="CCCCFF">
              <a:alpha val="5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8" name="Text Box 26"/>
          <p:cNvSpPr txBox="1">
            <a:spLocks noChangeArrowheads="1"/>
          </p:cNvSpPr>
          <p:nvPr/>
        </p:nvSpPr>
        <p:spPr bwMode="auto">
          <a:xfrm>
            <a:off x="893763" y="4724400"/>
            <a:ext cx="7673975"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91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en-US" altLang="zh-CN" sz="2000" b="1" dirty="0">
                <a:solidFill>
                  <a:srgbClr val="CC6600"/>
                </a:solidFill>
                <a:sym typeface="Symbol" pitchFamily="18" charset="2"/>
              </a:rPr>
              <a:t>SELECT(A→α)</a:t>
            </a:r>
            <a:r>
              <a:rPr lang="zh-CN" altLang="en-US" sz="2000" b="1" dirty="0">
                <a:solidFill>
                  <a:srgbClr val="CC6600"/>
                </a:solidFill>
                <a:sym typeface="Symbol" pitchFamily="18" charset="2"/>
              </a:rPr>
              <a:t>称为规则</a:t>
            </a:r>
            <a:r>
              <a:rPr lang="en-US" altLang="zh-CN" sz="2000" b="1" dirty="0">
                <a:solidFill>
                  <a:srgbClr val="CC6600"/>
                </a:solidFill>
                <a:sym typeface="Symbol" pitchFamily="18" charset="2"/>
              </a:rPr>
              <a:t>A→α</a:t>
            </a:r>
            <a:r>
              <a:rPr lang="zh-CN" altLang="en-US" sz="2000" b="1" dirty="0">
                <a:solidFill>
                  <a:srgbClr val="CC6600"/>
                </a:solidFill>
                <a:sym typeface="Symbol" pitchFamily="18" charset="2"/>
              </a:rPr>
              <a:t>的选择集。它</a:t>
            </a:r>
            <a:r>
              <a:rPr lang="zh-CN" altLang="en-US" sz="2000" b="1" dirty="0">
                <a:solidFill>
                  <a:srgbClr val="CC6600"/>
                </a:solidFill>
                <a:effectLst>
                  <a:outerShdw blurRad="38100" dist="38100" dir="2700000" algn="tl">
                    <a:srgbClr val="C0C0C0"/>
                  </a:outerShdw>
                </a:effectLst>
              </a:rPr>
              <a:t>是</a:t>
            </a:r>
            <a:r>
              <a:rPr lang="en-US" altLang="zh-CN" sz="2000" b="1" dirty="0">
                <a:solidFill>
                  <a:srgbClr val="CC6600"/>
                </a:solidFill>
                <a:effectLst>
                  <a:outerShdw blurRad="38100" dist="38100" dir="2700000" algn="tl">
                    <a:srgbClr val="C0C0C0"/>
                  </a:outerShdw>
                </a:effectLst>
              </a:rPr>
              <a:t>FIRST(α)</a:t>
            </a:r>
            <a:r>
              <a:rPr lang="zh-CN" altLang="en-US" sz="2000" b="1" dirty="0">
                <a:solidFill>
                  <a:srgbClr val="CC6600"/>
                </a:solidFill>
                <a:effectLst>
                  <a:outerShdw blurRad="38100" dist="38100" dir="2700000" algn="tl">
                    <a:srgbClr val="C0C0C0"/>
                  </a:outerShdw>
                </a:effectLst>
              </a:rPr>
              <a:t>和</a:t>
            </a:r>
            <a:r>
              <a:rPr lang="en-US" altLang="zh-CN" sz="2000" b="1" dirty="0">
                <a:solidFill>
                  <a:srgbClr val="CC6600"/>
                </a:solidFill>
              </a:rPr>
              <a:t>FOLLOW(A)</a:t>
            </a:r>
            <a:r>
              <a:rPr lang="zh-CN" altLang="en-US" sz="2000" b="1" dirty="0">
                <a:solidFill>
                  <a:srgbClr val="CC6600"/>
                </a:solidFill>
              </a:rPr>
              <a:t>组成，是</a:t>
            </a:r>
            <a:r>
              <a:rPr lang="zh-CN" altLang="en-US" sz="2000" b="1" dirty="0">
                <a:solidFill>
                  <a:srgbClr val="CC6600"/>
                </a:solidFill>
                <a:effectLst>
                  <a:outerShdw blurRad="38100" dist="38100" dir="2700000" algn="tl">
                    <a:srgbClr val="C0C0C0"/>
                  </a:outerShdw>
                </a:effectLst>
              </a:rPr>
              <a:t>终结符号集</a:t>
            </a:r>
            <a:r>
              <a:rPr lang="en-US" altLang="zh-CN" sz="2000" b="1" dirty="0">
                <a:solidFill>
                  <a:srgbClr val="CC6600"/>
                </a:solidFill>
              </a:rPr>
              <a:t>V</a:t>
            </a:r>
            <a:r>
              <a:rPr lang="en-US" altLang="zh-CN" sz="2000" b="1" baseline="-6000" dirty="0">
                <a:solidFill>
                  <a:srgbClr val="CC6600"/>
                </a:solidFill>
              </a:rPr>
              <a:t>T</a:t>
            </a:r>
            <a:r>
              <a:rPr lang="zh-CN" altLang="en-US" sz="2000" b="1" dirty="0">
                <a:solidFill>
                  <a:srgbClr val="CC6600"/>
                </a:solidFill>
                <a:effectLst>
                  <a:outerShdw blurRad="38100" dist="38100" dir="2700000" algn="tl">
                    <a:srgbClr val="C0C0C0"/>
                  </a:outerShdw>
                </a:effectLst>
              </a:rPr>
              <a:t>的子集。</a:t>
            </a:r>
          </a:p>
        </p:txBody>
      </p:sp>
      <p:sp>
        <p:nvSpPr>
          <p:cNvPr id="33819" name="Rectangle 27"/>
          <p:cNvSpPr>
            <a:spLocks noChangeArrowheads="1"/>
          </p:cNvSpPr>
          <p:nvPr/>
        </p:nvSpPr>
        <p:spPr bwMode="auto">
          <a:xfrm>
            <a:off x="561975" y="2286000"/>
            <a:ext cx="7848600" cy="762000"/>
          </a:xfrm>
          <a:prstGeom prst="rect">
            <a:avLst/>
          </a:prstGeom>
          <a:solidFill>
            <a:srgbClr val="CCCCFF">
              <a:alpha val="5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Text Box 28"/>
          <p:cNvSpPr txBox="1">
            <a:spLocks noChangeArrowheads="1"/>
          </p:cNvSpPr>
          <p:nvPr/>
        </p:nvSpPr>
        <p:spPr bwMode="auto">
          <a:xfrm>
            <a:off x="457200" y="2235200"/>
            <a:ext cx="8023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9113">
              <a:defRPr kumimoji="1" sz="2400">
                <a:solidFill>
                  <a:schemeClr val="tx1"/>
                </a:solidFill>
                <a:latin typeface="Times New Roman" charset="0"/>
                <a:ea typeface="宋体" pitchFamily="2" charset="-122"/>
              </a:defRPr>
            </a:lvl1pPr>
            <a:lvl2pPr marL="5207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en-US" altLang="zh-CN" sz="2000" b="1" dirty="0">
                <a:solidFill>
                  <a:srgbClr val="CC6600"/>
                </a:solidFill>
              </a:rPr>
              <a:t>FOLLOW(A)</a:t>
            </a:r>
            <a:r>
              <a:rPr lang="zh-CN" altLang="en-US" sz="2000" b="1" dirty="0">
                <a:solidFill>
                  <a:srgbClr val="CC6600"/>
                </a:solidFill>
              </a:rPr>
              <a:t>是由任意</a:t>
            </a:r>
            <a:r>
              <a:rPr lang="zh-CN" altLang="en-US" sz="2000" b="1" dirty="0">
                <a:solidFill>
                  <a:schemeClr val="hlink"/>
                </a:solidFill>
              </a:rPr>
              <a:t>句型</a:t>
            </a:r>
            <a:r>
              <a:rPr lang="zh-CN" altLang="en-US" sz="2000" b="1" dirty="0">
                <a:solidFill>
                  <a:srgbClr val="CC6600"/>
                </a:solidFill>
              </a:rPr>
              <a:t>中紧邻非终结符号</a:t>
            </a:r>
            <a:r>
              <a:rPr lang="en-US" altLang="zh-CN" sz="2000" b="1" dirty="0">
                <a:solidFill>
                  <a:srgbClr val="CC6600"/>
                </a:solidFill>
              </a:rPr>
              <a:t>A</a:t>
            </a:r>
            <a:r>
              <a:rPr lang="zh-CN" altLang="en-US" sz="2000" b="1" dirty="0">
                <a:solidFill>
                  <a:srgbClr val="CC6600"/>
                </a:solidFill>
              </a:rPr>
              <a:t>之后出现的终结符号</a:t>
            </a:r>
            <a:r>
              <a:rPr lang="en-US" altLang="zh-CN" sz="2000" b="1" dirty="0">
                <a:solidFill>
                  <a:srgbClr val="CC6600"/>
                </a:solidFill>
              </a:rPr>
              <a:t>a</a:t>
            </a:r>
            <a:r>
              <a:rPr lang="zh-CN" altLang="en-US" sz="2000" b="1" dirty="0">
                <a:solidFill>
                  <a:srgbClr val="CC6600"/>
                </a:solidFill>
              </a:rPr>
              <a:t>组成的集合。</a:t>
            </a:r>
          </a:p>
        </p:txBody>
      </p:sp>
      <p:sp>
        <p:nvSpPr>
          <p:cNvPr id="33821" name="Text Box 29"/>
          <p:cNvSpPr txBox="1">
            <a:spLocks noChangeArrowheads="1"/>
          </p:cNvSpPr>
          <p:nvPr/>
        </p:nvSpPr>
        <p:spPr bwMode="auto">
          <a:xfrm>
            <a:off x="6553200" y="3639456"/>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33822" name="Text Box 30"/>
          <p:cNvSpPr txBox="1">
            <a:spLocks noChangeArrowheads="1"/>
          </p:cNvSpPr>
          <p:nvPr/>
        </p:nvSpPr>
        <p:spPr bwMode="auto">
          <a:xfrm>
            <a:off x="6724658" y="4151311"/>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3823" name="Text Box 31"/>
          <p:cNvSpPr txBox="1">
            <a:spLocks noChangeArrowheads="1"/>
          </p:cNvSpPr>
          <p:nvPr/>
        </p:nvSpPr>
        <p:spPr bwMode="auto">
          <a:xfrm>
            <a:off x="6585284" y="371775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18" name="Rectangle 21"/>
          <p:cNvSpPr txBox="1">
            <a:spLocks noChangeArrowheads="1"/>
          </p:cNvSpPr>
          <p:nvPr/>
        </p:nvSpPr>
        <p:spPr>
          <a:xfrm>
            <a:off x="406400" y="468087"/>
            <a:ext cx="5867400"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微软雅黑" pitchFamily="34" charset="-122"/>
                <a:ea typeface="微软雅黑" pitchFamily="34" charset="-122"/>
              </a:defRPr>
            </a:lvl2pPr>
            <a:lvl3pPr algn="l" rtl="0" fontAlgn="base">
              <a:spcBef>
                <a:spcPct val="0"/>
              </a:spcBef>
              <a:spcAft>
                <a:spcPct val="0"/>
              </a:spcAft>
              <a:defRPr sz="2000">
                <a:solidFill>
                  <a:srgbClr val="0000FF"/>
                </a:solidFill>
                <a:latin typeface="微软雅黑" pitchFamily="34" charset="-122"/>
                <a:ea typeface="微软雅黑" pitchFamily="34" charset="-122"/>
              </a:defRPr>
            </a:lvl3pPr>
            <a:lvl4pPr algn="l" rtl="0" fontAlgn="base">
              <a:spcBef>
                <a:spcPct val="0"/>
              </a:spcBef>
              <a:spcAft>
                <a:spcPct val="0"/>
              </a:spcAft>
              <a:defRPr sz="2000">
                <a:solidFill>
                  <a:srgbClr val="0000FF"/>
                </a:solidFill>
                <a:latin typeface="微软雅黑" pitchFamily="34" charset="-122"/>
                <a:ea typeface="微软雅黑" pitchFamily="34" charset="-122"/>
              </a:defRPr>
            </a:lvl4pPr>
            <a:lvl5pPr algn="l" rtl="0" fontAlgn="base">
              <a:spcBef>
                <a:spcPct val="0"/>
              </a:spcBef>
              <a:spcAft>
                <a:spcPct val="0"/>
              </a:spcAft>
              <a:defRPr sz="2000">
                <a:solidFill>
                  <a:srgbClr val="0000FF"/>
                </a:solidFill>
                <a:latin typeface="微软雅黑" pitchFamily="34" charset="-122"/>
                <a:ea typeface="微软雅黑" pitchFamily="34" charset="-122"/>
              </a:defRPr>
            </a:lvl5pPr>
            <a:lvl6pPr marL="457200" algn="l" rtl="0" fontAlgn="base">
              <a:spcBef>
                <a:spcPct val="0"/>
              </a:spcBef>
              <a:spcAft>
                <a:spcPct val="0"/>
              </a:spcAft>
              <a:defRPr sz="2000">
                <a:solidFill>
                  <a:srgbClr val="0000FF"/>
                </a:solidFill>
                <a:latin typeface="微软雅黑" pitchFamily="34" charset="-122"/>
                <a:ea typeface="微软雅黑" pitchFamily="34" charset="-122"/>
              </a:defRPr>
            </a:lvl6pPr>
            <a:lvl7pPr marL="914400" algn="l" rtl="0" fontAlgn="base">
              <a:spcBef>
                <a:spcPct val="0"/>
              </a:spcBef>
              <a:spcAft>
                <a:spcPct val="0"/>
              </a:spcAft>
              <a:defRPr sz="2000">
                <a:solidFill>
                  <a:srgbClr val="0000FF"/>
                </a:solidFill>
                <a:latin typeface="微软雅黑" pitchFamily="34" charset="-122"/>
                <a:ea typeface="微软雅黑" pitchFamily="34" charset="-122"/>
              </a:defRPr>
            </a:lvl7pPr>
            <a:lvl8pPr marL="1371600" algn="l" rtl="0" fontAlgn="base">
              <a:spcBef>
                <a:spcPct val="0"/>
              </a:spcBef>
              <a:spcAft>
                <a:spcPct val="0"/>
              </a:spcAft>
              <a:defRPr sz="2000">
                <a:solidFill>
                  <a:srgbClr val="0000FF"/>
                </a:solidFill>
                <a:latin typeface="微软雅黑" pitchFamily="34" charset="-122"/>
                <a:ea typeface="微软雅黑" pitchFamily="34" charset="-122"/>
              </a:defRPr>
            </a:lvl8pPr>
            <a:lvl9pPr marL="1828800" algn="l" rtl="0" fontAlgn="base">
              <a:spcBef>
                <a:spcPct val="0"/>
              </a:spcBef>
              <a:spcAft>
                <a:spcPct val="0"/>
              </a:spcAft>
              <a:defRPr sz="2000">
                <a:solidFill>
                  <a:srgbClr val="0000FF"/>
                </a:solidFill>
                <a:latin typeface="微软雅黑" pitchFamily="34" charset="-122"/>
                <a:ea typeface="微软雅黑" pitchFamily="34" charset="-122"/>
              </a:defRPr>
            </a:lvl9pPr>
          </a:lstStyle>
          <a:p>
            <a:r>
              <a:rPr lang="zh-CN" altLang="en-US" sz="2400" b="1" dirty="0" smtClean="0">
                <a:latin typeface="Times New Roman" charset="0"/>
                <a:ea typeface="黑体" pitchFamily="2" charset="-122"/>
              </a:rPr>
              <a:t>非终结符的后跟符号集</a:t>
            </a:r>
            <a:r>
              <a:rPr lang="en-US" altLang="zh-CN" sz="2400" b="1" dirty="0" smtClean="0">
                <a:latin typeface="Times New Roman" charset="0"/>
              </a:rPr>
              <a:t>FOLLOW(A)</a:t>
            </a:r>
            <a:r>
              <a:rPr lang="zh-CN" altLang="en-US" sz="2400" b="1" dirty="0" smtClean="0">
                <a:latin typeface="Times New Roman" charset="0"/>
              </a:rPr>
              <a:t>定义</a:t>
            </a:r>
            <a:endParaRPr lang="zh-CN" altLang="en-US" sz="2400" b="1" dirty="0">
              <a:latin typeface="Times New Roman" charset="0"/>
              <a:ea typeface="黑体" pitchFamily="2" charset="-122"/>
            </a:endParaRPr>
          </a:p>
        </p:txBody>
      </p:sp>
    </p:spTree>
    <p:extLst>
      <p:ext uri="{BB962C8B-B14F-4D97-AF65-F5344CB8AC3E}">
        <p14:creationId xmlns:p14="http://schemas.microsoft.com/office/powerpoint/2010/main" val="155570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B3163854-50BA-48D2-BB8D-0E664F54FE01}" type="slidenum">
              <a:rPr lang="en-US" altLang="zh-CN"/>
              <a:pPr/>
              <a:t>15</a:t>
            </a:fld>
            <a:endParaRPr lang="en-US" altLang="zh-CN"/>
          </a:p>
        </p:txBody>
      </p:sp>
      <p:sp>
        <p:nvSpPr>
          <p:cNvPr id="34818" name="Text Box 2"/>
          <p:cNvSpPr txBox="1">
            <a:spLocks noChangeArrowheads="1"/>
          </p:cNvSpPr>
          <p:nvPr/>
        </p:nvSpPr>
        <p:spPr bwMode="auto">
          <a:xfrm>
            <a:off x="228600" y="946428"/>
            <a:ext cx="81534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60400" indent="-660400">
              <a:defRPr kumimoji="1" sz="2400">
                <a:solidFill>
                  <a:schemeClr val="tx1"/>
                </a:solidFill>
                <a:latin typeface="Times New Roman" charset="0"/>
                <a:ea typeface="宋体" pitchFamily="2" charset="-122"/>
              </a:defRPr>
            </a:lvl1pPr>
            <a:lvl2pPr marL="1354138">
              <a:defRPr kumimoji="1" sz="2400">
                <a:solidFill>
                  <a:schemeClr val="tx1"/>
                </a:solidFill>
                <a:latin typeface="Times New Roman" charset="0"/>
                <a:ea typeface="宋体" pitchFamily="2" charset="-122"/>
              </a:defRPr>
            </a:lvl2pPr>
            <a:lvl3pPr marL="135572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30000"/>
              </a:lnSpc>
              <a:spcBef>
                <a:spcPct val="20000"/>
              </a:spcBef>
            </a:pPr>
            <a:r>
              <a:rPr lang="zh-CN" altLang="en-US" sz="2000" b="1" dirty="0"/>
              <a:t>定义 </a:t>
            </a:r>
            <a:r>
              <a:rPr lang="en-US" altLang="zh-CN" sz="2000" b="1" dirty="0" smtClean="0"/>
              <a:t>4.4  </a:t>
            </a:r>
            <a:r>
              <a:rPr lang="zh-CN" altLang="en-US" sz="2000" b="1" dirty="0"/>
              <a:t>文法</a:t>
            </a:r>
            <a:r>
              <a:rPr lang="en-US" altLang="zh-CN" sz="2000" b="1" dirty="0"/>
              <a:t>G</a:t>
            </a:r>
            <a:r>
              <a:rPr lang="zh-CN" altLang="en-US" sz="2000" b="1" dirty="0"/>
              <a:t>是</a:t>
            </a:r>
            <a:r>
              <a:rPr lang="en-US" altLang="zh-CN" sz="2000" b="1" dirty="0">
                <a:solidFill>
                  <a:srgbClr val="FF6600"/>
                </a:solidFill>
              </a:rPr>
              <a:t>LL(1)</a:t>
            </a:r>
            <a:r>
              <a:rPr lang="zh-CN" altLang="en-US" sz="2000" b="1" dirty="0">
                <a:solidFill>
                  <a:srgbClr val="FF6600"/>
                </a:solidFill>
              </a:rPr>
              <a:t>文法</a:t>
            </a:r>
            <a:r>
              <a:rPr lang="zh-CN" altLang="en-US" sz="2000" b="1" dirty="0"/>
              <a:t>的充分必要条件是文法</a:t>
            </a:r>
            <a:r>
              <a:rPr lang="en-US" altLang="zh-CN" sz="2000" b="1" dirty="0"/>
              <a:t>G</a:t>
            </a:r>
            <a:r>
              <a:rPr lang="zh-CN" altLang="en-US" sz="2000" b="1" dirty="0" smtClean="0"/>
              <a:t>每个形如</a:t>
            </a:r>
            <a:endParaRPr lang="en-US" altLang="zh-CN" sz="2000" b="1" dirty="0" smtClean="0"/>
          </a:p>
          <a:p>
            <a:pPr>
              <a:lnSpc>
                <a:spcPct val="130000"/>
              </a:lnSpc>
              <a:spcBef>
                <a:spcPct val="20000"/>
              </a:spcBef>
            </a:pPr>
            <a:r>
              <a:rPr lang="en-US" altLang="zh-CN" sz="2000" b="1" dirty="0" smtClean="0"/>
              <a:t>U</a:t>
            </a:r>
            <a:r>
              <a:rPr lang="en-US" altLang="zh-CN" sz="2000" b="1" dirty="0"/>
              <a:t>→α</a:t>
            </a:r>
            <a:r>
              <a:rPr lang="en-US" altLang="zh-CN" sz="2000" b="1" baseline="-30000" dirty="0"/>
              <a:t>1</a:t>
            </a:r>
            <a:r>
              <a:rPr lang="en-US" altLang="zh-CN" sz="2000" b="1" dirty="0"/>
              <a:t>︱α</a:t>
            </a:r>
            <a:r>
              <a:rPr lang="en-US" altLang="zh-CN" sz="2000" b="1" baseline="-30000" dirty="0"/>
              <a:t>2</a:t>
            </a:r>
            <a:r>
              <a:rPr lang="en-US" altLang="zh-CN" sz="2000" b="1" dirty="0"/>
              <a:t>︱···︱α</a:t>
            </a:r>
            <a:r>
              <a:rPr lang="en-US" altLang="zh-CN" sz="2000" b="1" baseline="-30000" dirty="0"/>
              <a:t>n</a:t>
            </a:r>
            <a:r>
              <a:rPr lang="zh-CN" altLang="en-US" sz="2000" b="1" dirty="0"/>
              <a:t>规则，满足下列条件：</a:t>
            </a:r>
          </a:p>
          <a:p>
            <a:pPr algn="ctr">
              <a:lnSpc>
                <a:spcPct val="130000"/>
              </a:lnSpc>
              <a:spcBef>
                <a:spcPct val="20000"/>
              </a:spcBef>
            </a:pPr>
            <a:r>
              <a:rPr lang="en-US" altLang="zh-CN" sz="2000" b="1" dirty="0"/>
              <a:t>SELECT(U→α</a:t>
            </a:r>
            <a:r>
              <a:rPr lang="en-US" altLang="zh-CN" sz="2000" b="1" baseline="-10000" dirty="0" err="1"/>
              <a:t>i</a:t>
            </a:r>
            <a:r>
              <a:rPr lang="en-US" altLang="zh-CN" sz="2000" b="1" dirty="0"/>
              <a:t>)∩SELECT(U→α</a:t>
            </a:r>
            <a:r>
              <a:rPr lang="en-US" altLang="zh-CN" sz="2000" b="1" baseline="-10000" dirty="0"/>
              <a:t>j</a:t>
            </a:r>
            <a:r>
              <a:rPr lang="en-US" altLang="zh-CN" sz="2000" b="1" dirty="0"/>
              <a:t>)</a:t>
            </a:r>
            <a:r>
              <a:rPr lang="zh-CN" altLang="en-US" sz="2000" b="1" dirty="0"/>
              <a:t>＝</a:t>
            </a:r>
            <a:r>
              <a:rPr lang="en-US" altLang="zh-CN" sz="2000" b="1" dirty="0" smtClean="0"/>
              <a:t>Φ   </a:t>
            </a:r>
            <a:r>
              <a:rPr lang="zh-CN" altLang="en-US" sz="2000" b="1" dirty="0" smtClean="0"/>
              <a:t>（</a:t>
            </a:r>
            <a:r>
              <a:rPr lang="en-US" altLang="zh-CN" sz="2000" b="1" dirty="0" err="1"/>
              <a:t>i≠j</a:t>
            </a:r>
            <a:r>
              <a:rPr lang="en-US" altLang="zh-CN" sz="2000" b="1" dirty="0"/>
              <a:t> </a:t>
            </a:r>
            <a:r>
              <a:rPr lang="zh-CN" altLang="en-US" sz="2000" b="1" dirty="0"/>
              <a:t>，</a:t>
            </a:r>
            <a:r>
              <a:rPr lang="en-US" altLang="zh-CN" sz="2000" b="1" dirty="0"/>
              <a:t>1≤i≤n</a:t>
            </a:r>
            <a:r>
              <a:rPr lang="zh-CN" altLang="en-US" sz="2000" b="1" dirty="0"/>
              <a:t>，</a:t>
            </a:r>
            <a:r>
              <a:rPr lang="en-US" altLang="zh-CN" sz="2000" b="1" dirty="0"/>
              <a:t>1≤j≤n</a:t>
            </a:r>
            <a:r>
              <a:rPr lang="zh-CN" altLang="en-US" sz="2000" b="1" dirty="0"/>
              <a:t>） </a:t>
            </a:r>
          </a:p>
        </p:txBody>
      </p:sp>
      <p:sp>
        <p:nvSpPr>
          <p:cNvPr id="34819" name="Rectangle 3"/>
          <p:cNvSpPr>
            <a:spLocks noChangeArrowheads="1"/>
          </p:cNvSpPr>
          <p:nvPr/>
        </p:nvSpPr>
        <p:spPr bwMode="auto">
          <a:xfrm>
            <a:off x="622300" y="2422525"/>
            <a:ext cx="5016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LL(1)</a:t>
            </a:r>
            <a:r>
              <a:rPr lang="zh-CN" altLang="en-US" sz="2000" b="1" dirty="0"/>
              <a:t>文法</a:t>
            </a:r>
            <a:r>
              <a:rPr lang="zh-CN" altLang="en-US" sz="2000" b="1" dirty="0" smtClean="0">
                <a:latin typeface="Times New Roman" charset="0"/>
              </a:rPr>
              <a:t>确定</a:t>
            </a:r>
            <a:r>
              <a:rPr lang="zh-CN" altLang="en-US" sz="2000" b="1" dirty="0">
                <a:latin typeface="Times New Roman" charset="0"/>
              </a:rPr>
              <a:t>的自顶向下语法分析思想：</a:t>
            </a:r>
          </a:p>
        </p:txBody>
      </p:sp>
      <p:sp>
        <p:nvSpPr>
          <p:cNvPr id="34822" name="Text Box 6"/>
          <p:cNvSpPr txBox="1">
            <a:spLocks noChangeArrowheads="1"/>
          </p:cNvSpPr>
          <p:nvPr/>
        </p:nvSpPr>
        <p:spPr bwMode="auto">
          <a:xfrm>
            <a:off x="609600" y="2819400"/>
            <a:ext cx="8043863"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5969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smtClean="0"/>
              <a:t>在</a:t>
            </a:r>
            <a:r>
              <a:rPr lang="en-US" altLang="zh-CN" sz="2000" b="1" dirty="0"/>
              <a:t>S</a:t>
            </a:r>
            <a:r>
              <a:rPr lang="en-US" altLang="zh-CN" sz="2000" b="1" dirty="0">
                <a:sym typeface="Symbol" pitchFamily="18" charset="2"/>
              </a:rPr>
              <a:t></a:t>
            </a:r>
            <a:r>
              <a:rPr lang="en-US" altLang="zh-CN" sz="2000" b="1" dirty="0"/>
              <a:t>α </a:t>
            </a:r>
            <a:r>
              <a:rPr lang="zh-CN" altLang="en-US" sz="2000" b="1" dirty="0"/>
              <a:t>最左推导过程中，遇到选用</a:t>
            </a:r>
            <a:r>
              <a:rPr lang="en-US" altLang="zh-CN" sz="2000" b="1" dirty="0"/>
              <a:t>U</a:t>
            </a:r>
            <a:r>
              <a:rPr lang="zh-CN" altLang="en-US" sz="2000" b="1" dirty="0"/>
              <a:t>规则时，如果输入串</a:t>
            </a:r>
            <a:r>
              <a:rPr lang="en-US" altLang="zh-CN" sz="2000" b="1" dirty="0"/>
              <a:t>α </a:t>
            </a:r>
            <a:r>
              <a:rPr lang="zh-CN" altLang="en-US" sz="2000" b="1" dirty="0"/>
              <a:t>的当前符号</a:t>
            </a:r>
            <a:r>
              <a:rPr lang="en-US" altLang="zh-CN" sz="2000" b="1" dirty="0"/>
              <a:t>a</a:t>
            </a:r>
            <a:r>
              <a:rPr lang="zh-CN" altLang="en-US" sz="2000" b="1" dirty="0"/>
              <a:t>，属于某个</a:t>
            </a:r>
            <a:r>
              <a:rPr lang="en-US" altLang="zh-CN" sz="2000" b="1" dirty="0"/>
              <a:t>U</a:t>
            </a:r>
            <a:r>
              <a:rPr lang="zh-CN" altLang="en-US" sz="2000" b="1" dirty="0"/>
              <a:t>规则的 </a:t>
            </a:r>
            <a:r>
              <a:rPr lang="en-US" altLang="zh-CN" sz="2000" b="1" dirty="0"/>
              <a:t>SELECT(U→α</a:t>
            </a:r>
            <a:r>
              <a:rPr lang="en-US" altLang="zh-CN" sz="2000" b="1" baseline="-10000" dirty="0" err="1"/>
              <a:t>i</a:t>
            </a:r>
            <a:r>
              <a:rPr lang="en-US" altLang="zh-CN" sz="2000" b="1" dirty="0"/>
              <a:t>)</a:t>
            </a:r>
            <a:r>
              <a:rPr lang="zh-CN" altLang="en-US" sz="2000" b="1" dirty="0"/>
              <a:t>，则采用</a:t>
            </a:r>
            <a:r>
              <a:rPr lang="en-US" altLang="zh-CN" sz="2000" b="1" dirty="0"/>
              <a:t>U→α</a:t>
            </a:r>
            <a:r>
              <a:rPr lang="en-US" altLang="zh-CN" sz="2000" b="1" baseline="-10000" dirty="0" err="1"/>
              <a:t>i</a:t>
            </a:r>
            <a:r>
              <a:rPr lang="zh-CN" altLang="en-US" sz="2000" b="1" dirty="0"/>
              <a:t>进行</a:t>
            </a:r>
            <a:r>
              <a:rPr lang="zh-CN" altLang="en-US" sz="2000" b="1" dirty="0" smtClean="0"/>
              <a:t>推导，这一选择是唯一</a:t>
            </a:r>
            <a:r>
              <a:rPr lang="zh-CN" altLang="en-US" sz="2000" b="1" dirty="0"/>
              <a:t>可能正确</a:t>
            </a:r>
            <a:r>
              <a:rPr lang="zh-CN" altLang="en-US" sz="2000" b="1" dirty="0" smtClean="0"/>
              <a:t>的。</a:t>
            </a:r>
            <a:endParaRPr lang="zh-CN" altLang="en-US" sz="2000" b="1" dirty="0"/>
          </a:p>
          <a:p>
            <a:pPr algn="l">
              <a:lnSpc>
                <a:spcPct val="120000"/>
              </a:lnSpc>
              <a:spcBef>
                <a:spcPct val="20000"/>
              </a:spcBef>
            </a:pPr>
            <a:r>
              <a:rPr lang="zh-CN" altLang="en-US" sz="2000" b="1" dirty="0"/>
              <a:t>如果当前符号</a:t>
            </a:r>
            <a:r>
              <a:rPr lang="en-US" altLang="zh-CN" sz="2000" b="1" dirty="0"/>
              <a:t>a</a:t>
            </a:r>
            <a:r>
              <a:rPr lang="zh-CN" altLang="en-US" sz="2000" b="1" dirty="0"/>
              <a:t>，不属于任何一个</a:t>
            </a:r>
            <a:r>
              <a:rPr lang="en-US" altLang="zh-CN" sz="2000" b="1" dirty="0"/>
              <a:t>U</a:t>
            </a:r>
            <a:r>
              <a:rPr lang="zh-CN" altLang="en-US" sz="2000" b="1" dirty="0"/>
              <a:t>规则的 </a:t>
            </a:r>
            <a:r>
              <a:rPr lang="en-US" altLang="zh-CN" sz="2000" b="1" dirty="0"/>
              <a:t>SELECT(U→α</a:t>
            </a:r>
            <a:r>
              <a:rPr lang="en-US" altLang="zh-CN" sz="2000" b="1" baseline="-10000" dirty="0" err="1"/>
              <a:t>i</a:t>
            </a:r>
            <a:r>
              <a:rPr lang="en-US" altLang="zh-CN" sz="2000" b="1" dirty="0"/>
              <a:t>)</a:t>
            </a:r>
            <a:r>
              <a:rPr lang="zh-CN" altLang="en-US" sz="2000" b="1" dirty="0"/>
              <a:t>，则结束推导，同时断定</a:t>
            </a:r>
            <a:r>
              <a:rPr lang="en-US" altLang="zh-CN" sz="2000" b="1" dirty="0"/>
              <a:t>α</a:t>
            </a:r>
            <a:r>
              <a:rPr lang="zh-CN" altLang="en-US" sz="2000" b="1" dirty="0"/>
              <a:t>不是文法</a:t>
            </a:r>
            <a:r>
              <a:rPr lang="en-US" altLang="zh-CN" sz="2000" b="1" dirty="0"/>
              <a:t>G</a:t>
            </a:r>
            <a:r>
              <a:rPr lang="zh-CN" altLang="en-US" sz="2000" b="1" dirty="0"/>
              <a:t>的句子。</a:t>
            </a:r>
          </a:p>
        </p:txBody>
      </p:sp>
      <p:sp>
        <p:nvSpPr>
          <p:cNvPr id="34823" name="Text Box 7"/>
          <p:cNvSpPr txBox="1">
            <a:spLocks noChangeArrowheads="1"/>
          </p:cNvSpPr>
          <p:nvPr/>
        </p:nvSpPr>
        <p:spPr bwMode="auto">
          <a:xfrm>
            <a:off x="901700" y="4800600"/>
            <a:ext cx="7613650" cy="1187450"/>
          </a:xfrm>
          <a:prstGeom prst="rect">
            <a:avLst/>
          </a:prstGeom>
          <a:solidFill>
            <a:srgbClr val="CCCCFF"/>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08000">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20000"/>
              </a:lnSpc>
              <a:spcBef>
                <a:spcPct val="50000"/>
              </a:spcBef>
            </a:pPr>
            <a:r>
              <a:rPr lang="zh-CN" altLang="en-US" sz="2000" b="1" dirty="0"/>
              <a:t>确定的自顶向下语法分析不必穷举所有的推导过程，避免了回溯现象，极大地提高了语法分析的效率。这里“确定的”意指选择规则的确定性。这类分析法，也称为不带回溯的自顶向下语法分析。</a:t>
            </a:r>
          </a:p>
        </p:txBody>
      </p:sp>
      <p:sp>
        <p:nvSpPr>
          <p:cNvPr id="34821" name="Text Box 5"/>
          <p:cNvSpPr txBox="1">
            <a:spLocks noChangeArrowheads="1"/>
          </p:cNvSpPr>
          <p:nvPr/>
        </p:nvSpPr>
        <p:spPr bwMode="auto">
          <a:xfrm>
            <a:off x="1600200" y="2819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8" name="Rectangle 21"/>
          <p:cNvSpPr txBox="1">
            <a:spLocks noChangeArrowheads="1"/>
          </p:cNvSpPr>
          <p:nvPr/>
        </p:nvSpPr>
        <p:spPr>
          <a:xfrm>
            <a:off x="406400" y="468087"/>
            <a:ext cx="5867400"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微软雅黑" pitchFamily="34" charset="-122"/>
                <a:ea typeface="微软雅黑" pitchFamily="34" charset="-122"/>
              </a:defRPr>
            </a:lvl2pPr>
            <a:lvl3pPr algn="l" rtl="0" fontAlgn="base">
              <a:spcBef>
                <a:spcPct val="0"/>
              </a:spcBef>
              <a:spcAft>
                <a:spcPct val="0"/>
              </a:spcAft>
              <a:defRPr sz="2000">
                <a:solidFill>
                  <a:srgbClr val="0000FF"/>
                </a:solidFill>
                <a:latin typeface="微软雅黑" pitchFamily="34" charset="-122"/>
                <a:ea typeface="微软雅黑" pitchFamily="34" charset="-122"/>
              </a:defRPr>
            </a:lvl3pPr>
            <a:lvl4pPr algn="l" rtl="0" fontAlgn="base">
              <a:spcBef>
                <a:spcPct val="0"/>
              </a:spcBef>
              <a:spcAft>
                <a:spcPct val="0"/>
              </a:spcAft>
              <a:defRPr sz="2000">
                <a:solidFill>
                  <a:srgbClr val="0000FF"/>
                </a:solidFill>
                <a:latin typeface="微软雅黑" pitchFamily="34" charset="-122"/>
                <a:ea typeface="微软雅黑" pitchFamily="34" charset="-122"/>
              </a:defRPr>
            </a:lvl4pPr>
            <a:lvl5pPr algn="l" rtl="0" fontAlgn="base">
              <a:spcBef>
                <a:spcPct val="0"/>
              </a:spcBef>
              <a:spcAft>
                <a:spcPct val="0"/>
              </a:spcAft>
              <a:defRPr sz="2000">
                <a:solidFill>
                  <a:srgbClr val="0000FF"/>
                </a:solidFill>
                <a:latin typeface="微软雅黑" pitchFamily="34" charset="-122"/>
                <a:ea typeface="微软雅黑" pitchFamily="34" charset="-122"/>
              </a:defRPr>
            </a:lvl5pPr>
            <a:lvl6pPr marL="457200" algn="l" rtl="0" fontAlgn="base">
              <a:spcBef>
                <a:spcPct val="0"/>
              </a:spcBef>
              <a:spcAft>
                <a:spcPct val="0"/>
              </a:spcAft>
              <a:defRPr sz="2000">
                <a:solidFill>
                  <a:srgbClr val="0000FF"/>
                </a:solidFill>
                <a:latin typeface="微软雅黑" pitchFamily="34" charset="-122"/>
                <a:ea typeface="微软雅黑" pitchFamily="34" charset="-122"/>
              </a:defRPr>
            </a:lvl6pPr>
            <a:lvl7pPr marL="914400" algn="l" rtl="0" fontAlgn="base">
              <a:spcBef>
                <a:spcPct val="0"/>
              </a:spcBef>
              <a:spcAft>
                <a:spcPct val="0"/>
              </a:spcAft>
              <a:defRPr sz="2000">
                <a:solidFill>
                  <a:srgbClr val="0000FF"/>
                </a:solidFill>
                <a:latin typeface="微软雅黑" pitchFamily="34" charset="-122"/>
                <a:ea typeface="微软雅黑" pitchFamily="34" charset="-122"/>
              </a:defRPr>
            </a:lvl7pPr>
            <a:lvl8pPr marL="1371600" algn="l" rtl="0" fontAlgn="base">
              <a:spcBef>
                <a:spcPct val="0"/>
              </a:spcBef>
              <a:spcAft>
                <a:spcPct val="0"/>
              </a:spcAft>
              <a:defRPr sz="2000">
                <a:solidFill>
                  <a:srgbClr val="0000FF"/>
                </a:solidFill>
                <a:latin typeface="微软雅黑" pitchFamily="34" charset="-122"/>
                <a:ea typeface="微软雅黑" pitchFamily="34" charset="-122"/>
              </a:defRPr>
            </a:lvl8pPr>
            <a:lvl9pPr marL="1828800" algn="l" rtl="0" fontAlgn="base">
              <a:spcBef>
                <a:spcPct val="0"/>
              </a:spcBef>
              <a:spcAft>
                <a:spcPct val="0"/>
              </a:spcAft>
              <a:defRPr sz="2000">
                <a:solidFill>
                  <a:srgbClr val="0000FF"/>
                </a:solidFill>
                <a:latin typeface="微软雅黑" pitchFamily="34" charset="-122"/>
                <a:ea typeface="微软雅黑" pitchFamily="34" charset="-122"/>
              </a:defRPr>
            </a:lvl9pPr>
          </a:lstStyle>
          <a:p>
            <a:r>
              <a:rPr lang="en-US" altLang="zh-CN" sz="2400" b="1" dirty="0" smtClean="0">
                <a:latin typeface="Times New Roman" charset="0"/>
              </a:rPr>
              <a:t>LL(1)</a:t>
            </a:r>
            <a:r>
              <a:rPr lang="zh-CN" altLang="en-US" sz="2400" b="1" dirty="0" smtClean="0">
                <a:latin typeface="Times New Roman" charset="0"/>
              </a:rPr>
              <a:t>文法定义</a:t>
            </a:r>
            <a:endParaRPr lang="zh-CN" altLang="en-US" sz="2400" b="1" dirty="0">
              <a:latin typeface="Times New Roman" charset="0"/>
              <a:ea typeface="黑体" pitchFamily="2" charset="-122"/>
            </a:endParaRPr>
          </a:p>
        </p:txBody>
      </p:sp>
    </p:spTree>
    <p:extLst>
      <p:ext uri="{BB962C8B-B14F-4D97-AF65-F5344CB8AC3E}">
        <p14:creationId xmlns:p14="http://schemas.microsoft.com/office/powerpoint/2010/main" val="151974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03C41596-AF7C-4D79-85CB-A6280A864189}" type="slidenum">
              <a:rPr lang="en-US" altLang="zh-CN"/>
              <a:pPr/>
              <a:t>16</a:t>
            </a:fld>
            <a:endParaRPr lang="en-US" altLang="zh-CN"/>
          </a:p>
        </p:txBody>
      </p:sp>
      <p:sp>
        <p:nvSpPr>
          <p:cNvPr id="32786" name="Text Box 18"/>
          <p:cNvSpPr txBox="1">
            <a:spLocks noChangeArrowheads="1"/>
          </p:cNvSpPr>
          <p:nvPr/>
        </p:nvSpPr>
        <p:spPr bwMode="auto">
          <a:xfrm>
            <a:off x="1541462" y="4868863"/>
            <a:ext cx="7069137"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000" b="1" dirty="0">
                <a:latin typeface="Times New Roman" charset="0"/>
              </a:rPr>
              <a:t>输入串：</a:t>
            </a:r>
            <a:r>
              <a:rPr lang="en-US" altLang="zh-CN" sz="2000" b="1" dirty="0" err="1">
                <a:solidFill>
                  <a:schemeClr val="hlink"/>
                </a:solidFill>
                <a:latin typeface="Times New Roman" charset="0"/>
              </a:rPr>
              <a:t>p</a:t>
            </a:r>
            <a:r>
              <a:rPr lang="en-US" altLang="zh-CN" sz="2000" b="1" dirty="0" err="1">
                <a:latin typeface="Times New Roman" charset="0"/>
              </a:rPr>
              <a:t>ccadd</a:t>
            </a:r>
            <a:endParaRPr lang="en-US" altLang="zh-CN" sz="2000" b="1" dirty="0">
              <a:latin typeface="Times New Roman" charset="0"/>
            </a:endParaRPr>
          </a:p>
          <a:p>
            <a:pPr algn="l"/>
            <a:r>
              <a:rPr lang="zh-CN" altLang="en-US" sz="2000" b="1" dirty="0">
                <a:latin typeface="Times New Roman" charset="0"/>
              </a:rPr>
              <a:t>推    导：</a:t>
            </a:r>
            <a:r>
              <a:rPr lang="en-US" altLang="zh-CN" sz="2000" b="1" dirty="0">
                <a:latin typeface="Times New Roman" charset="0"/>
              </a:rPr>
              <a:t>S</a:t>
            </a:r>
          </a:p>
        </p:txBody>
      </p:sp>
      <p:sp>
        <p:nvSpPr>
          <p:cNvPr id="32787" name="Rectangle 19"/>
          <p:cNvSpPr>
            <a:spLocks noChangeArrowheads="1"/>
          </p:cNvSpPr>
          <p:nvPr/>
        </p:nvSpPr>
        <p:spPr bwMode="auto">
          <a:xfrm>
            <a:off x="1503363" y="4403725"/>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6600"/>
                </a:solidFill>
                <a:latin typeface="Arial" charset="0"/>
              </a:rPr>
              <a:t>语法分析</a:t>
            </a:r>
            <a:r>
              <a:rPr lang="zh-CN" altLang="en-US" sz="2000" b="1">
                <a:solidFill>
                  <a:srgbClr val="CC6600"/>
                </a:solidFill>
                <a:latin typeface="宋体" pitchFamily="2" charset="-122"/>
              </a:rPr>
              <a:t>过程：</a:t>
            </a:r>
          </a:p>
        </p:txBody>
      </p:sp>
      <p:sp>
        <p:nvSpPr>
          <p:cNvPr id="32788" name="Text Box 20"/>
          <p:cNvSpPr txBox="1">
            <a:spLocks noChangeArrowheads="1"/>
          </p:cNvSpPr>
          <p:nvPr/>
        </p:nvSpPr>
        <p:spPr bwMode="auto">
          <a:xfrm>
            <a:off x="2514600" y="5775325"/>
            <a:ext cx="5791200"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imes New Roman" charset="0"/>
              </a:rPr>
              <a:t>∵</a:t>
            </a:r>
            <a:r>
              <a:rPr lang="en-US" altLang="zh-CN" sz="2000"/>
              <a:t>p∈ SELECT(S→pA)</a:t>
            </a:r>
            <a:r>
              <a:rPr lang="en-US" altLang="zh-CN" sz="2000" b="1"/>
              <a:t> ∴</a:t>
            </a:r>
            <a:r>
              <a:rPr lang="zh-CN" altLang="en-US" sz="2000" b="1"/>
              <a:t>选择</a:t>
            </a:r>
            <a:r>
              <a:rPr lang="en-US" altLang="zh-CN" sz="2000"/>
              <a:t>S→pA</a:t>
            </a:r>
          </a:p>
        </p:txBody>
      </p:sp>
      <p:sp>
        <p:nvSpPr>
          <p:cNvPr id="32789" name="Text Box 21"/>
          <p:cNvSpPr txBox="1">
            <a:spLocks noChangeArrowheads="1"/>
          </p:cNvSpPr>
          <p:nvPr/>
        </p:nvSpPr>
        <p:spPr bwMode="auto">
          <a:xfrm>
            <a:off x="609600" y="609600"/>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defRPr kumimoji="1" sz="2400">
                <a:solidFill>
                  <a:schemeClr val="tx1"/>
                </a:solidFill>
                <a:latin typeface="Times New Roman" charset="0"/>
                <a:ea typeface="宋体" pitchFamily="2" charset="-122"/>
              </a:defRPr>
            </a:lvl1pPr>
            <a:lvl2pPr marL="976313">
              <a:defRPr kumimoji="1" sz="2400">
                <a:solidFill>
                  <a:schemeClr val="tx1"/>
                </a:solidFill>
                <a:latin typeface="Times New Roman" charset="0"/>
                <a:ea typeface="宋体" pitchFamily="2" charset="-122"/>
              </a:defRPr>
            </a:lvl2pPr>
            <a:lvl3pPr marL="9779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smtClean="0"/>
              <a:t>例</a:t>
            </a:r>
            <a:r>
              <a:rPr lang="en-US" altLang="zh-CN" sz="2000" b="1" dirty="0" smtClean="0"/>
              <a:t>4.1  </a:t>
            </a:r>
            <a:r>
              <a:rPr lang="zh-CN" altLang="en-US" sz="2000" b="1" dirty="0"/>
              <a:t>设文法</a:t>
            </a:r>
            <a:r>
              <a:rPr lang="en-US" altLang="zh-CN" sz="2000" b="1" dirty="0"/>
              <a:t>G1[S]</a:t>
            </a:r>
            <a:r>
              <a:rPr lang="zh-CN" altLang="en-US" sz="2000" b="1" dirty="0"/>
              <a:t>定义如下，考察输入串</a:t>
            </a:r>
            <a:r>
              <a:rPr lang="en-US" altLang="zh-CN" sz="2000" b="1" dirty="0" err="1"/>
              <a:t>pccadd</a:t>
            </a:r>
            <a:r>
              <a:rPr lang="zh-CN" altLang="en-US" sz="2000" b="1" dirty="0"/>
              <a:t>的确定的自顶向下语法分析过程。 </a:t>
            </a:r>
          </a:p>
        </p:txBody>
      </p:sp>
      <p:grpSp>
        <p:nvGrpSpPr>
          <p:cNvPr id="32790" name="Group 22"/>
          <p:cNvGrpSpPr>
            <a:grpSpLocks/>
          </p:cNvGrpSpPr>
          <p:nvPr/>
        </p:nvGrpSpPr>
        <p:grpSpPr bwMode="auto">
          <a:xfrm>
            <a:off x="1371600" y="1524000"/>
            <a:ext cx="6019800" cy="381000"/>
            <a:chOff x="-2" y="-2"/>
            <a:chExt cx="1998" cy="580"/>
          </a:xfrm>
        </p:grpSpPr>
        <p:grpSp>
          <p:nvGrpSpPr>
            <p:cNvPr id="32791" name="Group 23"/>
            <p:cNvGrpSpPr>
              <a:grpSpLocks/>
            </p:cNvGrpSpPr>
            <p:nvPr/>
          </p:nvGrpSpPr>
          <p:grpSpPr bwMode="auto">
            <a:xfrm>
              <a:off x="0" y="0"/>
              <a:ext cx="1994" cy="576"/>
              <a:chOff x="0" y="0"/>
              <a:chExt cx="1994" cy="576"/>
            </a:xfrm>
          </p:grpSpPr>
          <p:sp>
            <p:nvSpPr>
              <p:cNvPr id="32792" name="Rectangle 24"/>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G1[S]</a:t>
                </a:r>
                <a:r>
                  <a:rPr lang="zh-CN" altLang="en-US" sz="2000" b="1">
                    <a:latin typeface="Times New Roman" charset="0"/>
                  </a:rPr>
                  <a:t>：</a:t>
                </a:r>
                <a:r>
                  <a:rPr lang="en-US" altLang="zh-CN" sz="2000" b="1">
                    <a:latin typeface="Times New Roman" charset="0"/>
                  </a:rPr>
                  <a:t>S→pA︱qB</a:t>
                </a:r>
                <a:r>
                  <a:rPr lang="zh-CN" altLang="en-US" sz="2000" b="1">
                    <a:latin typeface="Times New Roman" charset="0"/>
                  </a:rPr>
                  <a:t>，</a:t>
                </a:r>
                <a:r>
                  <a:rPr lang="en-US" altLang="zh-CN" sz="2000" b="1">
                    <a:latin typeface="Times New Roman" charset="0"/>
                  </a:rPr>
                  <a:t>A→cAd︱a</a:t>
                </a:r>
                <a:r>
                  <a:rPr lang="zh-CN" altLang="en-US" sz="2000" b="1">
                    <a:latin typeface="Times New Roman" charset="0"/>
                  </a:rPr>
                  <a:t>，</a:t>
                </a:r>
                <a:r>
                  <a:rPr lang="en-US" altLang="zh-CN" sz="2000" b="1">
                    <a:latin typeface="Times New Roman" charset="0"/>
                  </a:rPr>
                  <a:t>B→dB︱b</a:t>
                </a:r>
              </a:p>
            </p:txBody>
          </p:sp>
          <p:sp>
            <p:nvSpPr>
              <p:cNvPr id="32793" name="Rectangle 25"/>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94" name="Rectangle 26"/>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95" name="Text Box 27"/>
          <p:cNvSpPr txBox="1">
            <a:spLocks noChangeArrowheads="1"/>
          </p:cNvSpPr>
          <p:nvPr/>
        </p:nvSpPr>
        <p:spPr bwMode="auto">
          <a:xfrm>
            <a:off x="1295400" y="1981200"/>
            <a:ext cx="59436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dirty="0">
                <a:latin typeface="Times New Roman" charset="0"/>
              </a:rPr>
              <a:t>∵  SELECT(</a:t>
            </a:r>
            <a:r>
              <a:rPr lang="en-US" altLang="zh-CN" sz="2000" b="1" dirty="0" err="1">
                <a:latin typeface="Times New Roman" charset="0"/>
              </a:rPr>
              <a:t>S→pA</a:t>
            </a:r>
            <a:r>
              <a:rPr lang="en-US" altLang="zh-CN" sz="2000" b="1" dirty="0">
                <a:latin typeface="Times New Roman" charset="0"/>
              </a:rPr>
              <a:t>)={p} ,  SELECT(S→ </a:t>
            </a:r>
            <a:r>
              <a:rPr lang="en-US" altLang="zh-CN" sz="2000" b="1" dirty="0" err="1">
                <a:latin typeface="Times New Roman" charset="0"/>
              </a:rPr>
              <a:t>qB</a:t>
            </a:r>
            <a:r>
              <a:rPr lang="en-US" altLang="zh-CN" sz="2000" b="1" dirty="0">
                <a:latin typeface="Times New Roman" charset="0"/>
              </a:rPr>
              <a:t>)={q}</a:t>
            </a:r>
          </a:p>
          <a:p>
            <a:pPr>
              <a:spcBef>
                <a:spcPct val="10000"/>
              </a:spcBef>
            </a:pPr>
            <a:r>
              <a:rPr lang="en-US" altLang="zh-CN" sz="2000" b="1" dirty="0">
                <a:latin typeface="Times New Roman" charset="0"/>
              </a:rPr>
              <a:t>     SELECT(</a:t>
            </a:r>
            <a:r>
              <a:rPr lang="en-US" altLang="zh-CN" sz="2000" b="1" dirty="0" err="1">
                <a:latin typeface="Times New Roman" charset="0"/>
              </a:rPr>
              <a:t>A→cAd</a:t>
            </a:r>
            <a:r>
              <a:rPr lang="en-US" altLang="zh-CN" sz="2000" b="1" dirty="0">
                <a:latin typeface="Times New Roman" charset="0"/>
              </a:rPr>
              <a:t>)={c} , SELECT(</a:t>
            </a:r>
            <a:r>
              <a:rPr lang="en-US" altLang="zh-CN" sz="2000" b="1" dirty="0" err="1">
                <a:latin typeface="Times New Roman" charset="0"/>
              </a:rPr>
              <a:t>A→a</a:t>
            </a:r>
            <a:r>
              <a:rPr lang="en-US" altLang="zh-CN" sz="2000" b="1" dirty="0">
                <a:latin typeface="Times New Roman" charset="0"/>
              </a:rPr>
              <a:t>)={a}</a:t>
            </a:r>
          </a:p>
          <a:p>
            <a:pPr>
              <a:spcBef>
                <a:spcPct val="10000"/>
              </a:spcBef>
            </a:pPr>
            <a:r>
              <a:rPr lang="en-US" altLang="zh-CN" sz="2000" b="1" dirty="0">
                <a:latin typeface="Times New Roman" charset="0"/>
              </a:rPr>
              <a:t>     SELECT(</a:t>
            </a:r>
            <a:r>
              <a:rPr lang="en-US" altLang="zh-CN" sz="2000" b="1" dirty="0" err="1">
                <a:latin typeface="Times New Roman" charset="0"/>
              </a:rPr>
              <a:t>B→dB</a:t>
            </a:r>
            <a:r>
              <a:rPr lang="en-US" altLang="zh-CN" sz="2000" b="1" dirty="0">
                <a:latin typeface="Times New Roman" charset="0"/>
              </a:rPr>
              <a:t>)={d} ,  SELECT(</a:t>
            </a:r>
            <a:r>
              <a:rPr lang="en-US" altLang="zh-CN" sz="2000" b="1" dirty="0" err="1">
                <a:latin typeface="Times New Roman" charset="0"/>
              </a:rPr>
              <a:t>B→b</a:t>
            </a:r>
            <a:r>
              <a:rPr lang="en-US" altLang="zh-CN" sz="2000" b="1" dirty="0">
                <a:latin typeface="Times New Roman" charset="0"/>
              </a:rPr>
              <a:t>)={b}</a:t>
            </a:r>
          </a:p>
          <a:p>
            <a:pPr>
              <a:spcBef>
                <a:spcPct val="10000"/>
              </a:spcBef>
            </a:pPr>
            <a:r>
              <a:rPr lang="en-US" altLang="zh-CN" sz="2000" b="1" dirty="0">
                <a:latin typeface="Times New Roman" charset="0"/>
              </a:rPr>
              <a:t>∴ SELECT(</a:t>
            </a:r>
            <a:r>
              <a:rPr lang="en-US" altLang="zh-CN" sz="2000" b="1" dirty="0" err="1">
                <a:latin typeface="Times New Roman" charset="0"/>
              </a:rPr>
              <a:t>S→pA</a:t>
            </a:r>
            <a:r>
              <a:rPr lang="en-US" altLang="zh-CN" sz="2000" b="1" dirty="0">
                <a:latin typeface="Times New Roman" charset="0"/>
              </a:rPr>
              <a:t>)∩SELECT(S→ </a:t>
            </a:r>
            <a:r>
              <a:rPr lang="en-US" altLang="zh-CN" sz="2000" b="1" dirty="0" err="1">
                <a:latin typeface="Times New Roman" charset="0"/>
              </a:rPr>
              <a:t>qB</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Φ  </a:t>
            </a:r>
          </a:p>
          <a:p>
            <a:pPr>
              <a:spcBef>
                <a:spcPct val="10000"/>
              </a:spcBef>
            </a:pPr>
            <a:r>
              <a:rPr lang="en-US" altLang="zh-CN" sz="2000" b="1" dirty="0">
                <a:latin typeface="Times New Roman" charset="0"/>
              </a:rPr>
              <a:t>     SELECT(</a:t>
            </a:r>
            <a:r>
              <a:rPr lang="en-US" altLang="zh-CN" sz="2000" b="1" dirty="0" err="1">
                <a:latin typeface="Times New Roman" charset="0"/>
              </a:rPr>
              <a:t>A→cAd</a:t>
            </a:r>
            <a:r>
              <a:rPr lang="en-US" altLang="zh-CN" sz="2000" b="1" dirty="0">
                <a:latin typeface="Times New Roman" charset="0"/>
              </a:rPr>
              <a:t>)∩SELECT(</a:t>
            </a:r>
            <a:r>
              <a:rPr lang="en-US" altLang="zh-CN" sz="2000" b="1" dirty="0" err="1">
                <a:latin typeface="Times New Roman" charset="0"/>
              </a:rPr>
              <a:t>A→a</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Φ</a:t>
            </a:r>
          </a:p>
          <a:p>
            <a:pPr>
              <a:spcBef>
                <a:spcPct val="10000"/>
              </a:spcBef>
            </a:pPr>
            <a:r>
              <a:rPr lang="en-US" altLang="zh-CN" sz="2000" b="1" dirty="0">
                <a:latin typeface="Times New Roman" charset="0"/>
              </a:rPr>
              <a:t>     SELECT(</a:t>
            </a:r>
            <a:r>
              <a:rPr lang="en-US" altLang="zh-CN" sz="2000" b="1" dirty="0" err="1">
                <a:latin typeface="Times New Roman" charset="0"/>
              </a:rPr>
              <a:t>B→dB</a:t>
            </a:r>
            <a:r>
              <a:rPr lang="en-US" altLang="zh-CN" sz="2000" b="1" dirty="0">
                <a:latin typeface="Times New Roman" charset="0"/>
              </a:rPr>
              <a:t>)∩SELECT(</a:t>
            </a:r>
            <a:r>
              <a:rPr lang="en-US" altLang="zh-CN" sz="2000" b="1" dirty="0" err="1">
                <a:latin typeface="Times New Roman" charset="0"/>
              </a:rPr>
              <a:t>B→b</a:t>
            </a:r>
            <a:r>
              <a:rPr lang="en-US" altLang="zh-CN" sz="2000" b="1" dirty="0">
                <a:latin typeface="Times New Roman" charset="0"/>
              </a:rPr>
              <a:t>) </a:t>
            </a:r>
            <a:r>
              <a:rPr lang="zh-CN" altLang="en-US" sz="2000" b="1" dirty="0">
                <a:latin typeface="Times New Roman" charset="0"/>
              </a:rPr>
              <a:t>＝</a:t>
            </a:r>
            <a:r>
              <a:rPr lang="en-US" altLang="zh-CN" sz="2000" b="1" dirty="0">
                <a:latin typeface="Times New Roman" charset="0"/>
              </a:rPr>
              <a:t>Φ</a:t>
            </a:r>
          </a:p>
          <a:p>
            <a:pPr>
              <a:spcBef>
                <a:spcPct val="10000"/>
              </a:spcBef>
            </a:pPr>
            <a:r>
              <a:rPr lang="zh-CN" altLang="en-US" sz="2000" b="1" dirty="0">
                <a:latin typeface="Times New Roman" charset="0"/>
              </a:rPr>
              <a:t>即文法</a:t>
            </a:r>
            <a:r>
              <a:rPr lang="en-US" altLang="zh-CN" sz="2000" b="1" dirty="0">
                <a:latin typeface="Times New Roman" charset="0"/>
              </a:rPr>
              <a:t>G1[S]</a:t>
            </a:r>
            <a:r>
              <a:rPr lang="zh-CN" altLang="en-US" sz="2000" b="1" dirty="0">
                <a:latin typeface="Times New Roman" charset="0"/>
              </a:rPr>
              <a:t>是</a:t>
            </a:r>
            <a:r>
              <a:rPr lang="en-US" altLang="zh-CN" sz="2000" b="1" dirty="0">
                <a:latin typeface="Times New Roman" charset="0"/>
              </a:rPr>
              <a:t>LL(1)</a:t>
            </a:r>
            <a:r>
              <a:rPr lang="zh-CN" altLang="en-US" sz="2000" b="1" dirty="0">
                <a:latin typeface="Times New Roman" charset="0"/>
              </a:rPr>
              <a:t>文法。</a:t>
            </a:r>
          </a:p>
        </p:txBody>
      </p:sp>
    </p:spTree>
    <p:extLst>
      <p:ext uri="{BB962C8B-B14F-4D97-AF65-F5344CB8AC3E}">
        <p14:creationId xmlns:p14="http://schemas.microsoft.com/office/powerpoint/2010/main" val="336738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29A7679C-3E8D-4A25-A7A3-67BC8E7E863F}" type="slidenum">
              <a:rPr lang="en-US" altLang="zh-CN"/>
              <a:pPr/>
              <a:t>17</a:t>
            </a:fld>
            <a:endParaRPr lang="en-US" altLang="zh-CN"/>
          </a:p>
        </p:txBody>
      </p:sp>
      <p:sp>
        <p:nvSpPr>
          <p:cNvPr id="36878" name="Text Box 14"/>
          <p:cNvSpPr txBox="1">
            <a:spLocks noChangeArrowheads="1"/>
          </p:cNvSpPr>
          <p:nvPr/>
        </p:nvSpPr>
        <p:spPr bwMode="auto">
          <a:xfrm>
            <a:off x="2552700" y="5772150"/>
            <a:ext cx="5791200"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imes New Roman" charset="0"/>
              </a:rPr>
              <a:t>∵</a:t>
            </a:r>
            <a:r>
              <a:rPr lang="en-US" altLang="zh-CN" sz="2000"/>
              <a:t>c∈ SELECT(A→cAd)</a:t>
            </a:r>
            <a:r>
              <a:rPr lang="en-US" altLang="zh-CN" sz="2000" b="1"/>
              <a:t> ∴</a:t>
            </a:r>
            <a:r>
              <a:rPr lang="zh-CN" altLang="en-US" sz="2000" b="1"/>
              <a:t>选择</a:t>
            </a:r>
            <a:r>
              <a:rPr lang="en-US" altLang="zh-CN" sz="2000"/>
              <a:t>A→cAd</a:t>
            </a:r>
          </a:p>
        </p:txBody>
      </p:sp>
      <p:sp>
        <p:nvSpPr>
          <p:cNvPr id="36866" name="Text Box 2"/>
          <p:cNvSpPr txBox="1">
            <a:spLocks noChangeArrowheads="1"/>
          </p:cNvSpPr>
          <p:nvPr/>
        </p:nvSpPr>
        <p:spPr bwMode="auto">
          <a:xfrm>
            <a:off x="609600" y="6096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defRPr kumimoji="1" sz="2400">
                <a:solidFill>
                  <a:schemeClr val="tx1"/>
                </a:solidFill>
                <a:latin typeface="Times New Roman" charset="0"/>
                <a:ea typeface="宋体" pitchFamily="2" charset="-122"/>
              </a:defRPr>
            </a:lvl1pPr>
            <a:lvl2pPr marL="976313">
              <a:defRPr kumimoji="1" sz="2400">
                <a:solidFill>
                  <a:schemeClr val="tx1"/>
                </a:solidFill>
                <a:latin typeface="Times New Roman" charset="0"/>
                <a:ea typeface="宋体" pitchFamily="2" charset="-122"/>
              </a:defRPr>
            </a:lvl2pPr>
            <a:lvl3pPr marL="9779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20000"/>
              </a:lnSpc>
              <a:spcBef>
                <a:spcPct val="20000"/>
              </a:spcBef>
            </a:pPr>
            <a:r>
              <a:rPr lang="zh-CN" altLang="en-US" sz="2000" b="1" dirty="0" smtClean="0"/>
              <a:t>例</a:t>
            </a:r>
            <a:r>
              <a:rPr lang="en-US" altLang="zh-CN" sz="2000" b="1" dirty="0" smtClean="0"/>
              <a:t>4.1  </a:t>
            </a:r>
            <a:r>
              <a:rPr lang="zh-CN" altLang="en-US" sz="2000" b="1" dirty="0"/>
              <a:t>设文法</a:t>
            </a:r>
            <a:r>
              <a:rPr lang="en-US" altLang="zh-CN" sz="2000" b="1" dirty="0"/>
              <a:t>G1[S]</a:t>
            </a:r>
            <a:r>
              <a:rPr lang="zh-CN" altLang="en-US" sz="2000" b="1" dirty="0"/>
              <a:t>定义如下，考察输入串</a:t>
            </a:r>
            <a:r>
              <a:rPr lang="en-US" altLang="zh-CN" sz="2000" b="1" dirty="0" err="1"/>
              <a:t>pccadd</a:t>
            </a:r>
            <a:r>
              <a:rPr lang="zh-CN" altLang="en-US" sz="2000" b="1" dirty="0"/>
              <a:t>的确定的自顶向下语法分析过程。 </a:t>
            </a:r>
          </a:p>
        </p:txBody>
      </p:sp>
      <p:grpSp>
        <p:nvGrpSpPr>
          <p:cNvPr id="36867" name="Group 3"/>
          <p:cNvGrpSpPr>
            <a:grpSpLocks/>
          </p:cNvGrpSpPr>
          <p:nvPr/>
        </p:nvGrpSpPr>
        <p:grpSpPr bwMode="auto">
          <a:xfrm>
            <a:off x="1371600" y="1524000"/>
            <a:ext cx="6019800" cy="381000"/>
            <a:chOff x="-2" y="-2"/>
            <a:chExt cx="1998" cy="580"/>
          </a:xfrm>
        </p:grpSpPr>
        <p:grpSp>
          <p:nvGrpSpPr>
            <p:cNvPr id="36868" name="Group 4"/>
            <p:cNvGrpSpPr>
              <a:grpSpLocks/>
            </p:cNvGrpSpPr>
            <p:nvPr/>
          </p:nvGrpSpPr>
          <p:grpSpPr bwMode="auto">
            <a:xfrm>
              <a:off x="0" y="0"/>
              <a:ext cx="1994" cy="576"/>
              <a:chOff x="0" y="0"/>
              <a:chExt cx="1994" cy="576"/>
            </a:xfrm>
          </p:grpSpPr>
          <p:sp>
            <p:nvSpPr>
              <p:cNvPr id="36869" name="Rectangle 5"/>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G1[S]</a:t>
                </a:r>
                <a:r>
                  <a:rPr lang="zh-CN" altLang="en-US" sz="2000" b="1">
                    <a:latin typeface="Times New Roman" charset="0"/>
                  </a:rPr>
                  <a:t>：</a:t>
                </a:r>
                <a:r>
                  <a:rPr lang="en-US" altLang="zh-CN" sz="2000" b="1">
                    <a:latin typeface="Times New Roman" charset="0"/>
                  </a:rPr>
                  <a:t>S→pA︱qB</a:t>
                </a:r>
                <a:r>
                  <a:rPr lang="zh-CN" altLang="en-US" sz="2000" b="1">
                    <a:latin typeface="Times New Roman" charset="0"/>
                  </a:rPr>
                  <a:t>，</a:t>
                </a:r>
                <a:r>
                  <a:rPr lang="en-US" altLang="zh-CN" sz="2000" b="1">
                    <a:latin typeface="Times New Roman" charset="0"/>
                  </a:rPr>
                  <a:t>A→cAd︱a</a:t>
                </a:r>
                <a:r>
                  <a:rPr lang="zh-CN" altLang="en-US" sz="2000" b="1">
                    <a:latin typeface="Times New Roman" charset="0"/>
                  </a:rPr>
                  <a:t>，</a:t>
                </a:r>
                <a:r>
                  <a:rPr lang="en-US" altLang="zh-CN" sz="2000" b="1">
                    <a:latin typeface="Times New Roman" charset="0"/>
                  </a:rPr>
                  <a:t>B→dB︱b</a:t>
                </a:r>
              </a:p>
            </p:txBody>
          </p:sp>
          <p:sp>
            <p:nvSpPr>
              <p:cNvPr id="36870" name="Rectangle 6"/>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871" name="Rectangle 7"/>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872" name="Text Box 8"/>
          <p:cNvSpPr txBox="1">
            <a:spLocks noChangeArrowheads="1"/>
          </p:cNvSpPr>
          <p:nvPr/>
        </p:nvSpPr>
        <p:spPr bwMode="auto">
          <a:xfrm>
            <a:off x="1295400" y="1981200"/>
            <a:ext cx="59436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a:latin typeface="Times New Roman" charset="0"/>
              </a:rPr>
              <a:t>∵  SELECT(S→pA)={p} ,  SELECT(S→ qB)={q}</a:t>
            </a:r>
          </a:p>
          <a:p>
            <a:pPr>
              <a:spcBef>
                <a:spcPct val="10000"/>
              </a:spcBef>
            </a:pPr>
            <a:r>
              <a:rPr lang="en-US" altLang="zh-CN" sz="2000" b="1">
                <a:latin typeface="Times New Roman" charset="0"/>
              </a:rPr>
              <a:t>     SELECT(A→cAd)={c} , SELECT(A→a)={a}</a:t>
            </a:r>
          </a:p>
          <a:p>
            <a:pPr>
              <a:spcBef>
                <a:spcPct val="10000"/>
              </a:spcBef>
            </a:pPr>
            <a:r>
              <a:rPr lang="en-US" altLang="zh-CN" sz="2000" b="1">
                <a:latin typeface="Times New Roman" charset="0"/>
              </a:rPr>
              <a:t>     SELECT(B→dB)={d} ,  SELECT(B→b)={b}</a:t>
            </a:r>
          </a:p>
          <a:p>
            <a:pPr>
              <a:spcBef>
                <a:spcPct val="10000"/>
              </a:spcBef>
            </a:pPr>
            <a:r>
              <a:rPr lang="en-US" altLang="zh-CN" sz="2000" b="1">
                <a:latin typeface="Times New Roman" charset="0"/>
              </a:rPr>
              <a:t>∴ SELECT(S→pA)∩SELECT(S→ qB)</a:t>
            </a:r>
            <a:r>
              <a:rPr lang="zh-CN" altLang="en-US" sz="2000" b="1">
                <a:latin typeface="Times New Roman" charset="0"/>
              </a:rPr>
              <a:t>＝</a:t>
            </a:r>
            <a:r>
              <a:rPr lang="en-US" altLang="zh-CN" sz="2000" b="1">
                <a:latin typeface="Times New Roman" charset="0"/>
              </a:rPr>
              <a:t>Φ  </a:t>
            </a:r>
          </a:p>
          <a:p>
            <a:pPr>
              <a:spcBef>
                <a:spcPct val="10000"/>
              </a:spcBef>
            </a:pPr>
            <a:r>
              <a:rPr lang="en-US" altLang="zh-CN" sz="2000" b="1">
                <a:latin typeface="Times New Roman" charset="0"/>
              </a:rPr>
              <a:t>     SELECT(A→cAd)∩SELECT(A→a)</a:t>
            </a:r>
            <a:r>
              <a:rPr lang="zh-CN" altLang="en-US" sz="2000" b="1">
                <a:latin typeface="Times New Roman" charset="0"/>
              </a:rPr>
              <a:t>＝</a:t>
            </a:r>
            <a:r>
              <a:rPr lang="en-US" altLang="zh-CN" sz="2000" b="1">
                <a:latin typeface="Times New Roman" charset="0"/>
              </a:rPr>
              <a:t>Φ</a:t>
            </a:r>
          </a:p>
          <a:p>
            <a:pPr>
              <a:spcBef>
                <a:spcPct val="10000"/>
              </a:spcBef>
            </a:pPr>
            <a:r>
              <a:rPr lang="en-US" altLang="zh-CN" sz="2000" b="1">
                <a:latin typeface="Times New Roman" charset="0"/>
              </a:rPr>
              <a:t>     SELECT(B→dB)∩SELECT(B→b) </a:t>
            </a:r>
            <a:r>
              <a:rPr lang="zh-CN" altLang="en-US" sz="2000" b="1">
                <a:latin typeface="Times New Roman" charset="0"/>
              </a:rPr>
              <a:t>＝</a:t>
            </a:r>
            <a:r>
              <a:rPr lang="en-US" altLang="zh-CN" sz="2000" b="1">
                <a:latin typeface="Times New Roman" charset="0"/>
              </a:rPr>
              <a:t>Φ</a:t>
            </a:r>
          </a:p>
          <a:p>
            <a:pPr>
              <a:spcBef>
                <a:spcPct val="10000"/>
              </a:spcBef>
            </a:pPr>
            <a:r>
              <a:rPr lang="zh-CN" altLang="en-US" sz="2000" b="1">
                <a:latin typeface="Times New Roman" charset="0"/>
              </a:rPr>
              <a:t>即文法</a:t>
            </a:r>
            <a:r>
              <a:rPr lang="en-US" altLang="zh-CN" sz="2000" b="1">
                <a:latin typeface="Times New Roman" charset="0"/>
              </a:rPr>
              <a:t>G1[S]</a:t>
            </a:r>
            <a:r>
              <a:rPr lang="zh-CN" altLang="en-US" sz="2000" b="1">
                <a:latin typeface="Times New Roman" charset="0"/>
              </a:rPr>
              <a:t>是</a:t>
            </a:r>
            <a:r>
              <a:rPr lang="en-US" altLang="zh-CN" sz="2000" b="1">
                <a:latin typeface="Times New Roman" charset="0"/>
              </a:rPr>
              <a:t>LL(1)</a:t>
            </a:r>
            <a:r>
              <a:rPr lang="zh-CN" altLang="en-US" sz="2000" b="1">
                <a:latin typeface="Times New Roman" charset="0"/>
              </a:rPr>
              <a:t>文法。</a:t>
            </a:r>
          </a:p>
        </p:txBody>
      </p:sp>
      <p:sp>
        <p:nvSpPr>
          <p:cNvPr id="36876" name="Text Box 12"/>
          <p:cNvSpPr txBox="1">
            <a:spLocks noChangeArrowheads="1"/>
          </p:cNvSpPr>
          <p:nvPr/>
        </p:nvSpPr>
        <p:spPr bwMode="auto">
          <a:xfrm>
            <a:off x="1541463" y="4868863"/>
            <a:ext cx="2743200"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a:latin typeface="Times New Roman" charset="0"/>
              </a:rPr>
              <a:t>输入串：</a:t>
            </a:r>
            <a:r>
              <a:rPr lang="en-US" altLang="zh-CN" sz="2000" b="1">
                <a:solidFill>
                  <a:schemeClr val="hlink"/>
                </a:solidFill>
                <a:latin typeface="Times New Roman" charset="0"/>
              </a:rPr>
              <a:t>p</a:t>
            </a:r>
            <a:r>
              <a:rPr lang="en-US" altLang="zh-CN" sz="2000" b="1">
                <a:latin typeface="Times New Roman" charset="0"/>
              </a:rPr>
              <a:t>ccadd</a:t>
            </a:r>
          </a:p>
          <a:p>
            <a:r>
              <a:rPr lang="zh-CN" altLang="en-US" sz="2000" b="1">
                <a:latin typeface="Times New Roman" charset="0"/>
              </a:rPr>
              <a:t>推    导：</a:t>
            </a:r>
            <a:r>
              <a:rPr lang="en-US" altLang="zh-CN" sz="2000" b="1">
                <a:latin typeface="Times New Roman" charset="0"/>
              </a:rPr>
              <a:t>S</a:t>
            </a:r>
            <a:r>
              <a:rPr lang="en-US" altLang="zh-CN" sz="2000" b="1">
                <a:latin typeface="Times New Roman" charset="0"/>
                <a:sym typeface="Symbol" pitchFamily="18" charset="2"/>
              </a:rPr>
              <a:t></a:t>
            </a:r>
            <a:r>
              <a:rPr lang="en-US" altLang="zh-CN" sz="2000" b="1">
                <a:solidFill>
                  <a:schemeClr val="hlink"/>
                </a:solidFill>
                <a:latin typeface="Times New Roman" charset="0"/>
              </a:rPr>
              <a:t>p</a:t>
            </a:r>
            <a:r>
              <a:rPr lang="en-US" altLang="zh-CN" sz="2000" b="1">
                <a:latin typeface="Times New Roman" charset="0"/>
              </a:rPr>
              <a:t>A</a:t>
            </a:r>
            <a:r>
              <a:rPr lang="en-US" altLang="zh-CN" sz="2000" b="1">
                <a:solidFill>
                  <a:schemeClr val="hlink"/>
                </a:solidFill>
                <a:latin typeface="Times New Roman" charset="0"/>
              </a:rPr>
              <a:t> </a:t>
            </a:r>
          </a:p>
        </p:txBody>
      </p:sp>
      <p:sp>
        <p:nvSpPr>
          <p:cNvPr id="36877" name="Rectangle 13"/>
          <p:cNvSpPr>
            <a:spLocks noChangeArrowheads="1"/>
          </p:cNvSpPr>
          <p:nvPr/>
        </p:nvSpPr>
        <p:spPr bwMode="auto">
          <a:xfrm>
            <a:off x="1503363" y="4403725"/>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6600"/>
                </a:solidFill>
                <a:latin typeface="Arial" charset="0"/>
              </a:rPr>
              <a:t>语法分析</a:t>
            </a:r>
            <a:r>
              <a:rPr lang="zh-CN" altLang="en-US" sz="2000" b="1">
                <a:solidFill>
                  <a:srgbClr val="CC6600"/>
                </a:solidFill>
                <a:latin typeface="宋体" pitchFamily="2" charset="-122"/>
              </a:rPr>
              <a:t>过程：</a:t>
            </a:r>
          </a:p>
        </p:txBody>
      </p:sp>
    </p:spTree>
    <p:extLst>
      <p:ext uri="{BB962C8B-B14F-4D97-AF65-F5344CB8AC3E}">
        <p14:creationId xmlns:p14="http://schemas.microsoft.com/office/powerpoint/2010/main" val="3210091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819065DF-14A5-429A-9542-73891AAEC8E6}" type="slidenum">
              <a:rPr lang="en-US" altLang="zh-CN"/>
              <a:pPr/>
              <a:t>18</a:t>
            </a:fld>
            <a:endParaRPr lang="en-US" altLang="zh-CN"/>
          </a:p>
        </p:txBody>
      </p:sp>
      <p:sp>
        <p:nvSpPr>
          <p:cNvPr id="37899" name="Text Box 11"/>
          <p:cNvSpPr txBox="1">
            <a:spLocks noChangeArrowheads="1"/>
          </p:cNvSpPr>
          <p:nvPr/>
        </p:nvSpPr>
        <p:spPr bwMode="auto">
          <a:xfrm>
            <a:off x="2667000" y="5775325"/>
            <a:ext cx="4876800"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∵c∈ SELECT(A→cAd) ∴</a:t>
            </a:r>
            <a:r>
              <a:rPr lang="zh-CN" altLang="en-US" sz="2000" b="1"/>
              <a:t>选择</a:t>
            </a:r>
            <a:r>
              <a:rPr lang="en-US" altLang="zh-CN" sz="2000"/>
              <a:t>A→cAd</a:t>
            </a:r>
          </a:p>
        </p:txBody>
      </p:sp>
      <p:sp>
        <p:nvSpPr>
          <p:cNvPr id="37904" name="Text Box 16"/>
          <p:cNvSpPr txBox="1">
            <a:spLocks noChangeArrowheads="1"/>
          </p:cNvSpPr>
          <p:nvPr/>
        </p:nvSpPr>
        <p:spPr bwMode="auto">
          <a:xfrm>
            <a:off x="609600" y="6096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defRPr kumimoji="1" sz="2400">
                <a:solidFill>
                  <a:schemeClr val="tx1"/>
                </a:solidFill>
                <a:latin typeface="Times New Roman" charset="0"/>
                <a:ea typeface="宋体" pitchFamily="2" charset="-122"/>
              </a:defRPr>
            </a:lvl1pPr>
            <a:lvl2pPr marL="976313">
              <a:defRPr kumimoji="1" sz="2400">
                <a:solidFill>
                  <a:schemeClr val="tx1"/>
                </a:solidFill>
                <a:latin typeface="Times New Roman" charset="0"/>
                <a:ea typeface="宋体" pitchFamily="2" charset="-122"/>
              </a:defRPr>
            </a:lvl2pPr>
            <a:lvl3pPr marL="9779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20000"/>
              </a:lnSpc>
              <a:spcBef>
                <a:spcPct val="20000"/>
              </a:spcBef>
            </a:pPr>
            <a:r>
              <a:rPr lang="zh-CN" altLang="en-US" sz="2000" b="1" dirty="0" smtClean="0"/>
              <a:t>例</a:t>
            </a:r>
            <a:r>
              <a:rPr lang="en-US" altLang="zh-CN" sz="2000" b="1" dirty="0" smtClean="0"/>
              <a:t>4.1  </a:t>
            </a:r>
            <a:r>
              <a:rPr lang="zh-CN" altLang="en-US" sz="2000" b="1" dirty="0"/>
              <a:t>设文法</a:t>
            </a:r>
            <a:r>
              <a:rPr lang="en-US" altLang="zh-CN" sz="2000" b="1" dirty="0"/>
              <a:t>G1[S]</a:t>
            </a:r>
            <a:r>
              <a:rPr lang="zh-CN" altLang="en-US" sz="2000" b="1" dirty="0"/>
              <a:t>定义如下，考察输入串</a:t>
            </a:r>
            <a:r>
              <a:rPr lang="en-US" altLang="zh-CN" sz="2000" b="1" dirty="0" err="1"/>
              <a:t>pccadd</a:t>
            </a:r>
            <a:r>
              <a:rPr lang="zh-CN" altLang="en-US" sz="2000" b="1" dirty="0"/>
              <a:t>的确定的自顶向下语法分析过程。 </a:t>
            </a:r>
          </a:p>
        </p:txBody>
      </p:sp>
      <p:grpSp>
        <p:nvGrpSpPr>
          <p:cNvPr id="37905" name="Group 17"/>
          <p:cNvGrpSpPr>
            <a:grpSpLocks/>
          </p:cNvGrpSpPr>
          <p:nvPr/>
        </p:nvGrpSpPr>
        <p:grpSpPr bwMode="auto">
          <a:xfrm>
            <a:off x="1371600" y="1524000"/>
            <a:ext cx="6019800" cy="381000"/>
            <a:chOff x="-2" y="-2"/>
            <a:chExt cx="1998" cy="580"/>
          </a:xfrm>
        </p:grpSpPr>
        <p:grpSp>
          <p:nvGrpSpPr>
            <p:cNvPr id="37906" name="Group 18"/>
            <p:cNvGrpSpPr>
              <a:grpSpLocks/>
            </p:cNvGrpSpPr>
            <p:nvPr/>
          </p:nvGrpSpPr>
          <p:grpSpPr bwMode="auto">
            <a:xfrm>
              <a:off x="0" y="0"/>
              <a:ext cx="1994" cy="576"/>
              <a:chOff x="0" y="0"/>
              <a:chExt cx="1994" cy="576"/>
            </a:xfrm>
          </p:grpSpPr>
          <p:sp>
            <p:nvSpPr>
              <p:cNvPr id="37907" name="Rectangle 19"/>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G1[S]</a:t>
                </a:r>
                <a:r>
                  <a:rPr lang="zh-CN" altLang="en-US" sz="2000" b="1">
                    <a:latin typeface="Times New Roman" charset="0"/>
                  </a:rPr>
                  <a:t>：</a:t>
                </a:r>
                <a:r>
                  <a:rPr lang="en-US" altLang="zh-CN" sz="2000" b="1">
                    <a:latin typeface="Times New Roman" charset="0"/>
                  </a:rPr>
                  <a:t>S→pA︱qB</a:t>
                </a:r>
                <a:r>
                  <a:rPr lang="zh-CN" altLang="en-US" sz="2000" b="1">
                    <a:latin typeface="Times New Roman" charset="0"/>
                  </a:rPr>
                  <a:t>，</a:t>
                </a:r>
                <a:r>
                  <a:rPr lang="en-US" altLang="zh-CN" sz="2000" b="1">
                    <a:latin typeface="Times New Roman" charset="0"/>
                  </a:rPr>
                  <a:t>A→cAd︱a</a:t>
                </a:r>
                <a:r>
                  <a:rPr lang="zh-CN" altLang="en-US" sz="2000" b="1">
                    <a:latin typeface="Times New Roman" charset="0"/>
                  </a:rPr>
                  <a:t>，</a:t>
                </a:r>
                <a:r>
                  <a:rPr lang="en-US" altLang="zh-CN" sz="2000" b="1">
                    <a:latin typeface="Times New Roman" charset="0"/>
                  </a:rPr>
                  <a:t>B→dB︱b</a:t>
                </a:r>
              </a:p>
            </p:txBody>
          </p:sp>
          <p:sp>
            <p:nvSpPr>
              <p:cNvPr id="37908" name="Rectangle 20"/>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909" name="Rectangle 21"/>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910" name="Text Box 22"/>
          <p:cNvSpPr txBox="1">
            <a:spLocks noChangeArrowheads="1"/>
          </p:cNvSpPr>
          <p:nvPr/>
        </p:nvSpPr>
        <p:spPr bwMode="auto">
          <a:xfrm>
            <a:off x="1295400" y="1981200"/>
            <a:ext cx="59436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a:latin typeface="Times New Roman" charset="0"/>
              </a:rPr>
              <a:t>∵  SELECT(S→pA)={p} ,  SELECT(S→ qB)={q}</a:t>
            </a:r>
          </a:p>
          <a:p>
            <a:pPr>
              <a:spcBef>
                <a:spcPct val="10000"/>
              </a:spcBef>
            </a:pPr>
            <a:r>
              <a:rPr lang="en-US" altLang="zh-CN" sz="2000" b="1">
                <a:latin typeface="Times New Roman" charset="0"/>
              </a:rPr>
              <a:t>     SELECT(A→cAd)={c} , SELECT(A→a)={a}</a:t>
            </a:r>
          </a:p>
          <a:p>
            <a:pPr>
              <a:spcBef>
                <a:spcPct val="10000"/>
              </a:spcBef>
            </a:pPr>
            <a:r>
              <a:rPr lang="en-US" altLang="zh-CN" sz="2000" b="1">
                <a:latin typeface="Times New Roman" charset="0"/>
              </a:rPr>
              <a:t>     SELECT(B→dB)={d} ,  SELECT(B→b)={b}</a:t>
            </a:r>
          </a:p>
          <a:p>
            <a:pPr>
              <a:spcBef>
                <a:spcPct val="10000"/>
              </a:spcBef>
            </a:pPr>
            <a:r>
              <a:rPr lang="en-US" altLang="zh-CN" sz="2000" b="1">
                <a:latin typeface="Times New Roman" charset="0"/>
              </a:rPr>
              <a:t>∴ SELECT(S→pA)∩SELECT(S→ qB)</a:t>
            </a:r>
            <a:r>
              <a:rPr lang="zh-CN" altLang="en-US" sz="2000" b="1">
                <a:latin typeface="Times New Roman" charset="0"/>
              </a:rPr>
              <a:t>＝</a:t>
            </a:r>
            <a:r>
              <a:rPr lang="en-US" altLang="zh-CN" sz="2000" b="1">
                <a:latin typeface="Times New Roman" charset="0"/>
              </a:rPr>
              <a:t>Φ  </a:t>
            </a:r>
          </a:p>
          <a:p>
            <a:pPr>
              <a:spcBef>
                <a:spcPct val="10000"/>
              </a:spcBef>
            </a:pPr>
            <a:r>
              <a:rPr lang="en-US" altLang="zh-CN" sz="2000" b="1">
                <a:latin typeface="Times New Roman" charset="0"/>
              </a:rPr>
              <a:t>     SELECT(A→cAd)∩SELECT(A→a)</a:t>
            </a:r>
            <a:r>
              <a:rPr lang="zh-CN" altLang="en-US" sz="2000" b="1">
                <a:latin typeface="Times New Roman" charset="0"/>
              </a:rPr>
              <a:t>＝</a:t>
            </a:r>
            <a:r>
              <a:rPr lang="en-US" altLang="zh-CN" sz="2000" b="1">
                <a:latin typeface="Times New Roman" charset="0"/>
              </a:rPr>
              <a:t>Φ</a:t>
            </a:r>
          </a:p>
          <a:p>
            <a:pPr>
              <a:spcBef>
                <a:spcPct val="10000"/>
              </a:spcBef>
            </a:pPr>
            <a:r>
              <a:rPr lang="en-US" altLang="zh-CN" sz="2000" b="1">
                <a:latin typeface="Times New Roman" charset="0"/>
              </a:rPr>
              <a:t>     SELECT(B→dB)∩SELECT(B→b) </a:t>
            </a:r>
            <a:r>
              <a:rPr lang="zh-CN" altLang="en-US" sz="2000" b="1">
                <a:latin typeface="Times New Roman" charset="0"/>
              </a:rPr>
              <a:t>＝</a:t>
            </a:r>
            <a:r>
              <a:rPr lang="en-US" altLang="zh-CN" sz="2000" b="1">
                <a:latin typeface="Times New Roman" charset="0"/>
              </a:rPr>
              <a:t>Φ</a:t>
            </a:r>
          </a:p>
          <a:p>
            <a:pPr>
              <a:spcBef>
                <a:spcPct val="10000"/>
              </a:spcBef>
            </a:pPr>
            <a:r>
              <a:rPr lang="zh-CN" altLang="en-US" sz="2000" b="1">
                <a:latin typeface="Times New Roman" charset="0"/>
              </a:rPr>
              <a:t>即文法</a:t>
            </a:r>
            <a:r>
              <a:rPr lang="en-US" altLang="zh-CN" sz="2000" b="1">
                <a:latin typeface="Times New Roman" charset="0"/>
              </a:rPr>
              <a:t>G1[S]</a:t>
            </a:r>
            <a:r>
              <a:rPr lang="zh-CN" altLang="en-US" sz="2000" b="1">
                <a:latin typeface="Times New Roman" charset="0"/>
              </a:rPr>
              <a:t>是</a:t>
            </a:r>
            <a:r>
              <a:rPr lang="en-US" altLang="zh-CN" sz="2000" b="1">
                <a:latin typeface="Times New Roman" charset="0"/>
              </a:rPr>
              <a:t>LL(1)</a:t>
            </a:r>
            <a:r>
              <a:rPr lang="zh-CN" altLang="en-US" sz="2000" b="1">
                <a:latin typeface="Times New Roman" charset="0"/>
              </a:rPr>
              <a:t>文法。</a:t>
            </a:r>
          </a:p>
        </p:txBody>
      </p:sp>
      <p:sp>
        <p:nvSpPr>
          <p:cNvPr id="37911" name="Text Box 23"/>
          <p:cNvSpPr txBox="1">
            <a:spLocks noChangeArrowheads="1"/>
          </p:cNvSpPr>
          <p:nvPr/>
        </p:nvSpPr>
        <p:spPr bwMode="auto">
          <a:xfrm>
            <a:off x="1541463" y="4868863"/>
            <a:ext cx="3411537"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a:latin typeface="Times New Roman" charset="0"/>
              </a:rPr>
              <a:t>输入串：</a:t>
            </a:r>
            <a:r>
              <a:rPr lang="en-US" altLang="zh-CN" sz="2000" b="1">
                <a:solidFill>
                  <a:schemeClr val="hlink"/>
                </a:solidFill>
                <a:latin typeface="Times New Roman" charset="0"/>
              </a:rPr>
              <a:t>pc</a:t>
            </a:r>
            <a:r>
              <a:rPr lang="en-US" altLang="zh-CN" sz="2000" b="1">
                <a:latin typeface="Times New Roman" charset="0"/>
              </a:rPr>
              <a:t>cadd</a:t>
            </a:r>
          </a:p>
          <a:p>
            <a:r>
              <a:rPr lang="zh-CN" altLang="en-US" sz="2000" b="1">
                <a:latin typeface="Times New Roman" charset="0"/>
              </a:rPr>
              <a:t>推    导：</a:t>
            </a:r>
            <a:r>
              <a:rPr lang="en-US" altLang="zh-CN" sz="2000" b="1">
                <a:latin typeface="Times New Roman" charset="0"/>
              </a:rPr>
              <a:t>S</a:t>
            </a:r>
            <a:r>
              <a:rPr lang="en-US" altLang="zh-CN" sz="2000" b="1">
                <a:latin typeface="Times New Roman" charset="0"/>
                <a:sym typeface="Symbol" pitchFamily="18" charset="2"/>
              </a:rPr>
              <a:t></a:t>
            </a:r>
            <a:r>
              <a:rPr lang="en-US" altLang="zh-CN" sz="2000" b="1">
                <a:solidFill>
                  <a:schemeClr val="hlink"/>
                </a:solidFill>
                <a:latin typeface="Times New Roman" charset="0"/>
              </a:rPr>
              <a:t>p</a:t>
            </a:r>
            <a:r>
              <a:rPr lang="en-US" altLang="zh-CN" sz="2000" b="1">
                <a:latin typeface="Times New Roman" charset="0"/>
              </a:rPr>
              <a:t>A</a:t>
            </a:r>
            <a:r>
              <a:rPr lang="en-US" altLang="zh-CN" sz="2000" b="1">
                <a:latin typeface="Times New Roman" charset="0"/>
                <a:sym typeface="Symbol" pitchFamily="18" charset="2"/>
              </a:rPr>
              <a:t></a:t>
            </a:r>
            <a:r>
              <a:rPr lang="en-US" altLang="zh-CN" sz="2000" b="1">
                <a:solidFill>
                  <a:schemeClr val="hlink"/>
                </a:solidFill>
                <a:latin typeface="Times New Roman" charset="0"/>
              </a:rPr>
              <a:t>pc</a:t>
            </a:r>
            <a:r>
              <a:rPr lang="en-US" altLang="zh-CN" sz="2000" b="1">
                <a:latin typeface="Times New Roman" charset="0"/>
              </a:rPr>
              <a:t>Ad</a:t>
            </a:r>
          </a:p>
        </p:txBody>
      </p:sp>
      <p:sp>
        <p:nvSpPr>
          <p:cNvPr id="37912" name="Rectangle 24"/>
          <p:cNvSpPr>
            <a:spLocks noChangeArrowheads="1"/>
          </p:cNvSpPr>
          <p:nvPr/>
        </p:nvSpPr>
        <p:spPr bwMode="auto">
          <a:xfrm>
            <a:off x="1503363" y="4403725"/>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6600"/>
                </a:solidFill>
                <a:latin typeface="Arial" charset="0"/>
              </a:rPr>
              <a:t>语法分析</a:t>
            </a:r>
            <a:r>
              <a:rPr lang="zh-CN" altLang="en-US" sz="2000" b="1">
                <a:solidFill>
                  <a:srgbClr val="CC6600"/>
                </a:solidFill>
                <a:latin typeface="宋体" pitchFamily="2" charset="-122"/>
              </a:rPr>
              <a:t>过程：</a:t>
            </a:r>
          </a:p>
        </p:txBody>
      </p:sp>
    </p:spTree>
    <p:extLst>
      <p:ext uri="{BB962C8B-B14F-4D97-AF65-F5344CB8AC3E}">
        <p14:creationId xmlns:p14="http://schemas.microsoft.com/office/powerpoint/2010/main" val="366565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DBEE72F0-A0D1-46FE-8B1F-9A8AB140510D}" type="slidenum">
              <a:rPr lang="en-US" altLang="zh-CN"/>
              <a:pPr/>
              <a:t>19</a:t>
            </a:fld>
            <a:endParaRPr lang="en-US" altLang="zh-CN"/>
          </a:p>
        </p:txBody>
      </p:sp>
      <p:sp>
        <p:nvSpPr>
          <p:cNvPr id="38932" name="Text Box 1044"/>
          <p:cNvSpPr txBox="1">
            <a:spLocks noChangeArrowheads="1"/>
          </p:cNvSpPr>
          <p:nvPr/>
        </p:nvSpPr>
        <p:spPr bwMode="auto">
          <a:xfrm>
            <a:off x="2514600" y="5699125"/>
            <a:ext cx="4495800"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t>∵a∈ </a:t>
            </a:r>
            <a:r>
              <a:rPr lang="en-US" altLang="zh-CN" sz="2000" dirty="0"/>
              <a:t>SELECT(A→ a ) ∴</a:t>
            </a:r>
            <a:r>
              <a:rPr lang="zh-CN" altLang="en-US" sz="2000" b="1" dirty="0"/>
              <a:t>选择</a:t>
            </a:r>
            <a:r>
              <a:rPr lang="en-US" altLang="zh-CN" sz="2000" dirty="0"/>
              <a:t>A→ a</a:t>
            </a:r>
          </a:p>
        </p:txBody>
      </p:sp>
      <p:sp>
        <p:nvSpPr>
          <p:cNvPr id="38933" name="Text Box 1045"/>
          <p:cNvSpPr txBox="1">
            <a:spLocks noChangeArrowheads="1"/>
          </p:cNvSpPr>
          <p:nvPr/>
        </p:nvSpPr>
        <p:spPr bwMode="auto">
          <a:xfrm>
            <a:off x="609600" y="6096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defRPr kumimoji="1" sz="2400">
                <a:solidFill>
                  <a:schemeClr val="tx1"/>
                </a:solidFill>
                <a:latin typeface="Times New Roman" charset="0"/>
                <a:ea typeface="宋体" pitchFamily="2" charset="-122"/>
              </a:defRPr>
            </a:lvl1pPr>
            <a:lvl2pPr marL="976313">
              <a:defRPr kumimoji="1" sz="2400">
                <a:solidFill>
                  <a:schemeClr val="tx1"/>
                </a:solidFill>
                <a:latin typeface="Times New Roman" charset="0"/>
                <a:ea typeface="宋体" pitchFamily="2" charset="-122"/>
              </a:defRPr>
            </a:lvl2pPr>
            <a:lvl3pPr marL="9779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20000"/>
              </a:lnSpc>
              <a:spcBef>
                <a:spcPct val="20000"/>
              </a:spcBef>
            </a:pPr>
            <a:r>
              <a:rPr lang="zh-CN" altLang="en-US" sz="2000" b="1" dirty="0" smtClean="0"/>
              <a:t>例</a:t>
            </a:r>
            <a:r>
              <a:rPr lang="en-US" altLang="zh-CN" sz="2000" b="1" dirty="0" smtClean="0"/>
              <a:t>4.1  </a:t>
            </a:r>
            <a:r>
              <a:rPr lang="zh-CN" altLang="en-US" sz="2000" b="1" dirty="0"/>
              <a:t>设文法</a:t>
            </a:r>
            <a:r>
              <a:rPr lang="en-US" altLang="zh-CN" sz="2000" b="1" dirty="0"/>
              <a:t>G1[S]</a:t>
            </a:r>
            <a:r>
              <a:rPr lang="zh-CN" altLang="en-US" sz="2000" b="1" dirty="0"/>
              <a:t>定义如下，考察输入串</a:t>
            </a:r>
            <a:r>
              <a:rPr lang="en-US" altLang="zh-CN" sz="2000" b="1" dirty="0" err="1"/>
              <a:t>pccadd</a:t>
            </a:r>
            <a:r>
              <a:rPr lang="zh-CN" altLang="en-US" sz="2000" b="1" dirty="0"/>
              <a:t>的确定的自顶向下语法分析过程。 </a:t>
            </a:r>
          </a:p>
        </p:txBody>
      </p:sp>
      <p:grpSp>
        <p:nvGrpSpPr>
          <p:cNvPr id="38934" name="Group 1046"/>
          <p:cNvGrpSpPr>
            <a:grpSpLocks/>
          </p:cNvGrpSpPr>
          <p:nvPr/>
        </p:nvGrpSpPr>
        <p:grpSpPr bwMode="auto">
          <a:xfrm>
            <a:off x="1371600" y="1524000"/>
            <a:ext cx="6019800" cy="381000"/>
            <a:chOff x="-2" y="-2"/>
            <a:chExt cx="1998" cy="580"/>
          </a:xfrm>
        </p:grpSpPr>
        <p:grpSp>
          <p:nvGrpSpPr>
            <p:cNvPr id="38935" name="Group 1047"/>
            <p:cNvGrpSpPr>
              <a:grpSpLocks/>
            </p:cNvGrpSpPr>
            <p:nvPr/>
          </p:nvGrpSpPr>
          <p:grpSpPr bwMode="auto">
            <a:xfrm>
              <a:off x="0" y="0"/>
              <a:ext cx="1994" cy="576"/>
              <a:chOff x="0" y="0"/>
              <a:chExt cx="1994" cy="576"/>
            </a:xfrm>
          </p:grpSpPr>
          <p:sp>
            <p:nvSpPr>
              <p:cNvPr id="38936" name="Rectangle 1048"/>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G1[S]</a:t>
                </a:r>
                <a:r>
                  <a:rPr lang="zh-CN" altLang="en-US" sz="2000" b="1">
                    <a:latin typeface="Times New Roman" charset="0"/>
                  </a:rPr>
                  <a:t>：</a:t>
                </a:r>
                <a:r>
                  <a:rPr lang="en-US" altLang="zh-CN" sz="2000" b="1">
                    <a:latin typeface="Times New Roman" charset="0"/>
                  </a:rPr>
                  <a:t>S→pA︱qB</a:t>
                </a:r>
                <a:r>
                  <a:rPr lang="zh-CN" altLang="en-US" sz="2000" b="1">
                    <a:latin typeface="Times New Roman" charset="0"/>
                  </a:rPr>
                  <a:t>，</a:t>
                </a:r>
                <a:r>
                  <a:rPr lang="en-US" altLang="zh-CN" sz="2000" b="1">
                    <a:latin typeface="Times New Roman" charset="0"/>
                  </a:rPr>
                  <a:t>A→cAd︱a</a:t>
                </a:r>
                <a:r>
                  <a:rPr lang="zh-CN" altLang="en-US" sz="2000" b="1">
                    <a:latin typeface="Times New Roman" charset="0"/>
                  </a:rPr>
                  <a:t>，</a:t>
                </a:r>
                <a:r>
                  <a:rPr lang="en-US" altLang="zh-CN" sz="2000" b="1">
                    <a:latin typeface="Times New Roman" charset="0"/>
                  </a:rPr>
                  <a:t>B→dB︱b</a:t>
                </a:r>
              </a:p>
            </p:txBody>
          </p:sp>
          <p:sp>
            <p:nvSpPr>
              <p:cNvPr id="38937" name="Rectangle 1049"/>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38" name="Rectangle 1050"/>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39" name="Text Box 1051"/>
          <p:cNvSpPr txBox="1">
            <a:spLocks noChangeArrowheads="1"/>
          </p:cNvSpPr>
          <p:nvPr/>
        </p:nvSpPr>
        <p:spPr bwMode="auto">
          <a:xfrm>
            <a:off x="1295400" y="1981200"/>
            <a:ext cx="59436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a:latin typeface="Times New Roman" charset="0"/>
              </a:rPr>
              <a:t>∵  SELECT(S→pA)={p} ,  SELECT(S→ qB)={q}</a:t>
            </a:r>
          </a:p>
          <a:p>
            <a:pPr>
              <a:spcBef>
                <a:spcPct val="10000"/>
              </a:spcBef>
            </a:pPr>
            <a:r>
              <a:rPr lang="en-US" altLang="zh-CN" sz="2000" b="1">
                <a:latin typeface="Times New Roman" charset="0"/>
              </a:rPr>
              <a:t>     SELECT(A→cAd)={c} , SELECT(A→a)={a}</a:t>
            </a:r>
          </a:p>
          <a:p>
            <a:pPr>
              <a:spcBef>
                <a:spcPct val="10000"/>
              </a:spcBef>
            </a:pPr>
            <a:r>
              <a:rPr lang="en-US" altLang="zh-CN" sz="2000" b="1">
                <a:latin typeface="Times New Roman" charset="0"/>
              </a:rPr>
              <a:t>     SELECT(B→dB)={d} ,  SELECT(B→b)={b}</a:t>
            </a:r>
          </a:p>
          <a:p>
            <a:pPr>
              <a:spcBef>
                <a:spcPct val="10000"/>
              </a:spcBef>
            </a:pPr>
            <a:r>
              <a:rPr lang="en-US" altLang="zh-CN" sz="2000" b="1">
                <a:latin typeface="Times New Roman" charset="0"/>
              </a:rPr>
              <a:t>∴ SELECT(S→pA)∩SELECT(S→ qB)</a:t>
            </a:r>
            <a:r>
              <a:rPr lang="zh-CN" altLang="en-US" sz="2000" b="1">
                <a:latin typeface="Times New Roman" charset="0"/>
              </a:rPr>
              <a:t>＝</a:t>
            </a:r>
            <a:r>
              <a:rPr lang="en-US" altLang="zh-CN" sz="2000" b="1">
                <a:latin typeface="Times New Roman" charset="0"/>
              </a:rPr>
              <a:t>Φ  </a:t>
            </a:r>
          </a:p>
          <a:p>
            <a:pPr>
              <a:spcBef>
                <a:spcPct val="10000"/>
              </a:spcBef>
            </a:pPr>
            <a:r>
              <a:rPr lang="en-US" altLang="zh-CN" sz="2000" b="1">
                <a:latin typeface="Times New Roman" charset="0"/>
              </a:rPr>
              <a:t>     SELECT(A→cAd)∩SELECT(A→a)</a:t>
            </a:r>
            <a:r>
              <a:rPr lang="zh-CN" altLang="en-US" sz="2000" b="1">
                <a:latin typeface="Times New Roman" charset="0"/>
              </a:rPr>
              <a:t>＝</a:t>
            </a:r>
            <a:r>
              <a:rPr lang="en-US" altLang="zh-CN" sz="2000" b="1">
                <a:latin typeface="Times New Roman" charset="0"/>
              </a:rPr>
              <a:t>Φ</a:t>
            </a:r>
          </a:p>
          <a:p>
            <a:pPr>
              <a:spcBef>
                <a:spcPct val="10000"/>
              </a:spcBef>
            </a:pPr>
            <a:r>
              <a:rPr lang="en-US" altLang="zh-CN" sz="2000" b="1">
                <a:latin typeface="Times New Roman" charset="0"/>
              </a:rPr>
              <a:t>     SELECT(B→dB)∩SELECT(B→b) </a:t>
            </a:r>
            <a:r>
              <a:rPr lang="zh-CN" altLang="en-US" sz="2000" b="1">
                <a:latin typeface="Times New Roman" charset="0"/>
              </a:rPr>
              <a:t>＝</a:t>
            </a:r>
            <a:r>
              <a:rPr lang="en-US" altLang="zh-CN" sz="2000" b="1">
                <a:latin typeface="Times New Roman" charset="0"/>
              </a:rPr>
              <a:t>Φ</a:t>
            </a:r>
          </a:p>
          <a:p>
            <a:pPr>
              <a:spcBef>
                <a:spcPct val="10000"/>
              </a:spcBef>
            </a:pPr>
            <a:r>
              <a:rPr lang="zh-CN" altLang="en-US" sz="2000" b="1">
                <a:latin typeface="Times New Roman" charset="0"/>
              </a:rPr>
              <a:t>即文法</a:t>
            </a:r>
            <a:r>
              <a:rPr lang="en-US" altLang="zh-CN" sz="2000" b="1">
                <a:latin typeface="Times New Roman" charset="0"/>
              </a:rPr>
              <a:t>G1[S]</a:t>
            </a:r>
            <a:r>
              <a:rPr lang="zh-CN" altLang="en-US" sz="2000" b="1">
                <a:latin typeface="Times New Roman" charset="0"/>
              </a:rPr>
              <a:t>是</a:t>
            </a:r>
            <a:r>
              <a:rPr lang="en-US" altLang="zh-CN" sz="2000" b="1">
                <a:latin typeface="Times New Roman" charset="0"/>
              </a:rPr>
              <a:t>LL(1)</a:t>
            </a:r>
            <a:r>
              <a:rPr lang="zh-CN" altLang="en-US" sz="2000" b="1">
                <a:latin typeface="Times New Roman" charset="0"/>
              </a:rPr>
              <a:t>文法。</a:t>
            </a:r>
          </a:p>
        </p:txBody>
      </p:sp>
      <p:sp>
        <p:nvSpPr>
          <p:cNvPr id="38940" name="Text Box 1052"/>
          <p:cNvSpPr txBox="1">
            <a:spLocks noChangeArrowheads="1"/>
          </p:cNvSpPr>
          <p:nvPr/>
        </p:nvSpPr>
        <p:spPr bwMode="auto">
          <a:xfrm>
            <a:off x="1541463" y="4868863"/>
            <a:ext cx="6002337"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a:latin typeface="Times New Roman" charset="0"/>
              </a:rPr>
              <a:t>输入串：</a:t>
            </a:r>
            <a:r>
              <a:rPr lang="en-US" altLang="zh-CN" sz="2000" b="1">
                <a:solidFill>
                  <a:schemeClr val="hlink"/>
                </a:solidFill>
                <a:latin typeface="Times New Roman" charset="0"/>
              </a:rPr>
              <a:t>pcc</a:t>
            </a:r>
            <a:r>
              <a:rPr lang="en-US" altLang="zh-CN" sz="2000" b="1">
                <a:latin typeface="Times New Roman" charset="0"/>
              </a:rPr>
              <a:t>add</a:t>
            </a:r>
          </a:p>
          <a:p>
            <a:r>
              <a:rPr lang="zh-CN" altLang="en-US" sz="2000" b="1">
                <a:latin typeface="Times New Roman" charset="0"/>
              </a:rPr>
              <a:t>推    导：</a:t>
            </a:r>
            <a:r>
              <a:rPr lang="en-US" altLang="zh-CN" sz="2000" b="1">
                <a:latin typeface="Times New Roman" charset="0"/>
              </a:rPr>
              <a:t>S</a:t>
            </a:r>
            <a:r>
              <a:rPr lang="en-US" altLang="zh-CN" sz="2000" b="1">
                <a:latin typeface="Times New Roman" charset="0"/>
                <a:sym typeface="Symbol" pitchFamily="18" charset="2"/>
              </a:rPr>
              <a:t></a:t>
            </a:r>
            <a:r>
              <a:rPr lang="en-US" altLang="zh-CN" sz="2000" b="1">
                <a:solidFill>
                  <a:schemeClr val="hlink"/>
                </a:solidFill>
                <a:latin typeface="Times New Roman" charset="0"/>
              </a:rPr>
              <a:t>p</a:t>
            </a:r>
            <a:r>
              <a:rPr lang="en-US" altLang="zh-CN" sz="2000" b="1">
                <a:latin typeface="Times New Roman" charset="0"/>
              </a:rPr>
              <a:t>A</a:t>
            </a:r>
            <a:r>
              <a:rPr lang="en-US" altLang="zh-CN" sz="2000" b="1">
                <a:latin typeface="Times New Roman" charset="0"/>
                <a:sym typeface="Symbol" pitchFamily="18" charset="2"/>
              </a:rPr>
              <a:t></a:t>
            </a:r>
            <a:r>
              <a:rPr lang="en-US" altLang="zh-CN" sz="2000" b="1">
                <a:solidFill>
                  <a:schemeClr val="hlink"/>
                </a:solidFill>
                <a:latin typeface="Times New Roman" charset="0"/>
              </a:rPr>
              <a:t>pc</a:t>
            </a:r>
            <a:r>
              <a:rPr lang="en-US" altLang="zh-CN" sz="2000" b="1">
                <a:latin typeface="Times New Roman" charset="0"/>
              </a:rPr>
              <a:t>Ad</a:t>
            </a:r>
            <a:r>
              <a:rPr lang="en-US" altLang="zh-CN" sz="2000" b="1">
                <a:latin typeface="Times New Roman" charset="0"/>
                <a:sym typeface="Symbol" pitchFamily="18" charset="2"/>
              </a:rPr>
              <a:t></a:t>
            </a:r>
            <a:r>
              <a:rPr lang="en-US" altLang="zh-CN" sz="2000" b="1">
                <a:solidFill>
                  <a:schemeClr val="hlink"/>
                </a:solidFill>
                <a:latin typeface="Times New Roman" charset="0"/>
              </a:rPr>
              <a:t>pcc</a:t>
            </a:r>
            <a:r>
              <a:rPr lang="en-US" altLang="zh-CN" sz="2000" b="1">
                <a:latin typeface="Times New Roman" charset="0"/>
              </a:rPr>
              <a:t>Add </a:t>
            </a:r>
          </a:p>
        </p:txBody>
      </p:sp>
      <p:sp>
        <p:nvSpPr>
          <p:cNvPr id="38941" name="Rectangle 1053"/>
          <p:cNvSpPr>
            <a:spLocks noChangeArrowheads="1"/>
          </p:cNvSpPr>
          <p:nvPr/>
        </p:nvSpPr>
        <p:spPr bwMode="auto">
          <a:xfrm>
            <a:off x="1503363" y="4403725"/>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6600"/>
                </a:solidFill>
                <a:latin typeface="Arial" charset="0"/>
              </a:rPr>
              <a:t>语法分析</a:t>
            </a:r>
            <a:r>
              <a:rPr lang="zh-CN" altLang="en-US" sz="2000" b="1">
                <a:solidFill>
                  <a:srgbClr val="CC6600"/>
                </a:solidFill>
                <a:latin typeface="宋体" pitchFamily="2" charset="-122"/>
              </a:rPr>
              <a:t>过程：</a:t>
            </a:r>
          </a:p>
        </p:txBody>
      </p:sp>
    </p:spTree>
    <p:extLst>
      <p:ext uri="{BB962C8B-B14F-4D97-AF65-F5344CB8AC3E}">
        <p14:creationId xmlns:p14="http://schemas.microsoft.com/office/powerpoint/2010/main" val="4149612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457200" y="533400"/>
            <a:ext cx="7772400" cy="1066800"/>
          </a:xfrm>
        </p:spPr>
        <p:txBody>
          <a:bodyPr/>
          <a:lstStyle/>
          <a:p>
            <a:r>
              <a:rPr lang="zh-CN" altLang="en-US" sz="3200" dirty="0" smtClean="0">
                <a:latin typeface="微软雅黑" pitchFamily="34" charset="-122"/>
                <a:ea typeface="微软雅黑" pitchFamily="34" charset="-122"/>
              </a:rPr>
              <a:t>第</a:t>
            </a:r>
            <a:r>
              <a:rPr lang="en-US" altLang="zh-CN" sz="3200" dirty="0" smtClean="0">
                <a:latin typeface="微软雅黑" pitchFamily="34" charset="-122"/>
                <a:ea typeface="微软雅黑" pitchFamily="34" charset="-122"/>
              </a:rPr>
              <a:t>4</a:t>
            </a:r>
            <a:r>
              <a:rPr lang="zh-CN" altLang="en-US" sz="3200" dirty="0" smtClean="0">
                <a:latin typeface="微软雅黑" pitchFamily="34" charset="-122"/>
                <a:ea typeface="微软雅黑" pitchFamily="34" charset="-122"/>
              </a:rPr>
              <a:t>章  自顶向下语法分析方法</a:t>
            </a:r>
            <a:br>
              <a:rPr lang="zh-CN" altLang="en-US" sz="3200" dirty="0" smtClean="0">
                <a:latin typeface="微软雅黑" pitchFamily="34" charset="-122"/>
                <a:ea typeface="微软雅黑" pitchFamily="34" charset="-122"/>
              </a:rPr>
            </a:br>
            <a:endParaRPr lang="zh-CN" altLang="en-US" sz="3200" dirty="0"/>
          </a:p>
        </p:txBody>
      </p:sp>
      <p:sp>
        <p:nvSpPr>
          <p:cNvPr id="95235" name="Rectangle 3"/>
          <p:cNvSpPr>
            <a:spLocks noChangeArrowheads="1"/>
          </p:cNvSpPr>
          <p:nvPr/>
        </p:nvSpPr>
        <p:spPr bwMode="auto">
          <a:xfrm>
            <a:off x="685800" y="14478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10000"/>
              </a:lnSpc>
              <a:spcBef>
                <a:spcPct val="20000"/>
              </a:spcBef>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章  编译程序概述</a:t>
            </a:r>
          </a:p>
          <a:p>
            <a:pPr algn="l">
              <a:lnSpc>
                <a:spcPct val="110000"/>
              </a:lnSpc>
              <a:spcBef>
                <a:spcPct val="20000"/>
              </a:spcBef>
            </a:pPr>
            <a:r>
              <a:rPr lang="zh-CN" altLang="en-US" sz="2000" dirty="0">
                <a:solidFill>
                  <a:srgbClr val="66FF33"/>
                </a:solidFill>
                <a:latin typeface="微软雅黑" pitchFamily="34" charset="-122"/>
                <a:ea typeface="微软雅黑" pitchFamily="34" charset="-122"/>
              </a:rPr>
              <a:t>第</a:t>
            </a:r>
            <a:r>
              <a:rPr lang="en-US" altLang="zh-CN" sz="2000" dirty="0">
                <a:solidFill>
                  <a:srgbClr val="66FF33"/>
                </a:solidFill>
                <a:latin typeface="微软雅黑" pitchFamily="34" charset="-122"/>
                <a:ea typeface="微软雅黑" pitchFamily="34" charset="-122"/>
              </a:rPr>
              <a:t>2</a:t>
            </a:r>
            <a:r>
              <a:rPr lang="zh-CN" altLang="en-US" sz="2000" dirty="0">
                <a:solidFill>
                  <a:srgbClr val="66FF33"/>
                </a:solidFill>
                <a:latin typeface="微软雅黑" pitchFamily="34" charset="-122"/>
                <a:ea typeface="微软雅黑" pitchFamily="34" charset="-122"/>
              </a:rPr>
              <a:t>章  文法和语言</a:t>
            </a:r>
          </a:p>
          <a:p>
            <a:pPr algn="l">
              <a:lnSpc>
                <a:spcPct val="110000"/>
              </a:lnSpc>
              <a:spcBef>
                <a:spcPct val="20000"/>
              </a:spcBef>
            </a:pPr>
            <a:r>
              <a:rPr lang="zh-CN" altLang="en-US" sz="2000" dirty="0">
                <a:solidFill>
                  <a:srgbClr val="66FF33"/>
                </a:solidFill>
                <a:latin typeface="微软雅黑" pitchFamily="34" charset="-122"/>
                <a:ea typeface="微软雅黑" pitchFamily="34" charset="-122"/>
              </a:rPr>
              <a:t>第</a:t>
            </a:r>
            <a:r>
              <a:rPr lang="en-US" altLang="zh-CN" sz="2000" dirty="0">
                <a:solidFill>
                  <a:srgbClr val="66FF33"/>
                </a:solidFill>
                <a:latin typeface="微软雅黑" pitchFamily="34" charset="-122"/>
                <a:ea typeface="微软雅黑" pitchFamily="34" charset="-122"/>
              </a:rPr>
              <a:t>3</a:t>
            </a:r>
            <a:r>
              <a:rPr lang="zh-CN" altLang="en-US" sz="2000" dirty="0">
                <a:solidFill>
                  <a:srgbClr val="66FF33"/>
                </a:solidFill>
                <a:latin typeface="微软雅黑" pitchFamily="34" charset="-122"/>
                <a:ea typeface="微软雅黑" pitchFamily="34" charset="-122"/>
              </a:rPr>
              <a:t>章  词法分析</a:t>
            </a:r>
          </a:p>
          <a:p>
            <a:pPr algn="l">
              <a:lnSpc>
                <a:spcPct val="110000"/>
              </a:lnSpc>
              <a:spcBef>
                <a:spcPct val="20000"/>
              </a:spcBef>
            </a:pPr>
            <a:r>
              <a:rPr lang="zh-CN" altLang="en-US" sz="2000" dirty="0">
                <a:solidFill>
                  <a:srgbClr val="FF0000"/>
                </a:solidFill>
                <a:latin typeface="微软雅黑" pitchFamily="34" charset="-122"/>
                <a:ea typeface="微软雅黑" pitchFamily="34" charset="-122"/>
              </a:rPr>
              <a:t>第</a:t>
            </a:r>
            <a:r>
              <a:rPr lang="en-US" altLang="zh-CN" sz="2000" dirty="0">
                <a:solidFill>
                  <a:srgbClr val="FF0000"/>
                </a:solidFill>
                <a:latin typeface="微软雅黑" pitchFamily="34" charset="-122"/>
                <a:ea typeface="微软雅黑" pitchFamily="34" charset="-122"/>
              </a:rPr>
              <a:t>4</a:t>
            </a:r>
            <a:r>
              <a:rPr lang="zh-CN" altLang="en-US" sz="2000" dirty="0">
                <a:solidFill>
                  <a:srgbClr val="FF0000"/>
                </a:solidFill>
                <a:latin typeface="微软雅黑" pitchFamily="34" charset="-122"/>
                <a:ea typeface="微软雅黑" pitchFamily="34" charset="-122"/>
              </a:rPr>
              <a:t>章  自顶向下语法分析方法</a:t>
            </a:r>
          </a:p>
          <a:p>
            <a:pPr algn="l">
              <a:lnSpc>
                <a:spcPct val="110000"/>
              </a:lnSpc>
              <a:spcBef>
                <a:spcPct val="20000"/>
              </a:spcBef>
            </a:pPr>
            <a:r>
              <a:rPr lang="zh-CN" altLang="en-US" sz="2000" dirty="0">
                <a:solidFill>
                  <a:srgbClr val="0000FF"/>
                </a:solidFill>
                <a:latin typeface="微软雅黑" pitchFamily="34" charset="-122"/>
                <a:ea typeface="微软雅黑" pitchFamily="34" charset="-122"/>
              </a:rPr>
              <a:t>第</a:t>
            </a:r>
            <a:r>
              <a:rPr lang="en-US" altLang="zh-CN" sz="2000" dirty="0">
                <a:solidFill>
                  <a:srgbClr val="0000FF"/>
                </a:solidFill>
                <a:latin typeface="微软雅黑" pitchFamily="34" charset="-122"/>
                <a:ea typeface="微软雅黑" pitchFamily="34" charset="-122"/>
              </a:rPr>
              <a:t>5</a:t>
            </a:r>
            <a:r>
              <a:rPr lang="zh-CN" altLang="en-US" sz="2000" dirty="0">
                <a:solidFill>
                  <a:srgbClr val="0000FF"/>
                </a:solidFill>
                <a:latin typeface="微软雅黑" pitchFamily="34" charset="-122"/>
                <a:ea typeface="微软雅黑" pitchFamily="34" charset="-122"/>
              </a:rPr>
              <a:t>章  自底向上优先分析</a:t>
            </a:r>
          </a:p>
          <a:p>
            <a:pPr algn="l">
              <a:lnSpc>
                <a:spcPct val="110000"/>
              </a:lnSpc>
              <a:spcBef>
                <a:spcPct val="20000"/>
              </a:spcBef>
            </a:pPr>
            <a:r>
              <a:rPr lang="zh-CN" altLang="en-US" sz="2000" dirty="0">
                <a:solidFill>
                  <a:srgbClr val="0000FF"/>
                </a:solidFill>
                <a:latin typeface="微软雅黑" pitchFamily="34" charset="-122"/>
                <a:ea typeface="微软雅黑" pitchFamily="34" charset="-122"/>
              </a:rPr>
              <a:t>第</a:t>
            </a:r>
            <a:r>
              <a:rPr lang="en-US" altLang="zh-CN" sz="2000" dirty="0">
                <a:solidFill>
                  <a:srgbClr val="0000FF"/>
                </a:solidFill>
                <a:latin typeface="微软雅黑" pitchFamily="34" charset="-122"/>
                <a:ea typeface="微软雅黑" pitchFamily="34" charset="-122"/>
              </a:rPr>
              <a:t>6</a:t>
            </a:r>
            <a:r>
              <a:rPr lang="zh-CN" altLang="en-US" sz="2000" dirty="0">
                <a:solidFill>
                  <a:srgbClr val="0000FF"/>
                </a:solidFill>
                <a:latin typeface="微软雅黑" pitchFamily="34" charset="-122"/>
                <a:ea typeface="微软雅黑" pitchFamily="34" charset="-122"/>
              </a:rPr>
              <a:t>章  </a:t>
            </a:r>
            <a:r>
              <a:rPr lang="en-US" altLang="zh-CN" sz="2000" dirty="0">
                <a:solidFill>
                  <a:srgbClr val="0000FF"/>
                </a:solidFill>
                <a:latin typeface="微软雅黑" pitchFamily="34" charset="-122"/>
                <a:ea typeface="微软雅黑" pitchFamily="34" charset="-122"/>
              </a:rPr>
              <a:t>LR</a:t>
            </a:r>
            <a:r>
              <a:rPr lang="zh-CN" altLang="en-US" sz="2000" dirty="0">
                <a:solidFill>
                  <a:srgbClr val="0000FF"/>
                </a:solidFill>
                <a:latin typeface="微软雅黑" pitchFamily="34" charset="-122"/>
                <a:ea typeface="微软雅黑" pitchFamily="34" charset="-122"/>
              </a:rPr>
              <a:t>分析</a:t>
            </a:r>
            <a:endParaRPr lang="en-US" altLang="zh-CN" sz="2000" dirty="0">
              <a:solidFill>
                <a:srgbClr val="0000FF"/>
              </a:solidFill>
              <a:latin typeface="微软雅黑" pitchFamily="34" charset="-122"/>
              <a:ea typeface="微软雅黑" pitchFamily="34" charset="-122"/>
            </a:endParaRPr>
          </a:p>
          <a:p>
            <a:pPr algn="l">
              <a:lnSpc>
                <a:spcPct val="110000"/>
              </a:lnSpc>
              <a:spcBef>
                <a:spcPct val="20000"/>
              </a:spcBef>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7</a:t>
            </a:r>
            <a:r>
              <a:rPr lang="zh-CN" altLang="en-US" sz="2000" dirty="0">
                <a:latin typeface="微软雅黑" pitchFamily="34" charset="-122"/>
                <a:ea typeface="微软雅黑" pitchFamily="34" charset="-122"/>
              </a:rPr>
              <a:t>章  语法制导的语义计算</a:t>
            </a:r>
            <a:endParaRPr lang="en-US" altLang="zh-CN" sz="2000" dirty="0">
              <a:latin typeface="微软雅黑" pitchFamily="34" charset="-122"/>
              <a:ea typeface="微软雅黑" pitchFamily="34" charset="-122"/>
            </a:endParaRPr>
          </a:p>
          <a:p>
            <a:pPr algn="l">
              <a:lnSpc>
                <a:spcPct val="110000"/>
              </a:lnSpc>
              <a:spcBef>
                <a:spcPct val="20000"/>
              </a:spcBef>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8</a:t>
            </a:r>
            <a:r>
              <a:rPr lang="zh-CN" altLang="en-US" sz="2000" dirty="0">
                <a:latin typeface="微软雅黑" pitchFamily="34" charset="-122"/>
                <a:ea typeface="微软雅黑" pitchFamily="34" charset="-122"/>
              </a:rPr>
              <a:t>章  静态语义分析和中间代码生成</a:t>
            </a:r>
          </a:p>
          <a:p>
            <a:pPr algn="l">
              <a:lnSpc>
                <a:spcPct val="110000"/>
              </a:lnSpc>
              <a:spcBef>
                <a:spcPct val="20000"/>
              </a:spcBef>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9</a:t>
            </a:r>
            <a:r>
              <a:rPr lang="zh-CN" altLang="en-US" sz="2000" dirty="0">
                <a:latin typeface="微软雅黑" pitchFamily="34" charset="-122"/>
                <a:ea typeface="微软雅黑" pitchFamily="34" charset="-122"/>
              </a:rPr>
              <a:t>章  运行时存储管理</a:t>
            </a:r>
            <a:endParaRPr lang="en-US" altLang="zh-CN" sz="2000" dirty="0">
              <a:latin typeface="微软雅黑" pitchFamily="34" charset="-122"/>
              <a:ea typeface="微软雅黑" pitchFamily="34" charset="-122"/>
            </a:endParaRPr>
          </a:p>
          <a:p>
            <a:pPr algn="l">
              <a:lnSpc>
                <a:spcPct val="110000"/>
              </a:lnSpc>
              <a:spcBef>
                <a:spcPct val="20000"/>
              </a:spcBef>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10</a:t>
            </a:r>
            <a:r>
              <a:rPr lang="zh-CN" altLang="en-US" sz="2000" dirty="0">
                <a:latin typeface="微软雅黑" pitchFamily="34" charset="-122"/>
                <a:ea typeface="微软雅黑" pitchFamily="34" charset="-122"/>
              </a:rPr>
              <a:t>章  代码优化和目标代码生成</a:t>
            </a:r>
          </a:p>
        </p:txBody>
      </p:sp>
    </p:spTree>
    <p:extLst>
      <p:ext uri="{BB962C8B-B14F-4D97-AF65-F5344CB8AC3E}">
        <p14:creationId xmlns:p14="http://schemas.microsoft.com/office/powerpoint/2010/main" val="3198123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5D49BB1C-E63F-4EBC-9B2C-62D2387BFA21}" type="slidenum">
              <a:rPr lang="en-US" altLang="zh-CN"/>
              <a:pPr/>
              <a:t>20</a:t>
            </a:fld>
            <a:endParaRPr lang="en-US" altLang="zh-CN"/>
          </a:p>
        </p:txBody>
      </p:sp>
      <p:sp>
        <p:nvSpPr>
          <p:cNvPr id="39947" name="Text Box 1035"/>
          <p:cNvSpPr txBox="1">
            <a:spLocks noChangeArrowheads="1"/>
          </p:cNvSpPr>
          <p:nvPr/>
        </p:nvSpPr>
        <p:spPr bwMode="auto">
          <a:xfrm>
            <a:off x="2438400" y="5775325"/>
            <a:ext cx="5791200"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r>
              <a:rPr lang="zh-CN" altLang="en-US" sz="2000" b="1"/>
              <a:t>输入串与推导句型完全匹配 ∴输入串是句子。</a:t>
            </a:r>
          </a:p>
        </p:txBody>
      </p:sp>
      <p:sp>
        <p:nvSpPr>
          <p:cNvPr id="39948" name="Text Box 1036"/>
          <p:cNvSpPr txBox="1">
            <a:spLocks noChangeArrowheads="1"/>
          </p:cNvSpPr>
          <p:nvPr/>
        </p:nvSpPr>
        <p:spPr bwMode="auto">
          <a:xfrm>
            <a:off x="609600" y="6096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defRPr kumimoji="1" sz="2400">
                <a:solidFill>
                  <a:schemeClr val="tx1"/>
                </a:solidFill>
                <a:latin typeface="Times New Roman" charset="0"/>
                <a:ea typeface="宋体" pitchFamily="2" charset="-122"/>
              </a:defRPr>
            </a:lvl1pPr>
            <a:lvl2pPr marL="976313">
              <a:defRPr kumimoji="1" sz="2400">
                <a:solidFill>
                  <a:schemeClr val="tx1"/>
                </a:solidFill>
                <a:latin typeface="Times New Roman" charset="0"/>
                <a:ea typeface="宋体" pitchFamily="2" charset="-122"/>
              </a:defRPr>
            </a:lvl2pPr>
            <a:lvl3pPr marL="9779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20000"/>
              </a:lnSpc>
              <a:spcBef>
                <a:spcPct val="20000"/>
              </a:spcBef>
            </a:pPr>
            <a:r>
              <a:rPr lang="zh-CN" altLang="en-US" sz="2000" b="1"/>
              <a:t>例</a:t>
            </a:r>
            <a:r>
              <a:rPr lang="en-US" altLang="zh-CN" sz="2000" b="1"/>
              <a:t>5.1  </a:t>
            </a:r>
            <a:r>
              <a:rPr lang="zh-CN" altLang="en-US" sz="2000" b="1"/>
              <a:t>设文法</a:t>
            </a:r>
            <a:r>
              <a:rPr lang="en-US" altLang="zh-CN" sz="2000" b="1"/>
              <a:t>G1[S]</a:t>
            </a:r>
            <a:r>
              <a:rPr lang="zh-CN" altLang="en-US" sz="2000" b="1"/>
              <a:t>定义如下，考察输入串</a:t>
            </a:r>
            <a:r>
              <a:rPr lang="en-US" altLang="zh-CN" sz="2000" b="1"/>
              <a:t>pccadd</a:t>
            </a:r>
            <a:r>
              <a:rPr lang="zh-CN" altLang="en-US" sz="2000" b="1"/>
              <a:t>的确定的自顶向下语法分析过程。 </a:t>
            </a:r>
          </a:p>
        </p:txBody>
      </p:sp>
      <p:grpSp>
        <p:nvGrpSpPr>
          <p:cNvPr id="39949" name="Group 1037"/>
          <p:cNvGrpSpPr>
            <a:grpSpLocks/>
          </p:cNvGrpSpPr>
          <p:nvPr/>
        </p:nvGrpSpPr>
        <p:grpSpPr bwMode="auto">
          <a:xfrm>
            <a:off x="1371600" y="1524000"/>
            <a:ext cx="6019800" cy="381000"/>
            <a:chOff x="-2" y="-2"/>
            <a:chExt cx="1998" cy="580"/>
          </a:xfrm>
        </p:grpSpPr>
        <p:grpSp>
          <p:nvGrpSpPr>
            <p:cNvPr id="39950" name="Group 1038"/>
            <p:cNvGrpSpPr>
              <a:grpSpLocks/>
            </p:cNvGrpSpPr>
            <p:nvPr/>
          </p:nvGrpSpPr>
          <p:grpSpPr bwMode="auto">
            <a:xfrm>
              <a:off x="0" y="0"/>
              <a:ext cx="1994" cy="576"/>
              <a:chOff x="0" y="0"/>
              <a:chExt cx="1994" cy="576"/>
            </a:xfrm>
          </p:grpSpPr>
          <p:sp>
            <p:nvSpPr>
              <p:cNvPr id="39951" name="Rectangle 1039"/>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G1[S]</a:t>
                </a:r>
                <a:r>
                  <a:rPr lang="zh-CN" altLang="en-US" sz="2000" b="1">
                    <a:latin typeface="Times New Roman" charset="0"/>
                  </a:rPr>
                  <a:t>：</a:t>
                </a:r>
                <a:r>
                  <a:rPr lang="en-US" altLang="zh-CN" sz="2000" b="1">
                    <a:latin typeface="Times New Roman" charset="0"/>
                  </a:rPr>
                  <a:t>S→pA︱qB</a:t>
                </a:r>
                <a:r>
                  <a:rPr lang="zh-CN" altLang="en-US" sz="2000" b="1">
                    <a:latin typeface="Times New Roman" charset="0"/>
                  </a:rPr>
                  <a:t>，</a:t>
                </a:r>
                <a:r>
                  <a:rPr lang="en-US" altLang="zh-CN" sz="2000" b="1">
                    <a:latin typeface="Times New Roman" charset="0"/>
                  </a:rPr>
                  <a:t>A→cAd︱a</a:t>
                </a:r>
                <a:r>
                  <a:rPr lang="zh-CN" altLang="en-US" sz="2000" b="1">
                    <a:latin typeface="Times New Roman" charset="0"/>
                  </a:rPr>
                  <a:t>，</a:t>
                </a:r>
                <a:r>
                  <a:rPr lang="en-US" altLang="zh-CN" sz="2000" b="1">
                    <a:latin typeface="Times New Roman" charset="0"/>
                  </a:rPr>
                  <a:t>B→dB︱b</a:t>
                </a:r>
              </a:p>
            </p:txBody>
          </p:sp>
          <p:sp>
            <p:nvSpPr>
              <p:cNvPr id="39952" name="Rectangle 1040"/>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3" name="Rectangle 1041"/>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4" name="Text Box 1042"/>
          <p:cNvSpPr txBox="1">
            <a:spLocks noChangeArrowheads="1"/>
          </p:cNvSpPr>
          <p:nvPr/>
        </p:nvSpPr>
        <p:spPr bwMode="auto">
          <a:xfrm>
            <a:off x="1295400" y="1981200"/>
            <a:ext cx="59436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a:latin typeface="Times New Roman" charset="0"/>
              </a:rPr>
              <a:t>∵  SELECT(S→pA)={p} ,  SELECT(S→ qB)={q}</a:t>
            </a:r>
          </a:p>
          <a:p>
            <a:pPr>
              <a:spcBef>
                <a:spcPct val="10000"/>
              </a:spcBef>
            </a:pPr>
            <a:r>
              <a:rPr lang="en-US" altLang="zh-CN" sz="2000" b="1">
                <a:latin typeface="Times New Roman" charset="0"/>
              </a:rPr>
              <a:t>     SELECT(A→cAd)={c} , SELECT(A→a)={a}</a:t>
            </a:r>
          </a:p>
          <a:p>
            <a:pPr>
              <a:spcBef>
                <a:spcPct val="10000"/>
              </a:spcBef>
            </a:pPr>
            <a:r>
              <a:rPr lang="en-US" altLang="zh-CN" sz="2000" b="1">
                <a:latin typeface="Times New Roman" charset="0"/>
              </a:rPr>
              <a:t>     SELECT(B→dB)={d} ,  SELECT(B→b)={b}</a:t>
            </a:r>
          </a:p>
          <a:p>
            <a:pPr>
              <a:spcBef>
                <a:spcPct val="10000"/>
              </a:spcBef>
            </a:pPr>
            <a:r>
              <a:rPr lang="en-US" altLang="zh-CN" sz="2000" b="1">
                <a:latin typeface="Times New Roman" charset="0"/>
              </a:rPr>
              <a:t>∴ SELECT(S→pA)∩SELECT(S→ qB)</a:t>
            </a:r>
            <a:r>
              <a:rPr lang="zh-CN" altLang="en-US" sz="2000" b="1">
                <a:latin typeface="Times New Roman" charset="0"/>
              </a:rPr>
              <a:t>＝</a:t>
            </a:r>
            <a:r>
              <a:rPr lang="en-US" altLang="zh-CN" sz="2000" b="1">
                <a:latin typeface="Times New Roman" charset="0"/>
              </a:rPr>
              <a:t>Φ  </a:t>
            </a:r>
          </a:p>
          <a:p>
            <a:pPr>
              <a:spcBef>
                <a:spcPct val="10000"/>
              </a:spcBef>
            </a:pPr>
            <a:r>
              <a:rPr lang="en-US" altLang="zh-CN" sz="2000" b="1">
                <a:latin typeface="Times New Roman" charset="0"/>
              </a:rPr>
              <a:t>     SELECT(A→cAd)∩SELECT(A→a)</a:t>
            </a:r>
            <a:r>
              <a:rPr lang="zh-CN" altLang="en-US" sz="2000" b="1">
                <a:latin typeface="Times New Roman" charset="0"/>
              </a:rPr>
              <a:t>＝</a:t>
            </a:r>
            <a:r>
              <a:rPr lang="en-US" altLang="zh-CN" sz="2000" b="1">
                <a:latin typeface="Times New Roman" charset="0"/>
              </a:rPr>
              <a:t>Φ</a:t>
            </a:r>
          </a:p>
          <a:p>
            <a:pPr>
              <a:spcBef>
                <a:spcPct val="10000"/>
              </a:spcBef>
            </a:pPr>
            <a:r>
              <a:rPr lang="en-US" altLang="zh-CN" sz="2000" b="1">
                <a:latin typeface="Times New Roman" charset="0"/>
              </a:rPr>
              <a:t>     SELECT(B→dB)∩SELECT(B→b) </a:t>
            </a:r>
            <a:r>
              <a:rPr lang="zh-CN" altLang="en-US" sz="2000" b="1">
                <a:latin typeface="Times New Roman" charset="0"/>
              </a:rPr>
              <a:t>＝</a:t>
            </a:r>
            <a:r>
              <a:rPr lang="en-US" altLang="zh-CN" sz="2000" b="1">
                <a:latin typeface="Times New Roman" charset="0"/>
              </a:rPr>
              <a:t>Φ</a:t>
            </a:r>
          </a:p>
          <a:p>
            <a:pPr>
              <a:spcBef>
                <a:spcPct val="10000"/>
              </a:spcBef>
            </a:pPr>
            <a:r>
              <a:rPr lang="zh-CN" altLang="en-US" sz="2000" b="1">
                <a:latin typeface="Times New Roman" charset="0"/>
              </a:rPr>
              <a:t>即文法</a:t>
            </a:r>
            <a:r>
              <a:rPr lang="en-US" altLang="zh-CN" sz="2000" b="1">
                <a:latin typeface="Times New Roman" charset="0"/>
              </a:rPr>
              <a:t>G1[S]</a:t>
            </a:r>
            <a:r>
              <a:rPr lang="zh-CN" altLang="en-US" sz="2000" b="1">
                <a:latin typeface="Times New Roman" charset="0"/>
              </a:rPr>
              <a:t>是</a:t>
            </a:r>
            <a:r>
              <a:rPr lang="en-US" altLang="zh-CN" sz="2000" b="1">
                <a:latin typeface="Times New Roman" charset="0"/>
              </a:rPr>
              <a:t>LL(1)</a:t>
            </a:r>
            <a:r>
              <a:rPr lang="zh-CN" altLang="en-US" sz="2000" b="1">
                <a:latin typeface="Times New Roman" charset="0"/>
              </a:rPr>
              <a:t>文法。</a:t>
            </a:r>
          </a:p>
        </p:txBody>
      </p:sp>
      <p:sp>
        <p:nvSpPr>
          <p:cNvPr id="39955" name="Text Box 1043"/>
          <p:cNvSpPr txBox="1">
            <a:spLocks noChangeArrowheads="1"/>
          </p:cNvSpPr>
          <p:nvPr/>
        </p:nvSpPr>
        <p:spPr bwMode="auto">
          <a:xfrm>
            <a:off x="1541463" y="4868863"/>
            <a:ext cx="6459537"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a:latin typeface="Times New Roman" charset="0"/>
              </a:rPr>
              <a:t>输入串：</a:t>
            </a:r>
            <a:r>
              <a:rPr lang="en-US" altLang="zh-CN" sz="2000" b="1">
                <a:solidFill>
                  <a:schemeClr val="hlink"/>
                </a:solidFill>
                <a:latin typeface="Times New Roman" charset="0"/>
              </a:rPr>
              <a:t>pccadd</a:t>
            </a:r>
          </a:p>
          <a:p>
            <a:r>
              <a:rPr lang="zh-CN" altLang="en-US" sz="2000" b="1">
                <a:latin typeface="Times New Roman" charset="0"/>
              </a:rPr>
              <a:t>推    导：</a:t>
            </a:r>
            <a:r>
              <a:rPr lang="en-US" altLang="zh-CN" sz="2000" b="1">
                <a:latin typeface="Times New Roman" charset="0"/>
              </a:rPr>
              <a:t>S </a:t>
            </a:r>
            <a:r>
              <a:rPr lang="en-US" altLang="zh-CN" sz="2000" b="1">
                <a:latin typeface="Times New Roman" charset="0"/>
                <a:sym typeface="Symbol" pitchFamily="18" charset="2"/>
              </a:rPr>
              <a:t></a:t>
            </a:r>
            <a:r>
              <a:rPr lang="en-US" altLang="zh-CN" sz="2000" b="1">
                <a:solidFill>
                  <a:schemeClr val="hlink"/>
                </a:solidFill>
                <a:latin typeface="Times New Roman" charset="0"/>
              </a:rPr>
              <a:t>pA</a:t>
            </a:r>
            <a:r>
              <a:rPr lang="en-US" altLang="zh-CN" sz="2000" b="1">
                <a:latin typeface="Times New Roman" charset="0"/>
              </a:rPr>
              <a:t> </a:t>
            </a:r>
            <a:r>
              <a:rPr lang="en-US" altLang="zh-CN" sz="2000" b="1">
                <a:latin typeface="Times New Roman" charset="0"/>
                <a:sym typeface="Symbol" pitchFamily="18" charset="2"/>
              </a:rPr>
              <a:t></a:t>
            </a:r>
            <a:r>
              <a:rPr lang="en-US" altLang="zh-CN" sz="2000" b="1">
                <a:solidFill>
                  <a:schemeClr val="hlink"/>
                </a:solidFill>
                <a:latin typeface="Times New Roman" charset="0"/>
              </a:rPr>
              <a:t>pc</a:t>
            </a:r>
            <a:r>
              <a:rPr lang="en-US" altLang="zh-CN" sz="2000" b="1">
                <a:latin typeface="Times New Roman" charset="0"/>
              </a:rPr>
              <a:t>Ad </a:t>
            </a:r>
            <a:r>
              <a:rPr lang="en-US" altLang="zh-CN" sz="2000" b="1">
                <a:latin typeface="Times New Roman" charset="0"/>
                <a:sym typeface="Symbol" pitchFamily="18" charset="2"/>
              </a:rPr>
              <a:t></a:t>
            </a:r>
            <a:r>
              <a:rPr lang="en-US" altLang="zh-CN" sz="2000" b="1">
                <a:solidFill>
                  <a:schemeClr val="hlink"/>
                </a:solidFill>
                <a:latin typeface="Times New Roman" charset="0"/>
              </a:rPr>
              <a:t>pcc</a:t>
            </a:r>
            <a:r>
              <a:rPr lang="en-US" altLang="zh-CN" sz="2000" b="1">
                <a:latin typeface="Times New Roman" charset="0"/>
              </a:rPr>
              <a:t>Add </a:t>
            </a:r>
            <a:r>
              <a:rPr lang="en-US" altLang="zh-CN" sz="2000" b="1">
                <a:latin typeface="Times New Roman" charset="0"/>
                <a:sym typeface="Symbol" pitchFamily="18" charset="2"/>
              </a:rPr>
              <a:t></a:t>
            </a:r>
            <a:r>
              <a:rPr lang="en-US" altLang="zh-CN" sz="2000" b="1">
                <a:solidFill>
                  <a:schemeClr val="hlink"/>
                </a:solidFill>
                <a:latin typeface="Times New Roman" charset="0"/>
              </a:rPr>
              <a:t>pccadd</a:t>
            </a:r>
          </a:p>
        </p:txBody>
      </p:sp>
      <p:sp>
        <p:nvSpPr>
          <p:cNvPr id="39956" name="Rectangle 1044"/>
          <p:cNvSpPr>
            <a:spLocks noChangeArrowheads="1"/>
          </p:cNvSpPr>
          <p:nvPr/>
        </p:nvSpPr>
        <p:spPr bwMode="auto">
          <a:xfrm>
            <a:off x="1503363" y="4403725"/>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6600"/>
                </a:solidFill>
                <a:latin typeface="Arial" charset="0"/>
              </a:rPr>
              <a:t>语法分析</a:t>
            </a:r>
            <a:r>
              <a:rPr lang="zh-CN" altLang="en-US" sz="2000" b="1">
                <a:solidFill>
                  <a:srgbClr val="CC6600"/>
                </a:solidFill>
                <a:latin typeface="宋体" pitchFamily="2" charset="-122"/>
              </a:rPr>
              <a:t>过程：</a:t>
            </a:r>
          </a:p>
        </p:txBody>
      </p:sp>
    </p:spTree>
    <p:extLst>
      <p:ext uri="{BB962C8B-B14F-4D97-AF65-F5344CB8AC3E}">
        <p14:creationId xmlns:p14="http://schemas.microsoft.com/office/powerpoint/2010/main" val="2067088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024534E8-8705-43BB-9A0A-D19DD4A63B1A}" type="slidenum">
              <a:rPr lang="en-US" altLang="zh-CN"/>
              <a:pPr/>
              <a:t>21</a:t>
            </a:fld>
            <a:endParaRPr lang="en-US" altLang="zh-CN"/>
          </a:p>
        </p:txBody>
      </p:sp>
      <p:sp>
        <p:nvSpPr>
          <p:cNvPr id="24586" name="Text Box 1034"/>
          <p:cNvSpPr txBox="1">
            <a:spLocks noChangeArrowheads="1"/>
          </p:cNvSpPr>
          <p:nvPr/>
        </p:nvSpPr>
        <p:spPr bwMode="auto">
          <a:xfrm>
            <a:off x="381000" y="2971800"/>
            <a:ext cx="472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smtClean="0">
                <a:solidFill>
                  <a:srgbClr val="CC0099"/>
                </a:solidFill>
                <a:latin typeface="Times New Roman" charset="0"/>
                <a:ea typeface="黑体" pitchFamily="2" charset="-122"/>
              </a:rPr>
              <a:t>4.2.1</a:t>
            </a:r>
            <a:r>
              <a:rPr lang="zh-CN" altLang="en-US" sz="2000" b="1" dirty="0">
                <a:solidFill>
                  <a:srgbClr val="CC0099"/>
                </a:solidFill>
                <a:latin typeface="Times New Roman" charset="0"/>
                <a:ea typeface="黑体" pitchFamily="2" charset="-122"/>
              </a:rPr>
              <a:t>　计算可</a:t>
            </a:r>
            <a:r>
              <a:rPr lang="zh-CN" altLang="en-US" sz="2000" b="1" dirty="0" smtClean="0">
                <a:solidFill>
                  <a:srgbClr val="CC0099"/>
                </a:solidFill>
                <a:latin typeface="Times New Roman" charset="0"/>
                <a:ea typeface="黑体" pitchFamily="2" charset="-122"/>
              </a:rPr>
              <a:t>推导出</a:t>
            </a:r>
            <a:r>
              <a:rPr lang="en-US" altLang="zh-CN" sz="2000" b="1" dirty="0" smtClean="0">
                <a:solidFill>
                  <a:srgbClr val="CC0099"/>
                </a:solidFill>
                <a:latin typeface="Times New Roman" charset="0"/>
                <a:ea typeface="黑体" pitchFamily="2" charset="-122"/>
              </a:rPr>
              <a:t>ε</a:t>
            </a:r>
            <a:r>
              <a:rPr lang="zh-CN" altLang="en-US" sz="2000" b="1" dirty="0">
                <a:solidFill>
                  <a:srgbClr val="CC0099"/>
                </a:solidFill>
                <a:latin typeface="Times New Roman" charset="0"/>
                <a:ea typeface="黑体" pitchFamily="2" charset="-122"/>
              </a:rPr>
              <a:t>的非终结符 </a:t>
            </a:r>
          </a:p>
        </p:txBody>
      </p:sp>
      <p:sp>
        <p:nvSpPr>
          <p:cNvPr id="24587" name="Text Box 1035"/>
          <p:cNvSpPr txBox="1">
            <a:spLocks noChangeArrowheads="1"/>
          </p:cNvSpPr>
          <p:nvPr/>
        </p:nvSpPr>
        <p:spPr bwMode="auto">
          <a:xfrm>
            <a:off x="228600" y="1460500"/>
            <a:ext cx="8229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kumimoji="1" sz="2400">
                <a:solidFill>
                  <a:schemeClr val="tx1"/>
                </a:solidFill>
                <a:latin typeface="Times New Roman" charset="0"/>
                <a:ea typeface="宋体" pitchFamily="2" charset="-122"/>
              </a:defRPr>
            </a:lvl1pPr>
            <a:lvl2pPr marL="574675">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a:t>采用确定的自顶向下语法分析方法，必须判别文法是否是</a:t>
            </a:r>
            <a:r>
              <a:rPr lang="en-US" altLang="zh-CN" sz="2000" b="1" dirty="0"/>
              <a:t>LL(1</a:t>
            </a:r>
            <a:r>
              <a:rPr lang="zh-CN" altLang="en-US" sz="2000" b="1" dirty="0"/>
              <a:t>）。判别的实质是</a:t>
            </a:r>
            <a:r>
              <a:rPr lang="en-US" altLang="zh-CN" sz="2000" b="1" dirty="0"/>
              <a:t>SELECT</a:t>
            </a:r>
            <a:r>
              <a:rPr lang="zh-CN" altLang="en-US" sz="2000" b="1" dirty="0"/>
              <a:t>集的计算，</a:t>
            </a:r>
            <a:r>
              <a:rPr lang="en-US" altLang="zh-CN" sz="2000" b="1" dirty="0"/>
              <a:t>SELECT</a:t>
            </a:r>
            <a:r>
              <a:rPr lang="zh-CN" altLang="en-US" sz="2000" b="1" dirty="0"/>
              <a:t>集的计算又归结于可</a:t>
            </a:r>
            <a:r>
              <a:rPr lang="zh-CN" altLang="en-US" sz="2000" b="1" dirty="0" smtClean="0"/>
              <a:t>推导</a:t>
            </a:r>
            <a:r>
              <a:rPr lang="zh-CN" altLang="en-US" sz="2000" b="1" dirty="0"/>
              <a:t>出</a:t>
            </a:r>
            <a:r>
              <a:rPr lang="en-US" altLang="zh-CN" sz="2000" b="1" dirty="0" smtClean="0"/>
              <a:t>ε</a:t>
            </a:r>
            <a:r>
              <a:rPr lang="zh-CN" altLang="en-US" sz="2000" b="1" dirty="0"/>
              <a:t>的非终结符的计算、 </a:t>
            </a:r>
            <a:r>
              <a:rPr lang="en-US" altLang="zh-CN" sz="2000" b="1" dirty="0"/>
              <a:t>FIRST</a:t>
            </a:r>
            <a:r>
              <a:rPr lang="zh-CN" altLang="en-US" sz="2000" b="1" dirty="0"/>
              <a:t>集的计算和</a:t>
            </a:r>
            <a:r>
              <a:rPr lang="en-US" altLang="zh-CN" sz="2000" b="1" dirty="0"/>
              <a:t>FOLLLOW</a:t>
            </a:r>
            <a:r>
              <a:rPr lang="zh-CN" altLang="en-US" sz="2000" b="1" dirty="0"/>
              <a:t>集的计算。 </a:t>
            </a:r>
          </a:p>
        </p:txBody>
      </p:sp>
      <p:sp>
        <p:nvSpPr>
          <p:cNvPr id="24588" name="Text Box 1036"/>
          <p:cNvSpPr txBox="1">
            <a:spLocks noChangeArrowheads="1"/>
          </p:cNvSpPr>
          <p:nvPr/>
        </p:nvSpPr>
        <p:spPr bwMode="auto">
          <a:xfrm>
            <a:off x="457200" y="3505200"/>
            <a:ext cx="8153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t>对于一个文法，很容易证明以下事实：如果非终结符规则的每个右部至少含有一个终结符，则该非终结符不可以推导出</a:t>
            </a:r>
            <a:r>
              <a:rPr lang="en-US" altLang="zh-CN" sz="2000" b="1" dirty="0"/>
              <a:t>ε</a:t>
            </a:r>
            <a:r>
              <a:rPr lang="zh-CN" altLang="en-US" sz="2000" b="1" dirty="0"/>
              <a:t>；如果非终结符规则的某个右部，或者是</a:t>
            </a:r>
            <a:r>
              <a:rPr lang="en-US" altLang="zh-CN" sz="2000" b="1" dirty="0"/>
              <a:t>ε</a:t>
            </a:r>
            <a:r>
              <a:rPr lang="zh-CN" altLang="en-US" sz="2000" b="1" dirty="0"/>
              <a:t>，或者是均能推导出</a:t>
            </a:r>
            <a:r>
              <a:rPr lang="en-US" altLang="zh-CN" sz="2000" b="1" dirty="0"/>
              <a:t>ε</a:t>
            </a:r>
            <a:r>
              <a:rPr lang="zh-CN" altLang="en-US" sz="2000" b="1" dirty="0"/>
              <a:t>的非终结符串组成，则该非终结符能推导出</a:t>
            </a:r>
            <a:r>
              <a:rPr lang="en-US" altLang="zh-CN" sz="2000" b="1" dirty="0"/>
              <a:t>ε</a:t>
            </a:r>
            <a:r>
              <a:rPr lang="zh-CN" altLang="en-US" sz="2000" b="1" dirty="0"/>
              <a:t>。据此，可推导</a:t>
            </a:r>
            <a:r>
              <a:rPr lang="en-US" altLang="zh-CN" sz="2000" b="1" dirty="0"/>
              <a:t>ε</a:t>
            </a:r>
            <a:r>
              <a:rPr lang="zh-CN" altLang="en-US" sz="2000" b="1" dirty="0"/>
              <a:t>的非终结符</a:t>
            </a:r>
            <a:r>
              <a:rPr lang="zh-CN" altLang="en-US" sz="2000" b="1" dirty="0" smtClean="0"/>
              <a:t>计算方法。 </a:t>
            </a:r>
            <a:endParaRPr lang="zh-CN" altLang="en-US" sz="2000" b="1" dirty="0"/>
          </a:p>
        </p:txBody>
      </p:sp>
      <p:sp>
        <p:nvSpPr>
          <p:cNvPr id="24589" name="Rectangle 1037"/>
          <p:cNvSpPr>
            <a:spLocks noGrp="1" noChangeArrowheads="1"/>
          </p:cNvSpPr>
          <p:nvPr>
            <p:ph type="title"/>
          </p:nvPr>
        </p:nvSpPr>
        <p:spPr>
          <a:xfrm>
            <a:off x="406400" y="825500"/>
            <a:ext cx="3962400" cy="533400"/>
          </a:xfrm>
        </p:spPr>
        <p:txBody>
          <a:bodyPr/>
          <a:lstStyle/>
          <a:p>
            <a:r>
              <a:rPr lang="en-US" altLang="zh-CN" sz="2800" b="1" dirty="0" smtClean="0">
                <a:solidFill>
                  <a:srgbClr val="0000FF"/>
                </a:solidFill>
                <a:latin typeface="Times New Roman" charset="0"/>
                <a:ea typeface="黑体" pitchFamily="2" charset="-122"/>
              </a:rPr>
              <a:t>4.2</a:t>
            </a:r>
            <a:r>
              <a:rPr lang="zh-CN" altLang="en-US" sz="2800" b="1" dirty="0">
                <a:solidFill>
                  <a:srgbClr val="0000FF"/>
                </a:solidFill>
                <a:latin typeface="Times New Roman" charset="0"/>
                <a:ea typeface="黑体" pitchFamily="2" charset="-122"/>
              </a:rPr>
              <a:t>　</a:t>
            </a:r>
            <a:r>
              <a:rPr lang="en-US" altLang="zh-CN" sz="2800" b="1" dirty="0">
                <a:solidFill>
                  <a:srgbClr val="0000FF"/>
                </a:solidFill>
                <a:latin typeface="Times New Roman" charset="0"/>
                <a:ea typeface="黑体" pitchFamily="2" charset="-122"/>
              </a:rPr>
              <a:t>LL(1)</a:t>
            </a:r>
            <a:r>
              <a:rPr lang="zh-CN" altLang="en-US" sz="2800" b="1" dirty="0">
                <a:solidFill>
                  <a:srgbClr val="0000FF"/>
                </a:solidFill>
                <a:latin typeface="Times New Roman" charset="0"/>
                <a:ea typeface="黑体" pitchFamily="2" charset="-122"/>
              </a:rPr>
              <a:t>文法的判别</a:t>
            </a:r>
          </a:p>
        </p:txBody>
      </p:sp>
    </p:spTree>
    <p:extLst>
      <p:ext uri="{BB962C8B-B14F-4D97-AF65-F5344CB8AC3E}">
        <p14:creationId xmlns:p14="http://schemas.microsoft.com/office/powerpoint/2010/main" val="837406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6B45D89C-61DD-4834-BBAD-D1F9934F978E}" type="slidenum">
              <a:rPr lang="en-US" altLang="zh-CN"/>
              <a:pPr/>
              <a:t>22</a:t>
            </a:fld>
            <a:endParaRPr lang="en-US" altLang="zh-CN"/>
          </a:p>
        </p:txBody>
      </p:sp>
      <p:sp>
        <p:nvSpPr>
          <p:cNvPr id="40962" name="Text Box 1026"/>
          <p:cNvSpPr txBox="1">
            <a:spLocks noChangeArrowheads="1"/>
          </p:cNvSpPr>
          <p:nvPr/>
        </p:nvSpPr>
        <p:spPr bwMode="auto">
          <a:xfrm>
            <a:off x="392243" y="2152234"/>
            <a:ext cx="80772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10000"/>
              </a:spcBef>
            </a:pPr>
            <a:r>
              <a:rPr lang="zh-CN" altLang="en-US" sz="2000" b="1" dirty="0">
                <a:latin typeface="Times New Roman" charset="0"/>
              </a:rPr>
              <a:t>设文法</a:t>
            </a:r>
            <a:r>
              <a:rPr lang="en-US" altLang="zh-CN" sz="2000" b="1" dirty="0">
                <a:latin typeface="Times New Roman" charset="0"/>
              </a:rPr>
              <a:t>G</a:t>
            </a:r>
            <a:r>
              <a:rPr lang="zh-CN" altLang="en-US" sz="2000" b="1" dirty="0">
                <a:latin typeface="Times New Roman" charset="0"/>
              </a:rPr>
              <a:t>＝（</a:t>
            </a:r>
            <a:r>
              <a:rPr lang="en-US" altLang="zh-CN" sz="2000" b="1" dirty="0">
                <a:latin typeface="Times New Roman" charset="0"/>
              </a:rPr>
              <a:t>V</a:t>
            </a:r>
            <a:r>
              <a:rPr lang="en-US" altLang="zh-CN" sz="2000" b="1" baseline="-30000" dirty="0">
                <a:latin typeface="Times New Roman" charset="0"/>
              </a:rPr>
              <a:t>N</a:t>
            </a:r>
            <a:r>
              <a:rPr lang="zh-CN" altLang="en-US" sz="2000" b="1" dirty="0">
                <a:latin typeface="Times New Roman" charset="0"/>
              </a:rPr>
              <a:t>，</a:t>
            </a:r>
            <a:r>
              <a:rPr lang="en-US" altLang="zh-CN" sz="2000" b="1" dirty="0">
                <a:latin typeface="Times New Roman" charset="0"/>
              </a:rPr>
              <a:t>V</a:t>
            </a:r>
            <a:r>
              <a:rPr lang="en-US" altLang="zh-CN" sz="2000" b="1" baseline="-30000" dirty="0">
                <a:latin typeface="Times New Roman" charset="0"/>
              </a:rPr>
              <a:t>T</a:t>
            </a:r>
            <a:r>
              <a:rPr lang="zh-CN" altLang="en-US" sz="2000" b="1" dirty="0">
                <a:latin typeface="Times New Roman" charset="0"/>
              </a:rPr>
              <a:t>，</a:t>
            </a:r>
            <a:r>
              <a:rPr lang="en-US" altLang="zh-CN" sz="2000" b="1" dirty="0">
                <a:latin typeface="Times New Roman" charset="0"/>
              </a:rPr>
              <a:t>P</a:t>
            </a:r>
            <a:r>
              <a:rPr lang="zh-CN" altLang="en-US" sz="2000" b="1" dirty="0">
                <a:latin typeface="Times New Roman" charset="0"/>
              </a:rPr>
              <a:t>，</a:t>
            </a:r>
            <a:r>
              <a:rPr lang="en-US" altLang="zh-CN" sz="2000" b="1" dirty="0">
                <a:latin typeface="Times New Roman" charset="0"/>
              </a:rPr>
              <a:t>S</a:t>
            </a:r>
            <a:r>
              <a:rPr lang="zh-CN" altLang="en-US" sz="2000" b="1" dirty="0" smtClean="0">
                <a:latin typeface="Times New Roman" charset="0"/>
              </a:rPr>
              <a:t>），定义数组</a:t>
            </a:r>
            <a:r>
              <a:rPr lang="en-US" altLang="zh-CN" sz="2000" b="1" dirty="0" smtClean="0">
                <a:latin typeface="Times New Roman" charset="0"/>
              </a:rPr>
              <a:t>X</a:t>
            </a:r>
            <a:r>
              <a:rPr lang="zh-CN" altLang="en-US" sz="2000" b="1" dirty="0" smtClean="0">
                <a:latin typeface="Times New Roman" charset="0"/>
              </a:rPr>
              <a:t>存放计算结果，步骤</a:t>
            </a:r>
            <a:r>
              <a:rPr lang="zh-CN" altLang="en-US" sz="2000" b="1" dirty="0">
                <a:latin typeface="Times New Roman" charset="0"/>
              </a:rPr>
              <a:t>是：</a:t>
            </a:r>
          </a:p>
          <a:p>
            <a:pPr algn="l">
              <a:lnSpc>
                <a:spcPct val="110000"/>
              </a:lnSpc>
              <a:spcBef>
                <a:spcPct val="10000"/>
              </a:spcBef>
            </a:pPr>
            <a:r>
              <a:rPr lang="zh-CN" altLang="en-US" sz="2000" b="1" dirty="0">
                <a:latin typeface="Times New Roman" charset="0"/>
              </a:rPr>
              <a:t>　　⑴  </a:t>
            </a:r>
            <a:r>
              <a:rPr lang="en-US" altLang="zh-CN" sz="2000" b="1" dirty="0">
                <a:latin typeface="Times New Roman" charset="0"/>
              </a:rPr>
              <a:t>X[]</a:t>
            </a:r>
            <a:r>
              <a:rPr lang="zh-CN" altLang="en-US" sz="2000" b="1" dirty="0">
                <a:latin typeface="Times New Roman" charset="0"/>
              </a:rPr>
              <a:t>的每个数组元素置初值为“未定”；</a:t>
            </a:r>
          </a:p>
          <a:p>
            <a:pPr algn="l">
              <a:lnSpc>
                <a:spcPct val="110000"/>
              </a:lnSpc>
              <a:spcBef>
                <a:spcPct val="10000"/>
              </a:spcBef>
            </a:pPr>
            <a:r>
              <a:rPr lang="zh-CN" altLang="en-US" sz="2000" b="1" dirty="0">
                <a:latin typeface="Times New Roman" charset="0"/>
              </a:rPr>
              <a:t>　　⑵ 删除规则集中所有右部至少含有一个终结符的规则。将删除后的规则集中不在左部出现的非终结符</a:t>
            </a:r>
            <a:r>
              <a:rPr lang="en-US" altLang="zh-CN" sz="2000" b="1" dirty="0">
                <a:latin typeface="Times New Roman" charset="0"/>
              </a:rPr>
              <a:t>A</a:t>
            </a:r>
            <a:r>
              <a:rPr lang="zh-CN" altLang="en-US" sz="2000" b="1" dirty="0">
                <a:latin typeface="Times New Roman" charset="0"/>
              </a:rPr>
              <a:t>，置</a:t>
            </a:r>
            <a:r>
              <a:rPr lang="en-US" altLang="zh-CN" sz="2000" b="1" dirty="0">
                <a:latin typeface="Times New Roman" charset="0"/>
              </a:rPr>
              <a:t>X[A]</a:t>
            </a:r>
            <a:r>
              <a:rPr lang="zh-CN" altLang="en-US" sz="2000" b="1" dirty="0">
                <a:latin typeface="Times New Roman" charset="0"/>
              </a:rPr>
              <a:t>为“否”；</a:t>
            </a:r>
          </a:p>
          <a:p>
            <a:pPr algn="l">
              <a:lnSpc>
                <a:spcPct val="110000"/>
              </a:lnSpc>
              <a:spcBef>
                <a:spcPct val="10000"/>
              </a:spcBef>
            </a:pPr>
            <a:r>
              <a:rPr lang="zh-CN" altLang="en-US" sz="2000" b="1" dirty="0">
                <a:latin typeface="Times New Roman" charset="0"/>
              </a:rPr>
              <a:t>　　⑶ 所有空规则（即右部为</a:t>
            </a:r>
            <a:r>
              <a:rPr lang="en-US" altLang="zh-CN" sz="2000" b="1" dirty="0">
                <a:latin typeface="Times New Roman" charset="0"/>
              </a:rPr>
              <a:t>ε</a:t>
            </a:r>
            <a:r>
              <a:rPr lang="zh-CN" altLang="en-US" sz="2000" b="1" dirty="0">
                <a:latin typeface="Times New Roman" charset="0"/>
              </a:rPr>
              <a:t>的规则）之左部非终结</a:t>
            </a:r>
            <a:r>
              <a:rPr lang="en-US" altLang="zh-CN" sz="2000" b="1" dirty="0">
                <a:latin typeface="Times New Roman" charset="0"/>
              </a:rPr>
              <a:t>A</a:t>
            </a:r>
            <a:r>
              <a:rPr lang="zh-CN" altLang="en-US" sz="2000" b="1" dirty="0">
                <a:latin typeface="Times New Roman" charset="0"/>
              </a:rPr>
              <a:t>，置</a:t>
            </a:r>
            <a:r>
              <a:rPr lang="en-US" altLang="zh-CN" sz="2000" b="1" dirty="0">
                <a:latin typeface="Times New Roman" charset="0"/>
              </a:rPr>
              <a:t>X[A]</a:t>
            </a:r>
            <a:r>
              <a:rPr lang="zh-CN" altLang="en-US" sz="2000" b="1" dirty="0">
                <a:latin typeface="Times New Roman" charset="0"/>
              </a:rPr>
              <a:t>为“是”，并删除左部为</a:t>
            </a:r>
            <a:r>
              <a:rPr lang="en-US" altLang="zh-CN" sz="2000" b="1" dirty="0">
                <a:latin typeface="Times New Roman" charset="0"/>
              </a:rPr>
              <a:t>A</a:t>
            </a:r>
            <a:r>
              <a:rPr lang="zh-CN" altLang="en-US" sz="2000" b="1" dirty="0">
                <a:latin typeface="Times New Roman" charset="0"/>
              </a:rPr>
              <a:t>所有规则；</a:t>
            </a:r>
          </a:p>
          <a:p>
            <a:pPr algn="l">
              <a:lnSpc>
                <a:spcPct val="110000"/>
              </a:lnSpc>
              <a:spcBef>
                <a:spcPct val="10000"/>
              </a:spcBef>
            </a:pPr>
            <a:r>
              <a:rPr lang="zh-CN" altLang="en-US" sz="2000" b="1" dirty="0">
                <a:latin typeface="Times New Roman" charset="0"/>
              </a:rPr>
              <a:t>　　⑷ 均由可推导出</a:t>
            </a:r>
            <a:r>
              <a:rPr lang="en-US" altLang="zh-CN" sz="2000" b="1" dirty="0">
                <a:latin typeface="Times New Roman" charset="0"/>
              </a:rPr>
              <a:t>ε</a:t>
            </a:r>
            <a:r>
              <a:rPr lang="zh-CN" altLang="en-US" sz="2000" b="1" dirty="0">
                <a:latin typeface="Times New Roman" charset="0"/>
              </a:rPr>
              <a:t>的非终结符串组成右部之左部非终结</a:t>
            </a:r>
            <a:r>
              <a:rPr lang="en-US" altLang="zh-CN" sz="2000" b="1" dirty="0">
                <a:latin typeface="Times New Roman" charset="0"/>
              </a:rPr>
              <a:t>A</a:t>
            </a:r>
            <a:r>
              <a:rPr lang="zh-CN" altLang="en-US" sz="2000" b="1" dirty="0">
                <a:latin typeface="Times New Roman" charset="0"/>
              </a:rPr>
              <a:t>，置</a:t>
            </a:r>
            <a:r>
              <a:rPr lang="en-US" altLang="zh-CN" sz="2000" b="1" dirty="0">
                <a:latin typeface="Times New Roman" charset="0"/>
              </a:rPr>
              <a:t>X[A]</a:t>
            </a:r>
            <a:r>
              <a:rPr lang="zh-CN" altLang="en-US" sz="2000" b="1" dirty="0">
                <a:latin typeface="Times New Roman" charset="0"/>
              </a:rPr>
              <a:t>为“是”，并删除左部为</a:t>
            </a:r>
            <a:r>
              <a:rPr lang="en-US" altLang="zh-CN" sz="2000" b="1" dirty="0">
                <a:latin typeface="Times New Roman" charset="0"/>
              </a:rPr>
              <a:t>A</a:t>
            </a:r>
            <a:r>
              <a:rPr lang="zh-CN" altLang="en-US" sz="2000" b="1" dirty="0">
                <a:latin typeface="Times New Roman" charset="0"/>
              </a:rPr>
              <a:t>所有规则； </a:t>
            </a:r>
          </a:p>
          <a:p>
            <a:pPr algn="l">
              <a:lnSpc>
                <a:spcPct val="110000"/>
              </a:lnSpc>
              <a:spcBef>
                <a:spcPct val="10000"/>
              </a:spcBef>
            </a:pPr>
            <a:r>
              <a:rPr lang="zh-CN" altLang="en-US" sz="2000" b="1" dirty="0">
                <a:latin typeface="Times New Roman" charset="0"/>
              </a:rPr>
              <a:t>　　⑸ 由含有不可推导出</a:t>
            </a:r>
            <a:r>
              <a:rPr lang="en-US" altLang="zh-CN" sz="2000" b="1" dirty="0">
                <a:latin typeface="Times New Roman" charset="0"/>
              </a:rPr>
              <a:t>ε</a:t>
            </a:r>
            <a:r>
              <a:rPr lang="zh-CN" altLang="en-US" sz="2000" b="1" dirty="0">
                <a:latin typeface="Times New Roman" charset="0"/>
              </a:rPr>
              <a:t>的非终结符串组成右部之左部非终结</a:t>
            </a:r>
            <a:r>
              <a:rPr lang="en-US" altLang="zh-CN" sz="2000" b="1" dirty="0">
                <a:latin typeface="Times New Roman" charset="0"/>
              </a:rPr>
              <a:t>A</a:t>
            </a:r>
            <a:r>
              <a:rPr lang="zh-CN" altLang="en-US" sz="2000" b="1" dirty="0">
                <a:latin typeface="Times New Roman" charset="0"/>
              </a:rPr>
              <a:t>，置</a:t>
            </a:r>
            <a:r>
              <a:rPr lang="en-US" altLang="zh-CN" sz="2000" b="1" dirty="0">
                <a:latin typeface="Times New Roman" charset="0"/>
              </a:rPr>
              <a:t>X[A]</a:t>
            </a:r>
            <a:r>
              <a:rPr lang="zh-CN" altLang="en-US" sz="2000" b="1" dirty="0">
                <a:latin typeface="Times New Roman" charset="0"/>
              </a:rPr>
              <a:t>为“否”，并删除左部为</a:t>
            </a:r>
            <a:r>
              <a:rPr lang="en-US" altLang="zh-CN" sz="2000" b="1" dirty="0">
                <a:latin typeface="Times New Roman" charset="0"/>
              </a:rPr>
              <a:t>A</a:t>
            </a:r>
            <a:r>
              <a:rPr lang="zh-CN" altLang="en-US" sz="2000" b="1" dirty="0">
                <a:latin typeface="Times New Roman" charset="0"/>
              </a:rPr>
              <a:t>所有规则；</a:t>
            </a:r>
          </a:p>
          <a:p>
            <a:pPr algn="l">
              <a:lnSpc>
                <a:spcPct val="110000"/>
              </a:lnSpc>
              <a:spcBef>
                <a:spcPct val="10000"/>
              </a:spcBef>
            </a:pPr>
            <a:r>
              <a:rPr lang="zh-CN" altLang="en-US" sz="2000" b="1" dirty="0">
                <a:latin typeface="Times New Roman" charset="0"/>
              </a:rPr>
              <a:t>　　⑹ 重复⑷、⑸，直到</a:t>
            </a:r>
            <a:r>
              <a:rPr lang="en-US" altLang="zh-CN" sz="2000" b="1" dirty="0">
                <a:latin typeface="Times New Roman" charset="0"/>
              </a:rPr>
              <a:t>X[]</a:t>
            </a:r>
            <a:r>
              <a:rPr lang="zh-CN" altLang="en-US" sz="2000" b="1" dirty="0">
                <a:latin typeface="Times New Roman" charset="0"/>
              </a:rPr>
              <a:t>不再变化为止。</a:t>
            </a:r>
          </a:p>
        </p:txBody>
      </p:sp>
      <p:sp>
        <p:nvSpPr>
          <p:cNvPr id="40963" name="Rectangle 1027"/>
          <p:cNvSpPr>
            <a:spLocks noChangeArrowheads="1"/>
          </p:cNvSpPr>
          <p:nvPr/>
        </p:nvSpPr>
        <p:spPr bwMode="auto">
          <a:xfrm>
            <a:off x="609600" y="842665"/>
            <a:ext cx="8305800" cy="1200329"/>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87363" algn="l">
              <a:lnSpc>
                <a:spcPct val="120000"/>
              </a:lnSpc>
              <a:spcBef>
                <a:spcPct val="10000"/>
              </a:spcBef>
            </a:pPr>
            <a:r>
              <a:rPr lang="en-US" altLang="zh-CN" sz="2000" b="1" dirty="0">
                <a:latin typeface="Times New Roman" charset="0"/>
              </a:rPr>
              <a:t>X[]</a:t>
            </a:r>
            <a:r>
              <a:rPr lang="zh-CN" altLang="en-US" sz="2000" b="1" dirty="0">
                <a:latin typeface="Times New Roman" charset="0"/>
              </a:rPr>
              <a:t>是一个非终结符为下标、元素个数为</a:t>
            </a:r>
            <a:r>
              <a:rPr lang="en-US" altLang="zh-CN" sz="2000" b="1" dirty="0">
                <a:latin typeface="Times New Roman" charset="0"/>
              </a:rPr>
              <a:t>︱V</a:t>
            </a:r>
            <a:r>
              <a:rPr lang="en-US" altLang="zh-CN" sz="2000" b="1" baseline="-30000" dirty="0">
                <a:latin typeface="Times New Roman" charset="0"/>
              </a:rPr>
              <a:t>N</a:t>
            </a:r>
            <a:r>
              <a:rPr lang="en-US" altLang="zh-CN" sz="2000" b="1" dirty="0">
                <a:latin typeface="Times New Roman" charset="0"/>
              </a:rPr>
              <a:t>︱</a:t>
            </a:r>
            <a:r>
              <a:rPr lang="zh-CN" altLang="en-US" sz="2000" b="1" dirty="0">
                <a:latin typeface="Times New Roman" charset="0"/>
              </a:rPr>
              <a:t>的一维数组。数组元素</a:t>
            </a:r>
            <a:r>
              <a:rPr lang="en-US" altLang="zh-CN" sz="2000" b="1" dirty="0">
                <a:latin typeface="Times New Roman" charset="0"/>
              </a:rPr>
              <a:t>X[A]</a:t>
            </a:r>
            <a:r>
              <a:rPr lang="zh-CN" altLang="en-US" sz="2000" b="1" dirty="0">
                <a:latin typeface="Times New Roman" charset="0"/>
              </a:rPr>
              <a:t>取值为“未定”、“否”和“是”，分别表示非终结符</a:t>
            </a:r>
            <a:r>
              <a:rPr lang="en-US" altLang="zh-CN" sz="2000" b="1" dirty="0">
                <a:latin typeface="Times New Roman" charset="0"/>
              </a:rPr>
              <a:t>A</a:t>
            </a:r>
            <a:r>
              <a:rPr lang="zh-CN" altLang="en-US" sz="2000" b="1" dirty="0">
                <a:latin typeface="Times New Roman" charset="0"/>
              </a:rPr>
              <a:t>还不确定能否可</a:t>
            </a:r>
            <a:r>
              <a:rPr lang="zh-CN" altLang="en-US" sz="2000" b="1" dirty="0" smtClean="0">
                <a:latin typeface="Times New Roman" charset="0"/>
              </a:rPr>
              <a:t>推导出</a:t>
            </a:r>
            <a:r>
              <a:rPr lang="en-US" altLang="zh-CN" sz="2000" b="1" dirty="0" smtClean="0">
                <a:latin typeface="Times New Roman" charset="0"/>
              </a:rPr>
              <a:t>ε</a:t>
            </a:r>
            <a:r>
              <a:rPr lang="zh-CN" altLang="en-US" sz="2000" b="1" dirty="0">
                <a:latin typeface="Times New Roman" charset="0"/>
              </a:rPr>
              <a:t>、确定不可</a:t>
            </a:r>
            <a:r>
              <a:rPr lang="zh-CN" altLang="en-US" sz="2000" b="1" dirty="0" smtClean="0">
                <a:latin typeface="Times New Roman" charset="0"/>
              </a:rPr>
              <a:t>推导出</a:t>
            </a:r>
            <a:r>
              <a:rPr lang="en-US" altLang="zh-CN" sz="2000" b="1" dirty="0" smtClean="0">
                <a:latin typeface="Times New Roman" charset="0"/>
              </a:rPr>
              <a:t>ε</a:t>
            </a:r>
            <a:r>
              <a:rPr lang="zh-CN" altLang="en-US" sz="2000" b="1" dirty="0">
                <a:latin typeface="Times New Roman" charset="0"/>
              </a:rPr>
              <a:t>和确定可</a:t>
            </a:r>
            <a:r>
              <a:rPr lang="zh-CN" altLang="en-US" sz="2000" b="1" dirty="0" smtClean="0">
                <a:latin typeface="Times New Roman" charset="0"/>
              </a:rPr>
              <a:t>推导出</a:t>
            </a:r>
            <a:r>
              <a:rPr lang="en-US" altLang="zh-CN" sz="2000" b="1" dirty="0" smtClean="0">
                <a:latin typeface="Times New Roman" charset="0"/>
              </a:rPr>
              <a:t>ε</a:t>
            </a:r>
            <a:r>
              <a:rPr lang="zh-CN" altLang="en-US" sz="2000" b="1" dirty="0">
                <a:latin typeface="Times New Roman" charset="0"/>
              </a:rPr>
              <a:t>。</a:t>
            </a:r>
          </a:p>
        </p:txBody>
      </p:sp>
      <p:sp>
        <p:nvSpPr>
          <p:cNvPr id="5" name="Text Box 1034"/>
          <p:cNvSpPr txBox="1">
            <a:spLocks noChangeArrowheads="1"/>
          </p:cNvSpPr>
          <p:nvPr/>
        </p:nvSpPr>
        <p:spPr bwMode="auto">
          <a:xfrm>
            <a:off x="381000" y="381000"/>
            <a:ext cx="472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smtClean="0">
                <a:solidFill>
                  <a:srgbClr val="CC0099"/>
                </a:solidFill>
                <a:latin typeface="Times New Roman" charset="0"/>
                <a:ea typeface="黑体" pitchFamily="2" charset="-122"/>
              </a:rPr>
              <a:t>计算</a:t>
            </a:r>
            <a:r>
              <a:rPr lang="zh-CN" altLang="en-US" sz="2400" b="1" dirty="0">
                <a:solidFill>
                  <a:srgbClr val="CC0099"/>
                </a:solidFill>
                <a:latin typeface="Times New Roman" charset="0"/>
                <a:ea typeface="黑体" pitchFamily="2" charset="-122"/>
              </a:rPr>
              <a:t>可</a:t>
            </a:r>
            <a:r>
              <a:rPr lang="zh-CN" altLang="en-US" sz="2400" b="1" dirty="0" smtClean="0">
                <a:solidFill>
                  <a:srgbClr val="CC0099"/>
                </a:solidFill>
                <a:latin typeface="Times New Roman" charset="0"/>
                <a:ea typeface="黑体" pitchFamily="2" charset="-122"/>
              </a:rPr>
              <a:t>推导出</a:t>
            </a:r>
            <a:r>
              <a:rPr lang="en-US" altLang="zh-CN" sz="2400" b="1" dirty="0" smtClean="0">
                <a:solidFill>
                  <a:srgbClr val="CC0099"/>
                </a:solidFill>
                <a:latin typeface="Times New Roman" charset="0"/>
                <a:ea typeface="黑体" pitchFamily="2" charset="-122"/>
              </a:rPr>
              <a:t>ε</a:t>
            </a:r>
            <a:r>
              <a:rPr lang="zh-CN" altLang="en-US" sz="2400" b="1" dirty="0">
                <a:solidFill>
                  <a:srgbClr val="CC0099"/>
                </a:solidFill>
                <a:latin typeface="Times New Roman" charset="0"/>
                <a:ea typeface="黑体" pitchFamily="2" charset="-122"/>
              </a:rPr>
              <a:t>的非终结符 </a:t>
            </a:r>
          </a:p>
        </p:txBody>
      </p:sp>
    </p:spTree>
    <p:extLst>
      <p:ext uri="{BB962C8B-B14F-4D97-AF65-F5344CB8AC3E}">
        <p14:creationId xmlns:p14="http://schemas.microsoft.com/office/powerpoint/2010/main" val="242415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D54A4070-C66F-4C97-80DC-389D1DB8ABA0}" type="slidenum">
              <a:rPr lang="en-US" altLang="zh-CN"/>
              <a:pPr/>
              <a:t>23</a:t>
            </a:fld>
            <a:endParaRPr lang="en-US" altLang="zh-CN"/>
          </a:p>
        </p:txBody>
      </p:sp>
      <p:sp>
        <p:nvSpPr>
          <p:cNvPr id="35845" name="Text Box 1029"/>
          <p:cNvSpPr txBox="1">
            <a:spLocks noChangeArrowheads="1"/>
          </p:cNvSpPr>
          <p:nvPr/>
        </p:nvSpPr>
        <p:spPr bwMode="auto">
          <a:xfrm>
            <a:off x="482600" y="1219200"/>
            <a:ext cx="8077200" cy="454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65138">
              <a:defRPr kumimoji="1" sz="2400">
                <a:solidFill>
                  <a:schemeClr val="tx1"/>
                </a:solidFill>
                <a:latin typeface="Times New Roman" charset="0"/>
                <a:ea typeface="宋体" pitchFamily="2" charset="-122"/>
              </a:defRPr>
            </a:lvl1pPr>
            <a:lvl2pPr marL="5699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ct val="40000"/>
              </a:spcBef>
            </a:pPr>
            <a:r>
              <a:rPr lang="zh-CN" altLang="en-US" sz="2000" b="1" dirty="0"/>
              <a:t>设文法</a:t>
            </a:r>
            <a:r>
              <a:rPr lang="en-US" altLang="zh-CN" sz="2000" b="1" dirty="0"/>
              <a:t>G</a:t>
            </a:r>
            <a:r>
              <a:rPr lang="zh-CN" altLang="en-US" sz="2000" b="1" dirty="0"/>
              <a:t>＝（</a:t>
            </a:r>
            <a:r>
              <a:rPr lang="en-US" altLang="zh-CN" sz="2000" b="1" dirty="0"/>
              <a:t>V</a:t>
            </a:r>
            <a:r>
              <a:rPr lang="en-US" altLang="zh-CN" sz="2000" b="1" baseline="-30000" dirty="0"/>
              <a:t>N</a:t>
            </a:r>
            <a:r>
              <a:rPr lang="zh-CN" altLang="en-US" sz="2000" b="1" dirty="0"/>
              <a:t>，</a:t>
            </a:r>
            <a:r>
              <a:rPr lang="en-US" altLang="zh-CN" sz="2000" b="1" dirty="0"/>
              <a:t>V</a:t>
            </a:r>
            <a:r>
              <a:rPr lang="en-US" altLang="zh-CN" sz="2000" b="1" baseline="-30000" dirty="0"/>
              <a:t>T</a:t>
            </a:r>
            <a:r>
              <a:rPr lang="zh-CN" altLang="en-US" sz="2000" b="1" dirty="0"/>
              <a:t>，</a:t>
            </a:r>
            <a:r>
              <a:rPr lang="en-US" altLang="zh-CN" sz="2000" b="1" dirty="0"/>
              <a:t>P</a:t>
            </a:r>
            <a:r>
              <a:rPr lang="zh-CN" altLang="en-US" sz="2000" b="1" dirty="0"/>
              <a:t>，</a:t>
            </a:r>
            <a:r>
              <a:rPr lang="en-US" altLang="zh-CN" sz="2000" b="1" dirty="0"/>
              <a:t>S</a:t>
            </a:r>
            <a:r>
              <a:rPr lang="zh-CN" altLang="en-US" sz="2000" b="1" dirty="0"/>
              <a:t>），</a:t>
            </a:r>
            <a:r>
              <a:rPr lang="en-US" altLang="zh-CN" sz="2000" b="1" dirty="0"/>
              <a:t>X∈V</a:t>
            </a:r>
            <a:r>
              <a:rPr lang="en-US" altLang="zh-CN" sz="2000" b="1" baseline="-30000" dirty="0"/>
              <a:t>N</a:t>
            </a:r>
            <a:r>
              <a:rPr lang="en-US" altLang="zh-CN" sz="2000" b="1" dirty="0"/>
              <a:t>∪V</a:t>
            </a:r>
            <a:r>
              <a:rPr lang="en-US" altLang="zh-CN" sz="2000" b="1" baseline="-30000" dirty="0"/>
              <a:t>T</a:t>
            </a:r>
            <a:r>
              <a:rPr lang="zh-CN" altLang="en-US" sz="2000" b="1" dirty="0"/>
              <a:t>， </a:t>
            </a:r>
            <a:r>
              <a:rPr lang="en-US" altLang="zh-CN" sz="2000" b="1" dirty="0"/>
              <a:t>FIRST(X)</a:t>
            </a:r>
            <a:r>
              <a:rPr lang="zh-CN" altLang="en-US" sz="2000" b="1" dirty="0"/>
              <a:t>初值为空集。计算</a:t>
            </a:r>
            <a:r>
              <a:rPr lang="en-US" altLang="zh-CN" sz="2000" b="1" dirty="0"/>
              <a:t>FIRST(X)</a:t>
            </a:r>
            <a:r>
              <a:rPr lang="zh-CN" altLang="en-US" sz="2000" b="1" dirty="0"/>
              <a:t>集步骤是：</a:t>
            </a:r>
          </a:p>
          <a:p>
            <a:pPr algn="l">
              <a:spcBef>
                <a:spcPct val="40000"/>
              </a:spcBef>
            </a:pPr>
            <a:r>
              <a:rPr lang="zh-CN" altLang="en-US" sz="2000" b="1" dirty="0"/>
              <a:t>⑴ 对于所有终结</a:t>
            </a:r>
            <a:r>
              <a:rPr lang="zh-CN" altLang="en-US" sz="2000" b="1" dirty="0" smtClean="0"/>
              <a:t>符号</a:t>
            </a:r>
            <a:r>
              <a:rPr lang="en-US" altLang="zh-CN" sz="2000" b="1" dirty="0" smtClean="0"/>
              <a:t>X</a:t>
            </a:r>
            <a:r>
              <a:rPr lang="zh-CN" altLang="en-US" sz="2000" b="1" dirty="0" smtClean="0"/>
              <a:t>，</a:t>
            </a:r>
            <a:r>
              <a:rPr lang="en-US" altLang="zh-CN" sz="2000" b="1" dirty="0"/>
              <a:t>FIRST(X)</a:t>
            </a:r>
            <a:r>
              <a:rPr lang="zh-CN" altLang="en-US" sz="2000" b="1" dirty="0"/>
              <a:t>＝</a:t>
            </a:r>
            <a:r>
              <a:rPr lang="en-US" altLang="zh-CN" sz="2000" b="1" dirty="0" smtClean="0"/>
              <a:t>{X};</a:t>
            </a:r>
            <a:endParaRPr lang="en-US" altLang="zh-CN" sz="2000" b="1" dirty="0"/>
          </a:p>
          <a:p>
            <a:pPr algn="l">
              <a:spcBef>
                <a:spcPct val="40000"/>
              </a:spcBef>
            </a:pPr>
            <a:r>
              <a:rPr lang="en-US" altLang="zh-CN" sz="2000" b="1" dirty="0"/>
              <a:t>⑵ </a:t>
            </a:r>
            <a:r>
              <a:rPr lang="zh-CN" altLang="en-US" sz="2000" b="1" dirty="0"/>
              <a:t>对于所有空规则</a:t>
            </a:r>
            <a:r>
              <a:rPr lang="en-US" altLang="zh-CN" sz="2000" b="1" dirty="0" err="1"/>
              <a:t>X→ε</a:t>
            </a:r>
            <a:r>
              <a:rPr lang="zh-CN" altLang="en-US" sz="2000" b="1" dirty="0"/>
              <a:t>，</a:t>
            </a:r>
            <a:r>
              <a:rPr lang="en-US" altLang="zh-CN" sz="2000" b="1" dirty="0"/>
              <a:t>FIRST(X)∪</a:t>
            </a:r>
            <a:r>
              <a:rPr lang="zh-CN" altLang="en-US" sz="2000" b="1" dirty="0"/>
              <a:t>＝</a:t>
            </a:r>
            <a:r>
              <a:rPr lang="en-US" altLang="zh-CN" sz="2000" b="1" dirty="0"/>
              <a:t>{ε};</a:t>
            </a:r>
          </a:p>
          <a:p>
            <a:pPr algn="l">
              <a:spcBef>
                <a:spcPct val="40000"/>
              </a:spcBef>
            </a:pPr>
            <a:r>
              <a:rPr lang="en-US" altLang="zh-CN" sz="2000" b="1" dirty="0"/>
              <a:t>⑶ </a:t>
            </a:r>
            <a:r>
              <a:rPr lang="zh-CN" altLang="en-US" sz="2000" b="1" dirty="0"/>
              <a:t>对于所有形如</a:t>
            </a:r>
            <a:r>
              <a:rPr lang="en-US" altLang="zh-CN" sz="2000" b="1" dirty="0" err="1"/>
              <a:t>X→a</a:t>
            </a:r>
            <a:r>
              <a:rPr lang="en-US" altLang="zh-CN" sz="2000" b="1" dirty="0"/>
              <a:t>···</a:t>
            </a:r>
            <a:r>
              <a:rPr lang="zh-CN" altLang="en-US" sz="2000" b="1" dirty="0"/>
              <a:t>规则，且</a:t>
            </a:r>
            <a:r>
              <a:rPr lang="en-US" altLang="zh-CN" sz="2000" b="1" dirty="0" err="1"/>
              <a:t>a∈V</a:t>
            </a:r>
            <a:r>
              <a:rPr lang="en-US" altLang="zh-CN" sz="2000" b="1" baseline="-30000" dirty="0" err="1"/>
              <a:t>T</a:t>
            </a:r>
            <a:r>
              <a:rPr lang="zh-CN" altLang="en-US" sz="2000" b="1" dirty="0"/>
              <a:t>，</a:t>
            </a:r>
            <a:r>
              <a:rPr lang="en-US" altLang="zh-CN" sz="2000" b="1" dirty="0"/>
              <a:t>FIRST(X)∪</a:t>
            </a:r>
            <a:r>
              <a:rPr lang="zh-CN" altLang="en-US" sz="2000" b="1" dirty="0"/>
              <a:t>＝</a:t>
            </a:r>
            <a:r>
              <a:rPr lang="en-US" altLang="zh-CN" sz="2000" b="1" dirty="0"/>
              <a:t>{a}; </a:t>
            </a:r>
          </a:p>
          <a:p>
            <a:pPr algn="l">
              <a:spcBef>
                <a:spcPct val="40000"/>
              </a:spcBef>
            </a:pPr>
            <a:r>
              <a:rPr lang="en-US" altLang="zh-CN" sz="2000" b="1" dirty="0"/>
              <a:t>⑷ </a:t>
            </a:r>
            <a:r>
              <a:rPr lang="zh-CN" altLang="en-US" sz="2000" b="1" dirty="0"/>
              <a:t>对于所有形如</a:t>
            </a:r>
            <a:r>
              <a:rPr lang="en-US" altLang="zh-CN" sz="2000" b="1" dirty="0"/>
              <a:t>X→Y</a:t>
            </a:r>
            <a:r>
              <a:rPr lang="en-US" altLang="zh-CN" sz="2000" b="1" baseline="-30000" dirty="0"/>
              <a:t>1</a:t>
            </a:r>
            <a:r>
              <a:rPr lang="en-US" altLang="zh-CN" sz="2000" b="1" dirty="0"/>
              <a:t>Y</a:t>
            </a:r>
            <a:r>
              <a:rPr lang="en-US" altLang="zh-CN" sz="2000" b="1" baseline="-30000" dirty="0"/>
              <a:t>2</a:t>
            </a:r>
            <a:r>
              <a:rPr lang="en-US" altLang="zh-CN" sz="2000" b="1" dirty="0"/>
              <a:t>···</a:t>
            </a:r>
            <a:r>
              <a:rPr lang="en-US" altLang="zh-CN" sz="2000" b="1" dirty="0" err="1"/>
              <a:t>Y</a:t>
            </a:r>
            <a:r>
              <a:rPr lang="en-US" altLang="zh-CN" sz="2000" b="1" baseline="-30000" dirty="0" err="1"/>
              <a:t>n</a:t>
            </a:r>
            <a:r>
              <a:rPr lang="zh-CN" altLang="en-US" sz="2000" b="1" dirty="0"/>
              <a:t>规则， </a:t>
            </a:r>
          </a:p>
          <a:p>
            <a:pPr algn="l">
              <a:spcBef>
                <a:spcPct val="40000"/>
              </a:spcBef>
            </a:pPr>
            <a:r>
              <a:rPr lang="zh-CN" altLang="en-US" sz="2000" b="1" dirty="0"/>
              <a:t>    如果</a:t>
            </a:r>
            <a:r>
              <a:rPr lang="en-US" altLang="zh-CN" sz="2000" b="1" dirty="0"/>
              <a:t>Y</a:t>
            </a:r>
            <a:r>
              <a:rPr lang="en-US" altLang="zh-CN" sz="2000" b="1" baseline="-30000" dirty="0"/>
              <a:t>1</a:t>
            </a:r>
            <a:r>
              <a:rPr lang="en-US" altLang="zh-CN" sz="2000" b="1" dirty="0">
                <a:sym typeface="Symbol" pitchFamily="18" charset="2"/>
              </a:rPr>
              <a:t></a:t>
            </a:r>
            <a:r>
              <a:rPr lang="en-US" altLang="zh-CN" sz="2000" b="1" dirty="0"/>
              <a:t>ε</a:t>
            </a:r>
            <a:r>
              <a:rPr lang="zh-CN" altLang="en-US" sz="2000" b="1" dirty="0"/>
              <a:t>、</a:t>
            </a:r>
            <a:r>
              <a:rPr lang="en-US" altLang="zh-CN" sz="2000" b="1" dirty="0"/>
              <a:t>Y</a:t>
            </a:r>
            <a:r>
              <a:rPr lang="en-US" altLang="zh-CN" sz="2000" b="1" baseline="-30000" dirty="0"/>
              <a:t>2</a:t>
            </a:r>
            <a:r>
              <a:rPr lang="en-US" altLang="zh-CN" sz="2000" b="1" dirty="0">
                <a:sym typeface="Symbol" pitchFamily="18" charset="2"/>
              </a:rPr>
              <a:t></a:t>
            </a:r>
            <a:r>
              <a:rPr lang="en-US" altLang="zh-CN" sz="2000" b="1" dirty="0"/>
              <a:t>ε</a:t>
            </a:r>
            <a:r>
              <a:rPr lang="zh-CN" altLang="en-US" sz="2000" b="1" dirty="0"/>
              <a:t>、</a:t>
            </a:r>
            <a:r>
              <a:rPr lang="en-US" altLang="zh-CN" sz="2000" b="1" dirty="0"/>
              <a:t>···</a:t>
            </a:r>
            <a:r>
              <a:rPr lang="zh-CN" altLang="en-US" sz="2000" b="1" dirty="0"/>
              <a:t>、</a:t>
            </a:r>
            <a:r>
              <a:rPr lang="en-US" altLang="zh-CN" sz="2000" b="1" dirty="0"/>
              <a:t>Y</a:t>
            </a:r>
            <a:r>
              <a:rPr lang="en-US" altLang="zh-CN" sz="2000" b="1" baseline="-30000" dirty="0"/>
              <a:t>i-1</a:t>
            </a:r>
            <a:r>
              <a:rPr lang="en-US" altLang="zh-CN" sz="2000" b="1" dirty="0">
                <a:sym typeface="Symbol" pitchFamily="18" charset="2"/>
              </a:rPr>
              <a:t></a:t>
            </a:r>
            <a:r>
              <a:rPr lang="en-US" altLang="zh-CN" sz="2000" b="1" dirty="0"/>
              <a:t>ε</a:t>
            </a:r>
            <a:r>
              <a:rPr lang="zh-CN" altLang="en-US" sz="2000" b="1" dirty="0"/>
              <a:t>（</a:t>
            </a:r>
            <a:r>
              <a:rPr lang="en-US" altLang="zh-CN" sz="2000" b="1" dirty="0" err="1"/>
              <a:t>i</a:t>
            </a:r>
            <a:r>
              <a:rPr lang="zh-CN" altLang="en-US" sz="2000" b="1" dirty="0"/>
              <a:t>＜</a:t>
            </a:r>
            <a:r>
              <a:rPr lang="en-US" altLang="zh-CN" sz="2000" b="1" dirty="0"/>
              <a:t>n</a:t>
            </a:r>
            <a:r>
              <a:rPr lang="zh-CN" altLang="en-US" sz="2000" b="1" dirty="0"/>
              <a:t>）</a:t>
            </a:r>
            <a:r>
              <a:rPr lang="en-US" altLang="zh-CN" sz="2000" b="1" dirty="0"/>
              <a:t>, </a:t>
            </a:r>
            <a:r>
              <a:rPr lang="zh-CN" altLang="en-US" sz="2000" b="1" dirty="0"/>
              <a:t>则</a:t>
            </a:r>
          </a:p>
          <a:p>
            <a:pPr algn="l">
              <a:spcBef>
                <a:spcPct val="40000"/>
              </a:spcBef>
            </a:pPr>
            <a:r>
              <a:rPr lang="zh-CN" altLang="en-US" sz="2000" b="1" dirty="0"/>
              <a:t>      </a:t>
            </a:r>
            <a:r>
              <a:rPr lang="en-US" altLang="zh-CN" sz="2000" b="1" dirty="0"/>
              <a:t>FIRST(X)∪</a:t>
            </a:r>
            <a:r>
              <a:rPr lang="zh-CN" altLang="en-US" sz="2000" b="1" dirty="0"/>
              <a:t>＝（</a:t>
            </a:r>
            <a:r>
              <a:rPr lang="en-US" altLang="zh-CN" sz="2000" b="1" dirty="0"/>
              <a:t>FIRST(Y</a:t>
            </a:r>
            <a:r>
              <a:rPr lang="en-US" altLang="zh-CN" sz="2000" b="1" baseline="-30000" dirty="0"/>
              <a:t>1</a:t>
            </a:r>
            <a:r>
              <a:rPr lang="en-US" altLang="zh-CN" sz="2000" b="1" dirty="0"/>
              <a:t>)∪FIRST(Y</a:t>
            </a:r>
            <a:r>
              <a:rPr lang="en-US" altLang="zh-CN" sz="2000" b="1" baseline="-30000" dirty="0"/>
              <a:t>2</a:t>
            </a:r>
            <a:r>
              <a:rPr lang="en-US" altLang="zh-CN" sz="2000" b="1" dirty="0"/>
              <a:t>)···∪FIRST(Y</a:t>
            </a:r>
            <a:r>
              <a:rPr lang="en-US" altLang="zh-CN" sz="2000" b="1" baseline="-10000" dirty="0"/>
              <a:t>i</a:t>
            </a:r>
            <a:r>
              <a:rPr lang="en-US" altLang="zh-CN" sz="2000" b="1" dirty="0"/>
              <a:t>))</a:t>
            </a:r>
            <a:r>
              <a:rPr lang="zh-CN" altLang="en-US" sz="2000" b="1" dirty="0"/>
              <a:t>－</a:t>
            </a:r>
            <a:r>
              <a:rPr lang="en-US" altLang="zh-CN" sz="2000" b="1" dirty="0"/>
              <a:t>{ε};</a:t>
            </a:r>
          </a:p>
          <a:p>
            <a:pPr algn="l">
              <a:spcBef>
                <a:spcPct val="40000"/>
              </a:spcBef>
            </a:pPr>
            <a:r>
              <a:rPr lang="en-US" altLang="zh-CN" sz="2000" b="1" dirty="0"/>
              <a:t>    </a:t>
            </a:r>
            <a:r>
              <a:rPr lang="zh-CN" altLang="en-US" sz="2000" b="1" dirty="0"/>
              <a:t>如果</a:t>
            </a:r>
            <a:r>
              <a:rPr lang="en-US" altLang="zh-CN" sz="2000" b="1" dirty="0"/>
              <a:t>Y</a:t>
            </a:r>
            <a:r>
              <a:rPr lang="en-US" altLang="zh-CN" sz="2000" b="1" baseline="-30000" dirty="0"/>
              <a:t>1</a:t>
            </a:r>
            <a:r>
              <a:rPr lang="en-US" altLang="zh-CN" sz="2000" b="1" dirty="0">
                <a:sym typeface="Symbol" pitchFamily="18" charset="2"/>
              </a:rPr>
              <a:t></a:t>
            </a:r>
            <a:r>
              <a:rPr lang="en-US" altLang="zh-CN" sz="2000" b="1" dirty="0"/>
              <a:t>ε</a:t>
            </a:r>
            <a:r>
              <a:rPr lang="zh-CN" altLang="en-US" sz="2000" b="1" dirty="0"/>
              <a:t>、</a:t>
            </a:r>
            <a:r>
              <a:rPr lang="en-US" altLang="zh-CN" sz="2000" b="1" dirty="0"/>
              <a:t>Y</a:t>
            </a:r>
            <a:r>
              <a:rPr lang="en-US" altLang="zh-CN" sz="2000" b="1" baseline="-30000" dirty="0"/>
              <a:t>2</a:t>
            </a:r>
            <a:r>
              <a:rPr lang="en-US" altLang="zh-CN" sz="2000" b="1" dirty="0">
                <a:sym typeface="Symbol" pitchFamily="18" charset="2"/>
              </a:rPr>
              <a:t></a:t>
            </a:r>
            <a:r>
              <a:rPr lang="en-US" altLang="zh-CN" sz="2000" b="1" dirty="0"/>
              <a:t>ε</a:t>
            </a:r>
            <a:r>
              <a:rPr lang="zh-CN" altLang="en-US" sz="2000" b="1" dirty="0"/>
              <a:t>、</a:t>
            </a:r>
            <a:r>
              <a:rPr lang="en-US" altLang="zh-CN" sz="2000" b="1" dirty="0"/>
              <a:t>···</a:t>
            </a:r>
            <a:r>
              <a:rPr lang="zh-CN" altLang="en-US" sz="2000" b="1" dirty="0"/>
              <a:t>、</a:t>
            </a:r>
            <a:r>
              <a:rPr lang="en-US" altLang="zh-CN" sz="2000" b="1" dirty="0"/>
              <a:t>Y</a:t>
            </a:r>
            <a:r>
              <a:rPr lang="en-US" altLang="zh-CN" sz="2000" b="1" baseline="-30000" dirty="0"/>
              <a:t>i-1</a:t>
            </a:r>
            <a:r>
              <a:rPr lang="en-US" altLang="zh-CN" sz="2000" b="1" dirty="0">
                <a:sym typeface="Symbol" pitchFamily="18" charset="2"/>
              </a:rPr>
              <a:t></a:t>
            </a:r>
            <a:r>
              <a:rPr lang="en-US" altLang="zh-CN" sz="2000" b="1" dirty="0"/>
              <a:t>ε</a:t>
            </a:r>
            <a:r>
              <a:rPr lang="zh-CN" altLang="en-US" sz="2000" b="1" dirty="0"/>
              <a:t>（</a:t>
            </a:r>
            <a:r>
              <a:rPr lang="en-US" altLang="zh-CN" sz="2000" b="1" dirty="0" err="1"/>
              <a:t>i</a:t>
            </a:r>
            <a:r>
              <a:rPr lang="zh-CN" altLang="en-US" sz="2000" b="1" dirty="0"/>
              <a:t>＝</a:t>
            </a:r>
            <a:r>
              <a:rPr lang="en-US" altLang="zh-CN" sz="2000" b="1" dirty="0"/>
              <a:t>n+1</a:t>
            </a:r>
            <a:r>
              <a:rPr lang="zh-CN" altLang="en-US" sz="2000" b="1" dirty="0"/>
              <a:t>）</a:t>
            </a:r>
            <a:r>
              <a:rPr lang="en-US" altLang="zh-CN" sz="2000" b="1" dirty="0"/>
              <a:t>, </a:t>
            </a:r>
            <a:r>
              <a:rPr lang="zh-CN" altLang="en-US" sz="2000" b="1" dirty="0"/>
              <a:t>则</a:t>
            </a:r>
          </a:p>
          <a:p>
            <a:pPr algn="l">
              <a:spcBef>
                <a:spcPct val="40000"/>
              </a:spcBef>
            </a:pPr>
            <a:r>
              <a:rPr lang="zh-CN" altLang="en-US" sz="2000" b="1" dirty="0"/>
              <a:t>      </a:t>
            </a:r>
            <a:r>
              <a:rPr lang="en-US" altLang="zh-CN" sz="2000" b="1" dirty="0"/>
              <a:t>FIRST(X)∪</a:t>
            </a:r>
            <a:r>
              <a:rPr lang="zh-CN" altLang="en-US" sz="2000" b="1" dirty="0"/>
              <a:t>＝ </a:t>
            </a:r>
            <a:r>
              <a:rPr lang="en-US" altLang="zh-CN" sz="2000" b="1" dirty="0"/>
              <a:t>(FIRST(Y</a:t>
            </a:r>
            <a:r>
              <a:rPr lang="en-US" altLang="zh-CN" sz="2000" b="1" baseline="-30000" dirty="0"/>
              <a:t>1</a:t>
            </a:r>
            <a:r>
              <a:rPr lang="en-US" altLang="zh-CN" sz="2000" b="1" dirty="0"/>
              <a:t>)∪FIRST(Y</a:t>
            </a:r>
            <a:r>
              <a:rPr lang="en-US" altLang="zh-CN" sz="2000" b="1" baseline="-30000" dirty="0"/>
              <a:t>2</a:t>
            </a:r>
            <a:r>
              <a:rPr lang="en-US" altLang="zh-CN" sz="2000" b="1" dirty="0"/>
              <a:t>)···∪FIRST(Y</a:t>
            </a:r>
            <a:r>
              <a:rPr lang="en-US" altLang="zh-CN" sz="2000" b="1" baseline="-30000" dirty="0"/>
              <a:t>i</a:t>
            </a:r>
            <a:r>
              <a:rPr lang="en-US" altLang="zh-CN" sz="2000" b="1" dirty="0"/>
              <a:t>));</a:t>
            </a:r>
          </a:p>
          <a:p>
            <a:pPr algn="l">
              <a:spcBef>
                <a:spcPct val="40000"/>
              </a:spcBef>
            </a:pPr>
            <a:r>
              <a:rPr lang="en-US" altLang="zh-CN" sz="2000" b="1" dirty="0"/>
              <a:t>⑸ </a:t>
            </a:r>
            <a:r>
              <a:rPr lang="zh-CN" altLang="en-US" sz="2000" b="1" dirty="0"/>
              <a:t>重复⑷，直到</a:t>
            </a:r>
            <a:r>
              <a:rPr lang="en-US" altLang="zh-CN" sz="2000" b="1" dirty="0"/>
              <a:t>FIRST()</a:t>
            </a:r>
            <a:r>
              <a:rPr lang="zh-CN" altLang="en-US" sz="2000" b="1" dirty="0"/>
              <a:t>不再扩大为止。 </a:t>
            </a:r>
          </a:p>
        </p:txBody>
      </p:sp>
      <p:sp>
        <p:nvSpPr>
          <p:cNvPr id="35846" name="Text Box 1030"/>
          <p:cNvSpPr txBox="1">
            <a:spLocks noChangeArrowheads="1"/>
          </p:cNvSpPr>
          <p:nvPr/>
        </p:nvSpPr>
        <p:spPr bwMode="auto">
          <a:xfrm>
            <a:off x="2011816" y="3657372"/>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35847" name="Text Box 1031"/>
          <p:cNvSpPr txBox="1">
            <a:spLocks noChangeArrowheads="1"/>
          </p:cNvSpPr>
          <p:nvPr/>
        </p:nvSpPr>
        <p:spPr bwMode="auto">
          <a:xfrm>
            <a:off x="2895829" y="362834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35848" name="Text Box 1032"/>
          <p:cNvSpPr txBox="1">
            <a:spLocks noChangeArrowheads="1"/>
          </p:cNvSpPr>
          <p:nvPr/>
        </p:nvSpPr>
        <p:spPr bwMode="auto">
          <a:xfrm>
            <a:off x="4387399" y="364285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5849" name="Text Box 1033"/>
          <p:cNvSpPr txBox="1">
            <a:spLocks noChangeArrowheads="1"/>
          </p:cNvSpPr>
          <p:nvPr/>
        </p:nvSpPr>
        <p:spPr bwMode="auto">
          <a:xfrm>
            <a:off x="1992313" y="4497159"/>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5850" name="Text Box 1034"/>
          <p:cNvSpPr txBox="1">
            <a:spLocks noChangeArrowheads="1"/>
          </p:cNvSpPr>
          <p:nvPr/>
        </p:nvSpPr>
        <p:spPr bwMode="auto">
          <a:xfrm>
            <a:off x="2916466" y="449058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5851" name="Text Box 1035"/>
          <p:cNvSpPr txBox="1">
            <a:spLocks noChangeArrowheads="1"/>
          </p:cNvSpPr>
          <p:nvPr/>
        </p:nvSpPr>
        <p:spPr bwMode="auto">
          <a:xfrm>
            <a:off x="4390121" y="4477656"/>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5852" name="Rectangle 1036"/>
          <p:cNvSpPr>
            <a:spLocks noGrp="1" noChangeArrowheads="1"/>
          </p:cNvSpPr>
          <p:nvPr>
            <p:ph type="title"/>
          </p:nvPr>
        </p:nvSpPr>
        <p:spPr>
          <a:xfrm>
            <a:off x="533400" y="609600"/>
            <a:ext cx="3725863" cy="533400"/>
          </a:xfrm>
        </p:spPr>
        <p:txBody>
          <a:bodyPr/>
          <a:lstStyle/>
          <a:p>
            <a:r>
              <a:rPr lang="en-US" altLang="zh-CN" sz="2400" b="1" dirty="0" smtClean="0">
                <a:solidFill>
                  <a:srgbClr val="CC0099"/>
                </a:solidFill>
                <a:latin typeface="Times New Roman" charset="0"/>
                <a:ea typeface="黑体" pitchFamily="2" charset="-122"/>
              </a:rPr>
              <a:t>4.2.2</a:t>
            </a:r>
            <a:r>
              <a:rPr lang="zh-CN" altLang="en-US" sz="2400" b="1" dirty="0">
                <a:solidFill>
                  <a:srgbClr val="CC0099"/>
                </a:solidFill>
                <a:latin typeface="Times New Roman" charset="0"/>
                <a:ea typeface="黑体" pitchFamily="2" charset="-122"/>
              </a:rPr>
              <a:t>　计算</a:t>
            </a:r>
            <a:r>
              <a:rPr lang="en-US" altLang="zh-CN" sz="2400" b="1" dirty="0">
                <a:solidFill>
                  <a:srgbClr val="CC0099"/>
                </a:solidFill>
                <a:latin typeface="Times New Roman" charset="0"/>
                <a:ea typeface="黑体" pitchFamily="2" charset="-122"/>
              </a:rPr>
              <a:t>FIRST(X)</a:t>
            </a:r>
            <a:r>
              <a:rPr lang="zh-CN" altLang="en-US" sz="2400" b="1" dirty="0">
                <a:solidFill>
                  <a:srgbClr val="CC0099"/>
                </a:solidFill>
                <a:latin typeface="Times New Roman" charset="0"/>
                <a:ea typeface="黑体" pitchFamily="2" charset="-122"/>
              </a:rPr>
              <a:t>集</a:t>
            </a:r>
          </a:p>
        </p:txBody>
      </p:sp>
      <p:sp>
        <p:nvSpPr>
          <p:cNvPr id="2" name="矩形 1"/>
          <p:cNvSpPr/>
          <p:nvPr/>
        </p:nvSpPr>
        <p:spPr bwMode="auto">
          <a:xfrm>
            <a:off x="4913015" y="3657372"/>
            <a:ext cx="801985" cy="428172"/>
          </a:xfrm>
          <a:prstGeom prst="rect">
            <a:avLst/>
          </a:prstGeom>
          <a:solidFill>
            <a:srgbClr val="993366">
              <a:alpha val="37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2" name="矩形 11"/>
          <p:cNvSpPr/>
          <p:nvPr/>
        </p:nvSpPr>
        <p:spPr bwMode="auto">
          <a:xfrm>
            <a:off x="4913016" y="4495800"/>
            <a:ext cx="994370" cy="428172"/>
          </a:xfrm>
          <a:prstGeom prst="rect">
            <a:avLst/>
          </a:prstGeom>
          <a:solidFill>
            <a:srgbClr val="993366">
              <a:alpha val="37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166051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628ECC58-BFB5-4C38-BB2F-5C4647107A36}" type="slidenum">
              <a:rPr lang="en-US" altLang="zh-CN"/>
              <a:pPr/>
              <a:t>24</a:t>
            </a:fld>
            <a:endParaRPr lang="en-US" altLang="zh-CN"/>
          </a:p>
        </p:txBody>
      </p:sp>
      <p:sp>
        <p:nvSpPr>
          <p:cNvPr id="57346" name="Rectangle 2"/>
          <p:cNvSpPr>
            <a:spLocks noGrp="1" noChangeArrowheads="1"/>
          </p:cNvSpPr>
          <p:nvPr>
            <p:ph type="title"/>
          </p:nvPr>
        </p:nvSpPr>
        <p:spPr>
          <a:xfrm>
            <a:off x="549275" y="533400"/>
            <a:ext cx="3810000" cy="533400"/>
          </a:xfrm>
        </p:spPr>
        <p:txBody>
          <a:bodyPr/>
          <a:lstStyle/>
          <a:p>
            <a:r>
              <a:rPr lang="en-US" altLang="zh-CN" sz="2400" b="1" dirty="0" smtClean="0">
                <a:solidFill>
                  <a:srgbClr val="CC0099"/>
                </a:solidFill>
                <a:latin typeface="Times New Roman" charset="0"/>
                <a:ea typeface="黑体" pitchFamily="2" charset="-122"/>
              </a:rPr>
              <a:t>4.2.3</a:t>
            </a:r>
            <a:r>
              <a:rPr lang="zh-CN" altLang="en-US" sz="2400" b="1" dirty="0">
                <a:solidFill>
                  <a:srgbClr val="CC0099"/>
                </a:solidFill>
                <a:latin typeface="Times New Roman" charset="0"/>
                <a:ea typeface="黑体" pitchFamily="2" charset="-122"/>
              </a:rPr>
              <a:t>　计算</a:t>
            </a:r>
            <a:r>
              <a:rPr lang="en-US" altLang="zh-CN" sz="2400" b="1" dirty="0">
                <a:solidFill>
                  <a:srgbClr val="CC0099"/>
                </a:solidFill>
                <a:latin typeface="Times New Roman" charset="0"/>
                <a:ea typeface="黑体" pitchFamily="2" charset="-122"/>
              </a:rPr>
              <a:t>FIRST(α)</a:t>
            </a:r>
            <a:r>
              <a:rPr lang="zh-CN" altLang="en-US" sz="2400" b="1" dirty="0">
                <a:solidFill>
                  <a:srgbClr val="CC0099"/>
                </a:solidFill>
                <a:latin typeface="Times New Roman" charset="0"/>
                <a:ea typeface="黑体" pitchFamily="2" charset="-122"/>
              </a:rPr>
              <a:t>集</a:t>
            </a:r>
          </a:p>
        </p:txBody>
      </p:sp>
      <p:sp>
        <p:nvSpPr>
          <p:cNvPr id="57348" name="Text Box 4"/>
          <p:cNvSpPr txBox="1">
            <a:spLocks noChangeArrowheads="1"/>
          </p:cNvSpPr>
          <p:nvPr/>
        </p:nvSpPr>
        <p:spPr bwMode="auto">
          <a:xfrm>
            <a:off x="457200" y="1349375"/>
            <a:ext cx="80772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76250">
              <a:defRPr kumimoji="1" sz="2400">
                <a:solidFill>
                  <a:schemeClr val="tx1"/>
                </a:solidFill>
                <a:latin typeface="Times New Roman" charset="0"/>
                <a:ea typeface="宋体" pitchFamily="2" charset="-122"/>
              </a:defRPr>
            </a:lvl1pPr>
            <a:lvl2pPr marL="66675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t>设文法</a:t>
            </a:r>
            <a:r>
              <a:rPr lang="en-US" altLang="zh-CN" sz="2000" b="1" dirty="0"/>
              <a:t>G</a:t>
            </a:r>
            <a:r>
              <a:rPr lang="zh-CN" altLang="en-US" sz="2000" b="1" dirty="0"/>
              <a:t>＝（</a:t>
            </a:r>
            <a:r>
              <a:rPr lang="en-US" altLang="zh-CN" sz="2000" b="1" dirty="0"/>
              <a:t>V</a:t>
            </a:r>
            <a:r>
              <a:rPr lang="en-US" altLang="zh-CN" sz="2000" b="1" baseline="-30000" dirty="0"/>
              <a:t>N</a:t>
            </a:r>
            <a:r>
              <a:rPr lang="zh-CN" altLang="en-US" sz="2000" b="1" dirty="0"/>
              <a:t>，</a:t>
            </a:r>
            <a:r>
              <a:rPr lang="en-US" altLang="zh-CN" sz="2000" b="1" dirty="0"/>
              <a:t>V</a:t>
            </a:r>
            <a:r>
              <a:rPr lang="en-US" altLang="zh-CN" sz="2000" b="1" baseline="-30000" dirty="0"/>
              <a:t>T</a:t>
            </a:r>
            <a:r>
              <a:rPr lang="zh-CN" altLang="en-US" sz="2000" b="1" dirty="0"/>
              <a:t>，</a:t>
            </a:r>
            <a:r>
              <a:rPr lang="en-US" altLang="zh-CN" sz="2000" b="1" dirty="0"/>
              <a:t>P</a:t>
            </a:r>
            <a:r>
              <a:rPr lang="zh-CN" altLang="en-US" sz="2000" b="1" dirty="0"/>
              <a:t>，</a:t>
            </a:r>
            <a:r>
              <a:rPr lang="en-US" altLang="zh-CN" sz="2000" b="1" dirty="0"/>
              <a:t>S</a:t>
            </a:r>
            <a:r>
              <a:rPr lang="zh-CN" altLang="en-US" sz="2000" b="1" dirty="0"/>
              <a:t>），已知</a:t>
            </a:r>
            <a:r>
              <a:rPr lang="en-US" altLang="zh-CN" sz="2000" b="1" dirty="0"/>
              <a:t>FIRST(X)</a:t>
            </a:r>
            <a:r>
              <a:rPr lang="zh-CN" altLang="en-US" sz="2000" b="1" dirty="0"/>
              <a:t>（</a:t>
            </a:r>
            <a:r>
              <a:rPr lang="en-US" altLang="zh-CN" sz="2000" b="1" dirty="0"/>
              <a:t>X∈V</a:t>
            </a:r>
            <a:r>
              <a:rPr lang="en-US" altLang="zh-CN" sz="2000" b="1" baseline="-30000" dirty="0"/>
              <a:t>N</a:t>
            </a:r>
            <a:r>
              <a:rPr lang="en-US" altLang="zh-CN" sz="2000" b="1" dirty="0"/>
              <a:t>∪V</a:t>
            </a:r>
            <a:r>
              <a:rPr lang="en-US" altLang="zh-CN" sz="2000" b="1" baseline="-30000" dirty="0"/>
              <a:t>T</a:t>
            </a:r>
            <a:r>
              <a:rPr lang="zh-CN" altLang="en-US" sz="2000" b="1" dirty="0"/>
              <a:t>）。</a:t>
            </a:r>
            <a:r>
              <a:rPr lang="en-US" altLang="zh-CN" sz="2000" b="1" dirty="0"/>
              <a:t>α</a:t>
            </a:r>
            <a:r>
              <a:rPr lang="zh-CN" altLang="en-US" sz="2000" b="1" dirty="0"/>
              <a:t>＝</a:t>
            </a:r>
            <a:r>
              <a:rPr lang="en-US" altLang="zh-CN" sz="2000" b="1" dirty="0"/>
              <a:t>Y</a:t>
            </a:r>
            <a:r>
              <a:rPr lang="en-US" altLang="zh-CN" sz="2000" b="1" baseline="-30000" dirty="0"/>
              <a:t>1</a:t>
            </a:r>
            <a:r>
              <a:rPr lang="en-US" altLang="zh-CN" sz="2000" b="1" dirty="0"/>
              <a:t> Y</a:t>
            </a:r>
            <a:r>
              <a:rPr lang="en-US" altLang="zh-CN" sz="2000" b="1" baseline="-30000" dirty="0"/>
              <a:t>2</a:t>
            </a:r>
            <a:r>
              <a:rPr lang="en-US" altLang="zh-CN" sz="2000" b="1" dirty="0"/>
              <a:t>···</a:t>
            </a:r>
            <a:r>
              <a:rPr lang="en-US" altLang="zh-CN" sz="2000" b="1" dirty="0" err="1"/>
              <a:t>Y</a:t>
            </a:r>
            <a:r>
              <a:rPr lang="en-US" altLang="zh-CN" sz="2000" b="1" baseline="-30000" dirty="0" err="1"/>
              <a:t>n</a:t>
            </a:r>
            <a:r>
              <a:rPr lang="en-US" altLang="zh-CN" sz="2000" b="1" dirty="0"/>
              <a:t>∈</a:t>
            </a:r>
            <a:r>
              <a:rPr lang="zh-CN" altLang="en-US" sz="2000" b="1" dirty="0"/>
              <a:t>（</a:t>
            </a:r>
            <a:r>
              <a:rPr lang="en-US" altLang="zh-CN" sz="2000" b="1" dirty="0"/>
              <a:t>V</a:t>
            </a:r>
            <a:r>
              <a:rPr lang="en-US" altLang="zh-CN" sz="2000" b="1" baseline="-30000" dirty="0"/>
              <a:t>N</a:t>
            </a:r>
            <a:r>
              <a:rPr lang="en-US" altLang="zh-CN" sz="2000" b="1" dirty="0"/>
              <a:t>∪V</a:t>
            </a:r>
            <a:r>
              <a:rPr lang="en-US" altLang="zh-CN" sz="2000" b="1" baseline="-30000" dirty="0"/>
              <a:t>T</a:t>
            </a:r>
            <a:r>
              <a:rPr lang="zh-CN" altLang="en-US" sz="2000" b="1" dirty="0"/>
              <a:t>）*，</a:t>
            </a:r>
            <a:r>
              <a:rPr lang="en-US" altLang="zh-CN" sz="2000" b="1" dirty="0"/>
              <a:t>FIRST(α)</a:t>
            </a:r>
            <a:r>
              <a:rPr lang="zh-CN" altLang="en-US" sz="2000" b="1" dirty="0"/>
              <a:t>初值为空集。计算</a:t>
            </a:r>
            <a:r>
              <a:rPr lang="en-US" altLang="zh-CN" sz="2000" b="1" dirty="0"/>
              <a:t>FIRST(α)</a:t>
            </a:r>
            <a:r>
              <a:rPr lang="zh-CN" altLang="en-US" sz="2000" b="1" dirty="0"/>
              <a:t>集的方法是：</a:t>
            </a:r>
          </a:p>
          <a:p>
            <a:pPr algn="l">
              <a:lnSpc>
                <a:spcPct val="150000"/>
              </a:lnSpc>
              <a:spcBef>
                <a:spcPct val="30000"/>
              </a:spcBef>
            </a:pPr>
            <a:r>
              <a:rPr lang="zh-CN" altLang="en-US" sz="2000" b="1" dirty="0"/>
              <a:t>如果 </a:t>
            </a:r>
            <a:r>
              <a:rPr lang="en-US" altLang="zh-CN" sz="2000" b="1" dirty="0"/>
              <a:t>Y</a:t>
            </a:r>
            <a:r>
              <a:rPr lang="en-US" altLang="zh-CN" sz="2000" b="1" baseline="-30000" dirty="0"/>
              <a:t>1</a:t>
            </a:r>
            <a:r>
              <a:rPr lang="en-US" altLang="zh-CN" sz="2000" b="1" dirty="0"/>
              <a:t> </a:t>
            </a:r>
            <a:r>
              <a:rPr lang="zh-CN" altLang="en-US" sz="2000" b="1" dirty="0"/>
              <a:t>为终结符</a:t>
            </a:r>
            <a:r>
              <a:rPr lang="en-US" altLang="zh-CN" sz="2000" b="1" dirty="0"/>
              <a:t>,</a:t>
            </a:r>
            <a:r>
              <a:rPr lang="zh-CN" altLang="en-US" sz="2000" b="1" dirty="0"/>
              <a:t>则 </a:t>
            </a:r>
            <a:r>
              <a:rPr lang="en-US" altLang="zh-CN" sz="2000" b="1" dirty="0"/>
              <a:t>FIRST(α </a:t>
            </a:r>
            <a:r>
              <a:rPr lang="zh-CN" altLang="en-US" sz="2000" b="1" dirty="0" smtClean="0"/>
              <a:t>）</a:t>
            </a:r>
            <a:r>
              <a:rPr lang="zh-CN" altLang="en-US" sz="2000" b="1" dirty="0"/>
              <a:t>∪＝</a:t>
            </a:r>
            <a:r>
              <a:rPr lang="en-US" altLang="zh-CN" sz="2000" b="1" dirty="0"/>
              <a:t>{ Y</a:t>
            </a:r>
            <a:r>
              <a:rPr lang="en-US" altLang="zh-CN" sz="2000" b="1" baseline="-30000" dirty="0"/>
              <a:t>1</a:t>
            </a:r>
            <a:r>
              <a:rPr lang="en-US" altLang="zh-CN" sz="2000" b="1" dirty="0"/>
              <a:t>}</a:t>
            </a:r>
            <a:r>
              <a:rPr lang="zh-CN" altLang="en-US" sz="2000" b="1" dirty="0"/>
              <a:t>；</a:t>
            </a:r>
          </a:p>
          <a:p>
            <a:pPr algn="l">
              <a:lnSpc>
                <a:spcPct val="150000"/>
              </a:lnSpc>
              <a:spcBef>
                <a:spcPct val="30000"/>
              </a:spcBef>
            </a:pPr>
            <a:r>
              <a:rPr lang="zh-CN" altLang="en-US" sz="2000" b="1" dirty="0"/>
              <a:t>   如果 </a:t>
            </a:r>
            <a:r>
              <a:rPr lang="en-US" altLang="zh-CN" sz="2000" b="1" dirty="0"/>
              <a:t>Y</a:t>
            </a:r>
            <a:r>
              <a:rPr lang="en-US" altLang="zh-CN" sz="2000" b="1" baseline="-30000" dirty="0"/>
              <a:t>1</a:t>
            </a:r>
            <a:r>
              <a:rPr lang="en-US" altLang="zh-CN" sz="2000" b="1" dirty="0"/>
              <a:t> </a:t>
            </a:r>
            <a:r>
              <a:rPr lang="en-US" altLang="zh-CN" sz="2000" b="1" dirty="0">
                <a:sym typeface="Symbol" pitchFamily="18" charset="2"/>
              </a:rPr>
              <a:t></a:t>
            </a:r>
            <a:r>
              <a:rPr lang="en-US" altLang="zh-CN" sz="2000" b="1" dirty="0"/>
              <a:t>ε</a:t>
            </a:r>
            <a:r>
              <a:rPr lang="zh-CN" altLang="en-US" sz="2000" b="1" dirty="0"/>
              <a:t>、</a:t>
            </a:r>
            <a:r>
              <a:rPr lang="en-US" altLang="zh-CN" sz="2000" b="1" dirty="0"/>
              <a:t>Y</a:t>
            </a:r>
            <a:r>
              <a:rPr lang="en-US" altLang="zh-CN" sz="2000" b="1" baseline="-30000" dirty="0"/>
              <a:t>2</a:t>
            </a:r>
            <a:r>
              <a:rPr lang="en-US" altLang="zh-CN" sz="2000" b="1" dirty="0"/>
              <a:t> </a:t>
            </a:r>
            <a:r>
              <a:rPr lang="en-US" altLang="zh-CN" sz="2000" b="1" dirty="0">
                <a:sym typeface="Symbol" pitchFamily="18" charset="2"/>
              </a:rPr>
              <a:t></a:t>
            </a:r>
            <a:r>
              <a:rPr lang="en-US" altLang="zh-CN" sz="2000" b="1" dirty="0"/>
              <a:t>ε</a:t>
            </a:r>
            <a:r>
              <a:rPr lang="zh-CN" altLang="en-US" sz="2000" b="1" dirty="0"/>
              <a:t>、</a:t>
            </a:r>
            <a:r>
              <a:rPr lang="en-US" altLang="zh-CN" sz="2000" b="1" dirty="0"/>
              <a:t>···</a:t>
            </a:r>
            <a:r>
              <a:rPr lang="zh-CN" altLang="en-US" sz="2000" b="1" dirty="0"/>
              <a:t>、</a:t>
            </a:r>
            <a:r>
              <a:rPr lang="en-US" altLang="zh-CN" sz="2000" b="1" dirty="0"/>
              <a:t>Y</a:t>
            </a:r>
            <a:r>
              <a:rPr lang="en-US" altLang="zh-CN" sz="2000" b="1" baseline="-30000" dirty="0"/>
              <a:t>i-1</a:t>
            </a:r>
            <a:r>
              <a:rPr lang="en-US" altLang="zh-CN" sz="2000" b="1" dirty="0"/>
              <a:t> </a:t>
            </a:r>
            <a:r>
              <a:rPr lang="en-US" altLang="zh-CN" sz="2000" b="1" dirty="0">
                <a:sym typeface="Symbol" pitchFamily="18" charset="2"/>
              </a:rPr>
              <a:t></a:t>
            </a:r>
            <a:r>
              <a:rPr lang="en-US" altLang="zh-CN" sz="2000" b="1" dirty="0"/>
              <a:t>ε(1</a:t>
            </a:r>
            <a:r>
              <a:rPr lang="zh-CN" altLang="en-US" sz="2000" b="1" dirty="0"/>
              <a:t>＜</a:t>
            </a:r>
            <a:r>
              <a:rPr lang="en-US" altLang="zh-CN" sz="2000" b="1" dirty="0" err="1"/>
              <a:t>i</a:t>
            </a:r>
            <a:r>
              <a:rPr lang="zh-CN" altLang="en-US" sz="2000" b="1" dirty="0"/>
              <a:t>＜</a:t>
            </a:r>
            <a:r>
              <a:rPr lang="en-US" altLang="zh-CN" sz="2000" b="1" dirty="0"/>
              <a:t>n)</a:t>
            </a:r>
            <a:r>
              <a:rPr lang="zh-CN" altLang="en-US" sz="2000" b="1" dirty="0"/>
              <a:t>，则</a:t>
            </a:r>
          </a:p>
          <a:p>
            <a:pPr algn="l">
              <a:lnSpc>
                <a:spcPct val="150000"/>
              </a:lnSpc>
              <a:spcBef>
                <a:spcPct val="30000"/>
              </a:spcBef>
            </a:pPr>
            <a:r>
              <a:rPr lang="zh-CN" altLang="en-US" sz="2000" b="1" dirty="0"/>
              <a:t>   </a:t>
            </a:r>
            <a:r>
              <a:rPr lang="en-US" altLang="zh-CN" sz="2000" b="1" dirty="0"/>
              <a:t>FIRST(α)∪</a:t>
            </a:r>
            <a:r>
              <a:rPr lang="zh-CN" altLang="en-US" sz="2000" b="1" dirty="0"/>
              <a:t>＝</a:t>
            </a:r>
            <a:r>
              <a:rPr lang="en-US" altLang="zh-CN" sz="2000" b="1" dirty="0"/>
              <a:t>(FIRST(Y</a:t>
            </a:r>
            <a:r>
              <a:rPr lang="en-US" altLang="zh-CN" sz="2000" b="1" baseline="-30000" dirty="0"/>
              <a:t>1</a:t>
            </a:r>
            <a:r>
              <a:rPr lang="en-US" altLang="zh-CN" sz="2000" b="1" dirty="0"/>
              <a:t>)∪FIRST(Y</a:t>
            </a:r>
            <a:r>
              <a:rPr lang="en-US" altLang="zh-CN" sz="2000" b="1" baseline="-30000" dirty="0"/>
              <a:t>2</a:t>
            </a:r>
            <a:r>
              <a:rPr lang="en-US" altLang="zh-CN" sz="2000" b="1" dirty="0"/>
              <a:t>)···∪FIRST(Y</a:t>
            </a:r>
            <a:r>
              <a:rPr lang="en-US" altLang="zh-CN" sz="2000" b="1" baseline="-30000" dirty="0"/>
              <a:t>i</a:t>
            </a:r>
            <a:r>
              <a:rPr lang="en-US" altLang="zh-CN" sz="2000" b="1" dirty="0"/>
              <a:t>))</a:t>
            </a:r>
            <a:r>
              <a:rPr lang="zh-CN" altLang="en-US" sz="2000" b="1" dirty="0"/>
              <a:t>－</a:t>
            </a:r>
            <a:r>
              <a:rPr lang="en-US" altLang="zh-CN" sz="2000" b="1" dirty="0"/>
              <a:t>{ε};</a:t>
            </a:r>
          </a:p>
          <a:p>
            <a:pPr algn="l">
              <a:lnSpc>
                <a:spcPct val="150000"/>
              </a:lnSpc>
              <a:spcBef>
                <a:spcPct val="30000"/>
              </a:spcBef>
            </a:pPr>
            <a:r>
              <a:rPr lang="en-US" altLang="zh-CN" sz="2000" b="1" dirty="0"/>
              <a:t>   </a:t>
            </a:r>
            <a:r>
              <a:rPr lang="zh-CN" altLang="en-US" sz="2000" b="1" dirty="0"/>
              <a:t>如果 </a:t>
            </a:r>
            <a:r>
              <a:rPr lang="en-US" altLang="zh-CN" sz="2000" b="1" dirty="0"/>
              <a:t>Y</a:t>
            </a:r>
            <a:r>
              <a:rPr lang="en-US" altLang="zh-CN" sz="2000" b="1" baseline="-30000" dirty="0"/>
              <a:t>1</a:t>
            </a:r>
            <a:r>
              <a:rPr lang="en-US" altLang="zh-CN" sz="2000" b="1" dirty="0"/>
              <a:t> </a:t>
            </a:r>
            <a:r>
              <a:rPr lang="en-US" altLang="zh-CN" sz="2000" b="1" dirty="0">
                <a:sym typeface="Symbol" pitchFamily="18" charset="2"/>
              </a:rPr>
              <a:t></a:t>
            </a:r>
            <a:r>
              <a:rPr lang="en-US" altLang="zh-CN" sz="2000" b="1" dirty="0"/>
              <a:t>ε</a:t>
            </a:r>
            <a:r>
              <a:rPr lang="zh-CN" altLang="en-US" sz="2000" b="1" dirty="0"/>
              <a:t>、</a:t>
            </a:r>
            <a:r>
              <a:rPr lang="en-US" altLang="zh-CN" sz="2000" b="1" dirty="0"/>
              <a:t>Y</a:t>
            </a:r>
            <a:r>
              <a:rPr lang="en-US" altLang="zh-CN" sz="2000" b="1" baseline="-30000" dirty="0"/>
              <a:t>2</a:t>
            </a:r>
            <a:r>
              <a:rPr lang="en-US" altLang="zh-CN" sz="2000" b="1" dirty="0"/>
              <a:t> </a:t>
            </a:r>
            <a:r>
              <a:rPr lang="en-US" altLang="zh-CN" sz="2000" b="1" dirty="0">
                <a:sym typeface="Symbol" pitchFamily="18" charset="2"/>
              </a:rPr>
              <a:t></a:t>
            </a:r>
            <a:r>
              <a:rPr lang="en-US" altLang="zh-CN" sz="2000" b="1" dirty="0"/>
              <a:t>ε</a:t>
            </a:r>
            <a:r>
              <a:rPr lang="zh-CN" altLang="en-US" sz="2000" b="1" dirty="0"/>
              <a:t>、</a:t>
            </a:r>
            <a:r>
              <a:rPr lang="en-US" altLang="zh-CN" sz="2000" b="1" dirty="0"/>
              <a:t>···</a:t>
            </a:r>
            <a:r>
              <a:rPr lang="zh-CN" altLang="en-US" sz="2000" b="1" dirty="0"/>
              <a:t>、</a:t>
            </a:r>
            <a:r>
              <a:rPr lang="en-US" altLang="zh-CN" sz="2000" b="1" dirty="0"/>
              <a:t>Y</a:t>
            </a:r>
            <a:r>
              <a:rPr lang="en-US" altLang="zh-CN" sz="2000" b="1" baseline="-30000" dirty="0"/>
              <a:t>i-1</a:t>
            </a:r>
            <a:r>
              <a:rPr lang="en-US" altLang="zh-CN" sz="2000" b="1" dirty="0"/>
              <a:t> </a:t>
            </a:r>
            <a:r>
              <a:rPr lang="en-US" altLang="zh-CN" sz="2000" b="1" dirty="0">
                <a:sym typeface="Symbol" pitchFamily="18" charset="2"/>
              </a:rPr>
              <a:t></a:t>
            </a:r>
            <a:r>
              <a:rPr lang="en-US" altLang="zh-CN" sz="2000" b="1" dirty="0"/>
              <a:t>ε(</a:t>
            </a:r>
            <a:r>
              <a:rPr lang="en-US" altLang="zh-CN" sz="2000" b="1" dirty="0" err="1"/>
              <a:t>i</a:t>
            </a:r>
            <a:r>
              <a:rPr lang="zh-CN" altLang="en-US" sz="2000" b="1" dirty="0"/>
              <a:t>＝</a:t>
            </a:r>
            <a:r>
              <a:rPr lang="en-US" altLang="zh-CN" sz="2000" b="1" dirty="0"/>
              <a:t>n+1)</a:t>
            </a:r>
            <a:r>
              <a:rPr lang="zh-CN" altLang="en-US" sz="2000" b="1" dirty="0"/>
              <a:t>，则</a:t>
            </a:r>
          </a:p>
          <a:p>
            <a:pPr algn="l">
              <a:lnSpc>
                <a:spcPct val="150000"/>
              </a:lnSpc>
              <a:spcBef>
                <a:spcPct val="30000"/>
              </a:spcBef>
            </a:pPr>
            <a:r>
              <a:rPr lang="zh-CN" altLang="en-US" sz="2000" b="1" dirty="0"/>
              <a:t>   </a:t>
            </a:r>
            <a:r>
              <a:rPr lang="en-US" altLang="zh-CN" sz="2000" b="1" dirty="0"/>
              <a:t>FIRST(α)∪</a:t>
            </a:r>
            <a:r>
              <a:rPr lang="zh-CN" altLang="en-US" sz="2000" b="1" dirty="0"/>
              <a:t>＝</a:t>
            </a:r>
            <a:r>
              <a:rPr lang="en-US" altLang="zh-CN" sz="2000" b="1" dirty="0"/>
              <a:t>(FIRST(Y</a:t>
            </a:r>
            <a:r>
              <a:rPr lang="en-US" altLang="zh-CN" sz="2000" b="1" baseline="-30000" dirty="0"/>
              <a:t>1</a:t>
            </a:r>
            <a:r>
              <a:rPr lang="en-US" altLang="zh-CN" sz="2000" b="1" dirty="0"/>
              <a:t>)∪FIRST(Y</a:t>
            </a:r>
            <a:r>
              <a:rPr lang="en-US" altLang="zh-CN" sz="2000" b="1" baseline="-30000" dirty="0"/>
              <a:t>2</a:t>
            </a:r>
            <a:r>
              <a:rPr lang="en-US" altLang="zh-CN" sz="2000" b="1" dirty="0"/>
              <a:t>)···∪FIRST(Y</a:t>
            </a:r>
            <a:r>
              <a:rPr lang="en-US" altLang="zh-CN" sz="2000" b="1" baseline="-30000" dirty="0"/>
              <a:t>i</a:t>
            </a:r>
            <a:r>
              <a:rPr lang="en-US" altLang="zh-CN" sz="2000" b="1" dirty="0"/>
              <a:t>)) </a:t>
            </a:r>
            <a:r>
              <a:rPr lang="zh-CN" altLang="en-US" sz="2000" b="1" dirty="0"/>
              <a:t>。</a:t>
            </a:r>
          </a:p>
        </p:txBody>
      </p:sp>
      <p:sp>
        <p:nvSpPr>
          <p:cNvPr id="57349" name="Text Box 5"/>
          <p:cNvSpPr txBox="1">
            <a:spLocks noChangeArrowheads="1"/>
          </p:cNvSpPr>
          <p:nvPr/>
        </p:nvSpPr>
        <p:spPr bwMode="auto">
          <a:xfrm>
            <a:off x="2017935" y="340885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57350" name="Text Box 6"/>
          <p:cNvSpPr txBox="1">
            <a:spLocks noChangeArrowheads="1"/>
          </p:cNvSpPr>
          <p:nvPr/>
        </p:nvSpPr>
        <p:spPr bwMode="auto">
          <a:xfrm>
            <a:off x="2967272" y="3399047"/>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57351" name="Text Box 7"/>
          <p:cNvSpPr txBox="1">
            <a:spLocks noChangeArrowheads="1"/>
          </p:cNvSpPr>
          <p:nvPr/>
        </p:nvSpPr>
        <p:spPr bwMode="auto">
          <a:xfrm>
            <a:off x="4525400" y="3426152"/>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57352" name="Text Box 8"/>
          <p:cNvSpPr txBox="1">
            <a:spLocks noChangeArrowheads="1"/>
          </p:cNvSpPr>
          <p:nvPr/>
        </p:nvSpPr>
        <p:spPr bwMode="auto">
          <a:xfrm>
            <a:off x="2017037" y="4524702"/>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57353" name="Text Box 9"/>
          <p:cNvSpPr txBox="1">
            <a:spLocks noChangeArrowheads="1"/>
          </p:cNvSpPr>
          <p:nvPr/>
        </p:nvSpPr>
        <p:spPr bwMode="auto">
          <a:xfrm>
            <a:off x="2966582" y="4524702"/>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57354" name="Text Box 10"/>
          <p:cNvSpPr txBox="1">
            <a:spLocks noChangeArrowheads="1"/>
          </p:cNvSpPr>
          <p:nvPr/>
        </p:nvSpPr>
        <p:spPr bwMode="auto">
          <a:xfrm>
            <a:off x="4509299" y="4521527"/>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Tree>
    <p:extLst>
      <p:ext uri="{BB962C8B-B14F-4D97-AF65-F5344CB8AC3E}">
        <p14:creationId xmlns:p14="http://schemas.microsoft.com/office/powerpoint/2010/main" val="2124347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A4ECCDB-8F84-47F8-A240-4EE372514545}" type="slidenum">
              <a:rPr lang="en-US" altLang="zh-CN"/>
              <a:pPr/>
              <a:t>25</a:t>
            </a:fld>
            <a:endParaRPr lang="en-US" altLang="zh-CN"/>
          </a:p>
        </p:txBody>
      </p:sp>
      <p:sp>
        <p:nvSpPr>
          <p:cNvPr id="43020" name="Text Box 12"/>
          <p:cNvSpPr txBox="1">
            <a:spLocks noChangeArrowheads="1"/>
          </p:cNvSpPr>
          <p:nvPr/>
        </p:nvSpPr>
        <p:spPr bwMode="auto">
          <a:xfrm>
            <a:off x="152400" y="1454150"/>
            <a:ext cx="88392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76250">
              <a:defRPr kumimoji="1" sz="2400">
                <a:solidFill>
                  <a:schemeClr val="tx1"/>
                </a:solidFill>
                <a:latin typeface="Times New Roman" charset="0"/>
                <a:ea typeface="宋体" pitchFamily="2" charset="-122"/>
              </a:defRPr>
            </a:lvl1pPr>
            <a:lvl2pPr marL="4778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30000"/>
              </a:spcBef>
            </a:pPr>
            <a:r>
              <a:rPr lang="zh-CN" altLang="en-US" sz="2000" b="1" dirty="0"/>
              <a:t>设文法</a:t>
            </a:r>
            <a:r>
              <a:rPr lang="en-US" altLang="zh-CN" sz="2000" b="1" dirty="0"/>
              <a:t>G</a:t>
            </a:r>
            <a:r>
              <a:rPr lang="zh-CN" altLang="en-US" sz="2000" b="1" dirty="0"/>
              <a:t>＝（</a:t>
            </a:r>
            <a:r>
              <a:rPr lang="en-US" altLang="zh-CN" sz="2000" b="1" dirty="0"/>
              <a:t>V</a:t>
            </a:r>
            <a:r>
              <a:rPr lang="en-US" altLang="zh-CN" sz="2000" b="1" baseline="-30000" dirty="0"/>
              <a:t>N</a:t>
            </a:r>
            <a:r>
              <a:rPr lang="zh-CN" altLang="en-US" sz="2000" b="1" dirty="0"/>
              <a:t>，</a:t>
            </a:r>
            <a:r>
              <a:rPr lang="en-US" altLang="zh-CN" sz="2000" b="1" dirty="0"/>
              <a:t>V</a:t>
            </a:r>
            <a:r>
              <a:rPr lang="en-US" altLang="zh-CN" sz="2000" b="1" baseline="-30000" dirty="0"/>
              <a:t>T</a:t>
            </a:r>
            <a:r>
              <a:rPr lang="zh-CN" altLang="en-US" sz="2000" b="1" dirty="0"/>
              <a:t>，</a:t>
            </a:r>
            <a:r>
              <a:rPr lang="en-US" altLang="zh-CN" sz="2000" b="1" dirty="0"/>
              <a:t>P</a:t>
            </a:r>
            <a:r>
              <a:rPr lang="zh-CN" altLang="en-US" sz="2000" b="1" dirty="0"/>
              <a:t>，</a:t>
            </a:r>
            <a:r>
              <a:rPr lang="en-US" altLang="zh-CN" sz="2000" b="1" dirty="0"/>
              <a:t>S</a:t>
            </a:r>
            <a:r>
              <a:rPr lang="zh-CN" altLang="en-US" sz="2000" b="1" dirty="0"/>
              <a:t>）。</a:t>
            </a:r>
            <a:r>
              <a:rPr lang="en-US" altLang="zh-CN" sz="2000" b="1" dirty="0"/>
              <a:t>X∈V</a:t>
            </a:r>
            <a:r>
              <a:rPr lang="en-US" altLang="zh-CN" sz="2000" b="1" baseline="-30000" dirty="0"/>
              <a:t>N</a:t>
            </a:r>
            <a:r>
              <a:rPr lang="en-US" altLang="zh-CN" sz="2000" b="1" dirty="0"/>
              <a:t> </a:t>
            </a:r>
            <a:r>
              <a:rPr lang="zh-CN" altLang="en-US" sz="2000" b="1" dirty="0"/>
              <a:t>，</a:t>
            </a:r>
            <a:r>
              <a:rPr lang="en-US" altLang="zh-CN" sz="2000" b="1" dirty="0"/>
              <a:t>FOLLOW(X)</a:t>
            </a:r>
            <a:r>
              <a:rPr lang="zh-CN" altLang="en-US" sz="2000" b="1" dirty="0"/>
              <a:t>初值为空集。计算</a:t>
            </a:r>
            <a:r>
              <a:rPr lang="en-US" altLang="zh-CN" sz="2000" b="1" dirty="0"/>
              <a:t>FOLLOW(X</a:t>
            </a:r>
            <a:r>
              <a:rPr lang="zh-CN" altLang="en-US" sz="2000" b="1" dirty="0"/>
              <a:t>）步骤是：</a:t>
            </a:r>
          </a:p>
          <a:p>
            <a:pPr algn="l">
              <a:lnSpc>
                <a:spcPct val="130000"/>
              </a:lnSpc>
              <a:spcBef>
                <a:spcPct val="30000"/>
              </a:spcBef>
            </a:pPr>
            <a:r>
              <a:rPr lang="zh-CN" altLang="en-US" sz="2000" b="1" dirty="0"/>
              <a:t>⑴ 置</a:t>
            </a:r>
            <a:r>
              <a:rPr lang="en-US" altLang="zh-CN" sz="2000" b="1" dirty="0"/>
              <a:t>FOLLOW(S)</a:t>
            </a:r>
            <a:r>
              <a:rPr lang="zh-CN" altLang="en-US" sz="2000" b="1" dirty="0"/>
              <a:t>＝</a:t>
            </a:r>
            <a:r>
              <a:rPr lang="en-US" altLang="zh-CN" sz="2000" b="1" dirty="0"/>
              <a:t>{#}</a:t>
            </a:r>
          </a:p>
          <a:p>
            <a:pPr algn="l">
              <a:lnSpc>
                <a:spcPct val="130000"/>
              </a:lnSpc>
              <a:spcBef>
                <a:spcPct val="30000"/>
              </a:spcBef>
            </a:pPr>
            <a:r>
              <a:rPr lang="en-US" altLang="zh-CN" sz="2000" b="1" dirty="0"/>
              <a:t>⑵ </a:t>
            </a:r>
            <a:r>
              <a:rPr lang="zh-CN" altLang="en-US" sz="2000" b="1" dirty="0"/>
              <a:t>对所有规则，按下列情况分别计算：</a:t>
            </a:r>
          </a:p>
          <a:p>
            <a:pPr algn="l">
              <a:lnSpc>
                <a:spcPct val="130000"/>
              </a:lnSpc>
              <a:spcBef>
                <a:spcPct val="30000"/>
              </a:spcBef>
            </a:pPr>
            <a:r>
              <a:rPr lang="zh-CN" altLang="en-US" sz="2000" b="1" dirty="0"/>
              <a:t>如果</a:t>
            </a:r>
            <a:r>
              <a:rPr lang="en-US" altLang="zh-CN" sz="2000" b="1" dirty="0"/>
              <a:t>A→αBβ</a:t>
            </a:r>
            <a:r>
              <a:rPr lang="zh-CN" altLang="en-US" sz="2000" b="1" dirty="0"/>
              <a:t>规则，且</a:t>
            </a:r>
            <a:r>
              <a:rPr lang="en-US" altLang="zh-CN" sz="2000" b="1" dirty="0"/>
              <a:t>B∈V</a:t>
            </a:r>
            <a:r>
              <a:rPr lang="en-US" altLang="zh-CN" sz="2000" b="1" baseline="-30000" dirty="0"/>
              <a:t>N</a:t>
            </a:r>
            <a:r>
              <a:rPr lang="zh-CN" altLang="en-US" sz="2000" b="1" dirty="0"/>
              <a:t>，则</a:t>
            </a:r>
            <a:r>
              <a:rPr lang="en-US" altLang="zh-CN" sz="2000" b="1" dirty="0"/>
              <a:t>FOLLOW(B)∪</a:t>
            </a:r>
            <a:r>
              <a:rPr lang="zh-CN" altLang="en-US" sz="2000" b="1" dirty="0"/>
              <a:t>＝（</a:t>
            </a:r>
            <a:r>
              <a:rPr lang="en-US" altLang="zh-CN" sz="2000" b="1" dirty="0"/>
              <a:t>FIRST(β)</a:t>
            </a:r>
            <a:r>
              <a:rPr lang="zh-CN" altLang="en-US" sz="2000" b="1" dirty="0"/>
              <a:t>－</a:t>
            </a:r>
            <a:r>
              <a:rPr lang="en-US" altLang="zh-CN" sz="2000" b="1" dirty="0"/>
              <a:t>{ε}</a:t>
            </a:r>
            <a:r>
              <a:rPr lang="zh-CN" altLang="en-US" sz="2000" b="1" dirty="0"/>
              <a:t>）；</a:t>
            </a:r>
          </a:p>
          <a:p>
            <a:pPr algn="l">
              <a:lnSpc>
                <a:spcPct val="130000"/>
              </a:lnSpc>
              <a:spcBef>
                <a:spcPct val="30000"/>
              </a:spcBef>
            </a:pPr>
            <a:r>
              <a:rPr lang="zh-CN" altLang="en-US" sz="2000" b="1" dirty="0"/>
              <a:t>如果</a:t>
            </a:r>
            <a:r>
              <a:rPr lang="en-US" altLang="zh-CN" sz="2000" b="1" dirty="0"/>
              <a:t>β</a:t>
            </a:r>
            <a:r>
              <a:rPr lang="en-US" altLang="zh-CN" sz="2000" b="1" dirty="0">
                <a:sym typeface="Symbol" pitchFamily="18" charset="2"/>
              </a:rPr>
              <a:t></a:t>
            </a:r>
            <a:r>
              <a:rPr lang="en-US" altLang="zh-CN" sz="2000" b="1" dirty="0"/>
              <a:t>ε</a:t>
            </a:r>
            <a:r>
              <a:rPr lang="zh-CN" altLang="en-US" sz="2000" b="1" dirty="0"/>
              <a:t>，则</a:t>
            </a:r>
            <a:r>
              <a:rPr lang="en-US" altLang="zh-CN" sz="2000" b="1" dirty="0"/>
              <a:t>FOLLOW(B)∪</a:t>
            </a:r>
            <a:r>
              <a:rPr lang="zh-CN" altLang="en-US" sz="2000" b="1" dirty="0"/>
              <a:t>＝</a:t>
            </a:r>
            <a:r>
              <a:rPr lang="en-US" altLang="zh-CN" sz="2000" b="1" dirty="0"/>
              <a:t>FOLLOW(A)</a:t>
            </a:r>
            <a:r>
              <a:rPr lang="zh-CN" altLang="en-US" sz="2000" b="1" dirty="0"/>
              <a:t>；</a:t>
            </a:r>
          </a:p>
          <a:p>
            <a:pPr algn="l">
              <a:lnSpc>
                <a:spcPct val="130000"/>
              </a:lnSpc>
              <a:spcBef>
                <a:spcPct val="30000"/>
              </a:spcBef>
            </a:pPr>
            <a:r>
              <a:rPr lang="zh-CN" altLang="en-US" sz="2000" b="1" dirty="0"/>
              <a:t>⑶ </a:t>
            </a:r>
            <a:r>
              <a:rPr lang="zh-CN" altLang="en-US" sz="2000" b="1" dirty="0" smtClean="0"/>
              <a:t>重复</a:t>
            </a:r>
            <a:r>
              <a:rPr lang="en-US" altLang="zh-CN" sz="2000" b="1" dirty="0"/>
              <a:t>⑵ </a:t>
            </a:r>
            <a:r>
              <a:rPr lang="zh-CN" altLang="en-US" sz="2000" b="1" dirty="0" smtClean="0"/>
              <a:t>，</a:t>
            </a:r>
            <a:r>
              <a:rPr lang="zh-CN" altLang="en-US" sz="2000" b="1" dirty="0"/>
              <a:t>直到</a:t>
            </a:r>
            <a:r>
              <a:rPr lang="en-US" altLang="zh-CN" sz="2000" b="1" dirty="0"/>
              <a:t>FOLLOW()</a:t>
            </a:r>
            <a:r>
              <a:rPr lang="zh-CN" altLang="en-US" sz="2000" b="1" dirty="0"/>
              <a:t>不再扩大为止。 </a:t>
            </a:r>
          </a:p>
        </p:txBody>
      </p:sp>
      <p:sp>
        <p:nvSpPr>
          <p:cNvPr id="43021" name="Text Box 13"/>
          <p:cNvSpPr txBox="1">
            <a:spLocks noChangeArrowheads="1"/>
          </p:cNvSpPr>
          <p:nvPr/>
        </p:nvSpPr>
        <p:spPr bwMode="auto">
          <a:xfrm>
            <a:off x="1295400" y="3810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43022" name="Rectangle 14"/>
          <p:cNvSpPr>
            <a:spLocks noGrp="1" noChangeArrowheads="1"/>
          </p:cNvSpPr>
          <p:nvPr>
            <p:ph type="title"/>
          </p:nvPr>
        </p:nvSpPr>
        <p:spPr>
          <a:xfrm>
            <a:off x="533400" y="838200"/>
            <a:ext cx="3657600" cy="533400"/>
          </a:xfrm>
        </p:spPr>
        <p:txBody>
          <a:bodyPr/>
          <a:lstStyle/>
          <a:p>
            <a:r>
              <a:rPr lang="en-US" altLang="zh-CN" sz="2400" b="1" dirty="0" smtClean="0">
                <a:solidFill>
                  <a:srgbClr val="CC0099"/>
                </a:solidFill>
                <a:latin typeface="Times New Roman" charset="0"/>
                <a:ea typeface="黑体" pitchFamily="2" charset="-122"/>
              </a:rPr>
              <a:t>4.2.4</a:t>
            </a:r>
            <a:r>
              <a:rPr lang="zh-CN" altLang="en-US" sz="2400" b="1" dirty="0">
                <a:solidFill>
                  <a:srgbClr val="CC0099"/>
                </a:solidFill>
                <a:latin typeface="Times New Roman" charset="0"/>
                <a:ea typeface="黑体" pitchFamily="2" charset="-122"/>
              </a:rPr>
              <a:t>　计算</a:t>
            </a:r>
            <a:r>
              <a:rPr lang="en-US" altLang="zh-CN" sz="2400" b="1" dirty="0">
                <a:solidFill>
                  <a:srgbClr val="CC0099"/>
                </a:solidFill>
                <a:latin typeface="Times New Roman" charset="0"/>
                <a:ea typeface="黑体" pitchFamily="2" charset="-122"/>
              </a:rPr>
              <a:t>FOLLOW</a:t>
            </a:r>
            <a:r>
              <a:rPr lang="zh-CN" altLang="en-US" sz="2400" b="1" dirty="0">
                <a:solidFill>
                  <a:srgbClr val="CC0099"/>
                </a:solidFill>
                <a:latin typeface="Times New Roman" charset="0"/>
                <a:ea typeface="黑体" pitchFamily="2" charset="-122"/>
              </a:rPr>
              <a:t>集</a:t>
            </a:r>
          </a:p>
        </p:txBody>
      </p:sp>
    </p:spTree>
    <p:extLst>
      <p:ext uri="{BB962C8B-B14F-4D97-AF65-F5344CB8AC3E}">
        <p14:creationId xmlns:p14="http://schemas.microsoft.com/office/powerpoint/2010/main" val="987045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1"/>
          <p:cNvSpPr>
            <a:spLocks noGrp="1"/>
          </p:cNvSpPr>
          <p:nvPr>
            <p:ph type="sldNum" sz="quarter" idx="10"/>
          </p:nvPr>
        </p:nvSpPr>
        <p:spPr/>
        <p:txBody>
          <a:bodyPr/>
          <a:lstStyle/>
          <a:p>
            <a:fld id="{BBC2DBA4-ACA0-4AD0-B036-84E967487F51}" type="slidenum">
              <a:rPr lang="en-US" altLang="zh-CN"/>
              <a:pPr/>
              <a:t>26</a:t>
            </a:fld>
            <a:endParaRPr lang="en-US" altLang="zh-CN"/>
          </a:p>
        </p:txBody>
      </p:sp>
      <p:sp>
        <p:nvSpPr>
          <p:cNvPr id="41988" name="Text Box 4"/>
          <p:cNvSpPr txBox="1">
            <a:spLocks noChangeArrowheads="1"/>
          </p:cNvSpPr>
          <p:nvPr/>
        </p:nvSpPr>
        <p:spPr bwMode="auto">
          <a:xfrm>
            <a:off x="533400" y="609600"/>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Times New Roman" charset="0"/>
              </a:rPr>
              <a:t>例</a:t>
            </a:r>
            <a:r>
              <a:rPr lang="en-US" altLang="zh-CN" sz="2000" b="1" dirty="0" smtClean="0">
                <a:latin typeface="Times New Roman" charset="0"/>
              </a:rPr>
              <a:t>4.4 </a:t>
            </a:r>
            <a:r>
              <a:rPr lang="zh-CN" altLang="en-US" sz="2000" b="1" dirty="0">
                <a:latin typeface="Times New Roman" charset="0"/>
              </a:rPr>
              <a:t>设文法</a:t>
            </a:r>
            <a:r>
              <a:rPr lang="en-US" altLang="zh-CN" sz="2000" b="1" dirty="0">
                <a:latin typeface="Times New Roman" charset="0"/>
              </a:rPr>
              <a:t>G[S]</a:t>
            </a:r>
            <a:r>
              <a:rPr lang="zh-CN" altLang="en-US" sz="2000" b="1" dirty="0">
                <a:latin typeface="Times New Roman" charset="0"/>
              </a:rPr>
              <a:t>定义如下，判别</a:t>
            </a:r>
            <a:r>
              <a:rPr lang="en-US" altLang="zh-CN" sz="2000" b="1" dirty="0">
                <a:latin typeface="Times New Roman" charset="0"/>
              </a:rPr>
              <a:t>G[S]</a:t>
            </a:r>
            <a:r>
              <a:rPr lang="zh-CN" altLang="en-US" sz="2000" b="1" dirty="0">
                <a:latin typeface="Times New Roman" charset="0"/>
              </a:rPr>
              <a:t>是否是</a:t>
            </a:r>
            <a:r>
              <a:rPr lang="en-US" altLang="zh-CN" sz="2000" b="1" dirty="0">
                <a:latin typeface="Times New Roman" charset="0"/>
              </a:rPr>
              <a:t>L L(1)</a:t>
            </a:r>
            <a:r>
              <a:rPr lang="zh-CN" altLang="en-US" sz="2000" b="1" dirty="0">
                <a:latin typeface="Times New Roman" charset="0"/>
              </a:rPr>
              <a:t>文法。 </a:t>
            </a:r>
          </a:p>
        </p:txBody>
      </p:sp>
      <p:sp>
        <p:nvSpPr>
          <p:cNvPr id="41989" name="Text Box 5"/>
          <p:cNvSpPr txBox="1">
            <a:spLocks noChangeArrowheads="1"/>
          </p:cNvSpPr>
          <p:nvPr/>
        </p:nvSpPr>
        <p:spPr bwMode="auto">
          <a:xfrm>
            <a:off x="635000" y="2895600"/>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latin typeface="Times New Roman" charset="0"/>
              </a:rPr>
              <a:t>1</a:t>
            </a:r>
            <a:r>
              <a:rPr lang="zh-CN" altLang="en-US" sz="2000" b="1" dirty="0">
                <a:latin typeface="Times New Roman" charset="0"/>
              </a:rPr>
              <a:t>．</a:t>
            </a:r>
            <a:r>
              <a:rPr lang="zh-CN" altLang="en-US" sz="2000" b="1" dirty="0">
                <a:latin typeface="Times New Roman" charset="0"/>
                <a:hlinkClick r:id="rId2"/>
              </a:rPr>
              <a:t>计算可推出</a:t>
            </a:r>
            <a:r>
              <a:rPr lang="en-US" altLang="zh-CN" sz="2000" b="1" dirty="0">
                <a:latin typeface="Times New Roman" charset="0"/>
                <a:hlinkClick r:id="rId2"/>
              </a:rPr>
              <a:t>ε</a:t>
            </a:r>
            <a:r>
              <a:rPr lang="zh-CN" altLang="en-US" sz="2000" b="1" dirty="0">
                <a:latin typeface="Times New Roman" charset="0"/>
                <a:hlinkClick r:id="rId2"/>
              </a:rPr>
              <a:t>非终结符号 </a:t>
            </a:r>
            <a:endParaRPr lang="zh-CN" altLang="en-US" sz="2000" b="1" dirty="0">
              <a:latin typeface="Times New Roman" charset="0"/>
            </a:endParaRPr>
          </a:p>
        </p:txBody>
      </p:sp>
      <p:grpSp>
        <p:nvGrpSpPr>
          <p:cNvPr id="42271" name="Group 287"/>
          <p:cNvGrpSpPr>
            <a:grpSpLocks/>
          </p:cNvGrpSpPr>
          <p:nvPr/>
        </p:nvGrpSpPr>
        <p:grpSpPr bwMode="auto">
          <a:xfrm>
            <a:off x="1905000" y="3352800"/>
            <a:ext cx="5181600" cy="762000"/>
            <a:chOff x="-2" y="-2"/>
            <a:chExt cx="1726" cy="964"/>
          </a:xfrm>
        </p:grpSpPr>
        <p:grpSp>
          <p:nvGrpSpPr>
            <p:cNvPr id="42269" name="Group 285"/>
            <p:cNvGrpSpPr>
              <a:grpSpLocks/>
            </p:cNvGrpSpPr>
            <p:nvPr/>
          </p:nvGrpSpPr>
          <p:grpSpPr bwMode="auto">
            <a:xfrm>
              <a:off x="0" y="0"/>
              <a:ext cx="1722" cy="960"/>
              <a:chOff x="0" y="0"/>
              <a:chExt cx="1722" cy="960"/>
            </a:xfrm>
          </p:grpSpPr>
          <p:grpSp>
            <p:nvGrpSpPr>
              <p:cNvPr id="42250" name="Group 266"/>
              <p:cNvGrpSpPr>
                <a:grpSpLocks/>
              </p:cNvGrpSpPr>
              <p:nvPr/>
            </p:nvGrpSpPr>
            <p:grpSpPr bwMode="auto">
              <a:xfrm>
                <a:off x="0" y="0"/>
                <a:ext cx="341" cy="480"/>
                <a:chOff x="0" y="0"/>
                <a:chExt cx="341" cy="480"/>
              </a:xfrm>
            </p:grpSpPr>
            <p:sp>
              <p:nvSpPr>
                <p:cNvPr id="42239" name="Rectangle 255"/>
                <p:cNvSpPr>
                  <a:spLocks noChangeArrowheads="1"/>
                </p:cNvSpPr>
                <p:nvPr/>
              </p:nvSpPr>
              <p:spPr bwMode="auto">
                <a:xfrm>
                  <a:off x="43" y="0"/>
                  <a:ext cx="25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b="1">
                      <a:latin typeface="Times New Roman" charset="0"/>
                    </a:rPr>
                    <a:t>S</a:t>
                  </a:r>
                  <a:endParaRPr lang="en-US" altLang="zh-CN" sz="1800">
                    <a:latin typeface="Times New Roman" charset="0"/>
                  </a:endParaRPr>
                </a:p>
              </p:txBody>
            </p:sp>
            <p:sp>
              <p:nvSpPr>
                <p:cNvPr id="42249" name="Rectangle 265"/>
                <p:cNvSpPr>
                  <a:spLocks noChangeArrowheads="1"/>
                </p:cNvSpPr>
                <p:nvPr/>
              </p:nvSpPr>
              <p:spPr bwMode="auto">
                <a:xfrm>
                  <a:off x="0" y="0"/>
                  <a:ext cx="34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52" name="Group 268"/>
              <p:cNvGrpSpPr>
                <a:grpSpLocks/>
              </p:cNvGrpSpPr>
              <p:nvPr/>
            </p:nvGrpSpPr>
            <p:grpSpPr bwMode="auto">
              <a:xfrm>
                <a:off x="341" y="0"/>
                <a:ext cx="344" cy="480"/>
                <a:chOff x="341" y="0"/>
                <a:chExt cx="344" cy="480"/>
              </a:xfrm>
            </p:grpSpPr>
            <p:sp>
              <p:nvSpPr>
                <p:cNvPr id="42240" name="Rectangle 256"/>
                <p:cNvSpPr>
                  <a:spLocks noChangeArrowheads="1"/>
                </p:cNvSpPr>
                <p:nvPr/>
              </p:nvSpPr>
              <p:spPr bwMode="auto">
                <a:xfrm>
                  <a:off x="384" y="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b="1">
                      <a:latin typeface="Times New Roman" charset="0"/>
                    </a:rPr>
                    <a:t>A</a:t>
                  </a:r>
                  <a:endParaRPr lang="en-US" altLang="zh-CN" sz="1800">
                    <a:latin typeface="Times New Roman" charset="0"/>
                  </a:endParaRPr>
                </a:p>
                <a:p>
                  <a:pPr algn="ctr" eaLnBrk="0" hangingPunct="0"/>
                  <a:endParaRPr lang="en-US" altLang="zh-CN" sz="1800">
                    <a:latin typeface="Times New Roman" charset="0"/>
                  </a:endParaRPr>
                </a:p>
              </p:txBody>
            </p:sp>
            <p:sp>
              <p:nvSpPr>
                <p:cNvPr id="42251" name="Rectangle 267"/>
                <p:cNvSpPr>
                  <a:spLocks noChangeArrowheads="1"/>
                </p:cNvSpPr>
                <p:nvPr/>
              </p:nvSpPr>
              <p:spPr bwMode="auto">
                <a:xfrm>
                  <a:off x="341" y="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54" name="Group 270"/>
              <p:cNvGrpSpPr>
                <a:grpSpLocks/>
              </p:cNvGrpSpPr>
              <p:nvPr/>
            </p:nvGrpSpPr>
            <p:grpSpPr bwMode="auto">
              <a:xfrm>
                <a:off x="685" y="0"/>
                <a:ext cx="349" cy="480"/>
                <a:chOff x="685" y="0"/>
                <a:chExt cx="349" cy="480"/>
              </a:xfrm>
            </p:grpSpPr>
            <p:sp>
              <p:nvSpPr>
                <p:cNvPr id="42241" name="Rectangle 257"/>
                <p:cNvSpPr>
                  <a:spLocks noChangeArrowheads="1"/>
                </p:cNvSpPr>
                <p:nvPr/>
              </p:nvSpPr>
              <p:spPr bwMode="auto">
                <a:xfrm>
                  <a:off x="728" y="0"/>
                  <a:ext cx="26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b="1">
                      <a:latin typeface="Times New Roman" charset="0"/>
                    </a:rPr>
                    <a:t>B</a:t>
                  </a:r>
                  <a:endParaRPr lang="en-US" altLang="zh-CN" sz="1800">
                    <a:latin typeface="Times New Roman" charset="0"/>
                  </a:endParaRPr>
                </a:p>
                <a:p>
                  <a:pPr algn="ctr" eaLnBrk="0" hangingPunct="0"/>
                  <a:endParaRPr lang="en-US" altLang="zh-CN" sz="1800">
                    <a:latin typeface="Times New Roman" charset="0"/>
                  </a:endParaRPr>
                </a:p>
              </p:txBody>
            </p:sp>
            <p:sp>
              <p:nvSpPr>
                <p:cNvPr id="42253" name="Rectangle 269"/>
                <p:cNvSpPr>
                  <a:spLocks noChangeArrowheads="1"/>
                </p:cNvSpPr>
                <p:nvPr/>
              </p:nvSpPr>
              <p:spPr bwMode="auto">
                <a:xfrm>
                  <a:off x="685" y="0"/>
                  <a:ext cx="34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56" name="Group 272"/>
              <p:cNvGrpSpPr>
                <a:grpSpLocks/>
              </p:cNvGrpSpPr>
              <p:nvPr/>
            </p:nvGrpSpPr>
            <p:grpSpPr bwMode="auto">
              <a:xfrm>
                <a:off x="1034" y="0"/>
                <a:ext cx="344" cy="480"/>
                <a:chOff x="1034" y="0"/>
                <a:chExt cx="344" cy="480"/>
              </a:xfrm>
            </p:grpSpPr>
            <p:sp>
              <p:nvSpPr>
                <p:cNvPr id="42242" name="Rectangle 258"/>
                <p:cNvSpPr>
                  <a:spLocks noChangeArrowheads="1"/>
                </p:cNvSpPr>
                <p:nvPr/>
              </p:nvSpPr>
              <p:spPr bwMode="auto">
                <a:xfrm>
                  <a:off x="1077" y="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b="1">
                      <a:latin typeface="Times New Roman" charset="0"/>
                    </a:rPr>
                    <a:t>C</a:t>
                  </a:r>
                  <a:endParaRPr lang="en-US" altLang="zh-CN" sz="1800">
                    <a:latin typeface="Times New Roman" charset="0"/>
                  </a:endParaRPr>
                </a:p>
                <a:p>
                  <a:pPr algn="ctr" eaLnBrk="0" hangingPunct="0"/>
                  <a:endParaRPr lang="en-US" altLang="zh-CN" sz="1800">
                    <a:latin typeface="Times New Roman" charset="0"/>
                  </a:endParaRPr>
                </a:p>
              </p:txBody>
            </p:sp>
            <p:sp>
              <p:nvSpPr>
                <p:cNvPr id="42255" name="Rectangle 271"/>
                <p:cNvSpPr>
                  <a:spLocks noChangeArrowheads="1"/>
                </p:cNvSpPr>
                <p:nvPr/>
              </p:nvSpPr>
              <p:spPr bwMode="auto">
                <a:xfrm>
                  <a:off x="1034" y="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58" name="Group 274"/>
              <p:cNvGrpSpPr>
                <a:grpSpLocks/>
              </p:cNvGrpSpPr>
              <p:nvPr/>
            </p:nvGrpSpPr>
            <p:grpSpPr bwMode="auto">
              <a:xfrm>
                <a:off x="1378" y="0"/>
                <a:ext cx="344" cy="480"/>
                <a:chOff x="1378" y="0"/>
                <a:chExt cx="344" cy="480"/>
              </a:xfrm>
            </p:grpSpPr>
            <p:sp>
              <p:nvSpPr>
                <p:cNvPr id="42243" name="Rectangle 259"/>
                <p:cNvSpPr>
                  <a:spLocks noChangeArrowheads="1"/>
                </p:cNvSpPr>
                <p:nvPr/>
              </p:nvSpPr>
              <p:spPr bwMode="auto">
                <a:xfrm>
                  <a:off x="1421" y="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b="1">
                      <a:latin typeface="Times New Roman" charset="0"/>
                    </a:rPr>
                    <a:t>D</a:t>
                  </a:r>
                  <a:endParaRPr lang="en-US" altLang="zh-CN" sz="1800">
                    <a:latin typeface="Times New Roman" charset="0"/>
                  </a:endParaRPr>
                </a:p>
                <a:p>
                  <a:pPr algn="ctr" eaLnBrk="0" hangingPunct="0"/>
                  <a:endParaRPr lang="en-US" altLang="zh-CN" sz="1800">
                    <a:latin typeface="Times New Roman" charset="0"/>
                  </a:endParaRPr>
                </a:p>
              </p:txBody>
            </p:sp>
            <p:sp>
              <p:nvSpPr>
                <p:cNvPr id="42257" name="Rectangle 273"/>
                <p:cNvSpPr>
                  <a:spLocks noChangeArrowheads="1"/>
                </p:cNvSpPr>
                <p:nvPr/>
              </p:nvSpPr>
              <p:spPr bwMode="auto">
                <a:xfrm>
                  <a:off x="1378" y="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60" name="Group 276"/>
              <p:cNvGrpSpPr>
                <a:grpSpLocks/>
              </p:cNvGrpSpPr>
              <p:nvPr/>
            </p:nvGrpSpPr>
            <p:grpSpPr bwMode="auto">
              <a:xfrm>
                <a:off x="0" y="480"/>
                <a:ext cx="341" cy="480"/>
                <a:chOff x="0" y="480"/>
                <a:chExt cx="341" cy="480"/>
              </a:xfrm>
            </p:grpSpPr>
            <p:sp>
              <p:nvSpPr>
                <p:cNvPr id="42244" name="Rectangle 260"/>
                <p:cNvSpPr>
                  <a:spLocks noChangeArrowheads="1"/>
                </p:cNvSpPr>
                <p:nvPr/>
              </p:nvSpPr>
              <p:spPr bwMode="auto">
                <a:xfrm>
                  <a:off x="43" y="480"/>
                  <a:ext cx="25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Times New Roman" charset="0"/>
                    </a:rPr>
                    <a:t>是</a:t>
                  </a:r>
                  <a:endParaRPr lang="zh-CN" altLang="en-US" sz="1800">
                    <a:latin typeface="Times New Roman" charset="0"/>
                  </a:endParaRPr>
                </a:p>
                <a:p>
                  <a:pPr algn="ctr" eaLnBrk="0" hangingPunct="0"/>
                  <a:endParaRPr lang="en-US" altLang="zh-CN" sz="1800">
                    <a:latin typeface="Times New Roman" charset="0"/>
                  </a:endParaRPr>
                </a:p>
              </p:txBody>
            </p:sp>
            <p:sp>
              <p:nvSpPr>
                <p:cNvPr id="42259" name="Rectangle 275"/>
                <p:cNvSpPr>
                  <a:spLocks noChangeArrowheads="1"/>
                </p:cNvSpPr>
                <p:nvPr/>
              </p:nvSpPr>
              <p:spPr bwMode="auto">
                <a:xfrm>
                  <a:off x="0" y="480"/>
                  <a:ext cx="34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62" name="Group 278"/>
              <p:cNvGrpSpPr>
                <a:grpSpLocks/>
              </p:cNvGrpSpPr>
              <p:nvPr/>
            </p:nvGrpSpPr>
            <p:grpSpPr bwMode="auto">
              <a:xfrm>
                <a:off x="341" y="480"/>
                <a:ext cx="344" cy="480"/>
                <a:chOff x="341" y="480"/>
                <a:chExt cx="344" cy="480"/>
              </a:xfrm>
            </p:grpSpPr>
            <p:sp>
              <p:nvSpPr>
                <p:cNvPr id="42245" name="Rectangle 261"/>
                <p:cNvSpPr>
                  <a:spLocks noChangeArrowheads="1"/>
                </p:cNvSpPr>
                <p:nvPr/>
              </p:nvSpPr>
              <p:spPr bwMode="auto">
                <a:xfrm>
                  <a:off x="384" y="48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Times New Roman" charset="0"/>
                    </a:rPr>
                    <a:t>是</a:t>
                  </a:r>
                  <a:endParaRPr lang="zh-CN" altLang="en-US" sz="1800">
                    <a:latin typeface="Times New Roman" charset="0"/>
                  </a:endParaRPr>
                </a:p>
                <a:p>
                  <a:pPr algn="ctr" eaLnBrk="0" hangingPunct="0"/>
                  <a:endParaRPr lang="en-US" altLang="zh-CN" sz="1800">
                    <a:latin typeface="Times New Roman" charset="0"/>
                  </a:endParaRPr>
                </a:p>
              </p:txBody>
            </p:sp>
            <p:sp>
              <p:nvSpPr>
                <p:cNvPr id="42261" name="Rectangle 277"/>
                <p:cNvSpPr>
                  <a:spLocks noChangeArrowheads="1"/>
                </p:cNvSpPr>
                <p:nvPr/>
              </p:nvSpPr>
              <p:spPr bwMode="auto">
                <a:xfrm>
                  <a:off x="341" y="48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64" name="Group 280"/>
              <p:cNvGrpSpPr>
                <a:grpSpLocks/>
              </p:cNvGrpSpPr>
              <p:nvPr/>
            </p:nvGrpSpPr>
            <p:grpSpPr bwMode="auto">
              <a:xfrm>
                <a:off x="685" y="480"/>
                <a:ext cx="349" cy="480"/>
                <a:chOff x="685" y="480"/>
                <a:chExt cx="349" cy="480"/>
              </a:xfrm>
            </p:grpSpPr>
            <p:sp>
              <p:nvSpPr>
                <p:cNvPr id="42246" name="Rectangle 262"/>
                <p:cNvSpPr>
                  <a:spLocks noChangeArrowheads="1"/>
                </p:cNvSpPr>
                <p:nvPr/>
              </p:nvSpPr>
              <p:spPr bwMode="auto">
                <a:xfrm>
                  <a:off x="728" y="480"/>
                  <a:ext cx="26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Times New Roman" charset="0"/>
                    </a:rPr>
                    <a:t>是</a:t>
                  </a:r>
                  <a:endParaRPr lang="zh-CN" altLang="en-US" sz="1800">
                    <a:latin typeface="Times New Roman" charset="0"/>
                  </a:endParaRPr>
                </a:p>
                <a:p>
                  <a:pPr algn="ctr" eaLnBrk="0" hangingPunct="0"/>
                  <a:endParaRPr lang="en-US" altLang="zh-CN" sz="1800">
                    <a:latin typeface="Times New Roman" charset="0"/>
                  </a:endParaRPr>
                </a:p>
              </p:txBody>
            </p:sp>
            <p:sp>
              <p:nvSpPr>
                <p:cNvPr id="42263" name="Rectangle 279"/>
                <p:cNvSpPr>
                  <a:spLocks noChangeArrowheads="1"/>
                </p:cNvSpPr>
                <p:nvPr/>
              </p:nvSpPr>
              <p:spPr bwMode="auto">
                <a:xfrm>
                  <a:off x="685" y="480"/>
                  <a:ext cx="34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66" name="Group 282"/>
              <p:cNvGrpSpPr>
                <a:grpSpLocks/>
              </p:cNvGrpSpPr>
              <p:nvPr/>
            </p:nvGrpSpPr>
            <p:grpSpPr bwMode="auto">
              <a:xfrm>
                <a:off x="1034" y="480"/>
                <a:ext cx="344" cy="480"/>
                <a:chOff x="1034" y="480"/>
                <a:chExt cx="344" cy="480"/>
              </a:xfrm>
            </p:grpSpPr>
            <p:sp>
              <p:nvSpPr>
                <p:cNvPr id="42247" name="Rectangle 263"/>
                <p:cNvSpPr>
                  <a:spLocks noChangeArrowheads="1"/>
                </p:cNvSpPr>
                <p:nvPr/>
              </p:nvSpPr>
              <p:spPr bwMode="auto">
                <a:xfrm>
                  <a:off x="1077" y="48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Times New Roman" charset="0"/>
                    </a:rPr>
                    <a:t>否</a:t>
                  </a:r>
                  <a:endParaRPr lang="zh-CN" altLang="en-US" sz="1800">
                    <a:latin typeface="Times New Roman" charset="0"/>
                  </a:endParaRPr>
                </a:p>
                <a:p>
                  <a:pPr algn="ctr" eaLnBrk="0" hangingPunct="0"/>
                  <a:endParaRPr lang="en-US" altLang="zh-CN" sz="1800">
                    <a:latin typeface="Times New Roman" charset="0"/>
                  </a:endParaRPr>
                </a:p>
              </p:txBody>
            </p:sp>
            <p:sp>
              <p:nvSpPr>
                <p:cNvPr id="42265" name="Rectangle 281"/>
                <p:cNvSpPr>
                  <a:spLocks noChangeArrowheads="1"/>
                </p:cNvSpPr>
                <p:nvPr/>
              </p:nvSpPr>
              <p:spPr bwMode="auto">
                <a:xfrm>
                  <a:off x="1034" y="48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68" name="Group 284"/>
              <p:cNvGrpSpPr>
                <a:grpSpLocks/>
              </p:cNvGrpSpPr>
              <p:nvPr/>
            </p:nvGrpSpPr>
            <p:grpSpPr bwMode="auto">
              <a:xfrm>
                <a:off x="1378" y="480"/>
                <a:ext cx="344" cy="480"/>
                <a:chOff x="1378" y="480"/>
                <a:chExt cx="344" cy="480"/>
              </a:xfrm>
            </p:grpSpPr>
            <p:sp>
              <p:nvSpPr>
                <p:cNvPr id="42248" name="Rectangle 264"/>
                <p:cNvSpPr>
                  <a:spLocks noChangeArrowheads="1"/>
                </p:cNvSpPr>
                <p:nvPr/>
              </p:nvSpPr>
              <p:spPr bwMode="auto">
                <a:xfrm>
                  <a:off x="1421" y="48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Times New Roman" charset="0"/>
                    </a:rPr>
                    <a:t>否</a:t>
                  </a:r>
                  <a:endParaRPr lang="zh-CN" altLang="en-US" sz="1800">
                    <a:latin typeface="Times New Roman" charset="0"/>
                  </a:endParaRPr>
                </a:p>
                <a:p>
                  <a:pPr algn="ctr" eaLnBrk="0" hangingPunct="0"/>
                  <a:endParaRPr lang="en-US" altLang="zh-CN" sz="1800">
                    <a:latin typeface="Times New Roman" charset="0"/>
                  </a:endParaRPr>
                </a:p>
              </p:txBody>
            </p:sp>
            <p:sp>
              <p:nvSpPr>
                <p:cNvPr id="42267" name="Rectangle 283"/>
                <p:cNvSpPr>
                  <a:spLocks noChangeArrowheads="1"/>
                </p:cNvSpPr>
                <p:nvPr/>
              </p:nvSpPr>
              <p:spPr bwMode="auto">
                <a:xfrm>
                  <a:off x="1378" y="48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2270" name="Rectangle 286"/>
            <p:cNvSpPr>
              <a:spLocks noChangeArrowheads="1"/>
            </p:cNvSpPr>
            <p:nvPr/>
          </p:nvSpPr>
          <p:spPr bwMode="auto">
            <a:xfrm>
              <a:off x="-2" y="-2"/>
              <a:ext cx="1726" cy="96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09" name="Group 325"/>
          <p:cNvGrpSpPr>
            <a:grpSpLocks/>
          </p:cNvGrpSpPr>
          <p:nvPr/>
        </p:nvGrpSpPr>
        <p:grpSpPr bwMode="auto">
          <a:xfrm>
            <a:off x="2590800" y="1104900"/>
            <a:ext cx="3505200" cy="1676400"/>
            <a:chOff x="-2" y="-2"/>
            <a:chExt cx="1998" cy="772"/>
          </a:xfrm>
        </p:grpSpPr>
        <p:grpSp>
          <p:nvGrpSpPr>
            <p:cNvPr id="42307" name="Group 323"/>
            <p:cNvGrpSpPr>
              <a:grpSpLocks/>
            </p:cNvGrpSpPr>
            <p:nvPr/>
          </p:nvGrpSpPr>
          <p:grpSpPr bwMode="auto">
            <a:xfrm>
              <a:off x="0" y="0"/>
              <a:ext cx="1994" cy="768"/>
              <a:chOff x="0" y="0"/>
              <a:chExt cx="1994" cy="768"/>
            </a:xfrm>
          </p:grpSpPr>
          <p:sp>
            <p:nvSpPr>
              <p:cNvPr id="42305" name="Rectangle 321"/>
              <p:cNvSpPr>
                <a:spLocks noChangeArrowheads="1"/>
              </p:cNvSpPr>
              <p:nvPr/>
            </p:nvSpPr>
            <p:spPr bwMode="auto">
              <a:xfrm>
                <a:off x="43" y="0"/>
                <a:ext cx="190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84213" algn="just"/>
                <a:r>
                  <a:rPr lang="en-US" altLang="zh-CN" sz="2000" b="1">
                    <a:latin typeface="Times New Roman" charset="0"/>
                  </a:rPr>
                  <a:t>G[S]</a:t>
                </a:r>
                <a:r>
                  <a:rPr lang="zh-CN" altLang="en-US" sz="2000" b="1">
                    <a:latin typeface="Times New Roman" charset="0"/>
                  </a:rPr>
                  <a:t>：</a:t>
                </a:r>
                <a:r>
                  <a:rPr lang="en-US" altLang="zh-CN" sz="2000" b="1">
                    <a:latin typeface="Times New Roman" charset="0"/>
                  </a:rPr>
                  <a:t>S→AB︱bC</a:t>
                </a:r>
              </a:p>
              <a:p>
                <a:pPr indent="684213" algn="just" eaLnBrk="0" hangingPunct="0"/>
                <a:r>
                  <a:rPr lang="en-US" altLang="zh-CN" sz="2000" b="1">
                    <a:latin typeface="Times New Roman" charset="0"/>
                  </a:rPr>
                  <a:t>    A→b︱ε</a:t>
                </a:r>
              </a:p>
              <a:p>
                <a:pPr indent="684213" algn="just" eaLnBrk="0" hangingPunct="0"/>
                <a:r>
                  <a:rPr lang="en-US" altLang="zh-CN" sz="2000" b="1">
                    <a:latin typeface="Times New Roman" charset="0"/>
                  </a:rPr>
                  <a:t>    B→aD︱ε</a:t>
                </a:r>
              </a:p>
              <a:p>
                <a:pPr indent="684213" algn="just" eaLnBrk="0" hangingPunct="0"/>
                <a:r>
                  <a:rPr lang="en-US" altLang="zh-CN" sz="2000" b="1">
                    <a:latin typeface="Times New Roman" charset="0"/>
                  </a:rPr>
                  <a:t>    C→AD︱b</a:t>
                </a:r>
              </a:p>
              <a:p>
                <a:pPr indent="684213" algn="just" eaLnBrk="0" hangingPunct="0"/>
                <a:r>
                  <a:rPr lang="en-US" altLang="zh-CN" sz="2000" b="1">
                    <a:latin typeface="Times New Roman" charset="0"/>
                  </a:rPr>
                  <a:t>    D→aS︱c</a:t>
                </a:r>
              </a:p>
            </p:txBody>
          </p:sp>
          <p:sp>
            <p:nvSpPr>
              <p:cNvPr id="42306" name="Rectangle 322"/>
              <p:cNvSpPr>
                <a:spLocks noChangeArrowheads="1"/>
              </p:cNvSpPr>
              <p:nvPr/>
            </p:nvSpPr>
            <p:spPr bwMode="auto">
              <a:xfrm>
                <a:off x="0" y="0"/>
                <a:ext cx="1994"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308" name="Rectangle 324"/>
            <p:cNvSpPr>
              <a:spLocks noChangeArrowheads="1"/>
            </p:cNvSpPr>
            <p:nvPr/>
          </p:nvSpPr>
          <p:spPr bwMode="auto">
            <a:xfrm>
              <a:off x="-2" y="-2"/>
              <a:ext cx="1998" cy="772"/>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310" name="Text Box 326"/>
          <p:cNvSpPr txBox="1">
            <a:spLocks noChangeArrowheads="1"/>
          </p:cNvSpPr>
          <p:nvPr/>
        </p:nvSpPr>
        <p:spPr bwMode="auto">
          <a:xfrm>
            <a:off x="622300" y="4251325"/>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latin typeface="Times New Roman" charset="0"/>
              </a:rPr>
              <a:t>2</a:t>
            </a:r>
            <a:r>
              <a:rPr lang="zh-CN" altLang="en-US" sz="2000" b="1" dirty="0">
                <a:latin typeface="Times New Roman" charset="0"/>
              </a:rPr>
              <a:t>．</a:t>
            </a:r>
            <a:r>
              <a:rPr lang="zh-CN" altLang="en-US" sz="2000" b="1" dirty="0">
                <a:latin typeface="Times New Roman" charset="0"/>
                <a:hlinkClick r:id="rId3"/>
              </a:rPr>
              <a:t>计算非终结符号的</a:t>
            </a:r>
            <a:r>
              <a:rPr lang="en-US" altLang="zh-CN" sz="2000" b="1" dirty="0">
                <a:latin typeface="Times New Roman" charset="0"/>
                <a:hlinkClick r:id="rId3"/>
              </a:rPr>
              <a:t>FIRST(X)</a:t>
            </a:r>
            <a:r>
              <a:rPr lang="zh-CN" altLang="en-US" sz="2000" b="1" dirty="0">
                <a:latin typeface="Times New Roman" charset="0"/>
                <a:hlinkClick r:id="rId3"/>
              </a:rPr>
              <a:t>集</a:t>
            </a:r>
            <a:endParaRPr lang="zh-CN" altLang="en-US" sz="2000" b="1" dirty="0">
              <a:latin typeface="Times New Roman" charset="0"/>
            </a:endParaRPr>
          </a:p>
        </p:txBody>
      </p:sp>
      <p:grpSp>
        <p:nvGrpSpPr>
          <p:cNvPr id="42364" name="Group 380"/>
          <p:cNvGrpSpPr>
            <a:grpSpLocks/>
          </p:cNvGrpSpPr>
          <p:nvPr/>
        </p:nvGrpSpPr>
        <p:grpSpPr bwMode="auto">
          <a:xfrm>
            <a:off x="1066800" y="4718050"/>
            <a:ext cx="7696200" cy="996950"/>
            <a:chOff x="-2" y="-2"/>
            <a:chExt cx="2872" cy="1252"/>
          </a:xfrm>
        </p:grpSpPr>
        <p:grpSp>
          <p:nvGrpSpPr>
            <p:cNvPr id="42362" name="Group 378"/>
            <p:cNvGrpSpPr>
              <a:grpSpLocks/>
            </p:cNvGrpSpPr>
            <p:nvPr/>
          </p:nvGrpSpPr>
          <p:grpSpPr bwMode="auto">
            <a:xfrm>
              <a:off x="0" y="0"/>
              <a:ext cx="2868" cy="1248"/>
              <a:chOff x="0" y="0"/>
              <a:chExt cx="2868" cy="1248"/>
            </a:xfrm>
          </p:grpSpPr>
          <p:grpSp>
            <p:nvGrpSpPr>
              <p:cNvPr id="42329" name="Group 345"/>
              <p:cNvGrpSpPr>
                <a:grpSpLocks/>
              </p:cNvGrpSpPr>
              <p:nvPr/>
            </p:nvGrpSpPr>
            <p:grpSpPr bwMode="auto">
              <a:xfrm>
                <a:off x="0" y="0"/>
                <a:ext cx="2868" cy="384"/>
                <a:chOff x="0" y="0"/>
                <a:chExt cx="2868" cy="384"/>
              </a:xfrm>
            </p:grpSpPr>
            <p:sp>
              <p:nvSpPr>
                <p:cNvPr id="42311" name="Rectangle 327"/>
                <p:cNvSpPr>
                  <a:spLocks noChangeArrowheads="1"/>
                </p:cNvSpPr>
                <p:nvPr/>
              </p:nvSpPr>
              <p:spPr bwMode="auto">
                <a:xfrm>
                  <a:off x="43" y="0"/>
                  <a:ext cx="27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FIRST(</a:t>
                  </a:r>
                  <a:r>
                    <a:rPr lang="zh-CN" altLang="en-US" sz="2000" b="1">
                      <a:latin typeface="Times New Roman" charset="0"/>
                    </a:rPr>
                    <a:t>）</a:t>
                  </a:r>
                </a:p>
                <a:p>
                  <a:pPr algn="ctr" eaLnBrk="0" hangingPunct="0"/>
                  <a:endParaRPr lang="en-US" altLang="zh-CN" sz="2000" b="1">
                    <a:latin typeface="Times New Roman" charset="0"/>
                  </a:endParaRPr>
                </a:p>
              </p:txBody>
            </p:sp>
            <p:sp>
              <p:nvSpPr>
                <p:cNvPr id="42328" name="Rectangle 344"/>
                <p:cNvSpPr>
                  <a:spLocks noChangeArrowheads="1"/>
                </p:cNvSpPr>
                <p:nvPr/>
              </p:nvSpPr>
              <p:spPr bwMode="auto">
                <a:xfrm>
                  <a:off x="0" y="0"/>
                  <a:ext cx="28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31" name="Group 347"/>
              <p:cNvGrpSpPr>
                <a:grpSpLocks/>
              </p:cNvGrpSpPr>
              <p:nvPr/>
            </p:nvGrpSpPr>
            <p:grpSpPr bwMode="auto">
              <a:xfrm>
                <a:off x="0" y="384"/>
                <a:ext cx="458" cy="384"/>
                <a:chOff x="0" y="384"/>
                <a:chExt cx="458" cy="384"/>
              </a:xfrm>
            </p:grpSpPr>
            <p:sp>
              <p:nvSpPr>
                <p:cNvPr id="42312" name="Rectangle 328"/>
                <p:cNvSpPr>
                  <a:spLocks noChangeArrowheads="1"/>
                </p:cNvSpPr>
                <p:nvPr/>
              </p:nvSpPr>
              <p:spPr bwMode="auto">
                <a:xfrm>
                  <a:off x="43" y="384"/>
                  <a:ext cx="3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S</a:t>
                  </a:r>
                </a:p>
                <a:p>
                  <a:pPr algn="ctr" eaLnBrk="0" hangingPunct="0"/>
                  <a:endParaRPr lang="en-US" altLang="zh-CN" sz="2000" b="1">
                    <a:latin typeface="Times New Roman" charset="0"/>
                  </a:endParaRPr>
                </a:p>
              </p:txBody>
            </p:sp>
            <p:sp>
              <p:nvSpPr>
                <p:cNvPr id="42330" name="Rectangle 346"/>
                <p:cNvSpPr>
                  <a:spLocks noChangeArrowheads="1"/>
                </p:cNvSpPr>
                <p:nvPr/>
              </p:nvSpPr>
              <p:spPr bwMode="auto">
                <a:xfrm>
                  <a:off x="0" y="384"/>
                  <a:ext cx="4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33" name="Group 349"/>
              <p:cNvGrpSpPr>
                <a:grpSpLocks/>
              </p:cNvGrpSpPr>
              <p:nvPr/>
            </p:nvGrpSpPr>
            <p:grpSpPr bwMode="auto">
              <a:xfrm>
                <a:off x="458" y="384"/>
                <a:ext cx="360" cy="384"/>
                <a:chOff x="458" y="384"/>
                <a:chExt cx="360" cy="384"/>
              </a:xfrm>
            </p:grpSpPr>
            <p:sp>
              <p:nvSpPr>
                <p:cNvPr id="42313" name="Rectangle 329"/>
                <p:cNvSpPr>
                  <a:spLocks noChangeArrowheads="1"/>
                </p:cNvSpPr>
                <p:nvPr/>
              </p:nvSpPr>
              <p:spPr bwMode="auto">
                <a:xfrm>
                  <a:off x="501" y="384"/>
                  <a:ext cx="2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A</a:t>
                  </a:r>
                </a:p>
                <a:p>
                  <a:pPr algn="ctr" eaLnBrk="0" hangingPunct="0"/>
                  <a:endParaRPr lang="en-US" altLang="zh-CN" sz="2000" b="1">
                    <a:latin typeface="Times New Roman" charset="0"/>
                  </a:endParaRPr>
                </a:p>
              </p:txBody>
            </p:sp>
            <p:sp>
              <p:nvSpPr>
                <p:cNvPr id="42332" name="Rectangle 348"/>
                <p:cNvSpPr>
                  <a:spLocks noChangeArrowheads="1"/>
                </p:cNvSpPr>
                <p:nvPr/>
              </p:nvSpPr>
              <p:spPr bwMode="auto">
                <a:xfrm>
                  <a:off x="458" y="384"/>
                  <a:ext cx="3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35" name="Group 351"/>
              <p:cNvGrpSpPr>
                <a:grpSpLocks/>
              </p:cNvGrpSpPr>
              <p:nvPr/>
            </p:nvGrpSpPr>
            <p:grpSpPr bwMode="auto">
              <a:xfrm>
                <a:off x="818" y="384"/>
                <a:ext cx="355" cy="384"/>
                <a:chOff x="818" y="384"/>
                <a:chExt cx="355" cy="384"/>
              </a:xfrm>
            </p:grpSpPr>
            <p:sp>
              <p:nvSpPr>
                <p:cNvPr id="42314" name="Rectangle 330"/>
                <p:cNvSpPr>
                  <a:spLocks noChangeArrowheads="1"/>
                </p:cNvSpPr>
                <p:nvPr/>
              </p:nvSpPr>
              <p:spPr bwMode="auto">
                <a:xfrm>
                  <a:off x="861" y="384"/>
                  <a:ext cx="26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B</a:t>
                  </a:r>
                </a:p>
                <a:p>
                  <a:pPr algn="ctr" eaLnBrk="0" hangingPunct="0"/>
                  <a:endParaRPr lang="en-US" altLang="zh-CN" sz="2000" b="1">
                    <a:latin typeface="Times New Roman" charset="0"/>
                  </a:endParaRPr>
                </a:p>
              </p:txBody>
            </p:sp>
            <p:sp>
              <p:nvSpPr>
                <p:cNvPr id="42334" name="Rectangle 350"/>
                <p:cNvSpPr>
                  <a:spLocks noChangeArrowheads="1"/>
                </p:cNvSpPr>
                <p:nvPr/>
              </p:nvSpPr>
              <p:spPr bwMode="auto">
                <a:xfrm>
                  <a:off x="818" y="384"/>
                  <a:ext cx="3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37" name="Group 353"/>
              <p:cNvGrpSpPr>
                <a:grpSpLocks/>
              </p:cNvGrpSpPr>
              <p:nvPr/>
            </p:nvGrpSpPr>
            <p:grpSpPr bwMode="auto">
              <a:xfrm>
                <a:off x="1173" y="384"/>
                <a:ext cx="450" cy="384"/>
                <a:chOff x="1173" y="384"/>
                <a:chExt cx="450" cy="384"/>
              </a:xfrm>
            </p:grpSpPr>
            <p:sp>
              <p:nvSpPr>
                <p:cNvPr id="42315" name="Rectangle 331"/>
                <p:cNvSpPr>
                  <a:spLocks noChangeArrowheads="1"/>
                </p:cNvSpPr>
                <p:nvPr/>
              </p:nvSpPr>
              <p:spPr bwMode="auto">
                <a:xfrm>
                  <a:off x="1216" y="384"/>
                  <a:ext cx="3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C</a:t>
                  </a:r>
                </a:p>
                <a:p>
                  <a:pPr algn="ctr" eaLnBrk="0" hangingPunct="0"/>
                  <a:endParaRPr lang="en-US" altLang="zh-CN" sz="2000" b="1">
                    <a:latin typeface="Times New Roman" charset="0"/>
                  </a:endParaRPr>
                </a:p>
              </p:txBody>
            </p:sp>
            <p:sp>
              <p:nvSpPr>
                <p:cNvPr id="42336" name="Rectangle 352"/>
                <p:cNvSpPr>
                  <a:spLocks noChangeArrowheads="1"/>
                </p:cNvSpPr>
                <p:nvPr/>
              </p:nvSpPr>
              <p:spPr bwMode="auto">
                <a:xfrm>
                  <a:off x="1173" y="384"/>
                  <a:ext cx="4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39" name="Group 355"/>
              <p:cNvGrpSpPr>
                <a:grpSpLocks/>
              </p:cNvGrpSpPr>
              <p:nvPr/>
            </p:nvGrpSpPr>
            <p:grpSpPr bwMode="auto">
              <a:xfrm>
                <a:off x="1623" y="384"/>
                <a:ext cx="372" cy="384"/>
                <a:chOff x="1623" y="384"/>
                <a:chExt cx="372" cy="384"/>
              </a:xfrm>
            </p:grpSpPr>
            <p:sp>
              <p:nvSpPr>
                <p:cNvPr id="42316" name="Rectangle 332"/>
                <p:cNvSpPr>
                  <a:spLocks noChangeArrowheads="1"/>
                </p:cNvSpPr>
                <p:nvPr/>
              </p:nvSpPr>
              <p:spPr bwMode="auto">
                <a:xfrm>
                  <a:off x="1666" y="384"/>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D</a:t>
                  </a:r>
                </a:p>
                <a:p>
                  <a:pPr algn="ctr" eaLnBrk="0" hangingPunct="0"/>
                  <a:endParaRPr lang="en-US" altLang="zh-CN" sz="2000" b="1">
                    <a:latin typeface="Times New Roman" charset="0"/>
                  </a:endParaRPr>
                </a:p>
              </p:txBody>
            </p:sp>
            <p:sp>
              <p:nvSpPr>
                <p:cNvPr id="42338" name="Rectangle 354"/>
                <p:cNvSpPr>
                  <a:spLocks noChangeArrowheads="1"/>
                </p:cNvSpPr>
                <p:nvPr/>
              </p:nvSpPr>
              <p:spPr bwMode="auto">
                <a:xfrm>
                  <a:off x="1623" y="384"/>
                  <a:ext cx="3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41" name="Group 357"/>
              <p:cNvGrpSpPr>
                <a:grpSpLocks/>
              </p:cNvGrpSpPr>
              <p:nvPr/>
            </p:nvGrpSpPr>
            <p:grpSpPr bwMode="auto">
              <a:xfrm>
                <a:off x="1995" y="384"/>
                <a:ext cx="291" cy="384"/>
                <a:chOff x="1995" y="384"/>
                <a:chExt cx="291" cy="384"/>
              </a:xfrm>
            </p:grpSpPr>
            <p:sp>
              <p:nvSpPr>
                <p:cNvPr id="42317" name="Rectangle 333"/>
                <p:cNvSpPr>
                  <a:spLocks noChangeArrowheads="1"/>
                </p:cNvSpPr>
                <p:nvPr/>
              </p:nvSpPr>
              <p:spPr bwMode="auto">
                <a:xfrm>
                  <a:off x="2038" y="384"/>
                  <a:ext cx="2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a</a:t>
                  </a:r>
                </a:p>
                <a:p>
                  <a:pPr algn="ctr" eaLnBrk="0" hangingPunct="0"/>
                  <a:endParaRPr lang="en-US" altLang="zh-CN" sz="2000" b="1">
                    <a:latin typeface="Times New Roman" charset="0"/>
                  </a:endParaRPr>
                </a:p>
              </p:txBody>
            </p:sp>
            <p:sp>
              <p:nvSpPr>
                <p:cNvPr id="42340" name="Rectangle 356"/>
                <p:cNvSpPr>
                  <a:spLocks noChangeArrowheads="1"/>
                </p:cNvSpPr>
                <p:nvPr/>
              </p:nvSpPr>
              <p:spPr bwMode="auto">
                <a:xfrm>
                  <a:off x="1995" y="384"/>
                  <a:ext cx="2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43" name="Group 359"/>
              <p:cNvGrpSpPr>
                <a:grpSpLocks/>
              </p:cNvGrpSpPr>
              <p:nvPr/>
            </p:nvGrpSpPr>
            <p:grpSpPr bwMode="auto">
              <a:xfrm>
                <a:off x="2286" y="384"/>
                <a:ext cx="291" cy="384"/>
                <a:chOff x="2286" y="384"/>
                <a:chExt cx="291" cy="384"/>
              </a:xfrm>
            </p:grpSpPr>
            <p:sp>
              <p:nvSpPr>
                <p:cNvPr id="42318" name="Rectangle 334"/>
                <p:cNvSpPr>
                  <a:spLocks noChangeArrowheads="1"/>
                </p:cNvSpPr>
                <p:nvPr/>
              </p:nvSpPr>
              <p:spPr bwMode="auto">
                <a:xfrm>
                  <a:off x="2329" y="384"/>
                  <a:ext cx="2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b</a:t>
                  </a:r>
                </a:p>
                <a:p>
                  <a:pPr algn="ctr" eaLnBrk="0" hangingPunct="0"/>
                  <a:endParaRPr lang="en-US" altLang="zh-CN" sz="2000" b="1">
                    <a:latin typeface="Times New Roman" charset="0"/>
                  </a:endParaRPr>
                </a:p>
              </p:txBody>
            </p:sp>
            <p:sp>
              <p:nvSpPr>
                <p:cNvPr id="42342" name="Rectangle 358"/>
                <p:cNvSpPr>
                  <a:spLocks noChangeArrowheads="1"/>
                </p:cNvSpPr>
                <p:nvPr/>
              </p:nvSpPr>
              <p:spPr bwMode="auto">
                <a:xfrm>
                  <a:off x="2286" y="384"/>
                  <a:ext cx="2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45" name="Group 361"/>
              <p:cNvGrpSpPr>
                <a:grpSpLocks/>
              </p:cNvGrpSpPr>
              <p:nvPr/>
            </p:nvGrpSpPr>
            <p:grpSpPr bwMode="auto">
              <a:xfrm>
                <a:off x="2577" y="384"/>
                <a:ext cx="291" cy="384"/>
                <a:chOff x="2577" y="384"/>
                <a:chExt cx="291" cy="384"/>
              </a:xfrm>
            </p:grpSpPr>
            <p:sp>
              <p:nvSpPr>
                <p:cNvPr id="42319" name="Rectangle 335"/>
                <p:cNvSpPr>
                  <a:spLocks noChangeArrowheads="1"/>
                </p:cNvSpPr>
                <p:nvPr/>
              </p:nvSpPr>
              <p:spPr bwMode="auto">
                <a:xfrm>
                  <a:off x="2620" y="384"/>
                  <a:ext cx="2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c</a:t>
                  </a:r>
                </a:p>
                <a:p>
                  <a:pPr algn="ctr" eaLnBrk="0" hangingPunct="0"/>
                  <a:endParaRPr lang="en-US" altLang="zh-CN" sz="2000" b="1">
                    <a:latin typeface="Times New Roman" charset="0"/>
                  </a:endParaRPr>
                </a:p>
              </p:txBody>
            </p:sp>
            <p:sp>
              <p:nvSpPr>
                <p:cNvPr id="42344" name="Rectangle 360"/>
                <p:cNvSpPr>
                  <a:spLocks noChangeArrowheads="1"/>
                </p:cNvSpPr>
                <p:nvPr/>
              </p:nvSpPr>
              <p:spPr bwMode="auto">
                <a:xfrm>
                  <a:off x="2577" y="384"/>
                  <a:ext cx="2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47" name="Group 363"/>
              <p:cNvGrpSpPr>
                <a:grpSpLocks/>
              </p:cNvGrpSpPr>
              <p:nvPr/>
            </p:nvGrpSpPr>
            <p:grpSpPr bwMode="auto">
              <a:xfrm>
                <a:off x="0" y="768"/>
                <a:ext cx="458" cy="480"/>
                <a:chOff x="0" y="768"/>
                <a:chExt cx="458" cy="480"/>
              </a:xfrm>
            </p:grpSpPr>
            <p:sp>
              <p:nvSpPr>
                <p:cNvPr id="42320" name="Rectangle 336"/>
                <p:cNvSpPr>
                  <a:spLocks noChangeArrowheads="1"/>
                </p:cNvSpPr>
                <p:nvPr/>
              </p:nvSpPr>
              <p:spPr bwMode="auto">
                <a:xfrm>
                  <a:off x="43" y="768"/>
                  <a:ext cx="3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b,a,ε</a:t>
                  </a:r>
                </a:p>
              </p:txBody>
            </p:sp>
            <p:sp>
              <p:nvSpPr>
                <p:cNvPr id="42346" name="Rectangle 362"/>
                <p:cNvSpPr>
                  <a:spLocks noChangeArrowheads="1"/>
                </p:cNvSpPr>
                <p:nvPr/>
              </p:nvSpPr>
              <p:spPr bwMode="auto">
                <a:xfrm>
                  <a:off x="0" y="768"/>
                  <a:ext cx="4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49" name="Group 365"/>
              <p:cNvGrpSpPr>
                <a:grpSpLocks/>
              </p:cNvGrpSpPr>
              <p:nvPr/>
            </p:nvGrpSpPr>
            <p:grpSpPr bwMode="auto">
              <a:xfrm>
                <a:off x="458" y="768"/>
                <a:ext cx="360" cy="480"/>
                <a:chOff x="458" y="768"/>
                <a:chExt cx="360" cy="480"/>
              </a:xfrm>
            </p:grpSpPr>
            <p:sp>
              <p:nvSpPr>
                <p:cNvPr id="42321" name="Rectangle 337"/>
                <p:cNvSpPr>
                  <a:spLocks noChangeArrowheads="1"/>
                </p:cNvSpPr>
                <p:nvPr/>
              </p:nvSpPr>
              <p:spPr bwMode="auto">
                <a:xfrm>
                  <a:off x="501" y="768"/>
                  <a:ext cx="27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ε,b</a:t>
                  </a:r>
                </a:p>
                <a:p>
                  <a:pPr algn="ctr" eaLnBrk="0" hangingPunct="0"/>
                  <a:endParaRPr lang="en-US" altLang="zh-CN" sz="2000" b="1">
                    <a:latin typeface="Times New Roman" charset="0"/>
                  </a:endParaRPr>
                </a:p>
              </p:txBody>
            </p:sp>
            <p:sp>
              <p:nvSpPr>
                <p:cNvPr id="42348" name="Rectangle 364"/>
                <p:cNvSpPr>
                  <a:spLocks noChangeArrowheads="1"/>
                </p:cNvSpPr>
                <p:nvPr/>
              </p:nvSpPr>
              <p:spPr bwMode="auto">
                <a:xfrm>
                  <a:off x="458" y="768"/>
                  <a:ext cx="36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51" name="Group 367"/>
              <p:cNvGrpSpPr>
                <a:grpSpLocks/>
              </p:cNvGrpSpPr>
              <p:nvPr/>
            </p:nvGrpSpPr>
            <p:grpSpPr bwMode="auto">
              <a:xfrm>
                <a:off x="818" y="768"/>
                <a:ext cx="355" cy="480"/>
                <a:chOff x="818" y="768"/>
                <a:chExt cx="355" cy="480"/>
              </a:xfrm>
            </p:grpSpPr>
            <p:sp>
              <p:nvSpPr>
                <p:cNvPr id="42322" name="Rectangle 338"/>
                <p:cNvSpPr>
                  <a:spLocks noChangeArrowheads="1"/>
                </p:cNvSpPr>
                <p:nvPr/>
              </p:nvSpPr>
              <p:spPr bwMode="auto">
                <a:xfrm>
                  <a:off x="861" y="768"/>
                  <a:ext cx="2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ε,a</a:t>
                  </a:r>
                </a:p>
                <a:p>
                  <a:pPr algn="ctr" eaLnBrk="0" hangingPunct="0"/>
                  <a:endParaRPr lang="en-US" altLang="zh-CN" sz="2000" b="1">
                    <a:latin typeface="Times New Roman" charset="0"/>
                  </a:endParaRPr>
                </a:p>
              </p:txBody>
            </p:sp>
            <p:sp>
              <p:nvSpPr>
                <p:cNvPr id="42350" name="Rectangle 366"/>
                <p:cNvSpPr>
                  <a:spLocks noChangeArrowheads="1"/>
                </p:cNvSpPr>
                <p:nvPr/>
              </p:nvSpPr>
              <p:spPr bwMode="auto">
                <a:xfrm>
                  <a:off x="818" y="768"/>
                  <a:ext cx="355"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53" name="Group 369"/>
              <p:cNvGrpSpPr>
                <a:grpSpLocks/>
              </p:cNvGrpSpPr>
              <p:nvPr/>
            </p:nvGrpSpPr>
            <p:grpSpPr bwMode="auto">
              <a:xfrm>
                <a:off x="1173" y="768"/>
                <a:ext cx="450" cy="480"/>
                <a:chOff x="1173" y="768"/>
                <a:chExt cx="450" cy="480"/>
              </a:xfrm>
            </p:grpSpPr>
            <p:sp>
              <p:nvSpPr>
                <p:cNvPr id="42323" name="Rectangle 339"/>
                <p:cNvSpPr>
                  <a:spLocks noChangeArrowheads="1"/>
                </p:cNvSpPr>
                <p:nvPr/>
              </p:nvSpPr>
              <p:spPr bwMode="auto">
                <a:xfrm>
                  <a:off x="1216" y="768"/>
                  <a:ext cx="3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b,a,c</a:t>
                  </a:r>
                </a:p>
                <a:p>
                  <a:pPr algn="ctr" eaLnBrk="0" hangingPunct="0"/>
                  <a:endParaRPr lang="en-US" altLang="zh-CN" sz="2000" b="1">
                    <a:latin typeface="Times New Roman" charset="0"/>
                  </a:endParaRPr>
                </a:p>
              </p:txBody>
            </p:sp>
            <p:sp>
              <p:nvSpPr>
                <p:cNvPr id="42352" name="Rectangle 368"/>
                <p:cNvSpPr>
                  <a:spLocks noChangeArrowheads="1"/>
                </p:cNvSpPr>
                <p:nvPr/>
              </p:nvSpPr>
              <p:spPr bwMode="auto">
                <a:xfrm>
                  <a:off x="1173" y="768"/>
                  <a:ext cx="4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55" name="Group 371"/>
              <p:cNvGrpSpPr>
                <a:grpSpLocks/>
              </p:cNvGrpSpPr>
              <p:nvPr/>
            </p:nvGrpSpPr>
            <p:grpSpPr bwMode="auto">
              <a:xfrm>
                <a:off x="1623" y="768"/>
                <a:ext cx="372" cy="480"/>
                <a:chOff x="1623" y="768"/>
                <a:chExt cx="372" cy="480"/>
              </a:xfrm>
            </p:grpSpPr>
            <p:sp>
              <p:nvSpPr>
                <p:cNvPr id="42324" name="Rectangle 340"/>
                <p:cNvSpPr>
                  <a:spLocks noChangeArrowheads="1"/>
                </p:cNvSpPr>
                <p:nvPr/>
              </p:nvSpPr>
              <p:spPr bwMode="auto">
                <a:xfrm>
                  <a:off x="1666" y="768"/>
                  <a:ext cx="2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a,c</a:t>
                  </a:r>
                </a:p>
                <a:p>
                  <a:pPr algn="ctr" eaLnBrk="0" hangingPunct="0"/>
                  <a:endParaRPr lang="en-US" altLang="zh-CN" sz="2000" b="1">
                    <a:latin typeface="Times New Roman" charset="0"/>
                  </a:endParaRPr>
                </a:p>
              </p:txBody>
            </p:sp>
            <p:sp>
              <p:nvSpPr>
                <p:cNvPr id="42354" name="Rectangle 370"/>
                <p:cNvSpPr>
                  <a:spLocks noChangeArrowheads="1"/>
                </p:cNvSpPr>
                <p:nvPr/>
              </p:nvSpPr>
              <p:spPr bwMode="auto">
                <a:xfrm>
                  <a:off x="1623" y="768"/>
                  <a:ext cx="37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57" name="Group 373"/>
              <p:cNvGrpSpPr>
                <a:grpSpLocks/>
              </p:cNvGrpSpPr>
              <p:nvPr/>
            </p:nvGrpSpPr>
            <p:grpSpPr bwMode="auto">
              <a:xfrm>
                <a:off x="1995" y="768"/>
                <a:ext cx="291" cy="480"/>
                <a:chOff x="1995" y="768"/>
                <a:chExt cx="291" cy="480"/>
              </a:xfrm>
            </p:grpSpPr>
            <p:sp>
              <p:nvSpPr>
                <p:cNvPr id="42325" name="Rectangle 341"/>
                <p:cNvSpPr>
                  <a:spLocks noChangeArrowheads="1"/>
                </p:cNvSpPr>
                <p:nvPr/>
              </p:nvSpPr>
              <p:spPr bwMode="auto">
                <a:xfrm>
                  <a:off x="2038" y="768"/>
                  <a:ext cx="2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a</a:t>
                  </a:r>
                </a:p>
                <a:p>
                  <a:pPr algn="ctr" eaLnBrk="0" hangingPunct="0"/>
                  <a:endParaRPr lang="en-US" altLang="zh-CN" sz="2000" b="1">
                    <a:latin typeface="Times New Roman" charset="0"/>
                  </a:endParaRPr>
                </a:p>
              </p:txBody>
            </p:sp>
            <p:sp>
              <p:nvSpPr>
                <p:cNvPr id="42356" name="Rectangle 372"/>
                <p:cNvSpPr>
                  <a:spLocks noChangeArrowheads="1"/>
                </p:cNvSpPr>
                <p:nvPr/>
              </p:nvSpPr>
              <p:spPr bwMode="auto">
                <a:xfrm>
                  <a:off x="1995" y="768"/>
                  <a:ext cx="29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59" name="Group 375"/>
              <p:cNvGrpSpPr>
                <a:grpSpLocks/>
              </p:cNvGrpSpPr>
              <p:nvPr/>
            </p:nvGrpSpPr>
            <p:grpSpPr bwMode="auto">
              <a:xfrm>
                <a:off x="2286" y="768"/>
                <a:ext cx="291" cy="480"/>
                <a:chOff x="2286" y="768"/>
                <a:chExt cx="291" cy="480"/>
              </a:xfrm>
            </p:grpSpPr>
            <p:sp>
              <p:nvSpPr>
                <p:cNvPr id="42326" name="Rectangle 342"/>
                <p:cNvSpPr>
                  <a:spLocks noChangeArrowheads="1"/>
                </p:cNvSpPr>
                <p:nvPr/>
              </p:nvSpPr>
              <p:spPr bwMode="auto">
                <a:xfrm>
                  <a:off x="2329" y="768"/>
                  <a:ext cx="2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b</a:t>
                  </a:r>
                </a:p>
                <a:p>
                  <a:pPr algn="ctr" eaLnBrk="0" hangingPunct="0"/>
                  <a:endParaRPr lang="en-US" altLang="zh-CN" sz="2000" b="1">
                    <a:latin typeface="Times New Roman" charset="0"/>
                  </a:endParaRPr>
                </a:p>
              </p:txBody>
            </p:sp>
            <p:sp>
              <p:nvSpPr>
                <p:cNvPr id="42358" name="Rectangle 374"/>
                <p:cNvSpPr>
                  <a:spLocks noChangeArrowheads="1"/>
                </p:cNvSpPr>
                <p:nvPr/>
              </p:nvSpPr>
              <p:spPr bwMode="auto">
                <a:xfrm>
                  <a:off x="2286" y="768"/>
                  <a:ext cx="29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361" name="Group 377"/>
              <p:cNvGrpSpPr>
                <a:grpSpLocks/>
              </p:cNvGrpSpPr>
              <p:nvPr/>
            </p:nvGrpSpPr>
            <p:grpSpPr bwMode="auto">
              <a:xfrm>
                <a:off x="2577" y="768"/>
                <a:ext cx="291" cy="480"/>
                <a:chOff x="2577" y="768"/>
                <a:chExt cx="291" cy="480"/>
              </a:xfrm>
            </p:grpSpPr>
            <p:sp>
              <p:nvSpPr>
                <p:cNvPr id="42327" name="Rectangle 343"/>
                <p:cNvSpPr>
                  <a:spLocks noChangeArrowheads="1"/>
                </p:cNvSpPr>
                <p:nvPr/>
              </p:nvSpPr>
              <p:spPr bwMode="auto">
                <a:xfrm>
                  <a:off x="2620" y="768"/>
                  <a:ext cx="2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c</a:t>
                  </a:r>
                </a:p>
                <a:p>
                  <a:pPr algn="ctr" eaLnBrk="0" hangingPunct="0"/>
                  <a:endParaRPr lang="en-US" altLang="zh-CN" sz="2000" b="1">
                    <a:latin typeface="Times New Roman" charset="0"/>
                  </a:endParaRPr>
                </a:p>
              </p:txBody>
            </p:sp>
            <p:sp>
              <p:nvSpPr>
                <p:cNvPr id="42360" name="Rectangle 376"/>
                <p:cNvSpPr>
                  <a:spLocks noChangeArrowheads="1"/>
                </p:cNvSpPr>
                <p:nvPr/>
              </p:nvSpPr>
              <p:spPr bwMode="auto">
                <a:xfrm>
                  <a:off x="2577" y="768"/>
                  <a:ext cx="29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2363" name="Rectangle 379"/>
            <p:cNvSpPr>
              <a:spLocks noChangeArrowheads="1"/>
            </p:cNvSpPr>
            <p:nvPr/>
          </p:nvSpPr>
          <p:spPr bwMode="auto">
            <a:xfrm>
              <a:off x="-2" y="-2"/>
              <a:ext cx="2872" cy="1252"/>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41563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灯片编号占位符 1"/>
          <p:cNvSpPr>
            <a:spLocks noGrp="1"/>
          </p:cNvSpPr>
          <p:nvPr>
            <p:ph type="sldNum" sz="quarter" idx="10"/>
          </p:nvPr>
        </p:nvSpPr>
        <p:spPr/>
        <p:txBody>
          <a:bodyPr/>
          <a:lstStyle/>
          <a:p>
            <a:fld id="{B9284D9D-CC9A-4756-995C-001A8E39FE33}" type="slidenum">
              <a:rPr lang="en-US" altLang="zh-CN"/>
              <a:pPr/>
              <a:t>27</a:t>
            </a:fld>
            <a:endParaRPr lang="en-US" altLang="zh-CN"/>
          </a:p>
        </p:txBody>
      </p:sp>
      <p:sp>
        <p:nvSpPr>
          <p:cNvPr id="25619" name="Text Box 19"/>
          <p:cNvSpPr txBox="1">
            <a:spLocks noChangeArrowheads="1"/>
          </p:cNvSpPr>
          <p:nvPr/>
        </p:nvSpPr>
        <p:spPr bwMode="auto">
          <a:xfrm>
            <a:off x="228600" y="609600"/>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latin typeface="Times New Roman" charset="0"/>
              </a:rPr>
              <a:t>3</a:t>
            </a:r>
            <a:r>
              <a:rPr lang="zh-CN" altLang="en-US" sz="2000" b="1" dirty="0">
                <a:latin typeface="Times New Roman" charset="0"/>
              </a:rPr>
              <a:t>．计算规则右部的</a:t>
            </a:r>
            <a:r>
              <a:rPr lang="en-US" altLang="zh-CN" sz="2000" b="1" dirty="0">
                <a:latin typeface="Times New Roman" charset="0"/>
              </a:rPr>
              <a:t>FIRST(α)</a:t>
            </a:r>
            <a:r>
              <a:rPr lang="zh-CN" altLang="en-US" sz="2000" b="1" dirty="0">
                <a:latin typeface="Times New Roman" charset="0"/>
              </a:rPr>
              <a:t>集 </a:t>
            </a:r>
          </a:p>
        </p:txBody>
      </p:sp>
      <p:grpSp>
        <p:nvGrpSpPr>
          <p:cNvPr id="25807" name="Group 207"/>
          <p:cNvGrpSpPr>
            <a:grpSpLocks/>
          </p:cNvGrpSpPr>
          <p:nvPr/>
        </p:nvGrpSpPr>
        <p:grpSpPr bwMode="auto">
          <a:xfrm>
            <a:off x="304800" y="1066800"/>
            <a:ext cx="8686800" cy="1143000"/>
            <a:chOff x="192" y="768"/>
            <a:chExt cx="5472" cy="720"/>
          </a:xfrm>
        </p:grpSpPr>
        <p:grpSp>
          <p:nvGrpSpPr>
            <p:cNvPr id="25763" name="Group 163"/>
            <p:cNvGrpSpPr>
              <a:grpSpLocks/>
            </p:cNvGrpSpPr>
            <p:nvPr/>
          </p:nvGrpSpPr>
          <p:grpSpPr bwMode="auto">
            <a:xfrm>
              <a:off x="195" y="769"/>
              <a:ext cx="5466" cy="205"/>
              <a:chOff x="0" y="0"/>
              <a:chExt cx="4146" cy="384"/>
            </a:xfrm>
          </p:grpSpPr>
          <p:sp>
            <p:nvSpPr>
              <p:cNvPr id="25741" name="Rectangle 141"/>
              <p:cNvSpPr>
                <a:spLocks noChangeArrowheads="1"/>
              </p:cNvSpPr>
              <p:nvPr/>
            </p:nvSpPr>
            <p:spPr bwMode="auto">
              <a:xfrm>
                <a:off x="43" y="0"/>
                <a:ext cx="40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FIRST</a:t>
                </a:r>
                <a:r>
                  <a:rPr lang="en-US" altLang="zh-CN" sz="2000" b="1">
                    <a:latin typeface="宋体" pitchFamily="2" charset="-122"/>
                  </a:rPr>
                  <a:t>()</a:t>
                </a:r>
                <a:endParaRPr lang="en-US" altLang="zh-CN" sz="1400" b="1">
                  <a:latin typeface="Times New Roman" charset="0"/>
                </a:endParaRPr>
              </a:p>
            </p:txBody>
          </p:sp>
          <p:sp>
            <p:nvSpPr>
              <p:cNvPr id="25762" name="Rectangle 162"/>
              <p:cNvSpPr>
                <a:spLocks noChangeArrowheads="1"/>
              </p:cNvSpPr>
              <p:nvPr/>
            </p:nvSpPr>
            <p:spPr bwMode="auto">
              <a:xfrm>
                <a:off x="0" y="0"/>
                <a:ext cx="41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65" name="Group 165"/>
            <p:cNvGrpSpPr>
              <a:grpSpLocks/>
            </p:cNvGrpSpPr>
            <p:nvPr/>
          </p:nvGrpSpPr>
          <p:grpSpPr bwMode="auto">
            <a:xfrm>
              <a:off x="195" y="974"/>
              <a:ext cx="575" cy="257"/>
              <a:chOff x="0" y="384"/>
              <a:chExt cx="436" cy="480"/>
            </a:xfrm>
          </p:grpSpPr>
          <p:sp>
            <p:nvSpPr>
              <p:cNvPr id="25742" name="Rectangle 142"/>
              <p:cNvSpPr>
                <a:spLocks noChangeArrowheads="1"/>
              </p:cNvSpPr>
              <p:nvPr/>
            </p:nvSpPr>
            <p:spPr bwMode="auto">
              <a:xfrm>
                <a:off x="43" y="384"/>
                <a:ext cx="35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S→</a:t>
                </a:r>
                <a:r>
                  <a:rPr lang="en-US" altLang="zh-CN" sz="1400" b="1">
                    <a:solidFill>
                      <a:srgbClr val="FF00FF"/>
                    </a:solidFill>
                    <a:latin typeface="Times New Roman" charset="0"/>
                  </a:rPr>
                  <a:t>AB</a:t>
                </a:r>
                <a:endParaRPr lang="en-US" altLang="zh-CN" sz="1400" b="1">
                  <a:latin typeface="Times New Roman" charset="0"/>
                </a:endParaRPr>
              </a:p>
              <a:p>
                <a:pPr eaLnBrk="0" hangingPunct="0"/>
                <a:endParaRPr lang="en-US" altLang="zh-CN" sz="1400" b="1">
                  <a:latin typeface="Times New Roman" charset="0"/>
                </a:endParaRPr>
              </a:p>
            </p:txBody>
          </p:sp>
          <p:sp>
            <p:nvSpPr>
              <p:cNvPr id="25764" name="Rectangle 164"/>
              <p:cNvSpPr>
                <a:spLocks noChangeArrowheads="1"/>
              </p:cNvSpPr>
              <p:nvPr/>
            </p:nvSpPr>
            <p:spPr bwMode="auto">
              <a:xfrm>
                <a:off x="0" y="384"/>
                <a:ext cx="43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67" name="Group 167"/>
            <p:cNvGrpSpPr>
              <a:grpSpLocks/>
            </p:cNvGrpSpPr>
            <p:nvPr/>
          </p:nvGrpSpPr>
          <p:grpSpPr bwMode="auto">
            <a:xfrm>
              <a:off x="770" y="974"/>
              <a:ext cx="552" cy="257"/>
              <a:chOff x="436" y="384"/>
              <a:chExt cx="419" cy="480"/>
            </a:xfrm>
          </p:grpSpPr>
          <p:sp>
            <p:nvSpPr>
              <p:cNvPr id="25743" name="Rectangle 143"/>
              <p:cNvSpPr>
                <a:spLocks noChangeArrowheads="1"/>
              </p:cNvSpPr>
              <p:nvPr/>
            </p:nvSpPr>
            <p:spPr bwMode="auto">
              <a:xfrm>
                <a:off x="479" y="384"/>
                <a:ext cx="33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S→</a:t>
                </a:r>
                <a:r>
                  <a:rPr lang="en-US" altLang="zh-CN" sz="1400" b="1">
                    <a:solidFill>
                      <a:srgbClr val="FF00FF"/>
                    </a:solidFill>
                    <a:latin typeface="Times New Roman" charset="0"/>
                  </a:rPr>
                  <a:t>bC</a:t>
                </a:r>
                <a:endParaRPr lang="en-US" altLang="zh-CN" sz="1400" b="1">
                  <a:latin typeface="Times New Roman" charset="0"/>
                </a:endParaRPr>
              </a:p>
              <a:p>
                <a:pPr eaLnBrk="0" hangingPunct="0"/>
                <a:endParaRPr lang="en-US" altLang="zh-CN" sz="1400" b="1">
                  <a:latin typeface="Times New Roman" charset="0"/>
                </a:endParaRPr>
              </a:p>
            </p:txBody>
          </p:sp>
          <p:sp>
            <p:nvSpPr>
              <p:cNvPr id="25766" name="Rectangle 166"/>
              <p:cNvSpPr>
                <a:spLocks noChangeArrowheads="1"/>
              </p:cNvSpPr>
              <p:nvPr/>
            </p:nvSpPr>
            <p:spPr bwMode="auto">
              <a:xfrm>
                <a:off x="436" y="384"/>
                <a:ext cx="41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69" name="Group 169"/>
            <p:cNvGrpSpPr>
              <a:grpSpLocks/>
            </p:cNvGrpSpPr>
            <p:nvPr/>
          </p:nvGrpSpPr>
          <p:grpSpPr bwMode="auto">
            <a:xfrm>
              <a:off x="1322" y="974"/>
              <a:ext cx="534" cy="257"/>
              <a:chOff x="855" y="384"/>
              <a:chExt cx="405" cy="480"/>
            </a:xfrm>
          </p:grpSpPr>
          <p:sp>
            <p:nvSpPr>
              <p:cNvPr id="25744" name="Rectangle 144"/>
              <p:cNvSpPr>
                <a:spLocks noChangeArrowheads="1"/>
              </p:cNvSpPr>
              <p:nvPr/>
            </p:nvSpPr>
            <p:spPr bwMode="auto">
              <a:xfrm>
                <a:off x="898" y="384"/>
                <a:ext cx="31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A→</a:t>
                </a:r>
                <a:r>
                  <a:rPr lang="en-US" altLang="zh-CN" sz="1400" b="1">
                    <a:solidFill>
                      <a:srgbClr val="FF00FF"/>
                    </a:solidFill>
                    <a:latin typeface="Times New Roman" charset="0"/>
                  </a:rPr>
                  <a:t>b</a:t>
                </a:r>
                <a:endParaRPr lang="en-US" altLang="zh-CN" sz="1400" b="1">
                  <a:latin typeface="Times New Roman" charset="0"/>
                </a:endParaRPr>
              </a:p>
              <a:p>
                <a:pPr eaLnBrk="0" hangingPunct="0"/>
                <a:endParaRPr lang="en-US" altLang="zh-CN" sz="1400" b="1">
                  <a:latin typeface="Times New Roman" charset="0"/>
                </a:endParaRPr>
              </a:p>
            </p:txBody>
          </p:sp>
          <p:sp>
            <p:nvSpPr>
              <p:cNvPr id="25768" name="Rectangle 168"/>
              <p:cNvSpPr>
                <a:spLocks noChangeArrowheads="1"/>
              </p:cNvSpPr>
              <p:nvPr/>
            </p:nvSpPr>
            <p:spPr bwMode="auto">
              <a:xfrm>
                <a:off x="855" y="384"/>
                <a:ext cx="405"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71" name="Group 171"/>
            <p:cNvGrpSpPr>
              <a:grpSpLocks/>
            </p:cNvGrpSpPr>
            <p:nvPr/>
          </p:nvGrpSpPr>
          <p:grpSpPr bwMode="auto">
            <a:xfrm>
              <a:off x="1856" y="974"/>
              <a:ext cx="555" cy="257"/>
              <a:chOff x="1260" y="384"/>
              <a:chExt cx="421" cy="480"/>
            </a:xfrm>
          </p:grpSpPr>
          <p:sp>
            <p:nvSpPr>
              <p:cNvPr id="25745" name="Rectangle 145"/>
              <p:cNvSpPr>
                <a:spLocks noChangeArrowheads="1"/>
              </p:cNvSpPr>
              <p:nvPr/>
            </p:nvSpPr>
            <p:spPr bwMode="auto">
              <a:xfrm>
                <a:off x="1303" y="384"/>
                <a:ext cx="3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A→</a:t>
                </a:r>
                <a:r>
                  <a:rPr lang="en-US" altLang="zh-CN" sz="1400" b="1">
                    <a:solidFill>
                      <a:srgbClr val="FF00FF"/>
                    </a:solidFill>
                    <a:latin typeface="Times New Roman" charset="0"/>
                  </a:rPr>
                  <a:t>ε</a:t>
                </a:r>
                <a:endParaRPr lang="en-US" altLang="zh-CN" sz="1400" b="1">
                  <a:latin typeface="Times New Roman" charset="0"/>
                </a:endParaRPr>
              </a:p>
              <a:p>
                <a:pPr eaLnBrk="0" hangingPunct="0"/>
                <a:endParaRPr lang="en-US" altLang="zh-CN" sz="1400" b="1">
                  <a:latin typeface="Times New Roman" charset="0"/>
                </a:endParaRPr>
              </a:p>
            </p:txBody>
          </p:sp>
          <p:sp>
            <p:nvSpPr>
              <p:cNvPr id="25770" name="Rectangle 170"/>
              <p:cNvSpPr>
                <a:spLocks noChangeArrowheads="1"/>
              </p:cNvSpPr>
              <p:nvPr/>
            </p:nvSpPr>
            <p:spPr bwMode="auto">
              <a:xfrm>
                <a:off x="1260" y="384"/>
                <a:ext cx="4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73" name="Group 173"/>
            <p:cNvGrpSpPr>
              <a:grpSpLocks/>
            </p:cNvGrpSpPr>
            <p:nvPr/>
          </p:nvGrpSpPr>
          <p:grpSpPr bwMode="auto">
            <a:xfrm>
              <a:off x="2411" y="974"/>
              <a:ext cx="587" cy="257"/>
              <a:chOff x="1681" y="384"/>
              <a:chExt cx="445" cy="480"/>
            </a:xfrm>
          </p:grpSpPr>
          <p:sp>
            <p:nvSpPr>
              <p:cNvPr id="25746" name="Rectangle 146"/>
              <p:cNvSpPr>
                <a:spLocks noChangeArrowheads="1"/>
              </p:cNvSpPr>
              <p:nvPr/>
            </p:nvSpPr>
            <p:spPr bwMode="auto">
              <a:xfrm>
                <a:off x="1724" y="384"/>
                <a:ext cx="35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B→</a:t>
                </a:r>
                <a:r>
                  <a:rPr lang="en-US" altLang="zh-CN" sz="1400" b="1">
                    <a:solidFill>
                      <a:srgbClr val="FF00FF"/>
                    </a:solidFill>
                    <a:latin typeface="Times New Roman" charset="0"/>
                  </a:rPr>
                  <a:t>aD</a:t>
                </a:r>
                <a:endParaRPr lang="en-US" altLang="zh-CN" sz="1400" b="1">
                  <a:latin typeface="Times New Roman" charset="0"/>
                </a:endParaRPr>
              </a:p>
              <a:p>
                <a:pPr eaLnBrk="0" hangingPunct="0"/>
                <a:endParaRPr lang="en-US" altLang="zh-CN" sz="1400" b="1">
                  <a:latin typeface="Times New Roman" charset="0"/>
                </a:endParaRPr>
              </a:p>
            </p:txBody>
          </p:sp>
          <p:sp>
            <p:nvSpPr>
              <p:cNvPr id="25772" name="Rectangle 172"/>
              <p:cNvSpPr>
                <a:spLocks noChangeArrowheads="1"/>
              </p:cNvSpPr>
              <p:nvPr/>
            </p:nvSpPr>
            <p:spPr bwMode="auto">
              <a:xfrm>
                <a:off x="1681" y="384"/>
                <a:ext cx="445"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75" name="Group 175"/>
            <p:cNvGrpSpPr>
              <a:grpSpLocks/>
            </p:cNvGrpSpPr>
            <p:nvPr/>
          </p:nvGrpSpPr>
          <p:grpSpPr bwMode="auto">
            <a:xfrm>
              <a:off x="2990" y="974"/>
              <a:ext cx="548" cy="257"/>
              <a:chOff x="2126" y="384"/>
              <a:chExt cx="400" cy="480"/>
            </a:xfrm>
          </p:grpSpPr>
          <p:sp>
            <p:nvSpPr>
              <p:cNvPr id="25747" name="Rectangle 147"/>
              <p:cNvSpPr>
                <a:spLocks noChangeArrowheads="1"/>
              </p:cNvSpPr>
              <p:nvPr/>
            </p:nvSpPr>
            <p:spPr bwMode="auto">
              <a:xfrm>
                <a:off x="2169" y="384"/>
                <a:ext cx="31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B→</a:t>
                </a:r>
                <a:r>
                  <a:rPr lang="en-US" altLang="zh-CN" sz="1400" b="1">
                    <a:solidFill>
                      <a:srgbClr val="FF00FF"/>
                    </a:solidFill>
                    <a:latin typeface="Times New Roman" charset="0"/>
                  </a:rPr>
                  <a:t>ε</a:t>
                </a:r>
                <a:endParaRPr lang="en-US" altLang="zh-CN" sz="1400" b="1">
                  <a:latin typeface="Times New Roman" charset="0"/>
                </a:endParaRPr>
              </a:p>
            </p:txBody>
          </p:sp>
          <p:sp>
            <p:nvSpPr>
              <p:cNvPr id="25774" name="Rectangle 174"/>
              <p:cNvSpPr>
                <a:spLocks noChangeArrowheads="1"/>
              </p:cNvSpPr>
              <p:nvPr/>
            </p:nvSpPr>
            <p:spPr bwMode="auto">
              <a:xfrm>
                <a:off x="2126" y="384"/>
                <a:ext cx="40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77" name="Group 177"/>
            <p:cNvGrpSpPr>
              <a:grpSpLocks/>
            </p:cNvGrpSpPr>
            <p:nvPr/>
          </p:nvGrpSpPr>
          <p:grpSpPr bwMode="auto">
            <a:xfrm>
              <a:off x="3525" y="974"/>
              <a:ext cx="586" cy="257"/>
              <a:chOff x="2526" y="384"/>
              <a:chExt cx="444" cy="480"/>
            </a:xfrm>
          </p:grpSpPr>
          <p:sp>
            <p:nvSpPr>
              <p:cNvPr id="25748" name="Rectangle 148"/>
              <p:cNvSpPr>
                <a:spLocks noChangeArrowheads="1"/>
              </p:cNvSpPr>
              <p:nvPr/>
            </p:nvSpPr>
            <p:spPr bwMode="auto">
              <a:xfrm>
                <a:off x="2569" y="384"/>
                <a:ext cx="3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C→</a:t>
                </a:r>
                <a:r>
                  <a:rPr lang="en-US" altLang="zh-CN" sz="1400" b="1">
                    <a:solidFill>
                      <a:srgbClr val="FF00FF"/>
                    </a:solidFill>
                    <a:latin typeface="Times New Roman" charset="0"/>
                  </a:rPr>
                  <a:t>AD</a:t>
                </a:r>
                <a:endParaRPr lang="en-US" altLang="zh-CN" sz="1400" b="1">
                  <a:latin typeface="Times New Roman" charset="0"/>
                </a:endParaRPr>
              </a:p>
              <a:p>
                <a:pPr eaLnBrk="0" hangingPunct="0"/>
                <a:endParaRPr lang="en-US" altLang="zh-CN" sz="1400" b="1">
                  <a:latin typeface="Times New Roman" charset="0"/>
                </a:endParaRPr>
              </a:p>
            </p:txBody>
          </p:sp>
          <p:sp>
            <p:nvSpPr>
              <p:cNvPr id="25776" name="Rectangle 176"/>
              <p:cNvSpPr>
                <a:spLocks noChangeArrowheads="1"/>
              </p:cNvSpPr>
              <p:nvPr/>
            </p:nvSpPr>
            <p:spPr bwMode="auto">
              <a:xfrm>
                <a:off x="2526" y="384"/>
                <a:ext cx="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79" name="Group 179"/>
            <p:cNvGrpSpPr>
              <a:grpSpLocks/>
            </p:cNvGrpSpPr>
            <p:nvPr/>
          </p:nvGrpSpPr>
          <p:grpSpPr bwMode="auto">
            <a:xfrm>
              <a:off x="4111" y="974"/>
              <a:ext cx="519" cy="257"/>
              <a:chOff x="2970" y="384"/>
              <a:chExt cx="394" cy="480"/>
            </a:xfrm>
          </p:grpSpPr>
          <p:sp>
            <p:nvSpPr>
              <p:cNvPr id="25749" name="Rectangle 149"/>
              <p:cNvSpPr>
                <a:spLocks noChangeArrowheads="1"/>
              </p:cNvSpPr>
              <p:nvPr/>
            </p:nvSpPr>
            <p:spPr bwMode="auto">
              <a:xfrm>
                <a:off x="3013" y="384"/>
                <a:ext cx="3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C→</a:t>
                </a:r>
                <a:r>
                  <a:rPr lang="en-US" altLang="zh-CN" sz="1400" b="1">
                    <a:solidFill>
                      <a:srgbClr val="FF00FF"/>
                    </a:solidFill>
                    <a:latin typeface="Times New Roman" charset="0"/>
                  </a:rPr>
                  <a:t>b</a:t>
                </a:r>
                <a:endParaRPr lang="en-US" altLang="zh-CN" sz="1400" b="1">
                  <a:latin typeface="Times New Roman" charset="0"/>
                </a:endParaRPr>
              </a:p>
              <a:p>
                <a:pPr eaLnBrk="0" hangingPunct="0"/>
                <a:endParaRPr lang="en-US" altLang="zh-CN" sz="1400" b="1">
                  <a:latin typeface="Times New Roman" charset="0"/>
                </a:endParaRPr>
              </a:p>
            </p:txBody>
          </p:sp>
          <p:sp>
            <p:nvSpPr>
              <p:cNvPr id="25778" name="Rectangle 178"/>
              <p:cNvSpPr>
                <a:spLocks noChangeArrowheads="1"/>
              </p:cNvSpPr>
              <p:nvPr/>
            </p:nvSpPr>
            <p:spPr bwMode="auto">
              <a:xfrm>
                <a:off x="2970" y="384"/>
                <a:ext cx="3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81" name="Group 181"/>
            <p:cNvGrpSpPr>
              <a:grpSpLocks/>
            </p:cNvGrpSpPr>
            <p:nvPr/>
          </p:nvGrpSpPr>
          <p:grpSpPr bwMode="auto">
            <a:xfrm>
              <a:off x="4630" y="974"/>
              <a:ext cx="548" cy="257"/>
              <a:chOff x="3364" y="384"/>
              <a:chExt cx="416" cy="480"/>
            </a:xfrm>
          </p:grpSpPr>
          <p:sp>
            <p:nvSpPr>
              <p:cNvPr id="25750" name="Rectangle 150"/>
              <p:cNvSpPr>
                <a:spLocks noChangeArrowheads="1"/>
              </p:cNvSpPr>
              <p:nvPr/>
            </p:nvSpPr>
            <p:spPr bwMode="auto">
              <a:xfrm>
                <a:off x="3407" y="384"/>
                <a:ext cx="33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D→</a:t>
                </a:r>
                <a:r>
                  <a:rPr lang="en-US" altLang="zh-CN" sz="1400" b="1">
                    <a:solidFill>
                      <a:srgbClr val="FF00FF"/>
                    </a:solidFill>
                    <a:latin typeface="Times New Roman" charset="0"/>
                  </a:rPr>
                  <a:t>aS</a:t>
                </a:r>
                <a:endParaRPr lang="en-US" altLang="zh-CN" sz="1400" b="1">
                  <a:latin typeface="Times New Roman" charset="0"/>
                </a:endParaRPr>
              </a:p>
              <a:p>
                <a:pPr eaLnBrk="0" hangingPunct="0"/>
                <a:endParaRPr lang="en-US" altLang="zh-CN" sz="1400" b="1">
                  <a:latin typeface="Times New Roman" charset="0"/>
                </a:endParaRPr>
              </a:p>
            </p:txBody>
          </p:sp>
          <p:sp>
            <p:nvSpPr>
              <p:cNvPr id="25780" name="Rectangle 180"/>
              <p:cNvSpPr>
                <a:spLocks noChangeArrowheads="1"/>
              </p:cNvSpPr>
              <p:nvPr/>
            </p:nvSpPr>
            <p:spPr bwMode="auto">
              <a:xfrm>
                <a:off x="3364" y="384"/>
                <a:ext cx="41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83" name="Group 183"/>
            <p:cNvGrpSpPr>
              <a:grpSpLocks/>
            </p:cNvGrpSpPr>
            <p:nvPr/>
          </p:nvGrpSpPr>
          <p:grpSpPr bwMode="auto">
            <a:xfrm>
              <a:off x="5178" y="974"/>
              <a:ext cx="483" cy="257"/>
              <a:chOff x="3780" y="384"/>
              <a:chExt cx="366" cy="480"/>
            </a:xfrm>
          </p:grpSpPr>
          <p:sp>
            <p:nvSpPr>
              <p:cNvPr id="25751" name="Rectangle 151"/>
              <p:cNvSpPr>
                <a:spLocks noChangeArrowheads="1"/>
              </p:cNvSpPr>
              <p:nvPr/>
            </p:nvSpPr>
            <p:spPr bwMode="auto">
              <a:xfrm>
                <a:off x="3823" y="384"/>
                <a:ext cx="2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D→</a:t>
                </a:r>
                <a:r>
                  <a:rPr lang="en-US" altLang="zh-CN" sz="1400" b="1">
                    <a:solidFill>
                      <a:srgbClr val="FF00FF"/>
                    </a:solidFill>
                    <a:latin typeface="Times New Roman" charset="0"/>
                  </a:rPr>
                  <a:t>c</a:t>
                </a:r>
                <a:endParaRPr lang="en-US" altLang="zh-CN" sz="1400" b="1">
                  <a:latin typeface="Times New Roman" charset="0"/>
                </a:endParaRPr>
              </a:p>
              <a:p>
                <a:pPr eaLnBrk="0" hangingPunct="0"/>
                <a:endParaRPr lang="en-US" altLang="zh-CN" sz="1400" b="1">
                  <a:latin typeface="Times New Roman" charset="0"/>
                </a:endParaRPr>
              </a:p>
            </p:txBody>
          </p:sp>
          <p:sp>
            <p:nvSpPr>
              <p:cNvPr id="25782" name="Rectangle 182"/>
              <p:cNvSpPr>
                <a:spLocks noChangeArrowheads="1"/>
              </p:cNvSpPr>
              <p:nvPr/>
            </p:nvSpPr>
            <p:spPr bwMode="auto">
              <a:xfrm>
                <a:off x="3780" y="384"/>
                <a:ext cx="36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85" name="Group 185"/>
            <p:cNvGrpSpPr>
              <a:grpSpLocks/>
            </p:cNvGrpSpPr>
            <p:nvPr/>
          </p:nvGrpSpPr>
          <p:grpSpPr bwMode="auto">
            <a:xfrm>
              <a:off x="195" y="1231"/>
              <a:ext cx="575" cy="256"/>
              <a:chOff x="0" y="864"/>
              <a:chExt cx="436" cy="480"/>
            </a:xfrm>
          </p:grpSpPr>
          <p:sp>
            <p:nvSpPr>
              <p:cNvPr id="25752" name="Rectangle 152"/>
              <p:cNvSpPr>
                <a:spLocks noChangeArrowheads="1"/>
              </p:cNvSpPr>
              <p:nvPr/>
            </p:nvSpPr>
            <p:spPr bwMode="auto">
              <a:xfrm>
                <a:off x="43" y="864"/>
                <a:ext cx="35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b,a,ε</a:t>
                </a:r>
              </a:p>
              <a:p>
                <a:pPr eaLnBrk="0" hangingPunct="0"/>
                <a:endParaRPr lang="en-US" altLang="zh-CN" sz="1400" b="1">
                  <a:latin typeface="Times New Roman" charset="0"/>
                </a:endParaRPr>
              </a:p>
            </p:txBody>
          </p:sp>
          <p:sp>
            <p:nvSpPr>
              <p:cNvPr id="25784" name="Rectangle 184"/>
              <p:cNvSpPr>
                <a:spLocks noChangeArrowheads="1"/>
              </p:cNvSpPr>
              <p:nvPr/>
            </p:nvSpPr>
            <p:spPr bwMode="auto">
              <a:xfrm>
                <a:off x="0" y="864"/>
                <a:ext cx="43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87" name="Group 187"/>
            <p:cNvGrpSpPr>
              <a:grpSpLocks/>
            </p:cNvGrpSpPr>
            <p:nvPr/>
          </p:nvGrpSpPr>
          <p:grpSpPr bwMode="auto">
            <a:xfrm>
              <a:off x="770" y="1231"/>
              <a:ext cx="552" cy="256"/>
              <a:chOff x="436" y="864"/>
              <a:chExt cx="419" cy="480"/>
            </a:xfrm>
          </p:grpSpPr>
          <p:sp>
            <p:nvSpPr>
              <p:cNvPr id="25753" name="Rectangle 153"/>
              <p:cNvSpPr>
                <a:spLocks noChangeArrowheads="1"/>
              </p:cNvSpPr>
              <p:nvPr/>
            </p:nvSpPr>
            <p:spPr bwMode="auto">
              <a:xfrm>
                <a:off x="479" y="864"/>
                <a:ext cx="33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b</a:t>
                </a:r>
              </a:p>
              <a:p>
                <a:pPr eaLnBrk="0" hangingPunct="0"/>
                <a:endParaRPr lang="en-US" altLang="zh-CN" sz="1600" b="1">
                  <a:latin typeface="Times New Roman" charset="0"/>
                </a:endParaRPr>
              </a:p>
            </p:txBody>
          </p:sp>
          <p:sp>
            <p:nvSpPr>
              <p:cNvPr id="25786" name="Rectangle 186"/>
              <p:cNvSpPr>
                <a:spLocks noChangeArrowheads="1"/>
              </p:cNvSpPr>
              <p:nvPr/>
            </p:nvSpPr>
            <p:spPr bwMode="auto">
              <a:xfrm>
                <a:off x="436" y="864"/>
                <a:ext cx="41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89" name="Group 189"/>
            <p:cNvGrpSpPr>
              <a:grpSpLocks/>
            </p:cNvGrpSpPr>
            <p:nvPr/>
          </p:nvGrpSpPr>
          <p:grpSpPr bwMode="auto">
            <a:xfrm>
              <a:off x="1322" y="1231"/>
              <a:ext cx="534" cy="256"/>
              <a:chOff x="855" y="864"/>
              <a:chExt cx="405" cy="480"/>
            </a:xfrm>
          </p:grpSpPr>
          <p:sp>
            <p:nvSpPr>
              <p:cNvPr id="25754" name="Rectangle 154"/>
              <p:cNvSpPr>
                <a:spLocks noChangeArrowheads="1"/>
              </p:cNvSpPr>
              <p:nvPr/>
            </p:nvSpPr>
            <p:spPr bwMode="auto">
              <a:xfrm>
                <a:off x="898" y="864"/>
                <a:ext cx="31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B</a:t>
                </a:r>
              </a:p>
              <a:p>
                <a:pPr eaLnBrk="0" hangingPunct="0"/>
                <a:endParaRPr lang="en-US" altLang="zh-CN" sz="1600" b="1">
                  <a:latin typeface="Times New Roman" charset="0"/>
                </a:endParaRPr>
              </a:p>
            </p:txBody>
          </p:sp>
          <p:sp>
            <p:nvSpPr>
              <p:cNvPr id="25788" name="Rectangle 188"/>
              <p:cNvSpPr>
                <a:spLocks noChangeArrowheads="1"/>
              </p:cNvSpPr>
              <p:nvPr/>
            </p:nvSpPr>
            <p:spPr bwMode="auto">
              <a:xfrm>
                <a:off x="855" y="864"/>
                <a:ext cx="405"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91" name="Group 191"/>
            <p:cNvGrpSpPr>
              <a:grpSpLocks/>
            </p:cNvGrpSpPr>
            <p:nvPr/>
          </p:nvGrpSpPr>
          <p:grpSpPr bwMode="auto">
            <a:xfrm>
              <a:off x="1856" y="1231"/>
              <a:ext cx="555" cy="256"/>
              <a:chOff x="1260" y="864"/>
              <a:chExt cx="421" cy="480"/>
            </a:xfrm>
          </p:grpSpPr>
          <p:sp>
            <p:nvSpPr>
              <p:cNvPr id="25755" name="Rectangle 155"/>
              <p:cNvSpPr>
                <a:spLocks noChangeArrowheads="1"/>
              </p:cNvSpPr>
              <p:nvPr/>
            </p:nvSpPr>
            <p:spPr bwMode="auto">
              <a:xfrm>
                <a:off x="1303" y="864"/>
                <a:ext cx="3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ε</a:t>
                </a:r>
              </a:p>
            </p:txBody>
          </p:sp>
          <p:sp>
            <p:nvSpPr>
              <p:cNvPr id="25790" name="Rectangle 190"/>
              <p:cNvSpPr>
                <a:spLocks noChangeArrowheads="1"/>
              </p:cNvSpPr>
              <p:nvPr/>
            </p:nvSpPr>
            <p:spPr bwMode="auto">
              <a:xfrm>
                <a:off x="1260" y="864"/>
                <a:ext cx="4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93" name="Group 193"/>
            <p:cNvGrpSpPr>
              <a:grpSpLocks/>
            </p:cNvGrpSpPr>
            <p:nvPr/>
          </p:nvGrpSpPr>
          <p:grpSpPr bwMode="auto">
            <a:xfrm>
              <a:off x="2411" y="1231"/>
              <a:ext cx="587" cy="256"/>
              <a:chOff x="1681" y="864"/>
              <a:chExt cx="445" cy="480"/>
            </a:xfrm>
          </p:grpSpPr>
          <p:sp>
            <p:nvSpPr>
              <p:cNvPr id="25756" name="Rectangle 156"/>
              <p:cNvSpPr>
                <a:spLocks noChangeArrowheads="1"/>
              </p:cNvSpPr>
              <p:nvPr/>
            </p:nvSpPr>
            <p:spPr bwMode="auto">
              <a:xfrm>
                <a:off x="1724" y="864"/>
                <a:ext cx="35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a</a:t>
                </a:r>
              </a:p>
              <a:p>
                <a:pPr eaLnBrk="0" hangingPunct="0"/>
                <a:endParaRPr lang="en-US" altLang="zh-CN" sz="1400" b="1">
                  <a:latin typeface="Times New Roman" charset="0"/>
                </a:endParaRPr>
              </a:p>
            </p:txBody>
          </p:sp>
          <p:sp>
            <p:nvSpPr>
              <p:cNvPr id="25792" name="Rectangle 192"/>
              <p:cNvSpPr>
                <a:spLocks noChangeArrowheads="1"/>
              </p:cNvSpPr>
              <p:nvPr/>
            </p:nvSpPr>
            <p:spPr bwMode="auto">
              <a:xfrm>
                <a:off x="1681" y="864"/>
                <a:ext cx="445"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95" name="Group 195"/>
            <p:cNvGrpSpPr>
              <a:grpSpLocks/>
            </p:cNvGrpSpPr>
            <p:nvPr/>
          </p:nvGrpSpPr>
          <p:grpSpPr bwMode="auto">
            <a:xfrm>
              <a:off x="2998" y="1231"/>
              <a:ext cx="527" cy="256"/>
              <a:chOff x="2126" y="864"/>
              <a:chExt cx="400" cy="480"/>
            </a:xfrm>
          </p:grpSpPr>
          <p:sp>
            <p:nvSpPr>
              <p:cNvPr id="25757" name="Rectangle 157"/>
              <p:cNvSpPr>
                <a:spLocks noChangeArrowheads="1"/>
              </p:cNvSpPr>
              <p:nvPr/>
            </p:nvSpPr>
            <p:spPr bwMode="auto">
              <a:xfrm>
                <a:off x="2169" y="864"/>
                <a:ext cx="31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1">
                    <a:latin typeface="Times New Roman" charset="0"/>
                  </a:rPr>
                  <a:t>ε</a:t>
                </a:r>
              </a:p>
              <a:p>
                <a:pPr eaLnBrk="0" hangingPunct="0"/>
                <a:endParaRPr lang="en-US" altLang="zh-CN" sz="1400" b="1">
                  <a:latin typeface="Times New Roman" charset="0"/>
                </a:endParaRPr>
              </a:p>
            </p:txBody>
          </p:sp>
          <p:sp>
            <p:nvSpPr>
              <p:cNvPr id="25794" name="Rectangle 194"/>
              <p:cNvSpPr>
                <a:spLocks noChangeArrowheads="1"/>
              </p:cNvSpPr>
              <p:nvPr/>
            </p:nvSpPr>
            <p:spPr bwMode="auto">
              <a:xfrm>
                <a:off x="2126" y="864"/>
                <a:ext cx="40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97" name="Group 197"/>
            <p:cNvGrpSpPr>
              <a:grpSpLocks/>
            </p:cNvGrpSpPr>
            <p:nvPr/>
          </p:nvGrpSpPr>
          <p:grpSpPr bwMode="auto">
            <a:xfrm>
              <a:off x="3525" y="1231"/>
              <a:ext cx="586" cy="256"/>
              <a:chOff x="2526" y="864"/>
              <a:chExt cx="444" cy="480"/>
            </a:xfrm>
          </p:grpSpPr>
          <p:sp>
            <p:nvSpPr>
              <p:cNvPr id="25758" name="Rectangle 158"/>
              <p:cNvSpPr>
                <a:spLocks noChangeArrowheads="1"/>
              </p:cNvSpPr>
              <p:nvPr/>
            </p:nvSpPr>
            <p:spPr bwMode="auto">
              <a:xfrm>
                <a:off x="2569" y="864"/>
                <a:ext cx="3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b,a,c</a:t>
                </a:r>
              </a:p>
              <a:p>
                <a:pPr eaLnBrk="0" hangingPunct="0"/>
                <a:endParaRPr lang="en-US" altLang="zh-CN" sz="1600" b="1">
                  <a:latin typeface="Times New Roman" charset="0"/>
                </a:endParaRPr>
              </a:p>
            </p:txBody>
          </p:sp>
          <p:sp>
            <p:nvSpPr>
              <p:cNvPr id="25796" name="Rectangle 196"/>
              <p:cNvSpPr>
                <a:spLocks noChangeArrowheads="1"/>
              </p:cNvSpPr>
              <p:nvPr/>
            </p:nvSpPr>
            <p:spPr bwMode="auto">
              <a:xfrm>
                <a:off x="2526" y="864"/>
                <a:ext cx="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99" name="Group 199"/>
            <p:cNvGrpSpPr>
              <a:grpSpLocks/>
            </p:cNvGrpSpPr>
            <p:nvPr/>
          </p:nvGrpSpPr>
          <p:grpSpPr bwMode="auto">
            <a:xfrm>
              <a:off x="4111" y="1231"/>
              <a:ext cx="519" cy="256"/>
              <a:chOff x="2970" y="864"/>
              <a:chExt cx="394" cy="480"/>
            </a:xfrm>
          </p:grpSpPr>
          <p:sp>
            <p:nvSpPr>
              <p:cNvPr id="25759" name="Rectangle 159"/>
              <p:cNvSpPr>
                <a:spLocks noChangeArrowheads="1"/>
              </p:cNvSpPr>
              <p:nvPr/>
            </p:nvSpPr>
            <p:spPr bwMode="auto">
              <a:xfrm>
                <a:off x="3013" y="864"/>
                <a:ext cx="3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b</a:t>
                </a:r>
              </a:p>
              <a:p>
                <a:pPr eaLnBrk="0" hangingPunct="0"/>
                <a:endParaRPr lang="en-US" altLang="zh-CN" sz="1600" b="1">
                  <a:latin typeface="Times New Roman" charset="0"/>
                </a:endParaRPr>
              </a:p>
            </p:txBody>
          </p:sp>
          <p:sp>
            <p:nvSpPr>
              <p:cNvPr id="25798" name="Rectangle 198"/>
              <p:cNvSpPr>
                <a:spLocks noChangeArrowheads="1"/>
              </p:cNvSpPr>
              <p:nvPr/>
            </p:nvSpPr>
            <p:spPr bwMode="auto">
              <a:xfrm>
                <a:off x="2970" y="864"/>
                <a:ext cx="3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801" name="Group 201"/>
            <p:cNvGrpSpPr>
              <a:grpSpLocks/>
            </p:cNvGrpSpPr>
            <p:nvPr/>
          </p:nvGrpSpPr>
          <p:grpSpPr bwMode="auto">
            <a:xfrm>
              <a:off x="4630" y="1231"/>
              <a:ext cx="548" cy="256"/>
              <a:chOff x="3364" y="864"/>
              <a:chExt cx="416" cy="480"/>
            </a:xfrm>
          </p:grpSpPr>
          <p:sp>
            <p:nvSpPr>
              <p:cNvPr id="25760" name="Rectangle 160"/>
              <p:cNvSpPr>
                <a:spLocks noChangeArrowheads="1"/>
              </p:cNvSpPr>
              <p:nvPr/>
            </p:nvSpPr>
            <p:spPr bwMode="auto">
              <a:xfrm>
                <a:off x="3407" y="864"/>
                <a:ext cx="33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a</a:t>
                </a:r>
              </a:p>
              <a:p>
                <a:pPr eaLnBrk="0" hangingPunct="0"/>
                <a:endParaRPr lang="en-US" altLang="zh-CN" sz="1600" b="1">
                  <a:latin typeface="Times New Roman" charset="0"/>
                </a:endParaRPr>
              </a:p>
            </p:txBody>
          </p:sp>
          <p:sp>
            <p:nvSpPr>
              <p:cNvPr id="25800" name="Rectangle 200"/>
              <p:cNvSpPr>
                <a:spLocks noChangeArrowheads="1"/>
              </p:cNvSpPr>
              <p:nvPr/>
            </p:nvSpPr>
            <p:spPr bwMode="auto">
              <a:xfrm>
                <a:off x="3364" y="864"/>
                <a:ext cx="41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803" name="Group 203"/>
            <p:cNvGrpSpPr>
              <a:grpSpLocks/>
            </p:cNvGrpSpPr>
            <p:nvPr/>
          </p:nvGrpSpPr>
          <p:grpSpPr bwMode="auto">
            <a:xfrm>
              <a:off x="5178" y="1231"/>
              <a:ext cx="483" cy="256"/>
              <a:chOff x="3780" y="864"/>
              <a:chExt cx="366" cy="480"/>
            </a:xfrm>
          </p:grpSpPr>
          <p:sp>
            <p:nvSpPr>
              <p:cNvPr id="25761" name="Rectangle 161"/>
              <p:cNvSpPr>
                <a:spLocks noChangeArrowheads="1"/>
              </p:cNvSpPr>
              <p:nvPr/>
            </p:nvSpPr>
            <p:spPr bwMode="auto">
              <a:xfrm>
                <a:off x="3823" y="864"/>
                <a:ext cx="2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charset="0"/>
                  </a:rPr>
                  <a:t>c</a:t>
                </a:r>
              </a:p>
              <a:p>
                <a:pPr eaLnBrk="0" hangingPunct="0"/>
                <a:endParaRPr lang="en-US" altLang="zh-CN" sz="1600" b="1">
                  <a:latin typeface="Times New Roman" charset="0"/>
                </a:endParaRPr>
              </a:p>
            </p:txBody>
          </p:sp>
          <p:sp>
            <p:nvSpPr>
              <p:cNvPr id="25802" name="Rectangle 202"/>
              <p:cNvSpPr>
                <a:spLocks noChangeArrowheads="1"/>
              </p:cNvSpPr>
              <p:nvPr/>
            </p:nvSpPr>
            <p:spPr bwMode="auto">
              <a:xfrm>
                <a:off x="3780" y="864"/>
                <a:ext cx="36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805" name="Rectangle 205"/>
            <p:cNvSpPr>
              <a:spLocks noChangeArrowheads="1"/>
            </p:cNvSpPr>
            <p:nvPr/>
          </p:nvSpPr>
          <p:spPr bwMode="auto">
            <a:xfrm>
              <a:off x="192" y="768"/>
              <a:ext cx="5472" cy="72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808" name="Text Box 208"/>
          <p:cNvSpPr txBox="1">
            <a:spLocks noChangeArrowheads="1"/>
          </p:cNvSpPr>
          <p:nvPr/>
        </p:nvSpPr>
        <p:spPr bwMode="auto">
          <a:xfrm>
            <a:off x="228600" y="2362200"/>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latin typeface="Times New Roman" charset="0"/>
              </a:rPr>
              <a:t>4</a:t>
            </a:r>
            <a:r>
              <a:rPr lang="zh-CN" altLang="en-US" sz="2000" b="1" dirty="0">
                <a:latin typeface="Times New Roman" charset="0"/>
              </a:rPr>
              <a:t>．计算非终结符号的</a:t>
            </a:r>
            <a:r>
              <a:rPr lang="en-US" altLang="zh-CN" sz="2000" b="1" dirty="0">
                <a:latin typeface="Times New Roman" charset="0"/>
              </a:rPr>
              <a:t>FOLLOW(A)</a:t>
            </a:r>
            <a:r>
              <a:rPr lang="zh-CN" altLang="en-US" sz="2000" b="1" dirty="0">
                <a:latin typeface="Times New Roman" charset="0"/>
              </a:rPr>
              <a:t>集 </a:t>
            </a:r>
          </a:p>
        </p:txBody>
      </p:sp>
      <p:grpSp>
        <p:nvGrpSpPr>
          <p:cNvPr id="25922" name="Group 322"/>
          <p:cNvGrpSpPr>
            <a:grpSpLocks/>
          </p:cNvGrpSpPr>
          <p:nvPr/>
        </p:nvGrpSpPr>
        <p:grpSpPr bwMode="auto">
          <a:xfrm>
            <a:off x="2971800" y="5175250"/>
            <a:ext cx="5486400" cy="1149350"/>
            <a:chOff x="-2" y="-2"/>
            <a:chExt cx="2151" cy="1156"/>
          </a:xfrm>
        </p:grpSpPr>
        <p:grpSp>
          <p:nvGrpSpPr>
            <p:cNvPr id="25920" name="Group 320"/>
            <p:cNvGrpSpPr>
              <a:grpSpLocks/>
            </p:cNvGrpSpPr>
            <p:nvPr/>
          </p:nvGrpSpPr>
          <p:grpSpPr bwMode="auto">
            <a:xfrm>
              <a:off x="0" y="0"/>
              <a:ext cx="2147" cy="1152"/>
              <a:chOff x="0" y="0"/>
              <a:chExt cx="2147" cy="1152"/>
            </a:xfrm>
          </p:grpSpPr>
          <p:grpSp>
            <p:nvGrpSpPr>
              <p:cNvPr id="25899" name="Group 299"/>
              <p:cNvGrpSpPr>
                <a:grpSpLocks/>
              </p:cNvGrpSpPr>
              <p:nvPr/>
            </p:nvGrpSpPr>
            <p:grpSpPr bwMode="auto">
              <a:xfrm>
                <a:off x="0" y="0"/>
                <a:ext cx="2147" cy="384"/>
                <a:chOff x="0" y="0"/>
                <a:chExt cx="2147" cy="384"/>
              </a:xfrm>
            </p:grpSpPr>
            <p:sp>
              <p:nvSpPr>
                <p:cNvPr id="25887" name="Rectangle 287"/>
                <p:cNvSpPr>
                  <a:spLocks noChangeArrowheads="1"/>
                </p:cNvSpPr>
                <p:nvPr/>
              </p:nvSpPr>
              <p:spPr bwMode="auto">
                <a:xfrm>
                  <a:off x="43" y="0"/>
                  <a:ext cx="20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Times New Roman" charset="0"/>
                    </a:rPr>
                    <a:t>FOLLOW</a:t>
                  </a:r>
                  <a:r>
                    <a:rPr lang="zh-CN" altLang="en-US" sz="2000" b="1">
                      <a:latin typeface="Times New Roman" charset="0"/>
                    </a:rPr>
                    <a:t>（）</a:t>
                  </a:r>
                </a:p>
                <a:p>
                  <a:pPr algn="ctr" eaLnBrk="0" hangingPunct="0"/>
                  <a:endParaRPr lang="en-US" altLang="zh-CN" sz="2000" b="1">
                    <a:latin typeface="Times New Roman" charset="0"/>
                  </a:endParaRPr>
                </a:p>
              </p:txBody>
            </p:sp>
            <p:sp>
              <p:nvSpPr>
                <p:cNvPr id="25898" name="Rectangle 298"/>
                <p:cNvSpPr>
                  <a:spLocks noChangeArrowheads="1"/>
                </p:cNvSpPr>
                <p:nvPr/>
              </p:nvSpPr>
              <p:spPr bwMode="auto">
                <a:xfrm>
                  <a:off x="0" y="0"/>
                  <a:ext cx="214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1" name="Group 301"/>
              <p:cNvGrpSpPr>
                <a:grpSpLocks/>
              </p:cNvGrpSpPr>
              <p:nvPr/>
            </p:nvGrpSpPr>
            <p:grpSpPr bwMode="auto">
              <a:xfrm>
                <a:off x="0" y="384"/>
                <a:ext cx="429" cy="384"/>
                <a:chOff x="0" y="384"/>
                <a:chExt cx="429" cy="384"/>
              </a:xfrm>
            </p:grpSpPr>
            <p:sp>
              <p:nvSpPr>
                <p:cNvPr id="25888" name="Rectangle 288"/>
                <p:cNvSpPr>
                  <a:spLocks noChangeArrowheads="1"/>
                </p:cNvSpPr>
                <p:nvPr/>
              </p:nvSpPr>
              <p:spPr bwMode="auto">
                <a:xfrm>
                  <a:off x="43" y="384"/>
                  <a:ext cx="3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S</a:t>
                  </a:r>
                </a:p>
                <a:p>
                  <a:pPr algn="just" eaLnBrk="0" hangingPunct="0"/>
                  <a:endParaRPr lang="en-US" altLang="zh-CN" sz="2000" b="1">
                    <a:latin typeface="Times New Roman" charset="0"/>
                  </a:endParaRPr>
                </a:p>
              </p:txBody>
            </p:sp>
            <p:sp>
              <p:nvSpPr>
                <p:cNvPr id="25900" name="Rectangle 300"/>
                <p:cNvSpPr>
                  <a:spLocks noChangeArrowheads="1"/>
                </p:cNvSpPr>
                <p:nvPr/>
              </p:nvSpPr>
              <p:spPr bwMode="auto">
                <a:xfrm>
                  <a:off x="0" y="384"/>
                  <a:ext cx="4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3" name="Group 303"/>
              <p:cNvGrpSpPr>
                <a:grpSpLocks/>
              </p:cNvGrpSpPr>
              <p:nvPr/>
            </p:nvGrpSpPr>
            <p:grpSpPr bwMode="auto">
              <a:xfrm>
                <a:off x="429" y="384"/>
                <a:ext cx="429" cy="384"/>
                <a:chOff x="429" y="384"/>
                <a:chExt cx="429" cy="384"/>
              </a:xfrm>
            </p:grpSpPr>
            <p:sp>
              <p:nvSpPr>
                <p:cNvPr id="25889" name="Rectangle 289"/>
                <p:cNvSpPr>
                  <a:spLocks noChangeArrowheads="1"/>
                </p:cNvSpPr>
                <p:nvPr/>
              </p:nvSpPr>
              <p:spPr bwMode="auto">
                <a:xfrm>
                  <a:off x="472" y="384"/>
                  <a:ext cx="3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A</a:t>
                  </a:r>
                </a:p>
                <a:p>
                  <a:pPr algn="just" eaLnBrk="0" hangingPunct="0"/>
                  <a:endParaRPr lang="en-US" altLang="zh-CN" sz="2000" b="1">
                    <a:latin typeface="Times New Roman" charset="0"/>
                  </a:endParaRPr>
                </a:p>
              </p:txBody>
            </p:sp>
            <p:sp>
              <p:nvSpPr>
                <p:cNvPr id="25902" name="Rectangle 302"/>
                <p:cNvSpPr>
                  <a:spLocks noChangeArrowheads="1"/>
                </p:cNvSpPr>
                <p:nvPr/>
              </p:nvSpPr>
              <p:spPr bwMode="auto">
                <a:xfrm>
                  <a:off x="429" y="384"/>
                  <a:ext cx="4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5" name="Group 305"/>
              <p:cNvGrpSpPr>
                <a:grpSpLocks/>
              </p:cNvGrpSpPr>
              <p:nvPr/>
            </p:nvGrpSpPr>
            <p:grpSpPr bwMode="auto">
              <a:xfrm>
                <a:off x="858" y="384"/>
                <a:ext cx="430" cy="384"/>
                <a:chOff x="858" y="384"/>
                <a:chExt cx="430" cy="384"/>
              </a:xfrm>
            </p:grpSpPr>
            <p:sp>
              <p:nvSpPr>
                <p:cNvPr id="25890" name="Rectangle 290"/>
                <p:cNvSpPr>
                  <a:spLocks noChangeArrowheads="1"/>
                </p:cNvSpPr>
                <p:nvPr/>
              </p:nvSpPr>
              <p:spPr bwMode="auto">
                <a:xfrm>
                  <a:off x="901" y="384"/>
                  <a:ext cx="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B</a:t>
                  </a:r>
                </a:p>
                <a:p>
                  <a:pPr algn="just" eaLnBrk="0" hangingPunct="0"/>
                  <a:endParaRPr lang="en-US" altLang="zh-CN" sz="2000" b="1">
                    <a:latin typeface="Times New Roman" charset="0"/>
                  </a:endParaRPr>
                </a:p>
              </p:txBody>
            </p:sp>
            <p:sp>
              <p:nvSpPr>
                <p:cNvPr id="25904" name="Rectangle 304"/>
                <p:cNvSpPr>
                  <a:spLocks noChangeArrowheads="1"/>
                </p:cNvSpPr>
                <p:nvPr/>
              </p:nvSpPr>
              <p:spPr bwMode="auto">
                <a:xfrm>
                  <a:off x="858" y="384"/>
                  <a:ext cx="4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7" name="Group 307"/>
              <p:cNvGrpSpPr>
                <a:grpSpLocks/>
              </p:cNvGrpSpPr>
              <p:nvPr/>
            </p:nvGrpSpPr>
            <p:grpSpPr bwMode="auto">
              <a:xfrm>
                <a:off x="1288" y="384"/>
                <a:ext cx="429" cy="384"/>
                <a:chOff x="1288" y="384"/>
                <a:chExt cx="429" cy="384"/>
              </a:xfrm>
            </p:grpSpPr>
            <p:sp>
              <p:nvSpPr>
                <p:cNvPr id="25891" name="Rectangle 291"/>
                <p:cNvSpPr>
                  <a:spLocks noChangeArrowheads="1"/>
                </p:cNvSpPr>
                <p:nvPr/>
              </p:nvSpPr>
              <p:spPr bwMode="auto">
                <a:xfrm>
                  <a:off x="1331" y="384"/>
                  <a:ext cx="3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C</a:t>
                  </a:r>
                </a:p>
                <a:p>
                  <a:pPr algn="just" eaLnBrk="0" hangingPunct="0"/>
                  <a:endParaRPr lang="en-US" altLang="zh-CN" sz="2000" b="1">
                    <a:latin typeface="Times New Roman" charset="0"/>
                  </a:endParaRPr>
                </a:p>
              </p:txBody>
            </p:sp>
            <p:sp>
              <p:nvSpPr>
                <p:cNvPr id="25906" name="Rectangle 306"/>
                <p:cNvSpPr>
                  <a:spLocks noChangeArrowheads="1"/>
                </p:cNvSpPr>
                <p:nvPr/>
              </p:nvSpPr>
              <p:spPr bwMode="auto">
                <a:xfrm>
                  <a:off x="1288" y="384"/>
                  <a:ext cx="4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9" name="Group 309"/>
              <p:cNvGrpSpPr>
                <a:grpSpLocks/>
              </p:cNvGrpSpPr>
              <p:nvPr/>
            </p:nvGrpSpPr>
            <p:grpSpPr bwMode="auto">
              <a:xfrm>
                <a:off x="1717" y="384"/>
                <a:ext cx="430" cy="384"/>
                <a:chOff x="1717" y="384"/>
                <a:chExt cx="430" cy="384"/>
              </a:xfrm>
            </p:grpSpPr>
            <p:sp>
              <p:nvSpPr>
                <p:cNvPr id="25892" name="Rectangle 292"/>
                <p:cNvSpPr>
                  <a:spLocks noChangeArrowheads="1"/>
                </p:cNvSpPr>
                <p:nvPr/>
              </p:nvSpPr>
              <p:spPr bwMode="auto">
                <a:xfrm>
                  <a:off x="1760" y="384"/>
                  <a:ext cx="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D</a:t>
                  </a:r>
                </a:p>
                <a:p>
                  <a:pPr algn="just" eaLnBrk="0" hangingPunct="0"/>
                  <a:endParaRPr lang="en-US" altLang="zh-CN" sz="2000" b="1">
                    <a:latin typeface="Times New Roman" charset="0"/>
                  </a:endParaRPr>
                </a:p>
              </p:txBody>
            </p:sp>
            <p:sp>
              <p:nvSpPr>
                <p:cNvPr id="25908" name="Rectangle 308"/>
                <p:cNvSpPr>
                  <a:spLocks noChangeArrowheads="1"/>
                </p:cNvSpPr>
                <p:nvPr/>
              </p:nvSpPr>
              <p:spPr bwMode="auto">
                <a:xfrm>
                  <a:off x="1717" y="384"/>
                  <a:ext cx="4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1" name="Group 311"/>
              <p:cNvGrpSpPr>
                <a:grpSpLocks/>
              </p:cNvGrpSpPr>
              <p:nvPr/>
            </p:nvGrpSpPr>
            <p:grpSpPr bwMode="auto">
              <a:xfrm>
                <a:off x="0" y="768"/>
                <a:ext cx="429" cy="384"/>
                <a:chOff x="0" y="768"/>
                <a:chExt cx="429" cy="384"/>
              </a:xfrm>
            </p:grpSpPr>
            <p:sp>
              <p:nvSpPr>
                <p:cNvPr id="25893" name="Rectangle 293"/>
                <p:cNvSpPr>
                  <a:spLocks noChangeArrowheads="1"/>
                </p:cNvSpPr>
                <p:nvPr/>
              </p:nvSpPr>
              <p:spPr bwMode="auto">
                <a:xfrm>
                  <a:off x="43" y="768"/>
                  <a:ext cx="3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a:t>
                  </a:r>
                </a:p>
                <a:p>
                  <a:pPr algn="just" eaLnBrk="0" hangingPunct="0"/>
                  <a:endParaRPr lang="en-US" altLang="zh-CN" sz="2000" b="1">
                    <a:latin typeface="Times New Roman" charset="0"/>
                  </a:endParaRPr>
                </a:p>
              </p:txBody>
            </p:sp>
            <p:sp>
              <p:nvSpPr>
                <p:cNvPr id="25910" name="Rectangle 310"/>
                <p:cNvSpPr>
                  <a:spLocks noChangeArrowheads="1"/>
                </p:cNvSpPr>
                <p:nvPr/>
              </p:nvSpPr>
              <p:spPr bwMode="auto">
                <a:xfrm>
                  <a:off x="0" y="768"/>
                  <a:ext cx="4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3" name="Group 313"/>
              <p:cNvGrpSpPr>
                <a:grpSpLocks/>
              </p:cNvGrpSpPr>
              <p:nvPr/>
            </p:nvGrpSpPr>
            <p:grpSpPr bwMode="auto">
              <a:xfrm>
                <a:off x="429" y="768"/>
                <a:ext cx="429" cy="384"/>
                <a:chOff x="429" y="768"/>
                <a:chExt cx="429" cy="384"/>
              </a:xfrm>
            </p:grpSpPr>
            <p:sp>
              <p:nvSpPr>
                <p:cNvPr id="25894" name="Rectangle 294"/>
                <p:cNvSpPr>
                  <a:spLocks noChangeArrowheads="1"/>
                </p:cNvSpPr>
                <p:nvPr/>
              </p:nvSpPr>
              <p:spPr bwMode="auto">
                <a:xfrm>
                  <a:off x="472" y="768"/>
                  <a:ext cx="3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 a, c</a:t>
                  </a:r>
                </a:p>
                <a:p>
                  <a:pPr algn="just" eaLnBrk="0" hangingPunct="0"/>
                  <a:endParaRPr lang="en-US" altLang="zh-CN" sz="2000" b="1">
                    <a:latin typeface="Times New Roman" charset="0"/>
                  </a:endParaRPr>
                </a:p>
              </p:txBody>
            </p:sp>
            <p:sp>
              <p:nvSpPr>
                <p:cNvPr id="25912" name="Rectangle 312"/>
                <p:cNvSpPr>
                  <a:spLocks noChangeArrowheads="1"/>
                </p:cNvSpPr>
                <p:nvPr/>
              </p:nvSpPr>
              <p:spPr bwMode="auto">
                <a:xfrm>
                  <a:off x="429" y="768"/>
                  <a:ext cx="4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5" name="Group 315"/>
              <p:cNvGrpSpPr>
                <a:grpSpLocks/>
              </p:cNvGrpSpPr>
              <p:nvPr/>
            </p:nvGrpSpPr>
            <p:grpSpPr bwMode="auto">
              <a:xfrm>
                <a:off x="858" y="768"/>
                <a:ext cx="430" cy="384"/>
                <a:chOff x="858" y="768"/>
                <a:chExt cx="430" cy="384"/>
              </a:xfrm>
            </p:grpSpPr>
            <p:sp>
              <p:nvSpPr>
                <p:cNvPr id="25895" name="Rectangle 295"/>
                <p:cNvSpPr>
                  <a:spLocks noChangeArrowheads="1"/>
                </p:cNvSpPr>
                <p:nvPr/>
              </p:nvSpPr>
              <p:spPr bwMode="auto">
                <a:xfrm>
                  <a:off x="901" y="768"/>
                  <a:ext cx="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a:t>
                  </a:r>
                </a:p>
                <a:p>
                  <a:pPr algn="just" eaLnBrk="0" hangingPunct="0"/>
                  <a:endParaRPr lang="en-US" altLang="zh-CN" sz="2000" b="1">
                    <a:latin typeface="Times New Roman" charset="0"/>
                  </a:endParaRPr>
                </a:p>
              </p:txBody>
            </p:sp>
            <p:sp>
              <p:nvSpPr>
                <p:cNvPr id="25914" name="Rectangle 314"/>
                <p:cNvSpPr>
                  <a:spLocks noChangeArrowheads="1"/>
                </p:cNvSpPr>
                <p:nvPr/>
              </p:nvSpPr>
              <p:spPr bwMode="auto">
                <a:xfrm>
                  <a:off x="858" y="768"/>
                  <a:ext cx="4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7" name="Group 317"/>
              <p:cNvGrpSpPr>
                <a:grpSpLocks/>
              </p:cNvGrpSpPr>
              <p:nvPr/>
            </p:nvGrpSpPr>
            <p:grpSpPr bwMode="auto">
              <a:xfrm>
                <a:off x="1288" y="768"/>
                <a:ext cx="429" cy="384"/>
                <a:chOff x="1288" y="768"/>
                <a:chExt cx="429" cy="384"/>
              </a:xfrm>
            </p:grpSpPr>
            <p:sp>
              <p:nvSpPr>
                <p:cNvPr id="25896" name="Rectangle 296"/>
                <p:cNvSpPr>
                  <a:spLocks noChangeArrowheads="1"/>
                </p:cNvSpPr>
                <p:nvPr/>
              </p:nvSpPr>
              <p:spPr bwMode="auto">
                <a:xfrm>
                  <a:off x="1331" y="768"/>
                  <a:ext cx="3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a:t>
                  </a:r>
                </a:p>
                <a:p>
                  <a:pPr algn="just" eaLnBrk="0" hangingPunct="0"/>
                  <a:endParaRPr lang="en-US" altLang="zh-CN" sz="2000" b="1">
                    <a:latin typeface="Times New Roman" charset="0"/>
                  </a:endParaRPr>
                </a:p>
              </p:txBody>
            </p:sp>
            <p:sp>
              <p:nvSpPr>
                <p:cNvPr id="25916" name="Rectangle 316"/>
                <p:cNvSpPr>
                  <a:spLocks noChangeArrowheads="1"/>
                </p:cNvSpPr>
                <p:nvPr/>
              </p:nvSpPr>
              <p:spPr bwMode="auto">
                <a:xfrm>
                  <a:off x="1288" y="768"/>
                  <a:ext cx="4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9" name="Group 319"/>
              <p:cNvGrpSpPr>
                <a:grpSpLocks/>
              </p:cNvGrpSpPr>
              <p:nvPr/>
            </p:nvGrpSpPr>
            <p:grpSpPr bwMode="auto">
              <a:xfrm>
                <a:off x="1717" y="768"/>
                <a:ext cx="430" cy="384"/>
                <a:chOff x="1717" y="768"/>
                <a:chExt cx="430" cy="384"/>
              </a:xfrm>
            </p:grpSpPr>
            <p:sp>
              <p:nvSpPr>
                <p:cNvPr id="25897" name="Rectangle 297"/>
                <p:cNvSpPr>
                  <a:spLocks noChangeArrowheads="1"/>
                </p:cNvSpPr>
                <p:nvPr/>
              </p:nvSpPr>
              <p:spPr bwMode="auto">
                <a:xfrm>
                  <a:off x="1760" y="768"/>
                  <a:ext cx="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1">
                      <a:latin typeface="Times New Roman" charset="0"/>
                    </a:rPr>
                    <a:t>#</a:t>
                  </a:r>
                </a:p>
                <a:p>
                  <a:pPr algn="just" eaLnBrk="0" hangingPunct="0"/>
                  <a:endParaRPr lang="en-US" altLang="zh-CN" sz="2000" b="1">
                    <a:latin typeface="Times New Roman" charset="0"/>
                  </a:endParaRPr>
                </a:p>
              </p:txBody>
            </p:sp>
            <p:sp>
              <p:nvSpPr>
                <p:cNvPr id="25918" name="Rectangle 318"/>
                <p:cNvSpPr>
                  <a:spLocks noChangeArrowheads="1"/>
                </p:cNvSpPr>
                <p:nvPr/>
              </p:nvSpPr>
              <p:spPr bwMode="auto">
                <a:xfrm>
                  <a:off x="1717" y="768"/>
                  <a:ext cx="4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921" name="Rectangle 321"/>
            <p:cNvSpPr>
              <a:spLocks noChangeArrowheads="1"/>
            </p:cNvSpPr>
            <p:nvPr/>
          </p:nvSpPr>
          <p:spPr bwMode="auto">
            <a:xfrm>
              <a:off x="-2" y="-2"/>
              <a:ext cx="2151" cy="115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924" name="Text Box 324"/>
          <p:cNvSpPr txBox="1">
            <a:spLocks noChangeArrowheads="1"/>
          </p:cNvSpPr>
          <p:nvPr/>
        </p:nvSpPr>
        <p:spPr bwMode="auto">
          <a:xfrm>
            <a:off x="1600200" y="2727325"/>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000" b="1" dirty="0">
                <a:latin typeface="Times New Roman" charset="0"/>
              </a:rPr>
              <a:t> </a:t>
            </a:r>
            <a:r>
              <a:rPr lang="zh-CN" altLang="en-US" sz="2000" b="1" dirty="0">
                <a:latin typeface="Times New Roman" charset="0"/>
                <a:hlinkClick r:id="rId3"/>
              </a:rPr>
              <a:t>综合每次执行步骤⑵的计算关系 </a:t>
            </a:r>
            <a:endParaRPr lang="zh-CN" altLang="en-US" sz="2000" b="1" dirty="0">
              <a:latin typeface="Times New Roman" charset="0"/>
            </a:endParaRPr>
          </a:p>
        </p:txBody>
      </p:sp>
      <p:sp>
        <p:nvSpPr>
          <p:cNvPr id="25925" name="Text Box 325"/>
          <p:cNvSpPr txBox="1">
            <a:spLocks noChangeArrowheads="1"/>
          </p:cNvSpPr>
          <p:nvPr/>
        </p:nvSpPr>
        <p:spPr bwMode="auto">
          <a:xfrm>
            <a:off x="1524000" y="4784725"/>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000" b="1">
                <a:latin typeface="Times New Roman" charset="0"/>
              </a:rPr>
              <a:t> </a:t>
            </a:r>
            <a:r>
              <a:rPr lang="zh-CN" altLang="en-US" sz="2000" b="1">
                <a:latin typeface="Times New Roman" charset="0"/>
                <a:hlinkClick r:id="rId4"/>
              </a:rPr>
              <a:t>计算非终结符号的</a:t>
            </a:r>
            <a:r>
              <a:rPr lang="en-US" altLang="zh-CN" sz="2000" b="1">
                <a:latin typeface="Times New Roman" charset="0"/>
                <a:hlinkClick r:id="rId4"/>
              </a:rPr>
              <a:t>FOLLOW(A)</a:t>
            </a:r>
            <a:r>
              <a:rPr lang="zh-CN" altLang="en-US" sz="2000" b="1">
                <a:latin typeface="Times New Roman" charset="0"/>
                <a:hlinkClick r:id="rId4"/>
              </a:rPr>
              <a:t>集</a:t>
            </a:r>
            <a:endParaRPr lang="zh-CN" altLang="en-US" sz="2000" b="1">
              <a:latin typeface="Times New Roman" charset="0"/>
            </a:endParaRPr>
          </a:p>
        </p:txBody>
      </p:sp>
      <p:sp>
        <p:nvSpPr>
          <p:cNvPr id="25927" name="Text Box 327"/>
          <p:cNvSpPr txBox="1">
            <a:spLocks noChangeArrowheads="1"/>
          </p:cNvSpPr>
          <p:nvPr/>
        </p:nvSpPr>
        <p:spPr bwMode="auto">
          <a:xfrm>
            <a:off x="1524000" y="3063875"/>
            <a:ext cx="70104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a:latin typeface="Times New Roman" charset="0"/>
              </a:rPr>
              <a:t>FOLLOW(S) ← FOLLOW(S)∪ FOLLOW(D)</a:t>
            </a:r>
          </a:p>
          <a:p>
            <a:pPr>
              <a:spcBef>
                <a:spcPct val="10000"/>
              </a:spcBef>
            </a:pPr>
            <a:r>
              <a:rPr lang="en-US" altLang="zh-CN" sz="2000" b="1">
                <a:latin typeface="Times New Roman" charset="0"/>
              </a:rPr>
              <a:t>FOLLOW(A) ← FOLLOW(A) ∪ FOLLOW(S)∪</a:t>
            </a:r>
          </a:p>
          <a:p>
            <a:pPr>
              <a:spcBef>
                <a:spcPct val="10000"/>
              </a:spcBef>
            </a:pPr>
            <a:r>
              <a:rPr lang="en-US" altLang="zh-CN" sz="2000" b="1">
                <a:latin typeface="Times New Roman" charset="0"/>
              </a:rPr>
              <a:t>                           </a:t>
            </a:r>
            <a:r>
              <a:rPr lang="zh-CN" altLang="en-US" sz="2000" b="1">
                <a:latin typeface="Times New Roman" charset="0"/>
              </a:rPr>
              <a:t>（</a:t>
            </a:r>
            <a:r>
              <a:rPr lang="en-US" altLang="zh-CN" sz="2000" b="1">
                <a:latin typeface="Times New Roman" charset="0"/>
              </a:rPr>
              <a:t>FIRST(B)</a:t>
            </a:r>
            <a:r>
              <a:rPr lang="zh-CN" altLang="en-US" sz="2000" b="1">
                <a:latin typeface="Times New Roman" charset="0"/>
              </a:rPr>
              <a:t>－</a:t>
            </a:r>
            <a:r>
              <a:rPr lang="en-US" altLang="zh-CN" sz="2000" b="1">
                <a:latin typeface="Times New Roman" charset="0"/>
              </a:rPr>
              <a:t>{ε}</a:t>
            </a:r>
            <a:r>
              <a:rPr lang="zh-CN" altLang="en-US" sz="2000" b="1">
                <a:latin typeface="Times New Roman" charset="0"/>
              </a:rPr>
              <a:t>）∪（</a:t>
            </a:r>
            <a:r>
              <a:rPr lang="en-US" altLang="zh-CN" sz="2000" b="1">
                <a:latin typeface="Times New Roman" charset="0"/>
              </a:rPr>
              <a:t>FIRS T(D)</a:t>
            </a:r>
            <a:r>
              <a:rPr lang="zh-CN" altLang="en-US" sz="2000" b="1">
                <a:latin typeface="Times New Roman" charset="0"/>
              </a:rPr>
              <a:t>－</a:t>
            </a:r>
            <a:r>
              <a:rPr lang="en-US" altLang="zh-CN" sz="2000" b="1">
                <a:latin typeface="Times New Roman" charset="0"/>
              </a:rPr>
              <a:t>{ε}</a:t>
            </a:r>
            <a:r>
              <a:rPr lang="zh-CN" altLang="en-US" sz="2000" b="1">
                <a:latin typeface="Times New Roman" charset="0"/>
              </a:rPr>
              <a:t>）</a:t>
            </a:r>
          </a:p>
          <a:p>
            <a:pPr>
              <a:spcBef>
                <a:spcPct val="10000"/>
              </a:spcBef>
            </a:pPr>
            <a:r>
              <a:rPr lang="en-US" altLang="zh-CN" sz="2000" b="1">
                <a:latin typeface="Times New Roman" charset="0"/>
              </a:rPr>
              <a:t>FOLLOW(B) ← FOLLOW(B)∪ FOLLOW(S)</a:t>
            </a:r>
          </a:p>
          <a:p>
            <a:pPr algn="just">
              <a:spcBef>
                <a:spcPct val="10000"/>
              </a:spcBef>
            </a:pPr>
            <a:r>
              <a:rPr lang="en-US" altLang="zh-CN" sz="2000" b="1">
                <a:latin typeface="Times New Roman" charset="0"/>
              </a:rPr>
              <a:t>FOLLOW(C) ← FOLLOW(C)∪ FOLLOW(S)</a:t>
            </a:r>
          </a:p>
        </p:txBody>
      </p:sp>
    </p:spTree>
    <p:extLst>
      <p:ext uri="{BB962C8B-B14F-4D97-AF65-F5344CB8AC3E}">
        <p14:creationId xmlns:p14="http://schemas.microsoft.com/office/powerpoint/2010/main" val="121069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6B644AA1-0F30-467B-8A51-98B6C09FF5FA}" type="slidenum">
              <a:rPr lang="en-US" altLang="zh-CN"/>
              <a:pPr/>
              <a:t>28</a:t>
            </a:fld>
            <a:endParaRPr lang="en-US" altLang="zh-CN"/>
          </a:p>
        </p:txBody>
      </p:sp>
      <p:sp>
        <p:nvSpPr>
          <p:cNvPr id="26658" name="Text Box 34"/>
          <p:cNvSpPr txBox="1">
            <a:spLocks noChangeArrowheads="1"/>
          </p:cNvSpPr>
          <p:nvPr/>
        </p:nvSpPr>
        <p:spPr bwMode="auto">
          <a:xfrm>
            <a:off x="609600" y="6699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5. </a:t>
            </a:r>
            <a:r>
              <a:rPr lang="zh-CN" altLang="en-US" sz="2000" b="1">
                <a:latin typeface="Times New Roman" charset="0"/>
              </a:rPr>
              <a:t>计算规则的</a:t>
            </a:r>
            <a:r>
              <a:rPr lang="en-US" altLang="zh-CN" sz="2000" b="1">
                <a:latin typeface="Times New Roman" charset="0"/>
              </a:rPr>
              <a:t>SELECT</a:t>
            </a:r>
            <a:r>
              <a:rPr lang="zh-CN" altLang="en-US" sz="2000" b="1">
                <a:latin typeface="Times New Roman" charset="0"/>
              </a:rPr>
              <a:t>集 </a:t>
            </a:r>
          </a:p>
        </p:txBody>
      </p:sp>
      <p:sp>
        <p:nvSpPr>
          <p:cNvPr id="26659" name="Text Box 35"/>
          <p:cNvSpPr txBox="1">
            <a:spLocks noChangeArrowheads="1"/>
          </p:cNvSpPr>
          <p:nvPr/>
        </p:nvSpPr>
        <p:spPr bwMode="auto">
          <a:xfrm>
            <a:off x="936625" y="1066800"/>
            <a:ext cx="78263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latin typeface="Times New Roman" charset="0"/>
              </a:rPr>
              <a:t>SELECT(S→AB)</a:t>
            </a:r>
            <a:r>
              <a:rPr lang="zh-CN" altLang="en-US" sz="2000" b="1" dirty="0">
                <a:latin typeface="Times New Roman" charset="0"/>
              </a:rPr>
              <a:t>＝</a:t>
            </a:r>
            <a:r>
              <a:rPr lang="en-US" altLang="zh-CN" sz="2000" b="1" dirty="0">
                <a:latin typeface="Times New Roman" charset="0"/>
              </a:rPr>
              <a:t>(FIRST(AB)</a:t>
            </a:r>
            <a:r>
              <a:rPr lang="zh-CN" altLang="en-US" sz="2000" b="1" dirty="0">
                <a:latin typeface="Times New Roman" charset="0"/>
              </a:rPr>
              <a:t>－</a:t>
            </a:r>
            <a:r>
              <a:rPr lang="en-US" altLang="zh-CN" sz="2000" b="1" dirty="0">
                <a:latin typeface="Times New Roman" charset="0"/>
              </a:rPr>
              <a:t>{ε})∪FOLLOW(S)</a:t>
            </a:r>
            <a:r>
              <a:rPr lang="zh-CN" altLang="en-US" sz="2000" b="1" dirty="0">
                <a:latin typeface="Times New Roman" charset="0"/>
              </a:rPr>
              <a:t>＝ </a:t>
            </a:r>
            <a:r>
              <a:rPr lang="en-US" altLang="zh-CN" sz="2000" b="1" dirty="0">
                <a:latin typeface="Times New Roman" charset="0"/>
              </a:rPr>
              <a:t>{#,</a:t>
            </a:r>
            <a:r>
              <a:rPr lang="en-US" altLang="zh-CN" sz="2000" b="1" dirty="0" err="1">
                <a:latin typeface="Times New Roman" charset="0"/>
              </a:rPr>
              <a:t>a,b</a:t>
            </a:r>
            <a:r>
              <a:rPr lang="en-US" altLang="zh-CN" sz="2000" b="1" dirty="0">
                <a:latin typeface="Times New Roman" charset="0"/>
              </a:rPr>
              <a:t>}</a:t>
            </a:r>
          </a:p>
          <a:p>
            <a:pPr algn="l"/>
            <a:r>
              <a:rPr lang="en-US" altLang="zh-CN" sz="2000" b="1" dirty="0">
                <a:latin typeface="Times New Roman" charset="0"/>
              </a:rPr>
              <a:t>SELECT(</a:t>
            </a:r>
            <a:r>
              <a:rPr lang="en-US" altLang="zh-CN" sz="2000" b="1" dirty="0" err="1">
                <a:latin typeface="Times New Roman" charset="0"/>
              </a:rPr>
              <a:t>S→bC</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FIRST(</a:t>
            </a:r>
            <a:r>
              <a:rPr lang="en-US" altLang="zh-CN" sz="2000" b="1" dirty="0" err="1">
                <a:latin typeface="Times New Roman" charset="0"/>
              </a:rPr>
              <a:t>bC</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{ε}</a:t>
            </a:r>
            <a:r>
              <a:rPr lang="zh-CN" altLang="en-US" sz="2000" b="1" dirty="0">
                <a:latin typeface="Times New Roman" charset="0"/>
              </a:rPr>
              <a:t>＝</a:t>
            </a:r>
            <a:r>
              <a:rPr lang="en-US" altLang="zh-CN" sz="2000" b="1" dirty="0">
                <a:latin typeface="Times New Roman" charset="0"/>
              </a:rPr>
              <a:t>{b}</a:t>
            </a:r>
          </a:p>
          <a:p>
            <a:pPr algn="l"/>
            <a:r>
              <a:rPr lang="en-US" altLang="zh-CN" sz="2000" b="1" dirty="0">
                <a:latin typeface="Times New Roman" charset="0"/>
              </a:rPr>
              <a:t>SELECT(</a:t>
            </a:r>
            <a:r>
              <a:rPr lang="en-US" altLang="zh-CN" sz="2000" b="1" dirty="0" err="1">
                <a:latin typeface="Times New Roman" charset="0"/>
              </a:rPr>
              <a:t>A→b</a:t>
            </a:r>
            <a:r>
              <a:rPr lang="en-US" altLang="zh-CN" sz="2000" b="1" dirty="0">
                <a:latin typeface="Times New Roman" charset="0"/>
              </a:rPr>
              <a:t>) </a:t>
            </a:r>
            <a:r>
              <a:rPr lang="zh-CN" altLang="en-US" sz="2000" b="1" dirty="0">
                <a:latin typeface="Times New Roman" charset="0"/>
              </a:rPr>
              <a:t>＝ </a:t>
            </a:r>
            <a:r>
              <a:rPr lang="en-US" altLang="zh-CN" sz="2000" b="1" dirty="0">
                <a:latin typeface="Times New Roman" charset="0"/>
              </a:rPr>
              <a:t>FIRST(b)</a:t>
            </a:r>
            <a:r>
              <a:rPr lang="zh-CN" altLang="en-US" sz="2000" b="1" dirty="0">
                <a:latin typeface="Times New Roman" charset="0"/>
              </a:rPr>
              <a:t>－</a:t>
            </a:r>
            <a:r>
              <a:rPr lang="en-US" altLang="zh-CN" sz="2000" b="1" dirty="0">
                <a:latin typeface="Times New Roman" charset="0"/>
              </a:rPr>
              <a:t>{ε}</a:t>
            </a:r>
            <a:r>
              <a:rPr lang="zh-CN" altLang="en-US" sz="2000" b="1" dirty="0">
                <a:latin typeface="Times New Roman" charset="0"/>
              </a:rPr>
              <a:t>＝</a:t>
            </a:r>
            <a:r>
              <a:rPr lang="en-US" altLang="zh-CN" sz="2000" b="1" dirty="0">
                <a:latin typeface="Times New Roman" charset="0"/>
              </a:rPr>
              <a:t>{b}</a:t>
            </a:r>
          </a:p>
          <a:p>
            <a:pPr algn="l"/>
            <a:r>
              <a:rPr lang="en-US" altLang="zh-CN" sz="2000" b="1" dirty="0">
                <a:latin typeface="Times New Roman" charset="0"/>
              </a:rPr>
              <a:t>SELECT(</a:t>
            </a:r>
            <a:r>
              <a:rPr lang="en-US" altLang="zh-CN" sz="2000" b="1" dirty="0" err="1">
                <a:latin typeface="Times New Roman" charset="0"/>
              </a:rPr>
              <a:t>A→ε</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(FIRST(ε)</a:t>
            </a:r>
            <a:r>
              <a:rPr lang="zh-CN" altLang="en-US" sz="2000" b="1" dirty="0">
                <a:latin typeface="Times New Roman" charset="0"/>
              </a:rPr>
              <a:t>－</a:t>
            </a:r>
            <a:r>
              <a:rPr lang="en-US" altLang="zh-CN" sz="2000" b="1" dirty="0">
                <a:latin typeface="Times New Roman" charset="0"/>
              </a:rPr>
              <a:t>{ε})∪FOLLOW(A)</a:t>
            </a:r>
            <a:r>
              <a:rPr lang="zh-CN" altLang="en-US" sz="2000" b="1" dirty="0">
                <a:latin typeface="Times New Roman" charset="0"/>
              </a:rPr>
              <a:t>＝</a:t>
            </a:r>
            <a:r>
              <a:rPr lang="en-US" altLang="zh-CN" sz="2000" b="1" dirty="0">
                <a:latin typeface="Times New Roman" charset="0"/>
              </a:rPr>
              <a:t>{#,</a:t>
            </a:r>
            <a:r>
              <a:rPr lang="en-US" altLang="zh-CN" sz="2000" b="1" dirty="0" err="1">
                <a:latin typeface="Times New Roman" charset="0"/>
              </a:rPr>
              <a:t>a,c</a:t>
            </a:r>
            <a:r>
              <a:rPr lang="en-US" altLang="zh-CN" sz="2000" b="1" dirty="0">
                <a:latin typeface="Times New Roman" charset="0"/>
              </a:rPr>
              <a:t>}</a:t>
            </a:r>
          </a:p>
          <a:p>
            <a:pPr algn="l"/>
            <a:r>
              <a:rPr lang="en-US" altLang="zh-CN" sz="2000" b="1" dirty="0">
                <a:latin typeface="Times New Roman" charset="0"/>
              </a:rPr>
              <a:t>SELECT(</a:t>
            </a:r>
            <a:r>
              <a:rPr lang="en-US" altLang="zh-CN" sz="2000" b="1" dirty="0" err="1">
                <a:latin typeface="Times New Roman" charset="0"/>
              </a:rPr>
              <a:t>B→aD</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FIRST(</a:t>
            </a:r>
            <a:r>
              <a:rPr lang="en-US" altLang="zh-CN" sz="2000" b="1" dirty="0" err="1">
                <a:latin typeface="Times New Roman" charset="0"/>
              </a:rPr>
              <a:t>aD</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{ε}</a:t>
            </a:r>
            <a:r>
              <a:rPr lang="zh-CN" altLang="en-US" sz="2000" b="1" dirty="0">
                <a:latin typeface="Times New Roman" charset="0"/>
              </a:rPr>
              <a:t>＝</a:t>
            </a:r>
            <a:r>
              <a:rPr lang="en-US" altLang="zh-CN" sz="2000" b="1" dirty="0">
                <a:latin typeface="Times New Roman" charset="0"/>
              </a:rPr>
              <a:t>{a}</a:t>
            </a:r>
          </a:p>
          <a:p>
            <a:pPr algn="l"/>
            <a:r>
              <a:rPr lang="en-US" altLang="zh-CN" sz="2000" b="1" dirty="0">
                <a:latin typeface="Times New Roman" charset="0"/>
              </a:rPr>
              <a:t>SELECT(</a:t>
            </a:r>
            <a:r>
              <a:rPr lang="en-US" altLang="zh-CN" sz="2000" b="1" dirty="0" err="1">
                <a:latin typeface="Times New Roman" charset="0"/>
              </a:rPr>
              <a:t>B→ε</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(FIRST(ε)</a:t>
            </a:r>
            <a:r>
              <a:rPr lang="zh-CN" altLang="en-US" sz="2000" b="1" dirty="0">
                <a:latin typeface="Times New Roman" charset="0"/>
              </a:rPr>
              <a:t>－</a:t>
            </a:r>
            <a:r>
              <a:rPr lang="en-US" altLang="zh-CN" sz="2000" b="1" dirty="0">
                <a:latin typeface="Times New Roman" charset="0"/>
              </a:rPr>
              <a:t>{ε})∪FOLLOW(B)</a:t>
            </a:r>
            <a:r>
              <a:rPr lang="zh-CN" altLang="en-US" sz="2000" b="1" dirty="0">
                <a:latin typeface="Times New Roman" charset="0"/>
              </a:rPr>
              <a:t>＝</a:t>
            </a:r>
            <a:r>
              <a:rPr lang="en-US" altLang="zh-CN" sz="2000" b="1" dirty="0">
                <a:latin typeface="Times New Roman" charset="0"/>
              </a:rPr>
              <a:t>{#}</a:t>
            </a:r>
          </a:p>
          <a:p>
            <a:pPr algn="l"/>
            <a:r>
              <a:rPr lang="en-US" altLang="zh-CN" sz="2000" b="1" dirty="0">
                <a:latin typeface="Times New Roman" charset="0"/>
              </a:rPr>
              <a:t>SELECT(C→AD)</a:t>
            </a:r>
            <a:r>
              <a:rPr lang="zh-CN" altLang="en-US" sz="2000" b="1" dirty="0">
                <a:latin typeface="Times New Roman" charset="0"/>
              </a:rPr>
              <a:t>＝ </a:t>
            </a:r>
            <a:r>
              <a:rPr lang="en-US" altLang="zh-CN" sz="2000" b="1" dirty="0">
                <a:latin typeface="Times New Roman" charset="0"/>
              </a:rPr>
              <a:t>FIRST(AD)</a:t>
            </a:r>
            <a:r>
              <a:rPr lang="zh-CN" altLang="en-US" sz="2000" b="1" dirty="0">
                <a:latin typeface="Times New Roman" charset="0"/>
              </a:rPr>
              <a:t>－</a:t>
            </a:r>
            <a:r>
              <a:rPr lang="en-US" altLang="zh-CN" sz="2000" b="1" dirty="0">
                <a:latin typeface="Times New Roman" charset="0"/>
              </a:rPr>
              <a:t>{ε} </a:t>
            </a:r>
            <a:r>
              <a:rPr lang="zh-CN" altLang="en-US" sz="2000" b="1" dirty="0">
                <a:latin typeface="Times New Roman" charset="0"/>
              </a:rPr>
              <a:t>＝</a:t>
            </a:r>
            <a:r>
              <a:rPr lang="en-US" altLang="zh-CN" sz="2000" b="1" dirty="0">
                <a:latin typeface="Times New Roman" charset="0"/>
              </a:rPr>
              <a:t>{</a:t>
            </a:r>
            <a:r>
              <a:rPr lang="en-US" altLang="zh-CN" sz="2000" b="1" dirty="0" err="1">
                <a:latin typeface="Times New Roman" charset="0"/>
              </a:rPr>
              <a:t>a,b,c</a:t>
            </a:r>
            <a:r>
              <a:rPr lang="en-US" altLang="zh-CN" sz="2000" b="1" dirty="0">
                <a:latin typeface="Times New Roman" charset="0"/>
              </a:rPr>
              <a:t>}</a:t>
            </a:r>
          </a:p>
          <a:p>
            <a:pPr algn="l"/>
            <a:r>
              <a:rPr lang="en-US" altLang="zh-CN" sz="2000" b="1" dirty="0">
                <a:latin typeface="Times New Roman" charset="0"/>
              </a:rPr>
              <a:t>SELECT(</a:t>
            </a:r>
            <a:r>
              <a:rPr lang="en-US" altLang="zh-CN" sz="2000" b="1" dirty="0" err="1">
                <a:latin typeface="Times New Roman" charset="0"/>
              </a:rPr>
              <a:t>C→b</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FIRST(b)</a:t>
            </a:r>
            <a:r>
              <a:rPr lang="zh-CN" altLang="en-US" sz="2000" b="1" dirty="0">
                <a:latin typeface="Times New Roman" charset="0"/>
              </a:rPr>
              <a:t>－</a:t>
            </a:r>
            <a:r>
              <a:rPr lang="en-US" altLang="zh-CN" sz="2000" b="1" dirty="0">
                <a:latin typeface="Times New Roman" charset="0"/>
              </a:rPr>
              <a:t>{ε} </a:t>
            </a:r>
            <a:r>
              <a:rPr lang="zh-CN" altLang="en-US" sz="2000" b="1" dirty="0">
                <a:latin typeface="Times New Roman" charset="0"/>
              </a:rPr>
              <a:t>＝</a:t>
            </a:r>
            <a:r>
              <a:rPr lang="en-US" altLang="zh-CN" sz="2000" b="1" dirty="0">
                <a:latin typeface="Times New Roman" charset="0"/>
              </a:rPr>
              <a:t>{b}</a:t>
            </a:r>
          </a:p>
          <a:p>
            <a:pPr algn="l"/>
            <a:r>
              <a:rPr lang="en-US" altLang="zh-CN" sz="2000" b="1" dirty="0">
                <a:latin typeface="Times New Roman" charset="0"/>
              </a:rPr>
              <a:t>SELECT(</a:t>
            </a:r>
            <a:r>
              <a:rPr lang="en-US" altLang="zh-CN" sz="2000" b="1" dirty="0" err="1">
                <a:latin typeface="Times New Roman" charset="0"/>
              </a:rPr>
              <a:t>D→aS</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FIRST(</a:t>
            </a:r>
            <a:r>
              <a:rPr lang="en-US" altLang="zh-CN" sz="2000" b="1" dirty="0" err="1">
                <a:latin typeface="Times New Roman" charset="0"/>
              </a:rPr>
              <a:t>aS</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{ε} </a:t>
            </a:r>
            <a:r>
              <a:rPr lang="zh-CN" altLang="en-US" sz="2000" b="1" dirty="0">
                <a:latin typeface="Times New Roman" charset="0"/>
              </a:rPr>
              <a:t>＝</a:t>
            </a:r>
            <a:r>
              <a:rPr lang="en-US" altLang="zh-CN" sz="2000" b="1" dirty="0">
                <a:latin typeface="Times New Roman" charset="0"/>
              </a:rPr>
              <a:t>{a}</a:t>
            </a:r>
          </a:p>
          <a:p>
            <a:pPr algn="l"/>
            <a:r>
              <a:rPr lang="en-US" altLang="zh-CN" sz="2000" b="1" dirty="0">
                <a:latin typeface="Times New Roman" charset="0"/>
              </a:rPr>
              <a:t>SELECT(</a:t>
            </a:r>
            <a:r>
              <a:rPr lang="en-US" altLang="zh-CN" sz="2000" b="1" dirty="0" err="1">
                <a:latin typeface="Times New Roman" charset="0"/>
              </a:rPr>
              <a:t>D→c</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FIRST(c)</a:t>
            </a:r>
            <a:r>
              <a:rPr lang="zh-CN" altLang="en-US" sz="2000" b="1" dirty="0">
                <a:latin typeface="Times New Roman" charset="0"/>
              </a:rPr>
              <a:t>－</a:t>
            </a:r>
            <a:r>
              <a:rPr lang="en-US" altLang="zh-CN" sz="2000" b="1" dirty="0">
                <a:latin typeface="Times New Roman" charset="0"/>
              </a:rPr>
              <a:t>{ε} </a:t>
            </a:r>
            <a:r>
              <a:rPr lang="zh-CN" altLang="en-US" sz="2000" b="1" dirty="0">
                <a:latin typeface="Times New Roman" charset="0"/>
              </a:rPr>
              <a:t>＝</a:t>
            </a:r>
            <a:r>
              <a:rPr lang="en-US" altLang="zh-CN" sz="2000" b="1" dirty="0">
                <a:latin typeface="Times New Roman" charset="0"/>
              </a:rPr>
              <a:t>{c}</a:t>
            </a:r>
          </a:p>
        </p:txBody>
      </p:sp>
      <p:sp>
        <p:nvSpPr>
          <p:cNvPr id="26660" name="Text Box 36"/>
          <p:cNvSpPr txBox="1">
            <a:spLocks noChangeArrowheads="1"/>
          </p:cNvSpPr>
          <p:nvPr/>
        </p:nvSpPr>
        <p:spPr bwMode="auto">
          <a:xfrm>
            <a:off x="1143000" y="4315279"/>
            <a:ext cx="54498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Times New Roman" charset="0"/>
              </a:rPr>
              <a:t>∵ SELECT(S→AB)∩ SELECT(</a:t>
            </a:r>
            <a:r>
              <a:rPr lang="en-US" altLang="zh-CN" sz="2000" b="1" dirty="0" err="1">
                <a:latin typeface="Times New Roman" charset="0"/>
              </a:rPr>
              <a:t>S→bC</a:t>
            </a:r>
            <a:r>
              <a:rPr lang="en-US" altLang="zh-CN" sz="2000" b="1" dirty="0">
                <a:latin typeface="Times New Roman" charset="0"/>
              </a:rPr>
              <a:t>) </a:t>
            </a:r>
            <a:r>
              <a:rPr lang="zh-CN" altLang="zh-CN" sz="2000" b="1" dirty="0">
                <a:effectLst>
                  <a:outerShdw blurRad="38100" dist="38100" dir="2700000" algn="tl">
                    <a:srgbClr val="C0C0C0"/>
                  </a:outerShdw>
                </a:effectLst>
              </a:rPr>
              <a:t>≠</a:t>
            </a:r>
            <a:r>
              <a:rPr lang="en-US" altLang="zh-CN" sz="2000" b="1" dirty="0">
                <a:latin typeface="Times New Roman" charset="0"/>
              </a:rPr>
              <a:t>Φ</a:t>
            </a:r>
          </a:p>
          <a:p>
            <a:r>
              <a:rPr lang="en-US" altLang="zh-CN" sz="2000" b="1" dirty="0">
                <a:latin typeface="Times New Roman" charset="0"/>
              </a:rPr>
              <a:t>   SELECT(</a:t>
            </a:r>
            <a:r>
              <a:rPr lang="en-US" altLang="zh-CN" sz="2000" b="1" dirty="0" err="1">
                <a:latin typeface="Times New Roman" charset="0"/>
              </a:rPr>
              <a:t>A→b</a:t>
            </a:r>
            <a:r>
              <a:rPr lang="en-US" altLang="zh-CN" sz="2000" b="1" dirty="0">
                <a:latin typeface="Times New Roman" charset="0"/>
              </a:rPr>
              <a:t>)∩SELECT(</a:t>
            </a:r>
            <a:r>
              <a:rPr lang="en-US" altLang="zh-CN" sz="2000" b="1" dirty="0" err="1">
                <a:latin typeface="Times New Roman" charset="0"/>
              </a:rPr>
              <a:t>A→b</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Φ</a:t>
            </a:r>
          </a:p>
          <a:p>
            <a:r>
              <a:rPr lang="en-US" altLang="zh-CN" sz="2000" b="1" dirty="0">
                <a:latin typeface="Times New Roman" charset="0"/>
              </a:rPr>
              <a:t>     SELECT(</a:t>
            </a:r>
            <a:r>
              <a:rPr lang="en-US" altLang="zh-CN" sz="2000" b="1" dirty="0" err="1">
                <a:latin typeface="Times New Roman" charset="0"/>
              </a:rPr>
              <a:t>B→aD</a:t>
            </a:r>
            <a:r>
              <a:rPr lang="en-US" altLang="zh-CN" sz="2000" b="1" dirty="0">
                <a:latin typeface="Times New Roman" charset="0"/>
              </a:rPr>
              <a:t>)∩ SELECT(</a:t>
            </a:r>
            <a:r>
              <a:rPr lang="en-US" altLang="zh-CN" sz="2000" b="1" dirty="0" err="1">
                <a:latin typeface="Times New Roman" charset="0"/>
              </a:rPr>
              <a:t>B→ε</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Φ  </a:t>
            </a:r>
          </a:p>
          <a:p>
            <a:r>
              <a:rPr lang="en-US" altLang="zh-CN" sz="2000" b="1" dirty="0">
                <a:latin typeface="Times New Roman" charset="0"/>
              </a:rPr>
              <a:t>     SELECT(C→AD)∩SELECT(</a:t>
            </a:r>
            <a:r>
              <a:rPr lang="en-US" altLang="zh-CN" sz="2000" b="1" dirty="0" err="1">
                <a:latin typeface="Times New Roman" charset="0"/>
              </a:rPr>
              <a:t>C→b</a:t>
            </a:r>
            <a:r>
              <a:rPr lang="en-US" altLang="zh-CN" sz="2000" b="1" dirty="0">
                <a:latin typeface="Times New Roman" charset="0"/>
              </a:rPr>
              <a:t>) </a:t>
            </a:r>
            <a:r>
              <a:rPr lang="zh-CN" altLang="zh-CN" sz="2000" b="1" dirty="0">
                <a:effectLst>
                  <a:outerShdw blurRad="38100" dist="38100" dir="2700000" algn="tl">
                    <a:srgbClr val="C0C0C0"/>
                  </a:outerShdw>
                </a:effectLst>
              </a:rPr>
              <a:t>≠</a:t>
            </a:r>
            <a:r>
              <a:rPr lang="en-US" altLang="zh-CN" sz="2000" b="1" dirty="0">
                <a:latin typeface="Times New Roman" charset="0"/>
              </a:rPr>
              <a:t>Φ  </a:t>
            </a:r>
          </a:p>
          <a:p>
            <a:r>
              <a:rPr lang="en-US" altLang="zh-CN" sz="2000" b="1" dirty="0">
                <a:latin typeface="Times New Roman" charset="0"/>
              </a:rPr>
              <a:t>   SELECT(</a:t>
            </a:r>
            <a:r>
              <a:rPr lang="en-US" altLang="zh-CN" sz="2000" b="1" dirty="0" err="1">
                <a:latin typeface="Times New Roman" charset="0"/>
              </a:rPr>
              <a:t>D→aS</a:t>
            </a:r>
            <a:r>
              <a:rPr lang="en-US" altLang="zh-CN" sz="2000" b="1" dirty="0">
                <a:latin typeface="Times New Roman" charset="0"/>
              </a:rPr>
              <a:t>)∩SELECT(</a:t>
            </a:r>
            <a:r>
              <a:rPr lang="en-US" altLang="zh-CN" sz="2000" b="1" dirty="0" err="1">
                <a:latin typeface="Times New Roman" charset="0"/>
              </a:rPr>
              <a:t>D→c</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Φ</a:t>
            </a:r>
          </a:p>
          <a:p>
            <a:r>
              <a:rPr lang="en-US" altLang="zh-CN" sz="2000" b="1" dirty="0">
                <a:latin typeface="Times New Roman" charset="0"/>
              </a:rPr>
              <a:t>∴ </a:t>
            </a:r>
            <a:r>
              <a:rPr lang="zh-CN" altLang="en-US" sz="2000" b="1" dirty="0">
                <a:latin typeface="Times New Roman" charset="0"/>
              </a:rPr>
              <a:t>文法</a:t>
            </a:r>
            <a:r>
              <a:rPr lang="en-US" altLang="zh-CN" sz="2000" b="1" dirty="0">
                <a:latin typeface="Times New Roman" charset="0"/>
              </a:rPr>
              <a:t>G[S]</a:t>
            </a:r>
            <a:r>
              <a:rPr lang="zh-CN" altLang="en-US" sz="2000" b="1" dirty="0">
                <a:latin typeface="Times New Roman" charset="0"/>
              </a:rPr>
              <a:t>不是</a:t>
            </a:r>
            <a:r>
              <a:rPr lang="en-US" altLang="zh-CN" sz="2000" b="1" dirty="0">
                <a:latin typeface="Times New Roman" charset="0"/>
              </a:rPr>
              <a:t>LL(1)</a:t>
            </a:r>
            <a:r>
              <a:rPr lang="zh-CN" altLang="en-US" sz="2000" b="1" dirty="0">
                <a:latin typeface="Times New Roman" charset="0"/>
              </a:rPr>
              <a:t>文法。 </a:t>
            </a:r>
          </a:p>
        </p:txBody>
      </p:sp>
    </p:spTree>
    <p:extLst>
      <p:ext uri="{BB962C8B-B14F-4D97-AF65-F5344CB8AC3E}">
        <p14:creationId xmlns:p14="http://schemas.microsoft.com/office/powerpoint/2010/main" val="339916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E0447068-7A8F-4A99-8DE9-37D4C1EF4D86}" type="slidenum">
              <a:rPr lang="en-US" altLang="zh-CN"/>
              <a:pPr/>
              <a:t>29</a:t>
            </a:fld>
            <a:endParaRPr lang="en-US" altLang="zh-CN"/>
          </a:p>
        </p:txBody>
      </p:sp>
      <p:sp>
        <p:nvSpPr>
          <p:cNvPr id="22587" name="Rectangle 59"/>
          <p:cNvSpPr>
            <a:spLocks noChangeArrowheads="1"/>
          </p:cNvSpPr>
          <p:nvPr/>
        </p:nvSpPr>
        <p:spPr bwMode="auto">
          <a:xfrm>
            <a:off x="1447800" y="3505200"/>
            <a:ext cx="6781800" cy="24384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dirty="0"/>
          </a:p>
        </p:txBody>
      </p:sp>
      <p:sp>
        <p:nvSpPr>
          <p:cNvPr id="22580" name="Text Box 52"/>
          <p:cNvSpPr txBox="1">
            <a:spLocks noChangeArrowheads="1"/>
          </p:cNvSpPr>
          <p:nvPr/>
        </p:nvSpPr>
        <p:spPr bwMode="auto">
          <a:xfrm>
            <a:off x="533400" y="1352550"/>
            <a:ext cx="82296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kumimoji="1" sz="2400">
                <a:solidFill>
                  <a:schemeClr val="tx1"/>
                </a:solidFill>
                <a:latin typeface="Times New Roman" charset="0"/>
                <a:ea typeface="宋体" pitchFamily="2" charset="-122"/>
              </a:defRPr>
            </a:lvl1pPr>
            <a:lvl2pPr marL="574675">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130000"/>
              </a:lnSpc>
              <a:spcBef>
                <a:spcPct val="50000"/>
              </a:spcBef>
            </a:pPr>
            <a:r>
              <a:rPr lang="zh-CN" altLang="en-US" sz="2000" b="1" dirty="0"/>
              <a:t>某些非</a:t>
            </a:r>
            <a:r>
              <a:rPr lang="en-US" altLang="zh-CN" sz="2000" b="1" dirty="0"/>
              <a:t>LL(1)</a:t>
            </a:r>
            <a:r>
              <a:rPr lang="zh-CN" altLang="en-US" sz="2000" b="1" dirty="0"/>
              <a:t>文法</a:t>
            </a:r>
            <a:r>
              <a:rPr lang="en-US" altLang="zh-CN" sz="2000" b="1" dirty="0"/>
              <a:t>G</a:t>
            </a:r>
            <a:r>
              <a:rPr lang="zh-CN" altLang="en-US" sz="2000" b="1" dirty="0"/>
              <a:t>，可以通过等价变换成</a:t>
            </a:r>
            <a:r>
              <a:rPr lang="en-US" altLang="zh-CN" sz="2000" b="1" dirty="0"/>
              <a:t>LL(1)</a:t>
            </a:r>
            <a:r>
              <a:rPr lang="zh-CN" altLang="en-US" sz="2000" b="1" dirty="0"/>
              <a:t>文法</a:t>
            </a:r>
            <a:r>
              <a:rPr lang="en-US" altLang="zh-CN" sz="2000" b="1" dirty="0"/>
              <a:t>G′</a:t>
            </a:r>
            <a:r>
              <a:rPr lang="zh-CN" altLang="en-US" sz="2000" b="1" dirty="0"/>
              <a:t>。但下面讨论的等价变换方法，仅仅确保变换的等价性（即</a:t>
            </a:r>
            <a:r>
              <a:rPr lang="en-US" altLang="zh-CN" sz="2000" b="1" dirty="0"/>
              <a:t>L(G)</a:t>
            </a:r>
            <a:r>
              <a:rPr lang="zh-CN" altLang="en-US" sz="2000" b="1" dirty="0"/>
              <a:t>＝</a:t>
            </a:r>
            <a:r>
              <a:rPr lang="en-US" altLang="zh-CN" sz="2000" b="1" dirty="0"/>
              <a:t>L(G′)</a:t>
            </a:r>
            <a:r>
              <a:rPr lang="zh-CN" altLang="en-US" sz="2000" b="1" dirty="0"/>
              <a:t>），不能保证变换后的文法</a:t>
            </a:r>
            <a:r>
              <a:rPr lang="en-US" altLang="zh-CN" sz="2000" b="1" dirty="0"/>
              <a:t>G′</a:t>
            </a:r>
            <a:r>
              <a:rPr lang="zh-CN" altLang="en-US" sz="2000" b="1" dirty="0"/>
              <a:t>一定是</a:t>
            </a:r>
            <a:r>
              <a:rPr lang="en-US" altLang="zh-CN" sz="2000" b="1" dirty="0"/>
              <a:t>LL(1)</a:t>
            </a:r>
            <a:r>
              <a:rPr lang="zh-CN" altLang="en-US" sz="2000" b="1" dirty="0"/>
              <a:t>文法。因此，对于变换后的文法</a:t>
            </a:r>
            <a:r>
              <a:rPr lang="en-US" altLang="zh-CN" sz="2000" b="1" dirty="0"/>
              <a:t>G′</a:t>
            </a:r>
            <a:r>
              <a:rPr lang="zh-CN" altLang="en-US" sz="2000" b="1" dirty="0"/>
              <a:t>，必须判别它是</a:t>
            </a:r>
            <a:r>
              <a:rPr lang="en-US" altLang="zh-CN" sz="2000" b="1" dirty="0"/>
              <a:t>LL(1)</a:t>
            </a:r>
            <a:r>
              <a:rPr lang="zh-CN" altLang="en-US" sz="2000" b="1" dirty="0"/>
              <a:t>文法后，方可使用确定的自顶向下语法分析方法。</a:t>
            </a:r>
          </a:p>
        </p:txBody>
      </p:sp>
      <p:sp>
        <p:nvSpPr>
          <p:cNvPr id="22582" name="Text Box 54"/>
          <p:cNvSpPr txBox="1">
            <a:spLocks noChangeArrowheads="1"/>
          </p:cNvSpPr>
          <p:nvPr/>
        </p:nvSpPr>
        <p:spPr bwMode="auto">
          <a:xfrm>
            <a:off x="3048000" y="4349750"/>
            <a:ext cx="28956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2000" b="1" dirty="0">
                <a:latin typeface="宋体" pitchFamily="2" charset="-122"/>
              </a:rPr>
              <a:t>提取左公共因子法</a:t>
            </a:r>
          </a:p>
          <a:p>
            <a:pPr algn="l">
              <a:spcBef>
                <a:spcPct val="20000"/>
              </a:spcBef>
            </a:pPr>
            <a:r>
              <a:rPr lang="zh-CN" altLang="en-US" sz="2000" b="1" dirty="0">
                <a:latin typeface="宋体" pitchFamily="2" charset="-122"/>
              </a:rPr>
              <a:t> </a:t>
            </a:r>
            <a:endParaRPr lang="zh-CN" altLang="en-US" sz="2000" b="1" dirty="0" smtClean="0">
              <a:latin typeface="宋体" pitchFamily="2" charset="-122"/>
            </a:endParaRPr>
          </a:p>
          <a:p>
            <a:pPr algn="l">
              <a:spcBef>
                <a:spcPct val="20000"/>
              </a:spcBef>
            </a:pPr>
            <a:r>
              <a:rPr lang="zh-CN" altLang="en-US" sz="2000" b="1" dirty="0" smtClean="0">
                <a:latin typeface="宋体" pitchFamily="2" charset="-122"/>
              </a:rPr>
              <a:t>消除左递归法</a:t>
            </a:r>
            <a:r>
              <a:rPr lang="zh-CN" altLang="en-US" dirty="0" smtClean="0"/>
              <a:t> </a:t>
            </a:r>
            <a:endParaRPr lang="zh-CN" altLang="en-US" dirty="0"/>
          </a:p>
        </p:txBody>
      </p:sp>
      <p:sp>
        <p:nvSpPr>
          <p:cNvPr id="22583" name="Text Box 55"/>
          <p:cNvSpPr txBox="1">
            <a:spLocks noChangeArrowheads="1"/>
          </p:cNvSpPr>
          <p:nvPr/>
        </p:nvSpPr>
        <p:spPr bwMode="auto">
          <a:xfrm>
            <a:off x="1752600" y="3665538"/>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两种等价变换：</a:t>
            </a:r>
          </a:p>
        </p:txBody>
      </p:sp>
      <p:sp>
        <p:nvSpPr>
          <p:cNvPr id="22584" name="Text Box 56"/>
          <p:cNvSpPr txBox="1">
            <a:spLocks noChangeArrowheads="1"/>
          </p:cNvSpPr>
          <p:nvPr/>
        </p:nvSpPr>
        <p:spPr bwMode="auto">
          <a:xfrm>
            <a:off x="5287963" y="4987925"/>
            <a:ext cx="23320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消除直接左递归法 </a:t>
            </a:r>
          </a:p>
          <a:p>
            <a:pPr>
              <a:spcBef>
                <a:spcPct val="50000"/>
              </a:spcBef>
            </a:pPr>
            <a:r>
              <a:rPr lang="zh-CN" altLang="en-US" sz="2000" b="1">
                <a:latin typeface="Times New Roman" charset="0"/>
              </a:rPr>
              <a:t>消除间接左递归法 </a:t>
            </a:r>
          </a:p>
        </p:txBody>
      </p:sp>
      <p:sp>
        <p:nvSpPr>
          <p:cNvPr id="22585" name="AutoShape 57"/>
          <p:cNvSpPr>
            <a:spLocks/>
          </p:cNvSpPr>
          <p:nvPr/>
        </p:nvSpPr>
        <p:spPr bwMode="auto">
          <a:xfrm>
            <a:off x="2928938" y="4438650"/>
            <a:ext cx="152400" cy="990600"/>
          </a:xfrm>
          <a:prstGeom prst="leftBrace">
            <a:avLst>
              <a:gd name="adj1" fmla="val 54167"/>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6" name="AutoShape 58"/>
          <p:cNvSpPr>
            <a:spLocks/>
          </p:cNvSpPr>
          <p:nvPr/>
        </p:nvSpPr>
        <p:spPr bwMode="auto">
          <a:xfrm>
            <a:off x="5141913" y="5053013"/>
            <a:ext cx="152400" cy="738187"/>
          </a:xfrm>
          <a:prstGeom prst="leftBrace">
            <a:avLst>
              <a:gd name="adj1" fmla="val 4036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8" name="Rectangle 60"/>
          <p:cNvSpPr>
            <a:spLocks noGrp="1" noChangeArrowheads="1"/>
          </p:cNvSpPr>
          <p:nvPr>
            <p:ph type="title"/>
          </p:nvPr>
        </p:nvSpPr>
        <p:spPr>
          <a:xfrm>
            <a:off x="512763" y="685800"/>
            <a:ext cx="7488237" cy="533400"/>
          </a:xfrm>
        </p:spPr>
        <p:txBody>
          <a:bodyPr/>
          <a:lstStyle/>
          <a:p>
            <a:r>
              <a:rPr lang="en-US" altLang="zh-CN" sz="2800" b="1" dirty="0" smtClean="0">
                <a:solidFill>
                  <a:srgbClr val="0000FF"/>
                </a:solidFill>
                <a:latin typeface="Times New Roman" charset="0"/>
                <a:ea typeface="黑体" pitchFamily="2" charset="-122"/>
              </a:rPr>
              <a:t>4.3</a:t>
            </a:r>
            <a:r>
              <a:rPr lang="zh-CN" altLang="en-US" sz="2800" b="1" dirty="0">
                <a:solidFill>
                  <a:srgbClr val="0000FF"/>
                </a:solidFill>
                <a:latin typeface="Times New Roman" charset="0"/>
                <a:ea typeface="黑体" pitchFamily="2" charset="-122"/>
              </a:rPr>
              <a:t>　某些非</a:t>
            </a:r>
            <a:r>
              <a:rPr lang="en-US" altLang="zh-CN" sz="2800" b="1" dirty="0">
                <a:solidFill>
                  <a:srgbClr val="0000FF"/>
                </a:solidFill>
                <a:latin typeface="Times New Roman" charset="0"/>
                <a:ea typeface="黑体" pitchFamily="2" charset="-122"/>
              </a:rPr>
              <a:t>LL(1)</a:t>
            </a:r>
            <a:r>
              <a:rPr lang="zh-CN" altLang="en-US" sz="2800" b="1" dirty="0">
                <a:solidFill>
                  <a:srgbClr val="0000FF"/>
                </a:solidFill>
                <a:latin typeface="Times New Roman" charset="0"/>
                <a:ea typeface="黑体" pitchFamily="2" charset="-122"/>
              </a:rPr>
              <a:t>文法到</a:t>
            </a:r>
            <a:r>
              <a:rPr lang="en-US" altLang="zh-CN" sz="2800" b="1" dirty="0">
                <a:solidFill>
                  <a:srgbClr val="0000FF"/>
                </a:solidFill>
                <a:latin typeface="Times New Roman" charset="0"/>
                <a:ea typeface="黑体" pitchFamily="2" charset="-122"/>
              </a:rPr>
              <a:t>LL(1)</a:t>
            </a:r>
            <a:r>
              <a:rPr lang="zh-CN" altLang="en-US" sz="2800" b="1" dirty="0">
                <a:solidFill>
                  <a:srgbClr val="0000FF"/>
                </a:solidFill>
                <a:latin typeface="Times New Roman" charset="0"/>
                <a:ea typeface="黑体" pitchFamily="2" charset="-122"/>
              </a:rPr>
              <a:t>文法的等价变换</a:t>
            </a:r>
          </a:p>
        </p:txBody>
      </p:sp>
    </p:spTree>
    <p:extLst>
      <p:ext uri="{BB962C8B-B14F-4D97-AF65-F5344CB8AC3E}">
        <p14:creationId xmlns:p14="http://schemas.microsoft.com/office/powerpoint/2010/main" val="373602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81000"/>
            <a:ext cx="8839200" cy="5029200"/>
          </a:xfrm>
        </p:spPr>
        <p:txBody>
          <a:bodyPr/>
          <a:lstStyle/>
          <a:p>
            <a:r>
              <a:rPr lang="zh-CN" altLang="en-US" sz="2400" dirty="0" smtClean="0"/>
              <a:t>输入：单词序列</a:t>
            </a:r>
            <a:endParaRPr lang="en-US" altLang="zh-CN" sz="2400" dirty="0" smtClean="0"/>
          </a:p>
          <a:p>
            <a:r>
              <a:rPr lang="zh-CN" altLang="en-US" sz="2400" dirty="0" smtClean="0"/>
              <a:t>输出：语法成分</a:t>
            </a:r>
            <a:endParaRPr lang="en-US" altLang="zh-CN" sz="2400" dirty="0" smtClean="0"/>
          </a:p>
          <a:p>
            <a:pPr lvl="1"/>
            <a:r>
              <a:rPr lang="zh-CN" altLang="en-US" sz="2000" dirty="0" smtClean="0"/>
              <a:t>表达式、语句</a:t>
            </a:r>
            <a:endParaRPr lang="en-US" altLang="zh-CN" sz="2000" dirty="0" smtClean="0"/>
          </a:p>
          <a:p>
            <a:pPr lvl="1"/>
            <a:r>
              <a:rPr lang="zh-CN" altLang="en-US" sz="2000" dirty="0" smtClean="0"/>
              <a:t>程序段</a:t>
            </a:r>
            <a:endParaRPr lang="en-US" altLang="zh-CN" sz="2000" dirty="0" smtClean="0"/>
          </a:p>
          <a:p>
            <a:pPr lvl="1"/>
            <a:r>
              <a:rPr lang="zh-CN" altLang="en-US" sz="2000" dirty="0" smtClean="0"/>
              <a:t>整个程序</a:t>
            </a:r>
            <a:endParaRPr lang="en-US" altLang="zh-CN" sz="2000" dirty="0" smtClean="0"/>
          </a:p>
          <a:p>
            <a:r>
              <a:rPr lang="zh-CN" altLang="en-US" sz="2400" dirty="0" smtClean="0"/>
              <a:t>适合的文法：上下文无关文法</a:t>
            </a:r>
            <a:endParaRPr lang="en-US" altLang="zh-CN" sz="2400" dirty="0" smtClean="0"/>
          </a:p>
          <a:p>
            <a:pPr lvl="1"/>
            <a:r>
              <a:rPr lang="zh-CN" altLang="en-US" sz="2000" dirty="0" smtClean="0"/>
              <a:t>表达式文法：</a:t>
            </a:r>
            <a:r>
              <a:rPr kumimoji="1" lang="en-US" altLang="zh-CN" sz="2000" b="1" dirty="0">
                <a:latin typeface="Times New Roman" pitchFamily="18" charset="0"/>
              </a:rPr>
              <a:t> E→</a:t>
            </a:r>
            <a:r>
              <a:rPr kumimoji="1" lang="en-US" altLang="zh-CN" sz="2000" b="1" dirty="0" smtClean="0">
                <a:latin typeface="Times New Roman" pitchFamily="18" charset="0"/>
              </a:rPr>
              <a:t>E+T|E-T|T, T→T</a:t>
            </a:r>
            <a:r>
              <a:rPr kumimoji="1" lang="zh-CN" altLang="en-US" sz="2000" b="1" dirty="0" smtClean="0">
                <a:latin typeface="Times New Roman" pitchFamily="18" charset="0"/>
              </a:rPr>
              <a:t>＊</a:t>
            </a:r>
            <a:r>
              <a:rPr kumimoji="1" lang="en-US" altLang="zh-CN" sz="2000" b="1" dirty="0" smtClean="0">
                <a:latin typeface="Times New Roman" pitchFamily="18" charset="0"/>
              </a:rPr>
              <a:t>F︱T/F︱F, F→ (E)|id </a:t>
            </a:r>
            <a:endParaRPr lang="en-US" altLang="zh-CN" sz="2000" dirty="0" smtClean="0"/>
          </a:p>
          <a:p>
            <a:pPr lvl="1"/>
            <a:r>
              <a:rPr lang="zh-CN" altLang="en-US" sz="2000" dirty="0" smtClean="0"/>
              <a:t>说明语句文法：</a:t>
            </a:r>
            <a:r>
              <a:rPr lang="en-US" altLang="zh-CN" sz="2000" dirty="0" smtClean="0"/>
              <a:t>D</a:t>
            </a:r>
            <a:r>
              <a:rPr kumimoji="1" lang="en-US" altLang="zh-CN" sz="2000" b="1" dirty="0">
                <a:latin typeface="Times New Roman" pitchFamily="18" charset="0"/>
              </a:rPr>
              <a:t> </a:t>
            </a:r>
            <a:r>
              <a:rPr kumimoji="1" lang="en-US" altLang="zh-CN" sz="2000" b="1" dirty="0" smtClean="0">
                <a:latin typeface="Times New Roman" pitchFamily="18" charset="0"/>
              </a:rPr>
              <a:t>→TL,T </a:t>
            </a:r>
            <a:r>
              <a:rPr kumimoji="1" lang="en-US" altLang="zh-CN" sz="2000" b="1" dirty="0">
                <a:latin typeface="Times New Roman" pitchFamily="18" charset="0"/>
              </a:rPr>
              <a:t>→ </a:t>
            </a:r>
            <a:r>
              <a:rPr kumimoji="1" lang="en-US" altLang="zh-CN" sz="2000" b="1" dirty="0" err="1" smtClean="0">
                <a:latin typeface="Times New Roman" pitchFamily="18" charset="0"/>
              </a:rPr>
              <a:t>int,T</a:t>
            </a:r>
            <a:r>
              <a:rPr kumimoji="1" lang="en-US" altLang="zh-CN" sz="2000" b="1" dirty="0">
                <a:latin typeface="Times New Roman" pitchFamily="18" charset="0"/>
              </a:rPr>
              <a:t> → </a:t>
            </a:r>
            <a:r>
              <a:rPr kumimoji="1" lang="en-US" altLang="zh-CN" sz="2000" b="1" dirty="0" smtClean="0">
                <a:latin typeface="Times New Roman" pitchFamily="18" charset="0"/>
              </a:rPr>
              <a:t>real, L</a:t>
            </a:r>
            <a:r>
              <a:rPr kumimoji="1" lang="en-US" altLang="zh-CN" sz="2000" b="1" dirty="0">
                <a:latin typeface="Times New Roman" pitchFamily="18" charset="0"/>
              </a:rPr>
              <a:t> </a:t>
            </a:r>
            <a:r>
              <a:rPr kumimoji="1" lang="en-US" altLang="zh-CN" sz="2000" b="1" dirty="0" smtClean="0">
                <a:latin typeface="Times New Roman" pitchFamily="18" charset="0"/>
              </a:rPr>
              <a:t>→</a:t>
            </a:r>
            <a:r>
              <a:rPr kumimoji="1" lang="en-US" altLang="zh-CN" sz="2000" b="1" dirty="0">
                <a:latin typeface="Times New Roman" pitchFamily="18" charset="0"/>
              </a:rPr>
              <a:t> </a:t>
            </a:r>
            <a:r>
              <a:rPr kumimoji="1" lang="en-US" altLang="zh-CN" sz="2000" b="1" dirty="0" err="1" smtClean="0">
                <a:latin typeface="Times New Roman" pitchFamily="18" charset="0"/>
              </a:rPr>
              <a:t>L,id|id</a:t>
            </a:r>
            <a:endParaRPr kumimoji="1" lang="en-US" altLang="zh-CN" sz="2000" b="1" dirty="0" smtClean="0">
              <a:latin typeface="Times New Roman" pitchFamily="18" charset="0"/>
            </a:endParaRPr>
          </a:p>
          <a:p>
            <a:pPr lvl="1"/>
            <a:r>
              <a:rPr lang="zh-CN" altLang="en-US" sz="2000" dirty="0"/>
              <a:t>条件语句：</a:t>
            </a:r>
            <a:r>
              <a:rPr lang="en-US" altLang="zh-CN" sz="2000" dirty="0"/>
              <a:t> &lt;</a:t>
            </a:r>
            <a:r>
              <a:rPr lang="zh-CN" altLang="en-US" sz="2000" dirty="0"/>
              <a:t>语句</a:t>
            </a:r>
            <a:r>
              <a:rPr lang="en-US" altLang="zh-CN" sz="2000" dirty="0"/>
              <a:t>&gt;→</a:t>
            </a:r>
            <a:r>
              <a:rPr lang="en-US" altLang="zh-CN" sz="2000" u="sng" dirty="0"/>
              <a:t>if</a:t>
            </a:r>
            <a:r>
              <a:rPr lang="en-US" altLang="zh-CN" sz="2000" dirty="0"/>
              <a:t> &lt;</a:t>
            </a:r>
            <a:r>
              <a:rPr lang="zh-CN" altLang="en-US" sz="2000" dirty="0"/>
              <a:t>表达式</a:t>
            </a:r>
            <a:r>
              <a:rPr lang="en-US" altLang="zh-CN" sz="2000" dirty="0"/>
              <a:t>&gt;</a:t>
            </a:r>
            <a:r>
              <a:rPr lang="zh-CN" altLang="en-US" sz="2000" dirty="0" smtClean="0"/>
              <a:t> </a:t>
            </a:r>
            <a:r>
              <a:rPr lang="en-US" altLang="zh-CN" sz="2000" u="sng" dirty="0"/>
              <a:t>then</a:t>
            </a:r>
            <a:r>
              <a:rPr lang="en-US" altLang="zh-CN" sz="2000" dirty="0"/>
              <a:t> &lt;</a:t>
            </a:r>
            <a:r>
              <a:rPr lang="zh-CN" altLang="en-US" sz="2000" dirty="0"/>
              <a:t>语句</a:t>
            </a:r>
            <a:r>
              <a:rPr lang="en-US" altLang="zh-CN" sz="2000" dirty="0" smtClean="0"/>
              <a:t>&gt;,S</a:t>
            </a:r>
            <a:r>
              <a:rPr lang="en-US" altLang="zh-CN" sz="2000" dirty="0"/>
              <a:t> </a:t>
            </a:r>
            <a:r>
              <a:rPr lang="en-US" altLang="zh-CN" sz="2000" dirty="0" smtClean="0"/>
              <a:t>→</a:t>
            </a:r>
            <a:r>
              <a:rPr lang="en-US" altLang="zh-CN" sz="2000" dirty="0" err="1" smtClean="0"/>
              <a:t>aEbS</a:t>
            </a:r>
            <a:endParaRPr lang="en-US" altLang="zh-CN" sz="2000" dirty="0" smtClean="0"/>
          </a:p>
          <a:p>
            <a:pPr lvl="1" indent="-342900"/>
            <a:r>
              <a:rPr kumimoji="1" lang="zh-CN" altLang="en-US" sz="2000" dirty="0">
                <a:latin typeface="Times New Roman" pitchFamily="18" charset="0"/>
              </a:rPr>
              <a:t>条件语句：</a:t>
            </a:r>
            <a:r>
              <a:rPr lang="en-US" altLang="zh-CN" sz="2000" dirty="0">
                <a:effectLst>
                  <a:outerShdw blurRad="38100" dist="38100" dir="2700000" algn="tl">
                    <a:srgbClr val="C0C0C0"/>
                  </a:outerShdw>
                </a:effectLst>
              </a:rPr>
              <a:t> </a:t>
            </a:r>
            <a:r>
              <a:rPr lang="en-US" altLang="zh-CN" sz="2000" dirty="0" smtClean="0"/>
              <a:t>&lt;</a:t>
            </a:r>
            <a:r>
              <a:rPr lang="zh-CN" altLang="en-US" sz="2000" dirty="0"/>
              <a:t>语句</a:t>
            </a:r>
            <a:r>
              <a:rPr lang="en-US" altLang="zh-CN" sz="2000" dirty="0"/>
              <a:t>&gt;→</a:t>
            </a:r>
            <a:r>
              <a:rPr lang="en-US" altLang="zh-CN" sz="2000" u="sng" dirty="0"/>
              <a:t>if</a:t>
            </a:r>
            <a:r>
              <a:rPr lang="en-US" altLang="zh-CN" sz="2000" dirty="0"/>
              <a:t> &lt;</a:t>
            </a:r>
            <a:r>
              <a:rPr lang="zh-CN" altLang="en-US" sz="2000" dirty="0" smtClean="0"/>
              <a:t>表达式</a:t>
            </a:r>
            <a:r>
              <a:rPr lang="en-US" altLang="zh-CN" sz="2000" dirty="0" smtClean="0"/>
              <a:t>&gt;</a:t>
            </a:r>
            <a:r>
              <a:rPr lang="zh-CN" altLang="en-US" sz="2000" dirty="0" smtClean="0"/>
              <a:t> </a:t>
            </a:r>
            <a:r>
              <a:rPr lang="en-US" altLang="zh-CN" sz="2000" u="sng" dirty="0"/>
              <a:t>then</a:t>
            </a:r>
            <a:r>
              <a:rPr lang="en-US" altLang="zh-CN" sz="2000" dirty="0"/>
              <a:t>&lt;</a:t>
            </a:r>
            <a:r>
              <a:rPr lang="zh-CN" altLang="en-US" sz="2000" dirty="0"/>
              <a:t>语句</a:t>
            </a:r>
            <a:r>
              <a:rPr lang="en-US" altLang="zh-CN" sz="2000" dirty="0"/>
              <a:t>&gt; </a:t>
            </a:r>
            <a:r>
              <a:rPr lang="en-US" altLang="zh-CN" sz="2000" u="sng" dirty="0"/>
              <a:t>else </a:t>
            </a:r>
            <a:r>
              <a:rPr lang="en-US" altLang="zh-CN" sz="2000" dirty="0"/>
              <a:t>&lt;</a:t>
            </a:r>
            <a:r>
              <a:rPr lang="zh-CN" altLang="en-US" sz="2000" dirty="0"/>
              <a:t>语句</a:t>
            </a:r>
            <a:r>
              <a:rPr lang="en-US" altLang="zh-CN" sz="2000" dirty="0" smtClean="0"/>
              <a:t>&gt;,</a:t>
            </a:r>
            <a:r>
              <a:rPr lang="en-US" altLang="zh-CN" sz="2000" dirty="0" err="1" smtClean="0"/>
              <a:t>S→aEbScS</a:t>
            </a:r>
            <a:endParaRPr lang="en-US" altLang="zh-CN" sz="2000" dirty="0"/>
          </a:p>
          <a:p>
            <a:r>
              <a:rPr lang="zh-CN" altLang="en-US" sz="2400" dirty="0" smtClean="0"/>
              <a:t>表达形式：语法树</a:t>
            </a:r>
            <a:endParaRPr lang="en-US" altLang="zh-CN" sz="2400" dirty="0" smtClean="0"/>
          </a:p>
          <a:p>
            <a:r>
              <a:rPr lang="zh-CN" altLang="en-US" sz="2400" dirty="0" smtClean="0"/>
              <a:t>推导</a:t>
            </a:r>
            <a:r>
              <a:rPr lang="en-US" altLang="zh-CN" sz="2400" dirty="0" smtClean="0"/>
              <a:t>—</a:t>
            </a:r>
            <a:r>
              <a:rPr lang="zh-CN" altLang="en-US" sz="2400" dirty="0" smtClean="0"/>
              <a:t>自顶向下：</a:t>
            </a:r>
            <a:r>
              <a:rPr lang="zh-CN" altLang="en-US" sz="2400" dirty="0"/>
              <a:t>开始符</a:t>
            </a:r>
            <a:r>
              <a:rPr lang="en-US" altLang="zh-CN" sz="2400" dirty="0"/>
              <a:t>S</a:t>
            </a:r>
            <a:r>
              <a:rPr lang="zh-CN" altLang="en-US" sz="2400" dirty="0"/>
              <a:t>出发，逐步进行推导，以证实</a:t>
            </a:r>
            <a:r>
              <a:rPr lang="en-US" altLang="zh-CN" sz="2400" dirty="0"/>
              <a:t>S</a:t>
            </a:r>
            <a:r>
              <a:rPr lang="en-US" altLang="zh-CN" sz="2400" dirty="0">
                <a:sym typeface="Symbol" pitchFamily="18" charset="2"/>
              </a:rPr>
              <a:t></a:t>
            </a:r>
            <a:r>
              <a:rPr lang="en-US" altLang="zh-CN" sz="2400" dirty="0"/>
              <a:t>α</a:t>
            </a:r>
            <a:r>
              <a:rPr lang="zh-CN" altLang="en-US" sz="2400" dirty="0"/>
              <a:t>的推导过程是否存在的方法。 </a:t>
            </a:r>
          </a:p>
          <a:p>
            <a:r>
              <a:rPr lang="zh-CN" altLang="en-US" sz="2400" dirty="0" smtClean="0"/>
              <a:t>规约</a:t>
            </a:r>
            <a:r>
              <a:rPr lang="en-US" altLang="zh-CN" sz="2400" dirty="0" smtClean="0"/>
              <a:t>—</a:t>
            </a:r>
            <a:r>
              <a:rPr lang="zh-CN" altLang="en-US" sz="2400" dirty="0" smtClean="0"/>
              <a:t>自底向上：从输入串开始规约当前句柄，已</a:t>
            </a:r>
            <a:r>
              <a:rPr lang="en-US" altLang="zh-CN" sz="2400" dirty="0" smtClean="0"/>
              <a:t>α </a:t>
            </a:r>
            <a:r>
              <a:rPr lang="en-US" altLang="zh-CN" sz="2400" dirty="0" smtClean="0">
                <a:sym typeface="Symbol"/>
              </a:rPr>
              <a:t> </a:t>
            </a:r>
            <a:r>
              <a:rPr lang="en-US" altLang="zh-CN" sz="2400" dirty="0" smtClean="0">
                <a:sym typeface="Symbol" pitchFamily="18" charset="2"/>
              </a:rPr>
              <a:t>S</a:t>
            </a:r>
            <a:endParaRPr lang="en-US" altLang="zh-CN" sz="2400" dirty="0" smtClean="0"/>
          </a:p>
        </p:txBody>
      </p:sp>
      <p:sp>
        <p:nvSpPr>
          <p:cNvPr id="5" name="Text Box 25"/>
          <p:cNvSpPr txBox="1">
            <a:spLocks noChangeArrowheads="1"/>
          </p:cNvSpPr>
          <p:nvPr/>
        </p:nvSpPr>
        <p:spPr bwMode="auto">
          <a:xfrm>
            <a:off x="83058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 name="Text Box 25"/>
          <p:cNvSpPr txBox="1">
            <a:spLocks noChangeArrowheads="1"/>
          </p:cNvSpPr>
          <p:nvPr/>
        </p:nvSpPr>
        <p:spPr bwMode="auto">
          <a:xfrm>
            <a:off x="7696200" y="5486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t>*</a:t>
            </a:r>
            <a:endParaRPr lang="en-US" altLang="zh-CN" dirty="0"/>
          </a:p>
        </p:txBody>
      </p:sp>
    </p:spTree>
    <p:extLst>
      <p:ext uri="{BB962C8B-B14F-4D97-AF65-F5344CB8AC3E}">
        <p14:creationId xmlns:p14="http://schemas.microsoft.com/office/powerpoint/2010/main" val="3605586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91BFFF36-28FE-4EE1-9676-E4B95B14D3CB}" type="slidenum">
              <a:rPr lang="en-US" altLang="zh-CN"/>
              <a:pPr/>
              <a:t>30</a:t>
            </a:fld>
            <a:endParaRPr lang="en-US" altLang="zh-CN"/>
          </a:p>
        </p:txBody>
      </p:sp>
      <p:sp>
        <p:nvSpPr>
          <p:cNvPr id="27843" name="Text Box 195"/>
          <p:cNvSpPr txBox="1">
            <a:spLocks noChangeArrowheads="1"/>
          </p:cNvSpPr>
          <p:nvPr/>
        </p:nvSpPr>
        <p:spPr bwMode="auto">
          <a:xfrm>
            <a:off x="838200" y="3032125"/>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zh-CN" sz="2000" b="1">
                <a:solidFill>
                  <a:srgbClr val="CC6600"/>
                </a:solidFill>
                <a:latin typeface="Times New Roman" charset="0"/>
              </a:rPr>
              <a:t> </a:t>
            </a:r>
            <a:r>
              <a:rPr lang="zh-CN" altLang="en-US" sz="2000" b="1">
                <a:solidFill>
                  <a:srgbClr val="CC6600"/>
                </a:solidFill>
                <a:latin typeface="Times New Roman" charset="0"/>
              </a:rPr>
              <a:t>注解：</a:t>
            </a:r>
            <a:r>
              <a:rPr lang="zh-CN" altLang="en-US" sz="2000" b="1">
                <a:latin typeface="Times New Roman" charset="0"/>
              </a:rPr>
              <a:t>上下组的</a:t>
            </a:r>
            <a:r>
              <a:rPr lang="en-US" altLang="zh-CN" sz="2000" b="1">
                <a:latin typeface="Times New Roman" charset="0"/>
              </a:rPr>
              <a:t>A</a:t>
            </a:r>
            <a:r>
              <a:rPr lang="zh-CN" altLang="en-US" sz="2000" b="1">
                <a:latin typeface="Times New Roman" charset="0"/>
              </a:rPr>
              <a:t>粉红色标记的规则，均推导出如下结果。</a:t>
            </a:r>
          </a:p>
          <a:p>
            <a:pPr algn="ctr">
              <a:spcBef>
                <a:spcPct val="20000"/>
              </a:spcBef>
            </a:pPr>
            <a:r>
              <a:rPr lang="en-US" altLang="zh-CN" sz="2000" b="1">
                <a:solidFill>
                  <a:srgbClr val="0000CE"/>
                </a:solidFill>
                <a:latin typeface="Times New Roman" charset="0"/>
              </a:rPr>
              <a:t>α{β</a:t>
            </a:r>
            <a:r>
              <a:rPr lang="en-US" altLang="zh-CN" sz="2000" b="1" baseline="-16000">
                <a:solidFill>
                  <a:srgbClr val="0000CE"/>
                </a:solidFill>
                <a:latin typeface="Times New Roman" charset="0"/>
              </a:rPr>
              <a:t>1</a:t>
            </a:r>
            <a:r>
              <a:rPr lang="zh-CN" altLang="en-US" sz="2000" b="1">
                <a:solidFill>
                  <a:srgbClr val="0000CE"/>
                </a:solidFill>
                <a:latin typeface="Times New Roman" charset="0"/>
              </a:rPr>
              <a:t>，</a:t>
            </a:r>
            <a:r>
              <a:rPr lang="en-US" altLang="zh-CN" sz="2000" b="1">
                <a:solidFill>
                  <a:srgbClr val="0000CE"/>
                </a:solidFill>
                <a:latin typeface="Times New Roman" charset="0"/>
              </a:rPr>
              <a:t>β</a:t>
            </a:r>
            <a:r>
              <a:rPr lang="en-US" altLang="zh-CN" sz="2000" b="1" baseline="-16000">
                <a:solidFill>
                  <a:srgbClr val="0000CE"/>
                </a:solidFill>
                <a:latin typeface="Times New Roman" charset="0"/>
              </a:rPr>
              <a:t>2</a:t>
            </a:r>
            <a:r>
              <a:rPr lang="en-US" altLang="zh-CN" sz="2000" b="1">
                <a:solidFill>
                  <a:srgbClr val="0000CE"/>
                </a:solidFill>
                <a:latin typeface="Times New Roman" charset="0"/>
              </a:rPr>
              <a:t> </a:t>
            </a:r>
            <a:r>
              <a:rPr lang="zh-CN" altLang="en-US" sz="2000" b="1">
                <a:solidFill>
                  <a:srgbClr val="0000CE"/>
                </a:solidFill>
                <a:latin typeface="Times New Roman" charset="0"/>
              </a:rPr>
              <a:t>，</a:t>
            </a:r>
            <a:r>
              <a:rPr lang="en-US" altLang="zh-CN" sz="2000" b="1">
                <a:solidFill>
                  <a:srgbClr val="0000CE"/>
                </a:solidFill>
                <a:latin typeface="Times New Roman" charset="0"/>
              </a:rPr>
              <a:t>··· </a:t>
            </a:r>
            <a:r>
              <a:rPr lang="zh-CN" altLang="en-US" sz="2000" b="1">
                <a:solidFill>
                  <a:srgbClr val="0000CE"/>
                </a:solidFill>
                <a:latin typeface="Times New Roman" charset="0"/>
              </a:rPr>
              <a:t>，</a:t>
            </a:r>
            <a:r>
              <a:rPr lang="en-US" altLang="zh-CN" sz="2000" b="1">
                <a:solidFill>
                  <a:srgbClr val="0000CE"/>
                </a:solidFill>
                <a:latin typeface="Times New Roman" charset="0"/>
              </a:rPr>
              <a:t>β</a:t>
            </a:r>
            <a:r>
              <a:rPr lang="en-US" altLang="zh-CN" sz="2000" b="1" baseline="-16000">
                <a:solidFill>
                  <a:srgbClr val="0000CE"/>
                </a:solidFill>
                <a:latin typeface="Times New Roman" charset="0"/>
              </a:rPr>
              <a:t>n </a:t>
            </a:r>
            <a:r>
              <a:rPr lang="en-US" altLang="zh-CN" sz="2000" b="1">
                <a:solidFill>
                  <a:srgbClr val="0000CE"/>
                </a:solidFill>
                <a:latin typeface="Times New Roman" charset="0"/>
              </a:rPr>
              <a:t>}</a:t>
            </a:r>
          </a:p>
        </p:txBody>
      </p:sp>
      <p:sp>
        <p:nvSpPr>
          <p:cNvPr id="27847" name="Rectangle 199"/>
          <p:cNvSpPr>
            <a:spLocks noChangeArrowheads="1"/>
          </p:cNvSpPr>
          <p:nvPr/>
        </p:nvSpPr>
        <p:spPr bwMode="auto">
          <a:xfrm>
            <a:off x="2819400" y="3419475"/>
            <a:ext cx="3048000" cy="381000"/>
          </a:xfrm>
          <a:prstGeom prst="rect">
            <a:avLst/>
          </a:prstGeom>
          <a:noFill/>
          <a:ln w="9525">
            <a:solidFill>
              <a:srgbClr val="969696"/>
            </a:solidFill>
            <a:prstDash val="dash"/>
            <a:miter lim="800000"/>
            <a:headEnd/>
            <a:tailEnd/>
          </a:ln>
          <a:effectLst/>
          <a:extLst>
            <a:ext uri="{909E8E84-426E-40DD-AFC4-6F175D3DCCD1}">
              <a14:hiddenFill xmlns:a14="http://schemas.microsoft.com/office/drawing/2010/main">
                <a:solidFill>
                  <a:srgbClr val="3333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44" name="Rectangle 196"/>
          <p:cNvSpPr>
            <a:spLocks noChangeArrowheads="1"/>
          </p:cNvSpPr>
          <p:nvPr/>
        </p:nvSpPr>
        <p:spPr bwMode="auto">
          <a:xfrm>
            <a:off x="762000" y="3878263"/>
            <a:ext cx="7924800" cy="22860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dirty="0"/>
          </a:p>
        </p:txBody>
      </p:sp>
      <p:sp>
        <p:nvSpPr>
          <p:cNvPr id="27840" name="Rectangle 192"/>
          <p:cNvSpPr>
            <a:spLocks noChangeArrowheads="1"/>
          </p:cNvSpPr>
          <p:nvPr/>
        </p:nvSpPr>
        <p:spPr bwMode="auto">
          <a:xfrm>
            <a:off x="2232025" y="2165350"/>
            <a:ext cx="4168775" cy="806450"/>
          </a:xfrm>
          <a:prstGeom prst="rect">
            <a:avLst/>
          </a:prstGeom>
          <a:solidFill>
            <a:srgbClr val="C0C0C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39" name="Rectangle 191"/>
          <p:cNvSpPr>
            <a:spLocks noChangeArrowheads="1"/>
          </p:cNvSpPr>
          <p:nvPr/>
        </p:nvSpPr>
        <p:spPr bwMode="auto">
          <a:xfrm>
            <a:off x="914400" y="1219200"/>
            <a:ext cx="6019800" cy="609600"/>
          </a:xfrm>
          <a:prstGeom prst="rect">
            <a:avLst/>
          </a:prstGeom>
          <a:solidFill>
            <a:srgbClr val="C0C0C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36" name="Text Box 188"/>
          <p:cNvSpPr txBox="1">
            <a:spLocks noChangeArrowheads="1"/>
          </p:cNvSpPr>
          <p:nvPr/>
        </p:nvSpPr>
        <p:spPr bwMode="auto">
          <a:xfrm>
            <a:off x="990600" y="1295400"/>
            <a:ext cx="601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charset="0"/>
              </a:rPr>
              <a:t>A→</a:t>
            </a:r>
            <a:r>
              <a:rPr lang="en-US" altLang="zh-CN" sz="2000" b="1">
                <a:solidFill>
                  <a:srgbClr val="FF00FF"/>
                </a:solidFill>
                <a:latin typeface="Times New Roman" charset="0"/>
              </a:rPr>
              <a:t>αβ</a:t>
            </a:r>
            <a:r>
              <a:rPr lang="en-US" altLang="zh-CN" sz="2000" b="1" baseline="-14000">
                <a:solidFill>
                  <a:srgbClr val="FF00FF"/>
                </a:solidFill>
                <a:latin typeface="Times New Roman" charset="0"/>
              </a:rPr>
              <a:t>1</a:t>
            </a:r>
            <a:r>
              <a:rPr lang="en-US" altLang="zh-CN" sz="2000" b="1">
                <a:solidFill>
                  <a:srgbClr val="FF00FF"/>
                </a:solidFill>
                <a:latin typeface="Times New Roman" charset="0"/>
              </a:rPr>
              <a:t>︱αβ</a:t>
            </a:r>
            <a:r>
              <a:rPr lang="en-US" altLang="zh-CN" sz="2000" b="1" baseline="-16000">
                <a:solidFill>
                  <a:srgbClr val="FF00FF"/>
                </a:solidFill>
                <a:latin typeface="Times New Roman" charset="0"/>
              </a:rPr>
              <a:t>2</a:t>
            </a:r>
            <a:r>
              <a:rPr lang="en-US" altLang="zh-CN" sz="2000" b="1">
                <a:solidFill>
                  <a:srgbClr val="FF00FF"/>
                </a:solidFill>
                <a:latin typeface="Times New Roman" charset="0"/>
              </a:rPr>
              <a:t>︱···︱αβ</a:t>
            </a:r>
            <a:r>
              <a:rPr lang="en-US" altLang="zh-CN" sz="2000" b="1" baseline="-16000">
                <a:solidFill>
                  <a:srgbClr val="FF00FF"/>
                </a:solidFill>
                <a:latin typeface="Times New Roman" charset="0"/>
              </a:rPr>
              <a:t>n</a:t>
            </a:r>
            <a:r>
              <a:rPr lang="en-US" altLang="zh-CN" sz="2000" b="1">
                <a:latin typeface="Times New Roman" charset="0"/>
              </a:rPr>
              <a:t>︱γ</a:t>
            </a:r>
            <a:r>
              <a:rPr lang="en-US" altLang="zh-CN" sz="2000" b="1" baseline="-16000">
                <a:latin typeface="Times New Roman" charset="0"/>
              </a:rPr>
              <a:t>1</a:t>
            </a:r>
            <a:r>
              <a:rPr lang="en-US" altLang="zh-CN" sz="2000" b="1">
                <a:latin typeface="Times New Roman" charset="0"/>
              </a:rPr>
              <a:t>︱γ</a:t>
            </a:r>
            <a:r>
              <a:rPr lang="en-US" altLang="zh-CN" sz="2000" b="1" baseline="-16000">
                <a:latin typeface="Times New Roman" charset="0"/>
              </a:rPr>
              <a:t>2</a:t>
            </a:r>
            <a:r>
              <a:rPr lang="en-US" altLang="zh-CN" sz="2000" b="1">
                <a:latin typeface="Times New Roman" charset="0"/>
              </a:rPr>
              <a:t>︱···︱γ</a:t>
            </a:r>
            <a:r>
              <a:rPr lang="en-US" altLang="zh-CN" sz="2000" b="1" baseline="-16000">
                <a:latin typeface="Times New Roman" charset="0"/>
              </a:rPr>
              <a:t>m </a:t>
            </a:r>
          </a:p>
        </p:txBody>
      </p:sp>
      <p:sp>
        <p:nvSpPr>
          <p:cNvPr id="27837" name="Text Box 189"/>
          <p:cNvSpPr txBox="1">
            <a:spLocks noChangeArrowheads="1"/>
          </p:cNvSpPr>
          <p:nvPr/>
        </p:nvSpPr>
        <p:spPr bwMode="auto">
          <a:xfrm>
            <a:off x="2286000" y="2157413"/>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charset="0"/>
              </a:rPr>
              <a:t>A→</a:t>
            </a:r>
            <a:r>
              <a:rPr lang="en-US" altLang="zh-CN" sz="2000" b="1">
                <a:solidFill>
                  <a:srgbClr val="FF00FF"/>
                </a:solidFill>
                <a:latin typeface="Times New Roman" charset="0"/>
              </a:rPr>
              <a:t>αB</a:t>
            </a:r>
            <a:r>
              <a:rPr lang="en-US" altLang="zh-CN" sz="2000" b="1">
                <a:latin typeface="Times New Roman" charset="0"/>
              </a:rPr>
              <a:t>︱γ</a:t>
            </a:r>
            <a:r>
              <a:rPr lang="en-US" altLang="zh-CN" sz="2000" b="1" baseline="-16000">
                <a:latin typeface="Times New Roman" charset="0"/>
              </a:rPr>
              <a:t>1</a:t>
            </a:r>
            <a:r>
              <a:rPr lang="en-US" altLang="zh-CN" sz="2000" b="1">
                <a:latin typeface="Times New Roman" charset="0"/>
              </a:rPr>
              <a:t>︱γ</a:t>
            </a:r>
            <a:r>
              <a:rPr lang="en-US" altLang="zh-CN" sz="2000" b="1" baseline="-16000">
                <a:latin typeface="Times New Roman" charset="0"/>
              </a:rPr>
              <a:t>2</a:t>
            </a:r>
            <a:r>
              <a:rPr lang="en-US" altLang="zh-CN" sz="2000" b="1">
                <a:latin typeface="Times New Roman" charset="0"/>
              </a:rPr>
              <a:t>︱···︱γ</a:t>
            </a:r>
            <a:r>
              <a:rPr lang="en-US" altLang="zh-CN" sz="2000" b="1" baseline="-16000">
                <a:latin typeface="Times New Roman" charset="0"/>
              </a:rPr>
              <a:t>m</a:t>
            </a:r>
          </a:p>
          <a:p>
            <a:r>
              <a:rPr lang="en-US" altLang="zh-CN" sz="2000" b="1">
                <a:solidFill>
                  <a:srgbClr val="FF00FF"/>
                </a:solidFill>
                <a:latin typeface="Times New Roman" charset="0"/>
              </a:rPr>
              <a:t>B→β</a:t>
            </a:r>
            <a:r>
              <a:rPr lang="en-US" altLang="zh-CN" sz="2000" b="1" baseline="-16000">
                <a:solidFill>
                  <a:srgbClr val="FF00FF"/>
                </a:solidFill>
                <a:latin typeface="Times New Roman" charset="0"/>
              </a:rPr>
              <a:t>1</a:t>
            </a:r>
            <a:r>
              <a:rPr lang="en-US" altLang="zh-CN" sz="2000" b="1">
                <a:solidFill>
                  <a:srgbClr val="FF00FF"/>
                </a:solidFill>
                <a:latin typeface="Times New Roman" charset="0"/>
              </a:rPr>
              <a:t>︱β</a:t>
            </a:r>
            <a:r>
              <a:rPr lang="en-US" altLang="zh-CN" sz="2000" b="1" baseline="-16000">
                <a:solidFill>
                  <a:srgbClr val="FF00FF"/>
                </a:solidFill>
                <a:latin typeface="Times New Roman" charset="0"/>
              </a:rPr>
              <a:t>2</a:t>
            </a:r>
            <a:r>
              <a:rPr lang="en-US" altLang="zh-CN" sz="2000" b="1">
                <a:solidFill>
                  <a:srgbClr val="FF00FF"/>
                </a:solidFill>
                <a:latin typeface="Times New Roman" charset="0"/>
              </a:rPr>
              <a:t> ︱···︱β</a:t>
            </a:r>
            <a:r>
              <a:rPr lang="en-US" altLang="zh-CN" sz="2000" b="1" baseline="-16000">
                <a:solidFill>
                  <a:srgbClr val="FF00FF"/>
                </a:solidFill>
                <a:latin typeface="Times New Roman" charset="0"/>
              </a:rPr>
              <a:t>n </a:t>
            </a:r>
          </a:p>
        </p:txBody>
      </p:sp>
      <p:sp>
        <p:nvSpPr>
          <p:cNvPr id="27838" name="AutoShape 190"/>
          <p:cNvSpPr>
            <a:spLocks noChangeArrowheads="1"/>
          </p:cNvSpPr>
          <p:nvPr/>
        </p:nvSpPr>
        <p:spPr bwMode="auto">
          <a:xfrm>
            <a:off x="3733800" y="1816100"/>
            <a:ext cx="1066800" cy="304800"/>
          </a:xfrm>
          <a:prstGeom prst="downArrow">
            <a:avLst>
              <a:gd name="adj1" fmla="val 52083"/>
              <a:gd name="adj2" fmla="val 5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41" name="Text Box 193"/>
          <p:cNvSpPr txBox="1">
            <a:spLocks noChangeArrowheads="1"/>
          </p:cNvSpPr>
          <p:nvPr/>
        </p:nvSpPr>
        <p:spPr bwMode="auto">
          <a:xfrm>
            <a:off x="838200" y="4038600"/>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11213" indent="-811213">
              <a:defRPr kumimoji="1" sz="2400">
                <a:solidFill>
                  <a:schemeClr val="tx1"/>
                </a:solidFill>
                <a:latin typeface="Times New Roman" charset="0"/>
                <a:ea typeface="宋体" pitchFamily="2" charset="-122"/>
              </a:defRPr>
            </a:lvl1pPr>
            <a:lvl2pPr marL="8128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zh-CN" altLang="en-US" sz="2000" b="1" dirty="0" smtClean="0"/>
              <a:t>例</a:t>
            </a:r>
            <a:r>
              <a:rPr lang="en-US" altLang="zh-CN" sz="2000" b="1" dirty="0" smtClean="0"/>
              <a:t>4.5  </a:t>
            </a:r>
            <a:r>
              <a:rPr lang="zh-CN" altLang="en-US" sz="2000" b="1" dirty="0"/>
              <a:t>设文法 </a:t>
            </a:r>
            <a:r>
              <a:rPr lang="en-US" altLang="zh-CN" sz="2000" b="1" dirty="0"/>
              <a:t>G[S]</a:t>
            </a:r>
            <a:r>
              <a:rPr lang="zh-CN" altLang="en-US" sz="2000" b="1" dirty="0"/>
              <a:t>：</a:t>
            </a:r>
            <a:r>
              <a:rPr lang="en-US" altLang="zh-CN" sz="2000" b="1" dirty="0" err="1"/>
              <a:t>S→aSb︱aS︱ε</a:t>
            </a:r>
            <a:r>
              <a:rPr lang="zh-CN" altLang="en-US" sz="2000" b="1" dirty="0"/>
              <a:t>。试采用提取左公共因子法，得到与之等价的文法</a:t>
            </a:r>
            <a:r>
              <a:rPr lang="en-US" altLang="zh-CN" sz="2000" b="1" dirty="0"/>
              <a:t>G′[S]</a:t>
            </a:r>
            <a:r>
              <a:rPr lang="zh-CN" altLang="en-US" sz="2000" b="1" dirty="0"/>
              <a:t>。 </a:t>
            </a:r>
          </a:p>
        </p:txBody>
      </p:sp>
      <p:sp>
        <p:nvSpPr>
          <p:cNvPr id="27842" name="Text Box 194"/>
          <p:cNvSpPr txBox="1">
            <a:spLocks noChangeArrowheads="1"/>
          </p:cNvSpPr>
          <p:nvPr/>
        </p:nvSpPr>
        <p:spPr bwMode="auto">
          <a:xfrm>
            <a:off x="1143000" y="4953000"/>
            <a:ext cx="67056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pPr>
            <a:r>
              <a:rPr lang="en-US" altLang="zh-CN" sz="2000" b="1" dirty="0">
                <a:latin typeface="Times New Roman" charset="0"/>
              </a:rPr>
              <a:t>∵ </a:t>
            </a:r>
            <a:r>
              <a:rPr lang="zh-CN" altLang="en-US" sz="2000" b="1" dirty="0">
                <a:latin typeface="Times New Roman" charset="0"/>
              </a:rPr>
              <a:t>文法仅有一个非终结符</a:t>
            </a:r>
            <a:r>
              <a:rPr lang="en-US" altLang="zh-CN" sz="2000" b="1" dirty="0">
                <a:latin typeface="Times New Roman" charset="0"/>
              </a:rPr>
              <a:t>S</a:t>
            </a:r>
            <a:r>
              <a:rPr lang="zh-CN" altLang="en-US" sz="2000" b="1" dirty="0">
                <a:latin typeface="Times New Roman" charset="0"/>
              </a:rPr>
              <a:t>，其规则有左公共因子</a:t>
            </a:r>
            <a:r>
              <a:rPr lang="en-US" altLang="zh-CN" sz="2000" b="1" dirty="0">
                <a:solidFill>
                  <a:srgbClr val="FF00FF"/>
                </a:solidFill>
                <a:latin typeface="Times New Roman" charset="0"/>
              </a:rPr>
              <a:t>α</a:t>
            </a:r>
            <a:r>
              <a:rPr lang="zh-CN" altLang="en-US" sz="2000" b="1" dirty="0">
                <a:latin typeface="Times New Roman" charset="0"/>
              </a:rPr>
              <a:t>＝</a:t>
            </a:r>
            <a:r>
              <a:rPr lang="en-US" altLang="zh-CN" sz="2000" b="1" dirty="0" err="1">
                <a:latin typeface="Times New Roman" charset="0"/>
              </a:rPr>
              <a:t>aS</a:t>
            </a:r>
            <a:r>
              <a:rPr lang="zh-CN" altLang="en-US" sz="2000" b="1" dirty="0">
                <a:latin typeface="Times New Roman" charset="0"/>
              </a:rPr>
              <a:t>，</a:t>
            </a:r>
            <a:r>
              <a:rPr lang="en-US" altLang="zh-CN" sz="2000" b="1" dirty="0">
                <a:solidFill>
                  <a:srgbClr val="FF00FF"/>
                </a:solidFill>
                <a:latin typeface="Times New Roman" charset="0"/>
              </a:rPr>
              <a:t>β</a:t>
            </a:r>
            <a:r>
              <a:rPr lang="en-US" altLang="zh-CN" sz="2000" b="1" baseline="-30000" dirty="0">
                <a:solidFill>
                  <a:srgbClr val="FF00FF"/>
                </a:solidFill>
                <a:latin typeface="Times New Roman" charset="0"/>
              </a:rPr>
              <a:t>1</a:t>
            </a:r>
            <a:r>
              <a:rPr lang="zh-CN" altLang="en-US" sz="2000" b="1" dirty="0">
                <a:latin typeface="Times New Roman" charset="0"/>
              </a:rPr>
              <a:t>＝</a:t>
            </a:r>
            <a:r>
              <a:rPr lang="en-US" altLang="zh-CN" sz="2000" b="1" dirty="0">
                <a:latin typeface="Times New Roman" charset="0"/>
              </a:rPr>
              <a:t>b</a:t>
            </a:r>
            <a:r>
              <a:rPr lang="zh-CN" altLang="en-US" sz="2000" b="1" dirty="0">
                <a:latin typeface="Times New Roman" charset="0"/>
              </a:rPr>
              <a:t>，</a:t>
            </a:r>
            <a:r>
              <a:rPr lang="en-US" altLang="zh-CN" sz="2000" b="1" dirty="0">
                <a:solidFill>
                  <a:srgbClr val="FF00FF"/>
                </a:solidFill>
                <a:latin typeface="Times New Roman" charset="0"/>
              </a:rPr>
              <a:t>β</a:t>
            </a:r>
            <a:r>
              <a:rPr lang="en-US" altLang="zh-CN" sz="2000" b="1" baseline="-30000" dirty="0">
                <a:solidFill>
                  <a:srgbClr val="FF00FF"/>
                </a:solidFill>
                <a:latin typeface="Times New Roman" charset="0"/>
              </a:rPr>
              <a:t>1</a:t>
            </a:r>
            <a:r>
              <a:rPr lang="zh-CN" altLang="en-US" sz="2000" b="1" dirty="0">
                <a:latin typeface="Times New Roman" charset="0"/>
              </a:rPr>
              <a:t>＝</a:t>
            </a:r>
            <a:r>
              <a:rPr lang="en-US" altLang="zh-CN" sz="2000" b="1" dirty="0">
                <a:latin typeface="Times New Roman" charset="0"/>
              </a:rPr>
              <a:t>ε</a:t>
            </a:r>
            <a:r>
              <a:rPr lang="zh-CN" altLang="en-US" sz="2000" b="1" dirty="0">
                <a:latin typeface="Times New Roman" charset="0"/>
              </a:rPr>
              <a:t>，</a:t>
            </a:r>
            <a:r>
              <a:rPr lang="en-US" altLang="zh-CN" sz="2000" b="1" dirty="0">
                <a:latin typeface="Times New Roman" charset="0"/>
              </a:rPr>
              <a:t>γ</a:t>
            </a:r>
            <a:r>
              <a:rPr lang="en-US" altLang="zh-CN" sz="2000" b="1" baseline="-30000" dirty="0">
                <a:latin typeface="Times New Roman" charset="0"/>
              </a:rPr>
              <a:t>1</a:t>
            </a:r>
            <a:r>
              <a:rPr lang="zh-CN" altLang="en-US" sz="2000" b="1" dirty="0">
                <a:latin typeface="Times New Roman" charset="0"/>
              </a:rPr>
              <a:t>＝</a:t>
            </a:r>
            <a:r>
              <a:rPr lang="en-US" altLang="zh-CN" sz="2000" b="1" dirty="0">
                <a:latin typeface="Times New Roman" charset="0"/>
              </a:rPr>
              <a:t>ε</a:t>
            </a:r>
            <a:r>
              <a:rPr lang="zh-CN" altLang="en-US" sz="2000" b="1" dirty="0">
                <a:latin typeface="Times New Roman" charset="0"/>
              </a:rPr>
              <a:t>。</a:t>
            </a:r>
          </a:p>
          <a:p>
            <a:pPr>
              <a:lnSpc>
                <a:spcPct val="110000"/>
              </a:lnSpc>
              <a:spcBef>
                <a:spcPct val="10000"/>
              </a:spcBef>
            </a:pPr>
            <a:r>
              <a:rPr lang="zh-CN" altLang="en-US" sz="2000" b="1" dirty="0">
                <a:latin typeface="Times New Roman" charset="0"/>
              </a:rPr>
              <a:t>∴ 文法</a:t>
            </a:r>
            <a:r>
              <a:rPr lang="en-US" altLang="zh-CN" sz="2000" b="1" dirty="0">
                <a:latin typeface="Times New Roman" charset="0"/>
              </a:rPr>
              <a:t>G′[S]</a:t>
            </a:r>
            <a:r>
              <a:rPr lang="zh-CN" altLang="en-US" sz="2000" b="1" dirty="0">
                <a:latin typeface="Times New Roman" charset="0"/>
              </a:rPr>
              <a:t>：</a:t>
            </a:r>
            <a:r>
              <a:rPr lang="en-US" altLang="zh-CN" sz="2000" b="1" dirty="0" err="1">
                <a:latin typeface="Times New Roman" charset="0"/>
              </a:rPr>
              <a:t>S→aSA︱ε</a:t>
            </a:r>
            <a:r>
              <a:rPr lang="zh-CN" altLang="en-US" sz="2000" b="1" dirty="0">
                <a:latin typeface="Times New Roman" charset="0"/>
              </a:rPr>
              <a:t>，</a:t>
            </a:r>
            <a:r>
              <a:rPr lang="en-US" altLang="zh-CN" sz="2000" b="1" dirty="0" err="1">
                <a:latin typeface="Times New Roman" charset="0"/>
              </a:rPr>
              <a:t>A→b︱ε</a:t>
            </a:r>
            <a:r>
              <a:rPr lang="zh-CN" altLang="en-US" sz="2000" b="1" dirty="0">
                <a:latin typeface="Times New Roman" charset="0"/>
              </a:rPr>
              <a:t>。 </a:t>
            </a:r>
          </a:p>
        </p:txBody>
      </p:sp>
      <p:sp>
        <p:nvSpPr>
          <p:cNvPr id="27845" name="Rectangle 197"/>
          <p:cNvSpPr>
            <a:spLocks noGrp="1" noChangeArrowheads="1"/>
          </p:cNvSpPr>
          <p:nvPr>
            <p:ph type="title"/>
          </p:nvPr>
        </p:nvSpPr>
        <p:spPr>
          <a:xfrm>
            <a:off x="838200" y="609600"/>
            <a:ext cx="4183063" cy="533400"/>
          </a:xfrm>
        </p:spPr>
        <p:txBody>
          <a:bodyPr/>
          <a:lstStyle/>
          <a:p>
            <a:r>
              <a:rPr lang="en-US" altLang="zh-CN" sz="2400" b="1" dirty="0" smtClean="0">
                <a:solidFill>
                  <a:srgbClr val="CC0099"/>
                </a:solidFill>
                <a:latin typeface="Times New Roman" charset="0"/>
                <a:ea typeface="黑体" pitchFamily="2" charset="-122"/>
              </a:rPr>
              <a:t>4.3.1</a:t>
            </a:r>
            <a:r>
              <a:rPr lang="zh-CN" altLang="en-US" sz="2400" b="1" dirty="0">
                <a:solidFill>
                  <a:srgbClr val="CC0099"/>
                </a:solidFill>
                <a:latin typeface="Times New Roman" charset="0"/>
                <a:ea typeface="黑体" pitchFamily="2" charset="-122"/>
              </a:rPr>
              <a:t>　提取左</a:t>
            </a:r>
            <a:r>
              <a:rPr lang="zh-CN" altLang="en-US" sz="2400" b="1" dirty="0" smtClean="0">
                <a:solidFill>
                  <a:srgbClr val="CC0099"/>
                </a:solidFill>
                <a:latin typeface="Times New Roman" charset="0"/>
                <a:ea typeface="黑体" pitchFamily="2" charset="-122"/>
              </a:rPr>
              <a:t>公共因子方法</a:t>
            </a:r>
            <a:endParaRPr lang="zh-CN" altLang="en-US" sz="2400" b="1" dirty="0">
              <a:solidFill>
                <a:srgbClr val="CC0099"/>
              </a:solidFill>
              <a:latin typeface="Times New Roman" charset="0"/>
              <a:ea typeface="黑体" pitchFamily="2" charset="-122"/>
            </a:endParaRPr>
          </a:p>
        </p:txBody>
      </p:sp>
    </p:spTree>
    <p:extLst>
      <p:ext uri="{BB962C8B-B14F-4D97-AF65-F5344CB8AC3E}">
        <p14:creationId xmlns:p14="http://schemas.microsoft.com/office/powerpoint/2010/main" val="2256540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7119A2D0-AA2E-4F6A-A324-6074302A6398}" type="slidenum">
              <a:rPr lang="en-US" altLang="zh-CN"/>
              <a:pPr/>
              <a:t>31</a:t>
            </a:fld>
            <a:endParaRPr lang="en-US" altLang="zh-CN"/>
          </a:p>
        </p:txBody>
      </p:sp>
      <p:sp>
        <p:nvSpPr>
          <p:cNvPr id="28680" name="Text Box 8"/>
          <p:cNvSpPr txBox="1">
            <a:spLocks noChangeArrowheads="1"/>
          </p:cNvSpPr>
          <p:nvPr/>
        </p:nvSpPr>
        <p:spPr bwMode="auto">
          <a:xfrm>
            <a:off x="609600" y="990600"/>
            <a:ext cx="8077200" cy="516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87363">
              <a:defRPr kumimoji="1" sz="2400">
                <a:solidFill>
                  <a:schemeClr val="tx1"/>
                </a:solidFill>
                <a:latin typeface="Times New Roman" charset="0"/>
                <a:ea typeface="宋体" pitchFamily="2" charset="-122"/>
              </a:defRPr>
            </a:lvl1pPr>
            <a:lvl2pPr marL="5318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10000"/>
              </a:spcBef>
            </a:pPr>
            <a:r>
              <a:rPr lang="zh-CN" altLang="en-US" sz="1800" b="1" dirty="0"/>
              <a:t>定义 </a:t>
            </a:r>
            <a:r>
              <a:rPr lang="en-US" altLang="zh-CN" sz="1800" b="1" dirty="0" smtClean="0"/>
              <a:t>4.5  </a:t>
            </a:r>
            <a:r>
              <a:rPr lang="zh-CN" altLang="en-US" sz="1800" b="1" dirty="0"/>
              <a:t>设文法</a:t>
            </a:r>
            <a:r>
              <a:rPr lang="en-US" altLang="zh-CN" sz="1800" b="1" dirty="0"/>
              <a:t>G</a:t>
            </a:r>
            <a:r>
              <a:rPr lang="zh-CN" altLang="en-US" sz="1800" b="1" dirty="0"/>
              <a:t>＝（</a:t>
            </a:r>
            <a:r>
              <a:rPr lang="en-US" altLang="zh-CN" sz="1800" b="1" dirty="0"/>
              <a:t>V</a:t>
            </a:r>
            <a:r>
              <a:rPr lang="en-US" altLang="zh-CN" sz="1800" b="1" baseline="-30000" dirty="0"/>
              <a:t>N</a:t>
            </a:r>
            <a:r>
              <a:rPr lang="zh-CN" altLang="en-US" sz="1800" b="1" dirty="0"/>
              <a:t>，</a:t>
            </a:r>
            <a:r>
              <a:rPr lang="en-US" altLang="zh-CN" sz="1800" b="1" dirty="0"/>
              <a:t>V</a:t>
            </a:r>
            <a:r>
              <a:rPr lang="en-US" altLang="zh-CN" sz="1800" b="1" baseline="-30000" dirty="0"/>
              <a:t>T</a:t>
            </a:r>
            <a:r>
              <a:rPr lang="zh-CN" altLang="en-US" sz="1800" b="1" dirty="0"/>
              <a:t>，</a:t>
            </a:r>
            <a:r>
              <a:rPr lang="en-US" altLang="zh-CN" sz="1800" b="1" dirty="0"/>
              <a:t>P</a:t>
            </a:r>
            <a:r>
              <a:rPr lang="zh-CN" altLang="en-US" sz="1800" b="1" dirty="0"/>
              <a:t>，</a:t>
            </a:r>
            <a:r>
              <a:rPr lang="en-US" altLang="zh-CN" sz="1800" b="1" dirty="0"/>
              <a:t>S</a:t>
            </a:r>
            <a:r>
              <a:rPr lang="zh-CN" altLang="en-US" sz="1800" b="1" dirty="0"/>
              <a:t>），形如</a:t>
            </a:r>
            <a:r>
              <a:rPr lang="en-US" altLang="zh-CN" sz="1800" b="1" dirty="0"/>
              <a:t>A→αAβ</a:t>
            </a:r>
            <a:r>
              <a:rPr lang="zh-CN" altLang="en-US" sz="1800" b="1" dirty="0"/>
              <a:t>的规则称为文法</a:t>
            </a:r>
            <a:r>
              <a:rPr lang="en-US" altLang="zh-CN" sz="1800" b="1" dirty="0"/>
              <a:t>G</a:t>
            </a:r>
            <a:r>
              <a:rPr lang="zh-CN" altLang="en-US" sz="1800" b="1" dirty="0"/>
              <a:t>的直接递归规则。特别地，如果</a:t>
            </a:r>
            <a:r>
              <a:rPr lang="en-US" altLang="zh-CN" sz="1800" b="1" dirty="0"/>
              <a:t>α</a:t>
            </a:r>
            <a:r>
              <a:rPr lang="zh-CN" altLang="en-US" sz="1800" b="1" dirty="0"/>
              <a:t>＝</a:t>
            </a:r>
            <a:r>
              <a:rPr lang="en-US" altLang="zh-CN" sz="1800" b="1" dirty="0"/>
              <a:t>ε</a:t>
            </a:r>
            <a:r>
              <a:rPr lang="zh-CN" altLang="en-US" sz="1800" b="1" dirty="0"/>
              <a:t>时，则称为文法</a:t>
            </a:r>
            <a:r>
              <a:rPr lang="en-US" altLang="zh-CN" sz="1800" b="1" dirty="0"/>
              <a:t>G</a:t>
            </a:r>
            <a:r>
              <a:rPr lang="zh-CN" altLang="en-US" sz="1800" b="1" dirty="0"/>
              <a:t>的直接左递归规则。</a:t>
            </a:r>
            <a:r>
              <a:rPr lang="zh-CN" altLang="en-US" sz="1800" b="1" dirty="0" smtClean="0"/>
              <a:t>如果</a:t>
            </a:r>
            <a:r>
              <a:rPr lang="en-US" altLang="zh-CN" sz="1800" b="1" dirty="0"/>
              <a:t>β</a:t>
            </a:r>
            <a:r>
              <a:rPr lang="zh-CN" altLang="en-US" sz="1800" b="1" dirty="0" smtClean="0"/>
              <a:t>＝</a:t>
            </a:r>
            <a:r>
              <a:rPr lang="en-US" altLang="zh-CN" sz="1800" b="1" dirty="0"/>
              <a:t>ε</a:t>
            </a:r>
            <a:r>
              <a:rPr lang="zh-CN" altLang="en-US" sz="1800" b="1" dirty="0"/>
              <a:t>时，则称为文法</a:t>
            </a:r>
            <a:r>
              <a:rPr lang="en-US" altLang="zh-CN" sz="1800" b="1" dirty="0"/>
              <a:t>G</a:t>
            </a:r>
            <a:r>
              <a:rPr lang="zh-CN" altLang="en-US" sz="1800" b="1" dirty="0"/>
              <a:t>的</a:t>
            </a:r>
            <a:r>
              <a:rPr lang="zh-CN" altLang="en-US" sz="1800" b="1" dirty="0">
                <a:solidFill>
                  <a:srgbClr val="CC6600"/>
                </a:solidFill>
              </a:rPr>
              <a:t>直接右递归规则</a:t>
            </a:r>
            <a:r>
              <a:rPr lang="zh-CN" altLang="en-US" sz="1800" b="1" dirty="0"/>
              <a:t>。</a:t>
            </a:r>
          </a:p>
          <a:p>
            <a:pPr algn="l">
              <a:lnSpc>
                <a:spcPct val="150000"/>
              </a:lnSpc>
              <a:spcBef>
                <a:spcPct val="10000"/>
              </a:spcBef>
            </a:pPr>
            <a:r>
              <a:rPr lang="zh-CN" altLang="en-US" sz="1800" b="1" dirty="0"/>
              <a:t>定义 </a:t>
            </a:r>
            <a:r>
              <a:rPr lang="en-US" altLang="zh-CN" sz="1800" b="1" dirty="0" smtClean="0"/>
              <a:t>4.6  </a:t>
            </a:r>
            <a:r>
              <a:rPr lang="zh-CN" altLang="en-US" sz="1800" b="1" dirty="0"/>
              <a:t>设文法</a:t>
            </a:r>
            <a:r>
              <a:rPr lang="en-US" altLang="zh-CN" sz="1800" b="1" dirty="0"/>
              <a:t>G</a:t>
            </a:r>
            <a:r>
              <a:rPr lang="zh-CN" altLang="en-US" sz="1800" b="1" dirty="0"/>
              <a:t>＝（</a:t>
            </a:r>
            <a:r>
              <a:rPr lang="en-US" altLang="zh-CN" sz="1800" b="1" dirty="0"/>
              <a:t>V</a:t>
            </a:r>
            <a:r>
              <a:rPr lang="en-US" altLang="zh-CN" sz="1800" b="1" baseline="-30000" dirty="0"/>
              <a:t>N</a:t>
            </a:r>
            <a:r>
              <a:rPr lang="zh-CN" altLang="en-US" sz="1800" b="1" dirty="0"/>
              <a:t>，</a:t>
            </a:r>
            <a:r>
              <a:rPr lang="en-US" altLang="zh-CN" sz="1800" b="1" dirty="0"/>
              <a:t>V</a:t>
            </a:r>
            <a:r>
              <a:rPr lang="en-US" altLang="zh-CN" sz="1800" b="1" baseline="-30000" dirty="0"/>
              <a:t>T</a:t>
            </a:r>
            <a:r>
              <a:rPr lang="zh-CN" altLang="en-US" sz="1800" b="1" dirty="0"/>
              <a:t>，</a:t>
            </a:r>
            <a:r>
              <a:rPr lang="en-US" altLang="zh-CN" sz="1800" b="1" dirty="0"/>
              <a:t>P</a:t>
            </a:r>
            <a:r>
              <a:rPr lang="zh-CN" altLang="en-US" sz="1800" b="1" dirty="0"/>
              <a:t>，</a:t>
            </a:r>
            <a:r>
              <a:rPr lang="en-US" altLang="zh-CN" sz="1800" b="1" dirty="0"/>
              <a:t>S</a:t>
            </a:r>
            <a:r>
              <a:rPr lang="zh-CN" altLang="en-US" sz="1800" b="1" dirty="0"/>
              <a:t>），如果存在推导</a:t>
            </a:r>
            <a:r>
              <a:rPr lang="en-US" altLang="zh-CN" sz="1800" b="1" dirty="0"/>
              <a:t>A</a:t>
            </a:r>
            <a:r>
              <a:rPr lang="en-US" altLang="zh-CN" sz="1800" b="1" dirty="0">
                <a:sym typeface="Symbol" pitchFamily="18" charset="2"/>
              </a:rPr>
              <a:t></a:t>
            </a:r>
            <a:r>
              <a:rPr lang="en-US" altLang="zh-CN" sz="1800" b="1" dirty="0"/>
              <a:t>α</a:t>
            </a:r>
            <a:r>
              <a:rPr lang="en-US" altLang="zh-CN" sz="1800" b="1" dirty="0">
                <a:sym typeface="Symbol" pitchFamily="18" charset="2"/>
              </a:rPr>
              <a:t></a:t>
            </a:r>
            <a:r>
              <a:rPr lang="en-US" altLang="zh-CN" sz="1800" b="1" dirty="0" err="1"/>
              <a:t>λAμ</a:t>
            </a:r>
            <a:r>
              <a:rPr lang="zh-CN" altLang="en-US" sz="1800" b="1" dirty="0"/>
              <a:t>，则规则</a:t>
            </a:r>
            <a:r>
              <a:rPr lang="en-US" altLang="zh-CN" sz="1800" b="1" dirty="0"/>
              <a:t>A→α</a:t>
            </a:r>
            <a:r>
              <a:rPr lang="zh-CN" altLang="en-US" sz="1800" b="1" dirty="0"/>
              <a:t>称为文法</a:t>
            </a:r>
            <a:r>
              <a:rPr lang="en-US" altLang="zh-CN" sz="1800" b="1" dirty="0"/>
              <a:t>G</a:t>
            </a:r>
            <a:r>
              <a:rPr lang="zh-CN" altLang="en-US" sz="1800" b="1" dirty="0"/>
              <a:t>的</a:t>
            </a:r>
            <a:r>
              <a:rPr lang="zh-CN" altLang="en-US" sz="1800" b="1" dirty="0">
                <a:solidFill>
                  <a:srgbClr val="CC6600"/>
                </a:solidFill>
              </a:rPr>
              <a:t>间接递归规则</a:t>
            </a:r>
            <a:r>
              <a:rPr lang="zh-CN" altLang="en-US" sz="1800" b="1" dirty="0"/>
              <a:t>。特别地，如果</a:t>
            </a:r>
            <a:r>
              <a:rPr lang="en-US" altLang="zh-CN" sz="1800" b="1" dirty="0"/>
              <a:t>λ</a:t>
            </a:r>
            <a:r>
              <a:rPr lang="zh-CN" altLang="en-US" sz="1800" b="1" dirty="0"/>
              <a:t>＝</a:t>
            </a:r>
            <a:r>
              <a:rPr lang="en-US" altLang="zh-CN" sz="1800" b="1" dirty="0"/>
              <a:t>ε</a:t>
            </a:r>
            <a:r>
              <a:rPr lang="zh-CN" altLang="en-US" sz="1800" b="1" dirty="0"/>
              <a:t>时，则称为文法</a:t>
            </a:r>
            <a:r>
              <a:rPr lang="en-US" altLang="zh-CN" sz="1800" b="1" dirty="0"/>
              <a:t>G</a:t>
            </a:r>
            <a:r>
              <a:rPr lang="zh-CN" altLang="en-US" sz="1800" b="1" dirty="0"/>
              <a:t>的</a:t>
            </a:r>
            <a:r>
              <a:rPr lang="zh-CN" altLang="en-US" sz="1800" b="1" dirty="0">
                <a:solidFill>
                  <a:srgbClr val="CC6600"/>
                </a:solidFill>
              </a:rPr>
              <a:t>间接左递归规则</a:t>
            </a:r>
            <a:r>
              <a:rPr lang="zh-CN" altLang="en-US" sz="1800" b="1" dirty="0"/>
              <a:t>。如果</a:t>
            </a:r>
            <a:r>
              <a:rPr lang="en-US" altLang="zh-CN" sz="1800" b="1" dirty="0"/>
              <a:t>μ</a:t>
            </a:r>
            <a:r>
              <a:rPr lang="zh-CN" altLang="en-US" sz="1800" b="1" dirty="0"/>
              <a:t>＝</a:t>
            </a:r>
            <a:r>
              <a:rPr lang="en-US" altLang="zh-CN" sz="1800" b="1" dirty="0"/>
              <a:t>ε</a:t>
            </a:r>
            <a:r>
              <a:rPr lang="zh-CN" altLang="en-US" sz="1800" b="1" dirty="0"/>
              <a:t>时，则称为文法</a:t>
            </a:r>
            <a:r>
              <a:rPr lang="en-US" altLang="zh-CN" sz="1800" b="1" dirty="0"/>
              <a:t>G</a:t>
            </a:r>
            <a:r>
              <a:rPr lang="zh-CN" altLang="en-US" sz="1800" b="1" dirty="0"/>
              <a:t>的</a:t>
            </a:r>
            <a:r>
              <a:rPr lang="zh-CN" altLang="en-US" sz="1800" b="1" dirty="0">
                <a:solidFill>
                  <a:srgbClr val="CC6600"/>
                </a:solidFill>
              </a:rPr>
              <a:t>间接右递归规则</a:t>
            </a:r>
            <a:r>
              <a:rPr lang="zh-CN" altLang="en-US" sz="1800" b="1" dirty="0"/>
              <a:t>。</a:t>
            </a:r>
          </a:p>
          <a:p>
            <a:pPr algn="l">
              <a:lnSpc>
                <a:spcPct val="150000"/>
              </a:lnSpc>
              <a:spcBef>
                <a:spcPct val="10000"/>
              </a:spcBef>
            </a:pPr>
            <a:r>
              <a:rPr lang="zh-CN" altLang="en-US" sz="1800" b="1" dirty="0"/>
              <a:t>通常，直接递归规则和间接递归规则统称</a:t>
            </a:r>
            <a:r>
              <a:rPr lang="zh-CN" altLang="en-US" sz="1800" b="1" dirty="0">
                <a:solidFill>
                  <a:srgbClr val="CC6600"/>
                </a:solidFill>
              </a:rPr>
              <a:t>递归规则</a:t>
            </a:r>
            <a:r>
              <a:rPr lang="zh-CN" altLang="en-US" sz="1800" b="1" dirty="0"/>
              <a:t>，直接左递归规则和间接左递归规则统称</a:t>
            </a:r>
            <a:r>
              <a:rPr lang="zh-CN" altLang="en-US" sz="1800" b="1" dirty="0">
                <a:solidFill>
                  <a:srgbClr val="CC6600"/>
                </a:solidFill>
              </a:rPr>
              <a:t>左递归规则</a:t>
            </a:r>
            <a:r>
              <a:rPr lang="zh-CN" altLang="en-US" sz="1800" b="1" dirty="0"/>
              <a:t>，直接右递归规则和间接右递归规则统称</a:t>
            </a:r>
            <a:r>
              <a:rPr lang="zh-CN" altLang="en-US" sz="1800" b="1" dirty="0">
                <a:solidFill>
                  <a:srgbClr val="CC6600"/>
                </a:solidFill>
              </a:rPr>
              <a:t>右递归规则</a:t>
            </a:r>
            <a:r>
              <a:rPr lang="zh-CN" altLang="en-US" sz="1800" b="1" dirty="0"/>
              <a:t>。从定义可得到，直接递归规则可以认为是特殊的间接递归规则。</a:t>
            </a:r>
          </a:p>
          <a:p>
            <a:pPr algn="l">
              <a:lnSpc>
                <a:spcPct val="150000"/>
              </a:lnSpc>
              <a:spcBef>
                <a:spcPct val="10000"/>
              </a:spcBef>
            </a:pPr>
            <a:r>
              <a:rPr lang="zh-CN" altLang="en-US" sz="1800" b="1" dirty="0"/>
              <a:t>定义 </a:t>
            </a:r>
            <a:r>
              <a:rPr lang="en-US" altLang="zh-CN" sz="1800" b="1" dirty="0" smtClean="0"/>
              <a:t>4.7 </a:t>
            </a:r>
            <a:r>
              <a:rPr lang="zh-CN" altLang="en-US" sz="1800" b="1" dirty="0"/>
              <a:t>含有递归规则（直接递归规则或间接递归规则）的文法。称为递归文法。特别地，如果含有左递归规则的文法，则称为</a:t>
            </a:r>
            <a:r>
              <a:rPr lang="zh-CN" altLang="en-US" sz="1800" b="1" dirty="0">
                <a:solidFill>
                  <a:srgbClr val="CC6600"/>
                </a:solidFill>
              </a:rPr>
              <a:t>左递归文法</a:t>
            </a:r>
            <a:r>
              <a:rPr lang="zh-CN" altLang="en-US" sz="1800" b="1" dirty="0"/>
              <a:t>。如果含有右递归规则的文法，则称为</a:t>
            </a:r>
            <a:r>
              <a:rPr lang="zh-CN" altLang="en-US" sz="1800" b="1" dirty="0">
                <a:solidFill>
                  <a:srgbClr val="CC6600"/>
                </a:solidFill>
              </a:rPr>
              <a:t>右递归文法</a:t>
            </a:r>
            <a:r>
              <a:rPr lang="zh-CN" altLang="en-US" sz="1800" b="1" dirty="0"/>
              <a:t>。</a:t>
            </a:r>
          </a:p>
        </p:txBody>
      </p:sp>
      <p:sp>
        <p:nvSpPr>
          <p:cNvPr id="28682" name="Text Box 10"/>
          <p:cNvSpPr txBox="1">
            <a:spLocks noChangeArrowheads="1"/>
          </p:cNvSpPr>
          <p:nvPr/>
        </p:nvSpPr>
        <p:spPr bwMode="auto">
          <a:xfrm>
            <a:off x="6810375" y="22907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28683" name="Text Box 11"/>
          <p:cNvSpPr txBox="1">
            <a:spLocks noChangeArrowheads="1"/>
          </p:cNvSpPr>
          <p:nvPr/>
        </p:nvSpPr>
        <p:spPr bwMode="auto">
          <a:xfrm>
            <a:off x="7189072" y="2270234"/>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a:t>
            </a:r>
          </a:p>
        </p:txBody>
      </p:sp>
      <p:sp>
        <p:nvSpPr>
          <p:cNvPr id="28684" name="Rectangle 12"/>
          <p:cNvSpPr>
            <a:spLocks noGrp="1" noChangeArrowheads="1"/>
          </p:cNvSpPr>
          <p:nvPr>
            <p:ph type="title"/>
          </p:nvPr>
        </p:nvSpPr>
        <p:spPr>
          <a:xfrm>
            <a:off x="541338" y="533400"/>
            <a:ext cx="3649662" cy="457200"/>
          </a:xfrm>
        </p:spPr>
        <p:txBody>
          <a:bodyPr/>
          <a:lstStyle/>
          <a:p>
            <a:r>
              <a:rPr lang="en-US" altLang="zh-CN" sz="2400" b="1" dirty="0" smtClean="0">
                <a:solidFill>
                  <a:srgbClr val="CC0099"/>
                </a:solidFill>
                <a:latin typeface="Times New Roman" charset="0"/>
                <a:ea typeface="黑体" pitchFamily="2" charset="-122"/>
              </a:rPr>
              <a:t>4.3.2</a:t>
            </a:r>
            <a:r>
              <a:rPr lang="zh-CN" altLang="en-US" sz="2400" b="1" dirty="0">
                <a:solidFill>
                  <a:srgbClr val="CC0099"/>
                </a:solidFill>
                <a:latin typeface="Times New Roman" charset="0"/>
                <a:ea typeface="黑体" pitchFamily="2" charset="-122"/>
              </a:rPr>
              <a:t>　消除左</a:t>
            </a:r>
            <a:r>
              <a:rPr lang="zh-CN" altLang="en-US" sz="2400" b="1" dirty="0" smtClean="0">
                <a:solidFill>
                  <a:srgbClr val="CC0099"/>
                </a:solidFill>
                <a:latin typeface="Times New Roman" charset="0"/>
                <a:ea typeface="黑体" pitchFamily="2" charset="-122"/>
              </a:rPr>
              <a:t>递归方法</a:t>
            </a:r>
            <a:endParaRPr lang="zh-CN" altLang="en-US" sz="2400" b="1" dirty="0">
              <a:solidFill>
                <a:srgbClr val="CC0099"/>
              </a:solidFill>
              <a:latin typeface="Times New Roman" charset="0"/>
              <a:ea typeface="黑体" pitchFamily="2" charset="-122"/>
            </a:endParaRPr>
          </a:p>
        </p:txBody>
      </p:sp>
    </p:spTree>
    <p:extLst>
      <p:ext uri="{BB962C8B-B14F-4D97-AF65-F5344CB8AC3E}">
        <p14:creationId xmlns:p14="http://schemas.microsoft.com/office/powerpoint/2010/main" val="112426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p:cNvSpPr>
            <a:spLocks noGrp="1"/>
          </p:cNvSpPr>
          <p:nvPr>
            <p:ph type="sldNum" sz="quarter" idx="10"/>
          </p:nvPr>
        </p:nvSpPr>
        <p:spPr/>
        <p:txBody>
          <a:bodyPr/>
          <a:lstStyle/>
          <a:p>
            <a:fld id="{AE5029C8-6C56-45DD-88D9-C2CD5431253F}" type="slidenum">
              <a:rPr lang="en-US" altLang="zh-CN"/>
              <a:pPr/>
              <a:t>32</a:t>
            </a:fld>
            <a:endParaRPr lang="en-US" altLang="zh-CN"/>
          </a:p>
        </p:txBody>
      </p:sp>
      <p:sp>
        <p:nvSpPr>
          <p:cNvPr id="44046" name="Rectangle 14"/>
          <p:cNvSpPr>
            <a:spLocks noChangeArrowheads="1"/>
          </p:cNvSpPr>
          <p:nvPr/>
        </p:nvSpPr>
        <p:spPr bwMode="auto">
          <a:xfrm>
            <a:off x="228600" y="4105275"/>
            <a:ext cx="8839200" cy="14478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0" name="Rectangle 8"/>
          <p:cNvSpPr>
            <a:spLocks noChangeArrowheads="1"/>
          </p:cNvSpPr>
          <p:nvPr/>
        </p:nvSpPr>
        <p:spPr bwMode="auto">
          <a:xfrm>
            <a:off x="1993900" y="2057400"/>
            <a:ext cx="5029200" cy="1016000"/>
          </a:xfrm>
          <a:prstGeom prst="rect">
            <a:avLst/>
          </a:prstGeom>
          <a:solidFill>
            <a:srgbClr val="C0C0C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8" name="Rectangle 6"/>
          <p:cNvSpPr>
            <a:spLocks noChangeArrowheads="1"/>
          </p:cNvSpPr>
          <p:nvPr/>
        </p:nvSpPr>
        <p:spPr bwMode="auto">
          <a:xfrm>
            <a:off x="1371600" y="1143000"/>
            <a:ext cx="5638800" cy="533400"/>
          </a:xfrm>
          <a:prstGeom prst="rect">
            <a:avLst/>
          </a:prstGeom>
          <a:solidFill>
            <a:srgbClr val="C0C0C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4035" name="Text Box 3"/>
          <p:cNvSpPr txBox="1">
            <a:spLocks noChangeArrowheads="1"/>
          </p:cNvSpPr>
          <p:nvPr/>
        </p:nvSpPr>
        <p:spPr bwMode="auto">
          <a:xfrm>
            <a:off x="533400" y="473755"/>
            <a:ext cx="327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FF"/>
                </a:solidFill>
                <a:latin typeface="Times New Roman" charset="0"/>
              </a:rPr>
              <a:t>㈠ </a:t>
            </a:r>
            <a:r>
              <a:rPr lang="zh-CN" altLang="en-US" sz="2400" b="1" dirty="0">
                <a:solidFill>
                  <a:srgbClr val="0000FF"/>
                </a:solidFill>
                <a:latin typeface="Times New Roman" charset="0"/>
              </a:rPr>
              <a:t>消除直接左递归法</a:t>
            </a:r>
          </a:p>
        </p:txBody>
      </p:sp>
      <p:sp>
        <p:nvSpPr>
          <p:cNvPr id="44036" name="Text Box 4"/>
          <p:cNvSpPr txBox="1">
            <a:spLocks noChangeArrowheads="1"/>
          </p:cNvSpPr>
          <p:nvPr/>
        </p:nvSpPr>
        <p:spPr bwMode="auto">
          <a:xfrm>
            <a:off x="1447800" y="1143000"/>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A→Aα</a:t>
            </a:r>
            <a:r>
              <a:rPr lang="en-US" altLang="zh-CN" sz="2000" b="1" baseline="-30000">
                <a:latin typeface="Times New Roman" charset="0"/>
              </a:rPr>
              <a:t>1</a:t>
            </a:r>
            <a:r>
              <a:rPr lang="en-US" altLang="zh-CN" sz="2000" b="1">
                <a:latin typeface="Times New Roman" charset="0"/>
              </a:rPr>
              <a:t>︱Aα</a:t>
            </a:r>
            <a:r>
              <a:rPr lang="en-US" altLang="zh-CN" sz="2000" b="1" baseline="-30000">
                <a:latin typeface="Times New Roman" charset="0"/>
              </a:rPr>
              <a:t>2</a:t>
            </a:r>
            <a:r>
              <a:rPr lang="en-US" altLang="zh-CN" sz="2000" b="1">
                <a:latin typeface="Times New Roman" charset="0"/>
              </a:rPr>
              <a:t>︱···︱Aα</a:t>
            </a:r>
            <a:r>
              <a:rPr lang="en-US" altLang="zh-CN" sz="2000" b="1" baseline="-30000">
                <a:latin typeface="Times New Roman" charset="0"/>
              </a:rPr>
              <a:t>m</a:t>
            </a:r>
            <a:r>
              <a:rPr lang="en-US" altLang="zh-CN" sz="2000" b="1">
                <a:latin typeface="Times New Roman" charset="0"/>
              </a:rPr>
              <a:t>︱β</a:t>
            </a:r>
            <a:r>
              <a:rPr lang="en-US" altLang="zh-CN" sz="2000" b="1" baseline="-30000">
                <a:latin typeface="Times New Roman" charset="0"/>
              </a:rPr>
              <a:t>1</a:t>
            </a:r>
            <a:r>
              <a:rPr lang="en-US" altLang="zh-CN" sz="2000" b="1">
                <a:latin typeface="Times New Roman" charset="0"/>
              </a:rPr>
              <a:t>︱β</a:t>
            </a:r>
            <a:r>
              <a:rPr lang="en-US" altLang="zh-CN" sz="2000" b="1" baseline="-30000">
                <a:latin typeface="Times New Roman" charset="0"/>
              </a:rPr>
              <a:t>2</a:t>
            </a:r>
            <a:r>
              <a:rPr lang="en-US" altLang="zh-CN" sz="2000" b="1">
                <a:latin typeface="Times New Roman" charset="0"/>
              </a:rPr>
              <a:t>︱···︱β</a:t>
            </a:r>
            <a:r>
              <a:rPr lang="en-US" altLang="zh-CN" sz="2000" b="1" baseline="-30000">
                <a:latin typeface="Times New Roman" charset="0"/>
              </a:rPr>
              <a:t>n</a:t>
            </a:r>
            <a:endParaRPr lang="en-US" altLang="zh-CN" sz="2000" b="1">
              <a:latin typeface="Times New Roman" charset="0"/>
            </a:endParaRPr>
          </a:p>
        </p:txBody>
      </p:sp>
      <p:sp>
        <p:nvSpPr>
          <p:cNvPr id="44037" name="Text Box 5"/>
          <p:cNvSpPr txBox="1">
            <a:spLocks noChangeArrowheads="1"/>
          </p:cNvSpPr>
          <p:nvPr/>
        </p:nvSpPr>
        <p:spPr bwMode="auto">
          <a:xfrm>
            <a:off x="2070100" y="2163763"/>
            <a:ext cx="48768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a:latin typeface="Times New Roman" charset="0"/>
              </a:rPr>
              <a:t>A   →β</a:t>
            </a:r>
            <a:r>
              <a:rPr lang="en-US" altLang="zh-CN" sz="2000" b="1" baseline="-30000">
                <a:latin typeface="Times New Roman" charset="0"/>
              </a:rPr>
              <a:t>1</a:t>
            </a:r>
            <a:r>
              <a:rPr lang="en-US" altLang="zh-CN" sz="2000" b="1">
                <a:solidFill>
                  <a:srgbClr val="FF00FF"/>
                </a:solidFill>
                <a:latin typeface="Times New Roman" charset="0"/>
              </a:rPr>
              <a:t> A′</a:t>
            </a:r>
            <a:r>
              <a:rPr lang="en-US" altLang="zh-CN" sz="2000" b="1">
                <a:latin typeface="Times New Roman" charset="0"/>
              </a:rPr>
              <a:t>︱β</a:t>
            </a:r>
            <a:r>
              <a:rPr lang="en-US" altLang="zh-CN" sz="2000" b="1" baseline="-30000">
                <a:latin typeface="Times New Roman" charset="0"/>
              </a:rPr>
              <a:t>2</a:t>
            </a:r>
            <a:r>
              <a:rPr lang="en-US" altLang="zh-CN" sz="2000" b="1">
                <a:solidFill>
                  <a:srgbClr val="FF00FF"/>
                </a:solidFill>
                <a:latin typeface="Times New Roman" charset="0"/>
              </a:rPr>
              <a:t> A′</a:t>
            </a:r>
            <a:r>
              <a:rPr lang="en-US" altLang="zh-CN" sz="2000" b="1">
                <a:latin typeface="Times New Roman" charset="0"/>
              </a:rPr>
              <a:t>︱···︱β</a:t>
            </a:r>
            <a:r>
              <a:rPr lang="en-US" altLang="zh-CN" sz="2000" b="1" baseline="-30000">
                <a:latin typeface="Times New Roman" charset="0"/>
              </a:rPr>
              <a:t>n</a:t>
            </a:r>
            <a:r>
              <a:rPr lang="en-US" altLang="zh-CN" sz="2000" b="1">
                <a:latin typeface="Times New Roman" charset="0"/>
              </a:rPr>
              <a:t> </a:t>
            </a:r>
            <a:r>
              <a:rPr lang="en-US" altLang="zh-CN" sz="2000" b="1">
                <a:solidFill>
                  <a:srgbClr val="FF00FF"/>
                </a:solidFill>
                <a:latin typeface="Times New Roman" charset="0"/>
              </a:rPr>
              <a:t>A′</a:t>
            </a:r>
            <a:endParaRPr lang="en-US" altLang="zh-CN" sz="2000" b="1">
              <a:latin typeface="Times New Roman" charset="0"/>
            </a:endParaRPr>
          </a:p>
          <a:p>
            <a:pPr>
              <a:spcBef>
                <a:spcPct val="10000"/>
              </a:spcBef>
            </a:pPr>
            <a:r>
              <a:rPr lang="en-US" altLang="zh-CN" sz="2000" b="1">
                <a:solidFill>
                  <a:srgbClr val="FF00FF"/>
                </a:solidFill>
                <a:latin typeface="Times New Roman" charset="0"/>
              </a:rPr>
              <a:t>A′</a:t>
            </a:r>
            <a:r>
              <a:rPr lang="en-US" altLang="zh-CN" sz="2000" b="1">
                <a:latin typeface="Times New Roman" charset="0"/>
              </a:rPr>
              <a:t>→α</a:t>
            </a:r>
            <a:r>
              <a:rPr lang="en-US" altLang="zh-CN" sz="2000" b="1" baseline="-30000">
                <a:latin typeface="Times New Roman" charset="0"/>
              </a:rPr>
              <a:t>1</a:t>
            </a:r>
            <a:r>
              <a:rPr lang="en-US" altLang="zh-CN" sz="2000" b="1">
                <a:solidFill>
                  <a:srgbClr val="FF00FF"/>
                </a:solidFill>
                <a:latin typeface="Times New Roman" charset="0"/>
              </a:rPr>
              <a:t>A′</a:t>
            </a:r>
            <a:r>
              <a:rPr lang="en-US" altLang="zh-CN" sz="2000" b="1">
                <a:latin typeface="Times New Roman" charset="0"/>
              </a:rPr>
              <a:t>︱α</a:t>
            </a:r>
            <a:r>
              <a:rPr lang="en-US" altLang="zh-CN" sz="2000" b="1" baseline="-30000">
                <a:latin typeface="Times New Roman" charset="0"/>
              </a:rPr>
              <a:t>2</a:t>
            </a:r>
            <a:r>
              <a:rPr lang="en-US" altLang="zh-CN" sz="2000" b="1">
                <a:solidFill>
                  <a:srgbClr val="FF00FF"/>
                </a:solidFill>
                <a:latin typeface="Times New Roman" charset="0"/>
              </a:rPr>
              <a:t>A′</a:t>
            </a:r>
            <a:r>
              <a:rPr lang="en-US" altLang="zh-CN" sz="2000" b="1">
                <a:latin typeface="Times New Roman" charset="0"/>
              </a:rPr>
              <a:t>︱···︱α</a:t>
            </a:r>
            <a:r>
              <a:rPr lang="en-US" altLang="zh-CN" sz="2000" b="1" baseline="-30000">
                <a:latin typeface="Times New Roman" charset="0"/>
              </a:rPr>
              <a:t>m</a:t>
            </a:r>
            <a:r>
              <a:rPr lang="en-US" altLang="zh-CN" sz="2000" b="1">
                <a:solidFill>
                  <a:srgbClr val="FF00FF"/>
                </a:solidFill>
                <a:latin typeface="Times New Roman" charset="0"/>
              </a:rPr>
              <a:t>A′</a:t>
            </a:r>
            <a:r>
              <a:rPr lang="en-US" altLang="zh-CN" sz="2000" b="1">
                <a:latin typeface="Times New Roman" charset="0"/>
              </a:rPr>
              <a:t>︱</a:t>
            </a:r>
            <a:r>
              <a:rPr lang="en-US" altLang="zh-CN" sz="2000" b="1">
                <a:solidFill>
                  <a:srgbClr val="FF00FF"/>
                </a:solidFill>
                <a:latin typeface="Times New Roman" charset="0"/>
              </a:rPr>
              <a:t>ε</a:t>
            </a:r>
            <a:r>
              <a:rPr lang="en-US" altLang="zh-CN" sz="2000" b="1">
                <a:latin typeface="Times New Roman" charset="0"/>
              </a:rPr>
              <a:t> </a:t>
            </a:r>
          </a:p>
        </p:txBody>
      </p:sp>
      <p:sp>
        <p:nvSpPr>
          <p:cNvPr id="44041" name="AutoShape 9"/>
          <p:cNvSpPr>
            <a:spLocks noChangeArrowheads="1"/>
          </p:cNvSpPr>
          <p:nvPr/>
        </p:nvSpPr>
        <p:spPr bwMode="auto">
          <a:xfrm>
            <a:off x="3962400" y="1676400"/>
            <a:ext cx="1066800" cy="304800"/>
          </a:xfrm>
          <a:prstGeom prst="downArrow">
            <a:avLst>
              <a:gd name="adj1" fmla="val 52083"/>
              <a:gd name="adj2" fmla="val 5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Text Box 10"/>
          <p:cNvSpPr txBox="1">
            <a:spLocks noChangeArrowheads="1"/>
          </p:cNvSpPr>
          <p:nvPr/>
        </p:nvSpPr>
        <p:spPr bwMode="auto">
          <a:xfrm>
            <a:off x="914400" y="3184525"/>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CC6600"/>
                </a:solidFill>
                <a:latin typeface="Times New Roman" charset="0"/>
              </a:rPr>
              <a:t> </a:t>
            </a:r>
            <a:r>
              <a:rPr lang="zh-CN" altLang="en-US" sz="2000" b="1">
                <a:solidFill>
                  <a:srgbClr val="CC6600"/>
                </a:solidFill>
                <a:latin typeface="Times New Roman" charset="0"/>
              </a:rPr>
              <a:t>注解：</a:t>
            </a:r>
            <a:r>
              <a:rPr lang="zh-CN" altLang="en-US" sz="2000" b="1">
                <a:latin typeface="Times New Roman" charset="0"/>
              </a:rPr>
              <a:t>上下组的</a:t>
            </a:r>
            <a:r>
              <a:rPr lang="en-US" altLang="zh-CN" sz="2000" b="1">
                <a:latin typeface="Times New Roman" charset="0"/>
              </a:rPr>
              <a:t>A</a:t>
            </a:r>
            <a:r>
              <a:rPr lang="zh-CN" altLang="en-US" sz="2000" b="1">
                <a:latin typeface="Times New Roman" charset="0"/>
              </a:rPr>
              <a:t>规则，均推导出如下结果。 </a:t>
            </a:r>
          </a:p>
          <a:p>
            <a:r>
              <a:rPr lang="zh-CN" altLang="en-US" sz="2000" b="1">
                <a:latin typeface="Times New Roman" charset="0"/>
              </a:rPr>
              <a:t>            </a:t>
            </a:r>
            <a:r>
              <a:rPr lang="en-US" altLang="zh-CN" sz="2000" b="1">
                <a:solidFill>
                  <a:srgbClr val="0000CE"/>
                </a:solidFill>
                <a:latin typeface="Times New Roman" charset="0"/>
              </a:rPr>
              <a:t>{β</a:t>
            </a:r>
            <a:r>
              <a:rPr lang="en-US" altLang="zh-CN" sz="2000" b="1" baseline="-16000">
                <a:solidFill>
                  <a:srgbClr val="0000CE"/>
                </a:solidFill>
                <a:latin typeface="Times New Roman" charset="0"/>
              </a:rPr>
              <a:t>1</a:t>
            </a:r>
            <a:r>
              <a:rPr lang="zh-CN" altLang="en-US" sz="2000" b="1">
                <a:solidFill>
                  <a:srgbClr val="0000CE"/>
                </a:solidFill>
                <a:latin typeface="Times New Roman" charset="0"/>
              </a:rPr>
              <a:t>，</a:t>
            </a:r>
            <a:r>
              <a:rPr lang="en-US" altLang="zh-CN" sz="2000" b="1">
                <a:solidFill>
                  <a:srgbClr val="0000CE"/>
                </a:solidFill>
                <a:latin typeface="Times New Roman" charset="0"/>
              </a:rPr>
              <a:t>β</a:t>
            </a:r>
            <a:r>
              <a:rPr lang="en-US" altLang="zh-CN" sz="2000" b="1" baseline="-16000">
                <a:solidFill>
                  <a:srgbClr val="0000CE"/>
                </a:solidFill>
                <a:latin typeface="Times New Roman" charset="0"/>
              </a:rPr>
              <a:t>2</a:t>
            </a:r>
            <a:r>
              <a:rPr lang="en-US" altLang="zh-CN" sz="2000" b="1">
                <a:solidFill>
                  <a:srgbClr val="0000CE"/>
                </a:solidFill>
                <a:latin typeface="Times New Roman" charset="0"/>
              </a:rPr>
              <a:t> </a:t>
            </a:r>
            <a:r>
              <a:rPr lang="zh-CN" altLang="en-US" sz="2000" b="1">
                <a:solidFill>
                  <a:srgbClr val="0000CE"/>
                </a:solidFill>
                <a:latin typeface="Times New Roman" charset="0"/>
              </a:rPr>
              <a:t>，</a:t>
            </a:r>
            <a:r>
              <a:rPr lang="en-US" altLang="zh-CN" sz="2000" b="1">
                <a:solidFill>
                  <a:srgbClr val="0000CE"/>
                </a:solidFill>
                <a:latin typeface="Times New Roman" charset="0"/>
              </a:rPr>
              <a:t>··· </a:t>
            </a:r>
            <a:r>
              <a:rPr lang="zh-CN" altLang="en-US" sz="2000" b="1">
                <a:solidFill>
                  <a:srgbClr val="0000CE"/>
                </a:solidFill>
                <a:latin typeface="Times New Roman" charset="0"/>
              </a:rPr>
              <a:t>，</a:t>
            </a:r>
            <a:r>
              <a:rPr lang="en-US" altLang="zh-CN" sz="2000" b="1">
                <a:solidFill>
                  <a:srgbClr val="0000CE"/>
                </a:solidFill>
                <a:latin typeface="Times New Roman" charset="0"/>
              </a:rPr>
              <a:t>β</a:t>
            </a:r>
            <a:r>
              <a:rPr lang="en-US" altLang="zh-CN" sz="2000" b="1" baseline="-16000">
                <a:solidFill>
                  <a:srgbClr val="0000CE"/>
                </a:solidFill>
                <a:latin typeface="Times New Roman" charset="0"/>
              </a:rPr>
              <a:t>n </a:t>
            </a:r>
            <a:r>
              <a:rPr lang="en-US" altLang="zh-CN" sz="2000" b="1">
                <a:solidFill>
                  <a:srgbClr val="0000CE"/>
                </a:solidFill>
                <a:latin typeface="Times New Roman" charset="0"/>
              </a:rPr>
              <a:t>} {α</a:t>
            </a:r>
            <a:r>
              <a:rPr lang="en-US" altLang="zh-CN" sz="2000" b="1" baseline="-30000">
                <a:solidFill>
                  <a:srgbClr val="0000CE"/>
                </a:solidFill>
                <a:latin typeface="Times New Roman" charset="0"/>
              </a:rPr>
              <a:t>1 </a:t>
            </a:r>
            <a:r>
              <a:rPr lang="zh-CN" altLang="en-US" sz="2000" b="1">
                <a:solidFill>
                  <a:srgbClr val="0000CE"/>
                </a:solidFill>
                <a:latin typeface="Times New Roman" charset="0"/>
              </a:rPr>
              <a:t>，</a:t>
            </a:r>
            <a:r>
              <a:rPr lang="en-US" altLang="zh-CN" sz="2000" b="1">
                <a:solidFill>
                  <a:srgbClr val="0000CE"/>
                </a:solidFill>
                <a:latin typeface="Times New Roman" charset="0"/>
              </a:rPr>
              <a:t>α</a:t>
            </a:r>
            <a:r>
              <a:rPr lang="en-US" altLang="zh-CN" sz="2000" b="1" baseline="-30000">
                <a:solidFill>
                  <a:srgbClr val="0000CE"/>
                </a:solidFill>
                <a:latin typeface="Times New Roman" charset="0"/>
              </a:rPr>
              <a:t>2 </a:t>
            </a:r>
            <a:r>
              <a:rPr lang="zh-CN" altLang="en-US" sz="2000" b="1">
                <a:solidFill>
                  <a:srgbClr val="0000CE"/>
                </a:solidFill>
                <a:latin typeface="Times New Roman" charset="0"/>
              </a:rPr>
              <a:t>，</a:t>
            </a:r>
            <a:r>
              <a:rPr lang="en-US" altLang="zh-CN" sz="2000" b="1">
                <a:solidFill>
                  <a:srgbClr val="0000CE"/>
                </a:solidFill>
                <a:latin typeface="Times New Roman" charset="0"/>
              </a:rPr>
              <a:t>··· </a:t>
            </a:r>
            <a:r>
              <a:rPr lang="zh-CN" altLang="en-US" sz="2000" b="1">
                <a:solidFill>
                  <a:srgbClr val="0000CE"/>
                </a:solidFill>
                <a:latin typeface="Times New Roman" charset="0"/>
              </a:rPr>
              <a:t>，</a:t>
            </a:r>
            <a:r>
              <a:rPr lang="en-US" altLang="zh-CN" sz="2000" b="1">
                <a:solidFill>
                  <a:srgbClr val="0000CE"/>
                </a:solidFill>
                <a:latin typeface="Times New Roman" charset="0"/>
              </a:rPr>
              <a:t>α</a:t>
            </a:r>
            <a:r>
              <a:rPr lang="en-US" altLang="zh-CN" sz="2000" b="1" baseline="-30000">
                <a:solidFill>
                  <a:srgbClr val="0000CE"/>
                </a:solidFill>
                <a:latin typeface="Times New Roman" charset="0"/>
              </a:rPr>
              <a:t>m</a:t>
            </a:r>
            <a:r>
              <a:rPr lang="en-US" altLang="zh-CN" sz="2000" b="1">
                <a:solidFill>
                  <a:srgbClr val="0000CE"/>
                </a:solidFill>
                <a:latin typeface="Times New Roman" charset="0"/>
              </a:rPr>
              <a:t>}*</a:t>
            </a:r>
          </a:p>
        </p:txBody>
      </p:sp>
      <p:sp>
        <p:nvSpPr>
          <p:cNvPr id="44043" name="Text Box 11"/>
          <p:cNvSpPr txBox="1">
            <a:spLocks noChangeArrowheads="1"/>
          </p:cNvSpPr>
          <p:nvPr/>
        </p:nvSpPr>
        <p:spPr bwMode="auto">
          <a:xfrm>
            <a:off x="228600" y="4197350"/>
            <a:ext cx="8915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Times New Roman" charset="0"/>
              </a:rPr>
              <a:t>例</a:t>
            </a:r>
            <a:r>
              <a:rPr lang="en-US" altLang="zh-CN" sz="2000" b="1" dirty="0">
                <a:latin typeface="Times New Roman" charset="0"/>
              </a:rPr>
              <a:t>5.6  </a:t>
            </a:r>
            <a:r>
              <a:rPr lang="zh-CN" altLang="en-US" sz="2000" b="1" dirty="0">
                <a:latin typeface="Times New Roman" charset="0"/>
              </a:rPr>
              <a:t>设文法</a:t>
            </a:r>
            <a:r>
              <a:rPr lang="en-US" altLang="zh-CN" sz="2000" b="1" dirty="0">
                <a:latin typeface="Times New Roman" charset="0"/>
              </a:rPr>
              <a:t>G[S] </a:t>
            </a:r>
            <a:r>
              <a:rPr lang="en-US" altLang="zh-CN" sz="2000" b="1" dirty="0" err="1">
                <a:latin typeface="Times New Roman" charset="0"/>
              </a:rPr>
              <a:t>S→Sb︱a</a:t>
            </a:r>
            <a:r>
              <a:rPr lang="zh-CN" altLang="en-US" sz="2000" b="1" dirty="0">
                <a:latin typeface="Times New Roman" charset="0"/>
              </a:rPr>
              <a:t>，</a:t>
            </a:r>
            <a:r>
              <a:rPr lang="zh-CN" altLang="en-US" sz="2000" b="1" dirty="0" smtClean="0">
                <a:latin typeface="Times New Roman" charset="0"/>
              </a:rPr>
              <a:t>试将其转换为不</a:t>
            </a:r>
            <a:r>
              <a:rPr lang="zh-CN" altLang="en-US" sz="2000" b="1" dirty="0">
                <a:latin typeface="Times New Roman" charset="0"/>
              </a:rPr>
              <a:t>含直接左递归的等价文法</a:t>
            </a:r>
            <a:r>
              <a:rPr lang="en-US" altLang="zh-CN" sz="2000" b="1" dirty="0">
                <a:latin typeface="Times New Roman" charset="0"/>
              </a:rPr>
              <a:t>G′[S]</a:t>
            </a:r>
            <a:r>
              <a:rPr lang="zh-CN" altLang="en-US" sz="2000" b="1" dirty="0">
                <a:latin typeface="Times New Roman" charset="0"/>
              </a:rPr>
              <a:t>。 </a:t>
            </a:r>
          </a:p>
        </p:txBody>
      </p:sp>
      <p:sp>
        <p:nvSpPr>
          <p:cNvPr id="44044" name="Text Box 12"/>
          <p:cNvSpPr txBox="1">
            <a:spLocks noChangeArrowheads="1"/>
          </p:cNvSpPr>
          <p:nvPr/>
        </p:nvSpPr>
        <p:spPr bwMode="auto">
          <a:xfrm>
            <a:off x="1905000" y="4684713"/>
            <a:ext cx="6096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lang="zh-CN" altLang="en-US" sz="2000" b="1" dirty="0">
                <a:latin typeface="Times New Roman" charset="0"/>
              </a:rPr>
              <a:t>令</a:t>
            </a:r>
            <a:r>
              <a:rPr lang="en-US" altLang="zh-CN" sz="2000" b="1" dirty="0">
                <a:latin typeface="Times New Roman" charset="0"/>
              </a:rPr>
              <a:t>α</a:t>
            </a:r>
            <a:r>
              <a:rPr lang="en-US" altLang="zh-CN" sz="2000" b="1" baseline="-30000" dirty="0">
                <a:latin typeface="Times New Roman" charset="0"/>
              </a:rPr>
              <a:t>1</a:t>
            </a:r>
            <a:r>
              <a:rPr lang="zh-CN" altLang="en-US" sz="2000" b="1" dirty="0">
                <a:latin typeface="Times New Roman" charset="0"/>
              </a:rPr>
              <a:t>＝</a:t>
            </a:r>
            <a:r>
              <a:rPr lang="en-US" altLang="zh-CN" sz="2000" b="1" dirty="0">
                <a:latin typeface="Times New Roman" charset="0"/>
              </a:rPr>
              <a:t>b</a:t>
            </a:r>
            <a:r>
              <a:rPr lang="zh-CN" altLang="en-US" sz="2000" b="1" dirty="0">
                <a:latin typeface="Times New Roman" charset="0"/>
              </a:rPr>
              <a:t>，</a:t>
            </a:r>
            <a:r>
              <a:rPr lang="en-US" altLang="zh-CN" sz="2000" b="1" dirty="0">
                <a:latin typeface="Times New Roman" charset="0"/>
              </a:rPr>
              <a:t>β</a:t>
            </a:r>
            <a:r>
              <a:rPr lang="en-US" altLang="zh-CN" sz="2000" b="1" baseline="-30000" dirty="0">
                <a:latin typeface="Times New Roman" charset="0"/>
              </a:rPr>
              <a:t>1</a:t>
            </a:r>
            <a:r>
              <a:rPr lang="zh-CN" altLang="en-US" sz="2000" b="1" dirty="0">
                <a:latin typeface="Times New Roman" charset="0"/>
              </a:rPr>
              <a:t>＝</a:t>
            </a:r>
            <a:r>
              <a:rPr lang="en-US" altLang="zh-CN" sz="2000" b="1" dirty="0">
                <a:latin typeface="Times New Roman" charset="0"/>
              </a:rPr>
              <a:t>a. </a:t>
            </a:r>
            <a:r>
              <a:rPr lang="zh-CN" altLang="en-US" sz="2000" b="1" dirty="0">
                <a:latin typeface="Times New Roman" charset="0"/>
              </a:rPr>
              <a:t>，采用消除直接左递归法，得</a:t>
            </a:r>
          </a:p>
          <a:p>
            <a:pPr>
              <a:spcBef>
                <a:spcPct val="40000"/>
              </a:spcBef>
            </a:pPr>
            <a:r>
              <a:rPr lang="zh-CN" altLang="en-US" sz="2000" b="1" dirty="0">
                <a:latin typeface="Times New Roman" charset="0"/>
              </a:rPr>
              <a:t>    文法</a:t>
            </a:r>
            <a:r>
              <a:rPr lang="en-US" altLang="zh-CN" sz="2000" b="1" dirty="0">
                <a:latin typeface="Times New Roman" charset="0"/>
              </a:rPr>
              <a:t>G′[S]</a:t>
            </a:r>
            <a:r>
              <a:rPr lang="zh-CN" altLang="en-US" sz="2000" b="1" dirty="0">
                <a:latin typeface="Times New Roman" charset="0"/>
              </a:rPr>
              <a:t>：</a:t>
            </a:r>
            <a:r>
              <a:rPr lang="en-US" altLang="zh-CN" sz="2000" b="1" dirty="0" err="1">
                <a:latin typeface="Times New Roman" charset="0"/>
              </a:rPr>
              <a:t>S→a</a:t>
            </a:r>
            <a:r>
              <a:rPr lang="en-US" altLang="zh-CN" sz="2000" b="1" dirty="0">
                <a:latin typeface="Times New Roman" charset="0"/>
              </a:rPr>
              <a:t> S′</a:t>
            </a:r>
            <a:r>
              <a:rPr lang="zh-CN" altLang="en-US" sz="2000" b="1" dirty="0">
                <a:latin typeface="Times New Roman" charset="0"/>
              </a:rPr>
              <a:t>，</a:t>
            </a:r>
            <a:r>
              <a:rPr lang="en-US" altLang="zh-CN" sz="2000" b="1" dirty="0" err="1">
                <a:latin typeface="Times New Roman" charset="0"/>
              </a:rPr>
              <a:t>S′→b</a:t>
            </a:r>
            <a:r>
              <a:rPr lang="en-US" altLang="zh-CN" sz="2000" b="1" dirty="0">
                <a:latin typeface="Times New Roman" charset="0"/>
              </a:rPr>
              <a:t> </a:t>
            </a:r>
            <a:r>
              <a:rPr lang="en-US" altLang="zh-CN" sz="2000" b="1" dirty="0" err="1">
                <a:latin typeface="Times New Roman" charset="0"/>
              </a:rPr>
              <a:t>S′︱</a:t>
            </a:r>
            <a:r>
              <a:rPr lang="en-US" altLang="zh-CN" sz="2000" b="1" dirty="0" err="1">
                <a:solidFill>
                  <a:srgbClr val="FF00FF"/>
                </a:solidFill>
                <a:latin typeface="Times New Roman" charset="0"/>
              </a:rPr>
              <a:t>ε</a:t>
            </a:r>
            <a:endParaRPr lang="en-US" altLang="zh-CN" sz="2000" b="1" dirty="0">
              <a:latin typeface="Times New Roman" charset="0"/>
            </a:endParaRPr>
          </a:p>
        </p:txBody>
      </p:sp>
      <p:sp>
        <p:nvSpPr>
          <p:cNvPr id="44045" name="Text Box 13"/>
          <p:cNvSpPr txBox="1">
            <a:spLocks noChangeArrowheads="1"/>
          </p:cNvSpPr>
          <p:nvPr/>
        </p:nvSpPr>
        <p:spPr bwMode="auto">
          <a:xfrm>
            <a:off x="2971800" y="579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hlink"/>
                </a:solidFill>
                <a:latin typeface="Times New Roman" charset="0"/>
              </a:rPr>
              <a:t>很容易验证，文法</a:t>
            </a:r>
            <a:r>
              <a:rPr lang="en-US" altLang="zh-CN" sz="2000" b="1" dirty="0">
                <a:solidFill>
                  <a:schemeClr val="hlink"/>
                </a:solidFill>
                <a:latin typeface="Times New Roman" charset="0"/>
              </a:rPr>
              <a:t>G′[S]</a:t>
            </a:r>
            <a:r>
              <a:rPr lang="zh-CN" altLang="en-US" sz="2000" b="1" dirty="0">
                <a:solidFill>
                  <a:schemeClr val="hlink"/>
                </a:solidFill>
                <a:latin typeface="Times New Roman" charset="0"/>
              </a:rPr>
              <a:t>是</a:t>
            </a:r>
            <a:r>
              <a:rPr lang="en-US" altLang="zh-CN" sz="2000" b="1" dirty="0">
                <a:solidFill>
                  <a:schemeClr val="hlink"/>
                </a:solidFill>
                <a:latin typeface="Times New Roman" charset="0"/>
              </a:rPr>
              <a:t>LL(1)</a:t>
            </a:r>
            <a:r>
              <a:rPr lang="zh-CN" altLang="en-US" sz="2000" b="1" dirty="0">
                <a:solidFill>
                  <a:schemeClr val="hlink"/>
                </a:solidFill>
                <a:latin typeface="Times New Roman" charset="0"/>
              </a:rPr>
              <a:t>文法。 </a:t>
            </a:r>
          </a:p>
        </p:txBody>
      </p:sp>
      <p:sp>
        <p:nvSpPr>
          <p:cNvPr id="44047" name="Rectangle 15"/>
          <p:cNvSpPr>
            <a:spLocks noChangeArrowheads="1"/>
          </p:cNvSpPr>
          <p:nvPr/>
        </p:nvSpPr>
        <p:spPr bwMode="auto">
          <a:xfrm>
            <a:off x="1552575" y="3524250"/>
            <a:ext cx="5257800" cy="381000"/>
          </a:xfrm>
          <a:prstGeom prst="rect">
            <a:avLst/>
          </a:prstGeom>
          <a:noFill/>
          <a:ln w="9525">
            <a:solidFill>
              <a:srgbClr val="969696"/>
            </a:solidFill>
            <a:prstDash val="dash"/>
            <a:miter lim="800000"/>
            <a:headEnd/>
            <a:tailEnd/>
          </a:ln>
          <a:effectLst/>
          <a:extLst>
            <a:ext uri="{909E8E84-426E-40DD-AFC4-6F175D3DCCD1}">
              <a14:hiddenFill xmlns:a14="http://schemas.microsoft.com/office/drawing/2010/main">
                <a:solidFill>
                  <a:srgbClr val="3333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338157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0F4A5EB2-D9F5-46B1-975C-90BCA9DBAACE}" type="slidenum">
              <a:rPr lang="en-US" altLang="zh-CN"/>
              <a:pPr/>
              <a:t>33</a:t>
            </a:fld>
            <a:endParaRPr lang="en-US" altLang="zh-CN"/>
          </a:p>
        </p:txBody>
      </p:sp>
      <p:sp>
        <p:nvSpPr>
          <p:cNvPr id="45061" name="Rectangle 5"/>
          <p:cNvSpPr>
            <a:spLocks noChangeArrowheads="1"/>
          </p:cNvSpPr>
          <p:nvPr/>
        </p:nvSpPr>
        <p:spPr bwMode="auto">
          <a:xfrm>
            <a:off x="1447800" y="5605463"/>
            <a:ext cx="7620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58" name="Text Box 2"/>
          <p:cNvSpPr txBox="1">
            <a:spLocks noChangeArrowheads="1"/>
          </p:cNvSpPr>
          <p:nvPr/>
        </p:nvSpPr>
        <p:spPr bwMode="auto">
          <a:xfrm>
            <a:off x="596900" y="645467"/>
            <a:ext cx="405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rgbClr val="0000FF"/>
                </a:solidFill>
                <a:latin typeface="Times New Roman" charset="0"/>
              </a:rPr>
              <a:t>㈡  </a:t>
            </a:r>
            <a:r>
              <a:rPr lang="zh-CN" altLang="en-US" sz="2400" b="1" dirty="0">
                <a:solidFill>
                  <a:srgbClr val="0000FF"/>
                </a:solidFill>
                <a:latin typeface="Times New Roman" charset="0"/>
              </a:rPr>
              <a:t>消除左递归法</a:t>
            </a:r>
          </a:p>
        </p:txBody>
      </p:sp>
      <p:sp>
        <p:nvSpPr>
          <p:cNvPr id="45059" name="Text Box 3"/>
          <p:cNvSpPr txBox="1">
            <a:spLocks noChangeArrowheads="1"/>
          </p:cNvSpPr>
          <p:nvPr/>
        </p:nvSpPr>
        <p:spPr bwMode="auto">
          <a:xfrm>
            <a:off x="457200" y="1066800"/>
            <a:ext cx="8077200" cy="536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ts val="3000"/>
              </a:lnSpc>
              <a:spcBef>
                <a:spcPct val="10000"/>
              </a:spcBef>
            </a:pPr>
            <a:r>
              <a:rPr lang="zh-CN" altLang="en-US" sz="2000" b="1" dirty="0"/>
              <a:t>消除左递归法基本思想是利用代入法，将间接左递归规则变换为等价的直接左递归规则，之后利用上述消除直接左递归法，再将直接左递归规则消除。</a:t>
            </a:r>
          </a:p>
          <a:p>
            <a:pPr algn="l">
              <a:lnSpc>
                <a:spcPts val="3000"/>
              </a:lnSpc>
              <a:spcBef>
                <a:spcPct val="10000"/>
              </a:spcBef>
            </a:pPr>
            <a:r>
              <a:rPr lang="zh-CN" altLang="en-US" sz="2000" b="1" dirty="0"/>
              <a:t>具体步骤如下：</a:t>
            </a:r>
          </a:p>
          <a:p>
            <a:pPr algn="l">
              <a:lnSpc>
                <a:spcPts val="3000"/>
              </a:lnSpc>
              <a:spcBef>
                <a:spcPct val="10000"/>
              </a:spcBef>
            </a:pPr>
            <a:r>
              <a:rPr lang="zh-CN" altLang="en-US" sz="2000" b="1" dirty="0"/>
              <a:t>    ⑴ 将文法所有非终结符按任意顺序线性排列：</a:t>
            </a:r>
          </a:p>
          <a:p>
            <a:pPr algn="l">
              <a:lnSpc>
                <a:spcPts val="3000"/>
              </a:lnSpc>
              <a:spcBef>
                <a:spcPct val="10000"/>
              </a:spcBef>
            </a:pPr>
            <a:r>
              <a:rPr lang="en-US" altLang="zh-CN" sz="2000" b="1" dirty="0"/>
              <a:t>A</a:t>
            </a:r>
            <a:r>
              <a:rPr lang="en-US" altLang="zh-CN" sz="2000" b="1" baseline="-30000" dirty="0"/>
              <a:t>1</a:t>
            </a:r>
            <a:r>
              <a:rPr lang="zh-CN" altLang="en-US" sz="2000" b="1" dirty="0"/>
              <a:t>，</a:t>
            </a:r>
            <a:r>
              <a:rPr lang="en-US" altLang="zh-CN" sz="2000" b="1" dirty="0"/>
              <a:t>A</a:t>
            </a:r>
            <a:r>
              <a:rPr lang="en-US" altLang="zh-CN" sz="2000" b="1" baseline="-30000" dirty="0"/>
              <a:t>2</a:t>
            </a:r>
            <a:r>
              <a:rPr lang="zh-CN" altLang="en-US" sz="2000" b="1" dirty="0"/>
              <a:t>，</a:t>
            </a:r>
            <a:r>
              <a:rPr lang="en-US" altLang="zh-CN" sz="2000" b="1" dirty="0"/>
              <a:t>··· </a:t>
            </a:r>
            <a:r>
              <a:rPr lang="zh-CN" altLang="en-US" sz="2000" b="1" dirty="0"/>
              <a:t>，</a:t>
            </a:r>
            <a:r>
              <a:rPr lang="en-US" altLang="zh-CN" sz="2000" b="1" dirty="0"/>
              <a:t>A</a:t>
            </a:r>
            <a:r>
              <a:rPr lang="en-US" altLang="zh-CN" sz="2000" b="1" baseline="-30000" dirty="0"/>
              <a:t>i</a:t>
            </a:r>
            <a:r>
              <a:rPr lang="zh-CN" altLang="en-US" sz="2000" b="1" dirty="0"/>
              <a:t>，</a:t>
            </a:r>
            <a:r>
              <a:rPr lang="en-US" altLang="zh-CN" sz="2000" b="1" dirty="0"/>
              <a:t>A</a:t>
            </a:r>
            <a:r>
              <a:rPr lang="en-US" altLang="zh-CN" sz="2000" b="1" baseline="-30000" dirty="0"/>
              <a:t>i+1</a:t>
            </a:r>
            <a:r>
              <a:rPr lang="zh-CN" altLang="en-US" sz="2000" b="1" dirty="0"/>
              <a:t>，</a:t>
            </a:r>
            <a:r>
              <a:rPr lang="en-US" altLang="zh-CN" sz="2000" b="1" dirty="0"/>
              <a:t>··· </a:t>
            </a:r>
            <a:r>
              <a:rPr lang="zh-CN" altLang="en-US" sz="2000" b="1" dirty="0"/>
              <a:t>，</a:t>
            </a:r>
            <a:r>
              <a:rPr lang="en-US" altLang="zh-CN" sz="2000" b="1" dirty="0"/>
              <a:t>A</a:t>
            </a:r>
            <a:r>
              <a:rPr lang="en-US" altLang="zh-CN" sz="2000" b="1" baseline="-30000" dirty="0"/>
              <a:t>n</a:t>
            </a:r>
            <a:endParaRPr lang="en-US" altLang="zh-CN" sz="2000" b="1" dirty="0"/>
          </a:p>
          <a:p>
            <a:pPr algn="l">
              <a:lnSpc>
                <a:spcPts val="3000"/>
              </a:lnSpc>
              <a:spcBef>
                <a:spcPct val="10000"/>
              </a:spcBef>
            </a:pPr>
            <a:r>
              <a:rPr lang="en-US" altLang="zh-CN" sz="2000" b="1" dirty="0"/>
              <a:t>    ⑵ </a:t>
            </a:r>
            <a:r>
              <a:rPr lang="zh-CN" altLang="en-US" sz="2000" b="1" dirty="0"/>
              <a:t>消除</a:t>
            </a:r>
            <a:r>
              <a:rPr lang="en-US" altLang="zh-CN" sz="2000" b="1" dirty="0"/>
              <a:t>A</a:t>
            </a:r>
            <a:r>
              <a:rPr lang="en-US" altLang="zh-CN" sz="2000" b="1" baseline="-30000" dirty="0"/>
              <a:t>1</a:t>
            </a:r>
            <a:r>
              <a:rPr lang="zh-CN" altLang="en-US" sz="2000" b="1" dirty="0"/>
              <a:t>的直接左递归；</a:t>
            </a:r>
          </a:p>
          <a:p>
            <a:pPr algn="l">
              <a:lnSpc>
                <a:spcPts val="3000"/>
              </a:lnSpc>
              <a:spcBef>
                <a:spcPct val="10000"/>
              </a:spcBef>
            </a:pPr>
            <a:r>
              <a:rPr lang="zh-CN" altLang="en-US" sz="2000" b="1" dirty="0"/>
              <a:t>    ⑶ 对从</a:t>
            </a:r>
            <a:r>
              <a:rPr lang="en-US" altLang="zh-CN" sz="2000" b="1" dirty="0"/>
              <a:t>1</a:t>
            </a:r>
            <a:r>
              <a:rPr lang="zh-CN" altLang="en-US" sz="2000" b="1" dirty="0"/>
              <a:t>到</a:t>
            </a:r>
            <a:r>
              <a:rPr lang="en-US" altLang="zh-CN" sz="2000" b="1" dirty="0"/>
              <a:t>n-1</a:t>
            </a:r>
            <a:r>
              <a:rPr lang="zh-CN" altLang="en-US" sz="2000" b="1" dirty="0"/>
              <a:t>的每个</a:t>
            </a:r>
            <a:r>
              <a:rPr lang="en-US" altLang="zh-CN" sz="2000" b="1" dirty="0" err="1"/>
              <a:t>i</a:t>
            </a:r>
            <a:r>
              <a:rPr lang="zh-CN" altLang="en-US" sz="2000" b="1" dirty="0"/>
              <a:t>，做</a:t>
            </a:r>
          </a:p>
          <a:p>
            <a:pPr algn="l">
              <a:lnSpc>
                <a:spcPts val="3000"/>
              </a:lnSpc>
              <a:spcBef>
                <a:spcPct val="10000"/>
              </a:spcBef>
            </a:pPr>
            <a:r>
              <a:rPr lang="zh-CN" altLang="en-US" sz="2000" b="1" dirty="0"/>
              <a:t>     （</a:t>
            </a:r>
            <a:r>
              <a:rPr lang="en-US" altLang="zh-CN" sz="2000" b="1" dirty="0"/>
              <a:t>3.1</a:t>
            </a:r>
            <a:r>
              <a:rPr lang="zh-CN" altLang="en-US" sz="2000" b="1" dirty="0"/>
              <a:t>）消除</a:t>
            </a:r>
            <a:r>
              <a:rPr lang="en-US" altLang="zh-CN" sz="2000" b="1" dirty="0"/>
              <a:t>A</a:t>
            </a:r>
            <a:r>
              <a:rPr lang="en-US" altLang="zh-CN" sz="2000" b="1" baseline="-30000" dirty="0"/>
              <a:t>i+1</a:t>
            </a:r>
            <a:r>
              <a:rPr lang="zh-CN" altLang="en-US" sz="2000" b="1" dirty="0"/>
              <a:t>的间接左递归：</a:t>
            </a:r>
          </a:p>
          <a:p>
            <a:pPr algn="l">
              <a:lnSpc>
                <a:spcPts val="3000"/>
              </a:lnSpc>
              <a:spcBef>
                <a:spcPct val="10000"/>
              </a:spcBef>
            </a:pPr>
            <a:r>
              <a:rPr lang="zh-CN" altLang="en-US" sz="2000" b="1" dirty="0"/>
              <a:t>            依次将</a:t>
            </a:r>
            <a:r>
              <a:rPr lang="en-US" altLang="zh-CN" sz="2000" b="1" dirty="0"/>
              <a:t>A</a:t>
            </a:r>
            <a:r>
              <a:rPr lang="en-US" altLang="zh-CN" sz="2000" b="1" baseline="-30000" dirty="0"/>
              <a:t>1</a:t>
            </a:r>
            <a:r>
              <a:rPr lang="zh-CN" altLang="en-US" sz="2000" b="1" dirty="0"/>
              <a:t>，</a:t>
            </a:r>
            <a:r>
              <a:rPr lang="en-US" altLang="zh-CN" sz="2000" b="1" dirty="0"/>
              <a:t>A</a:t>
            </a:r>
            <a:r>
              <a:rPr lang="en-US" altLang="zh-CN" sz="2000" b="1" baseline="-30000" dirty="0"/>
              <a:t>2</a:t>
            </a:r>
            <a:r>
              <a:rPr lang="zh-CN" altLang="en-US" sz="2000" b="1" dirty="0"/>
              <a:t>，</a:t>
            </a:r>
            <a:r>
              <a:rPr lang="en-US" altLang="zh-CN" sz="2000" b="1" dirty="0"/>
              <a:t>··· </a:t>
            </a:r>
            <a:r>
              <a:rPr lang="zh-CN" altLang="en-US" sz="2000" b="1" dirty="0"/>
              <a:t>，</a:t>
            </a:r>
            <a:r>
              <a:rPr lang="en-US" altLang="zh-CN" sz="2000" b="1" dirty="0"/>
              <a:t>A</a:t>
            </a:r>
            <a:r>
              <a:rPr lang="en-US" altLang="zh-CN" sz="2000" b="1" baseline="-30000" dirty="0"/>
              <a:t>i </a:t>
            </a:r>
            <a:r>
              <a:rPr lang="zh-CN" altLang="en-US" sz="2000" b="1" dirty="0"/>
              <a:t>的规则，代入</a:t>
            </a:r>
            <a:r>
              <a:rPr lang="en-US" altLang="zh-CN" sz="2000" b="1" dirty="0"/>
              <a:t>A</a:t>
            </a:r>
            <a:r>
              <a:rPr lang="en-US" altLang="zh-CN" sz="2000" b="1" baseline="-30000" dirty="0"/>
              <a:t>i+1 </a:t>
            </a:r>
            <a:r>
              <a:rPr lang="en-US" altLang="zh-CN" sz="2000" b="1" dirty="0"/>
              <a:t> </a:t>
            </a:r>
            <a:r>
              <a:rPr lang="zh-CN" altLang="en-US" sz="2000" b="1" dirty="0"/>
              <a:t>的 </a:t>
            </a:r>
          </a:p>
          <a:p>
            <a:pPr algn="l">
              <a:lnSpc>
                <a:spcPts val="3000"/>
              </a:lnSpc>
              <a:spcBef>
                <a:spcPct val="10000"/>
              </a:spcBef>
            </a:pPr>
            <a:r>
              <a:rPr lang="zh-CN" altLang="en-US" sz="2000" b="1" dirty="0"/>
              <a:t>            规则，并替代</a:t>
            </a:r>
            <a:r>
              <a:rPr lang="en-US" altLang="zh-CN" sz="2000" b="1" dirty="0"/>
              <a:t>A</a:t>
            </a:r>
            <a:r>
              <a:rPr lang="en-US" altLang="zh-CN" sz="2000" b="1" baseline="-30000" dirty="0"/>
              <a:t>i+1 </a:t>
            </a:r>
            <a:r>
              <a:rPr lang="zh-CN" altLang="en-US" sz="2000" b="1" dirty="0"/>
              <a:t>原规则；</a:t>
            </a:r>
          </a:p>
          <a:p>
            <a:pPr algn="l">
              <a:lnSpc>
                <a:spcPts val="3000"/>
              </a:lnSpc>
              <a:spcBef>
                <a:spcPct val="10000"/>
              </a:spcBef>
            </a:pPr>
            <a:r>
              <a:rPr lang="zh-CN" altLang="en-US" sz="2000" b="1" dirty="0"/>
              <a:t>     （</a:t>
            </a:r>
            <a:r>
              <a:rPr lang="en-US" altLang="zh-CN" sz="2000" b="1" dirty="0"/>
              <a:t>3.2</a:t>
            </a:r>
            <a:r>
              <a:rPr lang="zh-CN" altLang="en-US" sz="2000" b="1" dirty="0"/>
              <a:t>）消除</a:t>
            </a:r>
            <a:r>
              <a:rPr lang="en-US" altLang="zh-CN" sz="2000" b="1" dirty="0"/>
              <a:t>A</a:t>
            </a:r>
            <a:r>
              <a:rPr lang="en-US" altLang="zh-CN" sz="2000" b="1" baseline="-30000" dirty="0"/>
              <a:t>i+1</a:t>
            </a:r>
            <a:r>
              <a:rPr lang="zh-CN" altLang="en-US" sz="2000" b="1" dirty="0"/>
              <a:t>的直接左递归；</a:t>
            </a:r>
          </a:p>
          <a:p>
            <a:pPr algn="l">
              <a:lnSpc>
                <a:spcPts val="3000"/>
              </a:lnSpc>
              <a:spcBef>
                <a:spcPct val="10000"/>
              </a:spcBef>
            </a:pPr>
            <a:r>
              <a:rPr lang="zh-CN" altLang="en-US" sz="2000" b="1" dirty="0"/>
              <a:t>    ⑷ 删除无用规则。 </a:t>
            </a:r>
          </a:p>
        </p:txBody>
      </p:sp>
    </p:spTree>
    <p:extLst>
      <p:ext uri="{BB962C8B-B14F-4D97-AF65-F5344CB8AC3E}">
        <p14:creationId xmlns:p14="http://schemas.microsoft.com/office/powerpoint/2010/main" val="295649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128679C1-1D0D-48E9-8210-F1CC356DACA4}" type="slidenum">
              <a:rPr lang="en-US" altLang="zh-CN"/>
              <a:pPr/>
              <a:t>34</a:t>
            </a:fld>
            <a:endParaRPr lang="en-US" altLang="zh-CN"/>
          </a:p>
        </p:txBody>
      </p:sp>
      <p:sp>
        <p:nvSpPr>
          <p:cNvPr id="47106" name="Text Box 2050"/>
          <p:cNvSpPr txBox="1">
            <a:spLocks noChangeArrowheads="1"/>
          </p:cNvSpPr>
          <p:nvPr/>
        </p:nvSpPr>
        <p:spPr bwMode="auto">
          <a:xfrm>
            <a:off x="304800" y="685800"/>
            <a:ext cx="8686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zh-CN" altLang="en-US" sz="2000" b="1" dirty="0" smtClean="0">
                <a:latin typeface="Times New Roman" charset="0"/>
              </a:rPr>
              <a:t>例</a:t>
            </a:r>
            <a:r>
              <a:rPr lang="en-US" altLang="zh-CN" sz="2000" b="1" dirty="0" smtClean="0">
                <a:latin typeface="Times New Roman" charset="0"/>
              </a:rPr>
              <a:t>4.7  </a:t>
            </a:r>
            <a:r>
              <a:rPr lang="zh-CN" altLang="en-US" sz="2000" b="1" dirty="0">
                <a:latin typeface="Times New Roman" charset="0"/>
              </a:rPr>
              <a:t>设文法</a:t>
            </a:r>
            <a:r>
              <a:rPr lang="en-US" altLang="zh-CN" sz="2000" b="1" dirty="0">
                <a:latin typeface="Times New Roman" charset="0"/>
              </a:rPr>
              <a:t>G[S]</a:t>
            </a:r>
            <a:r>
              <a:rPr lang="zh-CN" altLang="en-US" sz="2000" b="1" dirty="0">
                <a:latin typeface="Times New Roman" charset="0"/>
              </a:rPr>
              <a:t>定义如下，试消除其左递归，得到与之等价的文法</a:t>
            </a:r>
            <a:r>
              <a:rPr lang="en-US" altLang="zh-CN" sz="2000" b="1" dirty="0">
                <a:latin typeface="Times New Roman" charset="0"/>
              </a:rPr>
              <a:t>G′[S]</a:t>
            </a:r>
            <a:r>
              <a:rPr lang="zh-CN" altLang="en-US" sz="2000" b="1" dirty="0">
                <a:latin typeface="Times New Roman" charset="0"/>
              </a:rPr>
              <a:t>。 </a:t>
            </a:r>
          </a:p>
        </p:txBody>
      </p:sp>
      <p:sp>
        <p:nvSpPr>
          <p:cNvPr id="47107" name="Rectangle 2051"/>
          <p:cNvSpPr>
            <a:spLocks noChangeArrowheads="1"/>
          </p:cNvSpPr>
          <p:nvPr/>
        </p:nvSpPr>
        <p:spPr bwMode="auto">
          <a:xfrm>
            <a:off x="838200" y="1371600"/>
            <a:ext cx="3276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84213" algn="l">
              <a:lnSpc>
                <a:spcPct val="130000"/>
              </a:lnSpc>
            </a:pPr>
            <a:r>
              <a:rPr lang="en-US" altLang="zh-CN" sz="2000" b="1" dirty="0">
                <a:latin typeface="Times New Roman" charset="0"/>
              </a:rPr>
              <a:t>G[S]</a:t>
            </a:r>
            <a:r>
              <a:rPr lang="zh-CN" altLang="en-US" sz="2000" b="1" dirty="0">
                <a:latin typeface="Times New Roman" charset="0"/>
              </a:rPr>
              <a:t>：</a:t>
            </a:r>
            <a:r>
              <a:rPr lang="en-US" altLang="zh-CN" sz="2000" b="1" dirty="0" err="1">
                <a:latin typeface="Times New Roman" charset="0"/>
              </a:rPr>
              <a:t>S→Qc︱c</a:t>
            </a:r>
            <a:endParaRPr lang="en-US" altLang="zh-CN" sz="2000" b="1" dirty="0">
              <a:latin typeface="Times New Roman" charset="0"/>
            </a:endParaRPr>
          </a:p>
          <a:p>
            <a:pPr indent="684213" algn="l" eaLnBrk="0" hangingPunct="0">
              <a:lnSpc>
                <a:spcPct val="130000"/>
              </a:lnSpc>
            </a:pPr>
            <a:r>
              <a:rPr lang="en-US" altLang="zh-CN" sz="2000" b="1" dirty="0">
                <a:latin typeface="Times New Roman" charset="0"/>
              </a:rPr>
              <a:t>     </a:t>
            </a:r>
            <a:r>
              <a:rPr lang="en-US" altLang="zh-CN" sz="2000" b="1" dirty="0" smtClean="0">
                <a:latin typeface="Times New Roman" charset="0"/>
              </a:rPr>
              <a:t>        </a:t>
            </a:r>
            <a:r>
              <a:rPr lang="en-US" altLang="zh-CN" sz="2000" b="1" dirty="0" err="1">
                <a:latin typeface="Times New Roman" charset="0"/>
              </a:rPr>
              <a:t>Q→Rb︱b</a:t>
            </a:r>
            <a:endParaRPr lang="en-US" altLang="zh-CN" sz="2000" b="1" dirty="0">
              <a:latin typeface="Times New Roman" charset="0"/>
            </a:endParaRPr>
          </a:p>
          <a:p>
            <a:pPr indent="684213" algn="l" eaLnBrk="0" hangingPunct="0">
              <a:lnSpc>
                <a:spcPct val="130000"/>
              </a:lnSpc>
            </a:pPr>
            <a:r>
              <a:rPr lang="en-US" altLang="zh-CN" sz="2000" b="1" dirty="0">
                <a:latin typeface="Times New Roman" charset="0"/>
              </a:rPr>
              <a:t> </a:t>
            </a:r>
            <a:r>
              <a:rPr lang="en-US" altLang="zh-CN" sz="2000" b="1" dirty="0" smtClean="0">
                <a:latin typeface="Times New Roman" charset="0"/>
              </a:rPr>
              <a:t>            </a:t>
            </a:r>
            <a:r>
              <a:rPr lang="en-US" altLang="zh-CN" sz="2000" b="1" dirty="0" err="1">
                <a:latin typeface="Times New Roman" charset="0"/>
              </a:rPr>
              <a:t>R→Sa︱a</a:t>
            </a:r>
            <a:r>
              <a:rPr lang="en-US" altLang="zh-CN" sz="2000" b="1" dirty="0">
                <a:latin typeface="Times New Roman" charset="0"/>
              </a:rPr>
              <a:t> </a:t>
            </a:r>
          </a:p>
        </p:txBody>
      </p:sp>
      <p:sp>
        <p:nvSpPr>
          <p:cNvPr id="47108" name="Text Box 2052"/>
          <p:cNvSpPr txBox="1">
            <a:spLocks noChangeArrowheads="1"/>
          </p:cNvSpPr>
          <p:nvPr/>
        </p:nvSpPr>
        <p:spPr bwMode="auto">
          <a:xfrm>
            <a:off x="762000" y="318452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charset="0"/>
              </a:rPr>
              <a:t>采用</a:t>
            </a:r>
            <a:r>
              <a:rPr lang="zh-CN" altLang="en-US" sz="2000" b="1" dirty="0">
                <a:latin typeface="Times New Roman" charset="0"/>
                <a:hlinkClick r:id="rId2"/>
              </a:rPr>
              <a:t>消除左递归法</a:t>
            </a:r>
            <a:r>
              <a:rPr lang="zh-CN" altLang="en-US" sz="2000" b="1" dirty="0">
                <a:latin typeface="Times New Roman" charset="0"/>
              </a:rPr>
              <a:t>，得到文法</a:t>
            </a:r>
            <a:r>
              <a:rPr lang="en-US" altLang="zh-CN" sz="2000" b="1" dirty="0">
                <a:latin typeface="Times New Roman" charset="0"/>
              </a:rPr>
              <a:t>G′[S]</a:t>
            </a:r>
            <a:r>
              <a:rPr lang="zh-CN" altLang="en-US" sz="2000" b="1" dirty="0">
                <a:latin typeface="Times New Roman" charset="0"/>
              </a:rPr>
              <a:t>如下。</a:t>
            </a:r>
          </a:p>
        </p:txBody>
      </p:sp>
      <p:sp>
        <p:nvSpPr>
          <p:cNvPr id="47109" name="Text Box 2053"/>
          <p:cNvSpPr txBox="1">
            <a:spLocks noChangeArrowheads="1"/>
          </p:cNvSpPr>
          <p:nvPr/>
        </p:nvSpPr>
        <p:spPr bwMode="auto">
          <a:xfrm>
            <a:off x="1219200" y="3733800"/>
            <a:ext cx="53340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altLang="zh-CN" sz="2000" b="1" dirty="0">
                <a:latin typeface="Times New Roman" charset="0"/>
              </a:rPr>
              <a:t>G′[S]</a:t>
            </a:r>
            <a:r>
              <a:rPr lang="zh-CN" altLang="en-US" sz="2000" b="1" dirty="0">
                <a:latin typeface="Times New Roman" charset="0"/>
              </a:rPr>
              <a:t>：</a:t>
            </a:r>
            <a:r>
              <a:rPr lang="en-US" altLang="zh-CN" sz="2000" b="1" dirty="0" err="1">
                <a:latin typeface="Times New Roman" charset="0"/>
              </a:rPr>
              <a:t>S→Qc︱c</a:t>
            </a:r>
            <a:endParaRPr lang="en-US" altLang="zh-CN" sz="2000" b="1" dirty="0">
              <a:latin typeface="Times New Roman" charset="0"/>
            </a:endParaRPr>
          </a:p>
          <a:p>
            <a:pPr algn="l">
              <a:spcBef>
                <a:spcPct val="10000"/>
              </a:spcBef>
            </a:pPr>
            <a:r>
              <a:rPr lang="en-US" altLang="zh-CN" sz="2000" b="1" dirty="0">
                <a:latin typeface="Times New Roman" charset="0"/>
              </a:rPr>
              <a:t>                </a:t>
            </a:r>
            <a:r>
              <a:rPr lang="en-US" altLang="zh-CN" sz="2000" b="1" dirty="0" err="1">
                <a:latin typeface="Times New Roman" charset="0"/>
              </a:rPr>
              <a:t>Q→Rb︱b</a:t>
            </a:r>
            <a:endParaRPr lang="en-US" altLang="zh-CN" sz="2000" b="1" dirty="0">
              <a:latin typeface="Times New Roman" charset="0"/>
            </a:endParaRPr>
          </a:p>
          <a:p>
            <a:pPr algn="l">
              <a:spcBef>
                <a:spcPct val="10000"/>
              </a:spcBef>
            </a:pPr>
            <a:r>
              <a:rPr lang="en-US" altLang="zh-CN" sz="2000" b="1" dirty="0">
                <a:latin typeface="Times New Roman" charset="0"/>
              </a:rPr>
              <a:t>                R→ </a:t>
            </a:r>
            <a:r>
              <a:rPr lang="en-US" altLang="zh-CN" sz="2000" b="1" dirty="0" err="1" smtClean="0">
                <a:latin typeface="Times New Roman" charset="0"/>
              </a:rPr>
              <a:t>bcaR</a:t>
            </a:r>
            <a:r>
              <a:rPr lang="en-US" altLang="zh-CN" sz="2000" b="1" dirty="0">
                <a:latin typeface="Times New Roman" charset="0"/>
              </a:rPr>
              <a:t>′︱ </a:t>
            </a:r>
            <a:r>
              <a:rPr lang="en-US" altLang="zh-CN" sz="2000" b="1" dirty="0" err="1">
                <a:latin typeface="Times New Roman" charset="0"/>
              </a:rPr>
              <a:t>caR</a:t>
            </a:r>
            <a:r>
              <a:rPr lang="en-US" altLang="zh-CN" sz="2000" b="1" dirty="0">
                <a:latin typeface="Times New Roman" charset="0"/>
              </a:rPr>
              <a:t>′︱</a:t>
            </a:r>
            <a:r>
              <a:rPr lang="en-US" altLang="zh-CN" sz="2000" b="1" dirty="0" err="1">
                <a:latin typeface="Times New Roman" charset="0"/>
              </a:rPr>
              <a:t>aR</a:t>
            </a:r>
            <a:r>
              <a:rPr lang="en-US" altLang="zh-CN" sz="2000" b="1" dirty="0">
                <a:latin typeface="Times New Roman" charset="0"/>
              </a:rPr>
              <a:t>′</a:t>
            </a:r>
          </a:p>
          <a:p>
            <a:pPr algn="l">
              <a:spcBef>
                <a:spcPct val="10000"/>
              </a:spcBef>
            </a:pPr>
            <a:r>
              <a:rPr lang="en-US" altLang="zh-CN" sz="2000" b="1" dirty="0">
                <a:latin typeface="Times New Roman" charset="0"/>
              </a:rPr>
              <a:t>                R′→</a:t>
            </a:r>
            <a:r>
              <a:rPr lang="en-US" altLang="zh-CN" sz="2000" b="1" dirty="0" err="1">
                <a:latin typeface="Times New Roman" charset="0"/>
              </a:rPr>
              <a:t>bcaR</a:t>
            </a:r>
            <a:r>
              <a:rPr lang="en-US" altLang="zh-CN" sz="2000" b="1" dirty="0" smtClean="0">
                <a:latin typeface="Times New Roman" charset="0"/>
              </a:rPr>
              <a:t>′︱ε </a:t>
            </a:r>
            <a:endParaRPr lang="en-US" altLang="zh-CN" sz="2000" b="1" dirty="0">
              <a:latin typeface="Times New Roman" charset="0"/>
            </a:endParaRPr>
          </a:p>
        </p:txBody>
      </p:sp>
      <p:sp>
        <p:nvSpPr>
          <p:cNvPr id="47110" name="Text Box 2054"/>
          <p:cNvSpPr txBox="1">
            <a:spLocks noChangeArrowheads="1"/>
          </p:cNvSpPr>
          <p:nvPr/>
        </p:nvSpPr>
        <p:spPr bwMode="auto">
          <a:xfrm>
            <a:off x="533400" y="5318125"/>
            <a:ext cx="676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2000" b="1" dirty="0">
                <a:solidFill>
                  <a:srgbClr val="CC6600"/>
                </a:solidFill>
                <a:latin typeface="Times New Roman" charset="0"/>
              </a:rPr>
              <a:t>注解：</a:t>
            </a:r>
            <a:r>
              <a:rPr lang="zh-CN" altLang="en-US" sz="2000" b="1" dirty="0">
                <a:latin typeface="Times New Roman" charset="0"/>
              </a:rPr>
              <a:t>不同非终结符排列顺序，得到不同的等价文法</a:t>
            </a:r>
            <a:r>
              <a:rPr lang="en-US" altLang="zh-CN" sz="2000" b="1" dirty="0">
                <a:latin typeface="Times New Roman" charset="0"/>
              </a:rPr>
              <a:t>G′</a:t>
            </a:r>
            <a:r>
              <a:rPr lang="zh-CN" altLang="en-US" sz="2000" b="1" dirty="0">
                <a:latin typeface="Times New Roman" charset="0"/>
              </a:rPr>
              <a:t>。 </a:t>
            </a:r>
          </a:p>
        </p:txBody>
      </p:sp>
      <p:sp>
        <p:nvSpPr>
          <p:cNvPr id="9" name="Rectangle 2051"/>
          <p:cNvSpPr>
            <a:spLocks noChangeArrowheads="1"/>
          </p:cNvSpPr>
          <p:nvPr/>
        </p:nvSpPr>
        <p:spPr bwMode="auto">
          <a:xfrm>
            <a:off x="4914900" y="1535084"/>
            <a:ext cx="3276600" cy="1292662"/>
          </a:xfrm>
          <a:prstGeom prst="rect">
            <a:avLst/>
          </a:prstGeom>
          <a:solidFill>
            <a:schemeClr val="accent1"/>
          </a:solidFill>
          <a:ln>
            <a:noFill/>
          </a:ln>
          <a:effectLst/>
          <a:extLst/>
        </p:spPr>
        <p:txBody>
          <a:bodyPr>
            <a:spAutoFit/>
          </a:bodyPr>
          <a:lstStyle/>
          <a:p>
            <a:pPr indent="684213" algn="l">
              <a:lnSpc>
                <a:spcPct val="130000"/>
              </a:lnSpc>
            </a:pPr>
            <a:r>
              <a:rPr lang="en-US" altLang="zh-CN" sz="2000" b="1" dirty="0">
                <a:latin typeface="Times New Roman" charset="0"/>
              </a:rPr>
              <a:t>G[S]</a:t>
            </a:r>
            <a:r>
              <a:rPr lang="zh-CN" altLang="en-US" sz="2000" b="1" dirty="0" smtClean="0">
                <a:latin typeface="Times New Roman" charset="0"/>
              </a:rPr>
              <a:t>：</a:t>
            </a:r>
            <a:r>
              <a:rPr lang="en-US" altLang="zh-CN" sz="2000" b="1" dirty="0" smtClean="0">
                <a:latin typeface="Times New Roman" charset="0"/>
              </a:rPr>
              <a:t>E→E+T︱T</a:t>
            </a:r>
            <a:endParaRPr lang="en-US" altLang="zh-CN" sz="2000" b="1" dirty="0">
              <a:latin typeface="Times New Roman" charset="0"/>
            </a:endParaRPr>
          </a:p>
          <a:p>
            <a:pPr indent="684213" algn="l" eaLnBrk="0" hangingPunct="0">
              <a:lnSpc>
                <a:spcPct val="130000"/>
              </a:lnSpc>
            </a:pPr>
            <a:r>
              <a:rPr lang="en-US" altLang="zh-CN" sz="2000" b="1" dirty="0">
                <a:latin typeface="Times New Roman" charset="0"/>
              </a:rPr>
              <a:t>     </a:t>
            </a:r>
            <a:r>
              <a:rPr lang="en-US" altLang="zh-CN" sz="2000" b="1" dirty="0" smtClean="0">
                <a:latin typeface="Times New Roman" charset="0"/>
              </a:rPr>
              <a:t>        T→T</a:t>
            </a:r>
            <a:r>
              <a:rPr lang="zh-CN" altLang="en-US" sz="2000" b="1" dirty="0" smtClean="0">
                <a:latin typeface="Times New Roman" charset="0"/>
              </a:rPr>
              <a:t>*</a:t>
            </a:r>
            <a:r>
              <a:rPr lang="en-US" altLang="zh-CN" sz="2000" b="1" dirty="0" smtClean="0">
                <a:latin typeface="Times New Roman" charset="0"/>
              </a:rPr>
              <a:t>F︱F</a:t>
            </a:r>
            <a:endParaRPr lang="en-US" altLang="zh-CN" sz="2000" b="1" dirty="0">
              <a:latin typeface="Times New Roman" charset="0"/>
            </a:endParaRPr>
          </a:p>
          <a:p>
            <a:pPr indent="684213" algn="l" eaLnBrk="0" hangingPunct="0">
              <a:lnSpc>
                <a:spcPct val="130000"/>
              </a:lnSpc>
            </a:pPr>
            <a:r>
              <a:rPr lang="en-US" altLang="zh-CN" sz="2000" b="1" dirty="0">
                <a:latin typeface="Times New Roman" charset="0"/>
              </a:rPr>
              <a:t> </a:t>
            </a:r>
            <a:r>
              <a:rPr lang="en-US" altLang="zh-CN" sz="2000" b="1" dirty="0" smtClean="0">
                <a:latin typeface="Times New Roman" charset="0"/>
              </a:rPr>
              <a:t>            F→(E)︱id </a:t>
            </a:r>
            <a:endParaRPr lang="en-US" altLang="zh-CN" sz="2000" b="1" dirty="0">
              <a:latin typeface="Times New Roman" charset="0"/>
            </a:endParaRPr>
          </a:p>
        </p:txBody>
      </p:sp>
    </p:spTree>
    <p:extLst>
      <p:ext uri="{BB962C8B-B14F-4D97-AF65-F5344CB8AC3E}">
        <p14:creationId xmlns:p14="http://schemas.microsoft.com/office/powerpoint/2010/main" val="290650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BB7DB7EF-A4E0-43BF-8C30-F782B3788AF4}" type="slidenum">
              <a:rPr lang="en-US" altLang="zh-CN"/>
              <a:pPr/>
              <a:t>35</a:t>
            </a:fld>
            <a:endParaRPr lang="en-US" altLang="zh-CN"/>
          </a:p>
        </p:txBody>
      </p:sp>
      <p:sp>
        <p:nvSpPr>
          <p:cNvPr id="23557" name="Text Box 5"/>
          <p:cNvSpPr txBox="1">
            <a:spLocks noChangeArrowheads="1"/>
          </p:cNvSpPr>
          <p:nvPr/>
        </p:nvSpPr>
        <p:spPr bwMode="auto">
          <a:xfrm>
            <a:off x="914400" y="1447800"/>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b="1" dirty="0" smtClean="0">
                <a:solidFill>
                  <a:srgbClr val="CC0099"/>
                </a:solidFill>
                <a:latin typeface="Times New Roman" charset="0"/>
                <a:ea typeface="黑体" pitchFamily="2" charset="-122"/>
              </a:rPr>
              <a:t>4.4.1</a:t>
            </a:r>
            <a:r>
              <a:rPr lang="zh-CN" altLang="en-US" sz="2400" b="1" dirty="0">
                <a:solidFill>
                  <a:srgbClr val="CC0099"/>
                </a:solidFill>
                <a:latin typeface="Times New Roman" charset="0"/>
                <a:ea typeface="黑体" pitchFamily="2" charset="-122"/>
              </a:rPr>
              <a:t>　递归子程序</a:t>
            </a:r>
            <a:r>
              <a:rPr lang="zh-CN" altLang="en-US" sz="2400" b="1" dirty="0" smtClean="0">
                <a:solidFill>
                  <a:srgbClr val="CC0099"/>
                </a:solidFill>
                <a:latin typeface="Times New Roman" charset="0"/>
                <a:ea typeface="黑体" pitchFamily="2" charset="-122"/>
              </a:rPr>
              <a:t>法（递归下降分析法）</a:t>
            </a:r>
            <a:r>
              <a:rPr lang="zh-CN" altLang="en-US" sz="2400" dirty="0" smtClean="0"/>
              <a:t> </a:t>
            </a:r>
            <a:endParaRPr lang="zh-CN" altLang="en-US" sz="2400" dirty="0"/>
          </a:p>
        </p:txBody>
      </p:sp>
      <p:sp>
        <p:nvSpPr>
          <p:cNvPr id="23558" name="Text Box 6"/>
          <p:cNvSpPr txBox="1">
            <a:spLocks noChangeArrowheads="1"/>
          </p:cNvSpPr>
          <p:nvPr/>
        </p:nvSpPr>
        <p:spPr bwMode="auto">
          <a:xfrm>
            <a:off x="914400" y="2057400"/>
            <a:ext cx="7696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charset="0"/>
                <a:ea typeface="宋体" pitchFamily="2" charset="-122"/>
              </a:defRPr>
            </a:lvl1pPr>
            <a:lvl2pPr marL="58578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a:t>递归子程序法是将每个非终结符编写成一个递归子程序，即语法分析</a:t>
            </a:r>
            <a:r>
              <a:rPr lang="zh-CN" altLang="en-US" sz="2000" b="1" dirty="0" smtClean="0"/>
              <a:t>程序</a:t>
            </a:r>
            <a:r>
              <a:rPr lang="zh-CN" altLang="en-US" sz="2000" b="1" dirty="0"/>
              <a:t>由</a:t>
            </a:r>
            <a:r>
              <a:rPr lang="zh-CN" altLang="en-US" sz="2000" b="1" dirty="0" smtClean="0"/>
              <a:t>每个</a:t>
            </a:r>
            <a:r>
              <a:rPr lang="zh-CN" altLang="en-US" sz="2000" b="1" dirty="0"/>
              <a:t>递归子程序完成选择规则、推导和匹配的功能。</a:t>
            </a:r>
          </a:p>
          <a:p>
            <a:pPr algn="l">
              <a:lnSpc>
                <a:spcPct val="130000"/>
              </a:lnSpc>
              <a:spcBef>
                <a:spcPct val="50000"/>
              </a:spcBef>
            </a:pPr>
            <a:r>
              <a:rPr lang="zh-CN" altLang="en-US" sz="2000" b="1" dirty="0"/>
              <a:t>在递归子程序中，选择规则的实现步骤是将输入串“下一个符号”逐个与</a:t>
            </a:r>
            <a:r>
              <a:rPr lang="en-US" altLang="zh-CN" sz="2000" b="1" dirty="0"/>
              <a:t>A</a:t>
            </a:r>
            <a:r>
              <a:rPr lang="zh-CN" altLang="en-US" sz="2000" b="1" dirty="0"/>
              <a:t>规则的选择集进行判定，“下一个符号”属于哪个选择集，便选择相应规则推导。只有当“下一个符号”不属于任何选择集时，报告语法错误。</a:t>
            </a:r>
          </a:p>
          <a:p>
            <a:pPr algn="l">
              <a:lnSpc>
                <a:spcPct val="130000"/>
              </a:lnSpc>
              <a:spcBef>
                <a:spcPct val="50000"/>
              </a:spcBef>
            </a:pPr>
            <a:r>
              <a:rPr lang="zh-CN" altLang="en-US" sz="2000" b="1" dirty="0"/>
              <a:t>按照递归子程序法构造的语法分析程序是由一个总控子程序和一组非终结符对应的递归子程序组成的。  </a:t>
            </a:r>
          </a:p>
        </p:txBody>
      </p:sp>
      <p:sp>
        <p:nvSpPr>
          <p:cNvPr id="23559" name="Rectangle 7"/>
          <p:cNvSpPr>
            <a:spLocks noGrp="1" noChangeArrowheads="1"/>
          </p:cNvSpPr>
          <p:nvPr>
            <p:ph type="title"/>
          </p:nvPr>
        </p:nvSpPr>
        <p:spPr>
          <a:xfrm>
            <a:off x="914400" y="609600"/>
            <a:ext cx="5859463" cy="457200"/>
          </a:xfrm>
        </p:spPr>
        <p:txBody>
          <a:bodyPr/>
          <a:lstStyle/>
          <a:p>
            <a:r>
              <a:rPr lang="en-US" altLang="zh-CN" sz="2800" b="1" dirty="0" smtClean="0">
                <a:solidFill>
                  <a:srgbClr val="0000FF"/>
                </a:solidFill>
                <a:latin typeface="Times New Roman" charset="0"/>
                <a:ea typeface="黑体" pitchFamily="2" charset="-122"/>
              </a:rPr>
              <a:t>4.4</a:t>
            </a:r>
            <a:r>
              <a:rPr lang="zh-CN" altLang="en-US" sz="2800" b="1" dirty="0">
                <a:solidFill>
                  <a:srgbClr val="0000FF"/>
                </a:solidFill>
                <a:latin typeface="Times New Roman" charset="0"/>
                <a:ea typeface="黑体" pitchFamily="2" charset="-122"/>
              </a:rPr>
              <a:t>　确定的自顶向下语法分析方法</a:t>
            </a:r>
          </a:p>
        </p:txBody>
      </p:sp>
    </p:spTree>
    <p:extLst>
      <p:ext uri="{BB962C8B-B14F-4D97-AF65-F5344CB8AC3E}">
        <p14:creationId xmlns:p14="http://schemas.microsoft.com/office/powerpoint/2010/main" val="168787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229600" cy="609600"/>
          </a:xfrm>
        </p:spPr>
        <p:txBody>
          <a:bodyPr/>
          <a:lstStyle/>
          <a:p>
            <a:r>
              <a:rPr lang="zh-CN" altLang="en-US" sz="2800" dirty="0" smtClean="0"/>
              <a:t>递归 子程序分析的编写</a:t>
            </a:r>
            <a:endParaRPr lang="zh-CN" altLang="en-US" sz="2800" dirty="0"/>
          </a:p>
        </p:txBody>
      </p:sp>
      <p:sp>
        <p:nvSpPr>
          <p:cNvPr id="3" name="内容占位符 2"/>
          <p:cNvSpPr>
            <a:spLocks noGrp="1"/>
          </p:cNvSpPr>
          <p:nvPr>
            <p:ph idx="1"/>
          </p:nvPr>
        </p:nvSpPr>
        <p:spPr>
          <a:xfrm>
            <a:off x="10510" y="1219200"/>
            <a:ext cx="9133490" cy="4525963"/>
          </a:xfrm>
        </p:spPr>
        <p:txBody>
          <a:bodyPr/>
          <a:lstStyle/>
          <a:p>
            <a:r>
              <a:rPr lang="zh-CN" altLang="en-US" sz="2400" dirty="0" smtClean="0"/>
              <a:t>分析从文法开始符号的产生式开始，从左至右读入一个字符</a:t>
            </a:r>
            <a:endParaRPr lang="en-US" altLang="zh-CN" sz="2400" dirty="0" smtClean="0"/>
          </a:p>
          <a:p>
            <a:r>
              <a:rPr lang="zh-CN" altLang="en-US" sz="2400" dirty="0" smtClean="0"/>
              <a:t>当遇到终结符</a:t>
            </a:r>
            <a:r>
              <a:rPr lang="en-US" altLang="zh-CN" sz="2400" dirty="0" smtClean="0"/>
              <a:t>a</a:t>
            </a:r>
            <a:r>
              <a:rPr lang="zh-CN" altLang="en-US" sz="2400" dirty="0" smtClean="0"/>
              <a:t>时，则编写语句</a:t>
            </a:r>
            <a:endParaRPr lang="en-US" altLang="zh-CN" sz="2400" dirty="0" smtClean="0"/>
          </a:p>
          <a:p>
            <a:pPr marL="400050" lvl="1" indent="0">
              <a:buNone/>
            </a:pPr>
            <a:r>
              <a:rPr lang="en-US" altLang="zh-CN" sz="2000" dirty="0" smtClean="0"/>
              <a:t>If</a:t>
            </a:r>
            <a:r>
              <a:rPr lang="zh-CN" altLang="en-US" sz="2000" dirty="0" smtClean="0"/>
              <a:t>（当前读入的符号</a:t>
            </a:r>
            <a:r>
              <a:rPr lang="en-US" altLang="zh-CN" sz="2000" dirty="0" smtClean="0"/>
              <a:t>==a</a:t>
            </a:r>
            <a:r>
              <a:rPr lang="zh-CN" altLang="en-US" sz="2000" dirty="0" smtClean="0"/>
              <a:t>）读下一个输入符号</a:t>
            </a:r>
            <a:endParaRPr lang="en-US" altLang="zh-CN" sz="2000" dirty="0" smtClean="0"/>
          </a:p>
          <a:p>
            <a:r>
              <a:rPr lang="zh-CN" altLang="en-US" sz="2400" dirty="0" smtClean="0"/>
              <a:t>当遇到非终结符</a:t>
            </a:r>
            <a:r>
              <a:rPr lang="en-US" altLang="zh-CN" sz="2400" dirty="0" smtClean="0"/>
              <a:t>A</a:t>
            </a:r>
            <a:r>
              <a:rPr lang="zh-CN" altLang="en-US" sz="2400" dirty="0" smtClean="0"/>
              <a:t>时，则编写语句调用</a:t>
            </a:r>
            <a:r>
              <a:rPr lang="en-US" altLang="zh-CN" sz="2400" dirty="0" smtClean="0"/>
              <a:t>PA</a:t>
            </a:r>
            <a:r>
              <a:rPr lang="zh-CN" altLang="en-US" sz="2400" dirty="0" smtClean="0"/>
              <a:t>（）</a:t>
            </a:r>
            <a:endParaRPr lang="en-US" altLang="zh-CN" sz="2400" dirty="0" smtClean="0"/>
          </a:p>
          <a:p>
            <a:r>
              <a:rPr lang="zh-CN" altLang="en-US" sz="2400" dirty="0" smtClean="0"/>
              <a:t>等遇到</a:t>
            </a:r>
            <a:r>
              <a:rPr lang="en-US" altLang="zh-CN" sz="2400" dirty="0" smtClean="0"/>
              <a:t>A→ᵋ</a:t>
            </a:r>
            <a:r>
              <a:rPr lang="zh-CN" altLang="en-US" sz="2400" dirty="0" smtClean="0"/>
              <a:t>时，则编写语句</a:t>
            </a:r>
            <a:endParaRPr lang="en-US" altLang="zh-CN" sz="2400" dirty="0" smtClean="0"/>
          </a:p>
          <a:p>
            <a:pPr marL="400050" lvl="1" indent="0">
              <a:buNone/>
            </a:pPr>
            <a:r>
              <a:rPr lang="en-US" altLang="zh-CN" sz="2000" dirty="0" smtClean="0"/>
              <a:t>If</a:t>
            </a:r>
            <a:r>
              <a:rPr lang="zh-CN" altLang="en-US" sz="2000" dirty="0" smtClean="0"/>
              <a:t>（当前读来的输入符号不属于</a:t>
            </a:r>
            <a:r>
              <a:rPr lang="en-US" altLang="zh-CN" sz="2000" dirty="0" smtClean="0"/>
              <a:t>FOLLOW</a:t>
            </a:r>
            <a:r>
              <a:rPr lang="zh-CN" altLang="en-US" sz="2000" dirty="0" smtClean="0"/>
              <a:t>（</a:t>
            </a:r>
            <a:r>
              <a:rPr lang="en-US" altLang="zh-CN" sz="2000" dirty="0" smtClean="0"/>
              <a:t>A</a:t>
            </a:r>
            <a:r>
              <a:rPr lang="zh-CN" altLang="en-US" sz="2000" dirty="0" smtClean="0"/>
              <a:t>））</a:t>
            </a:r>
            <a:r>
              <a:rPr lang="en-US" altLang="zh-CN" sz="2000" dirty="0" smtClean="0"/>
              <a:t>error</a:t>
            </a:r>
            <a:r>
              <a:rPr lang="zh-CN" altLang="en-US" sz="2000" dirty="0" smtClean="0"/>
              <a:t>（）</a:t>
            </a:r>
            <a:endParaRPr lang="en-US" altLang="zh-CN" sz="2000" dirty="0" smtClean="0"/>
          </a:p>
          <a:p>
            <a:r>
              <a:rPr lang="zh-CN" altLang="en-US" sz="2400" dirty="0" smtClean="0"/>
              <a:t>当某个非终结符的规则有多个候选式时，按</a:t>
            </a:r>
            <a:r>
              <a:rPr lang="en-US" altLang="zh-CN" sz="2400" dirty="0" smtClean="0"/>
              <a:t>LL</a:t>
            </a:r>
            <a:r>
              <a:rPr lang="zh-CN" altLang="en-US" sz="2400" dirty="0" smtClean="0"/>
              <a:t>（</a:t>
            </a:r>
            <a:r>
              <a:rPr lang="en-US" altLang="zh-CN" sz="2400" dirty="0" smtClean="0"/>
              <a:t>1</a:t>
            </a:r>
            <a:r>
              <a:rPr lang="zh-CN" altLang="en-US" sz="2400" dirty="0" smtClean="0"/>
              <a:t>）文法的条件能唯一选择一个候选式进行推导</a:t>
            </a:r>
            <a:endParaRPr lang="en-US" altLang="zh-CN" sz="2400" dirty="0" smtClean="0"/>
          </a:p>
          <a:p>
            <a:endParaRPr lang="zh-CN" altLang="en-US" sz="2400" dirty="0"/>
          </a:p>
        </p:txBody>
      </p:sp>
    </p:spTree>
    <p:extLst>
      <p:ext uri="{BB962C8B-B14F-4D97-AF65-F5344CB8AC3E}">
        <p14:creationId xmlns:p14="http://schemas.microsoft.com/office/powerpoint/2010/main" val="3690364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DC670B6D-45A0-4DBD-BB12-52C230404FDD}" type="slidenum">
              <a:rPr lang="en-US" altLang="zh-CN"/>
              <a:pPr/>
              <a:t>37</a:t>
            </a:fld>
            <a:endParaRPr lang="en-US" altLang="zh-CN"/>
          </a:p>
        </p:txBody>
      </p:sp>
      <p:sp>
        <p:nvSpPr>
          <p:cNvPr id="46082" name="Text Box 2"/>
          <p:cNvSpPr txBox="1">
            <a:spLocks noChangeArrowheads="1"/>
          </p:cNvSpPr>
          <p:nvPr/>
        </p:nvSpPr>
        <p:spPr bwMode="auto">
          <a:xfrm>
            <a:off x="762000" y="974725"/>
            <a:ext cx="762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kumimoji="1" sz="2400">
                <a:solidFill>
                  <a:schemeClr val="tx1"/>
                </a:solidFill>
                <a:latin typeface="Times New Roman" charset="0"/>
                <a:ea typeface="宋体" pitchFamily="2" charset="-122"/>
              </a:defRPr>
            </a:lvl1pPr>
            <a:lvl2pPr marL="1239838">
              <a:defRPr kumimoji="1" sz="2400">
                <a:solidFill>
                  <a:schemeClr val="tx1"/>
                </a:solidFill>
                <a:latin typeface="Times New Roman" charset="0"/>
                <a:ea typeface="宋体" pitchFamily="2" charset="-122"/>
              </a:defRPr>
            </a:lvl2pPr>
            <a:lvl3pPr marL="1430338">
              <a:defRPr kumimoji="1" sz="2400">
                <a:solidFill>
                  <a:schemeClr val="tx1"/>
                </a:solidFill>
                <a:latin typeface="Times New Roman" charset="0"/>
                <a:ea typeface="宋体" pitchFamily="2" charset="-122"/>
              </a:defRPr>
            </a:lvl3pPr>
            <a:lvl4pPr marL="1620838">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pPr>
            <a:r>
              <a:rPr lang="zh-CN" altLang="en-US" sz="2000" b="1" dirty="0" smtClean="0"/>
              <a:t>例</a:t>
            </a:r>
            <a:r>
              <a:rPr lang="en-US" altLang="zh-CN" sz="2000" b="1" dirty="0" smtClean="0"/>
              <a:t>4.8  </a:t>
            </a:r>
            <a:r>
              <a:rPr lang="zh-CN" altLang="en-US" sz="2000" b="1" dirty="0"/>
              <a:t>设文法</a:t>
            </a:r>
            <a:r>
              <a:rPr lang="en-US" altLang="zh-CN" sz="2000" b="1" dirty="0"/>
              <a:t>G[E]</a:t>
            </a:r>
            <a:r>
              <a:rPr lang="zh-CN" altLang="en-US" sz="2000" b="1" dirty="0"/>
              <a:t>定义如下，试设计其语法分析递归子程序。 </a:t>
            </a:r>
          </a:p>
        </p:txBody>
      </p:sp>
      <p:grpSp>
        <p:nvGrpSpPr>
          <p:cNvPr id="46087" name="Group 7"/>
          <p:cNvGrpSpPr>
            <a:grpSpLocks/>
          </p:cNvGrpSpPr>
          <p:nvPr/>
        </p:nvGrpSpPr>
        <p:grpSpPr bwMode="auto">
          <a:xfrm>
            <a:off x="2362200" y="1520825"/>
            <a:ext cx="3871913" cy="1527175"/>
            <a:chOff x="-2" y="-2"/>
            <a:chExt cx="1998" cy="676"/>
          </a:xfrm>
        </p:grpSpPr>
        <p:grpSp>
          <p:nvGrpSpPr>
            <p:cNvPr id="46085" name="Group 5"/>
            <p:cNvGrpSpPr>
              <a:grpSpLocks/>
            </p:cNvGrpSpPr>
            <p:nvPr/>
          </p:nvGrpSpPr>
          <p:grpSpPr bwMode="auto">
            <a:xfrm>
              <a:off x="0" y="0"/>
              <a:ext cx="1994" cy="672"/>
              <a:chOff x="0" y="0"/>
              <a:chExt cx="1994" cy="672"/>
            </a:xfrm>
          </p:grpSpPr>
          <p:sp>
            <p:nvSpPr>
              <p:cNvPr id="46083" name="Rectangle 3"/>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84213" algn="just">
                  <a:lnSpc>
                    <a:spcPct val="110000"/>
                  </a:lnSpc>
                  <a:spcBef>
                    <a:spcPct val="10000"/>
                  </a:spcBef>
                </a:pPr>
                <a:r>
                  <a:rPr lang="en-US" altLang="zh-CN" sz="2000" b="1">
                    <a:latin typeface="Times New Roman" charset="0"/>
                  </a:rPr>
                  <a:t>G[E]</a:t>
                </a:r>
                <a:r>
                  <a:rPr lang="zh-CN" altLang="en-US" sz="2000" b="1">
                    <a:latin typeface="Times New Roman" charset="0"/>
                  </a:rPr>
                  <a:t>：</a:t>
                </a:r>
                <a:r>
                  <a:rPr lang="en-US" altLang="zh-CN" sz="2000" b="1">
                    <a:latin typeface="Times New Roman" charset="0"/>
                  </a:rPr>
                  <a:t>E→eBaA</a:t>
                </a:r>
              </a:p>
              <a:p>
                <a:pPr indent="684213" algn="just" eaLnBrk="0" hangingPunct="0">
                  <a:lnSpc>
                    <a:spcPct val="110000"/>
                  </a:lnSpc>
                  <a:spcBef>
                    <a:spcPct val="10000"/>
                  </a:spcBef>
                </a:pPr>
                <a:r>
                  <a:rPr lang="en-US" altLang="zh-CN" sz="2000" b="1">
                    <a:latin typeface="Times New Roman" charset="0"/>
                  </a:rPr>
                  <a:t>       A→a︱bAcB</a:t>
                </a:r>
              </a:p>
              <a:p>
                <a:pPr indent="684213" algn="just" eaLnBrk="0" hangingPunct="0">
                  <a:lnSpc>
                    <a:spcPct val="110000"/>
                  </a:lnSpc>
                  <a:spcBef>
                    <a:spcPct val="10000"/>
                  </a:spcBef>
                </a:pPr>
                <a:r>
                  <a:rPr lang="en-US" altLang="zh-CN" sz="2000" b="1">
                    <a:latin typeface="Times New Roman" charset="0"/>
                  </a:rPr>
                  <a:t>       B→dEd︱aC</a:t>
                </a:r>
              </a:p>
              <a:p>
                <a:pPr indent="684213" algn="just" eaLnBrk="0" hangingPunct="0">
                  <a:lnSpc>
                    <a:spcPct val="110000"/>
                  </a:lnSpc>
                  <a:spcBef>
                    <a:spcPct val="10000"/>
                  </a:spcBef>
                </a:pPr>
                <a:r>
                  <a:rPr lang="en-US" altLang="zh-CN" sz="2000" b="1">
                    <a:latin typeface="Times New Roman" charset="0"/>
                  </a:rPr>
                  <a:t>       C→e︱dC</a:t>
                </a:r>
              </a:p>
            </p:txBody>
          </p:sp>
          <p:sp>
            <p:nvSpPr>
              <p:cNvPr id="46084" name="Rectangle 4"/>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086" name="Rectangle 6"/>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088" name="Rectangle 8"/>
          <p:cNvSpPr>
            <a:spLocks noChangeArrowheads="1"/>
          </p:cNvSpPr>
          <p:nvPr/>
        </p:nvSpPr>
        <p:spPr bwMode="auto">
          <a:xfrm>
            <a:off x="2133600" y="3794125"/>
            <a:ext cx="5867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latin typeface="Times New Roman" charset="0"/>
              </a:rPr>
              <a:t>SELECT(</a:t>
            </a:r>
            <a:r>
              <a:rPr lang="en-US" altLang="zh-CN" sz="2000" b="1" dirty="0" err="1">
                <a:latin typeface="Times New Roman" charset="0"/>
              </a:rPr>
              <a:t>eBaA</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{e}</a:t>
            </a:r>
          </a:p>
          <a:p>
            <a:pPr algn="l">
              <a:spcBef>
                <a:spcPct val="50000"/>
              </a:spcBef>
            </a:pPr>
            <a:r>
              <a:rPr lang="en-US" altLang="zh-CN" sz="2000" b="1" dirty="0">
                <a:latin typeface="Times New Roman" charset="0"/>
              </a:rPr>
              <a:t>SELECT(</a:t>
            </a:r>
            <a:r>
              <a:rPr lang="en-US" altLang="zh-CN" sz="2000" b="1" dirty="0" err="1">
                <a:latin typeface="Times New Roman" charset="0"/>
              </a:rPr>
              <a:t>A→a</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a:t>
            </a:r>
            <a:r>
              <a:rPr lang="zh-CN" altLang="en-US" sz="2000" b="1" dirty="0">
                <a:latin typeface="Times New Roman" charset="0"/>
              </a:rPr>
              <a:t>，</a:t>
            </a:r>
            <a:r>
              <a:rPr lang="en-US" altLang="zh-CN" sz="2000" b="1" dirty="0">
                <a:latin typeface="Times New Roman" charset="0"/>
              </a:rPr>
              <a:t>SELECT(</a:t>
            </a:r>
            <a:r>
              <a:rPr lang="en-US" altLang="zh-CN" sz="2000" b="1" dirty="0" err="1">
                <a:latin typeface="Times New Roman" charset="0"/>
              </a:rPr>
              <a:t>A→bAcB</a:t>
            </a:r>
            <a:r>
              <a:rPr lang="en-US" altLang="zh-CN" sz="2000" b="1" dirty="0">
                <a:latin typeface="Times New Roman" charset="0"/>
              </a:rPr>
              <a:t>) </a:t>
            </a:r>
            <a:r>
              <a:rPr lang="zh-CN" altLang="en-US" sz="2000" b="1" dirty="0">
                <a:latin typeface="Times New Roman" charset="0"/>
              </a:rPr>
              <a:t>＝ </a:t>
            </a:r>
            <a:r>
              <a:rPr lang="en-US" altLang="zh-CN" sz="2000" b="1" dirty="0">
                <a:latin typeface="Times New Roman" charset="0"/>
              </a:rPr>
              <a:t>{b}</a:t>
            </a:r>
          </a:p>
          <a:p>
            <a:pPr algn="l">
              <a:spcBef>
                <a:spcPct val="50000"/>
              </a:spcBef>
            </a:pPr>
            <a:r>
              <a:rPr lang="en-US" altLang="zh-CN" sz="2000" b="1" dirty="0">
                <a:latin typeface="Times New Roman" charset="0"/>
              </a:rPr>
              <a:t>SELECT(B→ </a:t>
            </a:r>
            <a:r>
              <a:rPr lang="en-US" altLang="zh-CN" sz="2000" b="1" dirty="0" err="1">
                <a:latin typeface="Times New Roman" charset="0"/>
              </a:rPr>
              <a:t>dEd</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{d}</a:t>
            </a:r>
            <a:r>
              <a:rPr lang="zh-CN" altLang="en-US" sz="2000" b="1" dirty="0">
                <a:latin typeface="Times New Roman" charset="0"/>
              </a:rPr>
              <a:t>，</a:t>
            </a:r>
            <a:r>
              <a:rPr lang="en-US" altLang="zh-CN" sz="2000" b="1" dirty="0">
                <a:latin typeface="Times New Roman" charset="0"/>
              </a:rPr>
              <a:t>SELECT(</a:t>
            </a:r>
            <a:r>
              <a:rPr lang="en-US" altLang="zh-CN" sz="2000" b="1" dirty="0" err="1">
                <a:latin typeface="Times New Roman" charset="0"/>
              </a:rPr>
              <a:t>B→aC</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{a}</a:t>
            </a:r>
          </a:p>
          <a:p>
            <a:pPr algn="l">
              <a:spcBef>
                <a:spcPct val="50000"/>
              </a:spcBef>
            </a:pPr>
            <a:r>
              <a:rPr lang="en-US" altLang="zh-CN" sz="2000" b="1" dirty="0">
                <a:latin typeface="Times New Roman" charset="0"/>
              </a:rPr>
              <a:t>SELECT(</a:t>
            </a:r>
            <a:r>
              <a:rPr lang="en-US" altLang="zh-CN" sz="2000" b="1" dirty="0" err="1">
                <a:latin typeface="Times New Roman" charset="0"/>
              </a:rPr>
              <a:t>C→dC</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{d}</a:t>
            </a:r>
          </a:p>
        </p:txBody>
      </p:sp>
      <p:sp>
        <p:nvSpPr>
          <p:cNvPr id="46089" name="Text Box 9"/>
          <p:cNvSpPr txBox="1">
            <a:spLocks noChangeArrowheads="1"/>
          </p:cNvSpPr>
          <p:nvPr/>
        </p:nvSpPr>
        <p:spPr bwMode="auto">
          <a:xfrm>
            <a:off x="685800" y="3260725"/>
            <a:ext cx="708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charset="0"/>
              </a:rPr>
              <a:t>（</a:t>
            </a:r>
            <a:r>
              <a:rPr lang="en-US" altLang="zh-CN" sz="2000" b="1" dirty="0">
                <a:latin typeface="Times New Roman" charset="0"/>
              </a:rPr>
              <a:t>1</a:t>
            </a:r>
            <a:r>
              <a:rPr lang="zh-CN" altLang="en-US" sz="2000" b="1" dirty="0">
                <a:latin typeface="Times New Roman" charset="0"/>
              </a:rPr>
              <a:t>）计算</a:t>
            </a:r>
            <a:r>
              <a:rPr lang="en-US" altLang="zh-CN" sz="2000" b="1" dirty="0">
                <a:latin typeface="Times New Roman" charset="0"/>
              </a:rPr>
              <a:t>SELECT</a:t>
            </a:r>
            <a:r>
              <a:rPr lang="zh-CN" altLang="en-US" sz="2000" b="1" dirty="0">
                <a:latin typeface="Times New Roman" charset="0"/>
              </a:rPr>
              <a:t>结果如下，文法</a:t>
            </a:r>
            <a:r>
              <a:rPr lang="en-US" altLang="zh-CN" sz="2000" b="1" dirty="0">
                <a:latin typeface="Times New Roman" charset="0"/>
              </a:rPr>
              <a:t>G[E] </a:t>
            </a:r>
            <a:r>
              <a:rPr lang="zh-CN" altLang="en-US" sz="2000" b="1" dirty="0">
                <a:latin typeface="Times New Roman" charset="0"/>
              </a:rPr>
              <a:t>显然是</a:t>
            </a:r>
            <a:r>
              <a:rPr lang="en-US" altLang="zh-CN" sz="2000" b="1" dirty="0">
                <a:latin typeface="Times New Roman" charset="0"/>
              </a:rPr>
              <a:t>LL(1)</a:t>
            </a:r>
            <a:r>
              <a:rPr lang="zh-CN" altLang="en-US" sz="2000" b="1" dirty="0">
                <a:latin typeface="Times New Roman" charset="0"/>
              </a:rPr>
              <a:t>文法。</a:t>
            </a:r>
          </a:p>
        </p:txBody>
      </p:sp>
      <p:sp>
        <p:nvSpPr>
          <p:cNvPr id="46090" name="Text Box 10"/>
          <p:cNvSpPr txBox="1">
            <a:spLocks noChangeArrowheads="1"/>
          </p:cNvSpPr>
          <p:nvPr/>
        </p:nvSpPr>
        <p:spPr bwMode="auto">
          <a:xfrm>
            <a:off x="796636" y="5695719"/>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a:t>
            </a:r>
            <a:r>
              <a:rPr lang="en-US" altLang="zh-CN" sz="2000" b="1">
                <a:latin typeface="Times New Roman" charset="0"/>
              </a:rPr>
              <a:t>2</a:t>
            </a:r>
            <a:r>
              <a:rPr lang="zh-CN" altLang="en-US" sz="2000" b="1">
                <a:latin typeface="Times New Roman" charset="0"/>
              </a:rPr>
              <a:t>）设计递归子程序如下。</a:t>
            </a:r>
          </a:p>
        </p:txBody>
      </p:sp>
    </p:spTree>
    <p:extLst>
      <p:ext uri="{BB962C8B-B14F-4D97-AF65-F5344CB8AC3E}">
        <p14:creationId xmlns:p14="http://schemas.microsoft.com/office/powerpoint/2010/main" val="263670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1"/>
          <p:cNvSpPr>
            <a:spLocks noGrp="1"/>
          </p:cNvSpPr>
          <p:nvPr>
            <p:ph type="sldNum" sz="quarter" idx="10"/>
          </p:nvPr>
        </p:nvSpPr>
        <p:spPr/>
        <p:txBody>
          <a:bodyPr/>
          <a:lstStyle/>
          <a:p>
            <a:fld id="{C34119EE-3209-4C91-9DC6-3E046588BD3F}" type="slidenum">
              <a:rPr lang="en-US" altLang="zh-CN"/>
              <a:pPr/>
              <a:t>38</a:t>
            </a:fld>
            <a:endParaRPr lang="en-US" altLang="zh-CN"/>
          </a:p>
        </p:txBody>
      </p:sp>
      <p:grpSp>
        <p:nvGrpSpPr>
          <p:cNvPr id="29820" name="Group 124"/>
          <p:cNvGrpSpPr>
            <a:grpSpLocks/>
          </p:cNvGrpSpPr>
          <p:nvPr/>
        </p:nvGrpSpPr>
        <p:grpSpPr bwMode="auto">
          <a:xfrm>
            <a:off x="4343400" y="609600"/>
            <a:ext cx="4800600" cy="5257800"/>
            <a:chOff x="6090" y="1719"/>
            <a:chExt cx="3750" cy="6408"/>
          </a:xfrm>
        </p:grpSpPr>
        <p:grpSp>
          <p:nvGrpSpPr>
            <p:cNvPr id="29872" name="Group 176"/>
            <p:cNvGrpSpPr>
              <a:grpSpLocks/>
            </p:cNvGrpSpPr>
            <p:nvPr/>
          </p:nvGrpSpPr>
          <p:grpSpPr bwMode="auto">
            <a:xfrm>
              <a:off x="8070" y="7695"/>
              <a:ext cx="990" cy="432"/>
              <a:chOff x="2202" y="3390"/>
              <a:chExt cx="990" cy="432"/>
            </a:xfrm>
          </p:grpSpPr>
          <p:sp>
            <p:nvSpPr>
              <p:cNvPr id="29874" name="AutoShape 17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873" name="Text Box 177"/>
              <p:cNvSpPr txBox="1">
                <a:spLocks noChangeArrowheads="1"/>
              </p:cNvSpPr>
              <p:nvPr/>
            </p:nvSpPr>
            <p:spPr bwMode="auto">
              <a:xfrm>
                <a:off x="2202" y="3390"/>
                <a:ext cx="99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a:latin typeface="Times New Roman" charset="0"/>
                    <a:cs typeface="Times New Roman" charset="0"/>
                  </a:rPr>
                  <a:t>RETURN</a:t>
                </a:r>
                <a:endParaRPr lang="en-US" altLang="zh-CN" sz="1600">
                  <a:latin typeface="Times New Roman" charset="0"/>
                </a:endParaRPr>
              </a:p>
            </p:txBody>
          </p:sp>
        </p:grpSp>
        <p:grpSp>
          <p:nvGrpSpPr>
            <p:cNvPr id="29869" name="Group 173"/>
            <p:cNvGrpSpPr>
              <a:grpSpLocks/>
            </p:cNvGrpSpPr>
            <p:nvPr/>
          </p:nvGrpSpPr>
          <p:grpSpPr bwMode="auto">
            <a:xfrm>
              <a:off x="8190" y="1719"/>
              <a:ext cx="765" cy="417"/>
              <a:chOff x="2790" y="2183"/>
              <a:chExt cx="765" cy="417"/>
            </a:xfrm>
          </p:grpSpPr>
          <p:sp>
            <p:nvSpPr>
              <p:cNvPr id="29871" name="Text Box 175"/>
              <p:cNvSpPr txBox="1">
                <a:spLocks noChangeArrowheads="1"/>
              </p:cNvSpPr>
              <p:nvPr/>
            </p:nvSpPr>
            <p:spPr bwMode="auto">
              <a:xfrm>
                <a:off x="2805" y="2183"/>
                <a:ext cx="75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b="1"/>
                  <a:t>PA</a:t>
                </a:r>
                <a:r>
                  <a:rPr lang="en-US" altLang="zh-CN" sz="2000" b="1">
                    <a:latin typeface="宋体" pitchFamily="2" charset="-122"/>
                  </a:rPr>
                  <a:t>()</a:t>
                </a:r>
                <a:endParaRPr lang="en-US" altLang="zh-CN" sz="2000"/>
              </a:p>
              <a:p>
                <a:pPr eaLnBrk="0" hangingPunct="0"/>
                <a:endParaRPr lang="en-US" altLang="zh-CN" sz="2000">
                  <a:latin typeface="Times New Roman" charset="0"/>
                </a:endParaRPr>
              </a:p>
            </p:txBody>
          </p:sp>
          <p:sp>
            <p:nvSpPr>
              <p:cNvPr id="29870" name="AutoShape 17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868" name="Text Box 172"/>
            <p:cNvSpPr txBox="1">
              <a:spLocks noChangeArrowheads="1"/>
            </p:cNvSpPr>
            <p:nvPr/>
          </p:nvSpPr>
          <p:spPr bwMode="auto">
            <a:xfrm>
              <a:off x="6090" y="5943"/>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w←</a:t>
              </a:r>
              <a:r>
                <a:rPr lang="en-US" altLang="zh-CN" sz="2000"/>
                <a:t>read()</a:t>
              </a:r>
              <a:endParaRPr lang="en-US" altLang="zh-CN" sz="2000">
                <a:latin typeface="Times New Roman" charset="0"/>
              </a:endParaRPr>
            </a:p>
            <a:p>
              <a:pPr eaLnBrk="0" hangingPunct="0"/>
              <a:endParaRPr lang="en-US" altLang="zh-CN" sz="2000">
                <a:latin typeface="Times New Roman" charset="0"/>
              </a:endParaRPr>
            </a:p>
          </p:txBody>
        </p:sp>
        <p:sp>
          <p:nvSpPr>
            <p:cNvPr id="29867" name="AutoShape 171"/>
            <p:cNvSpPr>
              <a:spLocks noChangeArrowheads="1"/>
            </p:cNvSpPr>
            <p:nvPr/>
          </p:nvSpPr>
          <p:spPr bwMode="auto">
            <a:xfrm>
              <a:off x="8010" y="2364"/>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29866" name="Text Box 170"/>
            <p:cNvSpPr txBox="1">
              <a:spLocks noChangeArrowheads="1"/>
            </p:cNvSpPr>
            <p:nvPr/>
          </p:nvSpPr>
          <p:spPr bwMode="auto">
            <a:xfrm>
              <a:off x="8160" y="2394"/>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w</a:t>
              </a:r>
              <a:r>
                <a:rPr lang="zh-CN" altLang="en-US" sz="2000">
                  <a:latin typeface="Times New Roman" charset="0"/>
                </a:rPr>
                <a:t>＝</a:t>
              </a:r>
              <a:r>
                <a:rPr lang="en-US" altLang="zh-CN" sz="2000">
                  <a:solidFill>
                    <a:srgbClr val="FF0000"/>
                  </a:solidFill>
                </a:rPr>
                <a:t>a</a:t>
              </a:r>
              <a:endParaRPr lang="en-US" altLang="zh-CN" sz="2000">
                <a:latin typeface="Times New Roman" charset="0"/>
              </a:endParaRPr>
            </a:p>
            <a:p>
              <a:pPr eaLnBrk="0" hangingPunct="0"/>
              <a:endParaRPr lang="en-US" altLang="zh-CN" sz="2000">
                <a:latin typeface="Times New Roman" charset="0"/>
              </a:endParaRPr>
            </a:p>
          </p:txBody>
        </p:sp>
        <p:sp>
          <p:nvSpPr>
            <p:cNvPr id="29865" name="Text Box 169"/>
            <p:cNvSpPr txBox="1">
              <a:spLocks noChangeArrowheads="1"/>
            </p:cNvSpPr>
            <p:nvPr/>
          </p:nvSpPr>
          <p:spPr bwMode="auto">
            <a:xfrm>
              <a:off x="8760" y="3081"/>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w←</a:t>
              </a:r>
              <a:r>
                <a:rPr lang="en-US" altLang="zh-CN" sz="2000"/>
                <a:t>read()</a:t>
              </a:r>
              <a:endParaRPr lang="en-US" altLang="zh-CN" sz="2000">
                <a:latin typeface="Times New Roman" charset="0"/>
              </a:endParaRPr>
            </a:p>
            <a:p>
              <a:pPr eaLnBrk="0" hangingPunct="0"/>
              <a:endParaRPr lang="en-US" altLang="zh-CN" sz="2000">
                <a:latin typeface="Times New Roman" charset="0"/>
              </a:endParaRPr>
            </a:p>
          </p:txBody>
        </p:sp>
        <p:sp>
          <p:nvSpPr>
            <p:cNvPr id="29864" name="Text Box 168"/>
            <p:cNvSpPr txBox="1">
              <a:spLocks noChangeArrowheads="1"/>
            </p:cNvSpPr>
            <p:nvPr/>
          </p:nvSpPr>
          <p:spPr bwMode="auto">
            <a:xfrm>
              <a:off x="6105" y="6687"/>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P</a:t>
              </a:r>
              <a:r>
                <a:rPr lang="en-US" altLang="zh-CN" sz="2000">
                  <a:solidFill>
                    <a:srgbClr val="FF00FF"/>
                  </a:solidFill>
                  <a:latin typeface="Times New Roman" charset="0"/>
                </a:rPr>
                <a:t>B(</a:t>
              </a:r>
              <a:r>
                <a:rPr lang="en-US" altLang="zh-CN" sz="2000">
                  <a:latin typeface="Times New Roman" charset="0"/>
                </a:rPr>
                <a:t>)</a:t>
              </a:r>
            </a:p>
            <a:p>
              <a:pPr eaLnBrk="0" hangingPunct="0"/>
              <a:endParaRPr lang="en-US" altLang="zh-CN" sz="2000">
                <a:latin typeface="Times New Roman" charset="0"/>
              </a:endParaRPr>
            </a:p>
          </p:txBody>
        </p:sp>
        <p:sp>
          <p:nvSpPr>
            <p:cNvPr id="29863" name="AutoShape 167"/>
            <p:cNvSpPr>
              <a:spLocks noChangeArrowheads="1"/>
            </p:cNvSpPr>
            <p:nvPr/>
          </p:nvSpPr>
          <p:spPr bwMode="auto">
            <a:xfrm>
              <a:off x="7290" y="3069"/>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29862" name="Text Box 166"/>
            <p:cNvSpPr txBox="1">
              <a:spLocks noChangeArrowheads="1"/>
            </p:cNvSpPr>
            <p:nvPr/>
          </p:nvSpPr>
          <p:spPr bwMode="auto">
            <a:xfrm>
              <a:off x="7440" y="3099"/>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w</a:t>
              </a:r>
              <a:r>
                <a:rPr lang="zh-CN" altLang="en-US" sz="2000">
                  <a:latin typeface="Times New Roman" charset="0"/>
                </a:rPr>
                <a:t>＝</a:t>
              </a:r>
              <a:r>
                <a:rPr lang="en-US" altLang="zh-CN" sz="2000">
                  <a:solidFill>
                    <a:srgbClr val="FF00FF"/>
                  </a:solidFill>
                </a:rPr>
                <a:t>b</a:t>
              </a:r>
              <a:endParaRPr lang="en-US" altLang="zh-CN" sz="2000">
                <a:latin typeface="Times New Roman" charset="0"/>
              </a:endParaRPr>
            </a:p>
            <a:p>
              <a:pPr eaLnBrk="0" hangingPunct="0"/>
              <a:endParaRPr lang="en-US" altLang="zh-CN" sz="2000">
                <a:latin typeface="Times New Roman" charset="0"/>
              </a:endParaRPr>
            </a:p>
          </p:txBody>
        </p:sp>
        <p:sp>
          <p:nvSpPr>
            <p:cNvPr id="29861" name="Text Box 165"/>
            <p:cNvSpPr txBox="1">
              <a:spLocks noChangeArrowheads="1"/>
            </p:cNvSpPr>
            <p:nvPr/>
          </p:nvSpPr>
          <p:spPr bwMode="auto">
            <a:xfrm>
              <a:off x="8010" y="3753"/>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erorr</a:t>
              </a:r>
            </a:p>
            <a:p>
              <a:pPr eaLnBrk="0" hangingPunct="0"/>
              <a:endParaRPr lang="en-US" altLang="zh-CN" sz="2000">
                <a:latin typeface="Times New Roman" charset="0"/>
              </a:endParaRPr>
            </a:p>
          </p:txBody>
        </p:sp>
        <p:sp>
          <p:nvSpPr>
            <p:cNvPr id="29860" name="Text Box 164"/>
            <p:cNvSpPr txBox="1">
              <a:spLocks noChangeArrowheads="1"/>
            </p:cNvSpPr>
            <p:nvPr/>
          </p:nvSpPr>
          <p:spPr bwMode="auto">
            <a:xfrm>
              <a:off x="6600" y="3735"/>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w←</a:t>
              </a:r>
              <a:r>
                <a:rPr lang="en-US" altLang="zh-CN" sz="2000"/>
                <a:t>read()</a:t>
              </a:r>
              <a:endParaRPr lang="en-US" altLang="zh-CN" sz="2000">
                <a:latin typeface="Times New Roman" charset="0"/>
              </a:endParaRPr>
            </a:p>
            <a:p>
              <a:pPr eaLnBrk="0" hangingPunct="0"/>
              <a:endParaRPr lang="en-US" altLang="zh-CN" sz="2000">
                <a:latin typeface="Times New Roman" charset="0"/>
              </a:endParaRPr>
            </a:p>
          </p:txBody>
        </p:sp>
        <p:sp>
          <p:nvSpPr>
            <p:cNvPr id="29859" name="Text Box 163"/>
            <p:cNvSpPr txBox="1">
              <a:spLocks noChangeArrowheads="1"/>
            </p:cNvSpPr>
            <p:nvPr/>
          </p:nvSpPr>
          <p:spPr bwMode="auto">
            <a:xfrm>
              <a:off x="6600" y="4494"/>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P</a:t>
              </a:r>
              <a:r>
                <a:rPr lang="en-US" altLang="zh-CN" sz="2000">
                  <a:solidFill>
                    <a:srgbClr val="FF00FF"/>
                  </a:solidFill>
                  <a:latin typeface="Times New Roman" charset="0"/>
                </a:rPr>
                <a:t>A</a:t>
              </a:r>
              <a:r>
                <a:rPr lang="en-US" altLang="zh-CN" sz="2000">
                  <a:latin typeface="Times New Roman" charset="0"/>
                </a:rPr>
                <a:t>()</a:t>
              </a:r>
            </a:p>
            <a:p>
              <a:pPr eaLnBrk="0" hangingPunct="0"/>
              <a:endParaRPr lang="en-US" altLang="zh-CN" sz="2000">
                <a:latin typeface="Times New Roman" charset="0"/>
              </a:endParaRPr>
            </a:p>
          </p:txBody>
        </p:sp>
        <p:grpSp>
          <p:nvGrpSpPr>
            <p:cNvPr id="29856" name="Group 160"/>
            <p:cNvGrpSpPr>
              <a:grpSpLocks/>
            </p:cNvGrpSpPr>
            <p:nvPr/>
          </p:nvGrpSpPr>
          <p:grpSpPr bwMode="auto">
            <a:xfrm>
              <a:off x="6615" y="5262"/>
              <a:ext cx="1080" cy="468"/>
              <a:chOff x="3240" y="3000"/>
              <a:chExt cx="1080" cy="468"/>
            </a:xfrm>
          </p:grpSpPr>
          <p:sp>
            <p:nvSpPr>
              <p:cNvPr id="29858" name="AutoShape 162"/>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29857" name="Text Box 161"/>
              <p:cNvSpPr txBox="1">
                <a:spLocks noChangeArrowheads="1"/>
              </p:cNvSpPr>
              <p:nvPr/>
            </p:nvSpPr>
            <p:spPr bwMode="auto">
              <a:xfrm>
                <a:off x="3390" y="3030"/>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w</a:t>
                </a:r>
                <a:r>
                  <a:rPr lang="zh-CN" altLang="en-US" sz="2000">
                    <a:latin typeface="Times New Roman" charset="0"/>
                  </a:rPr>
                  <a:t>＝</a:t>
                </a:r>
                <a:r>
                  <a:rPr lang="en-US" altLang="zh-CN" sz="2000">
                    <a:solidFill>
                      <a:srgbClr val="FF00FF"/>
                    </a:solidFill>
                  </a:rPr>
                  <a:t>c</a:t>
                </a:r>
                <a:endParaRPr lang="en-US" altLang="zh-CN" sz="2000">
                  <a:latin typeface="Times New Roman" charset="0"/>
                </a:endParaRPr>
              </a:p>
              <a:p>
                <a:pPr eaLnBrk="0" hangingPunct="0"/>
                <a:endParaRPr lang="en-US" altLang="zh-CN" sz="2000">
                  <a:latin typeface="Times New Roman" charset="0"/>
                </a:endParaRPr>
              </a:p>
            </p:txBody>
          </p:sp>
        </p:grpSp>
        <p:sp>
          <p:nvSpPr>
            <p:cNvPr id="29855" name="Text Box 159"/>
            <p:cNvSpPr txBox="1">
              <a:spLocks noChangeArrowheads="1"/>
            </p:cNvSpPr>
            <p:nvPr/>
          </p:nvSpPr>
          <p:spPr bwMode="auto">
            <a:xfrm>
              <a:off x="7275" y="5937"/>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charset="0"/>
                </a:rPr>
                <a:t>erorr</a:t>
              </a:r>
            </a:p>
            <a:p>
              <a:pPr eaLnBrk="0" hangingPunct="0"/>
              <a:endParaRPr lang="en-US" altLang="zh-CN" sz="2000">
                <a:latin typeface="Times New Roman" charset="0"/>
              </a:endParaRPr>
            </a:p>
          </p:txBody>
        </p:sp>
        <p:sp>
          <p:nvSpPr>
            <p:cNvPr id="29854" name="Line 158"/>
            <p:cNvSpPr>
              <a:spLocks noChangeShapeType="1"/>
            </p:cNvSpPr>
            <p:nvPr/>
          </p:nvSpPr>
          <p:spPr bwMode="auto">
            <a:xfrm>
              <a:off x="8535" y="2103"/>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53" name="Line 157"/>
            <p:cNvSpPr>
              <a:spLocks noChangeShapeType="1"/>
            </p:cNvSpPr>
            <p:nvPr/>
          </p:nvSpPr>
          <p:spPr bwMode="auto">
            <a:xfrm>
              <a:off x="7140" y="4967"/>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850" name="Group 154"/>
            <p:cNvGrpSpPr>
              <a:grpSpLocks/>
            </p:cNvGrpSpPr>
            <p:nvPr/>
          </p:nvGrpSpPr>
          <p:grpSpPr bwMode="auto">
            <a:xfrm>
              <a:off x="7815" y="2601"/>
              <a:ext cx="180" cy="468"/>
              <a:chOff x="3105" y="2361"/>
              <a:chExt cx="180" cy="468"/>
            </a:xfrm>
          </p:grpSpPr>
          <p:sp>
            <p:nvSpPr>
              <p:cNvPr id="29852" name="Line 156"/>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1" name="Line 155"/>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847" name="Group 151"/>
            <p:cNvGrpSpPr>
              <a:grpSpLocks/>
            </p:cNvGrpSpPr>
            <p:nvPr/>
          </p:nvGrpSpPr>
          <p:grpSpPr bwMode="auto">
            <a:xfrm>
              <a:off x="9090" y="2601"/>
              <a:ext cx="195" cy="468"/>
              <a:chOff x="4395" y="2361"/>
              <a:chExt cx="195" cy="468"/>
            </a:xfrm>
          </p:grpSpPr>
          <p:sp>
            <p:nvSpPr>
              <p:cNvPr id="29849" name="Line 153"/>
              <p:cNvSpPr>
                <a:spLocks noChangeShapeType="1"/>
              </p:cNvSpPr>
              <p:nvPr/>
            </p:nvSpPr>
            <p:spPr bwMode="auto">
              <a:xfrm>
                <a:off x="4395" y="2361"/>
                <a:ext cx="18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8" name="Line 152"/>
              <p:cNvSpPr>
                <a:spLocks noChangeShapeType="1"/>
              </p:cNvSpPr>
              <p:nvPr/>
            </p:nvSpPr>
            <p:spPr bwMode="auto">
              <a:xfrm>
                <a:off x="4590" y="2361"/>
                <a:ext cx="0" cy="4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844" name="Group 148"/>
            <p:cNvGrpSpPr>
              <a:grpSpLocks/>
            </p:cNvGrpSpPr>
            <p:nvPr/>
          </p:nvGrpSpPr>
          <p:grpSpPr bwMode="auto">
            <a:xfrm>
              <a:off x="7140" y="3300"/>
              <a:ext cx="180" cy="468"/>
              <a:chOff x="3105" y="2361"/>
              <a:chExt cx="180" cy="468"/>
            </a:xfrm>
          </p:grpSpPr>
          <p:sp>
            <p:nvSpPr>
              <p:cNvPr id="29846" name="Line 150"/>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5" name="Line 149"/>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841" name="Group 145"/>
            <p:cNvGrpSpPr>
              <a:grpSpLocks/>
            </p:cNvGrpSpPr>
            <p:nvPr/>
          </p:nvGrpSpPr>
          <p:grpSpPr bwMode="auto">
            <a:xfrm>
              <a:off x="8355" y="3300"/>
              <a:ext cx="195" cy="468"/>
              <a:chOff x="4395" y="2361"/>
              <a:chExt cx="195" cy="468"/>
            </a:xfrm>
          </p:grpSpPr>
          <p:sp>
            <p:nvSpPr>
              <p:cNvPr id="29843" name="Line 147"/>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2" name="Line 146"/>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840" name="Line 144"/>
            <p:cNvSpPr>
              <a:spLocks noChangeShapeType="1"/>
            </p:cNvSpPr>
            <p:nvPr/>
          </p:nvSpPr>
          <p:spPr bwMode="auto">
            <a:xfrm>
              <a:off x="7140" y="4206"/>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837" name="Group 141"/>
            <p:cNvGrpSpPr>
              <a:grpSpLocks/>
            </p:cNvGrpSpPr>
            <p:nvPr/>
          </p:nvGrpSpPr>
          <p:grpSpPr bwMode="auto">
            <a:xfrm>
              <a:off x="6435" y="5490"/>
              <a:ext cx="180" cy="468"/>
              <a:chOff x="3105" y="2361"/>
              <a:chExt cx="180" cy="468"/>
            </a:xfrm>
          </p:grpSpPr>
          <p:sp>
            <p:nvSpPr>
              <p:cNvPr id="29839" name="Line 143"/>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8" name="Line 142"/>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834" name="Group 138"/>
            <p:cNvGrpSpPr>
              <a:grpSpLocks/>
            </p:cNvGrpSpPr>
            <p:nvPr/>
          </p:nvGrpSpPr>
          <p:grpSpPr bwMode="auto">
            <a:xfrm>
              <a:off x="7710" y="5490"/>
              <a:ext cx="195" cy="468"/>
              <a:chOff x="4395" y="2361"/>
              <a:chExt cx="195" cy="468"/>
            </a:xfrm>
          </p:grpSpPr>
          <p:sp>
            <p:nvSpPr>
              <p:cNvPr id="29836" name="Line 140"/>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5" name="Line 139"/>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833" name="Line 137"/>
            <p:cNvSpPr>
              <a:spLocks noChangeShapeType="1"/>
            </p:cNvSpPr>
            <p:nvPr/>
          </p:nvSpPr>
          <p:spPr bwMode="auto">
            <a:xfrm>
              <a:off x="6658" y="6425"/>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32" name="Line 136"/>
            <p:cNvSpPr>
              <a:spLocks noChangeShapeType="1"/>
            </p:cNvSpPr>
            <p:nvPr/>
          </p:nvSpPr>
          <p:spPr bwMode="auto">
            <a:xfrm>
              <a:off x="6630" y="7155"/>
              <a:ext cx="0" cy="28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1" name="Line 135"/>
            <p:cNvSpPr>
              <a:spLocks noChangeShapeType="1"/>
            </p:cNvSpPr>
            <p:nvPr/>
          </p:nvSpPr>
          <p:spPr bwMode="auto">
            <a:xfrm>
              <a:off x="9300" y="3567"/>
              <a:ext cx="0" cy="385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0" name="Line 134"/>
            <p:cNvSpPr>
              <a:spLocks noChangeShapeType="1"/>
            </p:cNvSpPr>
            <p:nvPr/>
          </p:nvSpPr>
          <p:spPr bwMode="auto">
            <a:xfrm>
              <a:off x="6645" y="7437"/>
              <a:ext cx="26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9" name="Line 133"/>
            <p:cNvSpPr>
              <a:spLocks noChangeShapeType="1"/>
            </p:cNvSpPr>
            <p:nvPr/>
          </p:nvSpPr>
          <p:spPr bwMode="auto">
            <a:xfrm>
              <a:off x="8550" y="7457"/>
              <a:ext cx="0" cy="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28" name="Line 132"/>
            <p:cNvSpPr>
              <a:spLocks noChangeShapeType="1"/>
            </p:cNvSpPr>
            <p:nvPr/>
          </p:nvSpPr>
          <p:spPr bwMode="auto">
            <a:xfrm>
              <a:off x="8550" y="4221"/>
              <a:ext cx="0" cy="3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7" name="Line 131"/>
            <p:cNvSpPr>
              <a:spLocks noChangeShapeType="1"/>
            </p:cNvSpPr>
            <p:nvPr/>
          </p:nvSpPr>
          <p:spPr bwMode="auto">
            <a:xfrm>
              <a:off x="7815" y="6405"/>
              <a:ext cx="0" cy="10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6" name="Text Box 130"/>
            <p:cNvSpPr txBox="1">
              <a:spLocks noChangeArrowheads="1"/>
            </p:cNvSpPr>
            <p:nvPr/>
          </p:nvSpPr>
          <p:spPr bwMode="auto">
            <a:xfrm>
              <a:off x="9210" y="2493"/>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Y</a:t>
              </a:r>
            </a:p>
            <a:p>
              <a:pPr eaLnBrk="0" hangingPunct="0"/>
              <a:endParaRPr lang="en-US" altLang="zh-CN" sz="2000">
                <a:latin typeface="Times New Roman" charset="0"/>
              </a:endParaRPr>
            </a:p>
          </p:txBody>
        </p:sp>
        <p:sp>
          <p:nvSpPr>
            <p:cNvPr id="29825" name="Text Box 129"/>
            <p:cNvSpPr txBox="1">
              <a:spLocks noChangeArrowheads="1"/>
            </p:cNvSpPr>
            <p:nvPr/>
          </p:nvSpPr>
          <p:spPr bwMode="auto">
            <a:xfrm>
              <a:off x="6825" y="3231"/>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Y</a:t>
              </a:r>
            </a:p>
            <a:p>
              <a:pPr eaLnBrk="0" hangingPunct="0"/>
              <a:endParaRPr lang="en-US" altLang="zh-CN" sz="2000">
                <a:latin typeface="Times New Roman" charset="0"/>
              </a:endParaRPr>
            </a:p>
          </p:txBody>
        </p:sp>
        <p:sp>
          <p:nvSpPr>
            <p:cNvPr id="29824" name="Text Box 128"/>
            <p:cNvSpPr txBox="1">
              <a:spLocks noChangeArrowheads="1"/>
            </p:cNvSpPr>
            <p:nvPr/>
          </p:nvSpPr>
          <p:spPr bwMode="auto">
            <a:xfrm>
              <a:off x="6090" y="5406"/>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Y</a:t>
              </a:r>
            </a:p>
            <a:p>
              <a:pPr eaLnBrk="0" hangingPunct="0"/>
              <a:endParaRPr lang="en-US" altLang="zh-CN" sz="2000">
                <a:latin typeface="Times New Roman" charset="0"/>
              </a:endParaRPr>
            </a:p>
          </p:txBody>
        </p:sp>
        <p:sp>
          <p:nvSpPr>
            <p:cNvPr id="29823" name="Text Box 127"/>
            <p:cNvSpPr txBox="1">
              <a:spLocks noChangeArrowheads="1"/>
            </p:cNvSpPr>
            <p:nvPr/>
          </p:nvSpPr>
          <p:spPr bwMode="auto">
            <a:xfrm>
              <a:off x="7455" y="2517"/>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N</a:t>
              </a:r>
            </a:p>
            <a:p>
              <a:pPr eaLnBrk="0" hangingPunct="0"/>
              <a:endParaRPr lang="en-US" altLang="zh-CN" sz="2000">
                <a:latin typeface="Times New Roman" charset="0"/>
              </a:endParaRPr>
            </a:p>
          </p:txBody>
        </p:sp>
        <p:sp>
          <p:nvSpPr>
            <p:cNvPr id="29822" name="Text Box 126"/>
            <p:cNvSpPr txBox="1">
              <a:spLocks noChangeArrowheads="1"/>
            </p:cNvSpPr>
            <p:nvPr/>
          </p:nvSpPr>
          <p:spPr bwMode="auto">
            <a:xfrm>
              <a:off x="8205" y="3222"/>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N</a:t>
              </a:r>
            </a:p>
            <a:p>
              <a:pPr eaLnBrk="0" hangingPunct="0"/>
              <a:endParaRPr lang="en-US" altLang="zh-CN" sz="2000">
                <a:latin typeface="Times New Roman" charset="0"/>
              </a:endParaRPr>
            </a:p>
          </p:txBody>
        </p:sp>
        <p:sp>
          <p:nvSpPr>
            <p:cNvPr id="29821" name="Text Box 125"/>
            <p:cNvSpPr txBox="1">
              <a:spLocks noChangeArrowheads="1"/>
            </p:cNvSpPr>
            <p:nvPr/>
          </p:nvSpPr>
          <p:spPr bwMode="auto">
            <a:xfrm>
              <a:off x="7830" y="5436"/>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latin typeface="Times New Roman" charset="0"/>
                </a:rPr>
                <a:t>N</a:t>
              </a:r>
            </a:p>
            <a:p>
              <a:pPr eaLnBrk="0" hangingPunct="0"/>
              <a:endParaRPr lang="en-US" altLang="zh-CN" sz="2000">
                <a:latin typeface="Times New Roman" charset="0"/>
              </a:endParaRPr>
            </a:p>
          </p:txBody>
        </p:sp>
      </p:grpSp>
      <p:sp>
        <p:nvSpPr>
          <p:cNvPr id="29933" name="Rectangle 237"/>
          <p:cNvSpPr>
            <a:spLocks noChangeArrowheads="1"/>
          </p:cNvSpPr>
          <p:nvPr/>
        </p:nvSpPr>
        <p:spPr bwMode="auto">
          <a:xfrm>
            <a:off x="1804988" y="-819150"/>
            <a:ext cx="270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29953" name="Rectangle 257"/>
          <p:cNvSpPr>
            <a:spLocks noChangeArrowheads="1"/>
          </p:cNvSpPr>
          <p:nvPr/>
        </p:nvSpPr>
        <p:spPr bwMode="auto">
          <a:xfrm>
            <a:off x="1804988" y="-819150"/>
            <a:ext cx="270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29973" name="Rectangle 277"/>
          <p:cNvSpPr>
            <a:spLocks noChangeArrowheads="1"/>
          </p:cNvSpPr>
          <p:nvPr/>
        </p:nvSpPr>
        <p:spPr bwMode="auto">
          <a:xfrm>
            <a:off x="1804988" y="-819150"/>
            <a:ext cx="270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grpSp>
        <p:nvGrpSpPr>
          <p:cNvPr id="29993" name="Group 297"/>
          <p:cNvGrpSpPr>
            <a:grpSpLocks/>
          </p:cNvGrpSpPr>
          <p:nvPr/>
        </p:nvGrpSpPr>
        <p:grpSpPr bwMode="auto">
          <a:xfrm>
            <a:off x="1873250" y="-773113"/>
            <a:ext cx="5410200" cy="8404226"/>
            <a:chOff x="43" y="0"/>
            <a:chExt cx="3408" cy="5294"/>
          </a:xfrm>
        </p:grpSpPr>
        <p:sp>
          <p:nvSpPr>
            <p:cNvPr id="29918" name="Rectangle 222"/>
            <p:cNvSpPr>
              <a:spLocks noChangeArrowheads="1"/>
            </p:cNvSpPr>
            <p:nvPr/>
          </p:nvSpPr>
          <p:spPr bwMode="auto">
            <a:xfrm>
              <a:off x="43" y="0"/>
              <a:ext cx="1704" cy="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934" name="Rectangle 238"/>
            <p:cNvSpPr>
              <a:spLocks noChangeArrowheads="1"/>
            </p:cNvSpPr>
            <p:nvPr/>
          </p:nvSpPr>
          <p:spPr bwMode="auto">
            <a:xfrm>
              <a:off x="1747" y="0"/>
              <a:ext cx="1704" cy="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954" name="Rectangle 258"/>
            <p:cNvSpPr>
              <a:spLocks noChangeArrowheads="1"/>
            </p:cNvSpPr>
            <p:nvPr/>
          </p:nvSpPr>
          <p:spPr bwMode="auto">
            <a:xfrm>
              <a:off x="43" y="2750"/>
              <a:ext cx="1704" cy="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974" name="Rectangle 278"/>
            <p:cNvSpPr>
              <a:spLocks noChangeArrowheads="1"/>
            </p:cNvSpPr>
            <p:nvPr/>
          </p:nvSpPr>
          <p:spPr bwMode="auto">
            <a:xfrm>
              <a:off x="1747" y="2750"/>
              <a:ext cx="1704" cy="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9992" name="Rectangle 296"/>
          <p:cNvSpPr>
            <a:spLocks noChangeArrowheads="1"/>
          </p:cNvSpPr>
          <p:nvPr/>
        </p:nvSpPr>
        <p:spPr bwMode="auto">
          <a:xfrm>
            <a:off x="1804988" y="-819150"/>
            <a:ext cx="270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grpSp>
        <p:nvGrpSpPr>
          <p:cNvPr id="29994" name="Group 298"/>
          <p:cNvGrpSpPr>
            <a:grpSpLocks/>
          </p:cNvGrpSpPr>
          <p:nvPr/>
        </p:nvGrpSpPr>
        <p:grpSpPr bwMode="auto">
          <a:xfrm>
            <a:off x="457200" y="609600"/>
            <a:ext cx="4191000" cy="5257800"/>
            <a:chOff x="1920" y="1716"/>
            <a:chExt cx="3210" cy="5655"/>
          </a:xfrm>
        </p:grpSpPr>
        <p:grpSp>
          <p:nvGrpSpPr>
            <p:cNvPr id="29995" name="Group 299"/>
            <p:cNvGrpSpPr>
              <a:grpSpLocks/>
            </p:cNvGrpSpPr>
            <p:nvPr/>
          </p:nvGrpSpPr>
          <p:grpSpPr bwMode="auto">
            <a:xfrm>
              <a:off x="3345" y="6939"/>
              <a:ext cx="990" cy="432"/>
              <a:chOff x="2202" y="3390"/>
              <a:chExt cx="990" cy="432"/>
            </a:xfrm>
          </p:grpSpPr>
          <p:sp>
            <p:nvSpPr>
              <p:cNvPr id="29996" name="AutoShape 300"/>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97" name="Text Box 301"/>
              <p:cNvSpPr txBox="1">
                <a:spLocks noChangeArrowheads="1"/>
              </p:cNvSpPr>
              <p:nvPr/>
            </p:nvSpPr>
            <p:spPr bwMode="auto">
              <a:xfrm>
                <a:off x="2202" y="3390"/>
                <a:ext cx="99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a:latin typeface="Times New Roman" charset="0"/>
                  </a:rPr>
                  <a:t>RETURN</a:t>
                </a:r>
              </a:p>
            </p:txBody>
          </p:sp>
        </p:grpSp>
        <p:grpSp>
          <p:nvGrpSpPr>
            <p:cNvPr id="29998" name="Group 302"/>
            <p:cNvGrpSpPr>
              <a:grpSpLocks/>
            </p:cNvGrpSpPr>
            <p:nvPr/>
          </p:nvGrpSpPr>
          <p:grpSpPr bwMode="auto">
            <a:xfrm>
              <a:off x="3465" y="1716"/>
              <a:ext cx="765" cy="417"/>
              <a:chOff x="2790" y="2183"/>
              <a:chExt cx="765" cy="417"/>
            </a:xfrm>
          </p:grpSpPr>
          <p:sp>
            <p:nvSpPr>
              <p:cNvPr id="29999" name="Text Box 303"/>
              <p:cNvSpPr txBox="1">
                <a:spLocks noChangeArrowheads="1"/>
              </p:cNvSpPr>
              <p:nvPr/>
            </p:nvSpPr>
            <p:spPr bwMode="auto">
              <a:xfrm>
                <a:off x="2805" y="2183"/>
                <a:ext cx="75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a:t>PE</a:t>
                </a:r>
                <a:r>
                  <a:rPr kumimoji="0" lang="en-US" altLang="zh-CN" sz="2000" b="1">
                    <a:latin typeface="宋体" pitchFamily="2" charset="-122"/>
                  </a:rPr>
                  <a:t>()</a:t>
                </a:r>
                <a:endParaRPr kumimoji="0" lang="en-US" altLang="zh-CN" sz="2000" b="1">
                  <a:latin typeface="Times New Roman" charset="0"/>
                </a:endParaRPr>
              </a:p>
            </p:txBody>
          </p:sp>
          <p:sp>
            <p:nvSpPr>
              <p:cNvPr id="30000" name="AutoShape 30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001" name="Text Box 305"/>
            <p:cNvSpPr txBox="1">
              <a:spLocks noChangeArrowheads="1"/>
            </p:cNvSpPr>
            <p:nvPr/>
          </p:nvSpPr>
          <p:spPr bwMode="auto">
            <a:xfrm>
              <a:off x="2580" y="3090"/>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charset="0"/>
                </a:rPr>
                <a:t>w←read()</a:t>
              </a:r>
            </a:p>
          </p:txBody>
        </p:sp>
        <p:sp>
          <p:nvSpPr>
            <p:cNvPr id="30002" name="AutoShape 306"/>
            <p:cNvSpPr>
              <a:spLocks noChangeArrowheads="1"/>
            </p:cNvSpPr>
            <p:nvPr/>
          </p:nvSpPr>
          <p:spPr bwMode="auto">
            <a:xfrm>
              <a:off x="3303" y="2376"/>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0003" name="Text Box 307"/>
            <p:cNvSpPr txBox="1">
              <a:spLocks noChangeArrowheads="1"/>
            </p:cNvSpPr>
            <p:nvPr/>
          </p:nvSpPr>
          <p:spPr bwMode="auto">
            <a:xfrm>
              <a:off x="3450" y="2406"/>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00"/>
                  </a:solidFill>
                  <a:latin typeface="Times New Roman" charset="0"/>
                </a:rPr>
                <a:t>e</a:t>
              </a:r>
              <a:endParaRPr kumimoji="0" lang="en-US" altLang="zh-CN" sz="2000">
                <a:latin typeface="Times New Roman" charset="0"/>
              </a:endParaRPr>
            </a:p>
          </p:txBody>
        </p:sp>
        <p:sp>
          <p:nvSpPr>
            <p:cNvPr id="30004" name="Text Box 308"/>
            <p:cNvSpPr txBox="1">
              <a:spLocks noChangeArrowheads="1"/>
            </p:cNvSpPr>
            <p:nvPr/>
          </p:nvSpPr>
          <p:spPr bwMode="auto">
            <a:xfrm>
              <a:off x="4050" y="309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erorr</a:t>
              </a:r>
            </a:p>
          </p:txBody>
        </p:sp>
        <p:sp>
          <p:nvSpPr>
            <p:cNvPr id="30005" name="Text Box 309"/>
            <p:cNvSpPr txBox="1">
              <a:spLocks noChangeArrowheads="1"/>
            </p:cNvSpPr>
            <p:nvPr/>
          </p:nvSpPr>
          <p:spPr bwMode="auto">
            <a:xfrm>
              <a:off x="2580" y="381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P</a:t>
              </a:r>
              <a:r>
                <a:rPr kumimoji="0" lang="en-US" altLang="zh-CN" sz="2000">
                  <a:solidFill>
                    <a:srgbClr val="FF0000"/>
                  </a:solidFill>
                  <a:latin typeface="Times New Roman" charset="0"/>
                </a:rPr>
                <a:t>B</a:t>
              </a:r>
              <a:r>
                <a:rPr kumimoji="0" lang="en-US" altLang="zh-CN" sz="2000">
                  <a:latin typeface="Times New Roman" charset="0"/>
                </a:rPr>
                <a:t>()</a:t>
              </a:r>
            </a:p>
          </p:txBody>
        </p:sp>
        <p:grpSp>
          <p:nvGrpSpPr>
            <p:cNvPr id="30006" name="Group 310"/>
            <p:cNvGrpSpPr>
              <a:grpSpLocks/>
            </p:cNvGrpSpPr>
            <p:nvPr/>
          </p:nvGrpSpPr>
          <p:grpSpPr bwMode="auto">
            <a:xfrm>
              <a:off x="2580" y="4578"/>
              <a:ext cx="1080" cy="468"/>
              <a:chOff x="3240" y="3000"/>
              <a:chExt cx="1080" cy="468"/>
            </a:xfrm>
          </p:grpSpPr>
          <p:sp>
            <p:nvSpPr>
              <p:cNvPr id="30007" name="AutoShape 311"/>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0008" name="Text Box 312"/>
              <p:cNvSpPr txBox="1">
                <a:spLocks noChangeArrowheads="1"/>
              </p:cNvSpPr>
              <p:nvPr/>
            </p:nvSpPr>
            <p:spPr bwMode="auto">
              <a:xfrm>
                <a:off x="3390" y="3030"/>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00"/>
                    </a:solidFill>
                    <a:latin typeface="Times New Roman" charset="0"/>
                  </a:rPr>
                  <a:t>a</a:t>
                </a:r>
                <a:endParaRPr kumimoji="0" lang="en-US" altLang="zh-CN" sz="2000">
                  <a:latin typeface="Times New Roman" charset="0"/>
                </a:endParaRPr>
              </a:p>
            </p:txBody>
          </p:sp>
        </p:grpSp>
        <p:sp>
          <p:nvSpPr>
            <p:cNvPr id="30009" name="Text Box 313"/>
            <p:cNvSpPr txBox="1">
              <a:spLocks noChangeArrowheads="1"/>
            </p:cNvSpPr>
            <p:nvPr/>
          </p:nvSpPr>
          <p:spPr bwMode="auto">
            <a:xfrm>
              <a:off x="3330" y="525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erorr</a:t>
              </a:r>
            </a:p>
          </p:txBody>
        </p:sp>
        <p:sp>
          <p:nvSpPr>
            <p:cNvPr id="30010" name="Text Box 314"/>
            <p:cNvSpPr txBox="1">
              <a:spLocks noChangeArrowheads="1"/>
            </p:cNvSpPr>
            <p:nvPr/>
          </p:nvSpPr>
          <p:spPr bwMode="auto">
            <a:xfrm>
              <a:off x="1920" y="5247"/>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charset="0"/>
                </a:rPr>
                <a:t>w←read()</a:t>
              </a:r>
            </a:p>
          </p:txBody>
        </p:sp>
        <p:sp>
          <p:nvSpPr>
            <p:cNvPr id="30011" name="Text Box 315"/>
            <p:cNvSpPr txBox="1">
              <a:spLocks noChangeArrowheads="1"/>
            </p:cNvSpPr>
            <p:nvPr/>
          </p:nvSpPr>
          <p:spPr bwMode="auto">
            <a:xfrm>
              <a:off x="1920" y="5985"/>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P</a:t>
              </a:r>
              <a:r>
                <a:rPr kumimoji="0" lang="en-US" altLang="zh-CN" sz="2000">
                  <a:solidFill>
                    <a:srgbClr val="FF0000"/>
                  </a:solidFill>
                  <a:latin typeface="Times New Roman" charset="0"/>
                </a:rPr>
                <a:t>A</a:t>
              </a:r>
              <a:r>
                <a:rPr kumimoji="0" lang="en-US" altLang="zh-CN" sz="2000">
                  <a:latin typeface="Times New Roman" charset="0"/>
                </a:rPr>
                <a:t>()</a:t>
              </a:r>
            </a:p>
          </p:txBody>
        </p:sp>
        <p:sp>
          <p:nvSpPr>
            <p:cNvPr id="30012" name="Line 316"/>
            <p:cNvSpPr>
              <a:spLocks noChangeShapeType="1"/>
            </p:cNvSpPr>
            <p:nvPr/>
          </p:nvSpPr>
          <p:spPr bwMode="auto">
            <a:xfrm>
              <a:off x="3825" y="2133"/>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013" name="Line 317"/>
            <p:cNvSpPr>
              <a:spLocks noChangeShapeType="1"/>
            </p:cNvSpPr>
            <p:nvPr/>
          </p:nvSpPr>
          <p:spPr bwMode="auto">
            <a:xfrm>
              <a:off x="3120" y="4286"/>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0014" name="Group 318"/>
            <p:cNvGrpSpPr>
              <a:grpSpLocks/>
            </p:cNvGrpSpPr>
            <p:nvPr/>
          </p:nvGrpSpPr>
          <p:grpSpPr bwMode="auto">
            <a:xfrm>
              <a:off x="3105" y="2616"/>
              <a:ext cx="180" cy="468"/>
              <a:chOff x="3105" y="2361"/>
              <a:chExt cx="180" cy="468"/>
            </a:xfrm>
          </p:grpSpPr>
          <p:sp>
            <p:nvSpPr>
              <p:cNvPr id="30015" name="Line 319"/>
              <p:cNvSpPr>
                <a:spLocks noChangeShapeType="1"/>
              </p:cNvSpPr>
              <p:nvPr/>
            </p:nvSpPr>
            <p:spPr bwMode="auto">
              <a:xfrm>
                <a:off x="3105" y="2361"/>
                <a:ext cx="18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16" name="Line 320"/>
              <p:cNvSpPr>
                <a:spLocks noChangeShapeType="1"/>
              </p:cNvSpPr>
              <p:nvPr/>
            </p:nvSpPr>
            <p:spPr bwMode="auto">
              <a:xfrm>
                <a:off x="3105" y="2361"/>
                <a:ext cx="0" cy="4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017" name="Group 321"/>
            <p:cNvGrpSpPr>
              <a:grpSpLocks/>
            </p:cNvGrpSpPr>
            <p:nvPr/>
          </p:nvGrpSpPr>
          <p:grpSpPr bwMode="auto">
            <a:xfrm>
              <a:off x="4395" y="2616"/>
              <a:ext cx="195" cy="468"/>
              <a:chOff x="4395" y="2361"/>
              <a:chExt cx="195" cy="468"/>
            </a:xfrm>
          </p:grpSpPr>
          <p:sp>
            <p:nvSpPr>
              <p:cNvPr id="30018" name="Line 322"/>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19" name="Line 323"/>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020" name="Line 324"/>
            <p:cNvSpPr>
              <a:spLocks noChangeShapeType="1"/>
            </p:cNvSpPr>
            <p:nvPr/>
          </p:nvSpPr>
          <p:spPr bwMode="auto">
            <a:xfrm>
              <a:off x="3120" y="3537"/>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0021" name="Group 325"/>
            <p:cNvGrpSpPr>
              <a:grpSpLocks/>
            </p:cNvGrpSpPr>
            <p:nvPr/>
          </p:nvGrpSpPr>
          <p:grpSpPr bwMode="auto">
            <a:xfrm>
              <a:off x="2445" y="4800"/>
              <a:ext cx="180" cy="468"/>
              <a:chOff x="3105" y="2361"/>
              <a:chExt cx="180" cy="468"/>
            </a:xfrm>
          </p:grpSpPr>
          <p:sp>
            <p:nvSpPr>
              <p:cNvPr id="30022" name="Line 326"/>
              <p:cNvSpPr>
                <a:spLocks noChangeShapeType="1"/>
              </p:cNvSpPr>
              <p:nvPr/>
            </p:nvSpPr>
            <p:spPr bwMode="auto">
              <a:xfrm>
                <a:off x="3105" y="2361"/>
                <a:ext cx="18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23" name="Line 327"/>
              <p:cNvSpPr>
                <a:spLocks noChangeShapeType="1"/>
              </p:cNvSpPr>
              <p:nvPr/>
            </p:nvSpPr>
            <p:spPr bwMode="auto">
              <a:xfrm>
                <a:off x="3105" y="2361"/>
                <a:ext cx="0" cy="4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024" name="Group 328"/>
            <p:cNvGrpSpPr>
              <a:grpSpLocks/>
            </p:cNvGrpSpPr>
            <p:nvPr/>
          </p:nvGrpSpPr>
          <p:grpSpPr bwMode="auto">
            <a:xfrm>
              <a:off x="3675" y="4815"/>
              <a:ext cx="195" cy="468"/>
              <a:chOff x="4395" y="2361"/>
              <a:chExt cx="195" cy="468"/>
            </a:xfrm>
          </p:grpSpPr>
          <p:sp>
            <p:nvSpPr>
              <p:cNvPr id="30025" name="Line 329"/>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26" name="Line 330"/>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027" name="Line 331"/>
            <p:cNvSpPr>
              <a:spLocks noChangeShapeType="1"/>
            </p:cNvSpPr>
            <p:nvPr/>
          </p:nvSpPr>
          <p:spPr bwMode="auto">
            <a:xfrm>
              <a:off x="2445" y="5720"/>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028" name="Line 332"/>
            <p:cNvSpPr>
              <a:spLocks noChangeShapeType="1"/>
            </p:cNvSpPr>
            <p:nvPr/>
          </p:nvSpPr>
          <p:spPr bwMode="auto">
            <a:xfrm>
              <a:off x="2445" y="6452"/>
              <a:ext cx="0" cy="28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29" name="Line 333"/>
            <p:cNvSpPr>
              <a:spLocks noChangeShapeType="1"/>
            </p:cNvSpPr>
            <p:nvPr/>
          </p:nvSpPr>
          <p:spPr bwMode="auto">
            <a:xfrm>
              <a:off x="3825" y="6713"/>
              <a:ext cx="0" cy="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030" name="Line 334"/>
            <p:cNvSpPr>
              <a:spLocks noChangeShapeType="1"/>
            </p:cNvSpPr>
            <p:nvPr/>
          </p:nvSpPr>
          <p:spPr bwMode="auto">
            <a:xfrm>
              <a:off x="4620" y="3567"/>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31" name="Line 335"/>
            <p:cNvSpPr>
              <a:spLocks noChangeShapeType="1"/>
            </p:cNvSpPr>
            <p:nvPr/>
          </p:nvSpPr>
          <p:spPr bwMode="auto">
            <a:xfrm>
              <a:off x="2460" y="6702"/>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32" name="Line 336"/>
            <p:cNvSpPr>
              <a:spLocks noChangeShapeType="1"/>
            </p:cNvSpPr>
            <p:nvPr/>
          </p:nvSpPr>
          <p:spPr bwMode="auto">
            <a:xfrm>
              <a:off x="3885" y="5751"/>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33" name="Text Box 337"/>
            <p:cNvSpPr txBox="1">
              <a:spLocks noChangeArrowheads="1"/>
            </p:cNvSpPr>
            <p:nvPr/>
          </p:nvSpPr>
          <p:spPr bwMode="auto">
            <a:xfrm>
              <a:off x="2775" y="2538"/>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30034" name="Text Box 338"/>
            <p:cNvSpPr txBox="1">
              <a:spLocks noChangeArrowheads="1"/>
            </p:cNvSpPr>
            <p:nvPr/>
          </p:nvSpPr>
          <p:spPr bwMode="auto">
            <a:xfrm>
              <a:off x="4500" y="2532"/>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sp>
          <p:nvSpPr>
            <p:cNvPr id="30035" name="Text Box 339"/>
            <p:cNvSpPr txBox="1">
              <a:spLocks noChangeArrowheads="1"/>
            </p:cNvSpPr>
            <p:nvPr/>
          </p:nvSpPr>
          <p:spPr bwMode="auto">
            <a:xfrm>
              <a:off x="2100" y="4716"/>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30036" name="Text Box 340"/>
            <p:cNvSpPr txBox="1">
              <a:spLocks noChangeArrowheads="1"/>
            </p:cNvSpPr>
            <p:nvPr/>
          </p:nvSpPr>
          <p:spPr bwMode="auto">
            <a:xfrm>
              <a:off x="3810" y="4731"/>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grpSp>
    </p:spTree>
    <p:extLst>
      <p:ext uri="{BB962C8B-B14F-4D97-AF65-F5344CB8AC3E}">
        <p14:creationId xmlns:p14="http://schemas.microsoft.com/office/powerpoint/2010/main" val="418791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1"/>
          <p:cNvSpPr>
            <a:spLocks noGrp="1"/>
          </p:cNvSpPr>
          <p:nvPr>
            <p:ph type="sldNum" sz="quarter" idx="10"/>
          </p:nvPr>
        </p:nvSpPr>
        <p:spPr/>
        <p:txBody>
          <a:bodyPr/>
          <a:lstStyle/>
          <a:p>
            <a:fld id="{8387208A-9DA2-471A-B33B-20E9096768D4}" type="slidenum">
              <a:rPr lang="en-US" altLang="zh-CN"/>
              <a:pPr/>
              <a:t>39</a:t>
            </a:fld>
            <a:endParaRPr lang="en-US" altLang="zh-CN"/>
          </a:p>
        </p:txBody>
      </p:sp>
      <p:grpSp>
        <p:nvGrpSpPr>
          <p:cNvPr id="49154" name="Group 1026"/>
          <p:cNvGrpSpPr>
            <a:grpSpLocks/>
          </p:cNvGrpSpPr>
          <p:nvPr/>
        </p:nvGrpSpPr>
        <p:grpSpPr bwMode="auto">
          <a:xfrm>
            <a:off x="228600" y="609600"/>
            <a:ext cx="4343400" cy="5257800"/>
            <a:chOff x="1905" y="8589"/>
            <a:chExt cx="3765" cy="5664"/>
          </a:xfrm>
        </p:grpSpPr>
        <p:grpSp>
          <p:nvGrpSpPr>
            <p:cNvPr id="49155" name="Group 1027"/>
            <p:cNvGrpSpPr>
              <a:grpSpLocks/>
            </p:cNvGrpSpPr>
            <p:nvPr/>
          </p:nvGrpSpPr>
          <p:grpSpPr bwMode="auto">
            <a:xfrm>
              <a:off x="3870" y="13821"/>
              <a:ext cx="990" cy="432"/>
              <a:chOff x="2202" y="3390"/>
              <a:chExt cx="990" cy="432"/>
            </a:xfrm>
          </p:grpSpPr>
          <p:sp>
            <p:nvSpPr>
              <p:cNvPr id="49156" name="AutoShape 102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7" name="Text Box 1029"/>
              <p:cNvSpPr txBox="1">
                <a:spLocks noChangeArrowheads="1"/>
              </p:cNvSpPr>
              <p:nvPr/>
            </p:nvSpPr>
            <p:spPr bwMode="auto">
              <a:xfrm>
                <a:off x="2202" y="3390"/>
                <a:ext cx="99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a:latin typeface="Times New Roman" charset="0"/>
                  </a:rPr>
                  <a:t>RETURN</a:t>
                </a:r>
              </a:p>
            </p:txBody>
          </p:sp>
        </p:grpSp>
        <p:grpSp>
          <p:nvGrpSpPr>
            <p:cNvPr id="49158" name="Group 1030"/>
            <p:cNvGrpSpPr>
              <a:grpSpLocks/>
            </p:cNvGrpSpPr>
            <p:nvPr/>
          </p:nvGrpSpPr>
          <p:grpSpPr bwMode="auto">
            <a:xfrm>
              <a:off x="4005" y="8589"/>
              <a:ext cx="765" cy="417"/>
              <a:chOff x="2790" y="2183"/>
              <a:chExt cx="765" cy="417"/>
            </a:xfrm>
          </p:grpSpPr>
          <p:sp>
            <p:nvSpPr>
              <p:cNvPr id="49159" name="Text Box 1031"/>
              <p:cNvSpPr txBox="1">
                <a:spLocks noChangeArrowheads="1"/>
              </p:cNvSpPr>
              <p:nvPr/>
            </p:nvSpPr>
            <p:spPr bwMode="auto">
              <a:xfrm>
                <a:off x="2805" y="2183"/>
                <a:ext cx="75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a:t>PB</a:t>
                </a:r>
                <a:r>
                  <a:rPr kumimoji="0" lang="en-US" altLang="zh-CN" sz="2000" b="1">
                    <a:latin typeface="宋体" pitchFamily="2" charset="-122"/>
                  </a:rPr>
                  <a:t>()</a:t>
                </a:r>
                <a:endParaRPr kumimoji="0" lang="en-US" altLang="zh-CN" sz="2000" b="1">
                  <a:latin typeface="Times New Roman" charset="0"/>
                </a:endParaRPr>
              </a:p>
            </p:txBody>
          </p:sp>
          <p:sp>
            <p:nvSpPr>
              <p:cNvPr id="49160" name="AutoShape 1032"/>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161" name="Text Box 1033"/>
            <p:cNvSpPr txBox="1">
              <a:spLocks noChangeArrowheads="1"/>
            </p:cNvSpPr>
            <p:nvPr/>
          </p:nvSpPr>
          <p:spPr bwMode="auto">
            <a:xfrm>
              <a:off x="1905" y="12813"/>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charset="0"/>
                </a:rPr>
                <a:t>w←read()</a:t>
              </a:r>
            </a:p>
          </p:txBody>
        </p:sp>
        <p:sp>
          <p:nvSpPr>
            <p:cNvPr id="49162" name="AutoShape 1034"/>
            <p:cNvSpPr>
              <a:spLocks noChangeArrowheads="1"/>
            </p:cNvSpPr>
            <p:nvPr/>
          </p:nvSpPr>
          <p:spPr bwMode="auto">
            <a:xfrm>
              <a:off x="3837" y="9239"/>
              <a:ext cx="1035" cy="477"/>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49163" name="Text Box 1035"/>
            <p:cNvSpPr txBox="1">
              <a:spLocks noChangeArrowheads="1"/>
            </p:cNvSpPr>
            <p:nvPr/>
          </p:nvSpPr>
          <p:spPr bwMode="auto">
            <a:xfrm>
              <a:off x="3975" y="9279"/>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00"/>
                  </a:solidFill>
                  <a:latin typeface="Times New Roman" charset="0"/>
                </a:rPr>
                <a:t>a</a:t>
              </a:r>
            </a:p>
          </p:txBody>
        </p:sp>
        <p:sp>
          <p:nvSpPr>
            <p:cNvPr id="49164" name="Text Box 1036"/>
            <p:cNvSpPr txBox="1">
              <a:spLocks noChangeArrowheads="1"/>
            </p:cNvSpPr>
            <p:nvPr/>
          </p:nvSpPr>
          <p:spPr bwMode="auto">
            <a:xfrm>
              <a:off x="4575" y="9981"/>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w←read()</a:t>
              </a:r>
            </a:p>
          </p:txBody>
        </p:sp>
        <p:sp>
          <p:nvSpPr>
            <p:cNvPr id="49165" name="AutoShape 1037"/>
            <p:cNvSpPr>
              <a:spLocks noChangeArrowheads="1"/>
            </p:cNvSpPr>
            <p:nvPr/>
          </p:nvSpPr>
          <p:spPr bwMode="auto">
            <a:xfrm>
              <a:off x="3105" y="9939"/>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49166" name="Text Box 1038"/>
            <p:cNvSpPr txBox="1">
              <a:spLocks noChangeArrowheads="1"/>
            </p:cNvSpPr>
            <p:nvPr/>
          </p:nvSpPr>
          <p:spPr bwMode="auto">
            <a:xfrm>
              <a:off x="3255" y="9969"/>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FF"/>
                  </a:solidFill>
                  <a:latin typeface="Times New Roman" charset="0"/>
                </a:rPr>
                <a:t>d</a:t>
              </a:r>
              <a:endParaRPr kumimoji="0" lang="en-US" altLang="zh-CN" sz="2000">
                <a:latin typeface="Times New Roman" charset="0"/>
              </a:endParaRPr>
            </a:p>
          </p:txBody>
        </p:sp>
        <p:sp>
          <p:nvSpPr>
            <p:cNvPr id="49167" name="Text Box 1039"/>
            <p:cNvSpPr txBox="1">
              <a:spLocks noChangeArrowheads="1"/>
            </p:cNvSpPr>
            <p:nvPr/>
          </p:nvSpPr>
          <p:spPr bwMode="auto">
            <a:xfrm>
              <a:off x="3870" y="1062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erorr</a:t>
              </a:r>
            </a:p>
          </p:txBody>
        </p:sp>
        <p:sp>
          <p:nvSpPr>
            <p:cNvPr id="49168" name="Text Box 1040"/>
            <p:cNvSpPr txBox="1">
              <a:spLocks noChangeArrowheads="1"/>
            </p:cNvSpPr>
            <p:nvPr/>
          </p:nvSpPr>
          <p:spPr bwMode="auto">
            <a:xfrm>
              <a:off x="2430" y="10605"/>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charset="0"/>
                </a:rPr>
                <a:t>w←read()</a:t>
              </a:r>
            </a:p>
          </p:txBody>
        </p:sp>
        <p:sp>
          <p:nvSpPr>
            <p:cNvPr id="49169" name="Text Box 1041"/>
            <p:cNvSpPr txBox="1">
              <a:spLocks noChangeArrowheads="1"/>
            </p:cNvSpPr>
            <p:nvPr/>
          </p:nvSpPr>
          <p:spPr bwMode="auto">
            <a:xfrm>
              <a:off x="2430" y="11364"/>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P</a:t>
              </a:r>
              <a:r>
                <a:rPr kumimoji="0" lang="en-US" altLang="zh-CN" sz="2000">
                  <a:solidFill>
                    <a:srgbClr val="FF00FF"/>
                  </a:solidFill>
                  <a:latin typeface="Times New Roman" charset="0"/>
                </a:rPr>
                <a:t>E</a:t>
              </a:r>
              <a:r>
                <a:rPr kumimoji="0" lang="en-US" altLang="zh-CN" sz="2000">
                  <a:latin typeface="Times New Roman" charset="0"/>
                </a:rPr>
                <a:t>()</a:t>
              </a:r>
            </a:p>
          </p:txBody>
        </p:sp>
        <p:grpSp>
          <p:nvGrpSpPr>
            <p:cNvPr id="49170" name="Group 1042"/>
            <p:cNvGrpSpPr>
              <a:grpSpLocks/>
            </p:cNvGrpSpPr>
            <p:nvPr/>
          </p:nvGrpSpPr>
          <p:grpSpPr bwMode="auto">
            <a:xfrm>
              <a:off x="2460" y="12117"/>
              <a:ext cx="1080" cy="468"/>
              <a:chOff x="3240" y="3000"/>
              <a:chExt cx="1080" cy="468"/>
            </a:xfrm>
          </p:grpSpPr>
          <p:sp>
            <p:nvSpPr>
              <p:cNvPr id="49171" name="AutoShape 1043"/>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49172" name="Text Box 1044"/>
              <p:cNvSpPr txBox="1">
                <a:spLocks noChangeArrowheads="1"/>
              </p:cNvSpPr>
              <p:nvPr/>
            </p:nvSpPr>
            <p:spPr bwMode="auto">
              <a:xfrm>
                <a:off x="3390" y="3030"/>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FF"/>
                    </a:solidFill>
                    <a:latin typeface="Times New Roman" charset="0"/>
                  </a:rPr>
                  <a:t>d</a:t>
                </a:r>
                <a:endParaRPr kumimoji="0" lang="en-US" altLang="zh-CN" sz="2000">
                  <a:latin typeface="Times New Roman" charset="0"/>
                </a:endParaRPr>
              </a:p>
            </p:txBody>
          </p:sp>
        </p:grpSp>
        <p:sp>
          <p:nvSpPr>
            <p:cNvPr id="49173" name="Text Box 1045"/>
            <p:cNvSpPr txBox="1">
              <a:spLocks noChangeArrowheads="1"/>
            </p:cNvSpPr>
            <p:nvPr/>
          </p:nvSpPr>
          <p:spPr bwMode="auto">
            <a:xfrm>
              <a:off x="3090" y="1280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erorr</a:t>
              </a:r>
            </a:p>
          </p:txBody>
        </p:sp>
        <p:sp>
          <p:nvSpPr>
            <p:cNvPr id="49174" name="Text Box 1046"/>
            <p:cNvSpPr txBox="1">
              <a:spLocks noChangeArrowheads="1"/>
            </p:cNvSpPr>
            <p:nvPr/>
          </p:nvSpPr>
          <p:spPr bwMode="auto">
            <a:xfrm>
              <a:off x="4590" y="11382"/>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P</a:t>
              </a:r>
              <a:r>
                <a:rPr kumimoji="0" lang="en-US" altLang="zh-CN" sz="2000">
                  <a:solidFill>
                    <a:srgbClr val="FF0000"/>
                  </a:solidFill>
                  <a:latin typeface="Times New Roman" charset="0"/>
                </a:rPr>
                <a:t>C</a:t>
              </a:r>
              <a:r>
                <a:rPr kumimoji="0" lang="en-US" altLang="zh-CN" sz="2000">
                  <a:latin typeface="Times New Roman" charset="0"/>
                </a:rPr>
                <a:t>()</a:t>
              </a:r>
            </a:p>
          </p:txBody>
        </p:sp>
        <p:sp>
          <p:nvSpPr>
            <p:cNvPr id="49175" name="Line 1047"/>
            <p:cNvSpPr>
              <a:spLocks noChangeShapeType="1"/>
            </p:cNvSpPr>
            <p:nvPr/>
          </p:nvSpPr>
          <p:spPr bwMode="auto">
            <a:xfrm>
              <a:off x="4350" y="8969"/>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76" name="Group 1048"/>
            <p:cNvGrpSpPr>
              <a:grpSpLocks/>
            </p:cNvGrpSpPr>
            <p:nvPr/>
          </p:nvGrpSpPr>
          <p:grpSpPr bwMode="auto">
            <a:xfrm>
              <a:off x="3630" y="9498"/>
              <a:ext cx="180" cy="468"/>
              <a:chOff x="3105" y="2361"/>
              <a:chExt cx="180" cy="468"/>
            </a:xfrm>
          </p:grpSpPr>
          <p:sp>
            <p:nvSpPr>
              <p:cNvPr id="49177" name="Line 1049"/>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1050"/>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179" name="Group 1051"/>
            <p:cNvGrpSpPr>
              <a:grpSpLocks/>
            </p:cNvGrpSpPr>
            <p:nvPr/>
          </p:nvGrpSpPr>
          <p:grpSpPr bwMode="auto">
            <a:xfrm>
              <a:off x="4905" y="9486"/>
              <a:ext cx="195" cy="468"/>
              <a:chOff x="4395" y="2361"/>
              <a:chExt cx="195" cy="468"/>
            </a:xfrm>
          </p:grpSpPr>
          <p:sp>
            <p:nvSpPr>
              <p:cNvPr id="49180" name="Line 1052"/>
              <p:cNvSpPr>
                <a:spLocks noChangeShapeType="1"/>
              </p:cNvSpPr>
              <p:nvPr/>
            </p:nvSpPr>
            <p:spPr bwMode="auto">
              <a:xfrm>
                <a:off x="4395" y="2361"/>
                <a:ext cx="18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1053"/>
              <p:cNvSpPr>
                <a:spLocks noChangeShapeType="1"/>
              </p:cNvSpPr>
              <p:nvPr/>
            </p:nvSpPr>
            <p:spPr bwMode="auto">
              <a:xfrm>
                <a:off x="4590" y="2361"/>
                <a:ext cx="0" cy="4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182" name="Group 1054"/>
            <p:cNvGrpSpPr>
              <a:grpSpLocks/>
            </p:cNvGrpSpPr>
            <p:nvPr/>
          </p:nvGrpSpPr>
          <p:grpSpPr bwMode="auto">
            <a:xfrm>
              <a:off x="2955" y="10167"/>
              <a:ext cx="180" cy="468"/>
              <a:chOff x="3105" y="2361"/>
              <a:chExt cx="180" cy="468"/>
            </a:xfrm>
          </p:grpSpPr>
          <p:sp>
            <p:nvSpPr>
              <p:cNvPr id="49183" name="Line 1055"/>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1056"/>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185" name="Group 1057"/>
            <p:cNvGrpSpPr>
              <a:grpSpLocks/>
            </p:cNvGrpSpPr>
            <p:nvPr/>
          </p:nvGrpSpPr>
          <p:grpSpPr bwMode="auto">
            <a:xfrm>
              <a:off x="4200" y="10170"/>
              <a:ext cx="195" cy="468"/>
              <a:chOff x="4395" y="2361"/>
              <a:chExt cx="195" cy="468"/>
            </a:xfrm>
          </p:grpSpPr>
          <p:sp>
            <p:nvSpPr>
              <p:cNvPr id="49186" name="Line 1058"/>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1059"/>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88" name="Line 1060"/>
            <p:cNvSpPr>
              <a:spLocks noChangeShapeType="1"/>
            </p:cNvSpPr>
            <p:nvPr/>
          </p:nvSpPr>
          <p:spPr bwMode="auto">
            <a:xfrm>
              <a:off x="2970" y="11076"/>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9" name="Line 1061"/>
            <p:cNvSpPr>
              <a:spLocks noChangeShapeType="1"/>
            </p:cNvSpPr>
            <p:nvPr/>
          </p:nvSpPr>
          <p:spPr bwMode="auto">
            <a:xfrm>
              <a:off x="2970" y="11841"/>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90" name="Group 1062"/>
            <p:cNvGrpSpPr>
              <a:grpSpLocks/>
            </p:cNvGrpSpPr>
            <p:nvPr/>
          </p:nvGrpSpPr>
          <p:grpSpPr bwMode="auto">
            <a:xfrm>
              <a:off x="2295" y="12348"/>
              <a:ext cx="180" cy="468"/>
              <a:chOff x="3105" y="2361"/>
              <a:chExt cx="180" cy="468"/>
            </a:xfrm>
          </p:grpSpPr>
          <p:sp>
            <p:nvSpPr>
              <p:cNvPr id="49191" name="Line 1063"/>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1064"/>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193" name="Group 1065"/>
            <p:cNvGrpSpPr>
              <a:grpSpLocks/>
            </p:cNvGrpSpPr>
            <p:nvPr/>
          </p:nvGrpSpPr>
          <p:grpSpPr bwMode="auto">
            <a:xfrm>
              <a:off x="3540" y="12342"/>
              <a:ext cx="195" cy="468"/>
              <a:chOff x="4395" y="2361"/>
              <a:chExt cx="195" cy="468"/>
            </a:xfrm>
          </p:grpSpPr>
          <p:sp>
            <p:nvSpPr>
              <p:cNvPr id="49194" name="Line 1066"/>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Line 1067"/>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96" name="Line 1068"/>
            <p:cNvSpPr>
              <a:spLocks noChangeShapeType="1"/>
            </p:cNvSpPr>
            <p:nvPr/>
          </p:nvSpPr>
          <p:spPr bwMode="auto">
            <a:xfrm>
              <a:off x="2445" y="13275"/>
              <a:ext cx="0" cy="28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Line 1069"/>
            <p:cNvSpPr>
              <a:spLocks noChangeShapeType="1"/>
            </p:cNvSpPr>
            <p:nvPr/>
          </p:nvSpPr>
          <p:spPr bwMode="auto">
            <a:xfrm>
              <a:off x="3615" y="13275"/>
              <a:ext cx="0" cy="2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Line 1070"/>
            <p:cNvSpPr>
              <a:spLocks noChangeShapeType="1"/>
            </p:cNvSpPr>
            <p:nvPr/>
          </p:nvSpPr>
          <p:spPr bwMode="auto">
            <a:xfrm>
              <a:off x="4410" y="11091"/>
              <a:ext cx="0" cy="2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Line 1071"/>
            <p:cNvSpPr>
              <a:spLocks noChangeShapeType="1"/>
            </p:cNvSpPr>
            <p:nvPr/>
          </p:nvSpPr>
          <p:spPr bwMode="auto">
            <a:xfrm>
              <a:off x="5115" y="10452"/>
              <a:ext cx="0" cy="9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0" name="Line 1072"/>
            <p:cNvSpPr>
              <a:spLocks noChangeShapeType="1"/>
            </p:cNvSpPr>
            <p:nvPr/>
          </p:nvSpPr>
          <p:spPr bwMode="auto">
            <a:xfrm>
              <a:off x="5130" y="11856"/>
              <a:ext cx="0" cy="170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Line 1073"/>
            <p:cNvSpPr>
              <a:spLocks noChangeShapeType="1"/>
            </p:cNvSpPr>
            <p:nvPr/>
          </p:nvSpPr>
          <p:spPr bwMode="auto">
            <a:xfrm>
              <a:off x="2460" y="13557"/>
              <a:ext cx="26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2" name="Line 1074"/>
            <p:cNvSpPr>
              <a:spLocks noChangeShapeType="1"/>
            </p:cNvSpPr>
            <p:nvPr/>
          </p:nvSpPr>
          <p:spPr bwMode="auto">
            <a:xfrm>
              <a:off x="4365" y="13571"/>
              <a:ext cx="0" cy="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3" name="Text Box 1075"/>
            <p:cNvSpPr txBox="1">
              <a:spLocks noChangeArrowheads="1"/>
            </p:cNvSpPr>
            <p:nvPr/>
          </p:nvSpPr>
          <p:spPr bwMode="auto">
            <a:xfrm>
              <a:off x="5025" y="9420"/>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49204" name="Text Box 1076"/>
            <p:cNvSpPr txBox="1">
              <a:spLocks noChangeArrowheads="1"/>
            </p:cNvSpPr>
            <p:nvPr/>
          </p:nvSpPr>
          <p:spPr bwMode="auto">
            <a:xfrm>
              <a:off x="2625" y="10092"/>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49205" name="Text Box 1077"/>
            <p:cNvSpPr txBox="1">
              <a:spLocks noChangeArrowheads="1"/>
            </p:cNvSpPr>
            <p:nvPr/>
          </p:nvSpPr>
          <p:spPr bwMode="auto">
            <a:xfrm>
              <a:off x="1965" y="12264"/>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49206" name="Text Box 1078"/>
            <p:cNvSpPr txBox="1">
              <a:spLocks noChangeArrowheads="1"/>
            </p:cNvSpPr>
            <p:nvPr/>
          </p:nvSpPr>
          <p:spPr bwMode="auto">
            <a:xfrm>
              <a:off x="3645" y="12273"/>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sp>
          <p:nvSpPr>
            <p:cNvPr id="49207" name="Text Box 1079"/>
            <p:cNvSpPr txBox="1">
              <a:spLocks noChangeArrowheads="1"/>
            </p:cNvSpPr>
            <p:nvPr/>
          </p:nvSpPr>
          <p:spPr bwMode="auto">
            <a:xfrm>
              <a:off x="4065" y="10110"/>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sp>
          <p:nvSpPr>
            <p:cNvPr id="49208" name="Text Box 1080"/>
            <p:cNvSpPr txBox="1">
              <a:spLocks noChangeArrowheads="1"/>
            </p:cNvSpPr>
            <p:nvPr/>
          </p:nvSpPr>
          <p:spPr bwMode="auto">
            <a:xfrm>
              <a:off x="3270" y="9426"/>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grpSp>
      <p:grpSp>
        <p:nvGrpSpPr>
          <p:cNvPr id="49209" name="Group 1081"/>
          <p:cNvGrpSpPr>
            <a:grpSpLocks/>
          </p:cNvGrpSpPr>
          <p:nvPr/>
        </p:nvGrpSpPr>
        <p:grpSpPr bwMode="auto">
          <a:xfrm>
            <a:off x="4443413" y="731838"/>
            <a:ext cx="4419600" cy="5040312"/>
            <a:chOff x="6150" y="8538"/>
            <a:chExt cx="3780" cy="5760"/>
          </a:xfrm>
        </p:grpSpPr>
        <p:grpSp>
          <p:nvGrpSpPr>
            <p:cNvPr id="49210" name="Group 1082"/>
            <p:cNvGrpSpPr>
              <a:grpSpLocks/>
            </p:cNvGrpSpPr>
            <p:nvPr/>
          </p:nvGrpSpPr>
          <p:grpSpPr bwMode="auto">
            <a:xfrm>
              <a:off x="8145" y="13866"/>
              <a:ext cx="990" cy="432"/>
              <a:chOff x="2202" y="3390"/>
              <a:chExt cx="990" cy="432"/>
            </a:xfrm>
          </p:grpSpPr>
          <p:sp>
            <p:nvSpPr>
              <p:cNvPr id="49211" name="AutoShape 1083"/>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2" name="Text Box 1084"/>
              <p:cNvSpPr txBox="1">
                <a:spLocks noChangeArrowheads="1"/>
              </p:cNvSpPr>
              <p:nvPr/>
            </p:nvSpPr>
            <p:spPr bwMode="auto">
              <a:xfrm>
                <a:off x="2202" y="3390"/>
                <a:ext cx="99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a:latin typeface="Times New Roman" charset="0"/>
                  </a:rPr>
                  <a:t>RETURN</a:t>
                </a:r>
              </a:p>
            </p:txBody>
          </p:sp>
        </p:grpSp>
        <p:grpSp>
          <p:nvGrpSpPr>
            <p:cNvPr id="49213" name="Group 1085"/>
            <p:cNvGrpSpPr>
              <a:grpSpLocks/>
            </p:cNvGrpSpPr>
            <p:nvPr/>
          </p:nvGrpSpPr>
          <p:grpSpPr bwMode="auto">
            <a:xfrm>
              <a:off x="8280" y="8538"/>
              <a:ext cx="765" cy="417"/>
              <a:chOff x="2790" y="2183"/>
              <a:chExt cx="765" cy="417"/>
            </a:xfrm>
          </p:grpSpPr>
          <p:sp>
            <p:nvSpPr>
              <p:cNvPr id="49214" name="Text Box 1086"/>
              <p:cNvSpPr txBox="1">
                <a:spLocks noChangeArrowheads="1"/>
              </p:cNvSpPr>
              <p:nvPr/>
            </p:nvSpPr>
            <p:spPr bwMode="auto">
              <a:xfrm>
                <a:off x="2805" y="2183"/>
                <a:ext cx="75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a:t>PC</a:t>
                </a:r>
                <a:r>
                  <a:rPr kumimoji="0" lang="en-US" altLang="zh-CN" sz="2000" b="1">
                    <a:latin typeface="宋体" pitchFamily="2" charset="-122"/>
                  </a:rPr>
                  <a:t>()</a:t>
                </a:r>
                <a:endParaRPr kumimoji="0" lang="en-US" altLang="zh-CN" sz="2000" b="1">
                  <a:latin typeface="Times New Roman" charset="0"/>
                </a:endParaRPr>
              </a:p>
            </p:txBody>
          </p:sp>
          <p:sp>
            <p:nvSpPr>
              <p:cNvPr id="49215" name="AutoShape 1087"/>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216" name="Text Box 1088"/>
            <p:cNvSpPr txBox="1">
              <a:spLocks noChangeArrowheads="1"/>
            </p:cNvSpPr>
            <p:nvPr/>
          </p:nvSpPr>
          <p:spPr bwMode="auto">
            <a:xfrm>
              <a:off x="6150" y="12852"/>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charset="0"/>
                </a:rPr>
                <a:t>w←read()</a:t>
              </a:r>
            </a:p>
          </p:txBody>
        </p:sp>
        <p:sp>
          <p:nvSpPr>
            <p:cNvPr id="49217" name="AutoShape 1089"/>
            <p:cNvSpPr>
              <a:spLocks noChangeArrowheads="1"/>
            </p:cNvSpPr>
            <p:nvPr/>
          </p:nvSpPr>
          <p:spPr bwMode="auto">
            <a:xfrm>
              <a:off x="8100" y="9228"/>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49218" name="Text Box 1090"/>
            <p:cNvSpPr txBox="1">
              <a:spLocks noChangeArrowheads="1"/>
            </p:cNvSpPr>
            <p:nvPr/>
          </p:nvSpPr>
          <p:spPr bwMode="auto">
            <a:xfrm>
              <a:off x="8250" y="9258"/>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00"/>
                  </a:solidFill>
                  <a:latin typeface="Times New Roman" charset="0"/>
                </a:rPr>
                <a:t>a</a:t>
              </a:r>
              <a:endParaRPr kumimoji="0" lang="en-US" altLang="zh-CN" sz="2000">
                <a:latin typeface="Times New Roman" charset="0"/>
              </a:endParaRPr>
            </a:p>
          </p:txBody>
        </p:sp>
        <p:sp>
          <p:nvSpPr>
            <p:cNvPr id="49219" name="Text Box 1091"/>
            <p:cNvSpPr txBox="1">
              <a:spLocks noChangeArrowheads="1"/>
            </p:cNvSpPr>
            <p:nvPr/>
          </p:nvSpPr>
          <p:spPr bwMode="auto">
            <a:xfrm>
              <a:off x="8850" y="9930"/>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w←read()</a:t>
              </a:r>
            </a:p>
          </p:txBody>
        </p:sp>
        <p:sp>
          <p:nvSpPr>
            <p:cNvPr id="49220" name="AutoShape 1092"/>
            <p:cNvSpPr>
              <a:spLocks noChangeArrowheads="1"/>
            </p:cNvSpPr>
            <p:nvPr/>
          </p:nvSpPr>
          <p:spPr bwMode="auto">
            <a:xfrm>
              <a:off x="7380" y="9933"/>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49221" name="Text Box 1093"/>
            <p:cNvSpPr txBox="1">
              <a:spLocks noChangeArrowheads="1"/>
            </p:cNvSpPr>
            <p:nvPr/>
          </p:nvSpPr>
          <p:spPr bwMode="auto">
            <a:xfrm>
              <a:off x="7530" y="9963"/>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solidFill>
                    <a:srgbClr val="FF00FF"/>
                  </a:solidFill>
                  <a:latin typeface="Times New Roman" charset="0"/>
                </a:rPr>
                <a:t>d</a:t>
              </a:r>
              <a:endParaRPr kumimoji="0" lang="en-US" altLang="zh-CN" sz="2000">
                <a:latin typeface="Times New Roman" charset="0"/>
              </a:endParaRPr>
            </a:p>
          </p:txBody>
        </p:sp>
        <p:sp>
          <p:nvSpPr>
            <p:cNvPr id="49222" name="Text Box 1094"/>
            <p:cNvSpPr txBox="1">
              <a:spLocks noChangeArrowheads="1"/>
            </p:cNvSpPr>
            <p:nvPr/>
          </p:nvSpPr>
          <p:spPr bwMode="auto">
            <a:xfrm>
              <a:off x="8115" y="10662"/>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erorr</a:t>
              </a:r>
            </a:p>
          </p:txBody>
        </p:sp>
        <p:sp>
          <p:nvSpPr>
            <p:cNvPr id="49223" name="Text Box 1095"/>
            <p:cNvSpPr txBox="1">
              <a:spLocks noChangeArrowheads="1"/>
            </p:cNvSpPr>
            <p:nvPr/>
          </p:nvSpPr>
          <p:spPr bwMode="auto">
            <a:xfrm>
              <a:off x="6660" y="10629"/>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charset="0"/>
                </a:rPr>
                <a:t>w←read()</a:t>
              </a:r>
            </a:p>
          </p:txBody>
        </p:sp>
        <p:sp>
          <p:nvSpPr>
            <p:cNvPr id="49224" name="Text Box 1096"/>
            <p:cNvSpPr txBox="1">
              <a:spLocks noChangeArrowheads="1"/>
            </p:cNvSpPr>
            <p:nvPr/>
          </p:nvSpPr>
          <p:spPr bwMode="auto">
            <a:xfrm>
              <a:off x="6660" y="1140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P</a:t>
              </a:r>
              <a:r>
                <a:rPr kumimoji="0" lang="en-US" altLang="zh-CN" sz="2000">
                  <a:solidFill>
                    <a:srgbClr val="FF00FF"/>
                  </a:solidFill>
                  <a:latin typeface="Times New Roman" charset="0"/>
                </a:rPr>
                <a:t>C</a:t>
              </a:r>
              <a:r>
                <a:rPr kumimoji="0" lang="en-US" altLang="zh-CN" sz="2000">
                  <a:latin typeface="Times New Roman" charset="0"/>
                </a:rPr>
                <a:t>()</a:t>
              </a:r>
            </a:p>
          </p:txBody>
        </p:sp>
        <p:grpSp>
          <p:nvGrpSpPr>
            <p:cNvPr id="49225" name="Group 1097"/>
            <p:cNvGrpSpPr>
              <a:grpSpLocks/>
            </p:cNvGrpSpPr>
            <p:nvPr/>
          </p:nvGrpSpPr>
          <p:grpSpPr bwMode="auto">
            <a:xfrm>
              <a:off x="6660" y="12153"/>
              <a:ext cx="1080" cy="468"/>
              <a:chOff x="3240" y="3000"/>
              <a:chExt cx="1080" cy="468"/>
            </a:xfrm>
          </p:grpSpPr>
          <p:sp>
            <p:nvSpPr>
              <p:cNvPr id="49226" name="AutoShape 1098"/>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49227" name="Text Box 1099"/>
              <p:cNvSpPr txBox="1">
                <a:spLocks noChangeArrowheads="1"/>
              </p:cNvSpPr>
              <p:nvPr/>
            </p:nvSpPr>
            <p:spPr bwMode="auto">
              <a:xfrm>
                <a:off x="3390" y="3030"/>
                <a:ext cx="7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a:latin typeface="Times New Roman" charset="0"/>
                  </a:rPr>
                  <a:t>w</a:t>
                </a:r>
                <a:r>
                  <a:rPr kumimoji="0" lang="zh-CN" altLang="en-US" sz="2000">
                    <a:latin typeface="Times New Roman" charset="0"/>
                  </a:rPr>
                  <a:t>＝</a:t>
                </a:r>
                <a:r>
                  <a:rPr kumimoji="0" lang="en-US" altLang="zh-CN" sz="2000">
                    <a:latin typeface="Times New Roman" charset="0"/>
                  </a:rPr>
                  <a:t>c</a:t>
                </a:r>
              </a:p>
            </p:txBody>
          </p:sp>
        </p:grpSp>
        <p:sp>
          <p:nvSpPr>
            <p:cNvPr id="49228" name="Text Box 1100"/>
            <p:cNvSpPr txBox="1">
              <a:spLocks noChangeArrowheads="1"/>
            </p:cNvSpPr>
            <p:nvPr/>
          </p:nvSpPr>
          <p:spPr bwMode="auto">
            <a:xfrm>
              <a:off x="7350" y="12861"/>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charset="0"/>
                </a:rPr>
                <a:t>erorr</a:t>
              </a:r>
            </a:p>
          </p:txBody>
        </p:sp>
        <p:sp>
          <p:nvSpPr>
            <p:cNvPr id="49229" name="Line 1101"/>
            <p:cNvSpPr>
              <a:spLocks noChangeShapeType="1"/>
            </p:cNvSpPr>
            <p:nvPr/>
          </p:nvSpPr>
          <p:spPr bwMode="auto">
            <a:xfrm>
              <a:off x="8625" y="8954"/>
              <a:ext cx="0" cy="28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230" name="Group 1102"/>
            <p:cNvGrpSpPr>
              <a:grpSpLocks/>
            </p:cNvGrpSpPr>
            <p:nvPr/>
          </p:nvGrpSpPr>
          <p:grpSpPr bwMode="auto">
            <a:xfrm>
              <a:off x="7905" y="9471"/>
              <a:ext cx="180" cy="468"/>
              <a:chOff x="3105" y="2361"/>
              <a:chExt cx="180" cy="468"/>
            </a:xfrm>
          </p:grpSpPr>
          <p:sp>
            <p:nvSpPr>
              <p:cNvPr id="49231" name="Line 1103"/>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2" name="Line 1104"/>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233" name="Group 1105"/>
            <p:cNvGrpSpPr>
              <a:grpSpLocks/>
            </p:cNvGrpSpPr>
            <p:nvPr/>
          </p:nvGrpSpPr>
          <p:grpSpPr bwMode="auto">
            <a:xfrm>
              <a:off x="9180" y="9471"/>
              <a:ext cx="195" cy="468"/>
              <a:chOff x="4395" y="2361"/>
              <a:chExt cx="195" cy="468"/>
            </a:xfrm>
          </p:grpSpPr>
          <p:sp>
            <p:nvSpPr>
              <p:cNvPr id="49234" name="Line 1106"/>
              <p:cNvSpPr>
                <a:spLocks noChangeShapeType="1"/>
              </p:cNvSpPr>
              <p:nvPr/>
            </p:nvSpPr>
            <p:spPr bwMode="auto">
              <a:xfrm>
                <a:off x="4395" y="2361"/>
                <a:ext cx="18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5" name="Line 1107"/>
              <p:cNvSpPr>
                <a:spLocks noChangeShapeType="1"/>
              </p:cNvSpPr>
              <p:nvPr/>
            </p:nvSpPr>
            <p:spPr bwMode="auto">
              <a:xfrm>
                <a:off x="4590" y="2361"/>
                <a:ext cx="0" cy="4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236" name="Group 1108"/>
            <p:cNvGrpSpPr>
              <a:grpSpLocks/>
            </p:cNvGrpSpPr>
            <p:nvPr/>
          </p:nvGrpSpPr>
          <p:grpSpPr bwMode="auto">
            <a:xfrm>
              <a:off x="7185" y="10170"/>
              <a:ext cx="180" cy="468"/>
              <a:chOff x="3105" y="2361"/>
              <a:chExt cx="180" cy="468"/>
            </a:xfrm>
          </p:grpSpPr>
          <p:sp>
            <p:nvSpPr>
              <p:cNvPr id="49237" name="Line 1109"/>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8" name="Line 1110"/>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239" name="Group 1111"/>
            <p:cNvGrpSpPr>
              <a:grpSpLocks/>
            </p:cNvGrpSpPr>
            <p:nvPr/>
          </p:nvGrpSpPr>
          <p:grpSpPr bwMode="auto">
            <a:xfrm>
              <a:off x="8460" y="10176"/>
              <a:ext cx="195" cy="468"/>
              <a:chOff x="4395" y="2361"/>
              <a:chExt cx="195" cy="468"/>
            </a:xfrm>
          </p:grpSpPr>
          <p:sp>
            <p:nvSpPr>
              <p:cNvPr id="49240" name="Line 1112"/>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1" name="Line 1113"/>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242" name="Line 1114"/>
            <p:cNvSpPr>
              <a:spLocks noChangeShapeType="1"/>
            </p:cNvSpPr>
            <p:nvPr/>
          </p:nvSpPr>
          <p:spPr bwMode="auto">
            <a:xfrm>
              <a:off x="7200" y="11100"/>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43" name="Line 1115"/>
            <p:cNvSpPr>
              <a:spLocks noChangeShapeType="1"/>
            </p:cNvSpPr>
            <p:nvPr/>
          </p:nvSpPr>
          <p:spPr bwMode="auto">
            <a:xfrm>
              <a:off x="7200" y="11859"/>
              <a:ext cx="0" cy="283"/>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244" name="Group 1116"/>
            <p:cNvGrpSpPr>
              <a:grpSpLocks/>
            </p:cNvGrpSpPr>
            <p:nvPr/>
          </p:nvGrpSpPr>
          <p:grpSpPr bwMode="auto">
            <a:xfrm>
              <a:off x="6510" y="12390"/>
              <a:ext cx="180" cy="468"/>
              <a:chOff x="3105" y="2361"/>
              <a:chExt cx="180" cy="468"/>
            </a:xfrm>
          </p:grpSpPr>
          <p:sp>
            <p:nvSpPr>
              <p:cNvPr id="49245" name="Line 1117"/>
              <p:cNvSpPr>
                <a:spLocks noChangeShapeType="1"/>
              </p:cNvSpPr>
              <p:nvPr/>
            </p:nvSpPr>
            <p:spPr bwMode="auto">
              <a:xfrm>
                <a:off x="3105" y="2361"/>
                <a:ext cx="18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6" name="Line 1118"/>
              <p:cNvSpPr>
                <a:spLocks noChangeShapeType="1"/>
              </p:cNvSpPr>
              <p:nvPr/>
            </p:nvSpPr>
            <p:spPr bwMode="auto">
              <a:xfrm>
                <a:off x="3105" y="2361"/>
                <a:ext cx="0" cy="468"/>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247" name="Group 1119"/>
            <p:cNvGrpSpPr>
              <a:grpSpLocks/>
            </p:cNvGrpSpPr>
            <p:nvPr/>
          </p:nvGrpSpPr>
          <p:grpSpPr bwMode="auto">
            <a:xfrm>
              <a:off x="7740" y="12393"/>
              <a:ext cx="195" cy="468"/>
              <a:chOff x="4395" y="2361"/>
              <a:chExt cx="195" cy="468"/>
            </a:xfrm>
          </p:grpSpPr>
          <p:sp>
            <p:nvSpPr>
              <p:cNvPr id="49248" name="Line 1120"/>
              <p:cNvSpPr>
                <a:spLocks noChangeShapeType="1"/>
              </p:cNvSpPr>
              <p:nvPr/>
            </p:nvSpPr>
            <p:spPr bwMode="auto">
              <a:xfrm>
                <a:off x="4395" y="236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9" name="Line 1121"/>
              <p:cNvSpPr>
                <a:spLocks noChangeShapeType="1"/>
              </p:cNvSpPr>
              <p:nvPr/>
            </p:nvSpPr>
            <p:spPr bwMode="auto">
              <a:xfrm>
                <a:off x="4590" y="236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250" name="Line 1122"/>
            <p:cNvSpPr>
              <a:spLocks noChangeShapeType="1"/>
            </p:cNvSpPr>
            <p:nvPr/>
          </p:nvSpPr>
          <p:spPr bwMode="auto">
            <a:xfrm>
              <a:off x="6690" y="13340"/>
              <a:ext cx="0" cy="28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1" name="Line 1123"/>
            <p:cNvSpPr>
              <a:spLocks noChangeShapeType="1"/>
            </p:cNvSpPr>
            <p:nvPr/>
          </p:nvSpPr>
          <p:spPr bwMode="auto">
            <a:xfrm>
              <a:off x="7890" y="13341"/>
              <a:ext cx="0" cy="2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2" name="Line 1124"/>
            <p:cNvSpPr>
              <a:spLocks noChangeShapeType="1"/>
            </p:cNvSpPr>
            <p:nvPr/>
          </p:nvSpPr>
          <p:spPr bwMode="auto">
            <a:xfrm>
              <a:off x="9420" y="10395"/>
              <a:ext cx="0" cy="324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3" name="Line 1125"/>
            <p:cNvSpPr>
              <a:spLocks noChangeShapeType="1"/>
            </p:cNvSpPr>
            <p:nvPr/>
          </p:nvSpPr>
          <p:spPr bwMode="auto">
            <a:xfrm>
              <a:off x="6690" y="13638"/>
              <a:ext cx="27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4" name="Line 1126"/>
            <p:cNvSpPr>
              <a:spLocks noChangeShapeType="1"/>
            </p:cNvSpPr>
            <p:nvPr/>
          </p:nvSpPr>
          <p:spPr bwMode="auto">
            <a:xfrm>
              <a:off x="8640" y="13652"/>
              <a:ext cx="0" cy="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55" name="Text Box 1127"/>
            <p:cNvSpPr txBox="1">
              <a:spLocks noChangeArrowheads="1"/>
            </p:cNvSpPr>
            <p:nvPr/>
          </p:nvSpPr>
          <p:spPr bwMode="auto">
            <a:xfrm>
              <a:off x="9300" y="9405"/>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49256" name="Text Box 1128"/>
            <p:cNvSpPr txBox="1">
              <a:spLocks noChangeArrowheads="1"/>
            </p:cNvSpPr>
            <p:nvPr/>
          </p:nvSpPr>
          <p:spPr bwMode="auto">
            <a:xfrm>
              <a:off x="6855" y="10095"/>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49257" name="Text Box 1129"/>
            <p:cNvSpPr txBox="1">
              <a:spLocks noChangeArrowheads="1"/>
            </p:cNvSpPr>
            <p:nvPr/>
          </p:nvSpPr>
          <p:spPr bwMode="auto">
            <a:xfrm>
              <a:off x="6195" y="12309"/>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Y</a:t>
              </a:r>
            </a:p>
          </p:txBody>
        </p:sp>
        <p:sp>
          <p:nvSpPr>
            <p:cNvPr id="49258" name="Text Box 1130"/>
            <p:cNvSpPr txBox="1">
              <a:spLocks noChangeArrowheads="1"/>
            </p:cNvSpPr>
            <p:nvPr/>
          </p:nvSpPr>
          <p:spPr bwMode="auto">
            <a:xfrm>
              <a:off x="7560" y="9396"/>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sp>
          <p:nvSpPr>
            <p:cNvPr id="49259" name="Text Box 1131"/>
            <p:cNvSpPr txBox="1">
              <a:spLocks noChangeArrowheads="1"/>
            </p:cNvSpPr>
            <p:nvPr/>
          </p:nvSpPr>
          <p:spPr bwMode="auto">
            <a:xfrm>
              <a:off x="7860" y="12309"/>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sp>
          <p:nvSpPr>
            <p:cNvPr id="49260" name="Text Box 1132"/>
            <p:cNvSpPr txBox="1">
              <a:spLocks noChangeArrowheads="1"/>
            </p:cNvSpPr>
            <p:nvPr/>
          </p:nvSpPr>
          <p:spPr bwMode="auto">
            <a:xfrm>
              <a:off x="8325" y="10095"/>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latin typeface="Times New Roman" charset="0"/>
                </a:rPr>
                <a:t>N</a:t>
              </a:r>
            </a:p>
          </p:txBody>
        </p:sp>
        <p:sp>
          <p:nvSpPr>
            <p:cNvPr id="49261" name="Line 1133"/>
            <p:cNvSpPr>
              <a:spLocks noChangeShapeType="1"/>
            </p:cNvSpPr>
            <p:nvPr/>
          </p:nvSpPr>
          <p:spPr bwMode="auto">
            <a:xfrm>
              <a:off x="8670" y="11142"/>
              <a:ext cx="0" cy="2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83671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1EC3150C-417F-4151-825F-966E3993E813}" type="slidenum">
              <a:rPr lang="en-US" altLang="zh-CN"/>
              <a:pPr/>
              <a:t>4</a:t>
            </a:fld>
            <a:endParaRPr lang="en-US" altLang="zh-CN"/>
          </a:p>
        </p:txBody>
      </p:sp>
      <p:sp>
        <p:nvSpPr>
          <p:cNvPr id="20483" name="Text Box 3"/>
          <p:cNvSpPr txBox="1">
            <a:spLocks noChangeArrowheads="1"/>
          </p:cNvSpPr>
          <p:nvPr/>
        </p:nvSpPr>
        <p:spPr bwMode="auto">
          <a:xfrm>
            <a:off x="1600200" y="2133600"/>
            <a:ext cx="69342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sz="2000" b="1" dirty="0" smtClean="0">
                <a:latin typeface="Times New Roman" charset="0"/>
                <a:hlinkClick r:id="rId2" action="ppaction://hlinksldjump"/>
              </a:rPr>
              <a:t>4.1</a:t>
            </a:r>
            <a:r>
              <a:rPr lang="zh-CN" altLang="en-US" sz="2000" b="1" dirty="0">
                <a:latin typeface="Times New Roman" charset="0"/>
                <a:hlinkClick r:id="rId2" action="ppaction://hlinksldjump"/>
              </a:rPr>
              <a:t>　确定的自顶向下语法分析思想</a:t>
            </a:r>
            <a:endParaRPr lang="zh-CN" altLang="en-US" sz="2000" b="1" dirty="0">
              <a:latin typeface="Times New Roman" charset="0"/>
            </a:endParaRPr>
          </a:p>
          <a:p>
            <a:pPr algn="l">
              <a:lnSpc>
                <a:spcPct val="150000"/>
              </a:lnSpc>
              <a:spcBef>
                <a:spcPct val="50000"/>
              </a:spcBef>
            </a:pPr>
            <a:r>
              <a:rPr lang="en-US" altLang="zh-CN" sz="2000" b="1" dirty="0" smtClean="0">
                <a:latin typeface="Times New Roman" charset="0"/>
                <a:hlinkClick r:id="rId3" action="ppaction://hlinksldjump"/>
              </a:rPr>
              <a:t>4.2</a:t>
            </a:r>
            <a:r>
              <a:rPr lang="zh-CN" altLang="en-US" sz="2000" b="1" dirty="0">
                <a:latin typeface="Times New Roman" charset="0"/>
                <a:hlinkClick r:id="rId3" action="ppaction://hlinksldjump"/>
              </a:rPr>
              <a:t>　</a:t>
            </a:r>
            <a:r>
              <a:rPr lang="en-US" altLang="zh-CN" sz="2000" b="1" dirty="0">
                <a:latin typeface="Times New Roman" charset="0"/>
                <a:hlinkClick r:id="rId3" action="ppaction://hlinksldjump"/>
              </a:rPr>
              <a:t>LL(1)</a:t>
            </a:r>
            <a:r>
              <a:rPr lang="zh-CN" altLang="en-US" sz="2000" b="1" dirty="0">
                <a:latin typeface="Times New Roman" charset="0"/>
                <a:hlinkClick r:id="rId3" action="ppaction://hlinksldjump"/>
              </a:rPr>
              <a:t>文法的判别 </a:t>
            </a:r>
            <a:endParaRPr lang="zh-CN" altLang="en-US" sz="2000" b="1" dirty="0">
              <a:latin typeface="Times New Roman" charset="0"/>
            </a:endParaRPr>
          </a:p>
          <a:p>
            <a:pPr algn="l">
              <a:lnSpc>
                <a:spcPct val="150000"/>
              </a:lnSpc>
              <a:spcBef>
                <a:spcPct val="50000"/>
              </a:spcBef>
            </a:pPr>
            <a:r>
              <a:rPr lang="en-US" altLang="zh-CN" sz="2000" b="1" dirty="0" smtClean="0">
                <a:latin typeface="Times New Roman" charset="0"/>
                <a:hlinkClick r:id="rId4" action="ppaction://hlinksldjump"/>
              </a:rPr>
              <a:t>4.3</a:t>
            </a:r>
            <a:r>
              <a:rPr lang="zh-CN" altLang="en-US" sz="2000" b="1" dirty="0">
                <a:latin typeface="Times New Roman" charset="0"/>
                <a:hlinkClick r:id="rId4" action="ppaction://hlinksldjump"/>
              </a:rPr>
              <a:t>　某些非</a:t>
            </a:r>
            <a:r>
              <a:rPr lang="en-US" altLang="zh-CN" sz="2000" b="1" dirty="0">
                <a:latin typeface="Times New Roman" charset="0"/>
                <a:hlinkClick r:id="rId4" action="ppaction://hlinksldjump"/>
              </a:rPr>
              <a:t>LL(1)</a:t>
            </a:r>
            <a:r>
              <a:rPr lang="zh-CN" altLang="en-US" sz="2000" b="1" dirty="0">
                <a:latin typeface="Times New Roman" charset="0"/>
                <a:hlinkClick r:id="rId4" action="ppaction://hlinksldjump"/>
              </a:rPr>
              <a:t>文法到</a:t>
            </a:r>
            <a:r>
              <a:rPr lang="en-US" altLang="zh-CN" sz="2000" b="1" dirty="0">
                <a:latin typeface="Times New Roman" charset="0"/>
                <a:hlinkClick r:id="rId4" action="ppaction://hlinksldjump"/>
              </a:rPr>
              <a:t>LL(1)</a:t>
            </a:r>
            <a:r>
              <a:rPr lang="zh-CN" altLang="en-US" sz="2000" b="1" dirty="0">
                <a:latin typeface="Times New Roman" charset="0"/>
                <a:hlinkClick r:id="rId4" action="ppaction://hlinksldjump"/>
              </a:rPr>
              <a:t>文法的等价变换</a:t>
            </a:r>
            <a:endParaRPr lang="zh-CN" altLang="en-US" sz="2000" b="1" dirty="0">
              <a:latin typeface="Times New Roman" charset="0"/>
            </a:endParaRPr>
          </a:p>
          <a:p>
            <a:pPr algn="l">
              <a:lnSpc>
                <a:spcPct val="150000"/>
              </a:lnSpc>
              <a:spcBef>
                <a:spcPct val="50000"/>
              </a:spcBef>
            </a:pPr>
            <a:r>
              <a:rPr lang="en-US" altLang="zh-CN" sz="2000" b="1" dirty="0" smtClean="0">
                <a:latin typeface="Times New Roman" charset="0"/>
                <a:hlinkClick r:id="rId5" action="ppaction://hlinksldjump"/>
              </a:rPr>
              <a:t>4.4</a:t>
            </a:r>
            <a:r>
              <a:rPr lang="zh-CN" altLang="en-US" sz="2000" b="1" dirty="0">
                <a:latin typeface="Times New Roman" charset="0"/>
                <a:hlinkClick r:id="rId5" action="ppaction://hlinksldjump"/>
              </a:rPr>
              <a:t>　确定的自顶向下语法分析方法</a:t>
            </a:r>
            <a:endParaRPr lang="zh-CN" altLang="en-US" sz="2000" b="1" dirty="0">
              <a:latin typeface="Times New Roman" charset="0"/>
            </a:endParaRPr>
          </a:p>
        </p:txBody>
      </p:sp>
      <p:sp>
        <p:nvSpPr>
          <p:cNvPr id="20484" name="Text Box 4"/>
          <p:cNvSpPr txBox="1">
            <a:spLocks noChangeArrowheads="1"/>
          </p:cNvSpPr>
          <p:nvPr/>
        </p:nvSpPr>
        <p:spPr bwMode="auto">
          <a:xfrm>
            <a:off x="3552825" y="12954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800000"/>
                </a:solidFill>
              </a:rPr>
              <a:t>重点讲解</a:t>
            </a:r>
          </a:p>
        </p:txBody>
      </p:sp>
    </p:spTree>
    <p:extLst>
      <p:ext uri="{BB962C8B-B14F-4D97-AF65-F5344CB8AC3E}">
        <p14:creationId xmlns:p14="http://schemas.microsoft.com/office/powerpoint/2010/main" val="302126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D681A11C-6E01-411F-8CD1-50A8F6F1A428}" type="slidenum">
              <a:rPr lang="en-US" altLang="zh-CN"/>
              <a:pPr/>
              <a:t>40</a:t>
            </a:fld>
            <a:endParaRPr lang="en-US" altLang="zh-CN"/>
          </a:p>
        </p:txBody>
      </p:sp>
      <p:sp>
        <p:nvSpPr>
          <p:cNvPr id="50196" name="Rectangle 20"/>
          <p:cNvSpPr>
            <a:spLocks noChangeArrowheads="1"/>
          </p:cNvSpPr>
          <p:nvPr/>
        </p:nvSpPr>
        <p:spPr bwMode="auto">
          <a:xfrm>
            <a:off x="2133600" y="3048000"/>
            <a:ext cx="6172200" cy="32766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9" name="Text Box 3"/>
          <p:cNvSpPr txBox="1">
            <a:spLocks noChangeArrowheads="1"/>
          </p:cNvSpPr>
          <p:nvPr/>
        </p:nvSpPr>
        <p:spPr bwMode="auto">
          <a:xfrm>
            <a:off x="457200" y="914400"/>
            <a:ext cx="8153400" cy="212365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8736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b="1" dirty="0"/>
              <a:t>预测分析法构造语法分析程序的总体框架如下图所示。将输入串视同以串末端为底的栈</a:t>
            </a:r>
            <a:r>
              <a:rPr lang="en-US" altLang="zh-CN" sz="2000" b="1" dirty="0"/>
              <a:t>I</a:t>
            </a:r>
            <a:r>
              <a:rPr lang="zh-CN" altLang="en-US" sz="2000" b="1" dirty="0"/>
              <a:t>，输入串未匹配部分为栈的内容，这个栈称为“输入栈”；推导过程产生的句型未匹配部分，依自右向左顺序，也存放在另一个称为栈</a:t>
            </a:r>
            <a:r>
              <a:rPr lang="en-US" altLang="zh-CN" sz="2000" b="1" dirty="0"/>
              <a:t>S</a:t>
            </a:r>
            <a:r>
              <a:rPr lang="zh-CN" altLang="en-US" sz="2000" b="1" dirty="0"/>
              <a:t>中，这个栈称为“分析栈”；再将</a:t>
            </a:r>
            <a:r>
              <a:rPr lang="zh-CN" altLang="en-US" sz="2000" b="1" dirty="0">
                <a:solidFill>
                  <a:schemeClr val="hlink"/>
                </a:solidFill>
              </a:rPr>
              <a:t>规则选择集</a:t>
            </a:r>
            <a:r>
              <a:rPr lang="zh-CN" altLang="en-US" sz="2000" b="1" dirty="0"/>
              <a:t>，存放在一个非终结符为行、终结符为列和元素为规则的二维表</a:t>
            </a:r>
            <a:r>
              <a:rPr lang="en-US" altLang="zh-CN" sz="2000" b="1" dirty="0"/>
              <a:t>M</a:t>
            </a:r>
            <a:r>
              <a:rPr lang="zh-CN" altLang="en-US" sz="2000" b="1" dirty="0"/>
              <a:t>中，这个表称为</a:t>
            </a:r>
            <a:r>
              <a:rPr lang="zh-CN" altLang="en-US" sz="2000" b="1" dirty="0" smtClean="0"/>
              <a:t>“预测分析表”</a:t>
            </a:r>
            <a:r>
              <a:rPr lang="zh-CN" altLang="en-US" sz="2000" b="1" dirty="0"/>
              <a:t>。 </a:t>
            </a:r>
          </a:p>
        </p:txBody>
      </p:sp>
      <p:grpSp>
        <p:nvGrpSpPr>
          <p:cNvPr id="50180" name="Group 4"/>
          <p:cNvGrpSpPr>
            <a:grpSpLocks/>
          </p:cNvGrpSpPr>
          <p:nvPr/>
        </p:nvGrpSpPr>
        <p:grpSpPr bwMode="auto">
          <a:xfrm>
            <a:off x="2057400" y="3048000"/>
            <a:ext cx="6019800" cy="3429000"/>
            <a:chOff x="3426" y="3905"/>
            <a:chExt cx="4693" cy="3049"/>
          </a:xfrm>
        </p:grpSpPr>
        <p:sp>
          <p:nvSpPr>
            <p:cNvPr id="50181" name="Text Box 5"/>
            <p:cNvSpPr txBox="1">
              <a:spLocks noChangeArrowheads="1"/>
            </p:cNvSpPr>
            <p:nvPr/>
          </p:nvSpPr>
          <p:spPr bwMode="auto">
            <a:xfrm>
              <a:off x="4714" y="4762"/>
              <a:ext cx="3062" cy="506"/>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sz="2000" b="1">
                  <a:latin typeface="Times New Roman" charset="0"/>
                </a:rPr>
                <a:t>分析算法</a:t>
              </a:r>
            </a:p>
          </p:txBody>
        </p:sp>
        <p:sp>
          <p:nvSpPr>
            <p:cNvPr id="50182" name="Line 6"/>
            <p:cNvSpPr>
              <a:spLocks noChangeShapeType="1"/>
            </p:cNvSpPr>
            <p:nvPr/>
          </p:nvSpPr>
          <p:spPr bwMode="auto">
            <a:xfrm>
              <a:off x="3801" y="4671"/>
              <a:ext cx="0" cy="1716"/>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3" name="Line 7"/>
            <p:cNvSpPr>
              <a:spLocks noChangeShapeType="1"/>
            </p:cNvSpPr>
            <p:nvPr/>
          </p:nvSpPr>
          <p:spPr bwMode="auto">
            <a:xfrm>
              <a:off x="4251" y="4683"/>
              <a:ext cx="0" cy="1716"/>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4" name="Text Box 8"/>
            <p:cNvSpPr txBox="1">
              <a:spLocks noChangeArrowheads="1"/>
            </p:cNvSpPr>
            <p:nvPr/>
          </p:nvSpPr>
          <p:spPr bwMode="auto">
            <a:xfrm>
              <a:off x="3795" y="4824"/>
              <a:ext cx="435" cy="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96000"/>
                </a:lnSpc>
              </a:pPr>
              <a:r>
                <a:rPr kumimoji="0" lang="en-US" altLang="zh-CN" sz="2000" b="1">
                  <a:solidFill>
                    <a:srgbClr val="FF00FF"/>
                  </a:solidFill>
                  <a:latin typeface="Times New Roman" charset="0"/>
                </a:rPr>
                <a:t>X</a:t>
              </a:r>
            </a:p>
            <a:p>
              <a:pPr algn="just" eaLnBrk="0" hangingPunct="0">
                <a:lnSpc>
                  <a:spcPct val="96000"/>
                </a:lnSpc>
              </a:pPr>
              <a:r>
                <a:rPr kumimoji="0" lang="en-US" altLang="zh-CN" sz="2000" b="1">
                  <a:latin typeface="Times New Roman" charset="0"/>
                </a:rPr>
                <a:t>·</a:t>
              </a:r>
            </a:p>
            <a:p>
              <a:pPr algn="just" eaLnBrk="0" hangingPunct="0">
                <a:lnSpc>
                  <a:spcPct val="96000"/>
                </a:lnSpc>
              </a:pPr>
              <a:r>
                <a:rPr kumimoji="0" lang="en-US" altLang="zh-CN" sz="2000" b="1">
                  <a:latin typeface="Times New Roman" charset="0"/>
                </a:rPr>
                <a:t>·</a:t>
              </a:r>
            </a:p>
            <a:p>
              <a:pPr algn="just" eaLnBrk="0" hangingPunct="0">
                <a:lnSpc>
                  <a:spcPct val="96000"/>
                </a:lnSpc>
              </a:pPr>
              <a:r>
                <a:rPr kumimoji="0" lang="en-US" altLang="zh-CN" sz="2000" b="1">
                  <a:latin typeface="Times New Roman" charset="0"/>
                </a:rPr>
                <a:t>·</a:t>
              </a:r>
            </a:p>
            <a:p>
              <a:pPr algn="just" eaLnBrk="0" hangingPunct="0">
                <a:lnSpc>
                  <a:spcPct val="96000"/>
                </a:lnSpc>
              </a:pPr>
              <a:endParaRPr kumimoji="0" lang="en-US" altLang="zh-CN" sz="2000" b="1">
                <a:latin typeface="Times New Roman" charset="0"/>
              </a:endParaRPr>
            </a:p>
            <a:p>
              <a:pPr algn="just" eaLnBrk="0" hangingPunct="0">
                <a:lnSpc>
                  <a:spcPct val="96000"/>
                </a:lnSpc>
              </a:pPr>
              <a:r>
                <a:rPr kumimoji="0" lang="en-US" altLang="zh-CN" sz="2000" b="1">
                  <a:latin typeface="Times New Roman" charset="0"/>
                </a:rPr>
                <a:t>#</a:t>
              </a:r>
            </a:p>
          </p:txBody>
        </p:sp>
        <p:sp>
          <p:nvSpPr>
            <p:cNvPr id="50185" name="Line 9"/>
            <p:cNvSpPr>
              <a:spLocks noChangeShapeType="1"/>
            </p:cNvSpPr>
            <p:nvPr/>
          </p:nvSpPr>
          <p:spPr bwMode="auto">
            <a:xfrm>
              <a:off x="3813" y="6384"/>
              <a:ext cx="442"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Text Box 10"/>
            <p:cNvSpPr txBox="1">
              <a:spLocks noChangeArrowheads="1"/>
            </p:cNvSpPr>
            <p:nvPr/>
          </p:nvSpPr>
          <p:spPr bwMode="auto">
            <a:xfrm>
              <a:off x="3486" y="648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b="1">
                  <a:latin typeface="Times New Roman" charset="0"/>
                </a:rPr>
                <a:t>分析栈</a:t>
              </a:r>
              <a:r>
                <a:rPr kumimoji="0" lang="en-US" altLang="zh-CN" sz="2000" b="1">
                  <a:latin typeface="Times New Roman" charset="0"/>
                </a:rPr>
                <a:t>S</a:t>
              </a:r>
            </a:p>
          </p:txBody>
        </p:sp>
        <p:sp>
          <p:nvSpPr>
            <p:cNvPr id="50187" name="Text Box 11"/>
            <p:cNvSpPr txBox="1">
              <a:spLocks noChangeArrowheads="1"/>
            </p:cNvSpPr>
            <p:nvPr/>
          </p:nvSpPr>
          <p:spPr bwMode="auto">
            <a:xfrm>
              <a:off x="4534" y="3905"/>
              <a:ext cx="3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0" lang="en-US" altLang="zh-CN" sz="2000" b="1">
                  <a:solidFill>
                    <a:srgbClr val="808080"/>
                  </a:solidFill>
                  <a:latin typeface="Times New Roman" charset="0"/>
                </a:rPr>
                <a:t>a</a:t>
              </a:r>
              <a:r>
                <a:rPr kumimoji="0" lang="en-US" altLang="zh-CN" sz="2000" b="1" baseline="-25000">
                  <a:solidFill>
                    <a:srgbClr val="808080"/>
                  </a:solidFill>
                  <a:latin typeface="Times New Roman" charset="0"/>
                </a:rPr>
                <a:t>1</a:t>
              </a:r>
              <a:r>
                <a:rPr kumimoji="0" lang="en-US" altLang="zh-CN" sz="2000" b="1">
                  <a:solidFill>
                    <a:srgbClr val="808080"/>
                  </a:solidFill>
                  <a:latin typeface="Times New Roman" charset="0"/>
                </a:rPr>
                <a:t>a</a:t>
              </a:r>
              <a:r>
                <a:rPr kumimoji="0" lang="en-US" altLang="zh-CN" sz="2000" b="1" baseline="-25000">
                  <a:solidFill>
                    <a:srgbClr val="808080"/>
                  </a:solidFill>
                  <a:latin typeface="Times New Roman" charset="0"/>
                </a:rPr>
                <a:t>2</a:t>
              </a:r>
              <a:r>
                <a:rPr kumimoji="0" lang="en-US" altLang="zh-CN" sz="2000" b="1">
                  <a:solidFill>
                    <a:srgbClr val="808080"/>
                  </a:solidFill>
                  <a:latin typeface="Times New Roman" charset="0"/>
                </a:rPr>
                <a:t> a</a:t>
              </a:r>
              <a:r>
                <a:rPr kumimoji="0" lang="en-US" altLang="zh-CN" sz="2000" b="1" baseline="-25000">
                  <a:solidFill>
                    <a:srgbClr val="808080"/>
                  </a:solidFill>
                  <a:latin typeface="Times New Roman" charset="0"/>
                </a:rPr>
                <a:t>3 </a:t>
              </a:r>
              <a:r>
                <a:rPr kumimoji="0" lang="en-US" altLang="zh-CN" sz="2000" b="1">
                  <a:solidFill>
                    <a:srgbClr val="808080"/>
                  </a:solidFill>
                  <a:latin typeface="Times New Roman" charset="0"/>
                </a:rPr>
                <a:t>a</a:t>
              </a:r>
              <a:r>
                <a:rPr kumimoji="0" lang="en-US" altLang="zh-CN" sz="2000" b="1" baseline="-25000">
                  <a:solidFill>
                    <a:srgbClr val="808080"/>
                  </a:solidFill>
                  <a:latin typeface="Times New Roman" charset="0"/>
                </a:rPr>
                <a:t>4</a:t>
              </a:r>
              <a:r>
                <a:rPr kumimoji="0" lang="en-US" altLang="zh-CN" sz="2000" b="1">
                  <a:solidFill>
                    <a:srgbClr val="808080"/>
                  </a:solidFill>
                  <a:latin typeface="Times New Roman" charset="0"/>
                </a:rPr>
                <a:t>···a</a:t>
              </a:r>
              <a:r>
                <a:rPr kumimoji="0" lang="en-US" altLang="zh-CN" sz="2000" b="1" baseline="-25000">
                  <a:solidFill>
                    <a:srgbClr val="808080"/>
                  </a:solidFill>
                  <a:latin typeface="Times New Roman" charset="0"/>
                </a:rPr>
                <a:t>i</a:t>
              </a:r>
              <a:r>
                <a:rPr kumimoji="0" lang="zh-CN" altLang="en-US" sz="2000" b="1" baseline="-25000">
                  <a:solidFill>
                    <a:srgbClr val="808080"/>
                  </a:solidFill>
                  <a:latin typeface="Times New Roman" charset="0"/>
                </a:rPr>
                <a:t>－</a:t>
              </a:r>
              <a:r>
                <a:rPr kumimoji="0" lang="en-US" altLang="zh-CN" sz="2000" b="1" baseline="-25000">
                  <a:solidFill>
                    <a:srgbClr val="808080"/>
                  </a:solidFill>
                  <a:latin typeface="Times New Roman" charset="0"/>
                </a:rPr>
                <a:t>1</a:t>
              </a:r>
              <a:r>
                <a:rPr kumimoji="0" lang="en-US" altLang="zh-CN" sz="2000" b="1">
                  <a:solidFill>
                    <a:srgbClr val="808080"/>
                  </a:solidFill>
                  <a:latin typeface="Times New Roman" charset="0"/>
                </a:rPr>
                <a:t> </a:t>
              </a:r>
              <a:r>
                <a:rPr kumimoji="0" lang="en-US" altLang="zh-CN" sz="2000" b="1">
                  <a:solidFill>
                    <a:srgbClr val="FF00FF"/>
                  </a:solidFill>
                  <a:latin typeface="Times New Roman" charset="0"/>
                </a:rPr>
                <a:t>a</a:t>
              </a:r>
              <a:r>
                <a:rPr kumimoji="0" lang="en-US" altLang="zh-CN" sz="2000" b="1" baseline="-25000">
                  <a:solidFill>
                    <a:srgbClr val="FF00FF"/>
                  </a:solidFill>
                  <a:latin typeface="Times New Roman" charset="0"/>
                </a:rPr>
                <a:t>i </a:t>
              </a:r>
              <a:r>
                <a:rPr kumimoji="0" lang="en-US" altLang="zh-CN" sz="2000" b="1">
                  <a:latin typeface="Times New Roman" charset="0"/>
                </a:rPr>
                <a:t>a</a:t>
              </a:r>
              <a:r>
                <a:rPr kumimoji="0" lang="en-US" altLang="zh-CN" sz="2000" b="1" baseline="-25000">
                  <a:latin typeface="Times New Roman" charset="0"/>
                </a:rPr>
                <a:t>i+1</a:t>
              </a:r>
              <a:r>
                <a:rPr kumimoji="0" lang="en-US" altLang="zh-CN" sz="2000" b="1">
                  <a:latin typeface="Times New Roman" charset="0"/>
                </a:rPr>
                <a:t> ···</a:t>
              </a:r>
              <a:r>
                <a:rPr kumimoji="0" lang="en-US" altLang="zh-CN" sz="2000" b="1" baseline="-25000">
                  <a:latin typeface="Times New Roman" charset="0"/>
                </a:rPr>
                <a:t> </a:t>
              </a:r>
              <a:r>
                <a:rPr kumimoji="0" lang="en-US" altLang="zh-CN" sz="2000" b="1">
                  <a:latin typeface="Times New Roman" charset="0"/>
                </a:rPr>
                <a:t>a</a:t>
              </a:r>
              <a:r>
                <a:rPr kumimoji="0" lang="en-US" altLang="zh-CN" sz="2000" b="1" baseline="-25000">
                  <a:latin typeface="Times New Roman" charset="0"/>
                </a:rPr>
                <a:t>n</a:t>
              </a:r>
              <a:r>
                <a:rPr kumimoji="0" lang="zh-CN" altLang="en-US" sz="2000" b="1" baseline="-25000">
                  <a:latin typeface="Times New Roman" charset="0"/>
                </a:rPr>
                <a:t>－</a:t>
              </a:r>
              <a:r>
                <a:rPr kumimoji="0" lang="en-US" altLang="zh-CN" sz="2000" b="1" baseline="-25000">
                  <a:latin typeface="Times New Roman" charset="0"/>
                </a:rPr>
                <a:t>1</a:t>
              </a:r>
              <a:r>
                <a:rPr kumimoji="0" lang="en-US" altLang="zh-CN" sz="2000" b="1">
                  <a:latin typeface="Times New Roman" charset="0"/>
                </a:rPr>
                <a:t> a</a:t>
              </a:r>
              <a:r>
                <a:rPr kumimoji="0" lang="en-US" altLang="zh-CN" sz="2000" b="1" baseline="-25000">
                  <a:latin typeface="Times New Roman" charset="0"/>
                </a:rPr>
                <a:t>n </a:t>
              </a:r>
              <a:r>
                <a:rPr kumimoji="0" lang="en-US" altLang="zh-CN" sz="2000" b="1">
                  <a:latin typeface="Times New Roman" charset="0"/>
                </a:rPr>
                <a:t>#</a:t>
              </a:r>
            </a:p>
          </p:txBody>
        </p:sp>
        <p:sp>
          <p:nvSpPr>
            <p:cNvPr id="50188" name="Line 12"/>
            <p:cNvSpPr>
              <a:spLocks noChangeShapeType="1"/>
            </p:cNvSpPr>
            <p:nvPr/>
          </p:nvSpPr>
          <p:spPr bwMode="auto">
            <a:xfrm>
              <a:off x="4504" y="3928"/>
              <a:ext cx="3615"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13"/>
            <p:cNvSpPr>
              <a:spLocks noChangeShapeType="1"/>
            </p:cNvSpPr>
            <p:nvPr/>
          </p:nvSpPr>
          <p:spPr bwMode="auto">
            <a:xfrm>
              <a:off x="8109" y="3942"/>
              <a:ext cx="0" cy="397"/>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14"/>
            <p:cNvSpPr>
              <a:spLocks noChangeShapeType="1"/>
            </p:cNvSpPr>
            <p:nvPr/>
          </p:nvSpPr>
          <p:spPr bwMode="auto">
            <a:xfrm>
              <a:off x="4504" y="4336"/>
              <a:ext cx="3615"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Text Box 15"/>
            <p:cNvSpPr txBox="1">
              <a:spLocks noChangeArrowheads="1"/>
            </p:cNvSpPr>
            <p:nvPr/>
          </p:nvSpPr>
          <p:spPr bwMode="auto">
            <a:xfrm>
              <a:off x="3426" y="3942"/>
              <a:ext cx="108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6000"/>
                </a:lnSpc>
              </a:pPr>
              <a:r>
                <a:rPr kumimoji="0" lang="zh-CN" altLang="en-US" sz="2000" b="1">
                  <a:latin typeface="Times New Roman" charset="0"/>
                </a:rPr>
                <a:t>输入栈</a:t>
              </a:r>
              <a:r>
                <a:rPr kumimoji="0" lang="en-US" altLang="zh-CN" sz="2000" b="1">
                  <a:latin typeface="Times New Roman" charset="0"/>
                </a:rPr>
                <a:t>I</a:t>
              </a:r>
            </a:p>
          </p:txBody>
        </p:sp>
        <p:sp>
          <p:nvSpPr>
            <p:cNvPr id="50192" name="Text Box 16"/>
            <p:cNvSpPr txBox="1">
              <a:spLocks noChangeArrowheads="1"/>
            </p:cNvSpPr>
            <p:nvPr/>
          </p:nvSpPr>
          <p:spPr bwMode="auto">
            <a:xfrm>
              <a:off x="4686" y="5643"/>
              <a:ext cx="3345" cy="1064"/>
            </a:xfrm>
            <a:prstGeom prst="rect">
              <a:avLst/>
            </a:prstGeom>
            <a:solidFill>
              <a:srgbClr val="FFFFFF"/>
            </a:solidFill>
            <a:ln w="15875">
              <a:solidFill>
                <a:srgbClr val="333333"/>
              </a:solidFill>
              <a:miter lim="800000"/>
              <a:headEnd/>
              <a:tailEnd/>
            </a:ln>
          </p:spPr>
          <p:txBody>
            <a:bodyPr/>
            <a:lstStyle/>
            <a:p>
              <a:pPr algn="ctr" eaLnBrk="0" hangingPunct="0"/>
              <a:r>
                <a:rPr kumimoji="0" lang="zh-CN" altLang="en-US" sz="2000" b="1" dirty="0" smtClean="0">
                  <a:latin typeface="Times New Roman" charset="0"/>
                </a:rPr>
                <a:t>预测分析</a:t>
              </a:r>
              <a:r>
                <a:rPr kumimoji="0" lang="zh-CN" altLang="en-US" sz="2000" b="1" dirty="0">
                  <a:latin typeface="Times New Roman" charset="0"/>
                </a:rPr>
                <a:t>表</a:t>
              </a:r>
              <a:r>
                <a:rPr kumimoji="0" lang="en-US" altLang="zh-CN" sz="2000" b="1" dirty="0">
                  <a:latin typeface="Times New Roman" charset="0"/>
                </a:rPr>
                <a:t>M</a:t>
              </a:r>
            </a:p>
            <a:p>
              <a:pPr algn="ctr" eaLnBrk="0" hangingPunct="0"/>
              <a:r>
                <a:rPr kumimoji="0" lang="zh-CN" altLang="en-US" sz="2000" b="1" dirty="0">
                  <a:solidFill>
                    <a:srgbClr val="C0C0C0"/>
                  </a:solidFill>
                  <a:latin typeface="Times New Roman" charset="0"/>
                </a:rPr>
                <a:t>（文法规则集）</a:t>
              </a:r>
            </a:p>
          </p:txBody>
        </p:sp>
        <p:sp>
          <p:nvSpPr>
            <p:cNvPr id="50193" name="Line 17"/>
            <p:cNvSpPr>
              <a:spLocks noChangeShapeType="1"/>
            </p:cNvSpPr>
            <p:nvPr/>
          </p:nvSpPr>
          <p:spPr bwMode="auto">
            <a:xfrm flipV="1">
              <a:off x="6249" y="4287"/>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4" name="Line 18"/>
            <p:cNvSpPr>
              <a:spLocks noChangeShapeType="1"/>
            </p:cNvSpPr>
            <p:nvPr/>
          </p:nvSpPr>
          <p:spPr bwMode="auto">
            <a:xfrm flipH="1">
              <a:off x="4221" y="4959"/>
              <a:ext cx="454" cy="0"/>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Line 19"/>
            <p:cNvSpPr>
              <a:spLocks noChangeShapeType="1"/>
            </p:cNvSpPr>
            <p:nvPr/>
          </p:nvSpPr>
          <p:spPr bwMode="auto">
            <a:xfrm flipV="1">
              <a:off x="6249" y="5235"/>
              <a:ext cx="0" cy="397"/>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197" name="Rectangle 21"/>
          <p:cNvSpPr>
            <a:spLocks noGrp="1" noChangeArrowheads="1"/>
          </p:cNvSpPr>
          <p:nvPr>
            <p:ph type="title"/>
          </p:nvPr>
        </p:nvSpPr>
        <p:spPr>
          <a:xfrm>
            <a:off x="457200" y="457200"/>
            <a:ext cx="3048000" cy="533400"/>
          </a:xfrm>
        </p:spPr>
        <p:txBody>
          <a:bodyPr/>
          <a:lstStyle/>
          <a:p>
            <a:r>
              <a:rPr lang="en-US" altLang="zh-CN" sz="2400" b="1" dirty="0" smtClean="0">
                <a:solidFill>
                  <a:srgbClr val="CC0099"/>
                </a:solidFill>
                <a:latin typeface="Times New Roman" charset="0"/>
                <a:ea typeface="黑体" pitchFamily="2" charset="-122"/>
              </a:rPr>
              <a:t>4.4.2</a:t>
            </a:r>
            <a:r>
              <a:rPr lang="zh-CN" altLang="en-US" sz="2400" b="1" dirty="0">
                <a:solidFill>
                  <a:srgbClr val="CC0099"/>
                </a:solidFill>
                <a:latin typeface="Times New Roman" charset="0"/>
                <a:ea typeface="黑体" pitchFamily="2" charset="-122"/>
              </a:rPr>
              <a:t>　预测分析法</a:t>
            </a:r>
          </a:p>
        </p:txBody>
      </p:sp>
    </p:spTree>
    <p:extLst>
      <p:ext uri="{BB962C8B-B14F-4D97-AF65-F5344CB8AC3E}">
        <p14:creationId xmlns:p14="http://schemas.microsoft.com/office/powerpoint/2010/main" val="426510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1"/>
          <p:cNvSpPr>
            <a:spLocks noGrp="1"/>
          </p:cNvSpPr>
          <p:nvPr>
            <p:ph type="sldNum" sz="quarter" idx="10"/>
          </p:nvPr>
        </p:nvSpPr>
        <p:spPr/>
        <p:txBody>
          <a:bodyPr/>
          <a:lstStyle/>
          <a:p>
            <a:fld id="{0078515D-50CA-40ED-9F0B-4F4CB9F448FF}" type="slidenum">
              <a:rPr lang="en-US" altLang="zh-CN"/>
              <a:pPr/>
              <a:t>41</a:t>
            </a:fld>
            <a:endParaRPr lang="en-US" altLang="zh-CN"/>
          </a:p>
        </p:txBody>
      </p:sp>
      <p:grpSp>
        <p:nvGrpSpPr>
          <p:cNvPr id="51202" name="Group 2"/>
          <p:cNvGrpSpPr>
            <a:grpSpLocks/>
          </p:cNvGrpSpPr>
          <p:nvPr/>
        </p:nvGrpSpPr>
        <p:grpSpPr bwMode="auto">
          <a:xfrm>
            <a:off x="304800" y="304800"/>
            <a:ext cx="8686800" cy="5867400"/>
            <a:chOff x="2202" y="9088"/>
            <a:chExt cx="7428" cy="5664"/>
          </a:xfrm>
        </p:grpSpPr>
        <p:sp>
          <p:nvSpPr>
            <p:cNvPr id="51203" name="AutoShape 3"/>
            <p:cNvSpPr>
              <a:spLocks noChangeArrowheads="1"/>
            </p:cNvSpPr>
            <p:nvPr/>
          </p:nvSpPr>
          <p:spPr bwMode="auto">
            <a:xfrm>
              <a:off x="5718" y="14398"/>
              <a:ext cx="720" cy="312"/>
            </a:xfrm>
            <a:prstGeom prst="roundRect">
              <a:avLst>
                <a:gd name="adj" fmla="val 16667"/>
              </a:avLst>
            </a:prstGeom>
            <a:noFill/>
            <a:ln w="15875">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4" name="Text Box 4"/>
            <p:cNvSpPr txBox="1">
              <a:spLocks noChangeArrowheads="1"/>
            </p:cNvSpPr>
            <p:nvPr/>
          </p:nvSpPr>
          <p:spPr bwMode="auto">
            <a:xfrm>
              <a:off x="5580" y="14320"/>
              <a:ext cx="99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33"/>
                  </a:solidFill>
                  <a:miter lim="800000"/>
                  <a:headEnd/>
                  <a:tailEnd/>
                </a14:hiddenLine>
              </a:ext>
            </a:extLst>
          </p:spPr>
          <p:txBody>
            <a:bodyPr/>
            <a:lstStyle/>
            <a:p>
              <a:pPr algn="ctr" eaLnBrk="0" hangingPunct="0"/>
              <a:r>
                <a:rPr kumimoji="0" lang="en-US" altLang="zh-CN" sz="1800" b="1">
                  <a:latin typeface="Times New Roman" charset="0"/>
                </a:rPr>
                <a:t>end</a:t>
              </a:r>
            </a:p>
          </p:txBody>
        </p:sp>
        <p:sp>
          <p:nvSpPr>
            <p:cNvPr id="51205" name="Text Box 5"/>
            <p:cNvSpPr txBox="1">
              <a:spLocks noChangeArrowheads="1"/>
            </p:cNvSpPr>
            <p:nvPr/>
          </p:nvSpPr>
          <p:spPr bwMode="auto">
            <a:xfrm>
              <a:off x="5700" y="9088"/>
              <a:ext cx="75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33"/>
                  </a:solidFill>
                  <a:miter lim="800000"/>
                  <a:headEnd/>
                  <a:tailEnd/>
                </a14:hiddenLine>
              </a:ext>
            </a:extLst>
          </p:spPr>
          <p:txBody>
            <a:bodyPr/>
            <a:lstStyle/>
            <a:p>
              <a:pPr algn="ctr" eaLnBrk="0" hangingPunct="0"/>
              <a:r>
                <a:rPr kumimoji="0" lang="en-US" altLang="zh-CN" sz="1800" b="1">
                  <a:latin typeface="Times New Roman" charset="0"/>
                </a:rPr>
                <a:t>begin</a:t>
              </a:r>
            </a:p>
          </p:txBody>
        </p:sp>
        <p:sp>
          <p:nvSpPr>
            <p:cNvPr id="51206" name="AutoShape 6"/>
            <p:cNvSpPr>
              <a:spLocks noChangeArrowheads="1"/>
            </p:cNvSpPr>
            <p:nvPr/>
          </p:nvSpPr>
          <p:spPr bwMode="auto">
            <a:xfrm>
              <a:off x="5715" y="9161"/>
              <a:ext cx="720" cy="312"/>
            </a:xfrm>
            <a:prstGeom prst="roundRect">
              <a:avLst>
                <a:gd name="adj" fmla="val 16667"/>
              </a:avLst>
            </a:prstGeom>
            <a:noFill/>
            <a:ln w="15875">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7" name="Text Box 7"/>
            <p:cNvSpPr txBox="1">
              <a:spLocks noChangeArrowheads="1"/>
            </p:cNvSpPr>
            <p:nvPr/>
          </p:nvSpPr>
          <p:spPr bwMode="auto">
            <a:xfrm>
              <a:off x="2430" y="13342"/>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800">
                  <a:latin typeface="Times New Roman" charset="0"/>
                </a:rPr>
                <a:t>w←read()</a:t>
              </a:r>
            </a:p>
          </p:txBody>
        </p:sp>
        <p:grpSp>
          <p:nvGrpSpPr>
            <p:cNvPr id="51208" name="Group 8"/>
            <p:cNvGrpSpPr>
              <a:grpSpLocks/>
            </p:cNvGrpSpPr>
            <p:nvPr/>
          </p:nvGrpSpPr>
          <p:grpSpPr bwMode="auto">
            <a:xfrm>
              <a:off x="5520" y="11251"/>
              <a:ext cx="1080" cy="474"/>
              <a:chOff x="4815" y="10428"/>
              <a:chExt cx="1080" cy="474"/>
            </a:xfrm>
          </p:grpSpPr>
          <p:sp>
            <p:nvSpPr>
              <p:cNvPr id="51209" name="AutoShape 9"/>
              <p:cNvSpPr>
                <a:spLocks noChangeArrowheads="1"/>
              </p:cNvSpPr>
              <p:nvPr/>
            </p:nvSpPr>
            <p:spPr bwMode="auto">
              <a:xfrm>
                <a:off x="4815" y="10434"/>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51210" name="Text Box 10"/>
              <p:cNvSpPr txBox="1">
                <a:spLocks noChangeArrowheads="1"/>
              </p:cNvSpPr>
              <p:nvPr/>
            </p:nvSpPr>
            <p:spPr bwMode="auto">
              <a:xfrm>
                <a:off x="4845" y="10428"/>
                <a:ext cx="99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800">
                    <a:latin typeface="Times New Roman" charset="0"/>
                  </a:rPr>
                  <a:t>X</a:t>
                </a:r>
                <a:r>
                  <a:rPr kumimoji="0" lang="en-US" altLang="zh-CN" sz="1800">
                    <a:latin typeface="Times New Roman" charset="0"/>
                    <a:sym typeface="Symbol" pitchFamily="18" charset="2"/>
                  </a:rPr>
                  <a:t></a:t>
                </a:r>
                <a:r>
                  <a:rPr kumimoji="0" lang="en-US" altLang="zh-CN" sz="1800">
                    <a:latin typeface="Times New Roman" charset="0"/>
                  </a:rPr>
                  <a:t>V</a:t>
                </a:r>
                <a:r>
                  <a:rPr kumimoji="0" lang="en-US" altLang="zh-CN" sz="1800" baseline="-25000">
                    <a:latin typeface="Times New Roman" charset="0"/>
                  </a:rPr>
                  <a:t>T</a:t>
                </a:r>
                <a:endParaRPr kumimoji="0" lang="en-US" altLang="zh-CN" sz="1800">
                  <a:latin typeface="Times New Roman" charset="0"/>
                </a:endParaRPr>
              </a:p>
            </p:txBody>
          </p:sp>
        </p:grpSp>
        <p:sp>
          <p:nvSpPr>
            <p:cNvPr id="51211" name="Text Box 11"/>
            <p:cNvSpPr txBox="1">
              <a:spLocks noChangeArrowheads="1"/>
            </p:cNvSpPr>
            <p:nvPr/>
          </p:nvSpPr>
          <p:spPr bwMode="auto">
            <a:xfrm>
              <a:off x="6870" y="1266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a:latin typeface="Times New Roman" charset="0"/>
                </a:rPr>
                <a:t>erorr</a:t>
              </a:r>
            </a:p>
          </p:txBody>
        </p:sp>
        <p:sp>
          <p:nvSpPr>
            <p:cNvPr id="51212" name="Text Box 12"/>
            <p:cNvSpPr txBox="1">
              <a:spLocks noChangeArrowheads="1"/>
            </p:cNvSpPr>
            <p:nvPr/>
          </p:nvSpPr>
          <p:spPr bwMode="auto">
            <a:xfrm>
              <a:off x="8310" y="12679"/>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800">
                  <a:latin typeface="Times New Roman" charset="0"/>
                </a:rPr>
                <a:t>a←read(I)</a:t>
              </a:r>
            </a:p>
          </p:txBody>
        </p:sp>
        <p:sp>
          <p:nvSpPr>
            <p:cNvPr id="51213" name="Text Box 13"/>
            <p:cNvSpPr txBox="1">
              <a:spLocks noChangeArrowheads="1"/>
            </p:cNvSpPr>
            <p:nvPr/>
          </p:nvSpPr>
          <p:spPr bwMode="auto">
            <a:xfrm>
              <a:off x="2412" y="14066"/>
              <a:ext cx="1773" cy="638"/>
            </a:xfrm>
            <a:prstGeom prst="rect">
              <a:avLst/>
            </a:prstGeom>
            <a:solidFill>
              <a:srgbClr val="FFFFFF"/>
            </a:solidFill>
            <a:ln w="9525">
              <a:solidFill>
                <a:srgbClr val="000000"/>
              </a:solidFill>
              <a:miter lim="800000"/>
              <a:headEnd/>
              <a:tailEnd/>
            </a:ln>
          </p:spPr>
          <p:txBody>
            <a:bodyPr/>
            <a:lstStyle/>
            <a:p>
              <a:pPr eaLnBrk="0" hangingPunct="0">
                <a:lnSpc>
                  <a:spcPct val="96000"/>
                </a:lnSpc>
              </a:pPr>
              <a:r>
                <a:rPr kumimoji="0" lang="zh-CN" altLang="en-US" sz="1800" dirty="0">
                  <a:latin typeface="Times New Roman" charset="0"/>
                </a:rPr>
                <a:t>取</a:t>
              </a:r>
              <a:r>
                <a:rPr kumimoji="0" lang="en-US" altLang="zh-CN" sz="1800" dirty="0">
                  <a:latin typeface="Times New Roman" charset="0"/>
                </a:rPr>
                <a:t>M</a:t>
              </a:r>
              <a:r>
                <a:rPr kumimoji="0" lang="en-US" altLang="zh-CN" sz="1800" dirty="0">
                  <a:latin typeface="宋体" pitchFamily="2" charset="-122"/>
                </a:rPr>
                <a:t>[</a:t>
              </a:r>
              <a:r>
                <a:rPr kumimoji="0" lang="en-US" altLang="zh-CN" sz="1800" dirty="0">
                  <a:latin typeface="Times New Roman" charset="0"/>
                </a:rPr>
                <a:t>X </a:t>
              </a:r>
              <a:r>
                <a:rPr kumimoji="0" lang="en-US" altLang="zh-CN" sz="1800" dirty="0">
                  <a:latin typeface="宋体" pitchFamily="2" charset="-122"/>
                </a:rPr>
                <a:t>,a]</a:t>
              </a:r>
              <a:r>
                <a:rPr kumimoji="0" lang="zh-CN" altLang="en-US" sz="1800" dirty="0">
                  <a:latin typeface="宋体" pitchFamily="2" charset="-122"/>
                </a:rPr>
                <a:t>规则右部，</a:t>
              </a:r>
              <a:r>
                <a:rPr kumimoji="0" lang="zh-CN" altLang="en-US" sz="1800" dirty="0">
                  <a:latin typeface="Times New Roman" charset="0"/>
                </a:rPr>
                <a:t>逆序入栈</a:t>
              </a:r>
              <a:r>
                <a:rPr kumimoji="0" lang="en-US" altLang="zh-CN" sz="1800" dirty="0">
                  <a:latin typeface="Times New Roman" charset="0"/>
                </a:rPr>
                <a:t>S</a:t>
              </a:r>
            </a:p>
          </p:txBody>
        </p:sp>
        <p:grpSp>
          <p:nvGrpSpPr>
            <p:cNvPr id="51214" name="Group 14"/>
            <p:cNvGrpSpPr>
              <a:grpSpLocks/>
            </p:cNvGrpSpPr>
            <p:nvPr/>
          </p:nvGrpSpPr>
          <p:grpSpPr bwMode="auto">
            <a:xfrm>
              <a:off x="4305" y="11956"/>
              <a:ext cx="1080" cy="468"/>
              <a:chOff x="4800" y="11937"/>
              <a:chExt cx="1080" cy="468"/>
            </a:xfrm>
          </p:grpSpPr>
          <p:sp>
            <p:nvSpPr>
              <p:cNvPr id="51215" name="AutoShape 15"/>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51216" name="Text Box 16"/>
              <p:cNvSpPr txBox="1">
                <a:spLocks noChangeArrowheads="1"/>
              </p:cNvSpPr>
              <p:nvPr/>
            </p:nvSpPr>
            <p:spPr bwMode="auto">
              <a:xfrm>
                <a:off x="4860" y="11967"/>
                <a:ext cx="99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800">
                    <a:latin typeface="Times New Roman" charset="0"/>
                  </a:rPr>
                  <a:t>X</a:t>
                </a:r>
                <a:r>
                  <a:rPr kumimoji="0" lang="zh-CN" altLang="en-US" sz="1800">
                    <a:latin typeface="Times New Roman" charset="0"/>
                  </a:rPr>
                  <a:t>＝’</a:t>
                </a:r>
                <a:r>
                  <a:rPr kumimoji="0" lang="en-US" altLang="zh-CN" sz="1800">
                    <a:solidFill>
                      <a:srgbClr val="FF00FF"/>
                    </a:solidFill>
                    <a:latin typeface="Times New Roman" charset="0"/>
                  </a:rPr>
                  <a:t>#</a:t>
                </a:r>
                <a:r>
                  <a:rPr kumimoji="0" lang="en-US" altLang="zh-CN" sz="1800">
                    <a:latin typeface="Times New Roman" charset="0"/>
                  </a:rPr>
                  <a:t>’</a:t>
                </a:r>
              </a:p>
            </p:txBody>
          </p:sp>
        </p:grpSp>
        <p:sp>
          <p:nvSpPr>
            <p:cNvPr id="51217" name="Text Box 17"/>
            <p:cNvSpPr txBox="1">
              <a:spLocks noChangeArrowheads="1"/>
            </p:cNvSpPr>
            <p:nvPr/>
          </p:nvSpPr>
          <p:spPr bwMode="auto">
            <a:xfrm>
              <a:off x="58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a:latin typeface="Times New Roman" charset="0"/>
                </a:rPr>
                <a:t>erorr</a:t>
              </a:r>
            </a:p>
          </p:txBody>
        </p:sp>
        <p:sp>
          <p:nvSpPr>
            <p:cNvPr id="51218" name="Line 18"/>
            <p:cNvSpPr>
              <a:spLocks noChangeShapeType="1"/>
            </p:cNvSpPr>
            <p:nvPr/>
          </p:nvSpPr>
          <p:spPr bwMode="auto">
            <a:xfrm>
              <a:off x="6060" y="9468"/>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219" name="Group 19"/>
            <p:cNvGrpSpPr>
              <a:grpSpLocks/>
            </p:cNvGrpSpPr>
            <p:nvPr/>
          </p:nvGrpSpPr>
          <p:grpSpPr bwMode="auto">
            <a:xfrm>
              <a:off x="4830" y="11488"/>
              <a:ext cx="680" cy="468"/>
              <a:chOff x="3105" y="2361"/>
              <a:chExt cx="180" cy="468"/>
            </a:xfrm>
          </p:grpSpPr>
          <p:sp>
            <p:nvSpPr>
              <p:cNvPr id="51220" name="Line 20"/>
              <p:cNvSpPr>
                <a:spLocks noChangeShapeType="1"/>
              </p:cNvSpPr>
              <p:nvPr/>
            </p:nvSpPr>
            <p:spPr bwMode="auto">
              <a:xfrm>
                <a:off x="310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21"/>
              <p:cNvSpPr>
                <a:spLocks noChangeShapeType="1"/>
              </p:cNvSpPr>
              <p:nvPr/>
            </p:nvSpPr>
            <p:spPr bwMode="auto">
              <a:xfrm>
                <a:off x="3105"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22" name="Group 22"/>
            <p:cNvGrpSpPr>
              <a:grpSpLocks/>
            </p:cNvGrpSpPr>
            <p:nvPr/>
          </p:nvGrpSpPr>
          <p:grpSpPr bwMode="auto">
            <a:xfrm>
              <a:off x="5400" y="12178"/>
              <a:ext cx="195" cy="468"/>
              <a:chOff x="4395" y="2361"/>
              <a:chExt cx="195" cy="468"/>
            </a:xfrm>
          </p:grpSpPr>
          <p:sp>
            <p:nvSpPr>
              <p:cNvPr id="51223" name="Line 23"/>
              <p:cNvSpPr>
                <a:spLocks noChangeShapeType="1"/>
              </p:cNvSpPr>
              <p:nvPr/>
            </p:nvSpPr>
            <p:spPr bwMode="auto">
              <a:xfrm>
                <a:off x="439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Line 24"/>
              <p:cNvSpPr>
                <a:spLocks noChangeShapeType="1"/>
              </p:cNvSpPr>
              <p:nvPr/>
            </p:nvSpPr>
            <p:spPr bwMode="auto">
              <a:xfrm>
                <a:off x="4590"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25" name="Line 25"/>
            <p:cNvSpPr>
              <a:spLocks noChangeShapeType="1"/>
            </p:cNvSpPr>
            <p:nvPr/>
          </p:nvSpPr>
          <p:spPr bwMode="auto">
            <a:xfrm>
              <a:off x="4415" y="14086"/>
              <a:ext cx="30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26"/>
            <p:cNvSpPr>
              <a:spLocks noChangeShapeType="1"/>
            </p:cNvSpPr>
            <p:nvPr/>
          </p:nvSpPr>
          <p:spPr bwMode="auto">
            <a:xfrm>
              <a:off x="6075" y="14100"/>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7" name="Text Box 27"/>
            <p:cNvSpPr txBox="1">
              <a:spLocks noChangeArrowheads="1"/>
            </p:cNvSpPr>
            <p:nvPr/>
          </p:nvSpPr>
          <p:spPr bwMode="auto">
            <a:xfrm>
              <a:off x="5520" y="12118"/>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Y</a:t>
              </a:r>
            </a:p>
          </p:txBody>
        </p:sp>
        <p:sp>
          <p:nvSpPr>
            <p:cNvPr id="51228" name="Text Box 28"/>
            <p:cNvSpPr txBox="1">
              <a:spLocks noChangeArrowheads="1"/>
            </p:cNvSpPr>
            <p:nvPr/>
          </p:nvSpPr>
          <p:spPr bwMode="auto">
            <a:xfrm>
              <a:off x="8775" y="12157"/>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Y</a:t>
              </a:r>
            </a:p>
          </p:txBody>
        </p:sp>
        <p:sp>
          <p:nvSpPr>
            <p:cNvPr id="51229" name="Text Box 29"/>
            <p:cNvSpPr txBox="1">
              <a:spLocks noChangeArrowheads="1"/>
            </p:cNvSpPr>
            <p:nvPr/>
          </p:nvSpPr>
          <p:spPr bwMode="auto">
            <a:xfrm>
              <a:off x="8040" y="11431"/>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Y</a:t>
              </a:r>
            </a:p>
          </p:txBody>
        </p:sp>
        <p:sp>
          <p:nvSpPr>
            <p:cNvPr id="51230" name="Text Box 30"/>
            <p:cNvSpPr txBox="1">
              <a:spLocks noChangeArrowheads="1"/>
            </p:cNvSpPr>
            <p:nvPr/>
          </p:nvSpPr>
          <p:spPr bwMode="auto">
            <a:xfrm>
              <a:off x="4485" y="11428"/>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N</a:t>
              </a:r>
            </a:p>
          </p:txBody>
        </p:sp>
        <p:sp>
          <p:nvSpPr>
            <p:cNvPr id="51231" name="Text Box 31"/>
            <p:cNvSpPr txBox="1">
              <a:spLocks noChangeArrowheads="1"/>
            </p:cNvSpPr>
            <p:nvPr/>
          </p:nvSpPr>
          <p:spPr bwMode="auto">
            <a:xfrm>
              <a:off x="7050" y="12103"/>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N</a:t>
              </a:r>
            </a:p>
          </p:txBody>
        </p:sp>
        <p:sp>
          <p:nvSpPr>
            <p:cNvPr id="51232" name="Text Box 32"/>
            <p:cNvSpPr txBox="1">
              <a:spLocks noChangeArrowheads="1"/>
            </p:cNvSpPr>
            <p:nvPr/>
          </p:nvSpPr>
          <p:spPr bwMode="auto">
            <a:xfrm>
              <a:off x="5052" y="9743"/>
              <a:ext cx="2025"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a:latin typeface="Times New Roman" charset="0"/>
                </a:rPr>
                <a:t>#S</a:t>
              </a:r>
              <a:r>
                <a:rPr kumimoji="0" lang="zh-CN" altLang="en-US" sz="1800">
                  <a:latin typeface="Times New Roman" charset="0"/>
                </a:rPr>
                <a:t>入栈</a:t>
              </a:r>
              <a:r>
                <a:rPr kumimoji="0" lang="en-US" altLang="zh-CN" sz="1800">
                  <a:latin typeface="Times New Roman" charset="0"/>
                </a:rPr>
                <a:t>S</a:t>
              </a:r>
              <a:r>
                <a:rPr kumimoji="0" lang="zh-CN" altLang="en-US" sz="1800">
                  <a:latin typeface="Times New Roman" charset="0"/>
                </a:rPr>
                <a:t>，</a:t>
              </a:r>
              <a:r>
                <a:rPr kumimoji="0" lang="en-US" altLang="zh-CN" sz="1800">
                  <a:latin typeface="Times New Roman" charset="0"/>
                </a:rPr>
                <a:t>a←read(I)</a:t>
              </a:r>
            </a:p>
          </p:txBody>
        </p:sp>
        <p:sp>
          <p:nvSpPr>
            <p:cNvPr id="51233" name="Line 33"/>
            <p:cNvSpPr>
              <a:spLocks noChangeShapeType="1"/>
            </p:cNvSpPr>
            <p:nvPr/>
          </p:nvSpPr>
          <p:spPr bwMode="auto">
            <a:xfrm>
              <a:off x="6060" y="10212"/>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4" name="Text Box 34"/>
            <p:cNvSpPr txBox="1">
              <a:spLocks noChangeArrowheads="1"/>
            </p:cNvSpPr>
            <p:nvPr/>
          </p:nvSpPr>
          <p:spPr bwMode="auto">
            <a:xfrm>
              <a:off x="5059" y="10492"/>
              <a:ext cx="2025"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a:latin typeface="Times New Roman" charset="0"/>
                </a:rPr>
                <a:t>X←pop(S)</a:t>
              </a:r>
            </a:p>
          </p:txBody>
        </p:sp>
        <p:sp>
          <p:nvSpPr>
            <p:cNvPr id="51235" name="Line 35"/>
            <p:cNvSpPr>
              <a:spLocks noChangeShapeType="1"/>
            </p:cNvSpPr>
            <p:nvPr/>
          </p:nvSpPr>
          <p:spPr bwMode="auto">
            <a:xfrm>
              <a:off x="6060" y="10971"/>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236" name="Group 36"/>
            <p:cNvGrpSpPr>
              <a:grpSpLocks/>
            </p:cNvGrpSpPr>
            <p:nvPr/>
          </p:nvGrpSpPr>
          <p:grpSpPr bwMode="auto">
            <a:xfrm>
              <a:off x="6615" y="11494"/>
              <a:ext cx="1474" cy="468"/>
              <a:chOff x="6630" y="11490"/>
              <a:chExt cx="680" cy="468"/>
            </a:xfrm>
          </p:grpSpPr>
          <p:sp>
            <p:nvSpPr>
              <p:cNvPr id="51237" name="Line 37"/>
              <p:cNvSpPr>
                <a:spLocks noChangeShapeType="1"/>
              </p:cNvSpPr>
              <p:nvPr/>
            </p:nvSpPr>
            <p:spPr bwMode="auto">
              <a:xfrm>
                <a:off x="6630" y="11490"/>
                <a:ext cx="6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Line 38"/>
              <p:cNvSpPr>
                <a:spLocks noChangeShapeType="1"/>
              </p:cNvSpPr>
              <p:nvPr/>
            </p:nvSpPr>
            <p:spPr bwMode="auto">
              <a:xfrm>
                <a:off x="7310" y="11490"/>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39" name="Group 39"/>
            <p:cNvGrpSpPr>
              <a:grpSpLocks/>
            </p:cNvGrpSpPr>
            <p:nvPr/>
          </p:nvGrpSpPr>
          <p:grpSpPr bwMode="auto">
            <a:xfrm>
              <a:off x="7560" y="11971"/>
              <a:ext cx="1080" cy="468"/>
              <a:chOff x="4800" y="11937"/>
              <a:chExt cx="1080" cy="468"/>
            </a:xfrm>
          </p:grpSpPr>
          <p:sp>
            <p:nvSpPr>
              <p:cNvPr id="51240" name="AutoShape 40"/>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51241" name="Text Box 41"/>
              <p:cNvSpPr txBox="1">
                <a:spLocks noChangeArrowheads="1"/>
              </p:cNvSpPr>
              <p:nvPr/>
            </p:nvSpPr>
            <p:spPr bwMode="auto">
              <a:xfrm>
                <a:off x="4860" y="11967"/>
                <a:ext cx="99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800">
                    <a:latin typeface="Times New Roman" charset="0"/>
                  </a:rPr>
                  <a:t>X</a:t>
                </a:r>
                <a:r>
                  <a:rPr kumimoji="0" lang="zh-CN" altLang="en-US" sz="1800">
                    <a:latin typeface="Times New Roman" charset="0"/>
                  </a:rPr>
                  <a:t>＝</a:t>
                </a:r>
                <a:r>
                  <a:rPr kumimoji="0" lang="en-US" altLang="zh-CN" sz="1800">
                    <a:latin typeface="Times New Roman" charset="0"/>
                  </a:rPr>
                  <a:t>a</a:t>
                </a:r>
              </a:p>
            </p:txBody>
          </p:sp>
        </p:grpSp>
        <p:grpSp>
          <p:nvGrpSpPr>
            <p:cNvPr id="51242" name="Group 42"/>
            <p:cNvGrpSpPr>
              <a:grpSpLocks/>
            </p:cNvGrpSpPr>
            <p:nvPr/>
          </p:nvGrpSpPr>
          <p:grpSpPr bwMode="auto">
            <a:xfrm>
              <a:off x="3597" y="12178"/>
              <a:ext cx="748" cy="468"/>
              <a:chOff x="3105" y="2361"/>
              <a:chExt cx="180" cy="468"/>
            </a:xfrm>
          </p:grpSpPr>
          <p:sp>
            <p:nvSpPr>
              <p:cNvPr id="51243" name="Line 43"/>
              <p:cNvSpPr>
                <a:spLocks noChangeShapeType="1"/>
              </p:cNvSpPr>
              <p:nvPr/>
            </p:nvSpPr>
            <p:spPr bwMode="auto">
              <a:xfrm>
                <a:off x="310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44"/>
              <p:cNvSpPr>
                <a:spLocks noChangeShapeType="1"/>
              </p:cNvSpPr>
              <p:nvPr/>
            </p:nvSpPr>
            <p:spPr bwMode="auto">
              <a:xfrm>
                <a:off x="3105"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45" name="Group 45"/>
            <p:cNvGrpSpPr>
              <a:grpSpLocks/>
            </p:cNvGrpSpPr>
            <p:nvPr/>
          </p:nvGrpSpPr>
          <p:grpSpPr bwMode="auto">
            <a:xfrm>
              <a:off x="8655" y="12193"/>
              <a:ext cx="195" cy="468"/>
              <a:chOff x="4395" y="2361"/>
              <a:chExt cx="195" cy="468"/>
            </a:xfrm>
          </p:grpSpPr>
          <p:sp>
            <p:nvSpPr>
              <p:cNvPr id="51246" name="Line 46"/>
              <p:cNvSpPr>
                <a:spLocks noChangeShapeType="1"/>
              </p:cNvSpPr>
              <p:nvPr/>
            </p:nvSpPr>
            <p:spPr bwMode="auto">
              <a:xfrm>
                <a:off x="439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Line 47"/>
              <p:cNvSpPr>
                <a:spLocks noChangeShapeType="1"/>
              </p:cNvSpPr>
              <p:nvPr/>
            </p:nvSpPr>
            <p:spPr bwMode="auto">
              <a:xfrm>
                <a:off x="4590"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48" name="Group 48"/>
            <p:cNvGrpSpPr>
              <a:grpSpLocks/>
            </p:cNvGrpSpPr>
            <p:nvPr/>
          </p:nvGrpSpPr>
          <p:grpSpPr bwMode="auto">
            <a:xfrm>
              <a:off x="7395" y="12178"/>
              <a:ext cx="180" cy="468"/>
              <a:chOff x="3105" y="2361"/>
              <a:chExt cx="180" cy="468"/>
            </a:xfrm>
          </p:grpSpPr>
          <p:sp>
            <p:nvSpPr>
              <p:cNvPr id="51249" name="Line 49"/>
              <p:cNvSpPr>
                <a:spLocks noChangeShapeType="1"/>
              </p:cNvSpPr>
              <p:nvPr/>
            </p:nvSpPr>
            <p:spPr bwMode="auto">
              <a:xfrm>
                <a:off x="310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Line 50"/>
              <p:cNvSpPr>
                <a:spLocks noChangeShapeType="1"/>
              </p:cNvSpPr>
              <p:nvPr/>
            </p:nvSpPr>
            <p:spPr bwMode="auto">
              <a:xfrm>
                <a:off x="3105"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51" name="Group 51"/>
            <p:cNvGrpSpPr>
              <a:grpSpLocks/>
            </p:cNvGrpSpPr>
            <p:nvPr/>
          </p:nvGrpSpPr>
          <p:grpSpPr bwMode="auto">
            <a:xfrm>
              <a:off x="5070" y="12655"/>
              <a:ext cx="1080" cy="468"/>
              <a:chOff x="4800" y="11937"/>
              <a:chExt cx="1080" cy="468"/>
            </a:xfrm>
          </p:grpSpPr>
          <p:sp>
            <p:nvSpPr>
              <p:cNvPr id="51252" name="AutoShape 52"/>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51253" name="Text Box 53"/>
              <p:cNvSpPr txBox="1">
                <a:spLocks noChangeArrowheads="1"/>
              </p:cNvSpPr>
              <p:nvPr/>
            </p:nvSpPr>
            <p:spPr bwMode="auto">
              <a:xfrm>
                <a:off x="4860" y="11967"/>
                <a:ext cx="99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800">
                    <a:latin typeface="Times New Roman" charset="0"/>
                  </a:rPr>
                  <a:t>X</a:t>
                </a:r>
                <a:r>
                  <a:rPr kumimoji="0" lang="zh-CN" altLang="en-US" sz="1800">
                    <a:latin typeface="Times New Roman" charset="0"/>
                  </a:rPr>
                  <a:t>＝</a:t>
                </a:r>
                <a:r>
                  <a:rPr kumimoji="0" lang="en-US" altLang="zh-CN" sz="1800">
                    <a:latin typeface="Times New Roman" charset="0"/>
                  </a:rPr>
                  <a:t>a</a:t>
                </a:r>
              </a:p>
            </p:txBody>
          </p:sp>
        </p:grpSp>
        <p:grpSp>
          <p:nvGrpSpPr>
            <p:cNvPr id="51254" name="Group 54"/>
            <p:cNvGrpSpPr>
              <a:grpSpLocks/>
            </p:cNvGrpSpPr>
            <p:nvPr/>
          </p:nvGrpSpPr>
          <p:grpSpPr bwMode="auto">
            <a:xfrm>
              <a:off x="6150" y="12892"/>
              <a:ext cx="195" cy="468"/>
              <a:chOff x="4395" y="2361"/>
              <a:chExt cx="195" cy="468"/>
            </a:xfrm>
          </p:grpSpPr>
          <p:sp>
            <p:nvSpPr>
              <p:cNvPr id="51255" name="Line 55"/>
              <p:cNvSpPr>
                <a:spLocks noChangeShapeType="1"/>
              </p:cNvSpPr>
              <p:nvPr/>
            </p:nvSpPr>
            <p:spPr bwMode="auto">
              <a:xfrm>
                <a:off x="439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6" name="Line 56"/>
              <p:cNvSpPr>
                <a:spLocks noChangeShapeType="1"/>
              </p:cNvSpPr>
              <p:nvPr/>
            </p:nvSpPr>
            <p:spPr bwMode="auto">
              <a:xfrm>
                <a:off x="4590"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57" name="Group 57"/>
            <p:cNvGrpSpPr>
              <a:grpSpLocks/>
            </p:cNvGrpSpPr>
            <p:nvPr/>
          </p:nvGrpSpPr>
          <p:grpSpPr bwMode="auto">
            <a:xfrm>
              <a:off x="2967" y="12595"/>
              <a:ext cx="1275" cy="638"/>
              <a:chOff x="2877" y="14218"/>
              <a:chExt cx="1275" cy="638"/>
            </a:xfrm>
          </p:grpSpPr>
          <p:sp>
            <p:nvSpPr>
              <p:cNvPr id="51258" name="AutoShape 58"/>
              <p:cNvSpPr>
                <a:spLocks noChangeArrowheads="1"/>
              </p:cNvSpPr>
              <p:nvPr/>
            </p:nvSpPr>
            <p:spPr bwMode="auto">
              <a:xfrm>
                <a:off x="2877" y="14218"/>
                <a:ext cx="1275" cy="63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51259" name="Text Box 59"/>
              <p:cNvSpPr txBox="1">
                <a:spLocks noChangeArrowheads="1"/>
              </p:cNvSpPr>
              <p:nvPr/>
            </p:nvSpPr>
            <p:spPr bwMode="auto">
              <a:xfrm>
                <a:off x="2880" y="14313"/>
                <a:ext cx="126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800">
                    <a:latin typeface="Times New Roman" charset="0"/>
                  </a:rPr>
                  <a:t>M</a:t>
                </a:r>
                <a:r>
                  <a:rPr kumimoji="0" lang="en-US" altLang="zh-CN" sz="1800">
                    <a:latin typeface="宋体" pitchFamily="2" charset="-122"/>
                  </a:rPr>
                  <a:t>[</a:t>
                </a:r>
                <a:r>
                  <a:rPr kumimoji="0" lang="en-US" altLang="zh-CN" sz="1800">
                    <a:latin typeface="Times New Roman" charset="0"/>
                  </a:rPr>
                  <a:t>X </a:t>
                </a:r>
                <a:r>
                  <a:rPr kumimoji="0" lang="en-US" altLang="zh-CN" sz="1800">
                    <a:latin typeface="宋体" pitchFamily="2" charset="-122"/>
                  </a:rPr>
                  <a:t>,a]</a:t>
                </a:r>
                <a:r>
                  <a:rPr kumimoji="0" lang="en-US" altLang="zh-CN" sz="1800">
                    <a:latin typeface="Times New Roman" charset="0"/>
                  </a:rPr>
                  <a:t>≠</a:t>
                </a:r>
                <a:r>
                  <a:rPr kumimoji="0" lang="zh-CN" altLang="en-US" sz="1800">
                    <a:latin typeface="Times New Roman" charset="0"/>
                  </a:rPr>
                  <a:t>空</a:t>
                </a:r>
              </a:p>
            </p:txBody>
          </p:sp>
        </p:grpSp>
        <p:grpSp>
          <p:nvGrpSpPr>
            <p:cNvPr id="51260" name="Group 60"/>
            <p:cNvGrpSpPr>
              <a:grpSpLocks/>
            </p:cNvGrpSpPr>
            <p:nvPr/>
          </p:nvGrpSpPr>
          <p:grpSpPr bwMode="auto">
            <a:xfrm>
              <a:off x="4890" y="12907"/>
              <a:ext cx="180" cy="1191"/>
              <a:chOff x="3105" y="2361"/>
              <a:chExt cx="180" cy="468"/>
            </a:xfrm>
          </p:grpSpPr>
          <p:sp>
            <p:nvSpPr>
              <p:cNvPr id="51261" name="Line 61"/>
              <p:cNvSpPr>
                <a:spLocks noChangeShapeType="1"/>
              </p:cNvSpPr>
              <p:nvPr/>
            </p:nvSpPr>
            <p:spPr bwMode="auto">
              <a:xfrm>
                <a:off x="310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2" name="Line 62"/>
              <p:cNvSpPr>
                <a:spLocks noChangeShapeType="1"/>
              </p:cNvSpPr>
              <p:nvPr/>
            </p:nvSpPr>
            <p:spPr bwMode="auto">
              <a:xfrm>
                <a:off x="3105"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63" name="Line 63"/>
            <p:cNvSpPr>
              <a:spLocks noChangeShapeType="1"/>
            </p:cNvSpPr>
            <p:nvPr/>
          </p:nvSpPr>
          <p:spPr bwMode="auto">
            <a:xfrm>
              <a:off x="6345" y="13812"/>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4" name="Line 64"/>
            <p:cNvSpPr>
              <a:spLocks noChangeShapeType="1"/>
            </p:cNvSpPr>
            <p:nvPr/>
          </p:nvSpPr>
          <p:spPr bwMode="auto">
            <a:xfrm>
              <a:off x="7380" y="13159"/>
              <a:ext cx="0" cy="936"/>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5" name="Text Box 65"/>
            <p:cNvSpPr txBox="1">
              <a:spLocks noChangeArrowheads="1"/>
            </p:cNvSpPr>
            <p:nvPr/>
          </p:nvSpPr>
          <p:spPr bwMode="auto">
            <a:xfrm>
              <a:off x="3495" y="12127"/>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N</a:t>
              </a:r>
            </a:p>
          </p:txBody>
        </p:sp>
        <p:sp>
          <p:nvSpPr>
            <p:cNvPr id="51266" name="Text Box 66"/>
            <p:cNvSpPr txBox="1">
              <a:spLocks noChangeArrowheads="1"/>
            </p:cNvSpPr>
            <p:nvPr/>
          </p:nvSpPr>
          <p:spPr bwMode="auto">
            <a:xfrm>
              <a:off x="6255" y="12832"/>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N</a:t>
              </a:r>
            </a:p>
          </p:txBody>
        </p:sp>
        <p:sp>
          <p:nvSpPr>
            <p:cNvPr id="51267" name="Text Box 67"/>
            <p:cNvSpPr txBox="1">
              <a:spLocks noChangeArrowheads="1"/>
            </p:cNvSpPr>
            <p:nvPr/>
          </p:nvSpPr>
          <p:spPr bwMode="auto">
            <a:xfrm>
              <a:off x="4800" y="12868"/>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Y</a:t>
              </a:r>
            </a:p>
          </p:txBody>
        </p:sp>
        <p:grpSp>
          <p:nvGrpSpPr>
            <p:cNvPr id="51268" name="Group 68"/>
            <p:cNvGrpSpPr>
              <a:grpSpLocks/>
            </p:cNvGrpSpPr>
            <p:nvPr/>
          </p:nvGrpSpPr>
          <p:grpSpPr bwMode="auto">
            <a:xfrm>
              <a:off x="4245" y="12928"/>
              <a:ext cx="195" cy="442"/>
              <a:chOff x="4395" y="2361"/>
              <a:chExt cx="195" cy="468"/>
            </a:xfrm>
          </p:grpSpPr>
          <p:sp>
            <p:nvSpPr>
              <p:cNvPr id="51269" name="Line 69"/>
              <p:cNvSpPr>
                <a:spLocks noChangeShapeType="1"/>
              </p:cNvSpPr>
              <p:nvPr/>
            </p:nvSpPr>
            <p:spPr bwMode="auto">
              <a:xfrm>
                <a:off x="439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0" name="Line 70"/>
              <p:cNvSpPr>
                <a:spLocks noChangeShapeType="1"/>
              </p:cNvSpPr>
              <p:nvPr/>
            </p:nvSpPr>
            <p:spPr bwMode="auto">
              <a:xfrm>
                <a:off x="4590"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71" name="Text Box 71"/>
            <p:cNvSpPr txBox="1">
              <a:spLocks noChangeArrowheads="1"/>
            </p:cNvSpPr>
            <p:nvPr/>
          </p:nvSpPr>
          <p:spPr bwMode="auto">
            <a:xfrm>
              <a:off x="37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a:latin typeface="Times New Roman" charset="0"/>
                </a:rPr>
                <a:t>erorr</a:t>
              </a:r>
            </a:p>
          </p:txBody>
        </p:sp>
        <p:sp>
          <p:nvSpPr>
            <p:cNvPr id="51272" name="Line 72"/>
            <p:cNvSpPr>
              <a:spLocks noChangeShapeType="1"/>
            </p:cNvSpPr>
            <p:nvPr/>
          </p:nvSpPr>
          <p:spPr bwMode="auto">
            <a:xfrm>
              <a:off x="4395" y="13813"/>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3" name="Text Box 73"/>
            <p:cNvSpPr txBox="1">
              <a:spLocks noChangeArrowheads="1"/>
            </p:cNvSpPr>
            <p:nvPr/>
          </p:nvSpPr>
          <p:spPr bwMode="auto">
            <a:xfrm>
              <a:off x="4350" y="12862"/>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N</a:t>
              </a:r>
            </a:p>
          </p:txBody>
        </p:sp>
        <p:grpSp>
          <p:nvGrpSpPr>
            <p:cNvPr id="51274" name="Group 74"/>
            <p:cNvGrpSpPr>
              <a:grpSpLocks/>
            </p:cNvGrpSpPr>
            <p:nvPr/>
          </p:nvGrpSpPr>
          <p:grpSpPr bwMode="auto">
            <a:xfrm>
              <a:off x="2760" y="12922"/>
              <a:ext cx="180" cy="442"/>
              <a:chOff x="3105" y="2361"/>
              <a:chExt cx="180" cy="468"/>
            </a:xfrm>
          </p:grpSpPr>
          <p:sp>
            <p:nvSpPr>
              <p:cNvPr id="51275" name="Line 75"/>
              <p:cNvSpPr>
                <a:spLocks noChangeShapeType="1"/>
              </p:cNvSpPr>
              <p:nvPr/>
            </p:nvSpPr>
            <p:spPr bwMode="auto">
              <a:xfrm>
                <a:off x="3105" y="2361"/>
                <a:ext cx="18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6" name="Line 76"/>
              <p:cNvSpPr>
                <a:spLocks noChangeShapeType="1"/>
              </p:cNvSpPr>
              <p:nvPr/>
            </p:nvSpPr>
            <p:spPr bwMode="auto">
              <a:xfrm>
                <a:off x="3105" y="2361"/>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77" name="Text Box 77"/>
            <p:cNvSpPr txBox="1">
              <a:spLocks noChangeArrowheads="1"/>
            </p:cNvSpPr>
            <p:nvPr/>
          </p:nvSpPr>
          <p:spPr bwMode="auto">
            <a:xfrm>
              <a:off x="2430" y="12847"/>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latin typeface="Times New Roman" charset="0"/>
                </a:rPr>
                <a:t>Y</a:t>
              </a:r>
            </a:p>
          </p:txBody>
        </p:sp>
        <p:sp>
          <p:nvSpPr>
            <p:cNvPr id="51278" name="Line 78"/>
            <p:cNvSpPr>
              <a:spLocks noChangeShapeType="1"/>
            </p:cNvSpPr>
            <p:nvPr/>
          </p:nvSpPr>
          <p:spPr bwMode="auto">
            <a:xfrm>
              <a:off x="8820" y="13144"/>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9" name="Line 79"/>
            <p:cNvSpPr>
              <a:spLocks noChangeShapeType="1"/>
            </p:cNvSpPr>
            <p:nvPr/>
          </p:nvSpPr>
          <p:spPr bwMode="auto">
            <a:xfrm>
              <a:off x="8820" y="14080"/>
              <a:ext cx="7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0" name="Line 80"/>
            <p:cNvSpPr>
              <a:spLocks noChangeShapeType="1"/>
            </p:cNvSpPr>
            <p:nvPr/>
          </p:nvSpPr>
          <p:spPr bwMode="auto">
            <a:xfrm>
              <a:off x="7095" y="10678"/>
              <a:ext cx="2520" cy="0"/>
            </a:xfrm>
            <a:prstGeom prst="line">
              <a:avLst/>
            </a:prstGeom>
            <a:noFill/>
            <a:ln w="9525">
              <a:solidFill>
                <a:srgbClr val="33333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81" name="Line 81"/>
            <p:cNvSpPr>
              <a:spLocks noChangeShapeType="1"/>
            </p:cNvSpPr>
            <p:nvPr/>
          </p:nvSpPr>
          <p:spPr bwMode="auto">
            <a:xfrm>
              <a:off x="9630" y="10663"/>
              <a:ext cx="0"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2" name="Line 82"/>
            <p:cNvSpPr>
              <a:spLocks noChangeShapeType="1"/>
            </p:cNvSpPr>
            <p:nvPr/>
          </p:nvSpPr>
          <p:spPr bwMode="auto">
            <a:xfrm>
              <a:off x="2985" y="13813"/>
              <a:ext cx="0" cy="283"/>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3" name="Line 83"/>
            <p:cNvSpPr>
              <a:spLocks noChangeShapeType="1"/>
            </p:cNvSpPr>
            <p:nvPr/>
          </p:nvSpPr>
          <p:spPr bwMode="auto">
            <a:xfrm>
              <a:off x="2220" y="10648"/>
              <a:ext cx="2812" cy="0"/>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4" name="Line 84"/>
            <p:cNvSpPr>
              <a:spLocks noChangeShapeType="1"/>
            </p:cNvSpPr>
            <p:nvPr/>
          </p:nvSpPr>
          <p:spPr bwMode="auto">
            <a:xfrm>
              <a:off x="2205" y="10648"/>
              <a:ext cx="0" cy="3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5" name="Line 85"/>
            <p:cNvSpPr>
              <a:spLocks noChangeShapeType="1"/>
            </p:cNvSpPr>
            <p:nvPr/>
          </p:nvSpPr>
          <p:spPr bwMode="auto">
            <a:xfrm>
              <a:off x="2202" y="14392"/>
              <a:ext cx="1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86" name="Text Box 86"/>
          <p:cNvSpPr txBox="1">
            <a:spLocks noChangeArrowheads="1"/>
          </p:cNvSpPr>
          <p:nvPr/>
        </p:nvSpPr>
        <p:spPr bwMode="auto">
          <a:xfrm>
            <a:off x="195300" y="438090"/>
            <a:ext cx="3358279" cy="40011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b="1" dirty="0" smtClean="0">
                <a:latin typeface="宋体" pitchFamily="2" charset="-122"/>
              </a:rPr>
              <a:t>预测分析的</a:t>
            </a:r>
            <a:r>
              <a:rPr lang="zh-CN" altLang="en-US" sz="2000" b="1" dirty="0">
                <a:latin typeface="宋体" pitchFamily="2" charset="-122"/>
              </a:rPr>
              <a:t>算法流程示意图</a:t>
            </a:r>
            <a:r>
              <a:rPr lang="zh-CN" altLang="en-US" sz="2000" dirty="0">
                <a:latin typeface="宋体" pitchFamily="2" charset="-122"/>
              </a:rPr>
              <a:t> </a:t>
            </a:r>
          </a:p>
        </p:txBody>
      </p:sp>
      <p:sp>
        <p:nvSpPr>
          <p:cNvPr id="2" name="流程图: 可选过程 1"/>
          <p:cNvSpPr/>
          <p:nvPr/>
        </p:nvSpPr>
        <p:spPr bwMode="auto">
          <a:xfrm>
            <a:off x="464951" y="5389693"/>
            <a:ext cx="2293910" cy="827175"/>
          </a:xfrm>
          <a:prstGeom prst="flowChartAlternateProcess">
            <a:avLst/>
          </a:prstGeom>
          <a:solidFill>
            <a:srgbClr val="993366">
              <a:alpha val="33000"/>
            </a:srgb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564564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535FD0E7-3E4D-4C95-B8C8-0CE13D54F594}" type="slidenum">
              <a:rPr lang="en-US" altLang="zh-CN"/>
              <a:pPr/>
              <a:t>42</a:t>
            </a:fld>
            <a:endParaRPr lang="en-US" altLang="zh-CN"/>
          </a:p>
        </p:txBody>
      </p:sp>
      <p:pic>
        <p:nvPicPr>
          <p:cNvPr id="52502" name="Picture 278" descr="表5_1文法G′[E]预测分析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708400"/>
            <a:ext cx="6477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2227" name="Text Box 3"/>
          <p:cNvSpPr txBox="1">
            <a:spLocks noChangeArrowheads="1"/>
          </p:cNvSpPr>
          <p:nvPr/>
        </p:nvSpPr>
        <p:spPr bwMode="auto">
          <a:xfrm>
            <a:off x="393700" y="549275"/>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11213" indent="-811213">
              <a:defRPr kumimoji="1" sz="2400">
                <a:solidFill>
                  <a:schemeClr val="tx1"/>
                </a:solidFill>
                <a:latin typeface="Times New Roman" charset="0"/>
                <a:ea typeface="宋体" pitchFamily="2" charset="-122"/>
              </a:defRPr>
            </a:lvl1pPr>
            <a:lvl2pPr marL="1143000">
              <a:defRPr kumimoji="1" sz="2400">
                <a:solidFill>
                  <a:schemeClr val="tx1"/>
                </a:solidFill>
                <a:latin typeface="Times New Roman" charset="0"/>
                <a:ea typeface="宋体" pitchFamily="2" charset="-122"/>
              </a:defRPr>
            </a:lvl2pPr>
            <a:lvl3pPr marL="1333500">
              <a:defRPr kumimoji="1" sz="2400">
                <a:solidFill>
                  <a:schemeClr val="tx1"/>
                </a:solidFill>
                <a:latin typeface="Times New Roman" charset="0"/>
                <a:ea typeface="宋体" pitchFamily="2" charset="-122"/>
              </a:defRPr>
            </a:lvl3pPr>
            <a:lvl4pPr marL="1524000">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zh-CN" altLang="en-US" sz="2000" b="1" dirty="0" smtClean="0"/>
              <a:t>例</a:t>
            </a:r>
            <a:r>
              <a:rPr lang="en-US" altLang="zh-CN" sz="2000" b="1" dirty="0" smtClean="0"/>
              <a:t>4.9  </a:t>
            </a:r>
            <a:r>
              <a:rPr lang="zh-CN" altLang="en-US" sz="2000" b="1" dirty="0"/>
              <a:t>设文法</a:t>
            </a:r>
            <a:r>
              <a:rPr lang="en-US" altLang="zh-CN" sz="2000" b="1" dirty="0"/>
              <a:t>G[E]</a:t>
            </a:r>
            <a:r>
              <a:rPr lang="zh-CN" altLang="en-US" sz="2000" b="1" dirty="0" smtClean="0"/>
              <a:t>定义为</a:t>
            </a:r>
            <a:r>
              <a:rPr lang="en-US" altLang="zh-CN" sz="2000" b="1" dirty="0"/>
              <a:t>E→TE</a:t>
            </a:r>
            <a:r>
              <a:rPr lang="en-US" altLang="zh-CN" sz="2000" b="1" dirty="0" smtClean="0"/>
              <a:t>′    </a:t>
            </a:r>
            <a:r>
              <a:rPr lang="en-US" altLang="zh-CN" sz="2000" b="1" dirty="0"/>
              <a:t>E′→+TE</a:t>
            </a:r>
            <a:r>
              <a:rPr lang="en-US" altLang="zh-CN" sz="2000" b="1" dirty="0" smtClean="0"/>
              <a:t>′|</a:t>
            </a:r>
            <a:r>
              <a:rPr lang="en-US" altLang="zh-CN" sz="2000" b="1" dirty="0"/>
              <a:t> </a:t>
            </a:r>
            <a:r>
              <a:rPr lang="en-US" altLang="zh-CN" sz="2000" b="1" dirty="0" smtClean="0"/>
              <a:t>ε   T</a:t>
            </a:r>
            <a:r>
              <a:rPr lang="en-US" altLang="zh-CN" sz="2000" b="1" dirty="0"/>
              <a:t>→FT′</a:t>
            </a:r>
            <a:r>
              <a:rPr lang="en-US" altLang="zh-CN" sz="2000" b="1" dirty="0" smtClean="0"/>
              <a:t>  </a:t>
            </a:r>
            <a:r>
              <a:rPr lang="en-US" altLang="zh-CN" sz="2000" b="1" dirty="0"/>
              <a:t>T′→*FT</a:t>
            </a:r>
            <a:r>
              <a:rPr lang="en-US" altLang="zh-CN" sz="2000" b="1" dirty="0" smtClean="0"/>
              <a:t>′|</a:t>
            </a:r>
            <a:r>
              <a:rPr lang="en-US" altLang="zh-CN" sz="2000" b="1" dirty="0"/>
              <a:t> ε F→(E</a:t>
            </a:r>
            <a:r>
              <a:rPr lang="en-US" altLang="zh-CN" sz="2000" b="1" dirty="0" smtClean="0"/>
              <a:t>)|</a:t>
            </a:r>
            <a:r>
              <a:rPr lang="en-US" altLang="zh-CN" sz="2000" b="1" dirty="0" err="1" smtClean="0"/>
              <a:t>i</a:t>
            </a:r>
            <a:r>
              <a:rPr lang="en-US" altLang="zh-CN" sz="2000" b="1" dirty="0" smtClean="0"/>
              <a:t> </a:t>
            </a:r>
            <a:r>
              <a:rPr lang="zh-CN" altLang="en-US" sz="2000" b="1" dirty="0" smtClean="0"/>
              <a:t>，</a:t>
            </a:r>
            <a:r>
              <a:rPr lang="zh-CN" altLang="en-US" sz="2000" b="1" dirty="0"/>
              <a:t>试构造预测分析表，并给出输入串</a:t>
            </a:r>
            <a:r>
              <a:rPr lang="en-US" altLang="zh-CN" sz="2000" b="1" dirty="0" err="1"/>
              <a:t>i+i</a:t>
            </a:r>
            <a:r>
              <a:rPr lang="en-US" altLang="zh-CN" sz="2000" b="1" dirty="0"/>
              <a:t>*</a:t>
            </a:r>
            <a:r>
              <a:rPr lang="en-US" altLang="zh-CN" sz="2000" b="1" dirty="0" err="1"/>
              <a:t>i</a:t>
            </a:r>
            <a:r>
              <a:rPr lang="zh-CN" altLang="en-US" sz="2000" b="1" dirty="0"/>
              <a:t>的分析过程。</a:t>
            </a:r>
          </a:p>
        </p:txBody>
      </p:sp>
      <p:sp>
        <p:nvSpPr>
          <p:cNvPr id="52228" name="Text Box 4"/>
          <p:cNvSpPr txBox="1">
            <a:spLocks noChangeArrowheads="1"/>
          </p:cNvSpPr>
          <p:nvPr/>
        </p:nvSpPr>
        <p:spPr bwMode="auto">
          <a:xfrm>
            <a:off x="914400" y="1355725"/>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a:t>
            </a:r>
            <a:r>
              <a:rPr lang="en-US" altLang="zh-CN" sz="2000" b="1">
                <a:latin typeface="Times New Roman" charset="0"/>
              </a:rPr>
              <a:t>1</a:t>
            </a:r>
            <a:r>
              <a:rPr lang="zh-CN" altLang="en-US" sz="2000" b="1">
                <a:latin typeface="Times New Roman" charset="0"/>
              </a:rPr>
              <a:t>）计算</a:t>
            </a:r>
            <a:r>
              <a:rPr lang="en-US" altLang="zh-CN" sz="2000" b="1">
                <a:latin typeface="Times New Roman" charset="0"/>
              </a:rPr>
              <a:t>SELECT</a:t>
            </a:r>
            <a:r>
              <a:rPr lang="zh-CN" altLang="en-US" sz="2000" b="1">
                <a:latin typeface="Times New Roman" charset="0"/>
              </a:rPr>
              <a:t>结果如下，文法</a:t>
            </a:r>
            <a:r>
              <a:rPr lang="en-US" altLang="zh-CN" sz="2000" b="1">
                <a:latin typeface="Times New Roman" charset="0"/>
              </a:rPr>
              <a:t>G[E] </a:t>
            </a:r>
            <a:r>
              <a:rPr lang="zh-CN" altLang="en-US" sz="2000" b="1">
                <a:latin typeface="Times New Roman" charset="0"/>
              </a:rPr>
              <a:t>显然是</a:t>
            </a:r>
            <a:r>
              <a:rPr lang="en-US" altLang="zh-CN" sz="2000" b="1">
                <a:latin typeface="Times New Roman" charset="0"/>
              </a:rPr>
              <a:t>LL(1)</a:t>
            </a:r>
            <a:r>
              <a:rPr lang="zh-CN" altLang="en-US" sz="2000" b="1">
                <a:latin typeface="Times New Roman" charset="0"/>
              </a:rPr>
              <a:t>文法。</a:t>
            </a:r>
          </a:p>
        </p:txBody>
      </p:sp>
      <p:sp>
        <p:nvSpPr>
          <p:cNvPr id="52229" name="Text Box 5"/>
          <p:cNvSpPr txBox="1">
            <a:spLocks noChangeArrowheads="1"/>
          </p:cNvSpPr>
          <p:nvPr/>
        </p:nvSpPr>
        <p:spPr bwMode="auto">
          <a:xfrm>
            <a:off x="914400" y="1752600"/>
            <a:ext cx="7315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latin typeface="Times New Roman" charset="0"/>
              </a:rPr>
              <a:t>SELECT(E→TE′)</a:t>
            </a:r>
            <a:r>
              <a:rPr lang="zh-CN" altLang="en-US" sz="2000" b="1" dirty="0">
                <a:latin typeface="Times New Roman" charset="0"/>
              </a:rPr>
              <a:t>＝ </a:t>
            </a:r>
            <a:r>
              <a:rPr lang="en-US" altLang="zh-CN" sz="2000" b="1" dirty="0">
                <a:latin typeface="Times New Roman" charset="0"/>
              </a:rPr>
              <a:t>{</a:t>
            </a:r>
            <a:r>
              <a:rPr lang="en-US" altLang="zh-CN" sz="2000" b="1" dirty="0" err="1">
                <a:latin typeface="Times New Roman" charset="0"/>
              </a:rPr>
              <a:t>i</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t>
            </a:r>
          </a:p>
          <a:p>
            <a:pPr algn="l"/>
            <a:r>
              <a:rPr lang="en-US" altLang="zh-CN" sz="2000" b="1" dirty="0">
                <a:latin typeface="Times New Roman" charset="0"/>
              </a:rPr>
              <a:t>SELECT(E′→+TE′)</a:t>
            </a:r>
            <a:r>
              <a:rPr lang="zh-CN" altLang="en-US" sz="2000" b="1" dirty="0">
                <a:latin typeface="Times New Roman" charset="0"/>
              </a:rPr>
              <a:t>＝ </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SELECT(</a:t>
            </a:r>
            <a:r>
              <a:rPr lang="en-US" altLang="zh-CN" sz="2000" b="1" dirty="0" err="1">
                <a:latin typeface="Times New Roman" charset="0"/>
              </a:rPr>
              <a:t>E′→ε</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t>
            </a:r>
          </a:p>
          <a:p>
            <a:pPr algn="l"/>
            <a:r>
              <a:rPr lang="en-US" altLang="zh-CN" sz="2000" b="1" dirty="0">
                <a:latin typeface="Times New Roman" charset="0"/>
              </a:rPr>
              <a:t>SELECT(T→FT′)</a:t>
            </a:r>
            <a:r>
              <a:rPr lang="zh-CN" altLang="en-US" sz="2000" b="1" dirty="0">
                <a:latin typeface="Times New Roman" charset="0"/>
              </a:rPr>
              <a:t>＝ </a:t>
            </a:r>
            <a:r>
              <a:rPr lang="en-US" altLang="zh-CN" sz="2000" b="1" dirty="0">
                <a:latin typeface="Times New Roman" charset="0"/>
              </a:rPr>
              <a:t>{ </a:t>
            </a:r>
            <a:r>
              <a:rPr lang="en-US" altLang="zh-CN" sz="2000" b="1" dirty="0" err="1">
                <a:latin typeface="Times New Roman" charset="0"/>
              </a:rPr>
              <a:t>i</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t>
            </a:r>
          </a:p>
          <a:p>
            <a:pPr algn="l"/>
            <a:r>
              <a:rPr lang="en-US" altLang="zh-CN" sz="2000" b="1" dirty="0">
                <a:latin typeface="Times New Roman" charset="0"/>
              </a:rPr>
              <a:t>SELECT(T′→*FT′)</a:t>
            </a:r>
            <a:r>
              <a:rPr lang="zh-CN" altLang="en-US" sz="2000" b="1" dirty="0">
                <a:latin typeface="Times New Roman" charset="0"/>
              </a:rPr>
              <a:t>＝ </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SELECT(</a:t>
            </a:r>
            <a:r>
              <a:rPr lang="en-US" altLang="zh-CN" sz="2000" b="1" dirty="0" err="1">
                <a:latin typeface="Times New Roman" charset="0"/>
              </a:rPr>
              <a:t>T′→ε</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 </a:t>
            </a:r>
            <a:r>
              <a:rPr lang="zh-CN" altLang="en-US" sz="2000" b="1" dirty="0">
                <a:latin typeface="Times New Roman" charset="0"/>
              </a:rPr>
              <a:t>，</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t>
            </a:r>
          </a:p>
          <a:p>
            <a:pPr algn="l"/>
            <a:r>
              <a:rPr lang="en-US" altLang="zh-CN" sz="2000" b="1" dirty="0">
                <a:latin typeface="Times New Roman" charset="0"/>
              </a:rPr>
              <a:t>SELECT(F→(E))</a:t>
            </a:r>
            <a:r>
              <a:rPr lang="zh-CN" altLang="en-US" sz="2000" b="1" dirty="0">
                <a:latin typeface="Times New Roman" charset="0"/>
              </a:rPr>
              <a:t>＝ </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a:t>
            </a:r>
            <a:r>
              <a:rPr lang="zh-CN" altLang="en-US" sz="2000" b="1" dirty="0">
                <a:latin typeface="Times New Roman" charset="0"/>
              </a:rPr>
              <a:t>，</a:t>
            </a:r>
            <a:r>
              <a:rPr lang="en-US" altLang="zh-CN" sz="2000" b="1" dirty="0">
                <a:latin typeface="Times New Roman" charset="0"/>
              </a:rPr>
              <a:t>SELECT(</a:t>
            </a:r>
            <a:r>
              <a:rPr lang="en-US" altLang="zh-CN" sz="2000" b="1" dirty="0" err="1">
                <a:latin typeface="Times New Roman" charset="0"/>
              </a:rPr>
              <a:t>F→i</a:t>
            </a:r>
            <a:r>
              <a:rPr lang="en-US" altLang="zh-CN" sz="2000" b="1" dirty="0">
                <a:latin typeface="Times New Roman" charset="0"/>
              </a:rPr>
              <a:t>)</a:t>
            </a:r>
            <a:r>
              <a:rPr lang="zh-CN" altLang="en-US" sz="2000" b="1" dirty="0">
                <a:latin typeface="Times New Roman" charset="0"/>
              </a:rPr>
              <a:t>＝ </a:t>
            </a:r>
            <a:r>
              <a:rPr lang="en-US" altLang="zh-CN" sz="2000" b="1" dirty="0">
                <a:latin typeface="Times New Roman" charset="0"/>
              </a:rPr>
              <a:t>{</a:t>
            </a:r>
            <a:r>
              <a:rPr lang="en-US" altLang="zh-CN" sz="2000" b="1" dirty="0" err="1">
                <a:latin typeface="Times New Roman" charset="0"/>
              </a:rPr>
              <a:t>i</a:t>
            </a:r>
            <a:r>
              <a:rPr lang="en-US" altLang="zh-CN" sz="2000" b="1" dirty="0">
                <a:latin typeface="Times New Roman" charset="0"/>
              </a:rPr>
              <a:t>} </a:t>
            </a:r>
          </a:p>
        </p:txBody>
      </p:sp>
      <p:sp>
        <p:nvSpPr>
          <p:cNvPr id="52230" name="Text Box 6"/>
          <p:cNvSpPr txBox="1">
            <a:spLocks noChangeArrowheads="1"/>
          </p:cNvSpPr>
          <p:nvPr/>
        </p:nvSpPr>
        <p:spPr bwMode="auto">
          <a:xfrm>
            <a:off x="990600" y="33528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charset="0"/>
              </a:rPr>
              <a:t>（</a:t>
            </a:r>
            <a:r>
              <a:rPr lang="en-US" altLang="zh-CN" sz="2000" b="1" dirty="0">
                <a:latin typeface="Times New Roman" charset="0"/>
              </a:rPr>
              <a:t>2</a:t>
            </a:r>
            <a:r>
              <a:rPr lang="zh-CN" altLang="en-US" sz="2000" b="1" dirty="0">
                <a:latin typeface="Times New Roman" charset="0"/>
              </a:rPr>
              <a:t>）</a:t>
            </a:r>
            <a:r>
              <a:rPr lang="zh-CN" altLang="en-US" sz="2000" b="1" dirty="0">
                <a:latin typeface="Times New Roman" charset="0"/>
                <a:hlinkClick r:id="rId3"/>
              </a:rPr>
              <a:t>构造预测分析表</a:t>
            </a:r>
            <a:r>
              <a:rPr lang="zh-CN" altLang="en-US" sz="2000" b="1" dirty="0">
                <a:latin typeface="Times New Roman" charset="0"/>
              </a:rPr>
              <a:t>结果如下。</a:t>
            </a:r>
          </a:p>
        </p:txBody>
      </p:sp>
      <p:sp>
        <p:nvSpPr>
          <p:cNvPr id="52503" name="Text Box 279"/>
          <p:cNvSpPr txBox="1">
            <a:spLocks noChangeArrowheads="1"/>
          </p:cNvSpPr>
          <p:nvPr/>
        </p:nvSpPr>
        <p:spPr bwMode="auto">
          <a:xfrm>
            <a:off x="2743200" y="59563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a:t>
            </a:r>
            <a:r>
              <a:rPr lang="en-US" altLang="zh-CN" sz="2000" b="1">
                <a:latin typeface="Times New Roman" charset="0"/>
              </a:rPr>
              <a:t>3</a:t>
            </a:r>
            <a:r>
              <a:rPr lang="zh-CN" altLang="en-US" sz="2000" b="1">
                <a:latin typeface="Times New Roman" charset="0"/>
              </a:rPr>
              <a:t>）输入串</a:t>
            </a:r>
            <a:r>
              <a:rPr lang="en-US" altLang="zh-CN" sz="2000" b="1">
                <a:latin typeface="Times New Roman" charset="0"/>
              </a:rPr>
              <a:t>i+i*i</a:t>
            </a:r>
            <a:r>
              <a:rPr lang="zh-CN" altLang="en-US" sz="2000" b="1">
                <a:latin typeface="Times New Roman" charset="0"/>
              </a:rPr>
              <a:t>的</a:t>
            </a:r>
            <a:r>
              <a:rPr lang="zh-CN" altLang="en-US" sz="2000" b="1">
                <a:latin typeface="Times New Roman" charset="0"/>
                <a:hlinkClick r:id="rId4"/>
              </a:rPr>
              <a:t>分析过程</a:t>
            </a:r>
            <a:r>
              <a:rPr lang="zh-CN" altLang="en-US" sz="2000" b="1">
                <a:latin typeface="Times New Roman" charset="0"/>
              </a:rPr>
              <a:t>。 </a:t>
            </a:r>
          </a:p>
        </p:txBody>
      </p:sp>
    </p:spTree>
    <p:extLst>
      <p:ext uri="{BB962C8B-B14F-4D97-AF65-F5344CB8AC3E}">
        <p14:creationId xmlns:p14="http://schemas.microsoft.com/office/powerpoint/2010/main" val="1597969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FCBCF97D-059C-4234-96E8-5037272A09A8}" type="slidenum">
              <a:rPr lang="en-US" altLang="zh-CN"/>
              <a:pPr/>
              <a:t>43</a:t>
            </a:fld>
            <a:endParaRPr lang="en-US" altLang="zh-CN"/>
          </a:p>
        </p:txBody>
      </p:sp>
      <p:sp>
        <p:nvSpPr>
          <p:cNvPr id="30722" name="Text Box 2"/>
          <p:cNvSpPr txBox="1">
            <a:spLocks noChangeArrowheads="1"/>
          </p:cNvSpPr>
          <p:nvPr/>
        </p:nvSpPr>
        <p:spPr bwMode="auto">
          <a:xfrm>
            <a:off x="533400" y="863600"/>
            <a:ext cx="8077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lang="zh-CN" altLang="en-US" sz="2000" b="1" dirty="0">
                <a:solidFill>
                  <a:schemeClr val="hlink"/>
                </a:solidFill>
                <a:latin typeface="Times New Roman" charset="0"/>
              </a:rPr>
              <a:t>小结</a:t>
            </a:r>
          </a:p>
          <a:p>
            <a:pPr algn="just">
              <a:lnSpc>
                <a:spcPct val="120000"/>
              </a:lnSpc>
              <a:spcBef>
                <a:spcPct val="20000"/>
              </a:spcBef>
            </a:pPr>
            <a:r>
              <a:rPr lang="zh-CN" altLang="en-US" sz="2000" b="1" dirty="0">
                <a:latin typeface="Times New Roman" charset="0"/>
              </a:rPr>
              <a:t>        本章主要介绍确定的自顶向下语法分析方法，重点</a:t>
            </a:r>
            <a:r>
              <a:rPr lang="zh-CN" altLang="en-US" sz="2000" b="1" dirty="0" smtClean="0">
                <a:latin typeface="Times New Roman" charset="0"/>
              </a:rPr>
              <a:t>讨论这类分析方法应满足</a:t>
            </a:r>
            <a:r>
              <a:rPr lang="zh-CN" altLang="en-US" sz="2000" b="1" dirty="0">
                <a:latin typeface="Times New Roman" charset="0"/>
              </a:rPr>
              <a:t>“文法是</a:t>
            </a:r>
            <a:r>
              <a:rPr lang="en-US" altLang="zh-CN" sz="2000" b="1" dirty="0">
                <a:latin typeface="Times New Roman" charset="0"/>
              </a:rPr>
              <a:t>LL(1)</a:t>
            </a:r>
            <a:r>
              <a:rPr lang="zh-CN" altLang="en-US" sz="2000" b="1" dirty="0">
                <a:latin typeface="Times New Roman" charset="0"/>
              </a:rPr>
              <a:t>文法”的这个适用条件、</a:t>
            </a:r>
            <a:r>
              <a:rPr lang="en-US" altLang="zh-CN" sz="2000" b="1" dirty="0">
                <a:latin typeface="Times New Roman" charset="0"/>
              </a:rPr>
              <a:t>LL(1)</a:t>
            </a:r>
            <a:r>
              <a:rPr lang="zh-CN" altLang="en-US" sz="2000" b="1" dirty="0">
                <a:latin typeface="Times New Roman" charset="0"/>
              </a:rPr>
              <a:t>文法判别和构造方法以及这类分析方法的两种实现技术：递归子程序法和</a:t>
            </a:r>
            <a:r>
              <a:rPr lang="en-US" altLang="zh-CN" sz="2000" b="1" dirty="0">
                <a:latin typeface="Times New Roman" charset="0"/>
              </a:rPr>
              <a:t>LL(1)</a:t>
            </a:r>
            <a:r>
              <a:rPr lang="zh-CN" altLang="en-US" sz="2000" b="1" dirty="0">
                <a:latin typeface="Times New Roman" charset="0"/>
              </a:rPr>
              <a:t>预测法。</a:t>
            </a:r>
          </a:p>
          <a:p>
            <a:pPr algn="just">
              <a:lnSpc>
                <a:spcPct val="120000"/>
              </a:lnSpc>
              <a:spcBef>
                <a:spcPct val="20000"/>
              </a:spcBef>
            </a:pPr>
            <a:r>
              <a:rPr lang="zh-CN" altLang="en-US" sz="2000" b="1" dirty="0">
                <a:latin typeface="Times New Roman" charset="0"/>
              </a:rPr>
              <a:t>        采用</a:t>
            </a:r>
            <a:r>
              <a:rPr lang="en-US" altLang="zh-CN" sz="2000" b="1" dirty="0">
                <a:latin typeface="Times New Roman" charset="0"/>
              </a:rPr>
              <a:t>LL(1)</a:t>
            </a:r>
            <a:r>
              <a:rPr lang="zh-CN" altLang="en-US" sz="2000" b="1" dirty="0">
                <a:latin typeface="Times New Roman" charset="0"/>
              </a:rPr>
              <a:t>预测法构造语法分析程序时，其语法分析算法是通用的。其技术线路是：</a:t>
            </a:r>
          </a:p>
          <a:p>
            <a:pPr algn="just">
              <a:lnSpc>
                <a:spcPct val="120000"/>
              </a:lnSpc>
              <a:spcBef>
                <a:spcPct val="20000"/>
              </a:spcBef>
            </a:pPr>
            <a:r>
              <a:rPr lang="zh-CN" altLang="en-US" sz="2000" b="1" dirty="0">
                <a:latin typeface="Times New Roman" charset="0"/>
              </a:rPr>
              <a:t>        ① </a:t>
            </a:r>
            <a:r>
              <a:rPr lang="zh-CN" altLang="en-US" sz="2000" b="1" dirty="0">
                <a:solidFill>
                  <a:srgbClr val="FF0000"/>
                </a:solidFill>
                <a:latin typeface="Times New Roman" charset="0"/>
              </a:rPr>
              <a:t>依据给定的源语言，设计其上下文无关文法，并计算选择集</a:t>
            </a:r>
            <a:r>
              <a:rPr lang="en-US" altLang="zh-CN" sz="2000" b="1" dirty="0">
                <a:solidFill>
                  <a:srgbClr val="FF0000"/>
                </a:solidFill>
                <a:latin typeface="Times New Roman" charset="0"/>
              </a:rPr>
              <a:t>SELECT()</a:t>
            </a:r>
            <a:r>
              <a:rPr lang="zh-CN" altLang="en-US" sz="2000" b="1" dirty="0">
                <a:solidFill>
                  <a:srgbClr val="FF0000"/>
                </a:solidFill>
                <a:latin typeface="Times New Roman" charset="0"/>
              </a:rPr>
              <a:t>判定文法是否是</a:t>
            </a:r>
            <a:r>
              <a:rPr lang="en-US" altLang="zh-CN" sz="2000" b="1" dirty="0">
                <a:solidFill>
                  <a:srgbClr val="FF0000"/>
                </a:solidFill>
                <a:latin typeface="Times New Roman" charset="0"/>
              </a:rPr>
              <a:t>LL(1)</a:t>
            </a:r>
            <a:r>
              <a:rPr lang="zh-CN" altLang="en-US" sz="2000" b="1" dirty="0">
                <a:solidFill>
                  <a:srgbClr val="FF0000"/>
                </a:solidFill>
                <a:latin typeface="Times New Roman" charset="0"/>
              </a:rPr>
              <a:t>文法；</a:t>
            </a:r>
          </a:p>
          <a:p>
            <a:pPr algn="just">
              <a:lnSpc>
                <a:spcPct val="120000"/>
              </a:lnSpc>
              <a:spcBef>
                <a:spcPct val="20000"/>
              </a:spcBef>
            </a:pPr>
            <a:r>
              <a:rPr lang="zh-CN" altLang="en-US" sz="2000" b="1" dirty="0">
                <a:latin typeface="Times New Roman" charset="0"/>
              </a:rPr>
              <a:t>        ② </a:t>
            </a:r>
            <a:r>
              <a:rPr lang="zh-CN" altLang="en-US" sz="2000" b="1" dirty="0">
                <a:solidFill>
                  <a:srgbClr val="FF0000"/>
                </a:solidFill>
                <a:latin typeface="Times New Roman" charset="0"/>
              </a:rPr>
              <a:t>如果不是</a:t>
            </a:r>
            <a:r>
              <a:rPr lang="en-US" altLang="zh-CN" sz="2000" b="1" dirty="0">
                <a:solidFill>
                  <a:srgbClr val="FF0000"/>
                </a:solidFill>
                <a:latin typeface="Times New Roman" charset="0"/>
              </a:rPr>
              <a:t>LL(1)</a:t>
            </a:r>
            <a:r>
              <a:rPr lang="zh-CN" altLang="en-US" sz="2000" b="1" dirty="0">
                <a:solidFill>
                  <a:srgbClr val="FF0000"/>
                </a:solidFill>
                <a:latin typeface="Times New Roman" charset="0"/>
              </a:rPr>
              <a:t>文法，则可以提取左公共因子法和消除左递归法进行等价转换，或重新设计文法，直到是</a:t>
            </a:r>
            <a:r>
              <a:rPr lang="en-US" altLang="zh-CN" sz="2000" b="1" dirty="0">
                <a:solidFill>
                  <a:srgbClr val="FF0000"/>
                </a:solidFill>
                <a:latin typeface="Times New Roman" charset="0"/>
              </a:rPr>
              <a:t>LL(1)</a:t>
            </a:r>
            <a:r>
              <a:rPr lang="zh-CN" altLang="en-US" sz="2000" b="1" dirty="0">
                <a:solidFill>
                  <a:srgbClr val="FF0000"/>
                </a:solidFill>
                <a:latin typeface="Times New Roman" charset="0"/>
              </a:rPr>
              <a:t>文法；</a:t>
            </a:r>
          </a:p>
          <a:p>
            <a:pPr algn="just">
              <a:lnSpc>
                <a:spcPct val="120000"/>
              </a:lnSpc>
              <a:spcBef>
                <a:spcPct val="20000"/>
              </a:spcBef>
            </a:pPr>
            <a:r>
              <a:rPr lang="zh-CN" altLang="en-US" sz="2000" b="1" dirty="0">
                <a:latin typeface="Times New Roman" charset="0"/>
              </a:rPr>
              <a:t>        ③ 之后，根据选择集</a:t>
            </a:r>
            <a:r>
              <a:rPr lang="en-US" altLang="zh-CN" sz="2000" b="1" dirty="0">
                <a:latin typeface="Times New Roman" charset="0"/>
              </a:rPr>
              <a:t>SELECT()</a:t>
            </a:r>
            <a:r>
              <a:rPr lang="zh-CN" altLang="en-US" sz="2000" b="1" dirty="0">
                <a:latin typeface="Times New Roman" charset="0"/>
              </a:rPr>
              <a:t>，构造</a:t>
            </a:r>
            <a:r>
              <a:rPr lang="en-US" altLang="zh-CN" sz="2000" b="1" dirty="0">
                <a:latin typeface="Times New Roman" charset="0"/>
              </a:rPr>
              <a:t>LL(1)</a:t>
            </a:r>
            <a:r>
              <a:rPr lang="zh-CN" altLang="en-US" sz="2000" b="1" dirty="0">
                <a:latin typeface="Times New Roman" charset="0"/>
              </a:rPr>
              <a:t>分析表。</a:t>
            </a:r>
          </a:p>
        </p:txBody>
      </p:sp>
    </p:spTree>
    <p:extLst>
      <p:ext uri="{BB962C8B-B14F-4D97-AF65-F5344CB8AC3E}">
        <p14:creationId xmlns:p14="http://schemas.microsoft.com/office/powerpoint/2010/main" val="3353484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282B8490-1E5A-4F91-90EB-B5AE2762A9F5}" type="slidenum">
              <a:rPr lang="en-US" altLang="zh-CN"/>
              <a:pPr/>
              <a:t>44</a:t>
            </a:fld>
            <a:endParaRPr lang="en-US" altLang="zh-CN"/>
          </a:p>
        </p:txBody>
      </p:sp>
      <p:sp>
        <p:nvSpPr>
          <p:cNvPr id="31801" name="Text Box 57"/>
          <p:cNvSpPr txBox="1">
            <a:spLocks noChangeArrowheads="1"/>
          </p:cNvSpPr>
          <p:nvPr/>
        </p:nvSpPr>
        <p:spPr bwMode="auto">
          <a:xfrm>
            <a:off x="762000" y="1447800"/>
            <a:ext cx="7696200" cy="365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charset="0"/>
                <a:ea typeface="宋体" pitchFamily="2" charset="-122"/>
              </a:defRPr>
            </a:lvl1pPr>
            <a:lvl2pPr marL="58578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40000"/>
              </a:spcBef>
            </a:pPr>
            <a:r>
              <a:rPr lang="zh-CN" altLang="en-US" sz="2000" b="1" dirty="0"/>
              <a:t>采用递归子程序法构造语法分析程序的技术线路是：</a:t>
            </a:r>
          </a:p>
          <a:p>
            <a:pPr algn="l">
              <a:lnSpc>
                <a:spcPct val="150000"/>
              </a:lnSpc>
              <a:spcBef>
                <a:spcPct val="40000"/>
              </a:spcBef>
            </a:pPr>
            <a:r>
              <a:rPr lang="zh-CN" altLang="en-US" sz="2000" b="1" dirty="0"/>
              <a:t>① 依据给定的源语言，设计其上下文无关文法，并计算选择集</a:t>
            </a:r>
            <a:r>
              <a:rPr lang="en-US" altLang="zh-CN" sz="2000" b="1" dirty="0"/>
              <a:t>SELECT</a:t>
            </a:r>
            <a:r>
              <a:rPr lang="en-US" altLang="zh-CN" sz="2000" b="1" dirty="0">
                <a:solidFill>
                  <a:srgbClr val="FF0000"/>
                </a:solidFill>
              </a:rPr>
              <a:t>()</a:t>
            </a:r>
            <a:r>
              <a:rPr lang="zh-CN" altLang="en-US" sz="2000" b="1" dirty="0">
                <a:solidFill>
                  <a:srgbClr val="FF0000"/>
                </a:solidFill>
              </a:rPr>
              <a:t>判定文法是否是</a:t>
            </a:r>
            <a:r>
              <a:rPr lang="en-US" altLang="zh-CN" sz="2000" b="1" dirty="0">
                <a:solidFill>
                  <a:srgbClr val="FF0000"/>
                </a:solidFill>
              </a:rPr>
              <a:t>LL(1)</a:t>
            </a:r>
            <a:r>
              <a:rPr lang="zh-CN" altLang="en-US" sz="2000" b="1" dirty="0">
                <a:solidFill>
                  <a:srgbClr val="FF0000"/>
                </a:solidFill>
              </a:rPr>
              <a:t>文法</a:t>
            </a:r>
            <a:r>
              <a:rPr lang="zh-CN" altLang="en-US" sz="2000" b="1" dirty="0"/>
              <a:t>；</a:t>
            </a:r>
          </a:p>
          <a:p>
            <a:pPr algn="l">
              <a:lnSpc>
                <a:spcPct val="150000"/>
              </a:lnSpc>
              <a:spcBef>
                <a:spcPct val="40000"/>
              </a:spcBef>
            </a:pPr>
            <a:r>
              <a:rPr lang="zh-CN" altLang="en-US" sz="2000" b="1" dirty="0">
                <a:solidFill>
                  <a:srgbClr val="FF0000"/>
                </a:solidFill>
              </a:rPr>
              <a:t>② 如果不是</a:t>
            </a:r>
            <a:r>
              <a:rPr lang="en-US" altLang="zh-CN" sz="2000" b="1" dirty="0">
                <a:solidFill>
                  <a:srgbClr val="FF0000"/>
                </a:solidFill>
              </a:rPr>
              <a:t>LL(1)</a:t>
            </a:r>
            <a:r>
              <a:rPr lang="zh-CN" altLang="en-US" sz="2000" b="1" dirty="0">
                <a:solidFill>
                  <a:srgbClr val="FF0000"/>
                </a:solidFill>
              </a:rPr>
              <a:t>文法，则可以提取左公共因子法和消除左递归法进行等价转换，</a:t>
            </a:r>
            <a:r>
              <a:rPr lang="zh-CN" altLang="en-US" sz="2000" b="1" dirty="0"/>
              <a:t>或重新设计文法，直到是</a:t>
            </a:r>
            <a:r>
              <a:rPr lang="en-US" altLang="zh-CN" sz="2000" b="1" dirty="0"/>
              <a:t>LL(1)</a:t>
            </a:r>
            <a:r>
              <a:rPr lang="zh-CN" altLang="en-US" sz="2000" b="1" dirty="0"/>
              <a:t>文法；</a:t>
            </a:r>
          </a:p>
          <a:p>
            <a:pPr algn="l">
              <a:lnSpc>
                <a:spcPct val="150000"/>
              </a:lnSpc>
              <a:spcBef>
                <a:spcPct val="40000"/>
              </a:spcBef>
            </a:pPr>
            <a:r>
              <a:rPr lang="zh-CN" altLang="en-US" sz="2000" b="1" dirty="0"/>
              <a:t>③ 之后，根据选择集</a:t>
            </a:r>
            <a:r>
              <a:rPr lang="en-US" altLang="zh-CN" sz="2000" b="1" dirty="0"/>
              <a:t>SELECT()</a:t>
            </a:r>
            <a:r>
              <a:rPr lang="zh-CN" altLang="en-US" sz="2000" b="1" dirty="0"/>
              <a:t>，对于每个非终结符，设计一个相应的语法分析递归子程序。</a:t>
            </a:r>
          </a:p>
        </p:txBody>
      </p:sp>
    </p:spTree>
    <p:extLst>
      <p:ext uri="{BB962C8B-B14F-4D97-AF65-F5344CB8AC3E}">
        <p14:creationId xmlns:p14="http://schemas.microsoft.com/office/powerpoint/2010/main" val="24724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1"/>
          <p:cNvSpPr>
            <a:spLocks noGrp="1"/>
          </p:cNvSpPr>
          <p:nvPr>
            <p:ph type="sldNum" sz="quarter" idx="10"/>
          </p:nvPr>
        </p:nvSpPr>
        <p:spPr/>
        <p:txBody>
          <a:bodyPr/>
          <a:lstStyle/>
          <a:p>
            <a:fld id="{3A05CD1D-8116-4C5F-B6B8-FFE70329C64B}" type="slidenum">
              <a:rPr lang="en-US" altLang="zh-CN"/>
              <a:pPr/>
              <a:t>45</a:t>
            </a:fld>
            <a:endParaRPr lang="en-US" altLang="zh-CN"/>
          </a:p>
        </p:txBody>
      </p:sp>
      <p:sp>
        <p:nvSpPr>
          <p:cNvPr id="48144" name="Rectangle 16"/>
          <p:cNvSpPr>
            <a:spLocks noChangeArrowheads="1"/>
          </p:cNvSpPr>
          <p:nvPr/>
        </p:nvSpPr>
        <p:spPr bwMode="auto">
          <a:xfrm>
            <a:off x="3359150" y="2690813"/>
            <a:ext cx="4640263"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8154" name="Group 26"/>
          <p:cNvGrpSpPr>
            <a:grpSpLocks/>
          </p:cNvGrpSpPr>
          <p:nvPr/>
        </p:nvGrpSpPr>
        <p:grpSpPr bwMode="auto">
          <a:xfrm>
            <a:off x="762000" y="3657601"/>
            <a:ext cx="7848600" cy="2319338"/>
            <a:chOff x="336" y="2256"/>
            <a:chExt cx="4944" cy="1461"/>
          </a:xfrm>
        </p:grpSpPr>
        <p:sp>
          <p:nvSpPr>
            <p:cNvPr id="48143" name="Text Box 15"/>
            <p:cNvSpPr txBox="1">
              <a:spLocks noChangeArrowheads="1"/>
            </p:cNvSpPr>
            <p:nvPr/>
          </p:nvSpPr>
          <p:spPr bwMode="auto">
            <a:xfrm>
              <a:off x="336" y="2599"/>
              <a:ext cx="12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a:solidFill>
                    <a:srgbClr val="FF0000"/>
                  </a:solidFill>
                  <a:latin typeface="Times New Roman" charset="0"/>
                </a:rPr>
                <a:t>非终结符推空计算</a:t>
              </a:r>
              <a:endParaRPr lang="zh-CN" altLang="en-US" sz="2000" b="1">
                <a:solidFill>
                  <a:srgbClr val="FF0000"/>
                </a:solidFill>
              </a:endParaRPr>
            </a:p>
            <a:p>
              <a:pPr algn="ctr" eaLnBrk="0" hangingPunct="0"/>
              <a:endParaRPr lang="en-US" altLang="zh-CN" sz="2000" b="1">
                <a:solidFill>
                  <a:srgbClr val="FF0000"/>
                </a:solidFill>
                <a:latin typeface="Times New Roman" charset="0"/>
              </a:endParaRPr>
            </a:p>
          </p:txBody>
        </p:sp>
        <p:sp>
          <p:nvSpPr>
            <p:cNvPr id="48142" name="Text Box 14"/>
            <p:cNvSpPr txBox="1">
              <a:spLocks noChangeArrowheads="1"/>
            </p:cNvSpPr>
            <p:nvPr/>
          </p:nvSpPr>
          <p:spPr bwMode="auto">
            <a:xfrm>
              <a:off x="1700" y="2260"/>
              <a:ext cx="15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dirty="0">
                  <a:solidFill>
                    <a:srgbClr val="FF0000"/>
                  </a:solidFill>
                  <a:latin typeface="Times New Roman" charset="0"/>
                </a:rPr>
                <a:t>单符号的</a:t>
              </a:r>
              <a:r>
                <a:rPr lang="en-US" altLang="zh-CN" sz="2000" b="1" dirty="0">
                  <a:solidFill>
                    <a:srgbClr val="FF0000"/>
                  </a:solidFill>
                  <a:latin typeface="Times New Roman" charset="0"/>
                </a:rPr>
                <a:t>FIRST</a:t>
              </a:r>
              <a:r>
                <a:rPr lang="zh-CN" altLang="en-US" sz="2000" b="1" dirty="0">
                  <a:solidFill>
                    <a:srgbClr val="FF0000"/>
                  </a:solidFill>
                  <a:latin typeface="Times New Roman" charset="0"/>
                </a:rPr>
                <a:t>集计算</a:t>
              </a:r>
              <a:endParaRPr lang="zh-CN" altLang="en-US" sz="2000" b="1" dirty="0">
                <a:solidFill>
                  <a:srgbClr val="FF0000"/>
                </a:solidFill>
              </a:endParaRPr>
            </a:p>
            <a:p>
              <a:pPr algn="ctr" eaLnBrk="0" hangingPunct="0"/>
              <a:endParaRPr lang="en-US" altLang="zh-CN" sz="2000" b="1" dirty="0">
                <a:solidFill>
                  <a:srgbClr val="FF0000"/>
                </a:solidFill>
                <a:latin typeface="Times New Roman" charset="0"/>
              </a:endParaRPr>
            </a:p>
          </p:txBody>
        </p:sp>
        <p:sp>
          <p:nvSpPr>
            <p:cNvPr id="48141" name="Text Box 13"/>
            <p:cNvSpPr txBox="1">
              <a:spLocks noChangeArrowheads="1"/>
            </p:cNvSpPr>
            <p:nvPr/>
          </p:nvSpPr>
          <p:spPr bwMode="auto">
            <a:xfrm>
              <a:off x="1690" y="2946"/>
              <a:ext cx="14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a:solidFill>
                    <a:srgbClr val="FF0000"/>
                  </a:solidFill>
                  <a:latin typeface="Times New Roman" charset="0"/>
                </a:rPr>
                <a:t>符号串的</a:t>
              </a:r>
              <a:r>
                <a:rPr lang="en-US" altLang="zh-CN" sz="2000" b="1">
                  <a:solidFill>
                    <a:srgbClr val="FF0000"/>
                  </a:solidFill>
                  <a:latin typeface="Times New Roman" charset="0"/>
                </a:rPr>
                <a:t>FIRST</a:t>
              </a:r>
              <a:r>
                <a:rPr lang="zh-CN" altLang="en-US" sz="2000" b="1">
                  <a:solidFill>
                    <a:srgbClr val="FF0000"/>
                  </a:solidFill>
                  <a:latin typeface="Times New Roman" charset="0"/>
                </a:rPr>
                <a:t>集计算</a:t>
              </a:r>
              <a:endParaRPr lang="zh-CN" altLang="en-US" sz="2000" b="1">
                <a:solidFill>
                  <a:srgbClr val="FF0000"/>
                </a:solidFill>
              </a:endParaRPr>
            </a:p>
            <a:p>
              <a:pPr algn="ctr" eaLnBrk="0" hangingPunct="0"/>
              <a:endParaRPr lang="en-US" altLang="zh-CN" sz="2000" b="1">
                <a:solidFill>
                  <a:srgbClr val="FF0000"/>
                </a:solidFill>
                <a:latin typeface="Times New Roman" charset="0"/>
              </a:endParaRPr>
            </a:p>
          </p:txBody>
        </p:sp>
        <p:sp>
          <p:nvSpPr>
            <p:cNvPr id="48140" name="Text Box 12"/>
            <p:cNvSpPr txBox="1">
              <a:spLocks noChangeArrowheads="1"/>
            </p:cNvSpPr>
            <p:nvPr/>
          </p:nvSpPr>
          <p:spPr bwMode="auto">
            <a:xfrm>
              <a:off x="3396" y="2256"/>
              <a:ext cx="18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a:solidFill>
                    <a:srgbClr val="FF0000"/>
                  </a:solidFill>
                  <a:latin typeface="Times New Roman" charset="0"/>
                </a:rPr>
                <a:t>非终结符的</a:t>
              </a:r>
              <a:r>
                <a:rPr lang="en-US" altLang="zh-CN" sz="2000" b="1">
                  <a:solidFill>
                    <a:srgbClr val="FF0000"/>
                  </a:solidFill>
                  <a:latin typeface="Times New Roman" charset="0"/>
                </a:rPr>
                <a:t>FOLLOW</a:t>
              </a:r>
              <a:r>
                <a:rPr lang="zh-CN" altLang="en-US" sz="2000" b="1">
                  <a:solidFill>
                    <a:srgbClr val="FF0000"/>
                  </a:solidFill>
                  <a:latin typeface="Times New Roman" charset="0"/>
                </a:rPr>
                <a:t>集计算</a:t>
              </a:r>
              <a:endParaRPr lang="zh-CN" altLang="en-US" sz="2000" b="1">
                <a:solidFill>
                  <a:srgbClr val="FF0000"/>
                </a:solidFill>
              </a:endParaRPr>
            </a:p>
            <a:p>
              <a:pPr algn="ctr" eaLnBrk="0" hangingPunct="0"/>
              <a:endParaRPr lang="en-US" altLang="zh-CN" sz="2000" b="1">
                <a:solidFill>
                  <a:srgbClr val="FF0000"/>
                </a:solidFill>
                <a:latin typeface="Times New Roman" charset="0"/>
              </a:endParaRPr>
            </a:p>
          </p:txBody>
        </p:sp>
        <p:sp>
          <p:nvSpPr>
            <p:cNvPr id="48139" name="Text Box 11"/>
            <p:cNvSpPr txBox="1">
              <a:spLocks noChangeArrowheads="1"/>
            </p:cNvSpPr>
            <p:nvPr/>
          </p:nvSpPr>
          <p:spPr bwMode="auto">
            <a:xfrm>
              <a:off x="3559" y="2941"/>
              <a:ext cx="14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a:solidFill>
                    <a:srgbClr val="FF0000"/>
                  </a:solidFill>
                  <a:latin typeface="Times New Roman" charset="0"/>
                </a:rPr>
                <a:t>规则的</a:t>
              </a:r>
              <a:r>
                <a:rPr lang="en-US" altLang="zh-CN" sz="2000" b="1">
                  <a:solidFill>
                    <a:srgbClr val="FF0000"/>
                  </a:solidFill>
                  <a:latin typeface="Times New Roman" charset="0"/>
                </a:rPr>
                <a:t>SELECT</a:t>
              </a:r>
              <a:r>
                <a:rPr lang="zh-CN" altLang="en-US" sz="2000" b="1">
                  <a:solidFill>
                    <a:srgbClr val="FF0000"/>
                  </a:solidFill>
                  <a:latin typeface="Times New Roman" charset="0"/>
                </a:rPr>
                <a:t>集计算</a:t>
              </a:r>
              <a:endParaRPr lang="zh-CN" altLang="en-US" sz="2000" b="1">
                <a:solidFill>
                  <a:srgbClr val="FF0000"/>
                </a:solidFill>
              </a:endParaRPr>
            </a:p>
            <a:p>
              <a:pPr algn="ctr" eaLnBrk="0" hangingPunct="0"/>
              <a:endParaRPr lang="en-US" altLang="zh-CN" sz="2000" b="1">
                <a:solidFill>
                  <a:srgbClr val="FF0000"/>
                </a:solidFill>
                <a:latin typeface="Times New Roman" charset="0"/>
              </a:endParaRPr>
            </a:p>
          </p:txBody>
        </p:sp>
        <p:sp>
          <p:nvSpPr>
            <p:cNvPr id="48138" name="Line 10"/>
            <p:cNvSpPr>
              <a:spLocks noChangeShapeType="1"/>
            </p:cNvSpPr>
            <p:nvPr/>
          </p:nvSpPr>
          <p:spPr bwMode="auto">
            <a:xfrm flipV="1">
              <a:off x="1473" y="2430"/>
              <a:ext cx="372" cy="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137" name="Line 9"/>
            <p:cNvSpPr>
              <a:spLocks noChangeShapeType="1"/>
            </p:cNvSpPr>
            <p:nvPr/>
          </p:nvSpPr>
          <p:spPr bwMode="auto">
            <a:xfrm>
              <a:off x="1483" y="2753"/>
              <a:ext cx="373" cy="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136" name="Line 8"/>
            <p:cNvSpPr>
              <a:spLocks noChangeShapeType="1"/>
            </p:cNvSpPr>
            <p:nvPr/>
          </p:nvSpPr>
          <p:spPr bwMode="auto">
            <a:xfrm flipH="1">
              <a:off x="2446" y="2736"/>
              <a:ext cx="2" cy="2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135" name="Line 7"/>
            <p:cNvSpPr>
              <a:spLocks noChangeShapeType="1"/>
            </p:cNvSpPr>
            <p:nvPr/>
          </p:nvSpPr>
          <p:spPr bwMode="auto">
            <a:xfrm>
              <a:off x="4331" y="2689"/>
              <a:ext cx="0" cy="2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134" name="Line 6"/>
            <p:cNvSpPr>
              <a:spLocks noChangeShapeType="1"/>
            </p:cNvSpPr>
            <p:nvPr/>
          </p:nvSpPr>
          <p:spPr bwMode="auto">
            <a:xfrm>
              <a:off x="3179" y="3030"/>
              <a:ext cx="3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133" name="Line 5"/>
            <p:cNvSpPr>
              <a:spLocks noChangeShapeType="1"/>
            </p:cNvSpPr>
            <p:nvPr/>
          </p:nvSpPr>
          <p:spPr bwMode="auto">
            <a:xfrm flipV="1">
              <a:off x="3075" y="2475"/>
              <a:ext cx="569" cy="5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151" name="Text Box 23"/>
            <p:cNvSpPr txBox="1">
              <a:spLocks noChangeArrowheads="1"/>
            </p:cNvSpPr>
            <p:nvPr/>
          </p:nvSpPr>
          <p:spPr bwMode="auto">
            <a:xfrm>
              <a:off x="2400" y="3456"/>
              <a:ext cx="19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宋体" pitchFamily="2" charset="-122"/>
                </a:rPr>
                <a:t>各种计算之间依赖关系图</a:t>
              </a:r>
              <a:r>
                <a:rPr lang="zh-CN" altLang="en-US">
                  <a:solidFill>
                    <a:srgbClr val="FF0000"/>
                  </a:solidFill>
                </a:rPr>
                <a:t> </a:t>
              </a:r>
            </a:p>
          </p:txBody>
        </p:sp>
        <p:sp>
          <p:nvSpPr>
            <p:cNvPr id="48152" name="Line 24"/>
            <p:cNvSpPr>
              <a:spLocks noChangeShapeType="1"/>
            </p:cNvSpPr>
            <p:nvPr/>
          </p:nvSpPr>
          <p:spPr bwMode="auto">
            <a:xfrm>
              <a:off x="2468" y="3717"/>
              <a:ext cx="177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grpSp>
      <p:sp>
        <p:nvSpPr>
          <p:cNvPr id="48153" name="Text Box 25"/>
          <p:cNvSpPr txBox="1">
            <a:spLocks noChangeArrowheads="1"/>
          </p:cNvSpPr>
          <p:nvPr/>
        </p:nvSpPr>
        <p:spPr bwMode="auto">
          <a:xfrm>
            <a:off x="990600" y="630238"/>
            <a:ext cx="70104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b="1" dirty="0">
                <a:solidFill>
                  <a:schemeClr val="hlink"/>
                </a:solidFill>
              </a:rPr>
              <a:t>重点掌握的内容：</a:t>
            </a:r>
          </a:p>
          <a:p>
            <a:pPr algn="l">
              <a:lnSpc>
                <a:spcPct val="110000"/>
              </a:lnSpc>
              <a:spcBef>
                <a:spcPct val="20000"/>
              </a:spcBef>
            </a:pPr>
            <a:r>
              <a:rPr lang="zh-CN" altLang="en-US" sz="2000" b="1" dirty="0"/>
              <a:t>    ① </a:t>
            </a:r>
            <a:r>
              <a:rPr lang="zh-CN" altLang="en-US" sz="2000" b="1" dirty="0">
                <a:solidFill>
                  <a:srgbClr val="FF0000"/>
                </a:solidFill>
              </a:rPr>
              <a:t>计算选择集</a:t>
            </a:r>
            <a:r>
              <a:rPr lang="en-US" altLang="zh-CN" sz="2000" b="1" dirty="0" smtClean="0">
                <a:solidFill>
                  <a:srgbClr val="FF0000"/>
                </a:solidFill>
              </a:rPr>
              <a:t>SELECT(A)</a:t>
            </a:r>
            <a:endParaRPr lang="en-US" altLang="zh-CN" sz="2000" b="1" dirty="0">
              <a:solidFill>
                <a:srgbClr val="FF0000"/>
              </a:solidFill>
            </a:endParaRPr>
          </a:p>
          <a:p>
            <a:pPr algn="l">
              <a:lnSpc>
                <a:spcPct val="110000"/>
              </a:lnSpc>
              <a:spcBef>
                <a:spcPct val="20000"/>
              </a:spcBef>
            </a:pPr>
            <a:r>
              <a:rPr lang="en-US" altLang="zh-CN" sz="2000" b="1" dirty="0">
                <a:solidFill>
                  <a:srgbClr val="FF0000"/>
                </a:solidFill>
              </a:rPr>
              <a:t>    ② LL(1)</a:t>
            </a:r>
            <a:r>
              <a:rPr lang="zh-CN" altLang="en-US" sz="2000" b="1" dirty="0">
                <a:solidFill>
                  <a:srgbClr val="FF0000"/>
                </a:solidFill>
              </a:rPr>
              <a:t>文法判别</a:t>
            </a:r>
          </a:p>
          <a:p>
            <a:pPr algn="l">
              <a:lnSpc>
                <a:spcPct val="110000"/>
              </a:lnSpc>
              <a:spcBef>
                <a:spcPct val="20000"/>
              </a:spcBef>
            </a:pPr>
            <a:r>
              <a:rPr lang="zh-CN" altLang="en-US" sz="2000" b="1" dirty="0">
                <a:solidFill>
                  <a:srgbClr val="FF0000"/>
                </a:solidFill>
              </a:rPr>
              <a:t>    ③ 采用提取左公共因子法和消除左递归法等价转换文法</a:t>
            </a:r>
          </a:p>
          <a:p>
            <a:pPr algn="l">
              <a:lnSpc>
                <a:spcPct val="110000"/>
              </a:lnSpc>
              <a:spcBef>
                <a:spcPct val="20000"/>
              </a:spcBef>
            </a:pPr>
            <a:r>
              <a:rPr lang="zh-CN" altLang="en-US" sz="2000" b="1" dirty="0">
                <a:solidFill>
                  <a:srgbClr val="FF0000"/>
                </a:solidFill>
              </a:rPr>
              <a:t>    ④ 构造</a:t>
            </a:r>
            <a:r>
              <a:rPr lang="en-US" altLang="zh-CN" sz="2000" b="1" dirty="0">
                <a:solidFill>
                  <a:srgbClr val="FF0000"/>
                </a:solidFill>
              </a:rPr>
              <a:t>LL(1)</a:t>
            </a:r>
            <a:r>
              <a:rPr lang="zh-CN" altLang="en-US" sz="2000" b="1" dirty="0">
                <a:solidFill>
                  <a:srgbClr val="FF0000"/>
                </a:solidFill>
              </a:rPr>
              <a:t>分析表</a:t>
            </a:r>
          </a:p>
          <a:p>
            <a:pPr algn="l">
              <a:lnSpc>
                <a:spcPct val="110000"/>
              </a:lnSpc>
              <a:spcBef>
                <a:spcPct val="20000"/>
              </a:spcBef>
            </a:pPr>
            <a:r>
              <a:rPr lang="zh-CN" altLang="en-US" sz="2000" b="1" dirty="0">
                <a:solidFill>
                  <a:srgbClr val="FF0000"/>
                </a:solidFill>
              </a:rPr>
              <a:t>    ⑤ </a:t>
            </a:r>
            <a:r>
              <a:rPr lang="en-US" altLang="zh-CN" sz="2000" b="1" dirty="0">
                <a:solidFill>
                  <a:srgbClr val="FF0000"/>
                </a:solidFill>
              </a:rPr>
              <a:t>LL(1)</a:t>
            </a:r>
            <a:r>
              <a:rPr lang="zh-CN" altLang="en-US" sz="2000" b="1" dirty="0">
                <a:solidFill>
                  <a:srgbClr val="FF0000"/>
                </a:solidFill>
              </a:rPr>
              <a:t>分析算法</a:t>
            </a:r>
          </a:p>
          <a:p>
            <a:pPr algn="l">
              <a:lnSpc>
                <a:spcPct val="110000"/>
              </a:lnSpc>
              <a:spcBef>
                <a:spcPct val="20000"/>
              </a:spcBef>
            </a:pPr>
            <a:r>
              <a:rPr lang="zh-CN" altLang="en-US" sz="2000" b="1" dirty="0">
                <a:solidFill>
                  <a:srgbClr val="FF0000"/>
                </a:solidFill>
              </a:rPr>
              <a:t>    ⑥ </a:t>
            </a:r>
            <a:r>
              <a:rPr lang="zh-CN" altLang="en-US" sz="2000" b="1" dirty="0"/>
              <a:t>设计非终结符相应的语法分析递归子程序 </a:t>
            </a:r>
          </a:p>
        </p:txBody>
      </p:sp>
    </p:spTree>
    <p:extLst>
      <p:ext uri="{BB962C8B-B14F-4D97-AF65-F5344CB8AC3E}">
        <p14:creationId xmlns:p14="http://schemas.microsoft.com/office/powerpoint/2010/main" val="276419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txBox="1">
            <a:spLocks noChangeArrowheads="1"/>
          </p:cNvSpPr>
          <p:nvPr/>
        </p:nvSpPr>
        <p:spPr>
          <a:xfrm>
            <a:off x="457200" y="533400"/>
            <a:ext cx="5867400"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微软雅黑" pitchFamily="34" charset="-122"/>
                <a:ea typeface="微软雅黑" pitchFamily="34" charset="-122"/>
              </a:defRPr>
            </a:lvl2pPr>
            <a:lvl3pPr algn="l" rtl="0" fontAlgn="base">
              <a:spcBef>
                <a:spcPct val="0"/>
              </a:spcBef>
              <a:spcAft>
                <a:spcPct val="0"/>
              </a:spcAft>
              <a:defRPr sz="2000">
                <a:solidFill>
                  <a:srgbClr val="0000FF"/>
                </a:solidFill>
                <a:latin typeface="微软雅黑" pitchFamily="34" charset="-122"/>
                <a:ea typeface="微软雅黑" pitchFamily="34" charset="-122"/>
              </a:defRPr>
            </a:lvl3pPr>
            <a:lvl4pPr algn="l" rtl="0" fontAlgn="base">
              <a:spcBef>
                <a:spcPct val="0"/>
              </a:spcBef>
              <a:spcAft>
                <a:spcPct val="0"/>
              </a:spcAft>
              <a:defRPr sz="2000">
                <a:solidFill>
                  <a:srgbClr val="0000FF"/>
                </a:solidFill>
                <a:latin typeface="微软雅黑" pitchFamily="34" charset="-122"/>
                <a:ea typeface="微软雅黑" pitchFamily="34" charset="-122"/>
              </a:defRPr>
            </a:lvl4pPr>
            <a:lvl5pPr algn="l" rtl="0" fontAlgn="base">
              <a:spcBef>
                <a:spcPct val="0"/>
              </a:spcBef>
              <a:spcAft>
                <a:spcPct val="0"/>
              </a:spcAft>
              <a:defRPr sz="2000">
                <a:solidFill>
                  <a:srgbClr val="0000FF"/>
                </a:solidFill>
                <a:latin typeface="微软雅黑" pitchFamily="34" charset="-122"/>
                <a:ea typeface="微软雅黑" pitchFamily="34" charset="-122"/>
              </a:defRPr>
            </a:lvl5pPr>
            <a:lvl6pPr marL="457200" algn="l" rtl="0" fontAlgn="base">
              <a:spcBef>
                <a:spcPct val="0"/>
              </a:spcBef>
              <a:spcAft>
                <a:spcPct val="0"/>
              </a:spcAft>
              <a:defRPr sz="2000">
                <a:solidFill>
                  <a:srgbClr val="0000FF"/>
                </a:solidFill>
                <a:latin typeface="微软雅黑" pitchFamily="34" charset="-122"/>
                <a:ea typeface="微软雅黑" pitchFamily="34" charset="-122"/>
              </a:defRPr>
            </a:lvl6pPr>
            <a:lvl7pPr marL="914400" algn="l" rtl="0" fontAlgn="base">
              <a:spcBef>
                <a:spcPct val="0"/>
              </a:spcBef>
              <a:spcAft>
                <a:spcPct val="0"/>
              </a:spcAft>
              <a:defRPr sz="2000">
                <a:solidFill>
                  <a:srgbClr val="0000FF"/>
                </a:solidFill>
                <a:latin typeface="微软雅黑" pitchFamily="34" charset="-122"/>
                <a:ea typeface="微软雅黑" pitchFamily="34" charset="-122"/>
              </a:defRPr>
            </a:lvl7pPr>
            <a:lvl8pPr marL="1371600" algn="l" rtl="0" fontAlgn="base">
              <a:spcBef>
                <a:spcPct val="0"/>
              </a:spcBef>
              <a:spcAft>
                <a:spcPct val="0"/>
              </a:spcAft>
              <a:defRPr sz="2000">
                <a:solidFill>
                  <a:srgbClr val="0000FF"/>
                </a:solidFill>
                <a:latin typeface="微软雅黑" pitchFamily="34" charset="-122"/>
                <a:ea typeface="微软雅黑" pitchFamily="34" charset="-122"/>
              </a:defRPr>
            </a:lvl8pPr>
            <a:lvl9pPr marL="1828800" algn="l" rtl="0" fontAlgn="base">
              <a:spcBef>
                <a:spcPct val="0"/>
              </a:spcBef>
              <a:spcAft>
                <a:spcPct val="0"/>
              </a:spcAft>
              <a:defRPr sz="2000">
                <a:solidFill>
                  <a:srgbClr val="0000FF"/>
                </a:solidFill>
                <a:latin typeface="微软雅黑" pitchFamily="34" charset="-122"/>
                <a:ea typeface="微软雅黑" pitchFamily="34" charset="-122"/>
              </a:defRPr>
            </a:lvl9pPr>
          </a:lstStyle>
          <a:p>
            <a:r>
              <a:rPr lang="zh-CN" altLang="en-US" sz="2800" b="1" dirty="0" smtClean="0">
                <a:latin typeface="Times New Roman" charset="0"/>
                <a:ea typeface="黑体" pitchFamily="2" charset="-122"/>
              </a:rPr>
              <a:t>自顶向下语法分析的分类</a:t>
            </a:r>
            <a:endParaRPr lang="zh-CN" altLang="en-US" sz="2800" b="1" dirty="0">
              <a:latin typeface="Times New Roman" charset="0"/>
              <a:ea typeface="黑体" pitchFamily="2" charset="-122"/>
            </a:endParaRPr>
          </a:p>
        </p:txBody>
      </p:sp>
      <p:sp>
        <p:nvSpPr>
          <p:cNvPr id="3" name="TextBox 2"/>
          <p:cNvSpPr txBox="1"/>
          <p:nvPr/>
        </p:nvSpPr>
        <p:spPr>
          <a:xfrm>
            <a:off x="965200" y="1600200"/>
            <a:ext cx="7391400" cy="4339650"/>
          </a:xfrm>
          <a:prstGeom prst="rect">
            <a:avLst/>
          </a:prstGeom>
          <a:noFill/>
        </p:spPr>
        <p:txBody>
          <a:bodyPr wrap="square" rtlCol="0">
            <a:spAutoFit/>
          </a:bodyPr>
          <a:lstStyle/>
          <a:p>
            <a:pPr marL="285750" indent="-285750" algn="l">
              <a:lnSpc>
                <a:spcPct val="150000"/>
              </a:lnSpc>
              <a:buFont typeface="Arial" pitchFamily="34" charset="0"/>
              <a:buChar char="•"/>
            </a:pPr>
            <a:endParaRPr lang="en-US" altLang="zh-CN" sz="2800" b="1" dirty="0" smtClean="0"/>
          </a:p>
          <a:p>
            <a:pPr marL="285750" indent="-285750" algn="l">
              <a:lnSpc>
                <a:spcPct val="150000"/>
              </a:lnSpc>
              <a:buFont typeface="Arial" pitchFamily="34" charset="0"/>
              <a:buChar char="•"/>
            </a:pPr>
            <a:r>
              <a:rPr lang="zh-CN" altLang="en-US" sz="2800" b="1" dirty="0" smtClean="0"/>
              <a:t>每步推导需进行的选择</a:t>
            </a:r>
            <a:endParaRPr kumimoji="1" lang="en-US" altLang="zh-CN" sz="2800" b="1" dirty="0" smtClean="0">
              <a:solidFill>
                <a:srgbClr val="FF33CC"/>
              </a:solidFill>
              <a:latin typeface="Times New Roman" pitchFamily="18" charset="0"/>
            </a:endParaRPr>
          </a:p>
          <a:p>
            <a:pPr marL="800100" lvl="1" indent="-342900" algn="l" eaLnBrk="1" hangingPunct="1">
              <a:lnSpc>
                <a:spcPct val="130000"/>
              </a:lnSpc>
              <a:spcBef>
                <a:spcPct val="20000"/>
              </a:spcBef>
              <a:buFont typeface="Arial" pitchFamily="34" charset="0"/>
              <a:buChar char="•"/>
            </a:pPr>
            <a:r>
              <a:rPr kumimoji="1" lang="zh-CN" altLang="en-US" sz="2000" b="1" dirty="0" smtClean="0">
                <a:solidFill>
                  <a:srgbClr val="CC6600"/>
                </a:solidFill>
                <a:latin typeface="Times New Roman" pitchFamily="18" charset="0"/>
              </a:rPr>
              <a:t>⑴ </a:t>
            </a:r>
            <a:r>
              <a:rPr kumimoji="1" lang="zh-CN" altLang="en-US" sz="2000" b="1" dirty="0">
                <a:solidFill>
                  <a:srgbClr val="CC6600"/>
                </a:solidFill>
                <a:latin typeface="Times New Roman" pitchFamily="18" charset="0"/>
              </a:rPr>
              <a:t>选择句型中哪一个非终结符进行</a:t>
            </a:r>
            <a:r>
              <a:rPr kumimoji="1" lang="zh-CN" altLang="en-US" sz="2000" b="1" dirty="0" smtClean="0">
                <a:solidFill>
                  <a:srgbClr val="CC6600"/>
                </a:solidFill>
                <a:latin typeface="Times New Roman" pitchFamily="18" charset="0"/>
              </a:rPr>
              <a:t>推导</a:t>
            </a:r>
            <a:r>
              <a:rPr kumimoji="1" lang="en-US" altLang="zh-CN" sz="2000" b="1" dirty="0" smtClean="0">
                <a:solidFill>
                  <a:srgbClr val="CC6600"/>
                </a:solidFill>
                <a:latin typeface="Times New Roman" pitchFamily="18" charset="0"/>
              </a:rPr>
              <a:t>---</a:t>
            </a:r>
            <a:r>
              <a:rPr kumimoji="1" lang="zh-CN" altLang="en-US" sz="2000" b="1" dirty="0" smtClean="0">
                <a:solidFill>
                  <a:srgbClr val="CC6600"/>
                </a:solidFill>
                <a:latin typeface="Times New Roman" pitchFamily="18" charset="0"/>
              </a:rPr>
              <a:t>最左推导</a:t>
            </a:r>
            <a:endParaRPr kumimoji="1" lang="zh-CN" altLang="en-US" sz="2000" b="1" dirty="0">
              <a:solidFill>
                <a:srgbClr val="CC6600"/>
              </a:solidFill>
              <a:latin typeface="Times New Roman" pitchFamily="18" charset="0"/>
            </a:endParaRPr>
          </a:p>
          <a:p>
            <a:pPr marL="800100" lvl="1" indent="-342900" algn="l" eaLnBrk="1" hangingPunct="1">
              <a:lnSpc>
                <a:spcPct val="130000"/>
              </a:lnSpc>
              <a:spcBef>
                <a:spcPct val="20000"/>
              </a:spcBef>
              <a:buFont typeface="Arial" pitchFamily="34" charset="0"/>
              <a:buChar char="•"/>
            </a:pPr>
            <a:r>
              <a:rPr kumimoji="1" lang="zh-CN" altLang="en-US" sz="2000" b="1" dirty="0" smtClean="0">
                <a:solidFill>
                  <a:srgbClr val="CC6600"/>
                </a:solidFill>
                <a:latin typeface="Times New Roman" pitchFamily="18" charset="0"/>
              </a:rPr>
              <a:t>⑵ </a:t>
            </a:r>
            <a:r>
              <a:rPr kumimoji="1" lang="zh-CN" altLang="en-US" sz="2000" b="1" dirty="0">
                <a:solidFill>
                  <a:srgbClr val="CC6600"/>
                </a:solidFill>
                <a:latin typeface="Times New Roman" pitchFamily="18" charset="0"/>
              </a:rPr>
              <a:t>选择非终结符的哪一个规则进行</a:t>
            </a:r>
            <a:r>
              <a:rPr kumimoji="1" lang="zh-CN" altLang="en-US" sz="2000" b="1" dirty="0" smtClean="0">
                <a:solidFill>
                  <a:srgbClr val="CC6600"/>
                </a:solidFill>
                <a:latin typeface="Times New Roman" pitchFamily="18" charset="0"/>
              </a:rPr>
              <a:t>推导</a:t>
            </a:r>
            <a:r>
              <a:rPr kumimoji="1" lang="en-US" altLang="zh-CN" sz="2000" b="1" dirty="0" smtClean="0">
                <a:solidFill>
                  <a:srgbClr val="CC6600"/>
                </a:solidFill>
                <a:latin typeface="Times New Roman" pitchFamily="18" charset="0"/>
              </a:rPr>
              <a:t>---</a:t>
            </a:r>
            <a:r>
              <a:rPr kumimoji="1" lang="zh-CN" altLang="en-US" sz="2000" b="1" dirty="0" smtClean="0">
                <a:solidFill>
                  <a:srgbClr val="CC6600"/>
                </a:solidFill>
                <a:latin typeface="Times New Roman" pitchFamily="18" charset="0"/>
              </a:rPr>
              <a:t>确定或穷举</a:t>
            </a:r>
            <a:endParaRPr kumimoji="1" lang="en-US" altLang="zh-CN" sz="2000" b="1" dirty="0" smtClean="0">
              <a:solidFill>
                <a:srgbClr val="CC6600"/>
              </a:solidFill>
              <a:latin typeface="Times New Roman" pitchFamily="18" charset="0"/>
            </a:endParaRPr>
          </a:p>
          <a:p>
            <a:pPr marL="285750" indent="-285750" algn="l">
              <a:lnSpc>
                <a:spcPct val="150000"/>
              </a:lnSpc>
              <a:buFont typeface="Arial" pitchFamily="34" charset="0"/>
              <a:buChar char="•"/>
            </a:pPr>
            <a:r>
              <a:rPr lang="zh-CN" altLang="en-US" sz="2800" b="1" dirty="0"/>
              <a:t>推导</a:t>
            </a:r>
            <a:r>
              <a:rPr lang="en-US" altLang="zh-CN" sz="2800" b="1" dirty="0"/>
              <a:t>—</a:t>
            </a:r>
            <a:r>
              <a:rPr lang="zh-CN" altLang="en-US" sz="2800" b="1" dirty="0"/>
              <a:t>自上而下的分析</a:t>
            </a:r>
            <a:endParaRPr lang="en-US" altLang="zh-CN" sz="2800" b="1" dirty="0"/>
          </a:p>
          <a:p>
            <a:pPr marL="742950" lvl="1" indent="-285750" algn="l">
              <a:lnSpc>
                <a:spcPct val="150000"/>
              </a:lnSpc>
              <a:buFont typeface="Arial" pitchFamily="34" charset="0"/>
              <a:buChar char="•"/>
            </a:pPr>
            <a:r>
              <a:rPr lang="zh-CN" altLang="en-US" sz="2000" b="1" dirty="0">
                <a:solidFill>
                  <a:srgbClr val="FF0000"/>
                </a:solidFill>
              </a:rPr>
              <a:t>确定的分析方法</a:t>
            </a:r>
            <a:r>
              <a:rPr lang="en-US" altLang="zh-CN" sz="2000" b="1" dirty="0">
                <a:solidFill>
                  <a:srgbClr val="FF0000"/>
                </a:solidFill>
              </a:rPr>
              <a:t>—</a:t>
            </a:r>
            <a:r>
              <a:rPr lang="zh-CN" altLang="en-US" sz="2000" b="1" dirty="0">
                <a:solidFill>
                  <a:srgbClr val="FF0000"/>
                </a:solidFill>
              </a:rPr>
              <a:t>分析过程中不会产生</a:t>
            </a:r>
            <a:r>
              <a:rPr lang="zh-CN" altLang="en-US" sz="2000" b="1" dirty="0" smtClean="0">
                <a:solidFill>
                  <a:srgbClr val="FF0000"/>
                </a:solidFill>
              </a:rPr>
              <a:t>回溯，不需穷举</a:t>
            </a:r>
            <a:endParaRPr lang="en-US" altLang="zh-CN" sz="2000" b="1" dirty="0">
              <a:solidFill>
                <a:srgbClr val="FF0000"/>
              </a:solidFill>
            </a:endParaRPr>
          </a:p>
          <a:p>
            <a:pPr marL="742950" lvl="1" indent="-285750" algn="l">
              <a:lnSpc>
                <a:spcPct val="150000"/>
              </a:lnSpc>
              <a:buFont typeface="Arial" pitchFamily="34" charset="0"/>
              <a:buChar char="•"/>
            </a:pPr>
            <a:r>
              <a:rPr lang="zh-CN" altLang="en-US" sz="2000" b="1" dirty="0">
                <a:solidFill>
                  <a:srgbClr val="FF0000"/>
                </a:solidFill>
              </a:rPr>
              <a:t>不确定的分析方法</a:t>
            </a:r>
            <a:r>
              <a:rPr lang="en-US" altLang="zh-CN" sz="2000" b="1" dirty="0">
                <a:solidFill>
                  <a:srgbClr val="FF0000"/>
                </a:solidFill>
              </a:rPr>
              <a:t>—</a:t>
            </a:r>
            <a:r>
              <a:rPr lang="zh-CN" altLang="en-US" sz="2000" b="1" dirty="0">
                <a:solidFill>
                  <a:srgbClr val="FF0000"/>
                </a:solidFill>
              </a:rPr>
              <a:t>可能产生回溯的</a:t>
            </a:r>
            <a:r>
              <a:rPr lang="zh-CN" altLang="en-US" sz="2000" b="1" dirty="0" smtClean="0">
                <a:solidFill>
                  <a:srgbClr val="FF0000"/>
                </a:solidFill>
              </a:rPr>
              <a:t>分析，需穷举</a:t>
            </a:r>
            <a:endParaRPr lang="en-US" altLang="zh-CN" sz="2000" b="1" dirty="0">
              <a:solidFill>
                <a:srgbClr val="FF0000"/>
              </a:solidFill>
            </a:endParaRPr>
          </a:p>
          <a:p>
            <a:pPr marL="800100" lvl="1" indent="-342900" algn="l" eaLnBrk="1" hangingPunct="1">
              <a:lnSpc>
                <a:spcPct val="130000"/>
              </a:lnSpc>
              <a:spcBef>
                <a:spcPct val="20000"/>
              </a:spcBef>
              <a:buFont typeface="Arial" pitchFamily="34" charset="0"/>
              <a:buChar char="•"/>
            </a:pPr>
            <a:endParaRPr lang="zh-CN" altLang="en-US" sz="2000" b="1" dirty="0"/>
          </a:p>
        </p:txBody>
      </p:sp>
      <p:grpSp>
        <p:nvGrpSpPr>
          <p:cNvPr id="4" name="Group 4"/>
          <p:cNvGrpSpPr>
            <a:grpSpLocks/>
          </p:cNvGrpSpPr>
          <p:nvPr/>
        </p:nvGrpSpPr>
        <p:grpSpPr bwMode="auto">
          <a:xfrm>
            <a:off x="1447800" y="1295400"/>
            <a:ext cx="3429000" cy="990600"/>
            <a:chOff x="1700" y="2078"/>
            <a:chExt cx="2160" cy="624"/>
          </a:xfrm>
        </p:grpSpPr>
        <p:sp>
          <p:nvSpPr>
            <p:cNvPr id="5" name="Rectangle 5"/>
            <p:cNvSpPr>
              <a:spLocks noChangeArrowheads="1"/>
            </p:cNvSpPr>
            <p:nvPr/>
          </p:nvSpPr>
          <p:spPr bwMode="auto">
            <a:xfrm>
              <a:off x="1700" y="2078"/>
              <a:ext cx="2160" cy="62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6"/>
            <p:cNvGrpSpPr>
              <a:grpSpLocks/>
            </p:cNvGrpSpPr>
            <p:nvPr/>
          </p:nvGrpSpPr>
          <p:grpSpPr bwMode="auto">
            <a:xfrm>
              <a:off x="1810" y="2160"/>
              <a:ext cx="2030" cy="420"/>
              <a:chOff x="1540" y="2172"/>
              <a:chExt cx="2030" cy="420"/>
            </a:xfrm>
          </p:grpSpPr>
          <p:sp>
            <p:nvSpPr>
              <p:cNvPr id="7" name="Text Box 7"/>
              <p:cNvSpPr txBox="1">
                <a:spLocks noChangeArrowheads="1"/>
              </p:cNvSpPr>
              <p:nvPr/>
            </p:nvSpPr>
            <p:spPr bwMode="auto">
              <a:xfrm>
                <a:off x="1540" y="2227"/>
                <a:ext cx="20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en-US" altLang="zh-CN" sz="3200" b="1">
                    <a:solidFill>
                      <a:schemeClr val="hlink"/>
                    </a:solidFill>
                    <a:effectLst>
                      <a:outerShdw blurRad="38100" dist="38100" dir="2700000" algn="tl">
                        <a:srgbClr val="C0C0C0"/>
                      </a:outerShdw>
                    </a:effectLst>
                    <a:latin typeface="Times New Roman" pitchFamily="18" charset="0"/>
                  </a:rPr>
                  <a:t>S </a:t>
                </a:r>
                <a:r>
                  <a:rPr kumimoji="1" lang="en-US" altLang="zh-CN" sz="3200" b="1">
                    <a:solidFill>
                      <a:schemeClr val="hlink"/>
                    </a:solidFill>
                    <a:effectLst>
                      <a:outerShdw blurRad="38100" dist="38100" dir="2700000" algn="tl">
                        <a:srgbClr val="C0C0C0"/>
                      </a:outerShdw>
                    </a:effectLst>
                    <a:latin typeface="宋体" pitchFamily="2" charset="-122"/>
                    <a:sym typeface="Symbol" pitchFamily="18" charset="2"/>
                  </a:rPr>
                  <a:t></a:t>
                </a:r>
                <a:r>
                  <a:rPr kumimoji="1" lang="en-US" altLang="zh-CN" sz="3200" b="1">
                    <a:solidFill>
                      <a:schemeClr val="hlink"/>
                    </a:solidFill>
                    <a:effectLst>
                      <a:outerShdw blurRad="38100" dist="38100" dir="2700000" algn="tl">
                        <a:srgbClr val="C0C0C0"/>
                      </a:outerShdw>
                    </a:effectLst>
                    <a:latin typeface="Times New Roman" pitchFamily="18" charset="0"/>
                  </a:rPr>
                  <a:t>α∧α∈V</a:t>
                </a:r>
                <a:r>
                  <a:rPr kumimoji="1" lang="en-US" altLang="zh-CN" sz="3200" b="1" baseline="-30000">
                    <a:solidFill>
                      <a:schemeClr val="hlink"/>
                    </a:solidFill>
                    <a:effectLst>
                      <a:outerShdw blurRad="38100" dist="38100" dir="2700000" algn="tl">
                        <a:srgbClr val="C0C0C0"/>
                      </a:outerShdw>
                    </a:effectLst>
                    <a:latin typeface="Times New Roman" pitchFamily="18" charset="0"/>
                  </a:rPr>
                  <a:t>T</a:t>
                </a:r>
                <a:endParaRPr kumimoji="1" lang="en-US" altLang="zh-CN" sz="3200">
                  <a:latin typeface="Tahoma" pitchFamily="34" charset="0"/>
                </a:endParaRPr>
              </a:p>
            </p:txBody>
          </p:sp>
          <p:sp>
            <p:nvSpPr>
              <p:cNvPr id="8" name="Text Box 8"/>
              <p:cNvSpPr txBox="1">
                <a:spLocks noChangeArrowheads="1"/>
              </p:cNvSpPr>
              <p:nvPr/>
            </p:nvSpPr>
            <p:spPr bwMode="auto">
              <a:xfrm>
                <a:off x="1793" y="2172"/>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dirty="0">
                    <a:solidFill>
                      <a:schemeClr val="hlink"/>
                    </a:solidFill>
                    <a:latin typeface="Times New Roman" pitchFamily="18" charset="0"/>
                  </a:rPr>
                  <a:t>*</a:t>
                </a:r>
              </a:p>
            </p:txBody>
          </p:sp>
          <p:sp>
            <p:nvSpPr>
              <p:cNvPr id="9" name="Text Box 9"/>
              <p:cNvSpPr txBox="1">
                <a:spLocks noChangeArrowheads="1"/>
              </p:cNvSpPr>
              <p:nvPr/>
            </p:nvSpPr>
            <p:spPr bwMode="auto">
              <a:xfrm>
                <a:off x="3204" y="2186"/>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dirty="0">
                    <a:solidFill>
                      <a:schemeClr val="hlink"/>
                    </a:solidFill>
                    <a:latin typeface="Times New Roman" pitchFamily="18" charset="0"/>
                  </a:rPr>
                  <a:t>*</a:t>
                </a:r>
              </a:p>
            </p:txBody>
          </p:sp>
        </p:grpSp>
      </p:grpSp>
    </p:spTree>
    <p:extLst>
      <p:ext uri="{BB962C8B-B14F-4D97-AF65-F5344CB8AC3E}">
        <p14:creationId xmlns:p14="http://schemas.microsoft.com/office/powerpoint/2010/main" val="108707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79B7CCFF-8FDF-42A1-8FEA-AD481EB0664F}" type="slidenum">
              <a:rPr lang="en-US" altLang="zh-CN"/>
              <a:pPr/>
              <a:t>6</a:t>
            </a:fld>
            <a:endParaRPr lang="en-US" altLang="zh-CN"/>
          </a:p>
        </p:txBody>
      </p:sp>
      <p:sp>
        <p:nvSpPr>
          <p:cNvPr id="21525" name="Rectangle 21"/>
          <p:cNvSpPr>
            <a:spLocks noGrp="1" noChangeArrowheads="1"/>
          </p:cNvSpPr>
          <p:nvPr>
            <p:ph type="title"/>
          </p:nvPr>
        </p:nvSpPr>
        <p:spPr>
          <a:xfrm>
            <a:off x="609600" y="711200"/>
            <a:ext cx="5867400" cy="533400"/>
          </a:xfrm>
        </p:spPr>
        <p:txBody>
          <a:bodyPr/>
          <a:lstStyle/>
          <a:p>
            <a:r>
              <a:rPr lang="en-US" altLang="zh-CN" sz="2800" b="1" dirty="0" smtClean="0">
                <a:solidFill>
                  <a:srgbClr val="0000FF"/>
                </a:solidFill>
                <a:latin typeface="Times New Roman" charset="0"/>
                <a:ea typeface="黑体" pitchFamily="2" charset="-122"/>
              </a:rPr>
              <a:t>4.1</a:t>
            </a:r>
            <a:r>
              <a:rPr lang="zh-CN" altLang="en-US" sz="2800" b="1" dirty="0">
                <a:solidFill>
                  <a:srgbClr val="0000FF"/>
                </a:solidFill>
                <a:latin typeface="Times New Roman" charset="0"/>
                <a:ea typeface="黑体" pitchFamily="2" charset="-122"/>
              </a:rPr>
              <a:t>　</a:t>
            </a:r>
            <a:r>
              <a:rPr lang="zh-CN" altLang="en-US" sz="2800" b="1" dirty="0" smtClean="0">
                <a:solidFill>
                  <a:srgbClr val="0000FF"/>
                </a:solidFill>
                <a:latin typeface="Times New Roman" charset="0"/>
                <a:ea typeface="黑体" pitchFamily="2" charset="-122"/>
              </a:rPr>
              <a:t>自顶向下</a:t>
            </a:r>
            <a:r>
              <a:rPr lang="zh-CN" altLang="en-US" sz="2800" b="1" dirty="0">
                <a:solidFill>
                  <a:srgbClr val="0000FF"/>
                </a:solidFill>
                <a:latin typeface="Times New Roman" charset="0"/>
                <a:ea typeface="黑体" pitchFamily="2" charset="-122"/>
              </a:rPr>
              <a:t>语法分析思想</a:t>
            </a:r>
          </a:p>
        </p:txBody>
      </p:sp>
      <p:sp>
        <p:nvSpPr>
          <p:cNvPr id="21528" name="Text Box 24"/>
          <p:cNvSpPr txBox="1">
            <a:spLocks noChangeArrowheads="1"/>
          </p:cNvSpPr>
          <p:nvPr/>
        </p:nvSpPr>
        <p:spPr bwMode="auto">
          <a:xfrm>
            <a:off x="609600" y="1397000"/>
            <a:ext cx="7924800" cy="46474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5475">
              <a:defRPr kumimoji="1" sz="2400">
                <a:solidFill>
                  <a:schemeClr val="tx1"/>
                </a:solidFill>
                <a:latin typeface="Times New Roman" charset="0"/>
                <a:ea typeface="宋体" pitchFamily="2" charset="-122"/>
              </a:defRPr>
            </a:lvl1pPr>
            <a:lvl2pPr marL="854075">
              <a:defRPr kumimoji="1" sz="2400">
                <a:solidFill>
                  <a:schemeClr val="tx1"/>
                </a:solidFill>
                <a:latin typeface="Times New Roman" charset="0"/>
                <a:ea typeface="宋体" pitchFamily="2" charset="-122"/>
              </a:defRPr>
            </a:lvl2pPr>
            <a:lvl3pPr marL="10445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20000"/>
              </a:spcBef>
            </a:pPr>
            <a:r>
              <a:rPr lang="zh-CN" altLang="en-US" b="1" dirty="0" smtClean="0">
                <a:solidFill>
                  <a:srgbClr val="0000FF"/>
                </a:solidFill>
              </a:rPr>
              <a:t>不确定</a:t>
            </a:r>
            <a:r>
              <a:rPr lang="zh-CN" altLang="en-US" b="1" dirty="0">
                <a:solidFill>
                  <a:srgbClr val="0000FF"/>
                </a:solidFill>
              </a:rPr>
              <a:t>的自顶向下</a:t>
            </a:r>
            <a:r>
              <a:rPr lang="zh-CN" altLang="en-US" b="1" dirty="0" smtClean="0">
                <a:solidFill>
                  <a:srgbClr val="0000FF"/>
                </a:solidFill>
              </a:rPr>
              <a:t>语法分析</a:t>
            </a:r>
            <a:endParaRPr lang="en-US" altLang="zh-CN" b="1" dirty="0" smtClean="0">
              <a:solidFill>
                <a:srgbClr val="0000FF"/>
              </a:solidFill>
            </a:endParaRPr>
          </a:p>
          <a:p>
            <a:pPr algn="l">
              <a:lnSpc>
                <a:spcPct val="150000"/>
              </a:lnSpc>
              <a:spcBef>
                <a:spcPct val="20000"/>
              </a:spcBef>
            </a:pPr>
            <a:r>
              <a:rPr lang="zh-CN" altLang="en-US" sz="2000" b="1" dirty="0" smtClean="0"/>
              <a:t>具体</a:t>
            </a:r>
            <a:r>
              <a:rPr lang="zh-CN" altLang="en-US" sz="2000" b="1" dirty="0"/>
              <a:t>思想</a:t>
            </a:r>
            <a:r>
              <a:rPr lang="zh-CN" altLang="en-US" sz="2000" b="1" dirty="0" smtClean="0"/>
              <a:t>是：</a:t>
            </a:r>
            <a:r>
              <a:rPr lang="zh-CN" altLang="en-US" sz="2000" b="1" dirty="0" smtClean="0">
                <a:solidFill>
                  <a:srgbClr val="CC6600"/>
                </a:solidFill>
              </a:rPr>
              <a:t> 通常需要选择非终结符的每一个规则进行推导，推导中进行不断的试探和回溯，</a:t>
            </a:r>
            <a:r>
              <a:rPr lang="zh-CN" altLang="en-US" sz="2000" b="1" dirty="0" smtClean="0"/>
              <a:t>一旦</a:t>
            </a:r>
            <a:r>
              <a:rPr lang="zh-CN" altLang="en-US" sz="2000" b="1" dirty="0"/>
              <a:t>寻找到一个符号串</a:t>
            </a:r>
            <a:r>
              <a:rPr lang="en-US" altLang="zh-CN" sz="2000" b="1" dirty="0" smtClean="0"/>
              <a:t>α</a:t>
            </a:r>
            <a:r>
              <a:rPr lang="zh-CN" altLang="en-US" sz="2000" b="1" dirty="0" smtClean="0"/>
              <a:t>的推导</a:t>
            </a:r>
            <a:r>
              <a:rPr lang="zh-CN" altLang="en-US" sz="2000" b="1" dirty="0"/>
              <a:t>过程，便结束穷举过程，断定符号串</a:t>
            </a:r>
            <a:r>
              <a:rPr lang="en-US" altLang="zh-CN" sz="2000" b="1" dirty="0"/>
              <a:t>α</a:t>
            </a:r>
            <a:r>
              <a:rPr lang="zh-CN" altLang="en-US" sz="2000" b="1" dirty="0"/>
              <a:t>是句子。</a:t>
            </a:r>
          </a:p>
          <a:p>
            <a:pPr algn="l">
              <a:lnSpc>
                <a:spcPct val="150000"/>
              </a:lnSpc>
              <a:spcBef>
                <a:spcPct val="20000"/>
              </a:spcBef>
            </a:pPr>
            <a:r>
              <a:rPr lang="zh-CN" altLang="en-US" sz="2000" b="1" dirty="0"/>
              <a:t>只有当穷举全部可能的推导，而没有一个符号串</a:t>
            </a:r>
            <a:r>
              <a:rPr lang="en-US" altLang="zh-CN" sz="2000" b="1" dirty="0"/>
              <a:t>α</a:t>
            </a:r>
            <a:r>
              <a:rPr lang="zh-CN" altLang="en-US" sz="2000" b="1" dirty="0"/>
              <a:t>之推导过程的时候，才可以断定符号串</a:t>
            </a:r>
            <a:r>
              <a:rPr lang="en-US" altLang="zh-CN" sz="2000" b="1" dirty="0"/>
              <a:t>α</a:t>
            </a:r>
            <a:r>
              <a:rPr lang="zh-CN" altLang="en-US" sz="2000" b="1" dirty="0"/>
              <a:t>不是句子</a:t>
            </a:r>
            <a:r>
              <a:rPr lang="zh-CN" altLang="en-US" sz="2000" b="1" dirty="0" smtClean="0"/>
              <a:t>。</a:t>
            </a:r>
            <a:endParaRPr lang="en-US" altLang="zh-CN" sz="2000" b="1" dirty="0" smtClean="0"/>
          </a:p>
          <a:p>
            <a:pPr algn="l">
              <a:lnSpc>
                <a:spcPct val="150000"/>
              </a:lnSpc>
              <a:spcBef>
                <a:spcPct val="20000"/>
              </a:spcBef>
            </a:pPr>
            <a:r>
              <a:rPr lang="zh-CN" altLang="en-US" sz="2000" b="1" dirty="0" smtClean="0"/>
              <a:t>回溯可能一直到开始符号，因此这种分析方面的效率低。</a:t>
            </a:r>
            <a:endParaRPr lang="en-US" altLang="zh-CN" sz="2000" b="1" dirty="0" smtClean="0"/>
          </a:p>
          <a:p>
            <a:pPr algn="l">
              <a:lnSpc>
                <a:spcPct val="150000"/>
              </a:lnSpc>
              <a:spcBef>
                <a:spcPct val="20000"/>
              </a:spcBef>
            </a:pPr>
            <a:endParaRPr lang="en-US" altLang="zh-CN" sz="2000" b="1" dirty="0"/>
          </a:p>
          <a:p>
            <a:pPr algn="l">
              <a:lnSpc>
                <a:spcPct val="150000"/>
              </a:lnSpc>
              <a:spcBef>
                <a:spcPct val="20000"/>
              </a:spcBef>
            </a:pPr>
            <a:endParaRPr lang="zh-CN" altLang="en-US" sz="2000" b="1" dirty="0"/>
          </a:p>
        </p:txBody>
      </p:sp>
    </p:spTree>
    <p:extLst>
      <p:ext uri="{BB962C8B-B14F-4D97-AF65-F5344CB8AC3E}">
        <p14:creationId xmlns:p14="http://schemas.microsoft.com/office/powerpoint/2010/main" val="1993794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a:spLocks noGrp="1" noChangeArrowheads="1"/>
          </p:cNvSpPr>
          <p:nvPr>
            <p:ph type="title"/>
          </p:nvPr>
        </p:nvSpPr>
        <p:spPr>
          <a:noFill/>
        </p:spPr>
        <p:txBody>
          <a:bodyPr/>
          <a:lstStyle/>
          <a:p>
            <a:pPr eaLnBrk="1" hangingPunct="1">
              <a:spcBef>
                <a:spcPct val="50000"/>
              </a:spcBef>
            </a:pPr>
            <a:r>
              <a:rPr kumimoji="1" lang="zh-CN" altLang="en-US" sz="1800" b="1" dirty="0" smtClean="0"/>
              <a:t>例</a:t>
            </a:r>
            <a:r>
              <a:rPr kumimoji="1" lang="en-US" altLang="zh-CN" sz="1800" b="1" dirty="0" smtClean="0"/>
              <a:t>2.10   </a:t>
            </a:r>
            <a:r>
              <a:rPr kumimoji="1" lang="zh-CN" altLang="en-US" sz="1800" b="1" dirty="0" smtClean="0"/>
              <a:t>以下列文法</a:t>
            </a:r>
            <a:r>
              <a:rPr kumimoji="1" lang="en-US" altLang="zh-CN" sz="1800" b="1" dirty="0" smtClean="0"/>
              <a:t>G[S]</a:t>
            </a:r>
            <a:r>
              <a:rPr kumimoji="1" lang="zh-CN" altLang="en-US" sz="1800" b="1" dirty="0" smtClean="0"/>
              <a:t>为例，说明推导法的思想。</a:t>
            </a:r>
          </a:p>
        </p:txBody>
      </p:sp>
      <p:sp>
        <p:nvSpPr>
          <p:cNvPr id="44035" name="Text Box 5"/>
          <p:cNvSpPr txBox="1">
            <a:spLocks noChangeArrowheads="1"/>
          </p:cNvSpPr>
          <p:nvPr/>
        </p:nvSpPr>
        <p:spPr bwMode="auto">
          <a:xfrm>
            <a:off x="6019800" y="152400"/>
            <a:ext cx="2743200" cy="1320800"/>
          </a:xfrm>
          <a:prstGeom prst="rect">
            <a:avLst/>
          </a:prstGeom>
          <a:solidFill>
            <a:srgbClr val="CCFFFF">
              <a:alpha val="47842"/>
            </a:srgb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000" b="1">
                <a:latin typeface="Times New Roman" pitchFamily="18" charset="0"/>
              </a:rPr>
              <a:t>G[S]</a:t>
            </a:r>
            <a:r>
              <a:rPr kumimoji="1" lang="zh-CN" altLang="en-US" sz="2000" b="1">
                <a:latin typeface="Times New Roman" pitchFamily="18" charset="0"/>
              </a:rPr>
              <a:t>：</a:t>
            </a:r>
          </a:p>
          <a:p>
            <a:pPr algn="just"/>
            <a:r>
              <a:rPr kumimoji="1" lang="zh-CN" altLang="en-US" sz="2000" b="1">
                <a:latin typeface="Times New Roman" pitchFamily="18" charset="0"/>
              </a:rPr>
              <a:t>        </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S→cAd</a:t>
            </a:r>
          </a:p>
          <a:p>
            <a:pPr algn="just"/>
            <a:r>
              <a:rPr kumimoji="1" lang="en-US" altLang="zh-CN" sz="2000" b="1">
                <a:latin typeface="Times New Roman" pitchFamily="18" charset="0"/>
              </a:rPr>
              <a:t>        2</a:t>
            </a:r>
            <a:r>
              <a:rPr kumimoji="1" lang="zh-CN" altLang="en-US" sz="2000" b="1">
                <a:latin typeface="Times New Roman" pitchFamily="18" charset="0"/>
              </a:rPr>
              <a:t>．</a:t>
            </a:r>
            <a:r>
              <a:rPr kumimoji="1" lang="en-US" altLang="zh-CN" sz="2000" b="1">
                <a:latin typeface="Times New Roman" pitchFamily="18" charset="0"/>
              </a:rPr>
              <a:t>A→a</a:t>
            </a:r>
          </a:p>
          <a:p>
            <a:pPr algn="just"/>
            <a:r>
              <a:rPr kumimoji="1" lang="en-US" altLang="zh-CN" sz="2000" b="1">
                <a:latin typeface="Times New Roman" pitchFamily="18" charset="0"/>
              </a:rPr>
              <a:t>        3</a:t>
            </a:r>
            <a:r>
              <a:rPr kumimoji="1" lang="zh-CN" altLang="en-US" sz="2000" b="1">
                <a:latin typeface="Times New Roman" pitchFamily="18" charset="0"/>
              </a:rPr>
              <a:t>．</a:t>
            </a:r>
            <a:r>
              <a:rPr kumimoji="1" lang="en-US" altLang="zh-CN" sz="2000" b="1">
                <a:latin typeface="Times New Roman" pitchFamily="18" charset="0"/>
              </a:rPr>
              <a:t>A→ab</a:t>
            </a:r>
          </a:p>
        </p:txBody>
      </p:sp>
      <p:sp>
        <p:nvSpPr>
          <p:cNvPr id="44036" name="Rectangle 6"/>
          <p:cNvSpPr>
            <a:spLocks noChangeArrowheads="1"/>
          </p:cNvSpPr>
          <p:nvPr/>
        </p:nvSpPr>
        <p:spPr bwMode="auto">
          <a:xfrm>
            <a:off x="762000" y="990600"/>
            <a:ext cx="37338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b="1"/>
              <a:t>（</a:t>
            </a:r>
            <a:r>
              <a:rPr kumimoji="1" lang="en-US" altLang="zh-CN" b="1"/>
              <a:t>1</a:t>
            </a:r>
            <a:r>
              <a:rPr kumimoji="1" lang="zh-CN" altLang="en-US" b="1"/>
              <a:t>）输入串</a:t>
            </a:r>
            <a:r>
              <a:rPr kumimoji="1" lang="en-US" altLang="zh-CN" b="1"/>
              <a:t>cabd</a:t>
            </a:r>
            <a:r>
              <a:rPr kumimoji="1" lang="zh-CN" altLang="en-US" b="1"/>
              <a:t>的推导过程</a:t>
            </a:r>
          </a:p>
        </p:txBody>
      </p:sp>
      <p:sp>
        <p:nvSpPr>
          <p:cNvPr id="44037" name="Text Box 7"/>
          <p:cNvSpPr txBox="1">
            <a:spLocks noChangeArrowheads="1"/>
          </p:cNvSpPr>
          <p:nvPr/>
        </p:nvSpPr>
        <p:spPr bwMode="auto">
          <a:xfrm>
            <a:off x="762000" y="13716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）输入串</a:t>
            </a:r>
            <a:r>
              <a:rPr kumimoji="1" lang="en-US" altLang="zh-CN" sz="2000" b="1">
                <a:latin typeface="Times New Roman" pitchFamily="18" charset="0"/>
              </a:rPr>
              <a:t>cabc</a:t>
            </a:r>
            <a:r>
              <a:rPr kumimoji="1" lang="zh-CN" altLang="en-US" sz="2000" b="1">
                <a:latin typeface="Times New Roman" pitchFamily="18" charset="0"/>
              </a:rPr>
              <a:t>的推导过程</a:t>
            </a:r>
          </a:p>
        </p:txBody>
      </p:sp>
      <p:sp>
        <p:nvSpPr>
          <p:cNvPr id="146440" name="Rectangle 8"/>
          <p:cNvSpPr>
            <a:spLocks noChangeArrowheads="1"/>
          </p:cNvSpPr>
          <p:nvPr/>
        </p:nvSpPr>
        <p:spPr bwMode="auto">
          <a:xfrm>
            <a:off x="3429000" y="26876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选</a:t>
            </a:r>
            <a:r>
              <a:rPr lang="en-US" altLang="zh-CN"/>
              <a:t>1</a:t>
            </a:r>
            <a:r>
              <a:rPr lang="zh-CN" altLang="en-US"/>
              <a:t>号规则，</a:t>
            </a:r>
            <a:r>
              <a:rPr lang="en-US" altLang="zh-CN"/>
              <a:t>c</a:t>
            </a:r>
            <a:r>
              <a:rPr lang="zh-CN" altLang="en-US"/>
              <a:t>匹配成功</a:t>
            </a:r>
          </a:p>
        </p:txBody>
      </p:sp>
      <p:sp>
        <p:nvSpPr>
          <p:cNvPr id="146441" name="Rectangle 9"/>
          <p:cNvSpPr>
            <a:spLocks noChangeArrowheads="1"/>
          </p:cNvSpPr>
          <p:nvPr/>
        </p:nvSpPr>
        <p:spPr bwMode="auto">
          <a:xfrm>
            <a:off x="2514600" y="26876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t>
            </a:r>
            <a:r>
              <a:rPr lang="en-US" altLang="zh-CN"/>
              <a:t>abd</a:t>
            </a:r>
          </a:p>
        </p:txBody>
      </p:sp>
      <p:sp>
        <p:nvSpPr>
          <p:cNvPr id="146442" name="Rectangle 10"/>
          <p:cNvSpPr>
            <a:spLocks noChangeArrowheads="1"/>
          </p:cNvSpPr>
          <p:nvPr/>
        </p:nvSpPr>
        <p:spPr bwMode="auto">
          <a:xfrm>
            <a:off x="1393825" y="26876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t>
            </a:r>
            <a:r>
              <a:rPr lang="en-US" altLang="zh-CN"/>
              <a:t>Ad</a:t>
            </a:r>
          </a:p>
        </p:txBody>
      </p:sp>
      <p:sp>
        <p:nvSpPr>
          <p:cNvPr id="146443" name="Rectangle 11"/>
          <p:cNvSpPr>
            <a:spLocks noChangeArrowheads="1"/>
          </p:cNvSpPr>
          <p:nvPr/>
        </p:nvSpPr>
        <p:spPr bwMode="auto">
          <a:xfrm>
            <a:off x="685800" y="26876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2</a:t>
            </a:r>
          </a:p>
        </p:txBody>
      </p:sp>
      <p:sp>
        <p:nvSpPr>
          <p:cNvPr id="146444" name="Rectangle 12"/>
          <p:cNvSpPr>
            <a:spLocks noChangeArrowheads="1"/>
          </p:cNvSpPr>
          <p:nvPr/>
        </p:nvSpPr>
        <p:spPr bwMode="auto">
          <a:xfrm>
            <a:off x="3429000" y="2290763"/>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从</a:t>
            </a:r>
            <a:r>
              <a:rPr lang="en-US" altLang="zh-CN"/>
              <a:t>S</a:t>
            </a:r>
            <a:r>
              <a:rPr lang="zh-CN" altLang="en-US"/>
              <a:t>开始推导</a:t>
            </a:r>
          </a:p>
        </p:txBody>
      </p:sp>
      <p:sp>
        <p:nvSpPr>
          <p:cNvPr id="146445" name="Rectangle 13"/>
          <p:cNvSpPr>
            <a:spLocks noChangeArrowheads="1"/>
          </p:cNvSpPr>
          <p:nvPr/>
        </p:nvSpPr>
        <p:spPr bwMode="auto">
          <a:xfrm>
            <a:off x="2514600" y="2290763"/>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cabd</a:t>
            </a:r>
          </a:p>
        </p:txBody>
      </p:sp>
      <p:sp>
        <p:nvSpPr>
          <p:cNvPr id="146446" name="Rectangle 14"/>
          <p:cNvSpPr>
            <a:spLocks noChangeArrowheads="1"/>
          </p:cNvSpPr>
          <p:nvPr/>
        </p:nvSpPr>
        <p:spPr bwMode="auto">
          <a:xfrm>
            <a:off x="1393825" y="2290763"/>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a:t>
            </a:r>
          </a:p>
        </p:txBody>
      </p:sp>
      <p:sp>
        <p:nvSpPr>
          <p:cNvPr id="146447" name="Rectangle 15"/>
          <p:cNvSpPr>
            <a:spLocks noChangeArrowheads="1"/>
          </p:cNvSpPr>
          <p:nvPr/>
        </p:nvSpPr>
        <p:spPr bwMode="auto">
          <a:xfrm>
            <a:off x="685800" y="2290763"/>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1</a:t>
            </a:r>
          </a:p>
        </p:txBody>
      </p:sp>
      <p:sp>
        <p:nvSpPr>
          <p:cNvPr id="146448" name="Rectangle 16"/>
          <p:cNvSpPr>
            <a:spLocks noChangeArrowheads="1"/>
          </p:cNvSpPr>
          <p:nvPr/>
        </p:nvSpPr>
        <p:spPr bwMode="auto">
          <a:xfrm>
            <a:off x="3429000" y="1925638"/>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说明</a:t>
            </a:r>
          </a:p>
        </p:txBody>
      </p:sp>
      <p:sp>
        <p:nvSpPr>
          <p:cNvPr id="146449" name="Rectangle 17"/>
          <p:cNvSpPr>
            <a:spLocks noChangeArrowheads="1"/>
          </p:cNvSpPr>
          <p:nvPr/>
        </p:nvSpPr>
        <p:spPr bwMode="auto">
          <a:xfrm>
            <a:off x="2514600" y="1925638"/>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输入串</a:t>
            </a:r>
          </a:p>
        </p:txBody>
      </p:sp>
      <p:sp>
        <p:nvSpPr>
          <p:cNvPr id="146450" name="Rectangle 18"/>
          <p:cNvSpPr>
            <a:spLocks noChangeArrowheads="1"/>
          </p:cNvSpPr>
          <p:nvPr/>
        </p:nvSpPr>
        <p:spPr bwMode="auto">
          <a:xfrm>
            <a:off x="1393825" y="1925638"/>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推导过程</a:t>
            </a:r>
          </a:p>
        </p:txBody>
      </p:sp>
      <p:sp>
        <p:nvSpPr>
          <p:cNvPr id="146451" name="Rectangle 19"/>
          <p:cNvSpPr>
            <a:spLocks noChangeArrowheads="1"/>
          </p:cNvSpPr>
          <p:nvPr/>
        </p:nvSpPr>
        <p:spPr bwMode="auto">
          <a:xfrm>
            <a:off x="685800" y="1925638"/>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序号</a:t>
            </a:r>
          </a:p>
        </p:txBody>
      </p:sp>
      <p:sp>
        <p:nvSpPr>
          <p:cNvPr id="146452" name="Line 20"/>
          <p:cNvSpPr>
            <a:spLocks noChangeShapeType="1"/>
          </p:cNvSpPr>
          <p:nvPr/>
        </p:nvSpPr>
        <p:spPr bwMode="auto">
          <a:xfrm>
            <a:off x="685800" y="1925638"/>
            <a:ext cx="4984750" cy="15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3" name="Line 21"/>
          <p:cNvSpPr>
            <a:spLocks noChangeShapeType="1"/>
          </p:cNvSpPr>
          <p:nvPr/>
        </p:nvSpPr>
        <p:spPr bwMode="auto">
          <a:xfrm>
            <a:off x="685800" y="2290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4" name="Line 22"/>
          <p:cNvSpPr>
            <a:spLocks noChangeShapeType="1"/>
          </p:cNvSpPr>
          <p:nvPr/>
        </p:nvSpPr>
        <p:spPr bwMode="auto">
          <a:xfrm>
            <a:off x="68580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5" name="Line 23"/>
          <p:cNvSpPr>
            <a:spLocks noChangeShapeType="1"/>
          </p:cNvSpPr>
          <p:nvPr/>
        </p:nvSpPr>
        <p:spPr bwMode="auto">
          <a:xfrm>
            <a:off x="1393825"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6" name="Line 24"/>
          <p:cNvSpPr>
            <a:spLocks noChangeShapeType="1"/>
          </p:cNvSpPr>
          <p:nvPr/>
        </p:nvSpPr>
        <p:spPr bwMode="auto">
          <a:xfrm>
            <a:off x="25146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7" name="Line 25"/>
          <p:cNvSpPr>
            <a:spLocks noChangeShapeType="1"/>
          </p:cNvSpPr>
          <p:nvPr/>
        </p:nvSpPr>
        <p:spPr bwMode="auto">
          <a:xfrm>
            <a:off x="34290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8" name="Line 26"/>
          <p:cNvSpPr>
            <a:spLocks noChangeShapeType="1"/>
          </p:cNvSpPr>
          <p:nvPr/>
        </p:nvSpPr>
        <p:spPr bwMode="auto">
          <a:xfrm>
            <a:off x="567055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9" name="Line 27"/>
          <p:cNvSpPr>
            <a:spLocks noChangeShapeType="1"/>
          </p:cNvSpPr>
          <p:nvPr/>
        </p:nvSpPr>
        <p:spPr bwMode="auto">
          <a:xfrm>
            <a:off x="685800" y="265588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1" name="Line 29"/>
          <p:cNvSpPr>
            <a:spLocks noChangeShapeType="1"/>
          </p:cNvSpPr>
          <p:nvPr/>
        </p:nvSpPr>
        <p:spPr bwMode="auto">
          <a:xfrm>
            <a:off x="685800" y="26876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2" name="Line 30"/>
          <p:cNvSpPr>
            <a:spLocks noChangeShapeType="1"/>
          </p:cNvSpPr>
          <p:nvPr/>
        </p:nvSpPr>
        <p:spPr bwMode="auto">
          <a:xfrm>
            <a:off x="1393825"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3" name="Line 31"/>
          <p:cNvSpPr>
            <a:spLocks noChangeShapeType="1"/>
          </p:cNvSpPr>
          <p:nvPr/>
        </p:nvSpPr>
        <p:spPr bwMode="auto">
          <a:xfrm>
            <a:off x="2514600"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4" name="Line 32"/>
          <p:cNvSpPr>
            <a:spLocks noChangeShapeType="1"/>
          </p:cNvSpPr>
          <p:nvPr/>
        </p:nvSpPr>
        <p:spPr bwMode="auto">
          <a:xfrm>
            <a:off x="3429000" y="26876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5" name="Line 33"/>
          <p:cNvSpPr>
            <a:spLocks noChangeShapeType="1"/>
          </p:cNvSpPr>
          <p:nvPr/>
        </p:nvSpPr>
        <p:spPr bwMode="auto">
          <a:xfrm>
            <a:off x="68580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34"/>
          <p:cNvSpPr>
            <a:spLocks noChangeShapeType="1"/>
          </p:cNvSpPr>
          <p:nvPr/>
        </p:nvSpPr>
        <p:spPr bwMode="auto">
          <a:xfrm>
            <a:off x="68580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7" name="Line 35"/>
          <p:cNvSpPr>
            <a:spLocks noChangeShapeType="1"/>
          </p:cNvSpPr>
          <p:nvPr/>
        </p:nvSpPr>
        <p:spPr bwMode="auto">
          <a:xfrm>
            <a:off x="567055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Line 36"/>
          <p:cNvSpPr>
            <a:spLocks noChangeShapeType="1"/>
          </p:cNvSpPr>
          <p:nvPr/>
        </p:nvSpPr>
        <p:spPr bwMode="auto">
          <a:xfrm>
            <a:off x="567055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9" name="Line 37"/>
          <p:cNvSpPr>
            <a:spLocks noChangeShapeType="1"/>
          </p:cNvSpPr>
          <p:nvPr/>
        </p:nvSpPr>
        <p:spPr bwMode="auto">
          <a:xfrm>
            <a:off x="696913" y="32766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0" name="Rectangle 38"/>
          <p:cNvSpPr>
            <a:spLocks noChangeArrowheads="1"/>
          </p:cNvSpPr>
          <p:nvPr/>
        </p:nvSpPr>
        <p:spPr bwMode="auto">
          <a:xfrm>
            <a:off x="3429000" y="32972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选</a:t>
            </a:r>
            <a:r>
              <a:rPr lang="en-US" altLang="zh-CN"/>
              <a:t>2</a:t>
            </a:r>
            <a:r>
              <a:rPr lang="zh-CN" altLang="en-US"/>
              <a:t>号规则，</a:t>
            </a:r>
            <a:r>
              <a:rPr lang="en-US" altLang="zh-CN"/>
              <a:t>a</a:t>
            </a:r>
            <a:r>
              <a:rPr lang="zh-CN" altLang="en-US"/>
              <a:t>匹配成功</a:t>
            </a:r>
            <a:r>
              <a:rPr lang="en-US" altLang="zh-CN"/>
              <a:t>d</a:t>
            </a:r>
            <a:r>
              <a:rPr lang="zh-CN" altLang="en-US"/>
              <a:t>不成功，回溯</a:t>
            </a:r>
          </a:p>
        </p:txBody>
      </p:sp>
      <p:sp>
        <p:nvSpPr>
          <p:cNvPr id="146471" name="Rectangle 39"/>
          <p:cNvSpPr>
            <a:spLocks noChangeArrowheads="1"/>
          </p:cNvSpPr>
          <p:nvPr/>
        </p:nvSpPr>
        <p:spPr bwMode="auto">
          <a:xfrm>
            <a:off x="2514600" y="32972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a:t>
            </a:r>
            <a:r>
              <a:rPr lang="en-US" altLang="zh-CN"/>
              <a:t>bd</a:t>
            </a:r>
          </a:p>
        </p:txBody>
      </p:sp>
      <p:sp>
        <p:nvSpPr>
          <p:cNvPr id="146472" name="Rectangle 40"/>
          <p:cNvSpPr>
            <a:spLocks noChangeArrowheads="1"/>
          </p:cNvSpPr>
          <p:nvPr/>
        </p:nvSpPr>
        <p:spPr bwMode="auto">
          <a:xfrm>
            <a:off x="1393825" y="32972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a:t>
            </a:r>
            <a:r>
              <a:rPr lang="en-US" altLang="zh-CN"/>
              <a:t>d</a:t>
            </a:r>
          </a:p>
        </p:txBody>
      </p:sp>
      <p:sp>
        <p:nvSpPr>
          <p:cNvPr id="146473" name="Rectangle 41"/>
          <p:cNvSpPr>
            <a:spLocks noChangeArrowheads="1"/>
          </p:cNvSpPr>
          <p:nvPr/>
        </p:nvSpPr>
        <p:spPr bwMode="auto">
          <a:xfrm>
            <a:off x="685800" y="32972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3</a:t>
            </a:r>
          </a:p>
        </p:txBody>
      </p:sp>
      <p:sp>
        <p:nvSpPr>
          <p:cNvPr id="146474" name="Line 42"/>
          <p:cNvSpPr>
            <a:spLocks noChangeShapeType="1"/>
          </p:cNvSpPr>
          <p:nvPr/>
        </p:nvSpPr>
        <p:spPr bwMode="auto">
          <a:xfrm>
            <a:off x="685800" y="32972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5" name="Line 43"/>
          <p:cNvSpPr>
            <a:spLocks noChangeShapeType="1"/>
          </p:cNvSpPr>
          <p:nvPr/>
        </p:nvSpPr>
        <p:spPr bwMode="auto">
          <a:xfrm>
            <a:off x="1393825"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6" name="Line 44"/>
          <p:cNvSpPr>
            <a:spLocks noChangeShapeType="1"/>
          </p:cNvSpPr>
          <p:nvPr/>
        </p:nvSpPr>
        <p:spPr bwMode="auto">
          <a:xfrm>
            <a:off x="2514600"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7" name="Line 45"/>
          <p:cNvSpPr>
            <a:spLocks noChangeShapeType="1"/>
          </p:cNvSpPr>
          <p:nvPr/>
        </p:nvSpPr>
        <p:spPr bwMode="auto">
          <a:xfrm>
            <a:off x="3429000" y="32972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8" name="Line 46"/>
          <p:cNvSpPr>
            <a:spLocks noChangeShapeType="1"/>
          </p:cNvSpPr>
          <p:nvPr/>
        </p:nvSpPr>
        <p:spPr bwMode="auto">
          <a:xfrm>
            <a:off x="68580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9" name="Line 47"/>
          <p:cNvSpPr>
            <a:spLocks noChangeShapeType="1"/>
          </p:cNvSpPr>
          <p:nvPr/>
        </p:nvSpPr>
        <p:spPr bwMode="auto">
          <a:xfrm>
            <a:off x="567055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0" name="Line 48"/>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1" name="Rectangle 49"/>
          <p:cNvSpPr>
            <a:spLocks noChangeArrowheads="1"/>
          </p:cNvSpPr>
          <p:nvPr/>
        </p:nvSpPr>
        <p:spPr bwMode="auto">
          <a:xfrm>
            <a:off x="3429000" y="38862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选</a:t>
            </a:r>
            <a:r>
              <a:rPr lang="en-US" altLang="zh-CN"/>
              <a:t>3</a:t>
            </a:r>
            <a:r>
              <a:rPr lang="zh-CN" altLang="en-US"/>
              <a:t>号规则推导</a:t>
            </a:r>
          </a:p>
        </p:txBody>
      </p:sp>
      <p:sp>
        <p:nvSpPr>
          <p:cNvPr id="146482" name="Rectangle 50"/>
          <p:cNvSpPr>
            <a:spLocks noChangeArrowheads="1"/>
          </p:cNvSpPr>
          <p:nvPr/>
        </p:nvSpPr>
        <p:spPr bwMode="auto">
          <a:xfrm>
            <a:off x="2514600" y="38862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t>
            </a:r>
            <a:r>
              <a:rPr lang="en-US" altLang="zh-CN"/>
              <a:t>abd</a:t>
            </a:r>
          </a:p>
        </p:txBody>
      </p:sp>
      <p:sp>
        <p:nvSpPr>
          <p:cNvPr id="146483" name="Rectangle 51"/>
          <p:cNvSpPr>
            <a:spLocks noChangeArrowheads="1"/>
          </p:cNvSpPr>
          <p:nvPr/>
        </p:nvSpPr>
        <p:spPr bwMode="auto">
          <a:xfrm>
            <a:off x="1393825" y="38862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t>
            </a:r>
            <a:r>
              <a:rPr lang="en-US" altLang="zh-CN"/>
              <a:t>Ad</a:t>
            </a:r>
          </a:p>
        </p:txBody>
      </p:sp>
      <p:sp>
        <p:nvSpPr>
          <p:cNvPr id="146484" name="Rectangle 52"/>
          <p:cNvSpPr>
            <a:spLocks noChangeArrowheads="1"/>
          </p:cNvSpPr>
          <p:nvPr/>
        </p:nvSpPr>
        <p:spPr bwMode="auto">
          <a:xfrm>
            <a:off x="685800" y="38862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4</a:t>
            </a:r>
          </a:p>
        </p:txBody>
      </p:sp>
      <p:sp>
        <p:nvSpPr>
          <p:cNvPr id="146485" name="Line 53"/>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6" name="Line 54"/>
          <p:cNvSpPr>
            <a:spLocks noChangeShapeType="1"/>
          </p:cNvSpPr>
          <p:nvPr/>
        </p:nvSpPr>
        <p:spPr bwMode="auto">
          <a:xfrm>
            <a:off x="1393825"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7" name="Line 55"/>
          <p:cNvSpPr>
            <a:spLocks noChangeShapeType="1"/>
          </p:cNvSpPr>
          <p:nvPr/>
        </p:nvSpPr>
        <p:spPr bwMode="auto">
          <a:xfrm>
            <a:off x="2514600"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8" name="Line 56"/>
          <p:cNvSpPr>
            <a:spLocks noChangeShapeType="1"/>
          </p:cNvSpPr>
          <p:nvPr/>
        </p:nvSpPr>
        <p:spPr bwMode="auto">
          <a:xfrm>
            <a:off x="3429000" y="38862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9" name="Line 57"/>
          <p:cNvSpPr>
            <a:spLocks noChangeShapeType="1"/>
          </p:cNvSpPr>
          <p:nvPr/>
        </p:nvSpPr>
        <p:spPr bwMode="auto">
          <a:xfrm>
            <a:off x="68580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0" name="Line 58"/>
          <p:cNvSpPr>
            <a:spLocks noChangeShapeType="1"/>
          </p:cNvSpPr>
          <p:nvPr/>
        </p:nvSpPr>
        <p:spPr bwMode="auto">
          <a:xfrm>
            <a:off x="567055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1" name="Line 59"/>
          <p:cNvSpPr>
            <a:spLocks noChangeShapeType="1"/>
          </p:cNvSpPr>
          <p:nvPr/>
        </p:nvSpPr>
        <p:spPr bwMode="auto">
          <a:xfrm>
            <a:off x="685800" y="44751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2" name="Rectangle 60"/>
          <p:cNvSpPr>
            <a:spLocks noChangeArrowheads="1"/>
          </p:cNvSpPr>
          <p:nvPr/>
        </p:nvSpPr>
        <p:spPr bwMode="auto">
          <a:xfrm>
            <a:off x="3429000" y="44958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abd</a:t>
            </a:r>
            <a:r>
              <a:rPr lang="zh-CN" altLang="en-US"/>
              <a:t>匹配成功，所以</a:t>
            </a:r>
            <a:r>
              <a:rPr lang="en-US" altLang="zh-CN"/>
              <a:t>cabd</a:t>
            </a:r>
            <a:r>
              <a:rPr lang="zh-CN" altLang="en-US"/>
              <a:t>是一个句子</a:t>
            </a:r>
          </a:p>
        </p:txBody>
      </p:sp>
      <p:sp>
        <p:nvSpPr>
          <p:cNvPr id="146493" name="Rectangle 61"/>
          <p:cNvSpPr>
            <a:spLocks noChangeArrowheads="1"/>
          </p:cNvSpPr>
          <p:nvPr/>
        </p:nvSpPr>
        <p:spPr bwMode="auto">
          <a:xfrm>
            <a:off x="2514600" y="44958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cabd</a:t>
            </a:r>
          </a:p>
        </p:txBody>
      </p:sp>
      <p:sp>
        <p:nvSpPr>
          <p:cNvPr id="146494" name="Rectangle 62"/>
          <p:cNvSpPr>
            <a:spLocks noChangeArrowheads="1"/>
          </p:cNvSpPr>
          <p:nvPr/>
        </p:nvSpPr>
        <p:spPr bwMode="auto">
          <a:xfrm>
            <a:off x="1393825" y="44958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cabd</a:t>
            </a:r>
          </a:p>
        </p:txBody>
      </p:sp>
      <p:sp>
        <p:nvSpPr>
          <p:cNvPr id="146495" name="Rectangle 63"/>
          <p:cNvSpPr>
            <a:spLocks noChangeArrowheads="1"/>
          </p:cNvSpPr>
          <p:nvPr/>
        </p:nvSpPr>
        <p:spPr bwMode="auto">
          <a:xfrm>
            <a:off x="685800" y="44958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5</a:t>
            </a:r>
          </a:p>
        </p:txBody>
      </p:sp>
      <p:sp>
        <p:nvSpPr>
          <p:cNvPr id="146496" name="Line 64"/>
          <p:cNvSpPr>
            <a:spLocks noChangeShapeType="1"/>
          </p:cNvSpPr>
          <p:nvPr/>
        </p:nvSpPr>
        <p:spPr bwMode="auto">
          <a:xfrm>
            <a:off x="685800" y="44958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7" name="Line 65"/>
          <p:cNvSpPr>
            <a:spLocks noChangeShapeType="1"/>
          </p:cNvSpPr>
          <p:nvPr/>
        </p:nvSpPr>
        <p:spPr bwMode="auto">
          <a:xfrm>
            <a:off x="1393825"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8" name="Line 66"/>
          <p:cNvSpPr>
            <a:spLocks noChangeShapeType="1"/>
          </p:cNvSpPr>
          <p:nvPr/>
        </p:nvSpPr>
        <p:spPr bwMode="auto">
          <a:xfrm>
            <a:off x="2514600"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9" name="Line 67"/>
          <p:cNvSpPr>
            <a:spLocks noChangeShapeType="1"/>
          </p:cNvSpPr>
          <p:nvPr/>
        </p:nvSpPr>
        <p:spPr bwMode="auto">
          <a:xfrm>
            <a:off x="3429000" y="44958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0" name="Line 68"/>
          <p:cNvSpPr>
            <a:spLocks noChangeShapeType="1"/>
          </p:cNvSpPr>
          <p:nvPr/>
        </p:nvSpPr>
        <p:spPr bwMode="auto">
          <a:xfrm>
            <a:off x="68580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1" name="Line 69"/>
          <p:cNvSpPr>
            <a:spLocks noChangeShapeType="1"/>
          </p:cNvSpPr>
          <p:nvPr/>
        </p:nvSpPr>
        <p:spPr bwMode="auto">
          <a:xfrm>
            <a:off x="567055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2" name="Line 70"/>
          <p:cNvSpPr>
            <a:spLocks noChangeShapeType="1"/>
          </p:cNvSpPr>
          <p:nvPr/>
        </p:nvSpPr>
        <p:spPr bwMode="auto">
          <a:xfrm>
            <a:off x="685800" y="5084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0" name="Text Box 72"/>
          <p:cNvSpPr txBox="1">
            <a:spLocks noChangeArrowheads="1"/>
          </p:cNvSpPr>
          <p:nvPr/>
        </p:nvSpPr>
        <p:spPr bwMode="auto">
          <a:xfrm>
            <a:off x="152400" y="5638800"/>
            <a:ext cx="861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宋体" pitchFamily="2" charset="-122"/>
              </a:rPr>
              <a:t>这样带回溯的</a:t>
            </a:r>
            <a:r>
              <a:rPr kumimoji="1" lang="zh-CN" altLang="en-US" sz="2000" b="1">
                <a:latin typeface="Times New Roman" pitchFamily="18" charset="0"/>
              </a:rPr>
              <a:t>推导法效率很低。后面重点研究避免</a:t>
            </a:r>
            <a:r>
              <a:rPr kumimoji="1" lang="zh-CN" altLang="en-US" sz="2000" b="1">
                <a:latin typeface="宋体" pitchFamily="2" charset="-122"/>
              </a:rPr>
              <a:t>回溯的</a:t>
            </a:r>
            <a:r>
              <a:rPr kumimoji="1" lang="zh-CN" altLang="en-US" sz="2000" b="1">
                <a:latin typeface="Times New Roman" pitchFamily="18" charset="0"/>
              </a:rPr>
              <a:t>推导法！</a:t>
            </a:r>
          </a:p>
        </p:txBody>
      </p:sp>
      <p:pic>
        <p:nvPicPr>
          <p:cNvPr id="146505" name="Picture 73"/>
          <p:cNvPicPr>
            <a:picLocks noChangeAspect="1" noChangeArrowheads="1"/>
          </p:cNvPicPr>
          <p:nvPr/>
        </p:nvPicPr>
        <p:blipFill>
          <a:blip r:embed="rId2">
            <a:extLst>
              <a:ext uri="{28A0092B-C50C-407E-A947-70E740481C1C}">
                <a14:useLocalDpi xmlns:a14="http://schemas.microsoft.com/office/drawing/2010/main" val="0"/>
              </a:ext>
            </a:extLst>
          </a:blip>
          <a:srcRect l="7637" t="38957" r="7637" b="14417"/>
          <a:stretch>
            <a:fillRect/>
          </a:stretch>
        </p:blipFill>
        <p:spPr bwMode="auto">
          <a:xfrm>
            <a:off x="609600" y="2743200"/>
            <a:ext cx="7924800" cy="2895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695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64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4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4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64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4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45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64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64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64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4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64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64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64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4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46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64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4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4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4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4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4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64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64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64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648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46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64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64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64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64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64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64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64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64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64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49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64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649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64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64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64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64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64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64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65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465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46502"/>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146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0" grpId="0"/>
      <p:bldP spid="146441" grpId="0"/>
      <p:bldP spid="146442" grpId="0"/>
      <p:bldP spid="146443" grpId="0"/>
      <p:bldP spid="146444" grpId="0"/>
      <p:bldP spid="146445" grpId="0"/>
      <p:bldP spid="146446" grpId="0"/>
      <p:bldP spid="146447" grpId="0"/>
      <p:bldP spid="146448" grpId="0"/>
      <p:bldP spid="146449" grpId="0"/>
      <p:bldP spid="146450" grpId="0"/>
      <p:bldP spid="146451" grpId="0"/>
      <p:bldP spid="146452" grpId="0" animBg="1"/>
      <p:bldP spid="146453" grpId="0" animBg="1"/>
      <p:bldP spid="146454" grpId="0" animBg="1"/>
      <p:bldP spid="146455" grpId="0" animBg="1"/>
      <p:bldP spid="146456" grpId="0" animBg="1"/>
      <p:bldP spid="146457" grpId="0" animBg="1"/>
      <p:bldP spid="146458" grpId="0" animBg="1"/>
      <p:bldP spid="146459" grpId="0" animBg="1"/>
      <p:bldP spid="146461" grpId="0" animBg="1"/>
      <p:bldP spid="146462" grpId="0" animBg="1"/>
      <p:bldP spid="146463" grpId="0" animBg="1"/>
      <p:bldP spid="146464" grpId="0" animBg="1"/>
      <p:bldP spid="146465" grpId="0" animBg="1"/>
      <p:bldP spid="146467" grpId="0" animBg="1"/>
      <p:bldP spid="146469" grpId="0" animBg="1"/>
      <p:bldP spid="146470" grpId="0"/>
      <p:bldP spid="146471" grpId="0"/>
      <p:bldP spid="146472" grpId="0"/>
      <p:bldP spid="146473" grpId="0"/>
      <p:bldP spid="146474" grpId="0" animBg="1"/>
      <p:bldP spid="146475" grpId="0" animBg="1"/>
      <p:bldP spid="146476" grpId="0" animBg="1"/>
      <p:bldP spid="146477" grpId="0" animBg="1"/>
      <p:bldP spid="146478" grpId="0" animBg="1"/>
      <p:bldP spid="146479" grpId="0" animBg="1"/>
      <p:bldP spid="146480" grpId="0" animBg="1"/>
      <p:bldP spid="146481" grpId="0"/>
      <p:bldP spid="146482" grpId="0"/>
      <p:bldP spid="146483" grpId="0"/>
      <p:bldP spid="146484" grpId="0"/>
      <p:bldP spid="146485" grpId="0" animBg="1"/>
      <p:bldP spid="146486" grpId="0" animBg="1"/>
      <p:bldP spid="146487" grpId="0" animBg="1"/>
      <p:bldP spid="146488" grpId="0" animBg="1"/>
      <p:bldP spid="146489" grpId="0" animBg="1"/>
      <p:bldP spid="146490" grpId="0" animBg="1"/>
      <p:bldP spid="146491" grpId="0" animBg="1"/>
      <p:bldP spid="146492" grpId="0"/>
      <p:bldP spid="146493" grpId="0"/>
      <p:bldP spid="146494" grpId="0"/>
      <p:bldP spid="146495" grpId="0"/>
      <p:bldP spid="146496" grpId="0" animBg="1"/>
      <p:bldP spid="146497" grpId="0" animBg="1"/>
      <p:bldP spid="146498" grpId="0" animBg="1"/>
      <p:bldP spid="146499" grpId="0" animBg="1"/>
      <p:bldP spid="146500" grpId="0" animBg="1"/>
      <p:bldP spid="146501" grpId="0" animBg="1"/>
      <p:bldP spid="1465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A7498376-E7D3-4D43-8CDE-16C542E81140}" type="slidenum">
              <a:rPr lang="en-US" altLang="zh-CN"/>
              <a:pPr/>
              <a:t>8</a:t>
            </a:fld>
            <a:endParaRPr lang="en-US" altLang="zh-CN"/>
          </a:p>
        </p:txBody>
      </p:sp>
      <p:sp>
        <p:nvSpPr>
          <p:cNvPr id="65539" name="Text Box 3"/>
          <p:cNvSpPr txBox="1">
            <a:spLocks noChangeArrowheads="1"/>
          </p:cNvSpPr>
          <p:nvPr/>
        </p:nvSpPr>
        <p:spPr bwMode="auto">
          <a:xfrm>
            <a:off x="609600" y="819150"/>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0000FF"/>
                </a:solidFill>
                <a:latin typeface="Times New Roman" charset="0"/>
              </a:rPr>
              <a:t>确定的自顶向下</a:t>
            </a:r>
            <a:r>
              <a:rPr lang="zh-CN" altLang="en-US" sz="2400" b="1" dirty="0" smtClean="0">
                <a:solidFill>
                  <a:srgbClr val="0000FF"/>
                </a:solidFill>
                <a:latin typeface="Times New Roman" charset="0"/>
              </a:rPr>
              <a:t>语法分析    </a:t>
            </a:r>
            <a:endParaRPr lang="zh-CN" altLang="en-US" sz="2400" b="1" dirty="0">
              <a:solidFill>
                <a:srgbClr val="0000FF"/>
              </a:solidFill>
              <a:effectLst>
                <a:outerShdw blurRad="38100" dist="38100" dir="2700000" algn="tl">
                  <a:srgbClr val="C0C0C0"/>
                </a:outerShdw>
              </a:effectLst>
              <a:latin typeface="Times New Roman" charset="0"/>
            </a:endParaRPr>
          </a:p>
        </p:txBody>
      </p:sp>
      <p:sp>
        <p:nvSpPr>
          <p:cNvPr id="65540" name="Text Box 4"/>
          <p:cNvSpPr txBox="1">
            <a:spLocks noChangeArrowheads="1"/>
          </p:cNvSpPr>
          <p:nvPr/>
        </p:nvSpPr>
        <p:spPr bwMode="auto">
          <a:xfrm>
            <a:off x="609600" y="1352550"/>
            <a:ext cx="8001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30000"/>
              </a:spcBef>
            </a:pPr>
            <a:r>
              <a:rPr lang="zh-CN" altLang="en-US" sz="2000" b="1" dirty="0" smtClean="0"/>
              <a:t>对于文法中有多个左部相同的规则，</a:t>
            </a:r>
            <a:r>
              <a:rPr lang="zh-CN" altLang="en-US" sz="2000" b="1" dirty="0" smtClean="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r>
              <a:rPr lang="zh-CN" altLang="en-US" sz="2000" b="1" dirty="0">
                <a:solidFill>
                  <a:srgbClr val="CC6600"/>
                </a:solidFill>
              </a:rPr>
              <a:t>选择非终结符</a:t>
            </a:r>
            <a:r>
              <a:rPr lang="en-US" altLang="zh-CN" sz="2000" b="1" dirty="0">
                <a:solidFill>
                  <a:srgbClr val="CC6600"/>
                </a:solidFill>
              </a:rPr>
              <a:t>U</a:t>
            </a:r>
            <a:r>
              <a:rPr lang="zh-CN" altLang="en-US" sz="2000" b="1" dirty="0">
                <a:solidFill>
                  <a:srgbClr val="CC6600"/>
                </a:solidFill>
              </a:rPr>
              <a:t>的哪一个规则进行推导</a:t>
            </a:r>
            <a:r>
              <a:rPr lang="zh-CN" altLang="en-US" sz="2000" b="1" dirty="0">
                <a:effectLst>
                  <a:outerShdw blurRad="38100" dist="38100" dir="2700000" algn="tl">
                    <a:srgbClr val="C0C0C0"/>
                  </a:outerShdw>
                </a:effectLst>
              </a:rPr>
              <a:t>”，</a:t>
            </a:r>
            <a:r>
              <a:rPr lang="zh-CN" altLang="en-US" sz="2000" b="1" dirty="0"/>
              <a:t>选择</a:t>
            </a:r>
            <a:r>
              <a:rPr lang="zh-CN" altLang="en-US" sz="2000" b="1" dirty="0">
                <a:solidFill>
                  <a:schemeClr val="hlink"/>
                </a:solidFill>
              </a:rPr>
              <a:t>唯一</a:t>
            </a:r>
            <a:r>
              <a:rPr lang="zh-CN" altLang="en-US" sz="2000" b="1" dirty="0"/>
              <a:t>的可能推导出输入串</a:t>
            </a:r>
            <a:r>
              <a:rPr lang="en-US" altLang="zh-CN" sz="2000" b="1" dirty="0"/>
              <a:t>α</a:t>
            </a:r>
            <a:r>
              <a:rPr lang="zh-CN" altLang="en-US" sz="2000" b="1" dirty="0"/>
              <a:t>的规则进行推导。</a:t>
            </a:r>
          </a:p>
          <a:p>
            <a:pPr algn="l">
              <a:lnSpc>
                <a:spcPct val="130000"/>
              </a:lnSpc>
              <a:spcBef>
                <a:spcPct val="30000"/>
              </a:spcBef>
            </a:pPr>
            <a:r>
              <a:rPr lang="zh-CN" altLang="en-US" sz="2000" b="1" dirty="0"/>
              <a:t>如果没有一个可能推导出输入串</a:t>
            </a:r>
            <a:r>
              <a:rPr lang="en-US" altLang="zh-CN" sz="2000" b="1" dirty="0"/>
              <a:t>α</a:t>
            </a:r>
            <a:r>
              <a:rPr lang="zh-CN" altLang="en-US" sz="2000" b="1" dirty="0"/>
              <a:t>的规则，则结束推导，宣告输入串</a:t>
            </a:r>
            <a:r>
              <a:rPr lang="en-US" altLang="zh-CN" sz="2000" b="1" dirty="0"/>
              <a:t>α</a:t>
            </a:r>
            <a:r>
              <a:rPr lang="zh-CN" altLang="en-US" sz="2000" b="1" dirty="0"/>
              <a:t>不是句子。</a:t>
            </a:r>
          </a:p>
        </p:txBody>
      </p:sp>
      <p:sp>
        <p:nvSpPr>
          <p:cNvPr id="65541" name="Text Box 5"/>
          <p:cNvSpPr txBox="1">
            <a:spLocks noChangeArrowheads="1"/>
          </p:cNvSpPr>
          <p:nvPr/>
        </p:nvSpPr>
        <p:spPr bwMode="auto">
          <a:xfrm>
            <a:off x="457200" y="3200400"/>
            <a:ext cx="8686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30000"/>
              </a:spcBef>
            </a:pPr>
            <a:r>
              <a:rPr lang="zh-CN" altLang="en-US" sz="2000" b="1" dirty="0">
                <a:solidFill>
                  <a:srgbClr val="CC6600"/>
                </a:solidFill>
              </a:rPr>
              <a:t>说明</a:t>
            </a:r>
            <a:r>
              <a:rPr lang="zh-CN" altLang="en-US" sz="2000" b="1" dirty="0">
                <a:solidFill>
                  <a:srgbClr val="CC6600"/>
                </a:solidFill>
                <a:sym typeface="Wingdings" pitchFamily="2" charset="2"/>
              </a:rPr>
              <a:t>：</a:t>
            </a:r>
          </a:p>
          <a:p>
            <a:pPr algn="l">
              <a:lnSpc>
                <a:spcPct val="120000"/>
              </a:lnSpc>
              <a:spcBef>
                <a:spcPct val="30000"/>
              </a:spcBef>
            </a:pPr>
            <a:r>
              <a:rPr lang="zh-CN" altLang="en-US" sz="2000" b="1" dirty="0">
                <a:latin typeface="Tahoma" pitchFamily="34" charset="0"/>
                <a:sym typeface="Wingdings" pitchFamily="2" charset="2"/>
              </a:rPr>
              <a:t>① </a:t>
            </a:r>
            <a:r>
              <a:rPr lang="zh-CN" altLang="en-US" sz="2000" b="1" dirty="0">
                <a:latin typeface="Times New Roman"/>
              </a:rPr>
              <a:t>“</a:t>
            </a:r>
            <a:r>
              <a:rPr lang="zh-CN" altLang="en-US" sz="2000" b="1" dirty="0">
                <a:solidFill>
                  <a:schemeClr val="hlink"/>
                </a:solidFill>
                <a:ea typeface="黑体" pitchFamily="2" charset="-122"/>
              </a:rPr>
              <a:t>唯一</a:t>
            </a:r>
            <a:r>
              <a:rPr lang="zh-CN" altLang="en-US" sz="2000" b="1" dirty="0">
                <a:latin typeface="Times New Roman"/>
              </a:rPr>
              <a:t>”</a:t>
            </a:r>
            <a:r>
              <a:rPr lang="zh-CN" altLang="en-US" sz="2000" b="1" dirty="0">
                <a:latin typeface="Tahoma" pitchFamily="34" charset="0"/>
              </a:rPr>
              <a:t>意味着</a:t>
            </a:r>
            <a:r>
              <a:rPr lang="zh-CN" altLang="en-US" sz="2000" b="1" dirty="0"/>
              <a:t>非终结符</a:t>
            </a:r>
            <a:r>
              <a:rPr lang="en-US" altLang="zh-CN" sz="2000" b="1" dirty="0"/>
              <a:t>U</a:t>
            </a:r>
            <a:r>
              <a:rPr lang="zh-CN" altLang="en-US" sz="2000" b="1" dirty="0"/>
              <a:t>的其它任意规则，不可能推导出输入串</a:t>
            </a:r>
            <a:r>
              <a:rPr lang="en-US" altLang="zh-CN" sz="2000" b="1" dirty="0">
                <a:latin typeface="Tahoma" pitchFamily="34" charset="0"/>
              </a:rPr>
              <a:t>α</a:t>
            </a:r>
            <a:r>
              <a:rPr lang="zh-CN" altLang="en-US" sz="2000" b="1" dirty="0">
                <a:latin typeface="Tahoma" pitchFamily="34" charset="0"/>
              </a:rPr>
              <a:t>。</a:t>
            </a:r>
          </a:p>
          <a:p>
            <a:pPr algn="l">
              <a:lnSpc>
                <a:spcPct val="120000"/>
              </a:lnSpc>
              <a:spcBef>
                <a:spcPct val="30000"/>
              </a:spcBef>
            </a:pPr>
            <a:r>
              <a:rPr lang="zh-CN" altLang="en-US" sz="2000" b="1" dirty="0">
                <a:latin typeface="Tahoma" pitchFamily="34" charset="0"/>
              </a:rPr>
              <a:t>②</a:t>
            </a:r>
            <a:r>
              <a:rPr lang="zh-CN" altLang="en-US" sz="2000" b="1" dirty="0">
                <a:latin typeface="Tahoma" pitchFamily="34" charset="0"/>
                <a:sym typeface="Wingdings" pitchFamily="2" charset="2"/>
              </a:rPr>
              <a:t> </a:t>
            </a:r>
            <a:r>
              <a:rPr lang="zh-CN" altLang="en-US" sz="2000" b="1" dirty="0">
                <a:latin typeface="Times New Roman"/>
              </a:rPr>
              <a:t>“</a:t>
            </a:r>
            <a:r>
              <a:rPr lang="zh-CN" altLang="en-US" sz="2000" b="1" dirty="0">
                <a:solidFill>
                  <a:schemeClr val="hlink"/>
                </a:solidFill>
                <a:ea typeface="黑体" pitchFamily="2" charset="-122"/>
              </a:rPr>
              <a:t>唯一</a:t>
            </a:r>
            <a:r>
              <a:rPr lang="zh-CN" altLang="en-US" sz="2000" b="1" dirty="0">
                <a:latin typeface="Times New Roman"/>
              </a:rPr>
              <a:t>”</a:t>
            </a:r>
            <a:r>
              <a:rPr lang="zh-CN" altLang="en-US" sz="2000" b="1" dirty="0">
                <a:latin typeface="Tahoma" pitchFamily="34" charset="0"/>
              </a:rPr>
              <a:t>意味着每次</a:t>
            </a:r>
            <a:r>
              <a:rPr lang="zh-CN" altLang="en-US" sz="2000" b="1" dirty="0"/>
              <a:t>选择非终结符</a:t>
            </a:r>
            <a:r>
              <a:rPr lang="en-US" altLang="zh-CN" sz="2000" b="1" dirty="0"/>
              <a:t>U</a:t>
            </a:r>
            <a:r>
              <a:rPr lang="zh-CN" altLang="en-US" sz="2000" b="1" dirty="0"/>
              <a:t>哪一个规则时，选择是“确定的”。</a:t>
            </a:r>
            <a:endParaRPr lang="zh-CN" altLang="en-US" sz="2000" b="1" dirty="0">
              <a:latin typeface="Tahoma" pitchFamily="34" charset="0"/>
            </a:endParaRPr>
          </a:p>
        </p:txBody>
      </p:sp>
      <p:sp>
        <p:nvSpPr>
          <p:cNvPr id="65542" name="Text Box 6"/>
          <p:cNvSpPr txBox="1">
            <a:spLocks noChangeArrowheads="1"/>
          </p:cNvSpPr>
          <p:nvPr/>
        </p:nvSpPr>
        <p:spPr bwMode="auto">
          <a:xfrm>
            <a:off x="304800" y="4828041"/>
            <a:ext cx="8143875" cy="1015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7538">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latin typeface="Tahoma" pitchFamily="34" charset="0"/>
              </a:rPr>
              <a:t>什么类型的文法，才能做到这样的</a:t>
            </a:r>
            <a:r>
              <a:rPr lang="zh-CN" altLang="en-US" sz="2000" b="1" dirty="0">
                <a:latin typeface="Times New Roman"/>
              </a:rPr>
              <a:t>“</a:t>
            </a:r>
            <a:r>
              <a:rPr lang="zh-CN" altLang="en-US" sz="2000" b="1" dirty="0">
                <a:solidFill>
                  <a:schemeClr val="hlink"/>
                </a:solidFill>
              </a:rPr>
              <a:t>唯一</a:t>
            </a:r>
            <a:r>
              <a:rPr lang="zh-CN" altLang="en-US" sz="2000" b="1" dirty="0">
                <a:latin typeface="Times New Roman"/>
              </a:rPr>
              <a:t>”</a:t>
            </a:r>
            <a:r>
              <a:rPr lang="zh-CN" altLang="en-US" sz="2000" b="1" dirty="0">
                <a:latin typeface="Tahoma" pitchFamily="34" charset="0"/>
              </a:rPr>
              <a:t>呢？下面讨论文法应该满足的条件。</a:t>
            </a:r>
          </a:p>
        </p:txBody>
      </p:sp>
    </p:spTree>
    <p:extLst>
      <p:ext uri="{BB962C8B-B14F-4D97-AF65-F5344CB8AC3E}">
        <p14:creationId xmlns:p14="http://schemas.microsoft.com/office/powerpoint/2010/main" val="324707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p:cNvSpPr>
            <a:spLocks noGrp="1"/>
          </p:cNvSpPr>
          <p:nvPr>
            <p:ph type="sldNum" sz="quarter" idx="10"/>
          </p:nvPr>
        </p:nvSpPr>
        <p:spPr/>
        <p:txBody>
          <a:bodyPr/>
          <a:lstStyle/>
          <a:p>
            <a:fld id="{6BE0CDC2-56C8-4514-9848-269716104A2E}" type="slidenum">
              <a:rPr lang="en-US" altLang="zh-CN"/>
              <a:pPr/>
              <a:t>9</a:t>
            </a:fld>
            <a:endParaRPr lang="en-US" altLang="zh-CN"/>
          </a:p>
        </p:txBody>
      </p:sp>
      <p:sp>
        <p:nvSpPr>
          <p:cNvPr id="66562" name="Text Box 1026"/>
          <p:cNvSpPr txBox="1">
            <a:spLocks noChangeArrowheads="1"/>
          </p:cNvSpPr>
          <p:nvPr/>
        </p:nvSpPr>
        <p:spPr bwMode="auto">
          <a:xfrm>
            <a:off x="609600" y="838200"/>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98525" indent="-898525">
              <a:defRPr kumimoji="1" sz="2400">
                <a:solidFill>
                  <a:schemeClr val="tx1"/>
                </a:solidFill>
                <a:latin typeface="Times New Roman" charset="0"/>
                <a:ea typeface="宋体" pitchFamily="2" charset="-122"/>
              </a:defRPr>
            </a:lvl1pPr>
            <a:lvl2pPr marL="1143000">
              <a:defRPr kumimoji="1" sz="2400">
                <a:solidFill>
                  <a:schemeClr val="tx1"/>
                </a:solidFill>
                <a:latin typeface="Times New Roman" charset="0"/>
                <a:ea typeface="宋体" pitchFamily="2" charset="-122"/>
              </a:defRPr>
            </a:lvl2pPr>
            <a:lvl3pPr marL="1333500">
              <a:defRPr kumimoji="1" sz="2400">
                <a:solidFill>
                  <a:schemeClr val="tx1"/>
                </a:solidFill>
                <a:latin typeface="Times New Roman" charset="0"/>
                <a:ea typeface="宋体" pitchFamily="2" charset="-122"/>
              </a:defRPr>
            </a:lvl3pPr>
            <a:lvl4pPr marL="1524000">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pPr>
            <a:r>
              <a:rPr lang="zh-CN" altLang="en-US" sz="2000" b="1" dirty="0" smtClean="0"/>
              <a:t>例</a:t>
            </a:r>
            <a:r>
              <a:rPr lang="en-US" altLang="zh-CN" sz="2000" b="1" dirty="0" smtClean="0"/>
              <a:t>4.1 </a:t>
            </a:r>
            <a:r>
              <a:rPr lang="zh-CN" altLang="en-US" sz="2000" b="1" dirty="0"/>
              <a:t>设文法</a:t>
            </a:r>
            <a:r>
              <a:rPr lang="en-US" altLang="zh-CN" sz="2000" b="1" dirty="0"/>
              <a:t>G1[S]</a:t>
            </a:r>
            <a:r>
              <a:rPr lang="zh-CN" altLang="en-US" sz="2000" b="1" dirty="0"/>
              <a:t>定义如下，考察输入串</a:t>
            </a:r>
            <a:r>
              <a:rPr lang="en-US" altLang="zh-CN" sz="2000" b="1" dirty="0" err="1"/>
              <a:t>pccadd</a:t>
            </a:r>
            <a:r>
              <a:rPr lang="zh-CN" altLang="en-US" sz="2000" b="1" dirty="0"/>
              <a:t>的最左推导过程。 </a:t>
            </a:r>
          </a:p>
        </p:txBody>
      </p:sp>
      <p:sp>
        <p:nvSpPr>
          <p:cNvPr id="66563" name="Text Box 1027"/>
          <p:cNvSpPr txBox="1">
            <a:spLocks noChangeArrowheads="1"/>
          </p:cNvSpPr>
          <p:nvPr/>
        </p:nvSpPr>
        <p:spPr bwMode="auto">
          <a:xfrm>
            <a:off x="616857" y="1350258"/>
            <a:ext cx="25908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en-US" altLang="zh-CN" sz="2000" b="1" dirty="0">
                <a:latin typeface="Times New Roman" charset="0"/>
              </a:rPr>
              <a:t>G1[S]</a:t>
            </a:r>
            <a:r>
              <a:rPr lang="zh-CN" altLang="en-US" sz="2000" b="1" dirty="0">
                <a:latin typeface="Times New Roman" charset="0"/>
              </a:rPr>
              <a:t>：</a:t>
            </a:r>
            <a:r>
              <a:rPr lang="en-US" altLang="zh-CN" sz="2000" b="1" dirty="0" err="1">
                <a:latin typeface="Times New Roman" charset="0"/>
              </a:rPr>
              <a:t>S→pA︱qB</a:t>
            </a:r>
            <a:endParaRPr lang="en-US" altLang="zh-CN" sz="2000" b="1" dirty="0">
              <a:latin typeface="Times New Roman" charset="0"/>
            </a:endParaRPr>
          </a:p>
          <a:p>
            <a:pPr algn="just">
              <a:lnSpc>
                <a:spcPct val="120000"/>
              </a:lnSpc>
              <a:spcBef>
                <a:spcPct val="10000"/>
              </a:spcBef>
            </a:pPr>
            <a:r>
              <a:rPr lang="en-US" altLang="zh-CN" sz="2000" b="1" dirty="0">
                <a:latin typeface="Times New Roman" charset="0"/>
              </a:rPr>
              <a:t>              </a:t>
            </a:r>
            <a:r>
              <a:rPr lang="en-US" altLang="zh-CN" sz="2000" b="1" dirty="0" err="1">
                <a:latin typeface="Times New Roman" charset="0"/>
              </a:rPr>
              <a:t>A→cAd︱a</a:t>
            </a:r>
            <a:endParaRPr lang="en-US" altLang="zh-CN" sz="2000" b="1" dirty="0">
              <a:latin typeface="Times New Roman" charset="0"/>
            </a:endParaRPr>
          </a:p>
          <a:p>
            <a:pPr>
              <a:lnSpc>
                <a:spcPct val="120000"/>
              </a:lnSpc>
              <a:spcBef>
                <a:spcPct val="10000"/>
              </a:spcBef>
            </a:pPr>
            <a:r>
              <a:rPr lang="en-US" altLang="zh-CN" sz="2000" b="1" dirty="0">
                <a:latin typeface="Times New Roman" charset="0"/>
              </a:rPr>
              <a:t>          </a:t>
            </a:r>
            <a:r>
              <a:rPr lang="en-US" altLang="zh-CN" sz="2000" b="1" dirty="0" err="1" smtClean="0">
                <a:latin typeface="Times New Roman" charset="0"/>
              </a:rPr>
              <a:t>B</a:t>
            </a:r>
            <a:r>
              <a:rPr lang="en-US" altLang="zh-CN" sz="2000" b="1" dirty="0" err="1">
                <a:latin typeface="Times New Roman" charset="0"/>
              </a:rPr>
              <a:t>→dB︱b</a:t>
            </a:r>
            <a:r>
              <a:rPr lang="en-US" altLang="zh-CN" sz="2000" b="1" dirty="0">
                <a:latin typeface="Times New Roman" charset="0"/>
              </a:rPr>
              <a:t> </a:t>
            </a:r>
          </a:p>
        </p:txBody>
      </p:sp>
      <p:sp>
        <p:nvSpPr>
          <p:cNvPr id="66564" name="Text Box 1028"/>
          <p:cNvSpPr txBox="1">
            <a:spLocks noChangeArrowheads="1"/>
          </p:cNvSpPr>
          <p:nvPr/>
        </p:nvSpPr>
        <p:spPr bwMode="auto">
          <a:xfrm>
            <a:off x="787400" y="2971800"/>
            <a:ext cx="27432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000" b="1">
                <a:latin typeface="Times New Roman" charset="0"/>
              </a:rPr>
              <a:t>输入串：</a:t>
            </a:r>
            <a:r>
              <a:rPr lang="en-US" altLang="zh-CN" sz="2000" b="1">
                <a:solidFill>
                  <a:srgbClr val="FF0000"/>
                </a:solidFill>
                <a:latin typeface="Times New Roman" charset="0"/>
              </a:rPr>
              <a:t>p</a:t>
            </a:r>
            <a:r>
              <a:rPr lang="en-US" altLang="zh-CN" sz="2000" b="1">
                <a:latin typeface="Times New Roman" charset="0"/>
              </a:rPr>
              <a:t>ccadd</a:t>
            </a:r>
          </a:p>
          <a:p>
            <a:pPr>
              <a:lnSpc>
                <a:spcPct val="120000"/>
              </a:lnSpc>
              <a:spcBef>
                <a:spcPct val="10000"/>
              </a:spcBef>
            </a:pPr>
            <a:r>
              <a:rPr lang="zh-CN" altLang="en-US" sz="2000" b="1">
                <a:latin typeface="Times New Roman" charset="0"/>
              </a:rPr>
              <a:t>推   导：</a:t>
            </a:r>
            <a:r>
              <a:rPr lang="en-US" altLang="zh-CN" sz="2000" b="1">
                <a:latin typeface="Times New Roman" charset="0"/>
              </a:rPr>
              <a:t>S </a:t>
            </a:r>
            <a:r>
              <a:rPr lang="en-US" altLang="zh-CN" sz="2000" b="1">
                <a:latin typeface="Times New Roman" charset="0"/>
                <a:sym typeface="Symbol" pitchFamily="18" charset="2"/>
              </a:rPr>
              <a:t></a:t>
            </a:r>
            <a:r>
              <a:rPr lang="en-US" altLang="zh-CN" sz="2000" b="1">
                <a:solidFill>
                  <a:srgbClr val="FF0000"/>
                </a:solidFill>
                <a:latin typeface="Times New Roman" charset="0"/>
              </a:rPr>
              <a:t>p</a:t>
            </a:r>
            <a:r>
              <a:rPr lang="en-US" altLang="zh-CN" sz="2000" b="1">
                <a:latin typeface="Times New Roman" charset="0"/>
              </a:rPr>
              <a:t>A </a:t>
            </a:r>
          </a:p>
        </p:txBody>
      </p:sp>
      <p:sp>
        <p:nvSpPr>
          <p:cNvPr id="66565" name="Text Box 1029"/>
          <p:cNvSpPr txBox="1">
            <a:spLocks noChangeArrowheads="1"/>
          </p:cNvSpPr>
          <p:nvPr/>
        </p:nvSpPr>
        <p:spPr bwMode="auto">
          <a:xfrm>
            <a:off x="749300" y="3873500"/>
            <a:ext cx="35052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000" b="1" dirty="0">
                <a:latin typeface="Times New Roman" charset="0"/>
              </a:rPr>
              <a:t>输入串：</a:t>
            </a:r>
            <a:r>
              <a:rPr lang="en-US" altLang="zh-CN" sz="2000" b="1" dirty="0" err="1">
                <a:solidFill>
                  <a:srgbClr val="FF0000"/>
                </a:solidFill>
                <a:latin typeface="Times New Roman" charset="0"/>
              </a:rPr>
              <a:t>pc</a:t>
            </a:r>
            <a:r>
              <a:rPr lang="en-US" altLang="zh-CN" sz="2000" b="1" dirty="0" err="1">
                <a:latin typeface="Times New Roman" charset="0"/>
              </a:rPr>
              <a:t>cadd</a:t>
            </a:r>
            <a:endParaRPr lang="en-US" altLang="zh-CN" sz="2000" b="1" dirty="0">
              <a:latin typeface="Times New Roman" charset="0"/>
            </a:endParaRPr>
          </a:p>
          <a:p>
            <a:pPr>
              <a:lnSpc>
                <a:spcPct val="120000"/>
              </a:lnSpc>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a:latin typeface="Times New Roman" charset="0"/>
                <a:sym typeface="Symbol" pitchFamily="18" charset="2"/>
              </a:rPr>
              <a:t></a:t>
            </a:r>
            <a:r>
              <a:rPr lang="en-US" altLang="zh-CN" sz="2000" b="1" dirty="0" err="1">
                <a:solidFill>
                  <a:srgbClr val="FF0000"/>
                </a:solidFill>
                <a:latin typeface="Times New Roman" charset="0"/>
              </a:rPr>
              <a:t>p</a:t>
            </a:r>
            <a:r>
              <a:rPr lang="en-US" altLang="zh-CN" sz="2000" b="1" dirty="0" err="1">
                <a:latin typeface="Times New Roman" charset="0"/>
              </a:rPr>
              <a:t>A</a:t>
            </a:r>
            <a:r>
              <a:rPr lang="en-US" altLang="zh-CN" sz="2000" b="1" dirty="0" err="1">
                <a:latin typeface="Times New Roman" charset="0"/>
                <a:sym typeface="Symbol" pitchFamily="18" charset="2"/>
              </a:rPr>
              <a:t></a:t>
            </a:r>
            <a:r>
              <a:rPr lang="en-US" altLang="zh-CN" sz="2000" b="1" dirty="0" err="1">
                <a:solidFill>
                  <a:srgbClr val="FF0000"/>
                </a:solidFill>
                <a:latin typeface="Times New Roman" charset="0"/>
              </a:rPr>
              <a:t>pc</a:t>
            </a:r>
            <a:r>
              <a:rPr lang="en-US" altLang="zh-CN" sz="2000" b="1" dirty="0" err="1">
                <a:latin typeface="Times New Roman" charset="0"/>
              </a:rPr>
              <a:t>Ad</a:t>
            </a:r>
            <a:r>
              <a:rPr lang="en-US" altLang="zh-CN" sz="2000" b="1" dirty="0">
                <a:latin typeface="Times New Roman" charset="0"/>
              </a:rPr>
              <a:t> </a:t>
            </a:r>
          </a:p>
        </p:txBody>
      </p:sp>
      <p:sp>
        <p:nvSpPr>
          <p:cNvPr id="66566" name="Text Box 1030"/>
          <p:cNvSpPr txBox="1">
            <a:spLocks noChangeArrowheads="1"/>
          </p:cNvSpPr>
          <p:nvPr/>
        </p:nvSpPr>
        <p:spPr bwMode="auto">
          <a:xfrm>
            <a:off x="609600" y="4876800"/>
            <a:ext cx="4919663" cy="852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000" b="1" dirty="0">
                <a:latin typeface="Times New Roman" charset="0"/>
              </a:rPr>
              <a:t>输入串：</a:t>
            </a:r>
            <a:r>
              <a:rPr lang="en-US" altLang="zh-CN" sz="2000" b="1" dirty="0" err="1">
                <a:solidFill>
                  <a:srgbClr val="FF0000"/>
                </a:solidFill>
                <a:latin typeface="Times New Roman" charset="0"/>
              </a:rPr>
              <a:t>pcc</a:t>
            </a:r>
            <a:r>
              <a:rPr lang="en-US" altLang="zh-CN" sz="2000" b="1" dirty="0" err="1">
                <a:latin typeface="Times New Roman" charset="0"/>
              </a:rPr>
              <a:t>add</a:t>
            </a:r>
            <a:endParaRPr lang="en-US" altLang="zh-CN" sz="2000" b="1" dirty="0">
              <a:latin typeface="Times New Roman" charset="0"/>
            </a:endParaRPr>
          </a:p>
          <a:p>
            <a:pPr>
              <a:lnSpc>
                <a:spcPct val="120000"/>
              </a:lnSpc>
              <a:spcBef>
                <a:spcPct val="10000"/>
              </a:spcBef>
            </a:pPr>
            <a:r>
              <a:rPr lang="zh-CN" altLang="en-US" sz="2000" b="1" dirty="0">
                <a:latin typeface="Times New Roman" charset="0"/>
              </a:rPr>
              <a:t>推   导：</a:t>
            </a:r>
            <a:r>
              <a:rPr lang="en-US" altLang="zh-CN" sz="2000" b="1" dirty="0">
                <a:latin typeface="Times New Roman" charset="0"/>
              </a:rPr>
              <a:t>S </a:t>
            </a:r>
            <a:r>
              <a:rPr lang="en-US" altLang="zh-CN" sz="2000" b="1" dirty="0">
                <a:latin typeface="Times New Roman" charset="0"/>
                <a:sym typeface="Symbol" pitchFamily="18" charset="2"/>
              </a:rPr>
              <a:t></a:t>
            </a:r>
            <a:r>
              <a:rPr lang="en-US" altLang="zh-CN" sz="2000" b="1" dirty="0" err="1">
                <a:solidFill>
                  <a:srgbClr val="FF0000"/>
                </a:solidFill>
                <a:latin typeface="Times New Roman" charset="0"/>
              </a:rPr>
              <a:t>p</a:t>
            </a:r>
            <a:r>
              <a:rPr lang="en-US" altLang="zh-CN" sz="2000" b="1" dirty="0" err="1">
                <a:latin typeface="Times New Roman" charset="0"/>
              </a:rPr>
              <a:t>A</a:t>
            </a:r>
            <a:r>
              <a:rPr lang="en-US" altLang="zh-CN" sz="2000" b="1" dirty="0" err="1">
                <a:latin typeface="Times New Roman" charset="0"/>
                <a:sym typeface="Symbol" pitchFamily="18" charset="2"/>
              </a:rPr>
              <a:t></a:t>
            </a:r>
            <a:r>
              <a:rPr lang="en-US" altLang="zh-CN" sz="2000" b="1" dirty="0" err="1">
                <a:solidFill>
                  <a:srgbClr val="FF0000"/>
                </a:solidFill>
                <a:latin typeface="Times New Roman" charset="0"/>
              </a:rPr>
              <a:t>pc</a:t>
            </a:r>
            <a:r>
              <a:rPr lang="en-US" altLang="zh-CN" sz="2000" b="1" dirty="0" err="1">
                <a:latin typeface="Times New Roman" charset="0"/>
              </a:rPr>
              <a:t>Ad</a:t>
            </a:r>
            <a:r>
              <a:rPr lang="en-US" altLang="zh-CN" sz="2000" b="1" dirty="0" err="1">
                <a:latin typeface="Times New Roman" charset="0"/>
                <a:sym typeface="Symbol" pitchFamily="18" charset="2"/>
              </a:rPr>
              <a:t></a:t>
            </a:r>
            <a:r>
              <a:rPr lang="en-US" altLang="zh-CN" sz="2000" b="1" dirty="0" err="1">
                <a:solidFill>
                  <a:srgbClr val="FF0000"/>
                </a:solidFill>
                <a:latin typeface="Times New Roman" charset="0"/>
              </a:rPr>
              <a:t>pcc</a:t>
            </a:r>
            <a:r>
              <a:rPr lang="en-US" altLang="zh-CN" sz="2000" b="1" dirty="0" err="1">
                <a:latin typeface="Times New Roman" charset="0"/>
              </a:rPr>
              <a:t>Add</a:t>
            </a:r>
            <a:r>
              <a:rPr lang="en-US" altLang="zh-CN" sz="2000" b="1" dirty="0">
                <a:latin typeface="Times New Roman" charset="0"/>
              </a:rPr>
              <a:t> </a:t>
            </a:r>
          </a:p>
        </p:txBody>
      </p:sp>
      <p:sp>
        <p:nvSpPr>
          <p:cNvPr id="66567" name="Line 1031"/>
          <p:cNvSpPr>
            <a:spLocks noChangeShapeType="1"/>
          </p:cNvSpPr>
          <p:nvPr/>
        </p:nvSpPr>
        <p:spPr bwMode="auto">
          <a:xfrm>
            <a:off x="616857" y="3813402"/>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8" name="Line 1032"/>
          <p:cNvSpPr>
            <a:spLocks noChangeShapeType="1"/>
          </p:cNvSpPr>
          <p:nvPr/>
        </p:nvSpPr>
        <p:spPr bwMode="auto">
          <a:xfrm>
            <a:off x="606425" y="29718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9" name="Line 1033"/>
          <p:cNvSpPr>
            <a:spLocks noChangeShapeType="1"/>
          </p:cNvSpPr>
          <p:nvPr/>
        </p:nvSpPr>
        <p:spPr bwMode="auto">
          <a:xfrm>
            <a:off x="636588" y="47244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0" name="Line 1034"/>
          <p:cNvSpPr>
            <a:spLocks noChangeShapeType="1"/>
          </p:cNvSpPr>
          <p:nvPr/>
        </p:nvSpPr>
        <p:spPr bwMode="auto">
          <a:xfrm>
            <a:off x="677863" y="5715000"/>
            <a:ext cx="8001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1" name="AutoShape 1035"/>
          <p:cNvSpPr>
            <a:spLocks noChangeArrowheads="1"/>
          </p:cNvSpPr>
          <p:nvPr/>
        </p:nvSpPr>
        <p:spPr bwMode="auto">
          <a:xfrm>
            <a:off x="4267200" y="2514600"/>
            <a:ext cx="1447800" cy="914400"/>
          </a:xfrm>
          <a:prstGeom prst="wedgeRoundRectCallout">
            <a:avLst>
              <a:gd name="adj1" fmla="val -175111"/>
              <a:gd name="adj2" fmla="val 63221"/>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err="1">
                <a:latin typeface="Times New Roman" charset="0"/>
              </a:rPr>
              <a:t>pA</a:t>
            </a:r>
            <a:r>
              <a:rPr lang="en-US" altLang="zh-CN" sz="2000" b="1" dirty="0">
                <a:latin typeface="Times New Roman" charset="0"/>
              </a:rPr>
              <a:t> </a:t>
            </a:r>
            <a:r>
              <a:rPr lang="en-US" altLang="zh-CN" sz="2000" b="1" dirty="0">
                <a:latin typeface="Times New Roman" charset="0"/>
                <a:sym typeface="Symbol" pitchFamily="18" charset="2"/>
              </a:rPr>
              <a:t></a:t>
            </a:r>
            <a:r>
              <a:rPr lang="en-US" altLang="zh-CN" sz="2000" b="1" dirty="0">
                <a:solidFill>
                  <a:srgbClr val="FF0000"/>
                </a:solidFill>
                <a:latin typeface="Times New Roman" charset="0"/>
              </a:rPr>
              <a:t>p</a:t>
            </a:r>
            <a:r>
              <a:rPr lang="en-US" altLang="zh-CN" sz="2000" b="1" dirty="0">
                <a:latin typeface="Times New Roman" charset="0"/>
              </a:rPr>
              <a:t>…</a:t>
            </a:r>
          </a:p>
          <a:p>
            <a:r>
              <a:rPr lang="en-US" altLang="zh-CN" sz="2000" b="1" dirty="0" err="1">
                <a:latin typeface="Times New Roman" charset="0"/>
              </a:rPr>
              <a:t>qB</a:t>
            </a:r>
            <a:r>
              <a:rPr lang="en-US" altLang="zh-CN" sz="2000" b="1" dirty="0">
                <a:latin typeface="Times New Roman" charset="0"/>
              </a:rPr>
              <a:t> </a:t>
            </a:r>
            <a:r>
              <a:rPr lang="en-US" altLang="zh-CN" sz="2000" b="1" dirty="0">
                <a:latin typeface="Times New Roman" charset="0"/>
                <a:sym typeface="Symbol" pitchFamily="18" charset="2"/>
              </a:rPr>
              <a:t></a:t>
            </a:r>
            <a:r>
              <a:rPr lang="en-US" altLang="zh-CN" sz="2000" b="1" dirty="0">
                <a:solidFill>
                  <a:srgbClr val="FF0000"/>
                </a:solidFill>
                <a:latin typeface="Times New Roman" charset="0"/>
              </a:rPr>
              <a:t>p</a:t>
            </a:r>
            <a:r>
              <a:rPr lang="en-US" altLang="zh-CN" sz="2000" b="1" dirty="0">
                <a:latin typeface="Times New Roman" charset="0"/>
              </a:rPr>
              <a:t>…</a:t>
            </a:r>
          </a:p>
        </p:txBody>
      </p:sp>
      <p:sp>
        <p:nvSpPr>
          <p:cNvPr id="66572" name="Text Box 1036"/>
          <p:cNvSpPr txBox="1">
            <a:spLocks noChangeArrowheads="1"/>
          </p:cNvSpPr>
          <p:nvPr/>
        </p:nvSpPr>
        <p:spPr bwMode="auto">
          <a:xfrm>
            <a:off x="4736645" y="2554512"/>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6573" name="Text Box 1037"/>
          <p:cNvSpPr txBox="1">
            <a:spLocks noChangeArrowheads="1"/>
          </p:cNvSpPr>
          <p:nvPr/>
        </p:nvSpPr>
        <p:spPr bwMode="auto">
          <a:xfrm>
            <a:off x="4722131" y="286022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6574" name="Text Box 1038"/>
          <p:cNvSpPr txBox="1">
            <a:spLocks noChangeArrowheads="1"/>
          </p:cNvSpPr>
          <p:nvPr/>
        </p:nvSpPr>
        <p:spPr bwMode="auto">
          <a:xfrm>
            <a:off x="4724400" y="2895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a:t>
            </a:r>
          </a:p>
        </p:txBody>
      </p:sp>
      <p:sp>
        <p:nvSpPr>
          <p:cNvPr id="66575" name="AutoShape 1039"/>
          <p:cNvSpPr>
            <a:spLocks noChangeArrowheads="1"/>
          </p:cNvSpPr>
          <p:nvPr/>
        </p:nvSpPr>
        <p:spPr bwMode="auto">
          <a:xfrm>
            <a:off x="6172200" y="3124200"/>
            <a:ext cx="1524000" cy="914400"/>
          </a:xfrm>
          <a:prstGeom prst="wedgeRoundRectCallout">
            <a:avLst>
              <a:gd name="adj1" fmla="val -266190"/>
              <a:gd name="adj2" fmla="val 88767"/>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cAd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a:p>
            <a:r>
              <a:rPr lang="en-US" altLang="zh-CN" sz="2000" b="1">
                <a:latin typeface="Times New Roman" charset="0"/>
              </a:rPr>
              <a:t>a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p:txBody>
      </p:sp>
      <p:sp>
        <p:nvSpPr>
          <p:cNvPr id="66576" name="Text Box 1040"/>
          <p:cNvSpPr txBox="1">
            <a:spLocks noChangeArrowheads="1"/>
          </p:cNvSpPr>
          <p:nvPr/>
        </p:nvSpPr>
        <p:spPr bwMode="auto">
          <a:xfrm>
            <a:off x="6761842" y="3178626"/>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6577" name="Text Box 1041"/>
          <p:cNvSpPr txBox="1">
            <a:spLocks noChangeArrowheads="1"/>
          </p:cNvSpPr>
          <p:nvPr/>
        </p:nvSpPr>
        <p:spPr bwMode="auto">
          <a:xfrm>
            <a:off x="6605131" y="3484334"/>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6578" name="Text Box 1042"/>
          <p:cNvSpPr txBox="1">
            <a:spLocks noChangeArrowheads="1"/>
          </p:cNvSpPr>
          <p:nvPr/>
        </p:nvSpPr>
        <p:spPr bwMode="auto">
          <a:xfrm>
            <a:off x="6582228" y="3505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a:t>
            </a:r>
          </a:p>
        </p:txBody>
      </p:sp>
      <p:sp>
        <p:nvSpPr>
          <p:cNvPr id="66579" name="AutoShape 1043"/>
          <p:cNvSpPr>
            <a:spLocks noChangeArrowheads="1"/>
          </p:cNvSpPr>
          <p:nvPr/>
        </p:nvSpPr>
        <p:spPr bwMode="auto">
          <a:xfrm>
            <a:off x="6858000" y="4352925"/>
            <a:ext cx="1524000" cy="914400"/>
          </a:xfrm>
          <a:prstGeom prst="wedgeRoundRectCallout">
            <a:avLst>
              <a:gd name="adj1" fmla="val -263619"/>
              <a:gd name="adj2" fmla="val 67708"/>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latin typeface="Times New Roman" charset="0"/>
              </a:rPr>
              <a:t>cAd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a:p>
            <a:r>
              <a:rPr lang="en-US" altLang="zh-CN" sz="2000" b="1">
                <a:latin typeface="Times New Roman" charset="0"/>
              </a:rPr>
              <a:t>a </a:t>
            </a:r>
            <a:r>
              <a:rPr lang="en-US" altLang="zh-CN" sz="2000" b="1">
                <a:latin typeface="Times New Roman" charset="0"/>
                <a:sym typeface="Symbol" pitchFamily="18" charset="2"/>
              </a:rPr>
              <a:t></a:t>
            </a:r>
            <a:r>
              <a:rPr lang="en-US" altLang="zh-CN" sz="2000" b="1">
                <a:solidFill>
                  <a:srgbClr val="FF0000"/>
                </a:solidFill>
                <a:latin typeface="Times New Roman" charset="0"/>
              </a:rPr>
              <a:t>c</a:t>
            </a:r>
            <a:r>
              <a:rPr lang="en-US" altLang="zh-CN" sz="2000" b="1">
                <a:latin typeface="Times New Roman" charset="0"/>
              </a:rPr>
              <a:t>…</a:t>
            </a:r>
          </a:p>
        </p:txBody>
      </p:sp>
      <p:sp>
        <p:nvSpPr>
          <p:cNvPr id="66580" name="Text Box 1044"/>
          <p:cNvSpPr txBox="1">
            <a:spLocks noChangeArrowheads="1"/>
          </p:cNvSpPr>
          <p:nvPr/>
        </p:nvSpPr>
        <p:spPr bwMode="auto">
          <a:xfrm>
            <a:off x="7443106" y="439419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p>
        </p:txBody>
      </p:sp>
      <p:sp>
        <p:nvSpPr>
          <p:cNvPr id="66581" name="Text Box 1045"/>
          <p:cNvSpPr txBox="1">
            <a:spLocks noChangeArrowheads="1"/>
          </p:cNvSpPr>
          <p:nvPr/>
        </p:nvSpPr>
        <p:spPr bwMode="auto">
          <a:xfrm>
            <a:off x="7279592" y="470172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66582" name="Text Box 1046"/>
          <p:cNvSpPr txBox="1">
            <a:spLocks noChangeArrowheads="1"/>
          </p:cNvSpPr>
          <p:nvPr/>
        </p:nvSpPr>
        <p:spPr bwMode="auto">
          <a:xfrm>
            <a:off x="7253510" y="474730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a:t>
            </a:r>
          </a:p>
        </p:txBody>
      </p:sp>
      <p:sp>
        <p:nvSpPr>
          <p:cNvPr id="66583" name="Line 1047"/>
          <p:cNvSpPr>
            <a:spLocks noChangeShapeType="1"/>
          </p:cNvSpPr>
          <p:nvPr/>
        </p:nvSpPr>
        <p:spPr bwMode="auto">
          <a:xfrm>
            <a:off x="1981200" y="27432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5" name="Line 1049"/>
          <p:cNvSpPr>
            <a:spLocks noChangeShapeType="1"/>
          </p:cNvSpPr>
          <p:nvPr/>
        </p:nvSpPr>
        <p:spPr bwMode="auto">
          <a:xfrm>
            <a:off x="2078038" y="46482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8" name="Line 1052"/>
          <p:cNvSpPr>
            <a:spLocks noChangeShapeType="1"/>
          </p:cNvSpPr>
          <p:nvPr/>
        </p:nvSpPr>
        <p:spPr bwMode="auto">
          <a:xfrm>
            <a:off x="2090058" y="36576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Text Box 1030"/>
          <p:cNvSpPr txBox="1">
            <a:spLocks noChangeArrowheads="1"/>
          </p:cNvSpPr>
          <p:nvPr/>
        </p:nvSpPr>
        <p:spPr bwMode="auto">
          <a:xfrm>
            <a:off x="481694" y="5791200"/>
            <a:ext cx="7062106" cy="8617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10000"/>
              </a:spcBef>
            </a:pPr>
            <a:r>
              <a:rPr lang="zh-CN" altLang="en-US" sz="2000" b="1" dirty="0" smtClean="0">
                <a:latin typeface="Times New Roman" charset="0"/>
              </a:rPr>
              <a:t>输入串：</a:t>
            </a:r>
            <a:r>
              <a:rPr lang="en-US" altLang="zh-CN" sz="2000" b="1" dirty="0" err="1" smtClean="0">
                <a:solidFill>
                  <a:srgbClr val="FF0000"/>
                </a:solidFill>
                <a:latin typeface="Times New Roman" charset="0"/>
              </a:rPr>
              <a:t>pcc</a:t>
            </a:r>
            <a:r>
              <a:rPr lang="en-US" altLang="zh-CN" sz="2000" b="1" dirty="0" err="1" smtClean="0">
                <a:latin typeface="Times New Roman" charset="0"/>
              </a:rPr>
              <a:t>add</a:t>
            </a:r>
            <a:endParaRPr lang="en-US" altLang="zh-CN" sz="2000" b="1" dirty="0" smtClean="0">
              <a:latin typeface="Times New Roman" charset="0"/>
            </a:endParaRPr>
          </a:p>
          <a:p>
            <a:pPr>
              <a:lnSpc>
                <a:spcPct val="120000"/>
              </a:lnSpc>
              <a:spcBef>
                <a:spcPct val="10000"/>
              </a:spcBef>
            </a:pPr>
            <a:r>
              <a:rPr lang="zh-CN" altLang="en-US" sz="2000" b="1" dirty="0" smtClean="0">
                <a:latin typeface="Times New Roman" charset="0"/>
              </a:rPr>
              <a:t>推   导：</a:t>
            </a:r>
            <a:r>
              <a:rPr lang="en-US" altLang="zh-CN" sz="2000" b="1" dirty="0" smtClean="0">
                <a:latin typeface="Times New Roman" charset="0"/>
              </a:rPr>
              <a:t>S </a:t>
            </a:r>
            <a:r>
              <a:rPr lang="en-US" altLang="zh-CN" sz="2000" b="1" dirty="0" smtClean="0">
                <a:latin typeface="Times New Roman" charset="0"/>
                <a:sym typeface="Symbol" pitchFamily="18" charset="2"/>
              </a:rPr>
              <a:t></a:t>
            </a:r>
            <a:r>
              <a:rPr lang="en-US" altLang="zh-CN" sz="2000" b="1" dirty="0" err="1" smtClean="0">
                <a:solidFill>
                  <a:srgbClr val="FF0000"/>
                </a:solidFill>
                <a:latin typeface="Times New Roman" charset="0"/>
              </a:rPr>
              <a:t>p</a:t>
            </a:r>
            <a:r>
              <a:rPr lang="en-US" altLang="zh-CN" sz="2000" b="1" dirty="0" err="1" smtClean="0">
                <a:latin typeface="Times New Roman" charset="0"/>
              </a:rPr>
              <a:t>A</a:t>
            </a:r>
            <a:r>
              <a:rPr lang="en-US" altLang="zh-CN" sz="2000" b="1" dirty="0" err="1" smtClean="0">
                <a:latin typeface="Times New Roman" charset="0"/>
                <a:sym typeface="Symbol" pitchFamily="18" charset="2"/>
              </a:rPr>
              <a:t></a:t>
            </a:r>
            <a:r>
              <a:rPr lang="en-US" altLang="zh-CN" sz="2000" b="1" dirty="0" err="1" smtClean="0">
                <a:solidFill>
                  <a:srgbClr val="FF0000"/>
                </a:solidFill>
                <a:latin typeface="Times New Roman" charset="0"/>
              </a:rPr>
              <a:t>pc</a:t>
            </a:r>
            <a:r>
              <a:rPr lang="en-US" altLang="zh-CN" sz="2000" b="1" dirty="0" err="1" smtClean="0">
                <a:latin typeface="Times New Roman" charset="0"/>
              </a:rPr>
              <a:t>Ad</a:t>
            </a:r>
            <a:r>
              <a:rPr lang="en-US" altLang="zh-CN" sz="2000" b="1" dirty="0" err="1" smtClean="0">
                <a:latin typeface="Times New Roman" charset="0"/>
                <a:sym typeface="Symbol" pitchFamily="18" charset="2"/>
              </a:rPr>
              <a:t></a:t>
            </a:r>
            <a:r>
              <a:rPr lang="en-US" altLang="zh-CN" sz="2000" b="1" dirty="0" err="1" smtClean="0">
                <a:solidFill>
                  <a:srgbClr val="FF0000"/>
                </a:solidFill>
                <a:latin typeface="Times New Roman" charset="0"/>
              </a:rPr>
              <a:t>pcc</a:t>
            </a:r>
            <a:r>
              <a:rPr lang="en-US" altLang="zh-CN" sz="2000" b="1" dirty="0" err="1" smtClean="0">
                <a:latin typeface="Times New Roman" charset="0"/>
              </a:rPr>
              <a:t>Add</a:t>
            </a:r>
            <a:r>
              <a:rPr lang="en-US" altLang="zh-CN" sz="2000" b="1" dirty="0" smtClean="0">
                <a:latin typeface="Times New Roman" charset="0"/>
              </a:rPr>
              <a:t> </a:t>
            </a:r>
            <a:r>
              <a:rPr lang="en-US" altLang="zh-CN" sz="2000" b="1" dirty="0" smtClean="0">
                <a:latin typeface="Times New Roman" charset="0"/>
                <a:sym typeface="Symbol" pitchFamily="18" charset="2"/>
              </a:rPr>
              <a:t></a:t>
            </a:r>
            <a:r>
              <a:rPr lang="en-US" altLang="zh-CN" sz="2000" b="1" dirty="0" err="1" smtClean="0">
                <a:solidFill>
                  <a:srgbClr val="FF0000"/>
                </a:solidFill>
                <a:latin typeface="Times New Roman" charset="0"/>
              </a:rPr>
              <a:t>pcca</a:t>
            </a:r>
            <a:r>
              <a:rPr lang="en-US" altLang="zh-CN" sz="2000" b="1" dirty="0" err="1" smtClean="0">
                <a:latin typeface="Times New Roman" charset="0"/>
              </a:rPr>
              <a:t>dd</a:t>
            </a:r>
            <a:r>
              <a:rPr lang="en-US" altLang="zh-CN" sz="2000" b="1" dirty="0" smtClean="0">
                <a:latin typeface="Times New Roman" charset="0"/>
              </a:rPr>
              <a:t> </a:t>
            </a:r>
          </a:p>
        </p:txBody>
      </p:sp>
      <p:sp>
        <p:nvSpPr>
          <p:cNvPr id="31" name="Line 1049"/>
          <p:cNvSpPr>
            <a:spLocks noChangeShapeType="1"/>
          </p:cNvSpPr>
          <p:nvPr/>
        </p:nvSpPr>
        <p:spPr bwMode="auto">
          <a:xfrm>
            <a:off x="2057400" y="5600700"/>
            <a:ext cx="0" cy="3810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AutoShape 1039"/>
          <p:cNvSpPr>
            <a:spLocks noChangeArrowheads="1"/>
          </p:cNvSpPr>
          <p:nvPr/>
        </p:nvSpPr>
        <p:spPr bwMode="auto">
          <a:xfrm>
            <a:off x="7279592" y="5334000"/>
            <a:ext cx="1524000" cy="914400"/>
          </a:xfrm>
          <a:prstGeom prst="wedgeRoundRectCallout">
            <a:avLst>
              <a:gd name="adj1" fmla="val -202381"/>
              <a:gd name="adj2" fmla="val 63370"/>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err="1">
                <a:latin typeface="Times New Roman" charset="0"/>
              </a:rPr>
              <a:t>cAd</a:t>
            </a:r>
            <a:r>
              <a:rPr lang="en-US" altLang="zh-CN" sz="2000" b="1" dirty="0">
                <a:latin typeface="Times New Roman" charset="0"/>
              </a:rPr>
              <a:t> </a:t>
            </a:r>
            <a:r>
              <a:rPr lang="en-US" altLang="zh-CN" sz="2000" b="1" dirty="0" smtClean="0">
                <a:latin typeface="Times New Roman" charset="0"/>
                <a:sym typeface="Symbol" pitchFamily="18" charset="2"/>
              </a:rPr>
              <a:t></a:t>
            </a:r>
            <a:r>
              <a:rPr lang="en-US" altLang="zh-CN" sz="2000" b="1" dirty="0" smtClean="0">
                <a:solidFill>
                  <a:srgbClr val="FF0000"/>
                </a:solidFill>
                <a:latin typeface="Times New Roman" charset="0"/>
                <a:sym typeface="Symbol" pitchFamily="18" charset="2"/>
              </a:rPr>
              <a:t>a</a:t>
            </a:r>
            <a:r>
              <a:rPr lang="en-US" altLang="zh-CN" sz="2000" b="1" dirty="0" smtClean="0">
                <a:latin typeface="Times New Roman" charset="0"/>
              </a:rPr>
              <a:t>…</a:t>
            </a:r>
            <a:endParaRPr lang="en-US" altLang="zh-CN" sz="2000" b="1" dirty="0">
              <a:latin typeface="Times New Roman" charset="0"/>
            </a:endParaRPr>
          </a:p>
          <a:p>
            <a:r>
              <a:rPr lang="en-US" altLang="zh-CN" sz="2000" b="1" dirty="0">
                <a:latin typeface="Times New Roman" charset="0"/>
              </a:rPr>
              <a:t>a </a:t>
            </a:r>
            <a:r>
              <a:rPr lang="en-US" altLang="zh-CN" sz="2000" b="1" dirty="0" smtClean="0">
                <a:latin typeface="Times New Roman" charset="0"/>
                <a:sym typeface="Symbol" pitchFamily="18" charset="2"/>
              </a:rPr>
              <a:t></a:t>
            </a:r>
            <a:r>
              <a:rPr lang="en-US" altLang="zh-CN" sz="2000" b="1" dirty="0" smtClean="0">
                <a:solidFill>
                  <a:srgbClr val="FF0000"/>
                </a:solidFill>
                <a:latin typeface="Times New Roman" charset="0"/>
                <a:sym typeface="Symbol" pitchFamily="18" charset="2"/>
              </a:rPr>
              <a:t>a</a:t>
            </a:r>
            <a:r>
              <a:rPr lang="en-US" altLang="zh-CN" sz="2000" b="1" dirty="0" smtClean="0">
                <a:latin typeface="Times New Roman" charset="0"/>
              </a:rPr>
              <a:t>…</a:t>
            </a:r>
            <a:endParaRPr lang="en-US" altLang="zh-CN" sz="2000" b="1" dirty="0">
              <a:latin typeface="Times New Roman" charset="0"/>
            </a:endParaRPr>
          </a:p>
        </p:txBody>
      </p:sp>
      <p:sp>
        <p:nvSpPr>
          <p:cNvPr id="33" name="Text Box 1046"/>
          <p:cNvSpPr txBox="1">
            <a:spLocks noChangeArrowheads="1"/>
          </p:cNvSpPr>
          <p:nvPr/>
        </p:nvSpPr>
        <p:spPr bwMode="auto">
          <a:xfrm>
            <a:off x="78486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a:t>
            </a:r>
          </a:p>
        </p:txBody>
      </p:sp>
      <p:sp>
        <p:nvSpPr>
          <p:cNvPr id="3" name="云形标注 2"/>
          <p:cNvSpPr/>
          <p:nvPr/>
        </p:nvSpPr>
        <p:spPr bwMode="auto">
          <a:xfrm>
            <a:off x="3530600" y="1158875"/>
            <a:ext cx="5272992" cy="1395637"/>
          </a:xfrm>
          <a:prstGeom prst="cloudCallout">
            <a:avLst>
              <a:gd name="adj1" fmla="val -56266"/>
              <a:gd name="adj2" fmla="val 7779"/>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华文行楷" pitchFamily="2" charset="-122"/>
                <a:ea typeface="华文行楷" pitchFamily="2" charset="-122"/>
              </a:rPr>
              <a:t>1.</a:t>
            </a:r>
            <a:r>
              <a:rPr kumimoji="0" lang="zh-CN" altLang="en-US" sz="1800" b="1" i="0" u="none" strike="noStrike" cap="none" normalizeH="0" baseline="0" dirty="0" smtClean="0">
                <a:ln>
                  <a:noFill/>
                </a:ln>
                <a:solidFill>
                  <a:srgbClr val="FF0000"/>
                </a:solidFill>
                <a:effectLst/>
                <a:latin typeface="华文行楷" pitchFamily="2" charset="-122"/>
                <a:ea typeface="华文行楷" pitchFamily="2" charset="-122"/>
              </a:rPr>
              <a:t>每个产生式的右部都由终结符开始</a:t>
            </a:r>
            <a:endParaRPr kumimoji="0" lang="en-US" altLang="zh-CN" sz="1800" b="1" i="0" u="none" strike="noStrike" cap="none" normalizeH="0" baseline="0" dirty="0" smtClean="0">
              <a:ln>
                <a:noFill/>
              </a:ln>
              <a:solidFill>
                <a:srgbClr val="FF0000"/>
              </a:solidFill>
              <a:effectLst/>
              <a:latin typeface="华文行楷" pitchFamily="2" charset="-122"/>
              <a:ea typeface="华文行楷"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b="1" dirty="0" smtClean="0">
                <a:solidFill>
                  <a:srgbClr val="FF0000"/>
                </a:solidFill>
                <a:latin typeface="华文行楷" pitchFamily="2" charset="-122"/>
                <a:ea typeface="华文行楷" pitchFamily="2" charset="-122"/>
              </a:rPr>
              <a:t>2.</a:t>
            </a:r>
            <a:r>
              <a:rPr lang="zh-CN" altLang="en-US" b="1" dirty="0" smtClean="0">
                <a:solidFill>
                  <a:srgbClr val="FF0000"/>
                </a:solidFill>
                <a:latin typeface="华文行楷" pitchFamily="2" charset="-122"/>
                <a:ea typeface="华文行楷" pitchFamily="2" charset="-122"/>
              </a:rPr>
              <a:t>左部相同的产生式的右部由不同的终结符开始</a:t>
            </a:r>
            <a:endParaRPr lang="en-US" altLang="zh-CN" b="1" dirty="0" smtClean="0">
              <a:solidFill>
                <a:srgbClr val="FF0000"/>
              </a:solidFill>
              <a:latin typeface="华文行楷" pitchFamily="2" charset="-122"/>
              <a:ea typeface="华文行楷"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华文行楷" pitchFamily="2" charset="-122"/>
                <a:ea typeface="华文行楷" pitchFamily="2" charset="-122"/>
              </a:rPr>
              <a:t>通过左移一个输入符号就能够确定选定的规则</a:t>
            </a:r>
          </a:p>
        </p:txBody>
      </p:sp>
      <p:sp>
        <p:nvSpPr>
          <p:cNvPr id="34" name="Text Box 3"/>
          <p:cNvSpPr txBox="1">
            <a:spLocks noChangeArrowheads="1"/>
          </p:cNvSpPr>
          <p:nvPr/>
        </p:nvSpPr>
        <p:spPr bwMode="auto">
          <a:xfrm>
            <a:off x="304800" y="381000"/>
            <a:ext cx="68380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b="1" dirty="0" smtClean="0">
                <a:solidFill>
                  <a:srgbClr val="0000FF"/>
                </a:solidFill>
                <a:latin typeface="Times New Roman" charset="0"/>
              </a:rPr>
              <a:t>能进行确定</a:t>
            </a:r>
            <a:r>
              <a:rPr lang="zh-CN" altLang="en-US" sz="2000" b="1" dirty="0">
                <a:solidFill>
                  <a:srgbClr val="0000FF"/>
                </a:solidFill>
                <a:latin typeface="Times New Roman" charset="0"/>
              </a:rPr>
              <a:t>的自顶向下</a:t>
            </a:r>
            <a:r>
              <a:rPr lang="zh-CN" altLang="en-US" sz="2000" b="1" dirty="0" smtClean="0">
                <a:solidFill>
                  <a:srgbClr val="0000FF"/>
                </a:solidFill>
                <a:latin typeface="Times New Roman" charset="0"/>
              </a:rPr>
              <a:t>语法分析的文法特征</a:t>
            </a:r>
            <a:r>
              <a:rPr lang="en-US" altLang="zh-CN" sz="2000" b="1" dirty="0" smtClean="0">
                <a:solidFill>
                  <a:srgbClr val="0000FF"/>
                </a:solidFill>
                <a:latin typeface="Times New Roman" charset="0"/>
              </a:rPr>
              <a:t>1</a:t>
            </a:r>
            <a:r>
              <a:rPr lang="zh-CN" altLang="en-US" sz="2000" b="1" dirty="0" smtClean="0">
                <a:solidFill>
                  <a:srgbClr val="0000FF"/>
                </a:solidFill>
                <a:latin typeface="Times New Roman" charset="0"/>
              </a:rPr>
              <a:t>    </a:t>
            </a:r>
            <a:endParaRPr lang="zh-CN" altLang="en-US" sz="2000" b="1" dirty="0">
              <a:solidFill>
                <a:srgbClr val="0000FF"/>
              </a:solidFill>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1828586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5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5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5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5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5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animBg="1"/>
      <p:bldP spid="66572" grpId="0"/>
      <p:bldP spid="66573" grpId="0"/>
      <p:bldP spid="66574" grpId="0"/>
      <p:bldP spid="66575" grpId="0" animBg="1"/>
      <p:bldP spid="66576" grpId="0"/>
      <p:bldP spid="66577" grpId="0"/>
      <p:bldP spid="66578" grpId="0"/>
      <p:bldP spid="66579" grpId="0" animBg="1"/>
      <p:bldP spid="66580" grpId="0"/>
      <p:bldP spid="66581" grpId="0"/>
      <p:bldP spid="66582" grpId="0"/>
      <p:bldP spid="32" grpId="0" animBg="1"/>
      <p:bldP spid="33" grpId="0"/>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2852f34e175e7681e8c43ef1c52965c5fdcfc9"/>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微软雅黑"/>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4221</TotalTime>
  <Words>5682</Words>
  <Application>Microsoft Office PowerPoint</Application>
  <PresentationFormat>全屏显示(4:3)</PresentationFormat>
  <Paragraphs>709</Paragraphs>
  <Slides>45</Slides>
  <Notes>1</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默认设计模板</vt:lpstr>
      <vt:lpstr>第4章　自顶向下语法分析方法 </vt:lpstr>
      <vt:lpstr>第4章  自顶向下语法分析方法 </vt:lpstr>
      <vt:lpstr>PowerPoint 演示文稿</vt:lpstr>
      <vt:lpstr>PowerPoint 演示文稿</vt:lpstr>
      <vt:lpstr>PowerPoint 演示文稿</vt:lpstr>
      <vt:lpstr>4.1　自顶向下语法分析思想</vt:lpstr>
      <vt:lpstr>例2.10   以下列文法G[S]为例，说明推导法的思想。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LL(1)文法的判别</vt:lpstr>
      <vt:lpstr>PowerPoint 演示文稿</vt:lpstr>
      <vt:lpstr>4.2.2　计算FIRST(X)集</vt:lpstr>
      <vt:lpstr>4.2.3　计算FIRST(α)集</vt:lpstr>
      <vt:lpstr>4.2.4　计算FOLLOW集</vt:lpstr>
      <vt:lpstr>PowerPoint 演示文稿</vt:lpstr>
      <vt:lpstr>PowerPoint 演示文稿</vt:lpstr>
      <vt:lpstr>PowerPoint 演示文稿</vt:lpstr>
      <vt:lpstr>4.3　某些非LL(1)文法到LL(1)文法的等价变换</vt:lpstr>
      <vt:lpstr>4.3.1　提取左公共因子方法</vt:lpstr>
      <vt:lpstr>4.3.2　消除左递归方法</vt:lpstr>
      <vt:lpstr>PowerPoint 演示文稿</vt:lpstr>
      <vt:lpstr>PowerPoint 演示文稿</vt:lpstr>
      <vt:lpstr>PowerPoint 演示文稿</vt:lpstr>
      <vt:lpstr>4.4　确定的自顶向下语法分析方法</vt:lpstr>
      <vt:lpstr>递归 子程序分析的编写</vt:lpstr>
      <vt:lpstr>PowerPoint 演示文稿</vt:lpstr>
      <vt:lpstr>PowerPoint 演示文稿</vt:lpstr>
      <vt:lpstr>PowerPoint 演示文稿</vt:lpstr>
      <vt:lpstr>4.4.2　预测分析法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172</cp:revision>
  <cp:lastPrinted>1601-01-01T00:00:00Z</cp:lastPrinted>
  <dcterms:created xsi:type="dcterms:W3CDTF">1601-01-01T00:00:00Z</dcterms:created>
  <dcterms:modified xsi:type="dcterms:W3CDTF">2016-03-20T14:41:56Z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