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handoutMasterIdLst>
    <p:handoutMasterId r:id="rId23"/>
  </p:handoutMasterIdLst>
  <p:sldIdLst>
    <p:sldId id="279"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6" r:id="rId20"/>
    <p:sldId id="277" r:id="rId21"/>
    <p:sldId id="278" r:id="rId22"/>
  </p:sldIdLst>
  <p:sldSz cx="9144000" cy="6858000" type="screen4x3"/>
  <p:notesSz cx="6858000" cy="9144000"/>
  <p:custDataLst>
    <p:tags r:id="rId24"/>
  </p:custDataLst>
  <p:defaultTextStyle>
    <a:defPPr>
      <a:defRPr lang="zh-CN"/>
    </a:defPPr>
    <a:lvl1pPr algn="ctr"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D6009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96" y="-204"/>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19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lvl1pPr>
          </a:lstStyle>
          <a:p>
            <a:pPr>
              <a:defRPr/>
            </a:pPr>
            <a:endParaRPr lang="en-US" altLang="zh-CN"/>
          </a:p>
        </p:txBody>
      </p:sp>
      <p:sp>
        <p:nvSpPr>
          <p:cNvPr id="614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614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lvl1pPr>
          </a:lstStyle>
          <a:p>
            <a:pPr>
              <a:defRPr/>
            </a:pPr>
            <a:endParaRPr lang="en-US" altLang="zh-CN"/>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6D18328-8019-4361-B4B1-015E6E76845E}" type="slidenum">
              <a:rPr lang="en-US" altLang="zh-CN"/>
              <a:pPr>
                <a:defRPr/>
              </a:pPr>
              <a:t>‹#›</a:t>
            </a:fld>
            <a:endParaRPr lang="en-US" altLang="zh-CN"/>
          </a:p>
        </p:txBody>
      </p:sp>
    </p:spTree>
    <p:extLst>
      <p:ext uri="{BB962C8B-B14F-4D97-AF65-F5344CB8AC3E}">
        <p14:creationId xmlns:p14="http://schemas.microsoft.com/office/powerpoint/2010/main" val="18948235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23B4500-5C2F-431F-A3C8-374C1DECC0DB}" type="slidenum">
              <a:rPr lang="en-US" altLang="zh-CN"/>
              <a:pPr>
                <a:defRPr/>
              </a:pPr>
              <a:t>‹#›</a:t>
            </a:fld>
            <a:endParaRPr lang="en-US" altLang="zh-CN"/>
          </a:p>
        </p:txBody>
      </p:sp>
    </p:spTree>
    <p:extLst>
      <p:ext uri="{BB962C8B-B14F-4D97-AF65-F5344CB8AC3E}">
        <p14:creationId xmlns:p14="http://schemas.microsoft.com/office/powerpoint/2010/main" val="20977398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4865311-10D0-4418-BFCD-E7D4C65C88E5}" type="slidenum">
              <a:rPr lang="en-US" altLang="zh-CN"/>
              <a:pPr>
                <a:defRPr/>
              </a:pPr>
              <a:t>‹#›</a:t>
            </a:fld>
            <a:endParaRPr lang="en-US" altLang="zh-CN"/>
          </a:p>
        </p:txBody>
      </p:sp>
    </p:spTree>
    <p:extLst>
      <p:ext uri="{BB962C8B-B14F-4D97-AF65-F5344CB8AC3E}">
        <p14:creationId xmlns:p14="http://schemas.microsoft.com/office/powerpoint/2010/main" val="212539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0"/>
            <a:ext cx="2114550" cy="559276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0"/>
            <a:ext cx="6191250" cy="55927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AC5FE82-FA7B-4F16-8299-6D26F2040E89}" type="slidenum">
              <a:rPr lang="en-US" altLang="zh-CN"/>
              <a:pPr>
                <a:defRPr/>
              </a:pPr>
              <a:t>‹#›</a:t>
            </a:fld>
            <a:endParaRPr lang="en-US" altLang="zh-CN"/>
          </a:p>
        </p:txBody>
      </p:sp>
    </p:spTree>
    <p:extLst>
      <p:ext uri="{BB962C8B-B14F-4D97-AF65-F5344CB8AC3E}">
        <p14:creationId xmlns:p14="http://schemas.microsoft.com/office/powerpoint/2010/main" val="86562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DD93754-956D-4607-88EE-8D3D4F4C9961}" type="slidenum">
              <a:rPr lang="en-US" altLang="zh-CN"/>
              <a:pPr>
                <a:defRPr/>
              </a:pPr>
              <a:t>‹#›</a:t>
            </a:fld>
            <a:endParaRPr lang="en-US" altLang="zh-CN"/>
          </a:p>
        </p:txBody>
      </p:sp>
    </p:spTree>
    <p:extLst>
      <p:ext uri="{BB962C8B-B14F-4D97-AF65-F5344CB8AC3E}">
        <p14:creationId xmlns:p14="http://schemas.microsoft.com/office/powerpoint/2010/main" val="327230124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CA1580-6926-4F18-ABBC-5CEE5FF9EE06}" type="slidenum">
              <a:rPr lang="en-US" altLang="zh-CN"/>
              <a:pPr>
                <a:defRPr/>
              </a:pPr>
              <a:t>‹#›</a:t>
            </a:fld>
            <a:endParaRPr lang="en-US" altLang="zh-CN"/>
          </a:p>
        </p:txBody>
      </p:sp>
    </p:spTree>
    <p:extLst>
      <p:ext uri="{BB962C8B-B14F-4D97-AF65-F5344CB8AC3E}">
        <p14:creationId xmlns:p14="http://schemas.microsoft.com/office/powerpoint/2010/main" val="3042489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419600" y="10668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63943B7-3382-4D1B-B202-577D058EA251}" type="slidenum">
              <a:rPr lang="en-US" altLang="zh-CN"/>
              <a:pPr>
                <a:defRPr/>
              </a:pPr>
              <a:t>‹#›</a:t>
            </a:fld>
            <a:endParaRPr lang="en-US" altLang="zh-CN"/>
          </a:p>
        </p:txBody>
      </p:sp>
    </p:spTree>
    <p:extLst>
      <p:ext uri="{BB962C8B-B14F-4D97-AF65-F5344CB8AC3E}">
        <p14:creationId xmlns:p14="http://schemas.microsoft.com/office/powerpoint/2010/main" val="2034345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1357419-E399-451D-9958-4A83EFF3BBBE}" type="slidenum">
              <a:rPr lang="en-US" altLang="zh-CN"/>
              <a:pPr>
                <a:defRPr/>
              </a:pPr>
              <a:t>‹#›</a:t>
            </a:fld>
            <a:endParaRPr lang="en-US" altLang="zh-CN"/>
          </a:p>
        </p:txBody>
      </p:sp>
    </p:spTree>
    <p:extLst>
      <p:ext uri="{BB962C8B-B14F-4D97-AF65-F5344CB8AC3E}">
        <p14:creationId xmlns:p14="http://schemas.microsoft.com/office/powerpoint/2010/main" val="2145054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3DB270A-F450-4E02-8729-526B28BB75BE}" type="slidenum">
              <a:rPr lang="en-US" altLang="zh-CN"/>
              <a:pPr>
                <a:defRPr/>
              </a:pPr>
              <a:t>‹#›</a:t>
            </a:fld>
            <a:endParaRPr lang="en-US" altLang="zh-CN"/>
          </a:p>
        </p:txBody>
      </p:sp>
    </p:spTree>
    <p:extLst>
      <p:ext uri="{BB962C8B-B14F-4D97-AF65-F5344CB8AC3E}">
        <p14:creationId xmlns:p14="http://schemas.microsoft.com/office/powerpoint/2010/main" val="707987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DE2C796-56F2-45A8-84A5-C73D166BDF25}" type="slidenum">
              <a:rPr lang="en-US" altLang="zh-CN"/>
              <a:pPr>
                <a:defRPr/>
              </a:pPr>
              <a:t>‹#›</a:t>
            </a:fld>
            <a:endParaRPr lang="en-US" altLang="zh-CN"/>
          </a:p>
        </p:txBody>
      </p:sp>
    </p:spTree>
    <p:extLst>
      <p:ext uri="{BB962C8B-B14F-4D97-AF65-F5344CB8AC3E}">
        <p14:creationId xmlns:p14="http://schemas.microsoft.com/office/powerpoint/2010/main" val="13950664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04AC6A1-31F0-43BA-965D-85A609C128BC}" type="slidenum">
              <a:rPr lang="en-US" altLang="zh-CN"/>
              <a:pPr>
                <a:defRPr/>
              </a:pPr>
              <a:t>‹#›</a:t>
            </a:fld>
            <a:endParaRPr lang="en-US" altLang="zh-CN"/>
          </a:p>
        </p:txBody>
      </p:sp>
    </p:spTree>
    <p:extLst>
      <p:ext uri="{BB962C8B-B14F-4D97-AF65-F5344CB8AC3E}">
        <p14:creationId xmlns:p14="http://schemas.microsoft.com/office/powerpoint/2010/main" val="249002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A38E85A-72B2-4D33-A6AD-F3788D5077B2}" type="slidenum">
              <a:rPr lang="en-US" altLang="zh-CN"/>
              <a:pPr>
                <a:defRPr/>
              </a:pPr>
              <a:t>‹#›</a:t>
            </a:fld>
            <a:endParaRPr lang="en-US" altLang="zh-CN"/>
          </a:p>
        </p:txBody>
      </p:sp>
    </p:spTree>
    <p:extLst>
      <p:ext uri="{BB962C8B-B14F-4D97-AF65-F5344CB8AC3E}">
        <p14:creationId xmlns:p14="http://schemas.microsoft.com/office/powerpoint/2010/main" val="334116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0"/>
            <a:ext cx="8229600"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编译原理</a:t>
            </a:r>
            <a:r>
              <a:rPr lang="en-US" altLang="zh-CN" smtClean="0"/>
              <a:t>-</a:t>
            </a:r>
            <a:r>
              <a:rPr lang="zh-CN" altLang="en-US" smtClean="0"/>
              <a:t>华中科技大学 </a:t>
            </a:r>
            <a:r>
              <a:rPr lang="en-US" altLang="zh-CN" smtClean="0"/>
              <a:t>–</a:t>
            </a:r>
            <a:r>
              <a:rPr lang="zh-CN" altLang="en-US" smtClean="0"/>
              <a:t>徐丽萍</a:t>
            </a:r>
          </a:p>
        </p:txBody>
      </p:sp>
      <p:sp>
        <p:nvSpPr>
          <p:cNvPr id="1027" name="Rectangle 3"/>
          <p:cNvSpPr>
            <a:spLocks noGrp="1" noChangeArrowheads="1"/>
          </p:cNvSpPr>
          <p:nvPr>
            <p:ph type="body" idx="1"/>
          </p:nvPr>
        </p:nvSpPr>
        <p:spPr bwMode="auto">
          <a:xfrm>
            <a:off x="228600" y="10668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4516"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smtClean="0"/>
            </a:lvl1pPr>
          </a:lstStyle>
          <a:p>
            <a:pPr>
              <a:defRPr/>
            </a:pPr>
            <a:endParaRPr lang="en-US" altLang="zh-CN"/>
          </a:p>
        </p:txBody>
      </p:sp>
      <p:sp>
        <p:nvSpPr>
          <p:cNvPr id="64517"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zh-CN"/>
          </a:p>
        </p:txBody>
      </p:sp>
      <p:sp>
        <p:nvSpPr>
          <p:cNvPr id="64518"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A4508F6B-A3C5-40F9-9D6C-0C1B6BFF0822}" type="slidenum">
              <a:rPr lang="en-US" altLang="zh-CN"/>
              <a:pPr>
                <a:defRPr/>
              </a:pPr>
              <a:t>‹#›</a:t>
            </a:fld>
            <a:endParaRPr lang="en-US" altLang="zh-CN"/>
          </a:p>
        </p:txBody>
      </p:sp>
      <p:sp>
        <p:nvSpPr>
          <p:cNvPr id="1031" name="Rectangle 15"/>
          <p:cNvSpPr>
            <a:spLocks noChangeArrowheads="1"/>
          </p:cNvSpPr>
          <p:nvPr userDrawn="1"/>
        </p:nvSpPr>
        <p:spPr bwMode="auto">
          <a:xfrm>
            <a:off x="152400" y="304800"/>
            <a:ext cx="5486400" cy="76200"/>
          </a:xfrm>
          <a:prstGeom prst="rect">
            <a:avLst/>
          </a:prstGeom>
          <a:solidFill>
            <a:srgbClr val="993366">
              <a:alpha val="9607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2" name="Rectangle 16"/>
          <p:cNvSpPr>
            <a:spLocks noChangeArrowheads="1"/>
          </p:cNvSpPr>
          <p:nvPr userDrawn="1"/>
        </p:nvSpPr>
        <p:spPr bwMode="auto">
          <a:xfrm>
            <a:off x="3429000" y="6324600"/>
            <a:ext cx="5486400" cy="76200"/>
          </a:xfrm>
          <a:prstGeom prst="rect">
            <a:avLst/>
          </a:prstGeom>
          <a:solidFill>
            <a:srgbClr val="993366">
              <a:alpha val="96077"/>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iming>
    <p:tnLst>
      <p:par>
        <p:cTn id="1" dur="indefinite" restart="never" nodeType="tmRoot"/>
      </p:par>
    </p:tnLst>
  </p:timing>
  <p:txStyles>
    <p:titleStyle>
      <a:lvl1pPr algn="l" rtl="0" eaLnBrk="0" fontAlgn="base" hangingPunct="0">
        <a:spcBef>
          <a:spcPct val="0"/>
        </a:spcBef>
        <a:spcAft>
          <a:spcPct val="0"/>
        </a:spcAft>
        <a:defRPr sz="2000">
          <a:solidFill>
            <a:srgbClr val="0000FF"/>
          </a:solidFill>
          <a:latin typeface="+mj-lt"/>
          <a:ea typeface="+mj-ea"/>
          <a:cs typeface="+mj-cs"/>
        </a:defRPr>
      </a:lvl1pPr>
      <a:lvl2pPr algn="l" rtl="0" eaLnBrk="0" fontAlgn="base" hangingPunct="0">
        <a:spcBef>
          <a:spcPct val="0"/>
        </a:spcBef>
        <a:spcAft>
          <a:spcPct val="0"/>
        </a:spcAft>
        <a:defRPr sz="2000">
          <a:solidFill>
            <a:srgbClr val="0000FF"/>
          </a:solidFill>
          <a:latin typeface="华文隶书" pitchFamily="2" charset="-122"/>
          <a:ea typeface="华文隶书" pitchFamily="2" charset="-122"/>
        </a:defRPr>
      </a:lvl2pPr>
      <a:lvl3pPr algn="l" rtl="0" eaLnBrk="0" fontAlgn="base" hangingPunct="0">
        <a:spcBef>
          <a:spcPct val="0"/>
        </a:spcBef>
        <a:spcAft>
          <a:spcPct val="0"/>
        </a:spcAft>
        <a:defRPr sz="2000">
          <a:solidFill>
            <a:srgbClr val="0000FF"/>
          </a:solidFill>
          <a:latin typeface="华文隶书" pitchFamily="2" charset="-122"/>
          <a:ea typeface="华文隶书" pitchFamily="2" charset="-122"/>
        </a:defRPr>
      </a:lvl3pPr>
      <a:lvl4pPr algn="l" rtl="0" eaLnBrk="0" fontAlgn="base" hangingPunct="0">
        <a:spcBef>
          <a:spcPct val="0"/>
        </a:spcBef>
        <a:spcAft>
          <a:spcPct val="0"/>
        </a:spcAft>
        <a:defRPr sz="2000">
          <a:solidFill>
            <a:srgbClr val="0000FF"/>
          </a:solidFill>
          <a:latin typeface="华文隶书" pitchFamily="2" charset="-122"/>
          <a:ea typeface="华文隶书" pitchFamily="2" charset="-122"/>
        </a:defRPr>
      </a:lvl4pPr>
      <a:lvl5pPr algn="l" rtl="0" eaLnBrk="0" fontAlgn="base" hangingPunct="0">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10" Type="http://schemas.openxmlformats.org/officeDocument/2006/relationships/oleObject" Target="../embeddings/oleObject3.bin"/><Relationship Id="rId4" Type="http://schemas.openxmlformats.org/officeDocument/2006/relationships/image" Target="http://www2.gdin.edu.cn/jkx/webstudy/bianyiyuanli/img/chap06/symbol03.gif" TargetMode="External"/><Relationship Id="rId9"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5.png"/><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http://www2.gdin.edu.cn/jkx/webstudy/bianyiyuanli/img/chap06/symbol02.gif" TargetMode="External"/><Relationship Id="rId5" Type="http://schemas.openxmlformats.org/officeDocument/2006/relationships/image" Target="../media/image6.png"/><Relationship Id="rId4" Type="http://schemas.openxmlformats.org/officeDocument/2006/relationships/image" Target="http://www2.gdin.edu.cn/jkx/webstudy/bianyiyuanli/img/chap06/symbol03.gi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5.bin"/><Relationship Id="rId10" Type="http://schemas.openxmlformats.org/officeDocument/2006/relationships/oleObject" Target="../embeddings/oleObject7.bin"/><Relationship Id="rId4" Type="http://schemas.openxmlformats.org/officeDocument/2006/relationships/image" Target="http://www2.gdin.edu.cn/jkx/webstudy/bianyiyuanli/img/chap06/symbol03.gif" TargetMode="External"/><Relationship Id="rId9"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wmf"/><Relationship Id="rId5" Type="http://schemas.openxmlformats.org/officeDocument/2006/relationships/oleObject" Target="../embeddings/oleObject8.bin"/><Relationship Id="rId4" Type="http://schemas.openxmlformats.org/officeDocument/2006/relationships/image" Target="http://www2.gdin.edu.cn/jkx/webstudy/bianyiyuanli/img/chap06/symbol03.gif" TargetMode="External"/><Relationship Id="rId9" Type="http://schemas.openxmlformats.org/officeDocument/2006/relationships/hyperlink" Target="25.swf" TargetMode="Externa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http://www2.gdin.edu.cn/jkx/webstudy/bianyiyuanli/img/chap06/symbol02.gif" TargetMode="External"/><Relationship Id="rId5" Type="http://schemas.openxmlformats.org/officeDocument/2006/relationships/image" Target="../media/image6.png"/><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8" Type="http://schemas.openxmlformats.org/officeDocument/2006/relationships/image" Target="http://www2.gdin.edu.cn/jkx/webstudy/bianyiyuanli/img/chap06/symbol02.gif" TargetMode="External"/><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wmf"/><Relationship Id="rId5" Type="http://schemas.openxmlformats.org/officeDocument/2006/relationships/oleObject" Target="../embeddings/oleObject10.bin"/><Relationship Id="rId4" Type="http://schemas.openxmlformats.org/officeDocument/2006/relationships/image" Target="http://www2.gdin.edu.cn/jkx/webstudy/bianyiyuanli/img/chap06/symbol03.gif" TargetMode="External"/><Relationship Id="rId9"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6.png"/><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http://www2.gdin.edu.cn/jkx/webstudy/bianyiyuanli/img/chap06/symbol03.gif" TargetMode="External"/><Relationship Id="rId5" Type="http://schemas.openxmlformats.org/officeDocument/2006/relationships/image" Target="../media/image5.png"/><Relationship Id="rId10" Type="http://schemas.openxmlformats.org/officeDocument/2006/relationships/hyperlink" Target="26.swf" TargetMode="External"/><Relationship Id="rId4" Type="http://schemas.openxmlformats.org/officeDocument/2006/relationships/image" Target="http://www2.gdin.edu.cn/jkx/webstudy/bianyiyuanli/img/chap06/symbol02.gif" TargetMode="External"/><Relationship Id="rId9"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http://www2.gdin.edu.cn/jkx/webstudy/bianyiyuanli/img/chap06/symbol03.gif" TargetMode="External"/><Relationship Id="rId3" Type="http://schemas.openxmlformats.org/officeDocument/2006/relationships/oleObject" Target="../embeddings/oleObject14.bin"/><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http://www2.gdin.edu.cn/jkx/webstudy/bianyiyuanli/img/chap06/symbol02.gif" TargetMode="External"/><Relationship Id="rId5" Type="http://schemas.openxmlformats.org/officeDocument/2006/relationships/image" Target="../media/image6.png"/><Relationship Id="rId4" Type="http://schemas.openxmlformats.org/officeDocument/2006/relationships/image" Target="../media/image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hyperlink" Target="24.swf"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04800" y="1447800"/>
            <a:ext cx="8229600" cy="4525963"/>
          </a:xfrm>
        </p:spPr>
        <p:txBody>
          <a:bodyPr/>
          <a:lstStyle/>
          <a:p>
            <a:pPr>
              <a:lnSpc>
                <a:spcPct val="110000"/>
              </a:lnSpc>
            </a:pP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章  编译程序概述</a:t>
            </a:r>
          </a:p>
          <a:p>
            <a:pPr>
              <a:lnSpc>
                <a:spcPct val="110000"/>
              </a:lnSpc>
            </a:pPr>
            <a:r>
              <a:rPr lang="zh-CN" altLang="en-US" sz="2000" dirty="0">
                <a:solidFill>
                  <a:srgbClr val="00FF00"/>
                </a:solidFill>
                <a:latin typeface="微软雅黑" pitchFamily="34" charset="-122"/>
                <a:ea typeface="微软雅黑" pitchFamily="34" charset="-122"/>
              </a:rPr>
              <a:t>第</a:t>
            </a:r>
            <a:r>
              <a:rPr lang="en-US" altLang="zh-CN" sz="2000" dirty="0">
                <a:solidFill>
                  <a:srgbClr val="00FF00"/>
                </a:solidFill>
                <a:latin typeface="微软雅黑" pitchFamily="34" charset="-122"/>
                <a:ea typeface="微软雅黑" pitchFamily="34" charset="-122"/>
              </a:rPr>
              <a:t>2</a:t>
            </a:r>
            <a:r>
              <a:rPr lang="zh-CN" altLang="en-US" sz="2000" dirty="0">
                <a:solidFill>
                  <a:srgbClr val="00FF00"/>
                </a:solidFill>
                <a:latin typeface="微软雅黑" pitchFamily="34" charset="-122"/>
                <a:ea typeface="微软雅黑" pitchFamily="34" charset="-122"/>
              </a:rPr>
              <a:t>章  文法和语言</a:t>
            </a:r>
          </a:p>
          <a:p>
            <a:pPr>
              <a:lnSpc>
                <a:spcPct val="110000"/>
              </a:lnSpc>
            </a:pPr>
            <a:r>
              <a:rPr lang="zh-CN" altLang="en-US" sz="2000" dirty="0">
                <a:solidFill>
                  <a:srgbClr val="00FF00"/>
                </a:solidFill>
                <a:latin typeface="微软雅黑" pitchFamily="34" charset="-122"/>
                <a:ea typeface="微软雅黑" pitchFamily="34" charset="-122"/>
              </a:rPr>
              <a:t>第</a:t>
            </a:r>
            <a:r>
              <a:rPr lang="en-US" altLang="zh-CN" sz="2000" dirty="0">
                <a:solidFill>
                  <a:srgbClr val="00FF00"/>
                </a:solidFill>
                <a:latin typeface="微软雅黑" pitchFamily="34" charset="-122"/>
                <a:ea typeface="微软雅黑" pitchFamily="34" charset="-122"/>
              </a:rPr>
              <a:t>3</a:t>
            </a:r>
            <a:r>
              <a:rPr lang="zh-CN" altLang="en-US" sz="2000" dirty="0">
                <a:solidFill>
                  <a:srgbClr val="00FF00"/>
                </a:solidFill>
                <a:latin typeface="微软雅黑" pitchFamily="34" charset="-122"/>
                <a:ea typeface="微软雅黑" pitchFamily="34" charset="-122"/>
              </a:rPr>
              <a:t>章  词法分析</a:t>
            </a:r>
          </a:p>
          <a:p>
            <a:pPr>
              <a:lnSpc>
                <a:spcPct val="110000"/>
              </a:lnSpc>
            </a:pPr>
            <a:r>
              <a:rPr lang="zh-CN" altLang="en-US" sz="2000" dirty="0">
                <a:solidFill>
                  <a:srgbClr val="00FF00"/>
                </a:solidFill>
                <a:latin typeface="微软雅黑" pitchFamily="34" charset="-122"/>
                <a:ea typeface="微软雅黑" pitchFamily="34" charset="-122"/>
              </a:rPr>
              <a:t>第</a:t>
            </a:r>
            <a:r>
              <a:rPr lang="en-US" altLang="zh-CN" sz="2000" dirty="0">
                <a:solidFill>
                  <a:srgbClr val="00FF00"/>
                </a:solidFill>
                <a:latin typeface="微软雅黑" pitchFamily="34" charset="-122"/>
                <a:ea typeface="微软雅黑" pitchFamily="34" charset="-122"/>
              </a:rPr>
              <a:t>4</a:t>
            </a:r>
            <a:r>
              <a:rPr lang="zh-CN" altLang="en-US" sz="2000" dirty="0">
                <a:solidFill>
                  <a:srgbClr val="00FF00"/>
                </a:solidFill>
                <a:latin typeface="微软雅黑" pitchFamily="34" charset="-122"/>
                <a:ea typeface="微软雅黑" pitchFamily="34" charset="-122"/>
              </a:rPr>
              <a:t>章  自顶向下语法分析方法</a:t>
            </a:r>
          </a:p>
          <a:p>
            <a:pPr>
              <a:lnSpc>
                <a:spcPct val="110000"/>
              </a:lnSpc>
            </a:pPr>
            <a:r>
              <a:rPr lang="zh-CN" altLang="en-US" sz="2000" dirty="0">
                <a:solidFill>
                  <a:srgbClr val="FF0000"/>
                </a:solidFill>
                <a:latin typeface="微软雅黑" pitchFamily="34" charset="-122"/>
                <a:ea typeface="微软雅黑" pitchFamily="34" charset="-122"/>
              </a:rPr>
              <a:t>第</a:t>
            </a:r>
            <a:r>
              <a:rPr lang="en-US" altLang="zh-CN" sz="2000" dirty="0">
                <a:solidFill>
                  <a:srgbClr val="FF0000"/>
                </a:solidFill>
                <a:latin typeface="微软雅黑" pitchFamily="34" charset="-122"/>
                <a:ea typeface="微软雅黑" pitchFamily="34" charset="-122"/>
              </a:rPr>
              <a:t>5</a:t>
            </a:r>
            <a:r>
              <a:rPr lang="zh-CN" altLang="en-US" sz="2000" dirty="0">
                <a:solidFill>
                  <a:srgbClr val="FF0000"/>
                </a:solidFill>
                <a:latin typeface="微软雅黑" pitchFamily="34" charset="-122"/>
                <a:ea typeface="微软雅黑" pitchFamily="34" charset="-122"/>
              </a:rPr>
              <a:t>章  自底向上优先分析</a:t>
            </a:r>
          </a:p>
          <a:p>
            <a:pPr>
              <a:lnSpc>
                <a:spcPct val="110000"/>
              </a:lnSpc>
            </a:pPr>
            <a:r>
              <a:rPr lang="zh-CN" altLang="en-US" sz="2000" dirty="0">
                <a:solidFill>
                  <a:srgbClr val="0000FF"/>
                </a:solidFill>
                <a:latin typeface="微软雅黑" pitchFamily="34" charset="-122"/>
                <a:ea typeface="微软雅黑" pitchFamily="34" charset="-122"/>
              </a:rPr>
              <a:t>第</a:t>
            </a:r>
            <a:r>
              <a:rPr lang="en-US" altLang="zh-CN" sz="2000" dirty="0">
                <a:solidFill>
                  <a:srgbClr val="0000FF"/>
                </a:solidFill>
                <a:latin typeface="微软雅黑" pitchFamily="34" charset="-122"/>
                <a:ea typeface="微软雅黑" pitchFamily="34" charset="-122"/>
              </a:rPr>
              <a:t>6</a:t>
            </a:r>
            <a:r>
              <a:rPr lang="zh-CN" altLang="en-US" sz="2000" dirty="0">
                <a:solidFill>
                  <a:srgbClr val="0000FF"/>
                </a:solidFill>
                <a:latin typeface="微软雅黑" pitchFamily="34" charset="-122"/>
                <a:ea typeface="微软雅黑" pitchFamily="34" charset="-122"/>
              </a:rPr>
              <a:t>章  </a:t>
            </a:r>
            <a:r>
              <a:rPr lang="en-US" altLang="zh-CN" sz="2000" dirty="0">
                <a:solidFill>
                  <a:srgbClr val="0000FF"/>
                </a:solidFill>
                <a:latin typeface="微软雅黑" pitchFamily="34" charset="-122"/>
                <a:ea typeface="微软雅黑" pitchFamily="34" charset="-122"/>
              </a:rPr>
              <a:t>LR</a:t>
            </a:r>
            <a:r>
              <a:rPr lang="zh-CN" altLang="en-US" sz="2000" dirty="0">
                <a:solidFill>
                  <a:srgbClr val="0000FF"/>
                </a:solidFill>
                <a:latin typeface="微软雅黑" pitchFamily="34" charset="-122"/>
                <a:ea typeface="微软雅黑" pitchFamily="34" charset="-122"/>
              </a:rPr>
              <a:t>分析</a:t>
            </a:r>
            <a:endParaRPr lang="en-US" altLang="zh-CN" sz="2000" dirty="0">
              <a:solidFill>
                <a:srgbClr val="0000FF"/>
              </a:solidFill>
              <a:latin typeface="微软雅黑" pitchFamily="34" charset="-122"/>
              <a:ea typeface="微软雅黑" pitchFamily="34" charset="-122"/>
            </a:endParaRPr>
          </a:p>
          <a:p>
            <a:pPr>
              <a:lnSpc>
                <a:spcPct val="110000"/>
              </a:lnSpc>
            </a:pP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7</a:t>
            </a:r>
            <a:r>
              <a:rPr lang="zh-CN" altLang="en-US" sz="2000" dirty="0">
                <a:latin typeface="微软雅黑" pitchFamily="34" charset="-122"/>
                <a:ea typeface="微软雅黑" pitchFamily="34" charset="-122"/>
              </a:rPr>
              <a:t>章  语法制导的语义计算</a:t>
            </a:r>
            <a:endParaRPr lang="en-US" altLang="zh-CN" sz="2000" dirty="0">
              <a:latin typeface="微软雅黑" pitchFamily="34" charset="-122"/>
              <a:ea typeface="微软雅黑" pitchFamily="34" charset="-122"/>
            </a:endParaRPr>
          </a:p>
          <a:p>
            <a:pPr>
              <a:lnSpc>
                <a:spcPct val="110000"/>
              </a:lnSpc>
            </a:pP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8</a:t>
            </a:r>
            <a:r>
              <a:rPr lang="zh-CN" altLang="en-US" sz="2000" dirty="0">
                <a:latin typeface="微软雅黑" pitchFamily="34" charset="-122"/>
                <a:ea typeface="微软雅黑" pitchFamily="34" charset="-122"/>
              </a:rPr>
              <a:t>章  静态语义分析和中间代码生成</a:t>
            </a:r>
          </a:p>
          <a:p>
            <a:pPr>
              <a:lnSpc>
                <a:spcPct val="110000"/>
              </a:lnSpc>
            </a:pP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9</a:t>
            </a:r>
            <a:r>
              <a:rPr lang="zh-CN" altLang="en-US" sz="2000" dirty="0">
                <a:latin typeface="微软雅黑" pitchFamily="34" charset="-122"/>
                <a:ea typeface="微软雅黑" pitchFamily="34" charset="-122"/>
              </a:rPr>
              <a:t>章  运行时存储管理</a:t>
            </a:r>
            <a:endParaRPr lang="en-US" altLang="zh-CN" sz="2000" dirty="0">
              <a:latin typeface="微软雅黑" pitchFamily="34" charset="-122"/>
              <a:ea typeface="微软雅黑" pitchFamily="34" charset="-122"/>
            </a:endParaRPr>
          </a:p>
          <a:p>
            <a:pPr>
              <a:lnSpc>
                <a:spcPct val="110000"/>
              </a:lnSpc>
            </a:pPr>
            <a:r>
              <a:rPr lang="zh-CN" altLang="en-US" sz="2000" dirty="0">
                <a:latin typeface="微软雅黑" pitchFamily="34" charset="-122"/>
                <a:ea typeface="微软雅黑" pitchFamily="34" charset="-122"/>
              </a:rPr>
              <a:t>第</a:t>
            </a:r>
            <a:r>
              <a:rPr lang="en-US" altLang="zh-CN" sz="2000" dirty="0">
                <a:latin typeface="微软雅黑" pitchFamily="34" charset="-122"/>
                <a:ea typeface="微软雅黑" pitchFamily="34" charset="-122"/>
              </a:rPr>
              <a:t>10</a:t>
            </a:r>
            <a:r>
              <a:rPr lang="zh-CN" altLang="en-US" sz="2000" dirty="0">
                <a:latin typeface="微软雅黑" pitchFamily="34" charset="-122"/>
                <a:ea typeface="微软雅黑" pitchFamily="34" charset="-122"/>
              </a:rPr>
              <a:t>章  代码优化和目标代码生成</a:t>
            </a:r>
          </a:p>
          <a:p>
            <a:endParaRPr lang="zh-CN" altLang="en-US" sz="2000" dirty="0"/>
          </a:p>
        </p:txBody>
      </p:sp>
      <p:sp>
        <p:nvSpPr>
          <p:cNvPr id="4" name="Rectangle 2"/>
          <p:cNvSpPr txBox="1">
            <a:spLocks noChangeArrowheads="1"/>
          </p:cNvSpPr>
          <p:nvPr/>
        </p:nvSpPr>
        <p:spPr bwMode="auto">
          <a:xfrm>
            <a:off x="321583" y="381000"/>
            <a:ext cx="7848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a:solidFill>
                  <a:srgbClr val="0000FF"/>
                </a:solidFill>
                <a:latin typeface="+mj-lt"/>
                <a:ea typeface="+mj-ea"/>
                <a:cs typeface="+mj-cs"/>
              </a:defRPr>
            </a:lvl1pPr>
            <a:lvl2pPr algn="l" rtl="0" eaLnBrk="0" fontAlgn="base" hangingPunct="0">
              <a:spcBef>
                <a:spcPct val="0"/>
              </a:spcBef>
              <a:spcAft>
                <a:spcPct val="0"/>
              </a:spcAft>
              <a:defRPr sz="2000">
                <a:solidFill>
                  <a:srgbClr val="0000FF"/>
                </a:solidFill>
                <a:latin typeface="华文隶书" pitchFamily="2" charset="-122"/>
                <a:ea typeface="华文隶书" pitchFamily="2" charset="-122"/>
              </a:defRPr>
            </a:lvl2pPr>
            <a:lvl3pPr algn="l" rtl="0" eaLnBrk="0" fontAlgn="base" hangingPunct="0">
              <a:spcBef>
                <a:spcPct val="0"/>
              </a:spcBef>
              <a:spcAft>
                <a:spcPct val="0"/>
              </a:spcAft>
              <a:defRPr sz="2000">
                <a:solidFill>
                  <a:srgbClr val="0000FF"/>
                </a:solidFill>
                <a:latin typeface="华文隶书" pitchFamily="2" charset="-122"/>
                <a:ea typeface="华文隶书" pitchFamily="2" charset="-122"/>
              </a:defRPr>
            </a:lvl3pPr>
            <a:lvl4pPr algn="l" rtl="0" eaLnBrk="0" fontAlgn="base" hangingPunct="0">
              <a:spcBef>
                <a:spcPct val="0"/>
              </a:spcBef>
              <a:spcAft>
                <a:spcPct val="0"/>
              </a:spcAft>
              <a:defRPr sz="2000">
                <a:solidFill>
                  <a:srgbClr val="0000FF"/>
                </a:solidFill>
                <a:latin typeface="华文隶书" pitchFamily="2" charset="-122"/>
                <a:ea typeface="华文隶书" pitchFamily="2" charset="-122"/>
              </a:defRPr>
            </a:lvl4pPr>
            <a:lvl5pPr algn="l" rtl="0" eaLnBrk="0" fontAlgn="base" hangingPunct="0">
              <a:spcBef>
                <a:spcPct val="0"/>
              </a:spcBef>
              <a:spcAft>
                <a:spcPct val="0"/>
              </a:spcAft>
              <a:defRPr sz="2000">
                <a:solidFill>
                  <a:srgbClr val="0000FF"/>
                </a:solidFill>
                <a:latin typeface="华文隶书" pitchFamily="2" charset="-122"/>
                <a:ea typeface="华文隶书" pitchFamily="2" charset="-122"/>
              </a:defRPr>
            </a:lvl5pPr>
            <a:lvl6pPr marL="457200" algn="l" rtl="0" fontAlgn="base">
              <a:spcBef>
                <a:spcPct val="0"/>
              </a:spcBef>
              <a:spcAft>
                <a:spcPct val="0"/>
              </a:spcAft>
              <a:defRPr sz="2000">
                <a:solidFill>
                  <a:srgbClr val="0000FF"/>
                </a:solidFill>
                <a:latin typeface="华文隶书" pitchFamily="2" charset="-122"/>
                <a:ea typeface="华文隶书" pitchFamily="2" charset="-122"/>
              </a:defRPr>
            </a:lvl6pPr>
            <a:lvl7pPr marL="914400" algn="l" rtl="0" fontAlgn="base">
              <a:spcBef>
                <a:spcPct val="0"/>
              </a:spcBef>
              <a:spcAft>
                <a:spcPct val="0"/>
              </a:spcAft>
              <a:defRPr sz="2000">
                <a:solidFill>
                  <a:srgbClr val="0000FF"/>
                </a:solidFill>
                <a:latin typeface="华文隶书" pitchFamily="2" charset="-122"/>
                <a:ea typeface="华文隶书" pitchFamily="2" charset="-122"/>
              </a:defRPr>
            </a:lvl7pPr>
            <a:lvl8pPr marL="1371600" algn="l" rtl="0" fontAlgn="base">
              <a:spcBef>
                <a:spcPct val="0"/>
              </a:spcBef>
              <a:spcAft>
                <a:spcPct val="0"/>
              </a:spcAft>
              <a:defRPr sz="2000">
                <a:solidFill>
                  <a:srgbClr val="0000FF"/>
                </a:solidFill>
                <a:latin typeface="华文隶书" pitchFamily="2" charset="-122"/>
                <a:ea typeface="华文隶书" pitchFamily="2" charset="-122"/>
              </a:defRPr>
            </a:lvl8pPr>
            <a:lvl9pPr marL="1828800" algn="l" rtl="0" fontAlgn="base">
              <a:spcBef>
                <a:spcPct val="0"/>
              </a:spcBef>
              <a:spcAft>
                <a:spcPct val="0"/>
              </a:spcAft>
              <a:defRPr sz="2000">
                <a:solidFill>
                  <a:srgbClr val="0000FF"/>
                </a:solidFill>
                <a:latin typeface="华文隶书" pitchFamily="2" charset="-122"/>
                <a:ea typeface="华文隶书" pitchFamily="2" charset="-122"/>
              </a:defRPr>
            </a:lvl9pPr>
          </a:lstStyle>
          <a:p>
            <a:pPr eaLnBrk="1" hangingPunct="1">
              <a:lnSpc>
                <a:spcPct val="150000"/>
              </a:lnSpc>
            </a:pPr>
            <a:r>
              <a:rPr lang="zh-CN" altLang="en-US" sz="3600" b="1" dirty="0" smtClean="0">
                <a:latin typeface="Times New Roman" charset="0"/>
                <a:ea typeface="黑体" pitchFamily="2" charset="-122"/>
              </a:rPr>
              <a:t>第</a:t>
            </a:r>
            <a:r>
              <a:rPr lang="en-US" altLang="zh-CN" sz="3600" b="1" dirty="0" smtClean="0">
                <a:latin typeface="Times New Roman" charset="0"/>
                <a:ea typeface="黑体" pitchFamily="2" charset="-122"/>
              </a:rPr>
              <a:t>5</a:t>
            </a:r>
            <a:r>
              <a:rPr lang="zh-CN" altLang="en-US" sz="3600" b="1" dirty="0" smtClean="0">
                <a:latin typeface="Times New Roman" charset="0"/>
                <a:ea typeface="黑体" pitchFamily="2" charset="-122"/>
              </a:rPr>
              <a:t>章　自底向上优先分析法</a:t>
            </a:r>
          </a:p>
        </p:txBody>
      </p:sp>
    </p:spTree>
    <p:extLst>
      <p:ext uri="{BB962C8B-B14F-4D97-AF65-F5344CB8AC3E}">
        <p14:creationId xmlns:p14="http://schemas.microsoft.com/office/powerpoint/2010/main" val="2503862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EACDA572-DFC8-45D9-9901-2241A69D91BD}" type="slidenum">
              <a:rPr lang="en-US" altLang="zh-CN"/>
              <a:pPr algn="l"/>
              <a:t>10</a:t>
            </a:fld>
            <a:endParaRPr lang="en-US" altLang="zh-CN"/>
          </a:p>
        </p:txBody>
      </p:sp>
      <p:sp>
        <p:nvSpPr>
          <p:cNvPr id="12291" name="Text Box 188"/>
          <p:cNvSpPr txBox="1">
            <a:spLocks noChangeArrowheads="1"/>
          </p:cNvSpPr>
          <p:nvPr/>
        </p:nvSpPr>
        <p:spPr bwMode="auto">
          <a:xfrm>
            <a:off x="1047750" y="1403350"/>
            <a:ext cx="748665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17538">
              <a:tabLst>
                <a:tab pos="573088" algn="l"/>
              </a:tabLst>
              <a:defRPr>
                <a:solidFill>
                  <a:schemeClr val="tx1"/>
                </a:solidFill>
                <a:latin typeface="Arial" charset="0"/>
                <a:ea typeface="宋体" pitchFamily="2" charset="-122"/>
              </a:defRPr>
            </a:lvl1pPr>
            <a:lvl2pPr marL="742950" indent="-285750">
              <a:tabLst>
                <a:tab pos="573088" algn="l"/>
              </a:tabLst>
              <a:defRPr>
                <a:solidFill>
                  <a:schemeClr val="tx1"/>
                </a:solidFill>
                <a:latin typeface="Arial" charset="0"/>
                <a:ea typeface="宋体" pitchFamily="2" charset="-122"/>
              </a:defRPr>
            </a:lvl2pPr>
            <a:lvl3pPr marL="1143000" indent="-228600">
              <a:tabLst>
                <a:tab pos="573088" algn="l"/>
              </a:tabLst>
              <a:defRPr>
                <a:solidFill>
                  <a:schemeClr val="tx1"/>
                </a:solidFill>
                <a:latin typeface="Arial" charset="0"/>
                <a:ea typeface="宋体" pitchFamily="2" charset="-122"/>
              </a:defRPr>
            </a:lvl3pPr>
            <a:lvl4pPr marL="1600200" indent="-228600">
              <a:tabLst>
                <a:tab pos="573088" algn="l"/>
              </a:tabLst>
              <a:defRPr>
                <a:solidFill>
                  <a:schemeClr val="tx1"/>
                </a:solidFill>
                <a:latin typeface="Arial" charset="0"/>
                <a:ea typeface="宋体" pitchFamily="2" charset="-122"/>
              </a:defRPr>
            </a:lvl4pPr>
            <a:lvl5pPr marL="2057400" indent="-228600">
              <a:tabLst>
                <a:tab pos="573088" algn="l"/>
              </a:tabLst>
              <a:defRPr>
                <a:solidFill>
                  <a:schemeClr val="tx1"/>
                </a:solidFill>
                <a:latin typeface="Arial" charset="0"/>
                <a:ea typeface="宋体" pitchFamily="2" charset="-122"/>
              </a:defRPr>
            </a:lvl5pPr>
            <a:lvl6pPr marL="2514600" indent="-228600" algn="ctr" eaLnBrk="0" fontAlgn="base" hangingPunct="0">
              <a:spcBef>
                <a:spcPct val="0"/>
              </a:spcBef>
              <a:spcAft>
                <a:spcPct val="0"/>
              </a:spcAft>
              <a:tabLst>
                <a:tab pos="573088" algn="l"/>
              </a:tabLst>
              <a:defRPr>
                <a:solidFill>
                  <a:schemeClr val="tx1"/>
                </a:solidFill>
                <a:latin typeface="Arial" charset="0"/>
                <a:ea typeface="宋体" pitchFamily="2" charset="-122"/>
              </a:defRPr>
            </a:lvl6pPr>
            <a:lvl7pPr marL="2971800" indent="-228600" algn="ctr" eaLnBrk="0" fontAlgn="base" hangingPunct="0">
              <a:spcBef>
                <a:spcPct val="0"/>
              </a:spcBef>
              <a:spcAft>
                <a:spcPct val="0"/>
              </a:spcAft>
              <a:tabLst>
                <a:tab pos="573088" algn="l"/>
              </a:tabLst>
              <a:defRPr>
                <a:solidFill>
                  <a:schemeClr val="tx1"/>
                </a:solidFill>
                <a:latin typeface="Arial" charset="0"/>
                <a:ea typeface="宋体" pitchFamily="2" charset="-122"/>
              </a:defRPr>
            </a:lvl7pPr>
            <a:lvl8pPr marL="3429000" indent="-228600" algn="ctr" eaLnBrk="0" fontAlgn="base" hangingPunct="0">
              <a:spcBef>
                <a:spcPct val="0"/>
              </a:spcBef>
              <a:spcAft>
                <a:spcPct val="0"/>
              </a:spcAft>
              <a:tabLst>
                <a:tab pos="573088" algn="l"/>
              </a:tabLst>
              <a:defRPr>
                <a:solidFill>
                  <a:schemeClr val="tx1"/>
                </a:solidFill>
                <a:latin typeface="Arial" charset="0"/>
                <a:ea typeface="宋体" pitchFamily="2" charset="-122"/>
              </a:defRPr>
            </a:lvl8pPr>
            <a:lvl9pPr marL="3886200" indent="-228600" algn="ctr" eaLnBrk="0" fontAlgn="base" hangingPunct="0">
              <a:spcBef>
                <a:spcPct val="0"/>
              </a:spcBef>
              <a:spcAft>
                <a:spcPct val="0"/>
              </a:spcAft>
              <a:tabLst>
                <a:tab pos="573088" algn="l"/>
              </a:tabLst>
              <a:defRPr>
                <a:solidFill>
                  <a:schemeClr val="tx1"/>
                </a:solidFill>
                <a:latin typeface="Arial" charset="0"/>
                <a:ea typeface="宋体" pitchFamily="2" charset="-122"/>
              </a:defRPr>
            </a:lvl9pPr>
          </a:lstStyle>
          <a:p>
            <a:pPr algn="l">
              <a:lnSpc>
                <a:spcPct val="130000"/>
              </a:lnSpc>
              <a:spcBef>
                <a:spcPct val="50000"/>
              </a:spcBef>
            </a:pPr>
            <a:r>
              <a:rPr kumimoji="1" lang="zh-CN" altLang="en-US" sz="2000" dirty="0">
                <a:latin typeface="Times New Roman" charset="0"/>
              </a:rPr>
              <a:t>定义 </a:t>
            </a:r>
            <a:r>
              <a:rPr kumimoji="1" lang="en-US" altLang="zh-CN" sz="2000" dirty="0" smtClean="0">
                <a:latin typeface="Times New Roman" charset="0"/>
              </a:rPr>
              <a:t>5.3 </a:t>
            </a:r>
            <a:r>
              <a:rPr kumimoji="1" lang="zh-CN" altLang="en-US" sz="2000" dirty="0">
                <a:latin typeface="Times New Roman" charset="0"/>
              </a:rPr>
              <a:t>设文法</a:t>
            </a:r>
            <a:r>
              <a:rPr kumimoji="1" lang="en-US" altLang="zh-CN" sz="2000" dirty="0">
                <a:latin typeface="Times New Roman" charset="0"/>
              </a:rPr>
              <a:t>G </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T</a:t>
            </a:r>
            <a:r>
              <a:rPr kumimoji="1" lang="zh-CN" altLang="en-US" sz="2000" dirty="0">
                <a:latin typeface="Times New Roman" charset="0"/>
              </a:rPr>
              <a:t>，</a:t>
            </a:r>
            <a:r>
              <a:rPr kumimoji="1" lang="en-US" altLang="zh-CN" sz="2000" dirty="0">
                <a:latin typeface="Times New Roman" charset="0"/>
              </a:rPr>
              <a:t>P</a:t>
            </a:r>
            <a:r>
              <a:rPr kumimoji="1" lang="zh-CN" altLang="en-US" sz="2000" dirty="0">
                <a:latin typeface="Times New Roman" charset="0"/>
              </a:rPr>
              <a:t>，</a:t>
            </a:r>
            <a:r>
              <a:rPr kumimoji="1" lang="en-US" altLang="zh-CN" sz="2000" dirty="0">
                <a:latin typeface="Times New Roman" charset="0"/>
              </a:rPr>
              <a:t>S</a:t>
            </a:r>
            <a:r>
              <a:rPr kumimoji="1" lang="zh-CN" altLang="en-US" sz="2000" dirty="0">
                <a:latin typeface="Times New Roman" charset="0"/>
              </a:rPr>
              <a:t>），如果</a:t>
            </a:r>
            <a:r>
              <a:rPr kumimoji="1" lang="en-US" altLang="zh-CN" sz="2000" dirty="0">
                <a:latin typeface="Times New Roman" charset="0"/>
              </a:rPr>
              <a:t>G</a:t>
            </a:r>
            <a:r>
              <a:rPr kumimoji="1" lang="zh-CN" altLang="en-US" sz="2000" dirty="0">
                <a:latin typeface="Times New Roman" charset="0"/>
              </a:rPr>
              <a:t>中没有形如</a:t>
            </a:r>
            <a:r>
              <a:rPr kumimoji="1" lang="en-US" altLang="zh-CN" sz="2000" dirty="0">
                <a:latin typeface="Times New Roman" charset="0"/>
              </a:rPr>
              <a:t>A→···BC···</a:t>
            </a:r>
            <a:r>
              <a:rPr kumimoji="1" lang="zh-CN" altLang="en-US" sz="2000" dirty="0">
                <a:latin typeface="Times New Roman" charset="0"/>
              </a:rPr>
              <a:t>的规则，其中</a:t>
            </a:r>
            <a:r>
              <a:rPr kumimoji="1" lang="en-US" altLang="zh-CN" sz="2000" dirty="0">
                <a:latin typeface="Times New Roman" charset="0"/>
              </a:rPr>
              <a:t>A</a:t>
            </a:r>
            <a:r>
              <a:rPr kumimoji="1" lang="zh-CN" altLang="en-US" sz="2000" dirty="0">
                <a:latin typeface="Times New Roman" charset="0"/>
              </a:rPr>
              <a:t>、</a:t>
            </a:r>
            <a:r>
              <a:rPr kumimoji="1" lang="en-US" altLang="zh-CN" sz="2000" dirty="0">
                <a:latin typeface="Times New Roman" charset="0"/>
              </a:rPr>
              <a:t>B</a:t>
            </a:r>
            <a:r>
              <a:rPr kumimoji="1" lang="zh-CN" altLang="en-US" sz="2000" dirty="0">
                <a:latin typeface="Times New Roman" charset="0"/>
              </a:rPr>
              <a:t>、</a:t>
            </a:r>
            <a:r>
              <a:rPr kumimoji="1" lang="en-US" altLang="zh-CN" sz="2000" dirty="0">
                <a:latin typeface="Times New Roman" charset="0"/>
              </a:rPr>
              <a:t>C∈V</a:t>
            </a:r>
            <a:r>
              <a:rPr kumimoji="1" lang="en-US" altLang="zh-CN" sz="2000" baseline="-30000" dirty="0">
                <a:latin typeface="Times New Roman" charset="0"/>
              </a:rPr>
              <a:t>N</a:t>
            </a:r>
            <a:r>
              <a:rPr kumimoji="1" lang="zh-CN" altLang="en-US" sz="2000" dirty="0">
                <a:latin typeface="Times New Roman" charset="0"/>
              </a:rPr>
              <a:t>，则称文法</a:t>
            </a:r>
            <a:r>
              <a:rPr kumimoji="1" lang="en-US" altLang="zh-CN" sz="2000" dirty="0">
                <a:latin typeface="Times New Roman" charset="0"/>
              </a:rPr>
              <a:t>G</a:t>
            </a:r>
            <a:r>
              <a:rPr kumimoji="1" lang="zh-CN" altLang="en-US" sz="2000" dirty="0">
                <a:latin typeface="Times New Roman" charset="0"/>
              </a:rPr>
              <a:t>为</a:t>
            </a:r>
            <a:r>
              <a:rPr kumimoji="1" lang="zh-CN" altLang="en-US" sz="2000" dirty="0">
                <a:solidFill>
                  <a:srgbClr val="CC6600"/>
                </a:solidFill>
                <a:latin typeface="Times New Roman" charset="0"/>
              </a:rPr>
              <a:t>算符文法</a:t>
            </a:r>
            <a:r>
              <a:rPr kumimoji="1" lang="zh-CN" altLang="en-US" sz="2000" dirty="0">
                <a:latin typeface="Times New Roman" charset="0"/>
              </a:rPr>
              <a:t>（</a:t>
            </a:r>
            <a:r>
              <a:rPr kumimoji="1" lang="en-US" altLang="zh-CN" sz="2000" dirty="0" err="1">
                <a:latin typeface="Times New Roman" charset="0"/>
              </a:rPr>
              <a:t>Operater</a:t>
            </a:r>
            <a:r>
              <a:rPr kumimoji="1" lang="en-US" altLang="zh-CN" sz="2000" dirty="0">
                <a:latin typeface="Times New Roman" charset="0"/>
              </a:rPr>
              <a:t> Grammar</a:t>
            </a:r>
            <a:r>
              <a:rPr kumimoji="1" lang="zh-CN" altLang="en-US" sz="2000" dirty="0">
                <a:latin typeface="Times New Roman" charset="0"/>
              </a:rPr>
              <a:t>），简称</a:t>
            </a:r>
            <a:r>
              <a:rPr kumimoji="1" lang="en-US" altLang="zh-CN" sz="2000" dirty="0">
                <a:solidFill>
                  <a:srgbClr val="CC6600"/>
                </a:solidFill>
                <a:latin typeface="Times New Roman" charset="0"/>
              </a:rPr>
              <a:t>OG</a:t>
            </a:r>
            <a:r>
              <a:rPr kumimoji="1" lang="zh-CN" altLang="en-US" sz="2000" dirty="0">
                <a:solidFill>
                  <a:srgbClr val="CC6600"/>
                </a:solidFill>
                <a:latin typeface="Times New Roman" charset="0"/>
              </a:rPr>
              <a:t>文法</a:t>
            </a:r>
            <a:r>
              <a:rPr kumimoji="1" lang="zh-CN" altLang="en-US" sz="2000" dirty="0">
                <a:latin typeface="Times New Roman" charset="0"/>
              </a:rPr>
              <a:t>。 </a:t>
            </a:r>
          </a:p>
        </p:txBody>
      </p:sp>
      <p:sp>
        <p:nvSpPr>
          <p:cNvPr id="12292" name="Text Box 189"/>
          <p:cNvSpPr txBox="1">
            <a:spLocks noChangeArrowheads="1"/>
          </p:cNvSpPr>
          <p:nvPr/>
        </p:nvSpPr>
        <p:spPr bwMode="auto">
          <a:xfrm>
            <a:off x="457200" y="4252529"/>
            <a:ext cx="72390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20750" indent="-92075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spcBef>
                <a:spcPct val="50000"/>
              </a:spcBef>
            </a:pPr>
            <a:r>
              <a:rPr kumimoji="1" lang="zh-CN" altLang="en-US" sz="2000" dirty="0">
                <a:latin typeface="Times New Roman" charset="0"/>
              </a:rPr>
              <a:t>性质</a:t>
            </a:r>
            <a:r>
              <a:rPr kumimoji="1" lang="en-US" altLang="zh-CN" sz="2000" dirty="0">
                <a:latin typeface="Times New Roman" charset="0"/>
              </a:rPr>
              <a:t>1   </a:t>
            </a:r>
            <a:r>
              <a:rPr kumimoji="1" lang="zh-CN" altLang="en-US" sz="2000" dirty="0">
                <a:latin typeface="Times New Roman" charset="0"/>
              </a:rPr>
              <a:t>在</a:t>
            </a:r>
            <a:r>
              <a:rPr kumimoji="1" lang="en-US" altLang="zh-CN" sz="2000" dirty="0">
                <a:latin typeface="Times New Roman" charset="0"/>
              </a:rPr>
              <a:t>OG</a:t>
            </a:r>
            <a:r>
              <a:rPr kumimoji="1" lang="zh-CN" altLang="en-US" sz="2000" dirty="0">
                <a:latin typeface="Times New Roman" charset="0"/>
              </a:rPr>
              <a:t>文法中任何</a:t>
            </a:r>
            <a:r>
              <a:rPr kumimoji="1" lang="zh-CN" altLang="en-US" sz="2000" dirty="0">
                <a:solidFill>
                  <a:srgbClr val="FF0000"/>
                </a:solidFill>
                <a:latin typeface="Times New Roman" charset="0"/>
              </a:rPr>
              <a:t>句型</a:t>
            </a:r>
            <a:r>
              <a:rPr kumimoji="1" lang="zh-CN" altLang="en-US" sz="2000" dirty="0">
                <a:latin typeface="Times New Roman" charset="0"/>
              </a:rPr>
              <a:t>都不包含两个相邻的非终结符。</a:t>
            </a:r>
          </a:p>
          <a:p>
            <a:pPr>
              <a:lnSpc>
                <a:spcPct val="130000"/>
              </a:lnSpc>
              <a:spcBef>
                <a:spcPct val="50000"/>
              </a:spcBef>
            </a:pPr>
            <a:r>
              <a:rPr kumimoji="1" lang="zh-CN" altLang="en-US" sz="2000" dirty="0">
                <a:latin typeface="Times New Roman" charset="0"/>
              </a:rPr>
              <a:t>性质</a:t>
            </a:r>
            <a:r>
              <a:rPr kumimoji="1" lang="en-US" altLang="zh-CN" sz="2000" dirty="0">
                <a:latin typeface="Times New Roman" charset="0"/>
              </a:rPr>
              <a:t>2   </a:t>
            </a:r>
            <a:r>
              <a:rPr kumimoji="1" lang="zh-CN" altLang="en-US" sz="2000" dirty="0">
                <a:latin typeface="Times New Roman" charset="0"/>
              </a:rPr>
              <a:t>如果</a:t>
            </a:r>
            <a:r>
              <a:rPr kumimoji="1" lang="en-US" altLang="zh-CN" sz="2000" dirty="0" err="1">
                <a:latin typeface="Times New Roman" charset="0"/>
              </a:rPr>
              <a:t>Ab</a:t>
            </a:r>
            <a:r>
              <a:rPr kumimoji="1" lang="zh-CN" altLang="en-US" sz="2000" dirty="0">
                <a:latin typeface="Times New Roman" charset="0"/>
              </a:rPr>
              <a:t>或</a:t>
            </a:r>
            <a:r>
              <a:rPr kumimoji="1" lang="en-US" altLang="zh-CN" sz="2000" dirty="0" err="1">
                <a:latin typeface="Times New Roman" charset="0"/>
              </a:rPr>
              <a:t>bA</a:t>
            </a:r>
            <a:r>
              <a:rPr kumimoji="1" lang="zh-CN" altLang="en-US" sz="2000" dirty="0">
                <a:latin typeface="Times New Roman" charset="0"/>
              </a:rPr>
              <a:t>出现在</a:t>
            </a:r>
            <a:r>
              <a:rPr kumimoji="1" lang="en-US" altLang="zh-CN" sz="2000" dirty="0">
                <a:latin typeface="Times New Roman" charset="0"/>
              </a:rPr>
              <a:t>OG</a:t>
            </a:r>
            <a:r>
              <a:rPr kumimoji="1" lang="zh-CN" altLang="en-US" sz="2000" dirty="0">
                <a:latin typeface="Times New Roman" charset="0"/>
              </a:rPr>
              <a:t>文法的句型</a:t>
            </a:r>
            <a:r>
              <a:rPr kumimoji="1" lang="en-US" altLang="zh-CN" sz="2000" dirty="0">
                <a:latin typeface="Times New Roman" charset="0"/>
              </a:rPr>
              <a:t>γ</a:t>
            </a:r>
            <a:r>
              <a:rPr kumimoji="1" lang="zh-CN" altLang="en-US" sz="2000" dirty="0">
                <a:latin typeface="Times New Roman" charset="0"/>
              </a:rPr>
              <a:t>中，其中</a:t>
            </a:r>
            <a:r>
              <a:rPr kumimoji="1" lang="en-US" altLang="zh-CN" sz="2000" dirty="0">
                <a:latin typeface="Times New Roman" charset="0"/>
              </a:rPr>
              <a:t>A∈V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err="1">
                <a:latin typeface="Times New Roman" charset="0"/>
              </a:rPr>
              <a:t>b∈V</a:t>
            </a:r>
            <a:r>
              <a:rPr kumimoji="1" lang="en-US" altLang="zh-CN" sz="2000" baseline="-30000" dirty="0" err="1">
                <a:latin typeface="Times New Roman" charset="0"/>
              </a:rPr>
              <a:t>T</a:t>
            </a:r>
            <a:r>
              <a:rPr kumimoji="1" lang="zh-CN" altLang="en-US" sz="2000" dirty="0">
                <a:latin typeface="Times New Roman" charset="0"/>
              </a:rPr>
              <a:t>，则句型</a:t>
            </a:r>
            <a:r>
              <a:rPr kumimoji="1" lang="en-US" altLang="zh-CN" sz="2000" dirty="0">
                <a:latin typeface="Times New Roman" charset="0"/>
              </a:rPr>
              <a:t>γ</a:t>
            </a:r>
            <a:r>
              <a:rPr kumimoji="1" lang="zh-CN" altLang="en-US" sz="2000" dirty="0">
                <a:latin typeface="Times New Roman" charset="0"/>
              </a:rPr>
              <a:t>中任何包含</a:t>
            </a:r>
            <a:r>
              <a:rPr kumimoji="1" lang="en-US" altLang="zh-CN" sz="2000" dirty="0">
                <a:latin typeface="Times New Roman" charset="0"/>
              </a:rPr>
              <a:t>b</a:t>
            </a:r>
            <a:r>
              <a:rPr kumimoji="1" lang="zh-CN" altLang="en-US" sz="2000" dirty="0">
                <a:latin typeface="Times New Roman" charset="0"/>
              </a:rPr>
              <a:t>的短语必含有</a:t>
            </a:r>
            <a:r>
              <a:rPr kumimoji="1" lang="en-US" altLang="zh-CN" sz="2000" dirty="0">
                <a:latin typeface="Times New Roman" charset="0"/>
              </a:rPr>
              <a:t>A</a:t>
            </a:r>
            <a:r>
              <a:rPr kumimoji="1" lang="zh-CN" altLang="en-US" sz="2000" dirty="0">
                <a:latin typeface="Times New Roman" charset="0"/>
              </a:rPr>
              <a:t>。</a:t>
            </a:r>
          </a:p>
        </p:txBody>
      </p:sp>
      <p:sp>
        <p:nvSpPr>
          <p:cNvPr id="12293" name="Text Box 190"/>
          <p:cNvSpPr txBox="1">
            <a:spLocks noChangeArrowheads="1"/>
          </p:cNvSpPr>
          <p:nvPr/>
        </p:nvSpPr>
        <p:spPr bwMode="auto">
          <a:xfrm>
            <a:off x="457200" y="2851150"/>
            <a:ext cx="8001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873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50000"/>
              </a:spcBef>
            </a:pPr>
            <a:r>
              <a:rPr kumimoji="1" lang="en-US" altLang="zh-CN" sz="2000" dirty="0">
                <a:solidFill>
                  <a:srgbClr val="A50021"/>
                </a:solidFill>
                <a:latin typeface="Times New Roman" charset="0"/>
              </a:rPr>
              <a:t>OG</a:t>
            </a:r>
            <a:r>
              <a:rPr kumimoji="1" lang="zh-CN" altLang="en-US" sz="2000" dirty="0">
                <a:solidFill>
                  <a:srgbClr val="A50021"/>
                </a:solidFill>
                <a:latin typeface="Times New Roman" charset="0"/>
              </a:rPr>
              <a:t>文法其实质是对规则进行了限制，也就是规则右部不得出现两个非终结符直接相邻。它是对表达式进行形式化和推广，即：终结符均视为算符，非终结符视为运算结果。 </a:t>
            </a:r>
          </a:p>
        </p:txBody>
      </p:sp>
      <p:sp>
        <p:nvSpPr>
          <p:cNvPr id="12294" name="Rectangle 191"/>
          <p:cNvSpPr>
            <a:spLocks noGrp="1" noChangeArrowheads="1"/>
          </p:cNvSpPr>
          <p:nvPr>
            <p:ph type="title"/>
          </p:nvPr>
        </p:nvSpPr>
        <p:spPr>
          <a:xfrm>
            <a:off x="457200" y="838200"/>
            <a:ext cx="3200400" cy="533400"/>
          </a:xfrm>
        </p:spPr>
        <p:txBody>
          <a:bodyPr/>
          <a:lstStyle/>
          <a:p>
            <a:pPr eaLnBrk="1" hangingPunct="1"/>
            <a:r>
              <a:rPr lang="en-US" altLang="zh-CN" sz="2400" b="1" dirty="0" smtClean="0">
                <a:solidFill>
                  <a:srgbClr val="CC0099"/>
                </a:solidFill>
                <a:latin typeface="Times New Roman" charset="0"/>
                <a:ea typeface="黑体" pitchFamily="2" charset="-122"/>
              </a:rPr>
              <a:t>5.3.2</a:t>
            </a:r>
            <a:r>
              <a:rPr lang="zh-CN" altLang="en-US" sz="2400" b="1" dirty="0" smtClean="0">
                <a:solidFill>
                  <a:srgbClr val="CC0099"/>
                </a:solidFill>
                <a:latin typeface="Times New Roman" charset="0"/>
                <a:ea typeface="黑体" pitchFamily="2" charset="-122"/>
              </a:rPr>
              <a:t>　算符优先文法</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97A03324-0315-49DD-8D88-91CE3DDD3B65}" type="slidenum">
              <a:rPr lang="en-US" altLang="zh-CN"/>
              <a:pPr algn="l"/>
              <a:t>11</a:t>
            </a:fld>
            <a:endParaRPr lang="en-US" altLang="zh-CN"/>
          </a:p>
        </p:txBody>
      </p:sp>
      <p:sp>
        <p:nvSpPr>
          <p:cNvPr id="13315" name="Rectangle 27"/>
          <p:cNvSpPr>
            <a:spLocks noChangeArrowheads="1"/>
          </p:cNvSpPr>
          <p:nvPr/>
        </p:nvSpPr>
        <p:spPr bwMode="auto">
          <a:xfrm>
            <a:off x="819150" y="5457825"/>
            <a:ext cx="1600200" cy="68580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 name="Text Box 24"/>
          <p:cNvSpPr txBox="1">
            <a:spLocks noChangeArrowheads="1"/>
          </p:cNvSpPr>
          <p:nvPr/>
        </p:nvSpPr>
        <p:spPr bwMode="auto">
          <a:xfrm>
            <a:off x="819150" y="4953000"/>
            <a:ext cx="8142287"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50000"/>
              </a:spcBef>
            </a:pPr>
            <a:r>
              <a:rPr kumimoji="1" lang="zh-CN" altLang="en-US" sz="2000" dirty="0">
                <a:latin typeface="Times New Roman" charset="0"/>
              </a:rPr>
              <a:t>定义 </a:t>
            </a:r>
            <a:r>
              <a:rPr kumimoji="1" lang="en-US" altLang="zh-CN" sz="2000" dirty="0" smtClean="0">
                <a:latin typeface="Times New Roman" charset="0"/>
              </a:rPr>
              <a:t>5.5   </a:t>
            </a:r>
            <a:r>
              <a:rPr kumimoji="1" lang="zh-CN" altLang="en-US" sz="2000" dirty="0">
                <a:latin typeface="Times New Roman" charset="0"/>
              </a:rPr>
              <a:t>设不含空规则的文法</a:t>
            </a:r>
            <a:r>
              <a:rPr kumimoji="1" lang="en-US" altLang="zh-CN" sz="2000" dirty="0">
                <a:latin typeface="Times New Roman" charset="0"/>
              </a:rPr>
              <a:t>G</a:t>
            </a:r>
            <a:r>
              <a:rPr kumimoji="1" lang="zh-CN" altLang="en-US" sz="2000" dirty="0">
                <a:latin typeface="Times New Roman" charset="0"/>
              </a:rPr>
              <a:t>为</a:t>
            </a:r>
            <a:r>
              <a:rPr kumimoji="1" lang="en-US" altLang="zh-CN" sz="2000" dirty="0">
                <a:latin typeface="Times New Roman" charset="0"/>
              </a:rPr>
              <a:t>OG</a:t>
            </a:r>
            <a:r>
              <a:rPr kumimoji="1" lang="zh-CN" altLang="en-US" sz="2000" dirty="0">
                <a:latin typeface="Times New Roman" charset="0"/>
              </a:rPr>
              <a:t>文法，如果任意两个终结符之间至多存在      、    和      三种算符优先关系之一，则称文法</a:t>
            </a:r>
            <a:r>
              <a:rPr kumimoji="1" lang="en-US" altLang="zh-CN" sz="2000" dirty="0">
                <a:latin typeface="Times New Roman" charset="0"/>
              </a:rPr>
              <a:t>G</a:t>
            </a:r>
            <a:r>
              <a:rPr kumimoji="1" lang="zh-CN" altLang="en-US" sz="2000" dirty="0">
                <a:latin typeface="Times New Roman" charset="0"/>
              </a:rPr>
              <a:t>为</a:t>
            </a:r>
            <a:r>
              <a:rPr kumimoji="1" lang="zh-CN" altLang="en-US" sz="2000" dirty="0">
                <a:solidFill>
                  <a:srgbClr val="CC6600"/>
                </a:solidFill>
                <a:latin typeface="Times New Roman" charset="0"/>
              </a:rPr>
              <a:t>算符优先文法</a:t>
            </a:r>
            <a:r>
              <a:rPr kumimoji="1" lang="zh-CN" altLang="en-US" sz="2000" dirty="0">
                <a:latin typeface="Times New Roman" charset="0"/>
              </a:rPr>
              <a:t>（</a:t>
            </a:r>
            <a:r>
              <a:rPr kumimoji="1" lang="en-US" altLang="zh-CN" sz="2000" dirty="0">
                <a:latin typeface="Times New Roman" charset="0"/>
              </a:rPr>
              <a:t>Operator Precedence Grammar</a:t>
            </a:r>
            <a:r>
              <a:rPr kumimoji="1" lang="zh-CN" altLang="en-US" sz="2000" dirty="0">
                <a:latin typeface="Times New Roman" charset="0"/>
              </a:rPr>
              <a:t>），简称</a:t>
            </a:r>
            <a:r>
              <a:rPr kumimoji="1" lang="en-US" altLang="zh-CN" sz="2000" dirty="0">
                <a:solidFill>
                  <a:srgbClr val="CC6600"/>
                </a:solidFill>
                <a:latin typeface="Times New Roman" charset="0"/>
              </a:rPr>
              <a:t>OPG</a:t>
            </a:r>
            <a:r>
              <a:rPr kumimoji="1" lang="zh-CN" altLang="en-US" sz="2000" dirty="0">
                <a:solidFill>
                  <a:srgbClr val="CC6600"/>
                </a:solidFill>
                <a:latin typeface="Times New Roman" charset="0"/>
              </a:rPr>
              <a:t>文法</a:t>
            </a:r>
            <a:r>
              <a:rPr kumimoji="1" lang="zh-CN" altLang="en-US" sz="2000" dirty="0">
                <a:latin typeface="Times New Roman" charset="0"/>
              </a:rPr>
              <a:t>。 </a:t>
            </a:r>
          </a:p>
        </p:txBody>
      </p:sp>
      <p:sp>
        <p:nvSpPr>
          <p:cNvPr id="13317" name="Rectangle 4"/>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18" name="Rectangle 6"/>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19" name="Rectangle 8"/>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3320" name="Group 36"/>
          <p:cNvGrpSpPr>
            <a:grpSpLocks/>
          </p:cNvGrpSpPr>
          <p:nvPr/>
        </p:nvGrpSpPr>
        <p:grpSpPr bwMode="auto">
          <a:xfrm>
            <a:off x="622300" y="533400"/>
            <a:ext cx="7924800" cy="2841625"/>
            <a:chOff x="392" y="336"/>
            <a:chExt cx="4992" cy="1790"/>
          </a:xfrm>
        </p:grpSpPr>
        <p:sp>
          <p:nvSpPr>
            <p:cNvPr id="13329" name="Text Box 2"/>
            <p:cNvSpPr txBox="1">
              <a:spLocks noChangeArrowheads="1"/>
            </p:cNvSpPr>
            <p:nvPr/>
          </p:nvSpPr>
          <p:spPr bwMode="auto">
            <a:xfrm>
              <a:off x="392" y="336"/>
              <a:ext cx="4992" cy="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175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30000"/>
                </a:spcBef>
              </a:pPr>
              <a:r>
                <a:rPr kumimoji="1" lang="zh-CN" altLang="en-US" sz="2000" dirty="0">
                  <a:latin typeface="Times New Roman" charset="0"/>
                </a:rPr>
                <a:t>定义 </a:t>
              </a:r>
              <a:r>
                <a:rPr kumimoji="1" lang="en-US" altLang="zh-CN" sz="2000" dirty="0" smtClean="0">
                  <a:latin typeface="Times New Roman" charset="0"/>
                </a:rPr>
                <a:t>5.4 </a:t>
              </a:r>
              <a:r>
                <a:rPr kumimoji="1" lang="zh-CN" altLang="en-US" sz="2000" dirty="0">
                  <a:latin typeface="Times New Roman" charset="0"/>
                </a:rPr>
                <a:t>设文法</a:t>
              </a:r>
              <a:r>
                <a:rPr kumimoji="1" lang="en-US" altLang="zh-CN" sz="2000" dirty="0">
                  <a:latin typeface="Times New Roman" charset="0"/>
                </a:rPr>
                <a:t>G </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T</a:t>
              </a:r>
              <a:r>
                <a:rPr kumimoji="1" lang="zh-CN" altLang="en-US" sz="2000" dirty="0">
                  <a:latin typeface="Times New Roman" charset="0"/>
                </a:rPr>
                <a:t>，</a:t>
              </a:r>
              <a:r>
                <a:rPr kumimoji="1" lang="en-US" altLang="zh-CN" sz="2000" dirty="0">
                  <a:latin typeface="Times New Roman" charset="0"/>
                </a:rPr>
                <a:t>P</a:t>
              </a:r>
              <a:r>
                <a:rPr kumimoji="1" lang="zh-CN" altLang="en-US" sz="2000" dirty="0">
                  <a:latin typeface="Times New Roman" charset="0"/>
                </a:rPr>
                <a:t>，</a:t>
              </a:r>
              <a:r>
                <a:rPr kumimoji="1" lang="en-US" altLang="zh-CN" sz="2000" dirty="0">
                  <a:latin typeface="Times New Roman" charset="0"/>
                </a:rPr>
                <a:t>S</a:t>
              </a:r>
              <a:r>
                <a:rPr kumimoji="1" lang="zh-CN" altLang="en-US" sz="2000" dirty="0">
                  <a:latin typeface="Times New Roman" charset="0"/>
                </a:rPr>
                <a:t>），则基于</a:t>
              </a:r>
              <a:r>
                <a:rPr kumimoji="1" lang="en-US" altLang="zh-CN" sz="2000" dirty="0">
                  <a:latin typeface="Times New Roman" charset="0"/>
                </a:rPr>
                <a:t>V</a:t>
              </a:r>
              <a:r>
                <a:rPr kumimoji="1" lang="en-US" altLang="zh-CN" sz="2000" baseline="-30000" dirty="0">
                  <a:latin typeface="Times New Roman" charset="0"/>
                </a:rPr>
                <a:t>T</a:t>
              </a:r>
              <a:r>
                <a:rPr kumimoji="1" lang="zh-CN" altLang="en-US" sz="2000" dirty="0">
                  <a:latin typeface="Times New Roman" charset="0"/>
                </a:rPr>
                <a:t>上的</a:t>
              </a:r>
              <a:r>
                <a:rPr kumimoji="1" lang="en-US" altLang="zh-CN" sz="2000" dirty="0">
                  <a:latin typeface="Times New Roman" charset="0"/>
                </a:rPr>
                <a:t>3</a:t>
              </a:r>
              <a:r>
                <a:rPr kumimoji="1" lang="zh-CN" altLang="en-US" sz="2000" dirty="0">
                  <a:latin typeface="Times New Roman" charset="0"/>
                </a:rPr>
                <a:t>种二元关系定义如下：</a:t>
              </a:r>
            </a:p>
            <a:p>
              <a:pPr algn="l">
                <a:lnSpc>
                  <a:spcPct val="130000"/>
                </a:lnSpc>
                <a:spcBef>
                  <a:spcPct val="30000"/>
                </a:spcBef>
              </a:pPr>
              <a:r>
                <a:rPr kumimoji="1" lang="en-US" altLang="zh-CN" sz="2000" dirty="0">
                  <a:latin typeface="Times New Roman" charset="0"/>
                </a:rPr>
                <a:t>a    b  </a:t>
              </a:r>
              <a:r>
                <a:rPr kumimoji="1" lang="en-US" altLang="zh-CN" sz="2000" dirty="0" err="1">
                  <a:latin typeface="Times New Roman" charset="0"/>
                </a:rPr>
                <a:t>iff</a:t>
              </a:r>
              <a:r>
                <a:rPr kumimoji="1" lang="en-US" altLang="zh-CN" sz="2000" dirty="0">
                  <a:latin typeface="Times New Roman" charset="0"/>
                </a:rPr>
                <a:t>  A→···</a:t>
              </a:r>
              <a:r>
                <a:rPr kumimoji="1" lang="en-US" altLang="zh-CN" sz="2000" dirty="0" err="1">
                  <a:latin typeface="Times New Roman" charset="0"/>
                </a:rPr>
                <a:t>ab</a:t>
              </a:r>
              <a:r>
                <a:rPr kumimoji="1" lang="en-US" altLang="zh-CN" sz="2000" dirty="0">
                  <a:latin typeface="Times New Roman" charset="0"/>
                </a:rPr>
                <a:t>···∈P </a:t>
              </a:r>
              <a:r>
                <a:rPr kumimoji="1" lang="zh-CN" altLang="en-US" sz="2000" dirty="0">
                  <a:latin typeface="Times New Roman" charset="0"/>
                </a:rPr>
                <a:t>或</a:t>
              </a:r>
              <a:r>
                <a:rPr kumimoji="1" lang="en-US" altLang="zh-CN" sz="2000" dirty="0">
                  <a:latin typeface="Times New Roman" charset="0"/>
                </a:rPr>
                <a:t>A→···</a:t>
              </a:r>
              <a:r>
                <a:rPr kumimoji="1" lang="en-US" altLang="zh-CN" sz="2000" dirty="0" err="1">
                  <a:latin typeface="Times New Roman" charset="0"/>
                </a:rPr>
                <a:t>aBb</a:t>
              </a:r>
              <a:r>
                <a:rPr kumimoji="1" lang="en-US" altLang="zh-CN" sz="2000" dirty="0">
                  <a:latin typeface="Times New Roman" charset="0"/>
                </a:rPr>
                <a:t>···∈P</a:t>
              </a:r>
            </a:p>
            <a:p>
              <a:pPr algn="l">
                <a:lnSpc>
                  <a:spcPct val="130000"/>
                </a:lnSpc>
                <a:spcBef>
                  <a:spcPct val="30000"/>
                </a:spcBef>
              </a:pPr>
              <a:r>
                <a:rPr kumimoji="1" lang="en-US" altLang="zh-CN" sz="2000" dirty="0">
                  <a:latin typeface="Times New Roman" charset="0"/>
                </a:rPr>
                <a:t>a</a:t>
              </a:r>
              <a:r>
                <a:rPr kumimoji="1" lang="en-US" altLang="zh-CN" sz="2000" dirty="0" smtClean="0">
                  <a:latin typeface="Times New Roman" charset="0"/>
                </a:rPr>
                <a:t>      b </a:t>
              </a:r>
              <a:r>
                <a:rPr kumimoji="1" lang="en-US" altLang="zh-CN" sz="2000" dirty="0" err="1">
                  <a:latin typeface="Times New Roman" charset="0"/>
                </a:rPr>
                <a:t>iff</a:t>
              </a:r>
              <a:r>
                <a:rPr kumimoji="1" lang="en-US" altLang="zh-CN" sz="2000" dirty="0">
                  <a:latin typeface="Times New Roman" charset="0"/>
                </a:rPr>
                <a:t>  A→···</a:t>
              </a:r>
              <a:r>
                <a:rPr kumimoji="1" lang="en-US" altLang="zh-CN" sz="2000" dirty="0" err="1">
                  <a:latin typeface="Times New Roman" charset="0"/>
                </a:rPr>
                <a:t>aB</a:t>
              </a:r>
              <a:r>
                <a:rPr kumimoji="1" lang="en-US" altLang="zh-CN" sz="2000" dirty="0">
                  <a:latin typeface="Times New Roman" charset="0"/>
                </a:rPr>
                <a:t>···∈P</a:t>
              </a:r>
              <a:r>
                <a:rPr kumimoji="1" lang="zh-CN" altLang="en-US" sz="2000" dirty="0">
                  <a:latin typeface="Times New Roman" charset="0"/>
                </a:rPr>
                <a:t>，</a:t>
              </a:r>
              <a:r>
                <a:rPr kumimoji="1" lang="en-US" altLang="zh-CN" sz="2000" dirty="0">
                  <a:latin typeface="Times New Roman" charset="0"/>
                </a:rPr>
                <a:t>B</a:t>
              </a:r>
              <a:r>
                <a:rPr kumimoji="1" lang="en-US" altLang="zh-CN" sz="2000" dirty="0">
                  <a:latin typeface="Times New Roman" charset="0"/>
                  <a:sym typeface="Symbol" pitchFamily="18" charset="2"/>
                </a:rPr>
                <a:t></a:t>
              </a:r>
              <a:r>
                <a:rPr kumimoji="1" lang="en-US" altLang="zh-CN" sz="2000" dirty="0">
                  <a:latin typeface="Times New Roman" charset="0"/>
                </a:rPr>
                <a:t> b···</a:t>
              </a:r>
              <a:r>
                <a:rPr kumimoji="1" lang="zh-CN" altLang="en-US" sz="2000" dirty="0">
                  <a:latin typeface="Times New Roman" charset="0"/>
                </a:rPr>
                <a:t>或</a:t>
              </a:r>
              <a:r>
                <a:rPr kumimoji="1" lang="en-US" altLang="zh-CN" sz="2000" dirty="0">
                  <a:latin typeface="Times New Roman" charset="0"/>
                </a:rPr>
                <a:t>B</a:t>
              </a:r>
              <a:r>
                <a:rPr kumimoji="1" lang="en-US" altLang="zh-CN" sz="2000" dirty="0">
                  <a:latin typeface="Times New Roman" charset="0"/>
                  <a:sym typeface="Symbol" pitchFamily="18" charset="2"/>
                </a:rPr>
                <a:t></a:t>
              </a:r>
              <a:r>
                <a:rPr kumimoji="1" lang="en-US" altLang="zh-CN" sz="2000" dirty="0">
                  <a:latin typeface="Times New Roman" charset="0"/>
                </a:rPr>
                <a:t> </a:t>
              </a:r>
              <a:r>
                <a:rPr kumimoji="1" lang="en-US" altLang="zh-CN" sz="2000" dirty="0" err="1">
                  <a:latin typeface="Times New Roman" charset="0"/>
                </a:rPr>
                <a:t>Cb</a:t>
              </a:r>
              <a:r>
                <a:rPr kumimoji="1" lang="en-US" altLang="zh-CN" sz="2000" dirty="0">
                  <a:latin typeface="Times New Roman" charset="0"/>
                </a:rPr>
                <a:t>···</a:t>
              </a:r>
            </a:p>
            <a:p>
              <a:pPr algn="l">
                <a:lnSpc>
                  <a:spcPct val="130000"/>
                </a:lnSpc>
                <a:spcBef>
                  <a:spcPct val="30000"/>
                </a:spcBef>
              </a:pPr>
              <a:r>
                <a:rPr kumimoji="1" lang="en-US" altLang="zh-CN" sz="2000" dirty="0">
                  <a:latin typeface="Times New Roman" charset="0"/>
                </a:rPr>
                <a:t>a    </a:t>
              </a:r>
              <a:r>
                <a:rPr kumimoji="1" lang="en-US" altLang="zh-CN" sz="2000" dirty="0" smtClean="0">
                  <a:latin typeface="Times New Roman" charset="0"/>
                </a:rPr>
                <a:t> b  </a:t>
              </a:r>
              <a:r>
                <a:rPr kumimoji="1" lang="en-US" altLang="zh-CN" sz="2000" dirty="0" err="1">
                  <a:latin typeface="Times New Roman" charset="0"/>
                </a:rPr>
                <a:t>iff</a:t>
              </a:r>
              <a:r>
                <a:rPr kumimoji="1" lang="en-US" altLang="zh-CN" sz="2000" dirty="0">
                  <a:latin typeface="Times New Roman" charset="0"/>
                </a:rPr>
                <a:t>  A→···Bb···∈P</a:t>
              </a:r>
              <a:r>
                <a:rPr kumimoji="1" lang="zh-CN" altLang="en-US" sz="2000" dirty="0">
                  <a:latin typeface="Times New Roman" charset="0"/>
                </a:rPr>
                <a:t>，</a:t>
              </a:r>
              <a:r>
                <a:rPr kumimoji="1" lang="en-US" altLang="zh-CN" sz="2000" dirty="0">
                  <a:latin typeface="Times New Roman" charset="0"/>
                </a:rPr>
                <a:t>B</a:t>
              </a:r>
              <a:r>
                <a:rPr kumimoji="1" lang="en-US" altLang="zh-CN" sz="2000" dirty="0">
                  <a:latin typeface="Times New Roman" charset="0"/>
                  <a:sym typeface="Symbol" pitchFamily="18" charset="2"/>
                </a:rPr>
                <a:t></a:t>
              </a:r>
              <a:r>
                <a:rPr kumimoji="1" lang="en-US" altLang="zh-CN" sz="2000" dirty="0">
                  <a:latin typeface="Times New Roman" charset="0"/>
                </a:rPr>
                <a:t>···a </a:t>
              </a:r>
              <a:r>
                <a:rPr kumimoji="1" lang="zh-CN" altLang="en-US" sz="2000" dirty="0">
                  <a:latin typeface="Times New Roman" charset="0"/>
                </a:rPr>
                <a:t>或</a:t>
              </a:r>
              <a:r>
                <a:rPr kumimoji="1" lang="en-US" altLang="zh-CN" sz="2000" dirty="0">
                  <a:latin typeface="Times New Roman" charset="0"/>
                </a:rPr>
                <a:t>B</a:t>
              </a:r>
              <a:r>
                <a:rPr kumimoji="1" lang="en-US" altLang="zh-CN" sz="2000" dirty="0">
                  <a:latin typeface="Times New Roman" charset="0"/>
                  <a:sym typeface="Symbol" pitchFamily="18" charset="2"/>
                </a:rPr>
                <a:t></a:t>
              </a:r>
              <a:r>
                <a:rPr kumimoji="1" lang="en-US" altLang="zh-CN" sz="2000" dirty="0" smtClean="0">
                  <a:latin typeface="Times New Roman" charset="0"/>
                </a:rPr>
                <a:t>···</a:t>
              </a:r>
              <a:r>
                <a:rPr kumimoji="1" lang="en-US" altLang="zh-CN" sz="2000" dirty="0" err="1" smtClean="0">
                  <a:latin typeface="Times New Roman" charset="0"/>
                </a:rPr>
                <a:t>aC</a:t>
              </a:r>
              <a:endParaRPr kumimoji="1" lang="en-US" altLang="zh-CN" sz="2000" dirty="0">
                <a:latin typeface="Times New Roman" charset="0"/>
              </a:endParaRPr>
            </a:p>
            <a:p>
              <a:pPr algn="l">
                <a:lnSpc>
                  <a:spcPct val="130000"/>
                </a:lnSpc>
                <a:spcBef>
                  <a:spcPct val="30000"/>
                </a:spcBef>
              </a:pPr>
              <a:r>
                <a:rPr kumimoji="1" lang="zh-CN" altLang="en-US" sz="2000" dirty="0">
                  <a:latin typeface="Times New Roman" charset="0"/>
                </a:rPr>
                <a:t>其中， </a:t>
              </a:r>
              <a:r>
                <a:rPr kumimoji="1" lang="en-US" altLang="zh-CN" sz="2000" dirty="0">
                  <a:latin typeface="Times New Roman" charset="0"/>
                </a:rPr>
                <a:t>a</a:t>
              </a:r>
              <a:r>
                <a:rPr kumimoji="1" lang="zh-CN" altLang="en-US" sz="2000" dirty="0">
                  <a:latin typeface="Times New Roman" charset="0"/>
                </a:rPr>
                <a:t>、</a:t>
              </a:r>
              <a:r>
                <a:rPr kumimoji="1" lang="en-US" altLang="zh-CN" sz="2000" dirty="0" err="1">
                  <a:latin typeface="Times New Roman" charset="0"/>
                </a:rPr>
                <a:t>b∈V</a:t>
              </a:r>
              <a:r>
                <a:rPr kumimoji="1" lang="en-US" altLang="zh-CN" sz="2000" baseline="-30000" dirty="0" err="1">
                  <a:latin typeface="Times New Roman" charset="0"/>
                </a:rPr>
                <a:t>T</a:t>
              </a:r>
              <a:r>
                <a:rPr kumimoji="1" lang="zh-CN" altLang="en-US" sz="2000" dirty="0">
                  <a:latin typeface="Times New Roman" charset="0"/>
                </a:rPr>
                <a:t>，</a:t>
              </a:r>
              <a:r>
                <a:rPr kumimoji="1" lang="en-US" altLang="zh-CN" sz="2000" dirty="0">
                  <a:latin typeface="Times New Roman" charset="0"/>
                </a:rPr>
                <a:t>A</a:t>
              </a:r>
              <a:r>
                <a:rPr kumimoji="1" lang="zh-CN" altLang="en-US" sz="2000" dirty="0">
                  <a:latin typeface="Times New Roman" charset="0"/>
                </a:rPr>
                <a:t>、</a:t>
              </a:r>
              <a:r>
                <a:rPr kumimoji="1" lang="en-US" altLang="zh-CN" sz="2000" dirty="0">
                  <a:latin typeface="Times New Roman" charset="0"/>
                </a:rPr>
                <a:t>B</a:t>
              </a:r>
              <a:r>
                <a:rPr kumimoji="1" lang="zh-CN" altLang="en-US" sz="2000" dirty="0">
                  <a:latin typeface="Times New Roman" charset="0"/>
                </a:rPr>
                <a:t>、</a:t>
              </a:r>
              <a:r>
                <a:rPr kumimoji="1" lang="en-US" altLang="zh-CN" sz="2000" dirty="0">
                  <a:latin typeface="Times New Roman" charset="0"/>
                </a:rPr>
                <a:t>C∈V</a:t>
              </a:r>
              <a:r>
                <a:rPr kumimoji="1" lang="en-US" altLang="zh-CN" sz="2000" baseline="-30000" dirty="0">
                  <a:latin typeface="Times New Roman" charset="0"/>
                </a:rPr>
                <a:t>N </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N</a:t>
              </a:r>
              <a:r>
                <a:rPr kumimoji="1" lang="en-US" altLang="zh-CN" sz="2000" dirty="0">
                  <a:latin typeface="Times New Roman" charset="0"/>
                </a:rPr>
                <a:t>∪V</a:t>
              </a:r>
              <a:r>
                <a:rPr kumimoji="1" lang="en-US" altLang="zh-CN" sz="2000" baseline="-30000" dirty="0">
                  <a:latin typeface="Times New Roman" charset="0"/>
                </a:rPr>
                <a:t>T</a:t>
              </a:r>
              <a:r>
                <a:rPr kumimoji="1" lang="en-US" altLang="zh-CN" sz="2000" dirty="0">
                  <a:latin typeface="Times New Roman" charset="0"/>
                </a:rPr>
                <a:t>)* </a:t>
              </a:r>
              <a:r>
                <a:rPr kumimoji="1" lang="zh-CN" altLang="en-US" sz="2000" dirty="0">
                  <a:latin typeface="Times New Roman" charset="0"/>
                </a:rPr>
                <a:t>。</a:t>
              </a:r>
            </a:p>
          </p:txBody>
        </p:sp>
        <p:pic>
          <p:nvPicPr>
            <p:cNvPr id="13330" name="Picture 3" descr="http://www2.gdin.edu.cn/jkx/webstudy/bianyiyuanli/img/chap06/symbol03.gif"/>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904" y="928"/>
              <a:ext cx="2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31" name="Object 5"/>
            <p:cNvGraphicFramePr>
              <a:graphicFrameLocks noChangeAspect="1"/>
            </p:cNvGraphicFramePr>
            <p:nvPr/>
          </p:nvGraphicFramePr>
          <p:xfrm>
            <a:off x="949" y="1257"/>
            <a:ext cx="184" cy="204"/>
          </p:xfrm>
          <a:graphic>
            <a:graphicData uri="http://schemas.openxmlformats.org/presentationml/2006/ole">
              <mc:AlternateContent xmlns:mc="http://schemas.openxmlformats.org/markup-compatibility/2006">
                <mc:Choice xmlns:v="urn:schemas-microsoft-com:vml" Requires="v">
                  <p:oleObj spid="_x0000_s13559" r:id="rId5" imgW="172720" imgH="190500" progId="Word.Picture.8">
                    <p:embed/>
                  </p:oleObj>
                </mc:Choice>
                <mc:Fallback>
                  <p:oleObj r:id="rId5" imgW="172720" imgH="190500" progId="Word.Pictur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 y="1257"/>
                          <a:ext cx="1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332" name="Picture 7" descr="http://www2.gdin.edu.cn/jkx/webstudy/bianyiyuanli/img/chap06/symbol02.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884" y="1545"/>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Text Box 9"/>
            <p:cNvSpPr txBox="1">
              <a:spLocks noChangeArrowheads="1"/>
            </p:cNvSpPr>
            <p:nvPr/>
          </p:nvSpPr>
          <p:spPr bwMode="auto">
            <a:xfrm>
              <a:off x="2757" y="1182"/>
              <a:ext cx="21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r>
                <a:rPr lang="en-US" altLang="zh-CN" dirty="0">
                  <a:latin typeface="Times New Roman" charset="0"/>
                </a:rPr>
                <a:t>+</a:t>
              </a:r>
            </a:p>
          </p:txBody>
        </p:sp>
        <p:sp>
          <p:nvSpPr>
            <p:cNvPr id="13334" name="Text Box 10"/>
            <p:cNvSpPr txBox="1">
              <a:spLocks noChangeArrowheads="1"/>
            </p:cNvSpPr>
            <p:nvPr/>
          </p:nvSpPr>
          <p:spPr bwMode="auto">
            <a:xfrm>
              <a:off x="3453" y="1176"/>
              <a:ext cx="21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r>
                <a:rPr lang="en-US" altLang="zh-CN" dirty="0">
                  <a:latin typeface="Times New Roman" charset="0"/>
                </a:rPr>
                <a:t>+</a:t>
              </a:r>
            </a:p>
          </p:txBody>
        </p:sp>
        <p:sp>
          <p:nvSpPr>
            <p:cNvPr id="13335" name="Text Box 11"/>
            <p:cNvSpPr txBox="1">
              <a:spLocks noChangeArrowheads="1"/>
            </p:cNvSpPr>
            <p:nvPr/>
          </p:nvSpPr>
          <p:spPr bwMode="auto">
            <a:xfrm>
              <a:off x="2726" y="1494"/>
              <a:ext cx="21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r>
                <a:rPr lang="en-US" altLang="zh-CN" dirty="0">
                  <a:latin typeface="Times New Roman" charset="0"/>
                </a:rPr>
                <a:t>+</a:t>
              </a:r>
            </a:p>
          </p:txBody>
        </p:sp>
        <p:sp>
          <p:nvSpPr>
            <p:cNvPr id="13336" name="Text Box 12"/>
            <p:cNvSpPr txBox="1">
              <a:spLocks noChangeArrowheads="1"/>
            </p:cNvSpPr>
            <p:nvPr/>
          </p:nvSpPr>
          <p:spPr bwMode="auto">
            <a:xfrm>
              <a:off x="3412" y="1498"/>
              <a:ext cx="21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r>
                <a:rPr lang="en-US" altLang="zh-CN" dirty="0">
                  <a:latin typeface="Times New Roman" charset="0"/>
                </a:rPr>
                <a:t>+</a:t>
              </a:r>
            </a:p>
          </p:txBody>
        </p:sp>
      </p:grpSp>
      <p:sp>
        <p:nvSpPr>
          <p:cNvPr id="13321" name="Rectangle 23"/>
          <p:cNvSpPr>
            <a:spLocks noChangeArrowheads="1"/>
          </p:cNvSpPr>
          <p:nvPr/>
        </p:nvSpPr>
        <p:spPr bwMode="auto">
          <a:xfrm>
            <a:off x="685800" y="3543300"/>
            <a:ext cx="8077200" cy="1250950"/>
          </a:xfrm>
          <a:prstGeom prst="rect">
            <a:avLst/>
          </a:prstGeom>
          <a:solidFill>
            <a:srgbClr val="C0C0C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2" name="Text Box 15"/>
          <p:cNvSpPr txBox="1">
            <a:spLocks noChangeArrowheads="1"/>
          </p:cNvSpPr>
          <p:nvPr/>
        </p:nvSpPr>
        <p:spPr bwMode="auto">
          <a:xfrm>
            <a:off x="762000" y="3489325"/>
            <a:ext cx="784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r>
              <a:rPr kumimoji="1" lang="zh-CN" altLang="en-US" sz="2000" dirty="0">
                <a:latin typeface="Times New Roman" charset="0"/>
              </a:rPr>
              <a:t>算符优先关系在句型中相邻的符号，反映了归约时的优先关系。即：</a:t>
            </a:r>
          </a:p>
          <a:p>
            <a:pPr algn="l"/>
            <a:r>
              <a:rPr kumimoji="1" lang="zh-CN" altLang="en-US" sz="2000" dirty="0">
                <a:latin typeface="Times New Roman" charset="0"/>
              </a:rPr>
              <a:t>        </a:t>
            </a:r>
            <a:r>
              <a:rPr kumimoji="1" lang="en-US" altLang="zh-CN" sz="2000" dirty="0">
                <a:latin typeface="Times New Roman" charset="0"/>
              </a:rPr>
              <a:t>a       b</a:t>
            </a:r>
            <a:r>
              <a:rPr kumimoji="1" lang="zh-CN" altLang="en-US" sz="2000" dirty="0">
                <a:latin typeface="Times New Roman" charset="0"/>
              </a:rPr>
              <a:t>表示在句型中相邻出现的</a:t>
            </a:r>
            <a:r>
              <a:rPr kumimoji="1" lang="en-US" altLang="zh-CN" sz="2000" dirty="0" err="1">
                <a:latin typeface="Times New Roman" charset="0"/>
              </a:rPr>
              <a:t>ab</a:t>
            </a:r>
            <a:r>
              <a:rPr kumimoji="1" lang="zh-CN" altLang="en-US" sz="2000" dirty="0">
                <a:latin typeface="Times New Roman" charset="0"/>
              </a:rPr>
              <a:t>或</a:t>
            </a:r>
            <a:r>
              <a:rPr kumimoji="1" lang="en-US" altLang="zh-CN" sz="2000" dirty="0" err="1">
                <a:latin typeface="Times New Roman" charset="0"/>
              </a:rPr>
              <a:t>aBb</a:t>
            </a:r>
            <a:r>
              <a:rPr kumimoji="1" lang="en-US" altLang="zh-CN" sz="2000" dirty="0">
                <a:latin typeface="Times New Roman" charset="0"/>
              </a:rPr>
              <a:t> </a:t>
            </a:r>
            <a:r>
              <a:rPr kumimoji="1" lang="zh-CN" altLang="en-US" sz="2000" dirty="0">
                <a:latin typeface="Times New Roman" charset="0"/>
              </a:rPr>
              <a:t>，同时被归约；</a:t>
            </a:r>
          </a:p>
          <a:p>
            <a:pPr algn="l"/>
            <a:r>
              <a:rPr kumimoji="1" lang="zh-CN" altLang="en-US" sz="2000" dirty="0">
                <a:latin typeface="Times New Roman" charset="0"/>
              </a:rPr>
              <a:t>        </a:t>
            </a:r>
            <a:r>
              <a:rPr kumimoji="1" lang="en-US" altLang="zh-CN" sz="2000" dirty="0">
                <a:latin typeface="Times New Roman" charset="0"/>
              </a:rPr>
              <a:t>a       b</a:t>
            </a:r>
            <a:r>
              <a:rPr kumimoji="1" lang="zh-CN" altLang="en-US" sz="2000" dirty="0">
                <a:latin typeface="Times New Roman" charset="0"/>
              </a:rPr>
              <a:t>表示在句型中相邻出现的</a:t>
            </a:r>
            <a:r>
              <a:rPr kumimoji="1" lang="en-US" altLang="zh-CN" sz="2000" dirty="0" err="1">
                <a:latin typeface="Times New Roman" charset="0"/>
              </a:rPr>
              <a:t>ab</a:t>
            </a:r>
            <a:r>
              <a:rPr kumimoji="1" lang="zh-CN" altLang="en-US" sz="2000" dirty="0">
                <a:latin typeface="Times New Roman" charset="0"/>
              </a:rPr>
              <a:t>或</a:t>
            </a:r>
            <a:r>
              <a:rPr kumimoji="1" lang="en-US" altLang="zh-CN" sz="2000" dirty="0" err="1">
                <a:latin typeface="Times New Roman" charset="0"/>
              </a:rPr>
              <a:t>aBb</a:t>
            </a:r>
            <a:r>
              <a:rPr kumimoji="1" lang="en-US" altLang="zh-CN" sz="2000" dirty="0">
                <a:latin typeface="Times New Roman" charset="0"/>
              </a:rPr>
              <a:t> </a:t>
            </a:r>
            <a:r>
              <a:rPr kumimoji="1" lang="zh-CN" altLang="en-US" sz="2000" dirty="0">
                <a:latin typeface="Times New Roman" charset="0"/>
              </a:rPr>
              <a:t>，</a:t>
            </a:r>
            <a:r>
              <a:rPr kumimoji="1" lang="en-US" altLang="zh-CN" sz="2000" dirty="0">
                <a:latin typeface="Times New Roman" charset="0"/>
              </a:rPr>
              <a:t>a</a:t>
            </a:r>
            <a:r>
              <a:rPr kumimoji="1" lang="zh-CN" altLang="en-US" sz="2000" dirty="0">
                <a:latin typeface="Times New Roman" charset="0"/>
              </a:rPr>
              <a:t>后于</a:t>
            </a:r>
            <a:r>
              <a:rPr kumimoji="1" lang="en-US" altLang="zh-CN" sz="2000" dirty="0">
                <a:latin typeface="Times New Roman" charset="0"/>
              </a:rPr>
              <a:t>b</a:t>
            </a:r>
            <a:r>
              <a:rPr kumimoji="1" lang="zh-CN" altLang="en-US" sz="2000" dirty="0">
                <a:latin typeface="Times New Roman" charset="0"/>
              </a:rPr>
              <a:t>被归约；</a:t>
            </a:r>
          </a:p>
          <a:p>
            <a:pPr algn="l"/>
            <a:r>
              <a:rPr kumimoji="1" lang="zh-CN" altLang="en-US" sz="2000" dirty="0">
                <a:latin typeface="Times New Roman" charset="0"/>
              </a:rPr>
              <a:t>        </a:t>
            </a:r>
            <a:r>
              <a:rPr kumimoji="1" lang="en-US" altLang="zh-CN" sz="2000" dirty="0">
                <a:latin typeface="Times New Roman" charset="0"/>
              </a:rPr>
              <a:t>a       b</a:t>
            </a:r>
            <a:r>
              <a:rPr kumimoji="1" lang="zh-CN" altLang="en-US" sz="2000" dirty="0">
                <a:latin typeface="Times New Roman" charset="0"/>
              </a:rPr>
              <a:t>表示在句型中相邻出现的</a:t>
            </a:r>
            <a:r>
              <a:rPr kumimoji="1" lang="en-US" altLang="zh-CN" sz="2000" dirty="0" err="1">
                <a:latin typeface="Times New Roman" charset="0"/>
              </a:rPr>
              <a:t>ab</a:t>
            </a:r>
            <a:r>
              <a:rPr kumimoji="1" lang="zh-CN" altLang="en-US" sz="2000" dirty="0">
                <a:latin typeface="Times New Roman" charset="0"/>
              </a:rPr>
              <a:t>或</a:t>
            </a:r>
            <a:r>
              <a:rPr kumimoji="1" lang="en-US" altLang="zh-CN" sz="2000" dirty="0" err="1">
                <a:latin typeface="Times New Roman" charset="0"/>
              </a:rPr>
              <a:t>aBb</a:t>
            </a:r>
            <a:r>
              <a:rPr kumimoji="1" lang="en-US" altLang="zh-CN" sz="2000" dirty="0">
                <a:latin typeface="Times New Roman" charset="0"/>
              </a:rPr>
              <a:t> </a:t>
            </a:r>
            <a:r>
              <a:rPr kumimoji="1" lang="zh-CN" altLang="en-US" sz="2000" dirty="0">
                <a:latin typeface="Times New Roman" charset="0"/>
              </a:rPr>
              <a:t>，</a:t>
            </a:r>
            <a:r>
              <a:rPr kumimoji="1" lang="en-US" altLang="zh-CN" sz="2000" dirty="0">
                <a:latin typeface="Times New Roman" charset="0"/>
              </a:rPr>
              <a:t>a</a:t>
            </a:r>
            <a:r>
              <a:rPr kumimoji="1" lang="zh-CN" altLang="en-US" sz="2000" dirty="0">
                <a:latin typeface="Times New Roman" charset="0"/>
              </a:rPr>
              <a:t>先于</a:t>
            </a:r>
            <a:r>
              <a:rPr kumimoji="1" lang="en-US" altLang="zh-CN" sz="2000" dirty="0">
                <a:latin typeface="Times New Roman" charset="0"/>
              </a:rPr>
              <a:t>b</a:t>
            </a:r>
            <a:r>
              <a:rPr kumimoji="1" lang="zh-CN" altLang="en-US" sz="2000" dirty="0">
                <a:latin typeface="Times New Roman" charset="0"/>
              </a:rPr>
              <a:t>被归约。</a:t>
            </a:r>
          </a:p>
        </p:txBody>
      </p:sp>
      <p:pic>
        <p:nvPicPr>
          <p:cNvPr id="13323" name="Picture 18"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552575" y="3814763"/>
            <a:ext cx="357188" cy="36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24" name="Object 19"/>
          <p:cNvGraphicFramePr>
            <a:graphicFrameLocks noChangeAspect="1"/>
          </p:cNvGraphicFramePr>
          <p:nvPr/>
        </p:nvGraphicFramePr>
        <p:xfrm>
          <a:off x="1557338" y="4195763"/>
          <a:ext cx="319087" cy="247650"/>
        </p:xfrm>
        <a:graphic>
          <a:graphicData uri="http://schemas.openxmlformats.org/presentationml/2006/ole">
            <mc:AlternateContent xmlns:mc="http://schemas.openxmlformats.org/markup-compatibility/2006">
              <mc:Choice xmlns:v="urn:schemas-microsoft-com:vml" Requires="v">
                <p:oleObj spid="_x0000_s13560" name="Picture2" r:id="rId9" imgW="172720" imgH="190500" progId="Word.Picture.8">
                  <p:embed/>
                </p:oleObj>
              </mc:Choice>
              <mc:Fallback>
                <p:oleObj name="Picture2" r:id="rId9" imgW="172720" imgH="190500" progId="Word.Picture.8">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7338" y="4195763"/>
                        <a:ext cx="319087" cy="24765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325" name="Picture 20" descr="http://www2.gdin.edu.cn/jkx/webstudy/bianyiyuanli/img/chap06/symbol02.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1552575" y="4445000"/>
            <a:ext cx="3206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6" name="Picture 40"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390775" y="5391150"/>
            <a:ext cx="357188" cy="36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27" name="Object 41"/>
          <p:cNvGraphicFramePr>
            <a:graphicFrameLocks noChangeAspect="1"/>
          </p:cNvGraphicFramePr>
          <p:nvPr/>
        </p:nvGraphicFramePr>
        <p:xfrm>
          <a:off x="2947988" y="5467350"/>
          <a:ext cx="319087" cy="247650"/>
        </p:xfrm>
        <a:graphic>
          <a:graphicData uri="http://schemas.openxmlformats.org/presentationml/2006/ole">
            <mc:AlternateContent xmlns:mc="http://schemas.openxmlformats.org/markup-compatibility/2006">
              <mc:Choice xmlns:v="urn:schemas-microsoft-com:vml" Requires="v">
                <p:oleObj spid="_x0000_s13561" name="Picture2" r:id="rId10" imgW="172720" imgH="190500" progId="Word.Picture.8">
                  <p:embed/>
                </p:oleObj>
              </mc:Choice>
              <mc:Fallback>
                <p:oleObj name="Picture2" r:id="rId10" imgW="172720" imgH="190500" progId="Word.Picture.8">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7988" y="5467350"/>
                        <a:ext cx="319087" cy="24765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328" name="Picture 42" descr="http://www2.gdin.edu.cn/jkx/webstudy/bianyiyuanli/img/chap06/symbol02.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3565525" y="5419725"/>
            <a:ext cx="3206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7A4CAA4D-8299-4571-9946-C340927BFC50}" type="slidenum">
              <a:rPr lang="en-US" altLang="zh-CN"/>
              <a:pPr algn="l"/>
              <a:t>12</a:t>
            </a:fld>
            <a:endParaRPr lang="en-US" altLang="zh-CN"/>
          </a:p>
        </p:txBody>
      </p:sp>
      <p:sp>
        <p:nvSpPr>
          <p:cNvPr id="14339" name="Text Box 2"/>
          <p:cNvSpPr txBox="1">
            <a:spLocks noChangeArrowheads="1"/>
          </p:cNvSpPr>
          <p:nvPr/>
        </p:nvSpPr>
        <p:spPr bwMode="auto">
          <a:xfrm>
            <a:off x="654050" y="746125"/>
            <a:ext cx="788035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50000"/>
              </a:spcBef>
            </a:pPr>
            <a:r>
              <a:rPr kumimoji="1" lang="zh-CN" altLang="en-US" sz="2000" dirty="0">
                <a:latin typeface="Times New Roman" charset="0"/>
              </a:rPr>
              <a:t>定义 </a:t>
            </a:r>
            <a:r>
              <a:rPr kumimoji="1" lang="en-US" altLang="zh-CN" sz="2000" dirty="0" smtClean="0">
                <a:latin typeface="Times New Roman" charset="0"/>
              </a:rPr>
              <a:t>5.6   </a:t>
            </a:r>
            <a:r>
              <a:rPr kumimoji="1" lang="zh-CN" altLang="en-US" sz="2000" dirty="0">
                <a:latin typeface="Times New Roman" charset="0"/>
              </a:rPr>
              <a:t>设文法</a:t>
            </a:r>
            <a:r>
              <a:rPr kumimoji="1" lang="en-US" altLang="zh-CN" sz="2000" dirty="0">
                <a:latin typeface="Times New Roman" charset="0"/>
              </a:rPr>
              <a:t>G[S]</a:t>
            </a:r>
            <a:r>
              <a:rPr kumimoji="1" lang="zh-CN" altLang="en-US" sz="2000" dirty="0">
                <a:latin typeface="Times New Roman" charset="0"/>
              </a:rPr>
              <a:t>，其句型的素短语是满足下列两个条件的短语：</a:t>
            </a:r>
            <a:r>
              <a:rPr kumimoji="1" lang="en-US" altLang="zh-CN" sz="2000" dirty="0">
                <a:latin typeface="Times New Roman" charset="0"/>
              </a:rPr>
              <a:t>(ⅰ)</a:t>
            </a:r>
            <a:r>
              <a:rPr kumimoji="1" lang="zh-CN" altLang="en-US" sz="2000" dirty="0">
                <a:latin typeface="Times New Roman" charset="0"/>
              </a:rPr>
              <a:t>至少含有一个终结符；</a:t>
            </a:r>
            <a:r>
              <a:rPr kumimoji="1" lang="en-US" altLang="zh-CN" sz="2000" dirty="0">
                <a:latin typeface="Times New Roman" charset="0"/>
              </a:rPr>
              <a:t>(ⅱ)</a:t>
            </a:r>
            <a:r>
              <a:rPr kumimoji="1" lang="zh-CN" altLang="en-US" sz="2000" dirty="0">
                <a:latin typeface="Times New Roman" charset="0"/>
              </a:rPr>
              <a:t>除自身外</a:t>
            </a:r>
            <a:r>
              <a:rPr kumimoji="1" lang="zh-CN" altLang="en-US" sz="2000" dirty="0" smtClean="0">
                <a:latin typeface="Times New Roman" charset="0"/>
              </a:rPr>
              <a:t>不再包含</a:t>
            </a:r>
            <a:r>
              <a:rPr kumimoji="1" lang="zh-CN" altLang="en-US" sz="2000" dirty="0">
                <a:latin typeface="Times New Roman" charset="0"/>
              </a:rPr>
              <a:t>其它素短语。特别地，最左边的素短语称为</a:t>
            </a:r>
            <a:r>
              <a:rPr kumimoji="1" lang="zh-CN" altLang="en-US" sz="2000" dirty="0">
                <a:solidFill>
                  <a:srgbClr val="CC6600"/>
                </a:solidFill>
                <a:latin typeface="Times New Roman" charset="0"/>
              </a:rPr>
              <a:t>最左素短语</a:t>
            </a:r>
            <a:r>
              <a:rPr kumimoji="1" lang="zh-CN" altLang="en-US" sz="2000" dirty="0">
                <a:latin typeface="Times New Roman" charset="0"/>
              </a:rPr>
              <a:t>。 </a:t>
            </a:r>
          </a:p>
        </p:txBody>
      </p:sp>
      <p:sp>
        <p:nvSpPr>
          <p:cNvPr id="14340" name="Text Box 17"/>
          <p:cNvSpPr txBox="1">
            <a:spLocks noChangeArrowheads="1"/>
          </p:cNvSpPr>
          <p:nvPr/>
        </p:nvSpPr>
        <p:spPr bwMode="auto">
          <a:xfrm>
            <a:off x="642938" y="1965325"/>
            <a:ext cx="7967662"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175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50000"/>
              </a:lnSpc>
              <a:spcBef>
                <a:spcPct val="20000"/>
              </a:spcBef>
            </a:pPr>
            <a:r>
              <a:rPr kumimoji="1" lang="zh-CN" altLang="en-US" sz="2000">
                <a:latin typeface="Times New Roman" charset="0"/>
              </a:rPr>
              <a:t>例如，设文法</a:t>
            </a:r>
            <a:r>
              <a:rPr kumimoji="1" lang="en-US" altLang="zh-CN" sz="2000">
                <a:latin typeface="Times New Roman" charset="0"/>
              </a:rPr>
              <a:t>G[E]</a:t>
            </a:r>
            <a:r>
              <a:rPr kumimoji="1" lang="zh-CN" altLang="en-US" sz="2000">
                <a:latin typeface="Times New Roman" charset="0"/>
              </a:rPr>
              <a:t>：</a:t>
            </a:r>
            <a:r>
              <a:rPr kumimoji="1" lang="en-US" altLang="zh-CN" sz="2000">
                <a:latin typeface="Times New Roman" charset="0"/>
              </a:rPr>
              <a:t>E→E+T︱T</a:t>
            </a:r>
            <a:r>
              <a:rPr kumimoji="1" lang="zh-CN" altLang="en-US" sz="2000">
                <a:latin typeface="Times New Roman" charset="0"/>
              </a:rPr>
              <a:t>，</a:t>
            </a:r>
            <a:r>
              <a:rPr kumimoji="1" lang="en-US" altLang="zh-CN" sz="2000">
                <a:latin typeface="Times New Roman" charset="0"/>
              </a:rPr>
              <a:t>T→T*F︱F</a:t>
            </a:r>
            <a:r>
              <a:rPr kumimoji="1" lang="zh-CN" altLang="en-US" sz="2000">
                <a:latin typeface="Times New Roman" charset="0"/>
              </a:rPr>
              <a:t>，</a:t>
            </a:r>
            <a:r>
              <a:rPr kumimoji="1" lang="en-US" altLang="zh-CN" sz="2000">
                <a:latin typeface="Times New Roman" charset="0"/>
              </a:rPr>
              <a:t>F→(E)︱i </a:t>
            </a:r>
            <a:r>
              <a:rPr kumimoji="1" lang="zh-CN" altLang="en-US" sz="2000">
                <a:latin typeface="Times New Roman" charset="0"/>
              </a:rPr>
              <a:t>，对于句型 </a:t>
            </a:r>
            <a:r>
              <a:rPr kumimoji="1" lang="en-US" altLang="zh-CN" sz="2000">
                <a:latin typeface="Times New Roman" charset="0"/>
              </a:rPr>
              <a:t>F*F</a:t>
            </a:r>
            <a:r>
              <a:rPr kumimoji="1" lang="zh-CN" altLang="en-US" sz="2000">
                <a:latin typeface="Times New Roman" charset="0"/>
              </a:rPr>
              <a:t>＋</a:t>
            </a:r>
            <a:r>
              <a:rPr kumimoji="1" lang="en-US" altLang="zh-CN" sz="2000">
                <a:latin typeface="Times New Roman" charset="0"/>
              </a:rPr>
              <a:t>T</a:t>
            </a:r>
            <a:r>
              <a:rPr kumimoji="1" lang="zh-CN" altLang="en-US" sz="2000">
                <a:latin typeface="Times New Roman" charset="0"/>
              </a:rPr>
              <a:t>，其语法树如右下图，短语为：</a:t>
            </a:r>
            <a:r>
              <a:rPr kumimoji="1" lang="en-US" altLang="zh-CN" sz="2000">
                <a:latin typeface="Times New Roman" charset="0"/>
              </a:rPr>
              <a:t>F</a:t>
            </a:r>
            <a:r>
              <a:rPr kumimoji="1" lang="zh-CN" altLang="en-US" sz="2000">
                <a:latin typeface="Times New Roman" charset="0"/>
              </a:rPr>
              <a:t>、</a:t>
            </a:r>
            <a:r>
              <a:rPr kumimoji="1" lang="en-US" altLang="zh-CN" sz="2000">
                <a:latin typeface="Times New Roman" charset="0"/>
              </a:rPr>
              <a:t>F*F</a:t>
            </a:r>
            <a:r>
              <a:rPr kumimoji="1" lang="zh-CN" altLang="en-US" sz="2000">
                <a:latin typeface="Times New Roman" charset="0"/>
              </a:rPr>
              <a:t>、</a:t>
            </a:r>
            <a:r>
              <a:rPr kumimoji="1" lang="en-US" altLang="zh-CN" sz="2000">
                <a:latin typeface="Times New Roman" charset="0"/>
              </a:rPr>
              <a:t>F*F</a:t>
            </a:r>
            <a:r>
              <a:rPr kumimoji="1" lang="zh-CN" altLang="en-US" sz="2000">
                <a:latin typeface="Times New Roman" charset="0"/>
              </a:rPr>
              <a:t>＋</a:t>
            </a:r>
            <a:r>
              <a:rPr kumimoji="1" lang="en-US" altLang="zh-CN" sz="2000">
                <a:latin typeface="Times New Roman" charset="0"/>
              </a:rPr>
              <a:t>T</a:t>
            </a:r>
            <a:r>
              <a:rPr kumimoji="1" lang="zh-CN" altLang="en-US" sz="2000">
                <a:latin typeface="Times New Roman" charset="0"/>
              </a:rPr>
              <a:t>。</a:t>
            </a:r>
          </a:p>
        </p:txBody>
      </p:sp>
      <p:sp>
        <p:nvSpPr>
          <p:cNvPr id="14341" name="Text Box 18"/>
          <p:cNvSpPr txBox="1">
            <a:spLocks noChangeArrowheads="1"/>
          </p:cNvSpPr>
          <p:nvPr/>
        </p:nvSpPr>
        <p:spPr bwMode="auto">
          <a:xfrm>
            <a:off x="685800" y="3155950"/>
            <a:ext cx="52578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30000"/>
              </a:spcBef>
            </a:pPr>
            <a:r>
              <a:rPr kumimoji="1" lang="zh-CN" altLang="en-US" sz="2000">
                <a:latin typeface="Times New Roman" charset="0"/>
              </a:rPr>
              <a:t>其中，</a:t>
            </a:r>
            <a:r>
              <a:rPr kumimoji="1" lang="en-US" altLang="zh-CN" sz="2000">
                <a:latin typeface="Times New Roman" charset="0"/>
              </a:rPr>
              <a:t>F </a:t>
            </a:r>
            <a:r>
              <a:rPr kumimoji="1" lang="zh-CN" altLang="en-US" sz="2000">
                <a:latin typeface="Times New Roman" charset="0"/>
              </a:rPr>
              <a:t>既是直接短语、又是句柄，但不是素短语，因为不含任何终结符号；</a:t>
            </a:r>
          </a:p>
          <a:p>
            <a:pPr algn="l">
              <a:lnSpc>
                <a:spcPct val="120000"/>
              </a:lnSpc>
              <a:spcBef>
                <a:spcPct val="30000"/>
              </a:spcBef>
            </a:pPr>
            <a:r>
              <a:rPr kumimoji="1" lang="en-US" altLang="zh-CN" sz="2000">
                <a:latin typeface="Times New Roman" charset="0"/>
              </a:rPr>
              <a:t>F*F</a:t>
            </a:r>
            <a:r>
              <a:rPr kumimoji="1" lang="zh-CN" altLang="en-US" sz="2000">
                <a:latin typeface="Times New Roman" charset="0"/>
              </a:rPr>
              <a:t>是素短语，也是最左素短语；</a:t>
            </a:r>
          </a:p>
          <a:p>
            <a:pPr algn="l">
              <a:lnSpc>
                <a:spcPct val="120000"/>
              </a:lnSpc>
              <a:spcBef>
                <a:spcPct val="30000"/>
              </a:spcBef>
            </a:pPr>
            <a:r>
              <a:rPr kumimoji="1" lang="en-US" altLang="zh-CN" sz="2000">
                <a:latin typeface="Times New Roman" charset="0"/>
              </a:rPr>
              <a:t>F*F</a:t>
            </a:r>
            <a:r>
              <a:rPr kumimoji="1" lang="zh-CN" altLang="en-US" sz="2000">
                <a:latin typeface="Times New Roman" charset="0"/>
              </a:rPr>
              <a:t>＋</a:t>
            </a:r>
            <a:r>
              <a:rPr kumimoji="1" lang="en-US" altLang="zh-CN" sz="2000">
                <a:latin typeface="Times New Roman" charset="0"/>
              </a:rPr>
              <a:t>T</a:t>
            </a:r>
            <a:r>
              <a:rPr kumimoji="1" lang="zh-CN" altLang="en-US" sz="2000">
                <a:latin typeface="Times New Roman" charset="0"/>
              </a:rPr>
              <a:t>不是素短语，因为除了自身外还包含素短语</a:t>
            </a:r>
            <a:r>
              <a:rPr kumimoji="1" lang="en-US" altLang="zh-CN" sz="2000">
                <a:latin typeface="Times New Roman" charset="0"/>
              </a:rPr>
              <a:t>F*F</a:t>
            </a:r>
            <a:r>
              <a:rPr kumimoji="1" lang="zh-CN" altLang="en-US" sz="2000">
                <a:latin typeface="Times New Roman" charset="0"/>
              </a:rPr>
              <a:t>。 </a:t>
            </a:r>
          </a:p>
        </p:txBody>
      </p:sp>
      <p:grpSp>
        <p:nvGrpSpPr>
          <p:cNvPr id="14342" name="Group 60"/>
          <p:cNvGrpSpPr>
            <a:grpSpLocks/>
          </p:cNvGrpSpPr>
          <p:nvPr/>
        </p:nvGrpSpPr>
        <p:grpSpPr bwMode="auto">
          <a:xfrm>
            <a:off x="5997575" y="3067050"/>
            <a:ext cx="2460625" cy="2876550"/>
            <a:chOff x="3708" y="2063"/>
            <a:chExt cx="1550" cy="1812"/>
          </a:xfrm>
        </p:grpSpPr>
        <p:sp>
          <p:nvSpPr>
            <p:cNvPr id="14343" name="Rectangle 59"/>
            <p:cNvSpPr>
              <a:spLocks noChangeArrowheads="1"/>
            </p:cNvSpPr>
            <p:nvPr/>
          </p:nvSpPr>
          <p:spPr bwMode="auto">
            <a:xfrm>
              <a:off x="3708" y="2063"/>
              <a:ext cx="1550" cy="1812"/>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344" name="Group 56"/>
            <p:cNvGrpSpPr>
              <a:grpSpLocks/>
            </p:cNvGrpSpPr>
            <p:nvPr/>
          </p:nvGrpSpPr>
          <p:grpSpPr bwMode="auto">
            <a:xfrm>
              <a:off x="3804" y="2113"/>
              <a:ext cx="1337" cy="1709"/>
              <a:chOff x="3792" y="2255"/>
              <a:chExt cx="1337" cy="1709"/>
            </a:xfrm>
          </p:grpSpPr>
          <p:grpSp>
            <p:nvGrpSpPr>
              <p:cNvPr id="14345" name="Group 21"/>
              <p:cNvGrpSpPr>
                <a:grpSpLocks/>
              </p:cNvGrpSpPr>
              <p:nvPr/>
            </p:nvGrpSpPr>
            <p:grpSpPr bwMode="auto">
              <a:xfrm>
                <a:off x="4478" y="2255"/>
                <a:ext cx="252" cy="288"/>
                <a:chOff x="4457" y="2255"/>
                <a:chExt cx="252" cy="288"/>
              </a:xfrm>
            </p:grpSpPr>
            <p:sp>
              <p:nvSpPr>
                <p:cNvPr id="14378" name="Oval 19"/>
                <p:cNvSpPr>
                  <a:spLocks noChangeArrowheads="1"/>
                </p:cNvSpPr>
                <p:nvPr/>
              </p:nvSpPr>
              <p:spPr bwMode="auto">
                <a:xfrm>
                  <a:off x="4457" y="2277"/>
                  <a:ext cx="252" cy="25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9" name="Text Box 20"/>
                <p:cNvSpPr txBox="1">
                  <a:spLocks noChangeArrowheads="1"/>
                </p:cNvSpPr>
                <p:nvPr/>
              </p:nvSpPr>
              <p:spPr bwMode="auto">
                <a:xfrm>
                  <a:off x="4477" y="2255"/>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E</a:t>
                  </a:r>
                </a:p>
              </p:txBody>
            </p:sp>
          </p:grpSp>
          <p:grpSp>
            <p:nvGrpSpPr>
              <p:cNvPr id="14346" name="Group 22"/>
              <p:cNvGrpSpPr>
                <a:grpSpLocks/>
              </p:cNvGrpSpPr>
              <p:nvPr/>
            </p:nvGrpSpPr>
            <p:grpSpPr bwMode="auto">
              <a:xfrm>
                <a:off x="4128" y="2599"/>
                <a:ext cx="252" cy="288"/>
                <a:chOff x="4457" y="2255"/>
                <a:chExt cx="252" cy="288"/>
              </a:xfrm>
            </p:grpSpPr>
            <p:sp>
              <p:nvSpPr>
                <p:cNvPr id="14376" name="Oval 23"/>
                <p:cNvSpPr>
                  <a:spLocks noChangeArrowheads="1"/>
                </p:cNvSpPr>
                <p:nvPr/>
              </p:nvSpPr>
              <p:spPr bwMode="auto">
                <a:xfrm>
                  <a:off x="4457" y="2277"/>
                  <a:ext cx="252" cy="25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7" name="Text Box 24"/>
                <p:cNvSpPr txBox="1">
                  <a:spLocks noChangeArrowheads="1"/>
                </p:cNvSpPr>
                <p:nvPr/>
              </p:nvSpPr>
              <p:spPr bwMode="auto">
                <a:xfrm>
                  <a:off x="4477" y="2255"/>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E</a:t>
                  </a:r>
                </a:p>
              </p:txBody>
            </p:sp>
          </p:grpSp>
          <p:grpSp>
            <p:nvGrpSpPr>
              <p:cNvPr id="14347" name="Group 46"/>
              <p:cNvGrpSpPr>
                <a:grpSpLocks/>
              </p:cNvGrpSpPr>
              <p:nvPr/>
            </p:nvGrpSpPr>
            <p:grpSpPr bwMode="auto">
              <a:xfrm>
                <a:off x="4500" y="2613"/>
                <a:ext cx="252" cy="260"/>
                <a:chOff x="4500" y="2613"/>
                <a:chExt cx="252" cy="260"/>
              </a:xfrm>
            </p:grpSpPr>
            <p:sp>
              <p:nvSpPr>
                <p:cNvPr id="14374" name="Oval 26"/>
                <p:cNvSpPr>
                  <a:spLocks noChangeArrowheads="1"/>
                </p:cNvSpPr>
                <p:nvPr/>
              </p:nvSpPr>
              <p:spPr bwMode="auto">
                <a:xfrm>
                  <a:off x="4500" y="2621"/>
                  <a:ext cx="252" cy="25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5" name="Text Box 27"/>
                <p:cNvSpPr txBox="1">
                  <a:spLocks noChangeArrowheads="1"/>
                </p:cNvSpPr>
                <p:nvPr/>
              </p:nvSpPr>
              <p:spPr bwMode="auto">
                <a:xfrm>
                  <a:off x="4513" y="2613"/>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000"/>
                    <a:t>+</a:t>
                  </a:r>
                </a:p>
              </p:txBody>
            </p:sp>
          </p:grpSp>
          <p:grpSp>
            <p:nvGrpSpPr>
              <p:cNvPr id="14348" name="Group 28"/>
              <p:cNvGrpSpPr>
                <a:grpSpLocks/>
              </p:cNvGrpSpPr>
              <p:nvPr/>
            </p:nvGrpSpPr>
            <p:grpSpPr bwMode="auto">
              <a:xfrm>
                <a:off x="4877" y="2599"/>
                <a:ext cx="252" cy="288"/>
                <a:chOff x="4457" y="2255"/>
                <a:chExt cx="252" cy="288"/>
              </a:xfrm>
            </p:grpSpPr>
            <p:sp>
              <p:nvSpPr>
                <p:cNvPr id="14372" name="Oval 29"/>
                <p:cNvSpPr>
                  <a:spLocks noChangeArrowheads="1"/>
                </p:cNvSpPr>
                <p:nvPr/>
              </p:nvSpPr>
              <p:spPr bwMode="auto">
                <a:xfrm>
                  <a:off x="4457" y="2277"/>
                  <a:ext cx="252" cy="25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3" name="Text Box 30"/>
                <p:cNvSpPr txBox="1">
                  <a:spLocks noChangeArrowheads="1"/>
                </p:cNvSpPr>
                <p:nvPr/>
              </p:nvSpPr>
              <p:spPr bwMode="auto">
                <a:xfrm>
                  <a:off x="4477" y="2255"/>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T</a:t>
                  </a:r>
                </a:p>
              </p:txBody>
            </p:sp>
          </p:grpSp>
          <p:grpSp>
            <p:nvGrpSpPr>
              <p:cNvPr id="14349" name="Group 31"/>
              <p:cNvGrpSpPr>
                <a:grpSpLocks/>
              </p:cNvGrpSpPr>
              <p:nvPr/>
            </p:nvGrpSpPr>
            <p:grpSpPr bwMode="auto">
              <a:xfrm>
                <a:off x="4128" y="2962"/>
                <a:ext cx="252" cy="288"/>
                <a:chOff x="4457" y="2255"/>
                <a:chExt cx="252" cy="288"/>
              </a:xfrm>
            </p:grpSpPr>
            <p:sp>
              <p:nvSpPr>
                <p:cNvPr id="14370" name="Oval 32"/>
                <p:cNvSpPr>
                  <a:spLocks noChangeArrowheads="1"/>
                </p:cNvSpPr>
                <p:nvPr/>
              </p:nvSpPr>
              <p:spPr bwMode="auto">
                <a:xfrm>
                  <a:off x="4457" y="2277"/>
                  <a:ext cx="252" cy="25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71" name="Text Box 33"/>
                <p:cNvSpPr txBox="1">
                  <a:spLocks noChangeArrowheads="1"/>
                </p:cNvSpPr>
                <p:nvPr/>
              </p:nvSpPr>
              <p:spPr bwMode="auto">
                <a:xfrm>
                  <a:off x="4477" y="2255"/>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T</a:t>
                  </a:r>
                </a:p>
              </p:txBody>
            </p:sp>
          </p:grpSp>
          <p:grpSp>
            <p:nvGrpSpPr>
              <p:cNvPr id="14350" name="Group 34"/>
              <p:cNvGrpSpPr>
                <a:grpSpLocks/>
              </p:cNvGrpSpPr>
              <p:nvPr/>
            </p:nvGrpSpPr>
            <p:grpSpPr bwMode="auto">
              <a:xfrm>
                <a:off x="3792" y="3312"/>
                <a:ext cx="252" cy="288"/>
                <a:chOff x="4457" y="2255"/>
                <a:chExt cx="252" cy="288"/>
              </a:xfrm>
            </p:grpSpPr>
            <p:sp>
              <p:nvSpPr>
                <p:cNvPr id="14368" name="Oval 35"/>
                <p:cNvSpPr>
                  <a:spLocks noChangeArrowheads="1"/>
                </p:cNvSpPr>
                <p:nvPr/>
              </p:nvSpPr>
              <p:spPr bwMode="auto">
                <a:xfrm>
                  <a:off x="4457" y="2277"/>
                  <a:ext cx="252" cy="25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9" name="Text Box 36"/>
                <p:cNvSpPr txBox="1">
                  <a:spLocks noChangeArrowheads="1"/>
                </p:cNvSpPr>
                <p:nvPr/>
              </p:nvSpPr>
              <p:spPr bwMode="auto">
                <a:xfrm>
                  <a:off x="4477" y="2255"/>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T</a:t>
                  </a:r>
                </a:p>
              </p:txBody>
            </p:sp>
          </p:grpSp>
          <p:grpSp>
            <p:nvGrpSpPr>
              <p:cNvPr id="14351" name="Group 37"/>
              <p:cNvGrpSpPr>
                <a:grpSpLocks/>
              </p:cNvGrpSpPr>
              <p:nvPr/>
            </p:nvGrpSpPr>
            <p:grpSpPr bwMode="auto">
              <a:xfrm>
                <a:off x="4150" y="3325"/>
                <a:ext cx="252" cy="288"/>
                <a:chOff x="4457" y="2255"/>
                <a:chExt cx="252" cy="288"/>
              </a:xfrm>
            </p:grpSpPr>
            <p:sp>
              <p:nvSpPr>
                <p:cNvPr id="14366" name="Oval 38"/>
                <p:cNvSpPr>
                  <a:spLocks noChangeArrowheads="1"/>
                </p:cNvSpPr>
                <p:nvPr/>
              </p:nvSpPr>
              <p:spPr bwMode="auto">
                <a:xfrm>
                  <a:off x="4457" y="2277"/>
                  <a:ext cx="252" cy="25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7" name="Text Box 39"/>
                <p:cNvSpPr txBox="1">
                  <a:spLocks noChangeArrowheads="1"/>
                </p:cNvSpPr>
                <p:nvPr/>
              </p:nvSpPr>
              <p:spPr bwMode="auto">
                <a:xfrm>
                  <a:off x="4477" y="2255"/>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latin typeface="宋体" pitchFamily="2" charset="-122"/>
                    </a:rPr>
                    <a:t>*</a:t>
                  </a:r>
                </a:p>
              </p:txBody>
            </p:sp>
          </p:grpSp>
          <p:grpSp>
            <p:nvGrpSpPr>
              <p:cNvPr id="14352" name="Group 40"/>
              <p:cNvGrpSpPr>
                <a:grpSpLocks/>
              </p:cNvGrpSpPr>
              <p:nvPr/>
            </p:nvGrpSpPr>
            <p:grpSpPr bwMode="auto">
              <a:xfrm>
                <a:off x="4499" y="3323"/>
                <a:ext cx="252" cy="288"/>
                <a:chOff x="4457" y="2255"/>
                <a:chExt cx="252" cy="288"/>
              </a:xfrm>
            </p:grpSpPr>
            <p:sp>
              <p:nvSpPr>
                <p:cNvPr id="14364" name="Oval 41"/>
                <p:cNvSpPr>
                  <a:spLocks noChangeArrowheads="1"/>
                </p:cNvSpPr>
                <p:nvPr/>
              </p:nvSpPr>
              <p:spPr bwMode="auto">
                <a:xfrm>
                  <a:off x="4457" y="2277"/>
                  <a:ext cx="252" cy="25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5" name="Text Box 42"/>
                <p:cNvSpPr txBox="1">
                  <a:spLocks noChangeArrowheads="1"/>
                </p:cNvSpPr>
                <p:nvPr/>
              </p:nvSpPr>
              <p:spPr bwMode="auto">
                <a:xfrm>
                  <a:off x="4477" y="2255"/>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F</a:t>
                  </a:r>
                </a:p>
              </p:txBody>
            </p:sp>
          </p:grpSp>
          <p:grpSp>
            <p:nvGrpSpPr>
              <p:cNvPr id="14353" name="Group 43"/>
              <p:cNvGrpSpPr>
                <a:grpSpLocks/>
              </p:cNvGrpSpPr>
              <p:nvPr/>
            </p:nvGrpSpPr>
            <p:grpSpPr bwMode="auto">
              <a:xfrm>
                <a:off x="3798" y="3676"/>
                <a:ext cx="252" cy="288"/>
                <a:chOff x="4457" y="2255"/>
                <a:chExt cx="252" cy="288"/>
              </a:xfrm>
            </p:grpSpPr>
            <p:sp>
              <p:nvSpPr>
                <p:cNvPr id="14362" name="Oval 44"/>
                <p:cNvSpPr>
                  <a:spLocks noChangeArrowheads="1"/>
                </p:cNvSpPr>
                <p:nvPr/>
              </p:nvSpPr>
              <p:spPr bwMode="auto">
                <a:xfrm>
                  <a:off x="4457" y="2277"/>
                  <a:ext cx="252" cy="252"/>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63" name="Text Box 45"/>
                <p:cNvSpPr txBox="1">
                  <a:spLocks noChangeArrowheads="1"/>
                </p:cNvSpPr>
                <p:nvPr/>
              </p:nvSpPr>
              <p:spPr bwMode="auto">
                <a:xfrm>
                  <a:off x="4477" y="2255"/>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F</a:t>
                  </a:r>
                </a:p>
              </p:txBody>
            </p:sp>
          </p:grpSp>
          <p:sp>
            <p:nvSpPr>
              <p:cNvPr id="14354" name="Line 48"/>
              <p:cNvSpPr>
                <a:spLocks noChangeShapeType="1"/>
              </p:cNvSpPr>
              <p:nvPr/>
            </p:nvSpPr>
            <p:spPr bwMode="auto">
              <a:xfrm>
                <a:off x="4615" y="2530"/>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5" name="Line 49"/>
              <p:cNvSpPr>
                <a:spLocks noChangeShapeType="1"/>
              </p:cNvSpPr>
              <p:nvPr/>
            </p:nvSpPr>
            <p:spPr bwMode="auto">
              <a:xfrm>
                <a:off x="4252" y="2886"/>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6" name="Line 50"/>
              <p:cNvSpPr>
                <a:spLocks noChangeShapeType="1"/>
              </p:cNvSpPr>
              <p:nvPr/>
            </p:nvSpPr>
            <p:spPr bwMode="auto">
              <a:xfrm>
                <a:off x="4257" y="3244"/>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7" name="Line 51"/>
              <p:cNvSpPr>
                <a:spLocks noChangeShapeType="1"/>
              </p:cNvSpPr>
              <p:nvPr/>
            </p:nvSpPr>
            <p:spPr bwMode="auto">
              <a:xfrm flipV="1">
                <a:off x="4286" y="2489"/>
                <a:ext cx="220" cy="1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8" name="Line 52"/>
              <p:cNvSpPr>
                <a:spLocks noChangeShapeType="1"/>
              </p:cNvSpPr>
              <p:nvPr/>
            </p:nvSpPr>
            <p:spPr bwMode="auto">
              <a:xfrm flipV="1">
                <a:off x="3936" y="3196"/>
                <a:ext cx="220" cy="1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59" name="Line 53"/>
              <p:cNvSpPr>
                <a:spLocks noChangeShapeType="1"/>
              </p:cNvSpPr>
              <p:nvPr/>
            </p:nvSpPr>
            <p:spPr bwMode="auto">
              <a:xfrm>
                <a:off x="4718" y="2482"/>
                <a:ext cx="220" cy="1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60" name="Line 54"/>
              <p:cNvSpPr>
                <a:spLocks noChangeShapeType="1"/>
              </p:cNvSpPr>
              <p:nvPr/>
            </p:nvSpPr>
            <p:spPr bwMode="auto">
              <a:xfrm>
                <a:off x="4374" y="3190"/>
                <a:ext cx="220" cy="13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361" name="Line 55"/>
              <p:cNvSpPr>
                <a:spLocks noChangeShapeType="1"/>
              </p:cNvSpPr>
              <p:nvPr/>
            </p:nvSpPr>
            <p:spPr bwMode="auto">
              <a:xfrm>
                <a:off x="3922" y="3594"/>
                <a:ext cx="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03C7FA95-178F-49B7-9545-7BFB1E66CF11}" type="slidenum">
              <a:rPr lang="en-US" altLang="zh-CN"/>
              <a:pPr algn="l"/>
              <a:t>13</a:t>
            </a:fld>
            <a:endParaRPr lang="en-US" altLang="zh-CN"/>
          </a:p>
        </p:txBody>
      </p:sp>
      <p:grpSp>
        <p:nvGrpSpPr>
          <p:cNvPr id="15363" name="Group 19"/>
          <p:cNvGrpSpPr>
            <a:grpSpLocks/>
          </p:cNvGrpSpPr>
          <p:nvPr/>
        </p:nvGrpSpPr>
        <p:grpSpPr bwMode="auto">
          <a:xfrm>
            <a:off x="1847850" y="1663700"/>
            <a:ext cx="6084888" cy="1350963"/>
            <a:chOff x="1116" y="988"/>
            <a:chExt cx="3833" cy="851"/>
          </a:xfrm>
        </p:grpSpPr>
        <p:sp>
          <p:nvSpPr>
            <p:cNvPr id="15366" name="Rectangle 16"/>
            <p:cNvSpPr>
              <a:spLocks noChangeArrowheads="1"/>
            </p:cNvSpPr>
            <p:nvPr/>
          </p:nvSpPr>
          <p:spPr bwMode="auto">
            <a:xfrm>
              <a:off x="1515" y="1551"/>
              <a:ext cx="2538" cy="288"/>
            </a:xfrm>
            <a:prstGeom prst="rect">
              <a:avLst/>
            </a:prstGeom>
            <a:solidFill>
              <a:srgbClr val="C0C0C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Rectangle 15"/>
            <p:cNvSpPr>
              <a:spLocks noChangeArrowheads="1"/>
            </p:cNvSpPr>
            <p:nvPr/>
          </p:nvSpPr>
          <p:spPr bwMode="auto">
            <a:xfrm>
              <a:off x="1116" y="988"/>
              <a:ext cx="3833" cy="288"/>
            </a:xfrm>
            <a:prstGeom prst="rect">
              <a:avLst/>
            </a:prstGeom>
            <a:solidFill>
              <a:srgbClr val="C0C0C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5368" name="Picture 6"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062" y="1544"/>
              <a:ext cx="2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8" descr="http://www2.gdin.edu.cn/jkx/webstudy/bianyiyuanli/img/chap06/symbol02.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584" y="1545"/>
              <a:ext cx="2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9"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494" y="1544"/>
              <a:ext cx="2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10"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847" y="1538"/>
              <a:ext cx="2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2" name="Picture 11"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287" y="1528"/>
              <a:ext cx="20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73" name="Object 7"/>
            <p:cNvGraphicFramePr>
              <a:graphicFrameLocks noChangeAspect="1"/>
            </p:cNvGraphicFramePr>
            <p:nvPr/>
          </p:nvGraphicFramePr>
          <p:xfrm>
            <a:off x="1784" y="1565"/>
            <a:ext cx="184" cy="204"/>
          </p:xfrm>
          <a:graphic>
            <a:graphicData uri="http://schemas.openxmlformats.org/presentationml/2006/ole">
              <mc:AlternateContent xmlns:mc="http://schemas.openxmlformats.org/markup-compatibility/2006">
                <mc:Choice xmlns:v="urn:schemas-microsoft-com:vml" Requires="v">
                  <p:oleObj spid="_x0000_s15447" r:id="rId7" imgW="172720" imgH="190500" progId="Word.Picture.8">
                    <p:embed/>
                  </p:oleObj>
                </mc:Choice>
                <mc:Fallback>
                  <p:oleObj r:id="rId7" imgW="172720" imgH="190500" progId="Word.Picture.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4" y="1565"/>
                          <a:ext cx="1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364" name="Text Box 2"/>
          <p:cNvSpPr txBox="1">
            <a:spLocks noChangeArrowheads="1"/>
          </p:cNvSpPr>
          <p:nvPr/>
        </p:nvSpPr>
        <p:spPr bwMode="auto">
          <a:xfrm>
            <a:off x="685800" y="5686425"/>
            <a:ext cx="655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000" dirty="0">
                <a:solidFill>
                  <a:srgbClr val="CC6600"/>
                </a:solidFill>
                <a:latin typeface="Times New Roman" charset="0"/>
              </a:rPr>
              <a:t>结论⑴和⑵是确保</a:t>
            </a:r>
            <a:r>
              <a:rPr lang="zh-CN" altLang="en-US" sz="2000" dirty="0">
                <a:solidFill>
                  <a:srgbClr val="CC6600"/>
                </a:solidFill>
                <a:latin typeface="方正舒体" pitchFamily="2" charset="-122"/>
              </a:rPr>
              <a:t>算符</a:t>
            </a:r>
            <a:r>
              <a:rPr lang="zh-CN" altLang="en-US" sz="2000" dirty="0">
                <a:solidFill>
                  <a:srgbClr val="CC6600"/>
                </a:solidFill>
                <a:latin typeface="Times New Roman" charset="0"/>
              </a:rPr>
              <a:t>优先分析方法正确性的理论基础。</a:t>
            </a:r>
          </a:p>
        </p:txBody>
      </p:sp>
      <p:sp>
        <p:nvSpPr>
          <p:cNvPr id="15365" name="Text Box 5"/>
          <p:cNvSpPr txBox="1">
            <a:spLocks noChangeArrowheads="1"/>
          </p:cNvSpPr>
          <p:nvPr/>
        </p:nvSpPr>
        <p:spPr bwMode="auto">
          <a:xfrm>
            <a:off x="608013" y="685800"/>
            <a:ext cx="8154987" cy="480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20000"/>
              </a:spcBef>
            </a:pPr>
            <a:r>
              <a:rPr kumimoji="1" lang="zh-CN" altLang="en-US" sz="2000" dirty="0">
                <a:latin typeface="Times New Roman" charset="0"/>
              </a:rPr>
              <a:t>关于算符优先文法，可以证明下列几个结论。</a:t>
            </a:r>
          </a:p>
          <a:p>
            <a:pPr algn="l">
              <a:lnSpc>
                <a:spcPct val="120000"/>
              </a:lnSpc>
              <a:spcBef>
                <a:spcPct val="50000"/>
              </a:spcBef>
            </a:pPr>
            <a:r>
              <a:rPr kumimoji="1" lang="zh-CN" altLang="en-US" sz="2000" dirty="0">
                <a:latin typeface="Times New Roman" charset="0"/>
              </a:rPr>
              <a:t>        ⑴ 设文法</a:t>
            </a:r>
            <a:r>
              <a:rPr kumimoji="1" lang="en-US" altLang="zh-CN" sz="2000" dirty="0">
                <a:latin typeface="Times New Roman" charset="0"/>
              </a:rPr>
              <a:t>G</a:t>
            </a:r>
            <a:r>
              <a:rPr kumimoji="1" lang="zh-CN" altLang="en-US" sz="2000" dirty="0">
                <a:latin typeface="Times New Roman" charset="0"/>
              </a:rPr>
              <a:t>为算符优先文法，句型 </a:t>
            </a:r>
          </a:p>
          <a:p>
            <a:pPr algn="l">
              <a:lnSpc>
                <a:spcPct val="120000"/>
              </a:lnSpc>
              <a:spcBef>
                <a:spcPct val="20000"/>
              </a:spcBef>
            </a:pPr>
            <a:r>
              <a:rPr kumimoji="1" lang="zh-CN" altLang="en-US" sz="2000" dirty="0">
                <a:solidFill>
                  <a:srgbClr val="FF0000"/>
                </a:solidFill>
                <a:latin typeface="Times New Roman" charset="0"/>
              </a:rPr>
              <a:t>           </a:t>
            </a:r>
            <a:r>
              <a:rPr kumimoji="1" lang="en-US" altLang="zh-CN" sz="2000" dirty="0">
                <a:solidFill>
                  <a:srgbClr val="FF0000"/>
                </a:solidFill>
                <a:latin typeface="Times New Roman" charset="0"/>
              </a:rPr>
              <a:t>#</a:t>
            </a:r>
            <a:r>
              <a:rPr kumimoji="1" lang="en-US" altLang="zh-CN" sz="2000" dirty="0">
                <a:latin typeface="Times New Roman" charset="0"/>
              </a:rPr>
              <a:t>N</a:t>
            </a:r>
            <a:r>
              <a:rPr kumimoji="1" lang="en-US" altLang="zh-CN" sz="2000" baseline="-30000" dirty="0">
                <a:latin typeface="Times New Roman" charset="0"/>
              </a:rPr>
              <a:t>1</a:t>
            </a:r>
            <a:r>
              <a:rPr kumimoji="1" lang="en-US" altLang="zh-CN" sz="2000" dirty="0">
                <a:latin typeface="Times New Roman" charset="0"/>
              </a:rPr>
              <a:t>a</a:t>
            </a:r>
            <a:r>
              <a:rPr kumimoji="1" lang="en-US" altLang="zh-CN" sz="2000" baseline="-30000" dirty="0">
                <a:latin typeface="Times New Roman" charset="0"/>
              </a:rPr>
              <a:t>1</a:t>
            </a:r>
            <a:r>
              <a:rPr kumimoji="1" lang="en-US" altLang="zh-CN" sz="2000" dirty="0">
                <a:latin typeface="Times New Roman" charset="0"/>
              </a:rPr>
              <a:t>···N</a:t>
            </a:r>
            <a:r>
              <a:rPr kumimoji="1" lang="en-US" altLang="zh-CN" sz="2000" baseline="-30000" dirty="0">
                <a:latin typeface="Times New Roman" charset="0"/>
              </a:rPr>
              <a:t>i-1</a:t>
            </a:r>
            <a:r>
              <a:rPr kumimoji="1" lang="en-US" altLang="zh-CN" sz="2000" dirty="0">
                <a:latin typeface="Times New Roman" charset="0"/>
              </a:rPr>
              <a:t>a</a:t>
            </a:r>
            <a:r>
              <a:rPr kumimoji="1" lang="en-US" altLang="zh-CN" sz="2000" baseline="-30000" dirty="0">
                <a:latin typeface="Times New Roman" charset="0"/>
              </a:rPr>
              <a:t>i-1</a:t>
            </a:r>
            <a:r>
              <a:rPr kumimoji="1" lang="en-US" altLang="zh-CN" sz="2000" dirty="0">
                <a:latin typeface="Times New Roman" charset="0"/>
              </a:rPr>
              <a:t>N</a:t>
            </a:r>
            <a:r>
              <a:rPr kumimoji="1" lang="en-US" altLang="zh-CN" sz="2000" baseline="-30000" dirty="0">
                <a:latin typeface="Times New Roman" charset="0"/>
              </a:rPr>
              <a:t>i</a:t>
            </a:r>
            <a:r>
              <a:rPr kumimoji="1" lang="en-US" altLang="zh-CN" sz="2000" dirty="0">
                <a:latin typeface="Times New Roman" charset="0"/>
              </a:rPr>
              <a:t>a</a:t>
            </a:r>
            <a:r>
              <a:rPr kumimoji="1" lang="en-US" altLang="zh-CN" sz="2000" baseline="-30000" dirty="0">
                <a:latin typeface="Times New Roman" charset="0"/>
              </a:rPr>
              <a:t>i</a:t>
            </a:r>
            <a:r>
              <a:rPr kumimoji="1" lang="en-US" altLang="zh-CN" sz="2000" dirty="0">
                <a:latin typeface="Times New Roman" charset="0"/>
              </a:rPr>
              <a:t>N</a:t>
            </a:r>
            <a:r>
              <a:rPr kumimoji="1" lang="en-US" altLang="zh-CN" sz="2000" baseline="-30000" dirty="0">
                <a:latin typeface="Times New Roman" charset="0"/>
              </a:rPr>
              <a:t>i+1</a:t>
            </a:r>
            <a:r>
              <a:rPr kumimoji="1" lang="en-US" altLang="zh-CN" sz="2000" dirty="0">
                <a:latin typeface="Times New Roman" charset="0"/>
              </a:rPr>
              <a:t>a</a:t>
            </a:r>
            <a:r>
              <a:rPr kumimoji="1" lang="en-US" altLang="zh-CN" sz="2000" baseline="-30000" dirty="0">
                <a:latin typeface="Times New Roman" charset="0"/>
              </a:rPr>
              <a:t>i+1</a:t>
            </a:r>
            <a:r>
              <a:rPr kumimoji="1" lang="en-US" altLang="zh-CN" sz="2000" dirty="0">
                <a:latin typeface="Times New Roman" charset="0"/>
              </a:rPr>
              <a:t>···N</a:t>
            </a:r>
            <a:r>
              <a:rPr kumimoji="1" lang="en-US" altLang="zh-CN" sz="2000" baseline="-30000" dirty="0">
                <a:latin typeface="Times New Roman" charset="0"/>
              </a:rPr>
              <a:t>j-1</a:t>
            </a:r>
            <a:r>
              <a:rPr kumimoji="1" lang="en-US" altLang="zh-CN" sz="2000" dirty="0">
                <a:latin typeface="Times New Roman" charset="0"/>
              </a:rPr>
              <a:t>a</a:t>
            </a:r>
            <a:r>
              <a:rPr kumimoji="1" lang="en-US" altLang="zh-CN" sz="2000" baseline="-30000" dirty="0">
                <a:latin typeface="Times New Roman" charset="0"/>
              </a:rPr>
              <a:t>j-1</a:t>
            </a:r>
            <a:r>
              <a:rPr kumimoji="1" lang="en-US" altLang="zh-CN" sz="2000" dirty="0">
                <a:latin typeface="Times New Roman" charset="0"/>
              </a:rPr>
              <a:t>N</a:t>
            </a:r>
            <a:r>
              <a:rPr kumimoji="1" lang="en-US" altLang="zh-CN" sz="2000" baseline="-30000" dirty="0">
                <a:latin typeface="Times New Roman" charset="0"/>
              </a:rPr>
              <a:t>j</a:t>
            </a:r>
            <a:r>
              <a:rPr kumimoji="1" lang="en-US" altLang="zh-CN" sz="2000" dirty="0">
                <a:latin typeface="Times New Roman" charset="0"/>
              </a:rPr>
              <a:t>a</a:t>
            </a:r>
            <a:r>
              <a:rPr kumimoji="1" lang="en-US" altLang="zh-CN" sz="2000" baseline="-30000" dirty="0">
                <a:latin typeface="Times New Roman" charset="0"/>
              </a:rPr>
              <a:t>j</a:t>
            </a:r>
            <a:r>
              <a:rPr kumimoji="1" lang="en-US" altLang="zh-CN" sz="2000" dirty="0">
                <a:latin typeface="Times New Roman" charset="0"/>
              </a:rPr>
              <a:t>N</a:t>
            </a:r>
            <a:r>
              <a:rPr kumimoji="1" lang="en-US" altLang="zh-CN" sz="2000" baseline="-30000" dirty="0">
                <a:latin typeface="Times New Roman" charset="0"/>
              </a:rPr>
              <a:t>j+1</a:t>
            </a:r>
            <a:r>
              <a:rPr kumimoji="1" lang="en-US" altLang="zh-CN" sz="2000" dirty="0">
                <a:latin typeface="Times New Roman" charset="0"/>
              </a:rPr>
              <a:t>a</a:t>
            </a:r>
            <a:r>
              <a:rPr kumimoji="1" lang="en-US" altLang="zh-CN" sz="2000" baseline="-30000" dirty="0">
                <a:latin typeface="Times New Roman" charset="0"/>
              </a:rPr>
              <a:t>j+1</a:t>
            </a:r>
            <a:r>
              <a:rPr kumimoji="1" lang="en-US" altLang="zh-CN" sz="2000" dirty="0">
                <a:latin typeface="Times New Roman" charset="0"/>
              </a:rPr>
              <a:t>···N</a:t>
            </a:r>
            <a:r>
              <a:rPr kumimoji="1" lang="en-US" altLang="zh-CN" sz="2000" baseline="-30000" dirty="0">
                <a:latin typeface="Times New Roman" charset="0"/>
              </a:rPr>
              <a:t>n</a:t>
            </a:r>
            <a:r>
              <a:rPr kumimoji="1" lang="en-US" altLang="zh-CN" sz="2000" dirty="0">
                <a:latin typeface="Times New Roman" charset="0"/>
              </a:rPr>
              <a:t>a</a:t>
            </a:r>
            <a:r>
              <a:rPr kumimoji="1" lang="en-US" altLang="zh-CN" sz="2000" baseline="-30000" dirty="0">
                <a:latin typeface="Times New Roman" charset="0"/>
              </a:rPr>
              <a:t>n</a:t>
            </a:r>
            <a:r>
              <a:rPr kumimoji="1" lang="en-US" altLang="zh-CN" sz="2000" dirty="0">
                <a:latin typeface="Times New Roman" charset="0"/>
              </a:rPr>
              <a:t>N</a:t>
            </a:r>
            <a:r>
              <a:rPr kumimoji="1" lang="en-US" altLang="zh-CN" sz="2000" baseline="-30000" dirty="0">
                <a:latin typeface="Times New Roman" charset="0"/>
              </a:rPr>
              <a:t>n+1</a:t>
            </a:r>
            <a:r>
              <a:rPr kumimoji="1" lang="en-US" altLang="zh-CN" sz="2000" dirty="0">
                <a:solidFill>
                  <a:srgbClr val="FF0000"/>
                </a:solidFill>
                <a:latin typeface="Times New Roman" charset="0"/>
              </a:rPr>
              <a:t># </a:t>
            </a:r>
            <a:r>
              <a:rPr kumimoji="1" lang="zh-CN" altLang="en-US" sz="2000" dirty="0">
                <a:latin typeface="Times New Roman" charset="0"/>
              </a:rPr>
              <a:t>，</a:t>
            </a:r>
          </a:p>
          <a:p>
            <a:pPr algn="l">
              <a:lnSpc>
                <a:spcPct val="120000"/>
              </a:lnSpc>
              <a:spcBef>
                <a:spcPct val="20000"/>
              </a:spcBef>
            </a:pPr>
            <a:r>
              <a:rPr kumimoji="1" lang="zh-CN" altLang="en-US" sz="2000" dirty="0">
                <a:latin typeface="Times New Roman" charset="0"/>
              </a:rPr>
              <a:t>且存在下列关系</a:t>
            </a:r>
          </a:p>
          <a:p>
            <a:pPr algn="l">
              <a:lnSpc>
                <a:spcPct val="120000"/>
              </a:lnSpc>
              <a:spcBef>
                <a:spcPct val="20000"/>
              </a:spcBef>
            </a:pPr>
            <a:r>
              <a:rPr kumimoji="1" lang="en-US" altLang="zh-CN" sz="2000" dirty="0" smtClean="0">
                <a:latin typeface="Times New Roman" charset="0"/>
              </a:rPr>
              <a:t>                             a</a:t>
            </a:r>
            <a:r>
              <a:rPr kumimoji="1" lang="en-US" altLang="zh-CN" sz="2000" baseline="-30000" dirty="0" smtClean="0">
                <a:latin typeface="Times New Roman" charset="0"/>
              </a:rPr>
              <a:t>i-1       </a:t>
            </a:r>
            <a:r>
              <a:rPr kumimoji="1" lang="en-US" altLang="zh-CN" sz="2000" dirty="0" err="1">
                <a:latin typeface="Times New Roman" charset="0"/>
              </a:rPr>
              <a:t>a</a:t>
            </a:r>
            <a:r>
              <a:rPr kumimoji="1" lang="en-US" altLang="zh-CN" sz="2000" baseline="-30000" dirty="0" err="1">
                <a:latin typeface="Times New Roman" charset="0"/>
              </a:rPr>
              <a:t>i</a:t>
            </a:r>
            <a:r>
              <a:rPr kumimoji="1" lang="en-US" altLang="zh-CN" sz="2000" baseline="-30000" dirty="0">
                <a:latin typeface="Times New Roman" charset="0"/>
              </a:rPr>
              <a:t>        </a:t>
            </a:r>
            <a:r>
              <a:rPr kumimoji="1" lang="en-US" altLang="zh-CN" sz="2000" dirty="0">
                <a:latin typeface="Times New Roman" charset="0"/>
              </a:rPr>
              <a:t>a</a:t>
            </a:r>
            <a:r>
              <a:rPr kumimoji="1" lang="en-US" altLang="zh-CN" sz="2000" baseline="-30000" dirty="0">
                <a:latin typeface="Times New Roman" charset="0"/>
              </a:rPr>
              <a:t>i+1        </a:t>
            </a:r>
            <a:r>
              <a:rPr kumimoji="1" lang="en-US" altLang="zh-CN" sz="2000" dirty="0">
                <a:latin typeface="Times New Roman" charset="0"/>
              </a:rPr>
              <a:t>···       </a:t>
            </a:r>
            <a:r>
              <a:rPr kumimoji="1" lang="en-US" altLang="zh-CN" sz="2000" dirty="0" smtClean="0">
                <a:latin typeface="Times New Roman" charset="0"/>
              </a:rPr>
              <a:t>a</a:t>
            </a:r>
            <a:r>
              <a:rPr kumimoji="1" lang="en-US" altLang="zh-CN" sz="2000" baseline="-30000" dirty="0" smtClean="0">
                <a:latin typeface="Times New Roman" charset="0"/>
              </a:rPr>
              <a:t>j-1</a:t>
            </a:r>
            <a:r>
              <a:rPr kumimoji="1" lang="en-US" altLang="zh-CN" sz="2000" dirty="0" smtClean="0">
                <a:latin typeface="Times New Roman" charset="0"/>
              </a:rPr>
              <a:t>    </a:t>
            </a:r>
            <a:r>
              <a:rPr kumimoji="1" lang="en-US" altLang="zh-CN" sz="2000" dirty="0" err="1">
                <a:latin typeface="Times New Roman" charset="0"/>
              </a:rPr>
              <a:t>a</a:t>
            </a:r>
            <a:r>
              <a:rPr kumimoji="1" lang="en-US" altLang="zh-CN" sz="2000" baseline="-30000" dirty="0" err="1">
                <a:latin typeface="Times New Roman" charset="0"/>
              </a:rPr>
              <a:t>j</a:t>
            </a:r>
            <a:r>
              <a:rPr kumimoji="1" lang="en-US" altLang="zh-CN" sz="2000" dirty="0">
                <a:latin typeface="Times New Roman" charset="0"/>
              </a:rPr>
              <a:t>     </a:t>
            </a:r>
            <a:r>
              <a:rPr kumimoji="1" lang="en-US" altLang="zh-CN" sz="2000" dirty="0" smtClean="0">
                <a:latin typeface="Times New Roman" charset="0"/>
              </a:rPr>
              <a:t> a</a:t>
            </a:r>
            <a:r>
              <a:rPr kumimoji="1" lang="en-US" altLang="zh-CN" sz="2000" baseline="-30000" dirty="0" smtClean="0">
                <a:latin typeface="Times New Roman" charset="0"/>
              </a:rPr>
              <a:t>j+1  </a:t>
            </a:r>
            <a:r>
              <a:rPr kumimoji="1" lang="zh-CN" altLang="en-US" sz="2000" dirty="0">
                <a:latin typeface="Times New Roman" charset="0"/>
              </a:rPr>
              <a:t>，</a:t>
            </a:r>
          </a:p>
          <a:p>
            <a:pPr algn="l">
              <a:lnSpc>
                <a:spcPct val="120000"/>
              </a:lnSpc>
              <a:spcBef>
                <a:spcPct val="20000"/>
              </a:spcBef>
            </a:pPr>
            <a:r>
              <a:rPr kumimoji="1" lang="zh-CN" altLang="en-US" sz="2000" dirty="0">
                <a:latin typeface="Times New Roman" charset="0"/>
              </a:rPr>
              <a:t>则子串  </a:t>
            </a:r>
            <a:r>
              <a:rPr kumimoji="1" lang="en-US" altLang="zh-CN" sz="2000" dirty="0">
                <a:latin typeface="Times New Roman" charset="0"/>
              </a:rPr>
              <a:t>N</a:t>
            </a:r>
            <a:r>
              <a:rPr kumimoji="1" lang="en-US" altLang="zh-CN" sz="2000" baseline="-30000" dirty="0">
                <a:latin typeface="Times New Roman" charset="0"/>
              </a:rPr>
              <a:t>i</a:t>
            </a:r>
            <a:r>
              <a:rPr kumimoji="1" lang="en-US" altLang="zh-CN" sz="2000" dirty="0">
                <a:latin typeface="Times New Roman" charset="0"/>
              </a:rPr>
              <a:t>a</a:t>
            </a:r>
            <a:r>
              <a:rPr kumimoji="1" lang="en-US" altLang="zh-CN" sz="2000" baseline="-30000" dirty="0">
                <a:latin typeface="Times New Roman" charset="0"/>
              </a:rPr>
              <a:t>i</a:t>
            </a:r>
            <a:r>
              <a:rPr kumimoji="1" lang="en-US" altLang="zh-CN" sz="2000" dirty="0">
                <a:latin typeface="Times New Roman" charset="0"/>
              </a:rPr>
              <a:t>N</a:t>
            </a:r>
            <a:r>
              <a:rPr kumimoji="1" lang="en-US" altLang="zh-CN" sz="2000" baseline="-30000" dirty="0">
                <a:latin typeface="Times New Roman" charset="0"/>
              </a:rPr>
              <a:t>i+1</a:t>
            </a:r>
            <a:r>
              <a:rPr kumimoji="1" lang="en-US" altLang="zh-CN" sz="2000" dirty="0">
                <a:latin typeface="Times New Roman" charset="0"/>
              </a:rPr>
              <a:t>a</a:t>
            </a:r>
            <a:r>
              <a:rPr kumimoji="1" lang="en-US" altLang="zh-CN" sz="2000" baseline="-30000" dirty="0">
                <a:latin typeface="Times New Roman" charset="0"/>
              </a:rPr>
              <a:t>i+1</a:t>
            </a:r>
            <a:r>
              <a:rPr kumimoji="1" lang="en-US" altLang="zh-CN" sz="2000" dirty="0">
                <a:latin typeface="Times New Roman" charset="0"/>
              </a:rPr>
              <a:t>···N</a:t>
            </a:r>
            <a:r>
              <a:rPr kumimoji="1" lang="en-US" altLang="zh-CN" sz="2000" baseline="-30000" dirty="0">
                <a:latin typeface="Times New Roman" charset="0"/>
              </a:rPr>
              <a:t>j-1</a:t>
            </a:r>
            <a:r>
              <a:rPr kumimoji="1" lang="en-US" altLang="zh-CN" sz="2000" dirty="0">
                <a:latin typeface="Times New Roman" charset="0"/>
              </a:rPr>
              <a:t>a</a:t>
            </a:r>
            <a:r>
              <a:rPr kumimoji="1" lang="en-US" altLang="zh-CN" sz="2000" baseline="-30000" dirty="0">
                <a:latin typeface="Times New Roman" charset="0"/>
              </a:rPr>
              <a:t>j-1</a:t>
            </a:r>
            <a:r>
              <a:rPr kumimoji="1" lang="en-US" altLang="zh-CN" sz="2000" dirty="0">
                <a:latin typeface="Times New Roman" charset="0"/>
              </a:rPr>
              <a:t>N</a:t>
            </a:r>
            <a:r>
              <a:rPr kumimoji="1" lang="en-US" altLang="zh-CN" sz="2000" baseline="-30000" dirty="0">
                <a:latin typeface="Times New Roman" charset="0"/>
              </a:rPr>
              <a:t>j</a:t>
            </a:r>
            <a:r>
              <a:rPr kumimoji="1" lang="en-US" altLang="zh-CN" sz="2000" dirty="0">
                <a:latin typeface="Times New Roman" charset="0"/>
              </a:rPr>
              <a:t>a</a:t>
            </a:r>
            <a:r>
              <a:rPr kumimoji="1" lang="en-US" altLang="zh-CN" sz="2000" baseline="-30000" dirty="0">
                <a:latin typeface="Times New Roman" charset="0"/>
              </a:rPr>
              <a:t>j</a:t>
            </a:r>
            <a:r>
              <a:rPr kumimoji="1" lang="en-US" altLang="zh-CN" sz="2000" dirty="0">
                <a:latin typeface="Times New Roman" charset="0"/>
              </a:rPr>
              <a:t>N</a:t>
            </a:r>
            <a:r>
              <a:rPr kumimoji="1" lang="en-US" altLang="zh-CN" sz="2000" baseline="-30000" dirty="0">
                <a:latin typeface="Times New Roman" charset="0"/>
              </a:rPr>
              <a:t>j+1  </a:t>
            </a:r>
            <a:r>
              <a:rPr kumimoji="1" lang="zh-CN" altLang="en-US" sz="2000" dirty="0">
                <a:latin typeface="Times New Roman" charset="0"/>
              </a:rPr>
              <a:t>是句型的素短语。特别地，如果这个子串是句型最左子串，则该子串就是句型的最左素短语。</a:t>
            </a:r>
          </a:p>
          <a:p>
            <a:pPr algn="l">
              <a:lnSpc>
                <a:spcPct val="120000"/>
              </a:lnSpc>
              <a:spcBef>
                <a:spcPct val="50000"/>
              </a:spcBef>
            </a:pPr>
            <a:r>
              <a:rPr kumimoji="1" lang="zh-CN" altLang="en-US" sz="2000" dirty="0">
                <a:latin typeface="Times New Roman" charset="0"/>
              </a:rPr>
              <a:t>        ⑵ 设文法</a:t>
            </a:r>
            <a:r>
              <a:rPr kumimoji="1" lang="en-US" altLang="zh-CN" sz="2000" dirty="0">
                <a:latin typeface="Times New Roman" charset="0"/>
              </a:rPr>
              <a:t>G</a:t>
            </a:r>
            <a:r>
              <a:rPr kumimoji="1" lang="zh-CN" altLang="en-US" sz="2000" dirty="0">
                <a:latin typeface="Times New Roman" charset="0"/>
              </a:rPr>
              <a:t>为算符优先文法，如果输入串或归约后的符号串中，相邻的两个符号之间，不存在任何一种算符优先关系，则输入串不是文法的句子。</a:t>
            </a:r>
          </a:p>
          <a:p>
            <a:pPr algn="l">
              <a:lnSpc>
                <a:spcPct val="120000"/>
              </a:lnSpc>
              <a:spcBef>
                <a:spcPct val="50000"/>
              </a:spcBef>
            </a:pPr>
            <a:r>
              <a:rPr kumimoji="1" lang="zh-CN" altLang="en-US" sz="2000" dirty="0">
                <a:latin typeface="Times New Roman" charset="0"/>
              </a:rPr>
              <a:t>        ⑶ 如果文法</a:t>
            </a:r>
            <a:r>
              <a:rPr kumimoji="1" lang="en-US" altLang="zh-CN" sz="2000" dirty="0">
                <a:latin typeface="Times New Roman" charset="0"/>
              </a:rPr>
              <a:t>G</a:t>
            </a:r>
            <a:r>
              <a:rPr kumimoji="1" lang="zh-CN" altLang="en-US" sz="2000" dirty="0">
                <a:latin typeface="Times New Roman" charset="0"/>
              </a:rPr>
              <a:t>是算符优先文法，则文法</a:t>
            </a:r>
            <a:r>
              <a:rPr kumimoji="1" lang="en-US" altLang="zh-CN" sz="2000" dirty="0">
                <a:latin typeface="Times New Roman" charset="0"/>
              </a:rPr>
              <a:t>G</a:t>
            </a:r>
            <a:r>
              <a:rPr kumimoji="1" lang="zh-CN" altLang="en-US" sz="2000" dirty="0">
                <a:latin typeface="Times New Roman" charset="0"/>
              </a:rPr>
              <a:t>是无二义性的文法。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9647E679-1AEF-4AB5-9AB0-F86B7CE3C41B}" type="slidenum">
              <a:rPr lang="en-US" altLang="zh-CN"/>
              <a:pPr algn="l"/>
              <a:t>14</a:t>
            </a:fld>
            <a:endParaRPr lang="en-US" altLang="zh-CN"/>
          </a:p>
        </p:txBody>
      </p:sp>
      <p:sp>
        <p:nvSpPr>
          <p:cNvPr id="16387" name="Rectangle 19"/>
          <p:cNvSpPr>
            <a:spLocks noChangeArrowheads="1"/>
          </p:cNvSpPr>
          <p:nvPr/>
        </p:nvSpPr>
        <p:spPr bwMode="auto">
          <a:xfrm>
            <a:off x="533400" y="5181600"/>
            <a:ext cx="1752600" cy="83820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9" name="Text Box 8"/>
          <p:cNvSpPr txBox="1">
            <a:spLocks noChangeArrowheads="1"/>
          </p:cNvSpPr>
          <p:nvPr/>
        </p:nvSpPr>
        <p:spPr bwMode="auto">
          <a:xfrm>
            <a:off x="304801" y="1143000"/>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6604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20000"/>
              </a:spcBef>
            </a:pPr>
            <a:r>
              <a:rPr kumimoji="1" lang="zh-CN" altLang="en-US" sz="2000" dirty="0">
                <a:latin typeface="Times New Roman" charset="0"/>
              </a:rPr>
              <a:t>定义 </a:t>
            </a:r>
            <a:r>
              <a:rPr kumimoji="1" lang="en-US" altLang="zh-CN" sz="2000" dirty="0" smtClean="0">
                <a:latin typeface="Times New Roman" charset="0"/>
              </a:rPr>
              <a:t>5.7  </a:t>
            </a:r>
            <a:r>
              <a:rPr kumimoji="1" lang="zh-CN" altLang="en-US" sz="2000" dirty="0">
                <a:latin typeface="Times New Roman" charset="0"/>
              </a:rPr>
              <a:t>设文法</a:t>
            </a:r>
            <a:r>
              <a:rPr kumimoji="1" lang="en-US" altLang="zh-CN" sz="2000" dirty="0">
                <a:latin typeface="Times New Roman" charset="0"/>
              </a:rPr>
              <a:t>G</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T</a:t>
            </a:r>
            <a:r>
              <a:rPr kumimoji="1" lang="zh-CN" altLang="en-US" sz="2000" dirty="0">
                <a:latin typeface="Times New Roman" charset="0"/>
              </a:rPr>
              <a:t>，</a:t>
            </a:r>
            <a:r>
              <a:rPr kumimoji="1" lang="en-US" altLang="zh-CN" sz="2000" dirty="0">
                <a:latin typeface="Times New Roman" charset="0"/>
              </a:rPr>
              <a:t>P</a:t>
            </a:r>
            <a:r>
              <a:rPr kumimoji="1" lang="zh-CN" altLang="en-US" sz="2000" dirty="0">
                <a:latin typeface="Times New Roman" charset="0"/>
              </a:rPr>
              <a:t>，</a:t>
            </a:r>
            <a:r>
              <a:rPr kumimoji="1" lang="en-US" altLang="zh-CN" sz="2000" dirty="0">
                <a:latin typeface="Times New Roman" charset="0"/>
              </a:rPr>
              <a:t>S)</a:t>
            </a:r>
            <a:r>
              <a:rPr kumimoji="1" lang="zh-CN" altLang="en-US" sz="2000" dirty="0">
                <a:latin typeface="Times New Roman" charset="0"/>
              </a:rPr>
              <a:t>，则</a:t>
            </a:r>
            <a:r>
              <a:rPr kumimoji="1" lang="en-US" altLang="zh-CN" sz="2000" dirty="0">
                <a:latin typeface="Times New Roman" charset="0"/>
              </a:rPr>
              <a:t>FIRSTVT (B)</a:t>
            </a:r>
            <a:r>
              <a:rPr kumimoji="1" lang="zh-CN" altLang="en-US" sz="2000" dirty="0" smtClean="0">
                <a:latin typeface="Times New Roman" charset="0"/>
              </a:rPr>
              <a:t>和</a:t>
            </a:r>
            <a:r>
              <a:rPr kumimoji="1" lang="en-US" altLang="zh-CN" sz="2000" dirty="0" smtClean="0">
                <a:latin typeface="Times New Roman" charset="0"/>
              </a:rPr>
              <a:t>LASTVT </a:t>
            </a:r>
            <a:r>
              <a:rPr kumimoji="1" lang="en-US" altLang="zh-CN" sz="2000" dirty="0">
                <a:latin typeface="Times New Roman" charset="0"/>
              </a:rPr>
              <a:t>(B</a:t>
            </a:r>
            <a:r>
              <a:rPr kumimoji="1" lang="en-US" altLang="zh-CN" sz="2000" dirty="0" smtClean="0">
                <a:latin typeface="Times New Roman" charset="0"/>
              </a:rPr>
              <a:t>)  </a:t>
            </a:r>
            <a:r>
              <a:rPr kumimoji="1" lang="zh-CN" altLang="en-US" sz="2000" dirty="0" smtClean="0">
                <a:latin typeface="Times New Roman" charset="0"/>
              </a:rPr>
              <a:t>定义</a:t>
            </a:r>
            <a:r>
              <a:rPr kumimoji="1" lang="zh-CN" altLang="en-US" sz="2000" dirty="0">
                <a:latin typeface="Times New Roman" charset="0"/>
              </a:rPr>
              <a:t>如下</a:t>
            </a:r>
            <a:r>
              <a:rPr kumimoji="1" lang="en-US" altLang="zh-CN" sz="2000" dirty="0">
                <a:latin typeface="Times New Roman" charset="0"/>
              </a:rPr>
              <a:t>:</a:t>
            </a:r>
          </a:p>
        </p:txBody>
      </p:sp>
      <p:grpSp>
        <p:nvGrpSpPr>
          <p:cNvPr id="16390" name="Group 20"/>
          <p:cNvGrpSpPr>
            <a:grpSpLocks/>
          </p:cNvGrpSpPr>
          <p:nvPr/>
        </p:nvGrpSpPr>
        <p:grpSpPr bwMode="auto">
          <a:xfrm>
            <a:off x="971550" y="1844675"/>
            <a:ext cx="7543800" cy="1158875"/>
            <a:chOff x="612" y="1162"/>
            <a:chExt cx="4752" cy="730"/>
          </a:xfrm>
        </p:grpSpPr>
        <p:sp>
          <p:nvSpPr>
            <p:cNvPr id="16393" name="Text Box 10"/>
            <p:cNvSpPr txBox="1">
              <a:spLocks noChangeArrowheads="1"/>
            </p:cNvSpPr>
            <p:nvPr/>
          </p:nvSpPr>
          <p:spPr bwMode="auto">
            <a:xfrm>
              <a:off x="612" y="1200"/>
              <a:ext cx="4752"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576513" indent="-25765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spcBef>
                  <a:spcPct val="30000"/>
                </a:spcBef>
              </a:pPr>
              <a:r>
                <a:rPr kumimoji="1" lang="en-US" altLang="zh-CN" sz="2000" dirty="0">
                  <a:solidFill>
                    <a:srgbClr val="CC6600"/>
                  </a:solidFill>
                  <a:latin typeface="Times New Roman" charset="0"/>
                </a:rPr>
                <a:t>FIRSTVT(B)</a:t>
              </a:r>
              <a:r>
                <a:rPr kumimoji="1" lang="zh-CN" altLang="en-US" sz="2000" dirty="0">
                  <a:latin typeface="Times New Roman" charset="0"/>
                </a:rPr>
                <a:t>＝</a:t>
              </a:r>
              <a:r>
                <a:rPr kumimoji="1" lang="en-US" altLang="zh-CN" sz="2000" dirty="0">
                  <a:latin typeface="Times New Roman" charset="0"/>
                </a:rPr>
                <a:t>{</a:t>
              </a:r>
              <a:r>
                <a:rPr kumimoji="1" lang="en-US" altLang="zh-CN" sz="2000" dirty="0" err="1">
                  <a:latin typeface="Times New Roman" charset="0"/>
                </a:rPr>
                <a:t>b︱B</a:t>
              </a:r>
              <a:r>
                <a:rPr kumimoji="1" lang="en-US" altLang="zh-CN" sz="2000" dirty="0" err="1">
                  <a:latin typeface="Times New Roman" charset="0"/>
                  <a:sym typeface="Symbol" pitchFamily="18" charset="2"/>
                </a:rPr>
                <a:t></a:t>
              </a:r>
              <a:r>
                <a:rPr kumimoji="1" lang="en-US" altLang="zh-CN" sz="2000" dirty="0" err="1">
                  <a:latin typeface="Times New Roman" charset="0"/>
                </a:rPr>
                <a:t>b</a:t>
              </a:r>
              <a:r>
                <a:rPr kumimoji="1" lang="en-US" altLang="zh-CN" sz="2000" dirty="0">
                  <a:latin typeface="Times New Roman" charset="0"/>
                </a:rPr>
                <a:t>···</a:t>
              </a:r>
              <a:r>
                <a:rPr kumimoji="1" lang="zh-CN" altLang="en-US" sz="2000" dirty="0">
                  <a:latin typeface="Times New Roman" charset="0"/>
                </a:rPr>
                <a:t>或</a:t>
              </a:r>
              <a:r>
                <a:rPr kumimoji="1" lang="en-US" altLang="zh-CN" sz="2000" dirty="0" err="1">
                  <a:latin typeface="Times New Roman" charset="0"/>
                </a:rPr>
                <a:t>B</a:t>
              </a:r>
              <a:r>
                <a:rPr kumimoji="1" lang="en-US" altLang="zh-CN" sz="2000" dirty="0" err="1">
                  <a:latin typeface="Times New Roman" charset="0"/>
                  <a:sym typeface="Symbol" pitchFamily="18" charset="2"/>
                </a:rPr>
                <a:t></a:t>
              </a:r>
              <a:r>
                <a:rPr kumimoji="1" lang="en-US" altLang="zh-CN" sz="2000" dirty="0" err="1">
                  <a:latin typeface="Times New Roman" charset="0"/>
                </a:rPr>
                <a:t>Cb</a:t>
              </a:r>
              <a:r>
                <a:rPr kumimoji="1" lang="en-US" altLang="zh-CN" sz="2000" dirty="0">
                  <a:latin typeface="Times New Roman" charset="0"/>
                </a:rPr>
                <a:t>···</a:t>
              </a:r>
              <a:r>
                <a:rPr kumimoji="1" lang="zh-CN" altLang="en-US" sz="2000" dirty="0">
                  <a:latin typeface="Times New Roman" charset="0"/>
                </a:rPr>
                <a:t>，</a:t>
              </a:r>
              <a:r>
                <a:rPr kumimoji="1" lang="en-US" altLang="zh-CN" sz="2000" dirty="0">
                  <a:latin typeface="Times New Roman" charset="0"/>
                </a:rPr>
                <a:t>B∈V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a:latin typeface="Times New Roman" charset="0"/>
                </a:rPr>
                <a:t>C∈V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err="1">
                  <a:latin typeface="Times New Roman" charset="0"/>
                </a:rPr>
                <a:t>b∈V</a:t>
              </a:r>
              <a:r>
                <a:rPr kumimoji="1" lang="en-US" altLang="zh-CN" sz="2000" baseline="-30000" dirty="0" err="1">
                  <a:latin typeface="Times New Roman" charset="0"/>
                </a:rPr>
                <a:t>T</a:t>
              </a:r>
              <a:r>
                <a:rPr kumimoji="1" lang="en-US" altLang="zh-CN" sz="2000" dirty="0">
                  <a:latin typeface="Times New Roman" charset="0"/>
                </a:rPr>
                <a:t> }</a:t>
              </a:r>
            </a:p>
            <a:p>
              <a:pPr>
                <a:lnSpc>
                  <a:spcPct val="150000"/>
                </a:lnSpc>
                <a:spcBef>
                  <a:spcPct val="30000"/>
                </a:spcBef>
              </a:pPr>
              <a:r>
                <a:rPr kumimoji="1" lang="en-US" altLang="zh-CN" sz="2000" dirty="0">
                  <a:solidFill>
                    <a:srgbClr val="CC6600"/>
                  </a:solidFill>
                  <a:latin typeface="Times New Roman" charset="0"/>
                </a:rPr>
                <a:t>LASTVT(B)</a:t>
              </a:r>
              <a:r>
                <a:rPr kumimoji="1" lang="en-US" altLang="zh-CN" sz="2000" dirty="0">
                  <a:latin typeface="Times New Roman" charset="0"/>
                </a:rPr>
                <a:t> </a:t>
              </a:r>
              <a:r>
                <a:rPr kumimoji="1" lang="zh-CN" altLang="en-US" sz="2000" dirty="0">
                  <a:latin typeface="Times New Roman" charset="0"/>
                </a:rPr>
                <a:t>＝</a:t>
              </a:r>
              <a:r>
                <a:rPr kumimoji="1" lang="en-US" altLang="zh-CN" sz="2000" dirty="0">
                  <a:latin typeface="Times New Roman" charset="0"/>
                </a:rPr>
                <a:t>{</a:t>
              </a:r>
              <a:r>
                <a:rPr kumimoji="1" lang="en-US" altLang="zh-CN" sz="2000" dirty="0" err="1">
                  <a:latin typeface="Times New Roman" charset="0"/>
                </a:rPr>
                <a:t>a︱B</a:t>
              </a:r>
              <a:r>
                <a:rPr kumimoji="1" lang="en-US" altLang="zh-CN" sz="2000" dirty="0">
                  <a:latin typeface="Times New Roman" charset="0"/>
                  <a:sym typeface="Symbol" pitchFamily="18" charset="2"/>
                </a:rPr>
                <a:t></a:t>
              </a:r>
              <a:r>
                <a:rPr kumimoji="1" lang="en-US" altLang="zh-CN" sz="2000" dirty="0">
                  <a:latin typeface="Times New Roman" charset="0"/>
                </a:rPr>
                <a:t>···a</a:t>
              </a:r>
              <a:r>
                <a:rPr kumimoji="1" lang="zh-CN" altLang="en-US" sz="2000" dirty="0">
                  <a:latin typeface="Times New Roman" charset="0"/>
                </a:rPr>
                <a:t>或</a:t>
              </a:r>
              <a:r>
                <a:rPr kumimoji="1" lang="en-US" altLang="zh-CN" sz="2000" dirty="0">
                  <a:latin typeface="Times New Roman" charset="0"/>
                </a:rPr>
                <a:t>B</a:t>
              </a:r>
              <a:r>
                <a:rPr kumimoji="1" lang="en-US" altLang="zh-CN" sz="2000" dirty="0">
                  <a:latin typeface="Times New Roman" charset="0"/>
                  <a:sym typeface="Symbol" pitchFamily="18" charset="2"/>
                </a:rPr>
                <a:t></a:t>
              </a:r>
              <a:r>
                <a:rPr kumimoji="1" lang="en-US" altLang="zh-CN" sz="2000" dirty="0">
                  <a:latin typeface="Times New Roman" charset="0"/>
                </a:rPr>
                <a:t>···</a:t>
              </a:r>
              <a:r>
                <a:rPr kumimoji="1" lang="en-US" altLang="zh-CN" sz="2000" dirty="0" err="1">
                  <a:latin typeface="Times New Roman" charset="0"/>
                </a:rPr>
                <a:t>aC</a:t>
              </a:r>
              <a:r>
                <a:rPr kumimoji="1" lang="zh-CN" altLang="en-US" sz="2000" dirty="0">
                  <a:latin typeface="Times New Roman" charset="0"/>
                </a:rPr>
                <a:t>，</a:t>
              </a:r>
              <a:r>
                <a:rPr kumimoji="1" lang="en-US" altLang="zh-CN" sz="2000" dirty="0">
                  <a:latin typeface="Times New Roman" charset="0"/>
                </a:rPr>
                <a:t>B∈V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a:latin typeface="Times New Roman" charset="0"/>
                </a:rPr>
                <a:t>C∈V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err="1">
                  <a:latin typeface="Times New Roman" charset="0"/>
                </a:rPr>
                <a:t>a∈V</a:t>
              </a:r>
              <a:r>
                <a:rPr kumimoji="1" lang="en-US" altLang="zh-CN" sz="2000" baseline="-30000" dirty="0" err="1">
                  <a:latin typeface="Times New Roman" charset="0"/>
                </a:rPr>
                <a:t>T</a:t>
              </a:r>
              <a:r>
                <a:rPr kumimoji="1" lang="en-US" altLang="zh-CN" sz="2000" dirty="0">
                  <a:latin typeface="Times New Roman" charset="0"/>
                </a:rPr>
                <a:t> } </a:t>
              </a:r>
            </a:p>
          </p:txBody>
        </p:sp>
        <p:sp>
          <p:nvSpPr>
            <p:cNvPr id="16394" name="Text Box 11"/>
            <p:cNvSpPr txBox="1">
              <a:spLocks noChangeArrowheads="1"/>
            </p:cNvSpPr>
            <p:nvPr/>
          </p:nvSpPr>
          <p:spPr bwMode="auto">
            <a:xfrm>
              <a:off x="2746" y="116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a:t>
              </a:r>
            </a:p>
          </p:txBody>
        </p:sp>
        <p:sp>
          <p:nvSpPr>
            <p:cNvPr id="16395" name="Text Box 9"/>
            <p:cNvSpPr txBox="1">
              <a:spLocks noChangeArrowheads="1"/>
            </p:cNvSpPr>
            <p:nvPr/>
          </p:nvSpPr>
          <p:spPr bwMode="auto">
            <a:xfrm>
              <a:off x="2092" y="1171"/>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a:t>
              </a:r>
            </a:p>
          </p:txBody>
        </p:sp>
        <p:sp>
          <p:nvSpPr>
            <p:cNvPr id="16396" name="Text Box 12"/>
            <p:cNvSpPr txBox="1">
              <a:spLocks noChangeArrowheads="1"/>
            </p:cNvSpPr>
            <p:nvPr/>
          </p:nvSpPr>
          <p:spPr bwMode="auto">
            <a:xfrm>
              <a:off x="2072" y="151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a:t>
              </a:r>
            </a:p>
          </p:txBody>
        </p:sp>
        <p:sp>
          <p:nvSpPr>
            <p:cNvPr id="16397" name="Text Box 13"/>
            <p:cNvSpPr txBox="1">
              <a:spLocks noChangeArrowheads="1"/>
            </p:cNvSpPr>
            <p:nvPr/>
          </p:nvSpPr>
          <p:spPr bwMode="auto">
            <a:xfrm>
              <a:off x="2714" y="1517"/>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a:t>
              </a:r>
            </a:p>
          </p:txBody>
        </p:sp>
      </p:grpSp>
      <p:sp>
        <p:nvSpPr>
          <p:cNvPr id="16391" name="Text Box 14"/>
          <p:cNvSpPr txBox="1">
            <a:spLocks noChangeArrowheads="1"/>
          </p:cNvSpPr>
          <p:nvPr/>
        </p:nvSpPr>
        <p:spPr bwMode="auto">
          <a:xfrm>
            <a:off x="457200" y="3276600"/>
            <a:ext cx="8229600" cy="27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222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10000"/>
              </a:spcBef>
            </a:pPr>
            <a:r>
              <a:rPr kumimoji="1" lang="en-US" altLang="zh-CN" sz="2000" dirty="0">
                <a:solidFill>
                  <a:srgbClr val="CC6600"/>
                </a:solidFill>
                <a:latin typeface="Times New Roman" charset="0"/>
              </a:rPr>
              <a:t>FIRSTVT</a:t>
            </a:r>
            <a:r>
              <a:rPr kumimoji="1" lang="zh-CN" altLang="en-US" sz="2000" dirty="0">
                <a:solidFill>
                  <a:srgbClr val="CC6600"/>
                </a:solidFill>
                <a:latin typeface="Times New Roman" charset="0"/>
              </a:rPr>
              <a:t>集计算方法</a:t>
            </a:r>
            <a:r>
              <a:rPr kumimoji="1" lang="zh-CN" altLang="en-US" sz="2000" dirty="0">
                <a:latin typeface="Times New Roman" charset="0"/>
              </a:rPr>
              <a:t>  文法</a:t>
            </a:r>
            <a:r>
              <a:rPr kumimoji="1" lang="en-US" altLang="zh-CN" sz="2000" dirty="0">
                <a:latin typeface="Times New Roman" charset="0"/>
              </a:rPr>
              <a:t>G</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T</a:t>
            </a:r>
            <a:r>
              <a:rPr kumimoji="1" lang="zh-CN" altLang="en-US" sz="2000" dirty="0">
                <a:latin typeface="Times New Roman" charset="0"/>
              </a:rPr>
              <a:t>，</a:t>
            </a:r>
            <a:r>
              <a:rPr kumimoji="1" lang="en-US" altLang="zh-CN" sz="2000" dirty="0">
                <a:latin typeface="Times New Roman" charset="0"/>
              </a:rPr>
              <a:t>P</a:t>
            </a:r>
            <a:r>
              <a:rPr kumimoji="1" lang="zh-CN" altLang="en-US" sz="2000" dirty="0">
                <a:latin typeface="Times New Roman" charset="0"/>
              </a:rPr>
              <a:t>，</a:t>
            </a:r>
            <a:r>
              <a:rPr kumimoji="1" lang="en-US" altLang="zh-CN" sz="2000" dirty="0">
                <a:latin typeface="Times New Roman" charset="0"/>
              </a:rPr>
              <a:t>S)</a:t>
            </a:r>
            <a:r>
              <a:rPr kumimoji="1" lang="zh-CN" altLang="en-US" sz="2000" dirty="0">
                <a:latin typeface="Times New Roman" charset="0"/>
              </a:rPr>
              <a:t>的</a:t>
            </a:r>
            <a:r>
              <a:rPr kumimoji="1" lang="en-US" altLang="zh-CN" sz="2000" dirty="0">
                <a:latin typeface="Times New Roman" charset="0"/>
              </a:rPr>
              <a:t>FIRSTVT</a:t>
            </a:r>
            <a:r>
              <a:rPr kumimoji="1" lang="zh-CN" altLang="en-US" sz="2000" dirty="0">
                <a:latin typeface="Times New Roman" charset="0"/>
              </a:rPr>
              <a:t>集计算方法如下，假设</a:t>
            </a:r>
            <a:r>
              <a:rPr kumimoji="1" lang="en-US" altLang="zh-CN" sz="2000" dirty="0">
                <a:latin typeface="Times New Roman" charset="0"/>
              </a:rPr>
              <a:t>FIRSTVT(A)</a:t>
            </a:r>
            <a:r>
              <a:rPr kumimoji="1" lang="zh-CN" altLang="en-US" sz="2000" dirty="0">
                <a:latin typeface="Times New Roman" charset="0"/>
              </a:rPr>
              <a:t>初值为空集，←表示赋值运算。</a:t>
            </a:r>
          </a:p>
          <a:p>
            <a:pPr algn="l">
              <a:lnSpc>
                <a:spcPct val="120000"/>
              </a:lnSpc>
              <a:spcBef>
                <a:spcPct val="10000"/>
              </a:spcBef>
            </a:pPr>
            <a:r>
              <a:rPr kumimoji="1" lang="zh-CN" altLang="en-US" sz="2000" dirty="0">
                <a:latin typeface="Times New Roman" charset="0"/>
              </a:rPr>
              <a:t>① 扫描文法规则，对形如</a:t>
            </a:r>
            <a:r>
              <a:rPr kumimoji="1" lang="en-US" altLang="zh-CN" sz="2000" dirty="0" err="1">
                <a:latin typeface="Times New Roman" charset="0"/>
              </a:rPr>
              <a:t>A→a</a:t>
            </a:r>
            <a:r>
              <a:rPr kumimoji="1" lang="en-US" altLang="zh-CN" sz="2000" dirty="0">
                <a:latin typeface="Times New Roman" charset="0"/>
              </a:rPr>
              <a:t>···</a:t>
            </a:r>
            <a:r>
              <a:rPr kumimoji="1" lang="zh-CN" altLang="en-US" sz="2000" dirty="0">
                <a:latin typeface="Times New Roman" charset="0"/>
              </a:rPr>
              <a:t>或</a:t>
            </a:r>
            <a:r>
              <a:rPr kumimoji="1" lang="en-US" altLang="zh-CN" sz="2000" dirty="0" err="1">
                <a:latin typeface="Times New Roman" charset="0"/>
              </a:rPr>
              <a:t>A→Ba</a:t>
            </a:r>
            <a:r>
              <a:rPr kumimoji="1" lang="en-US" altLang="zh-CN" sz="2000" dirty="0">
                <a:latin typeface="Times New Roman" charset="0"/>
              </a:rPr>
              <a:t>···</a:t>
            </a:r>
            <a:r>
              <a:rPr kumimoji="1" lang="zh-CN" altLang="en-US" sz="2000" dirty="0">
                <a:latin typeface="Times New Roman" charset="0"/>
              </a:rPr>
              <a:t>规则，</a:t>
            </a:r>
            <a:r>
              <a:rPr kumimoji="1" lang="en-US" altLang="zh-CN" sz="2000" dirty="0" err="1">
                <a:latin typeface="Times New Roman" charset="0"/>
              </a:rPr>
              <a:t>a∈V</a:t>
            </a:r>
            <a:r>
              <a:rPr kumimoji="1" lang="en-US" altLang="zh-CN" sz="2000" baseline="-30000" dirty="0" err="1">
                <a:latin typeface="Times New Roman" charset="0"/>
              </a:rPr>
              <a:t>T</a:t>
            </a:r>
            <a:r>
              <a:rPr kumimoji="1" lang="zh-CN" altLang="en-US" sz="2000" dirty="0">
                <a:latin typeface="Times New Roman" charset="0"/>
              </a:rPr>
              <a:t>，</a:t>
            </a:r>
            <a:r>
              <a:rPr kumimoji="1" lang="en-US" altLang="zh-CN" sz="2000" dirty="0">
                <a:latin typeface="Times New Roman" charset="0"/>
              </a:rPr>
              <a:t>B∈V</a:t>
            </a:r>
            <a:r>
              <a:rPr kumimoji="1" lang="en-US" altLang="zh-CN" sz="2000" baseline="-30000" dirty="0">
                <a:latin typeface="Times New Roman" charset="0"/>
              </a:rPr>
              <a:t>N</a:t>
            </a:r>
            <a:r>
              <a:rPr kumimoji="1" lang="zh-CN" altLang="en-US" sz="2000" dirty="0">
                <a:latin typeface="Times New Roman" charset="0"/>
              </a:rPr>
              <a:t>，则</a:t>
            </a:r>
            <a:r>
              <a:rPr kumimoji="1" lang="en-US" altLang="zh-CN" sz="2000" dirty="0">
                <a:latin typeface="Times New Roman" charset="0"/>
              </a:rPr>
              <a:t>FIRSTVT(A) ←FIRSTVT(A)∪{a};</a:t>
            </a:r>
          </a:p>
          <a:p>
            <a:pPr algn="l">
              <a:lnSpc>
                <a:spcPct val="120000"/>
              </a:lnSpc>
              <a:spcBef>
                <a:spcPct val="10000"/>
              </a:spcBef>
            </a:pPr>
            <a:r>
              <a:rPr kumimoji="1" lang="en-US" altLang="zh-CN" sz="2000" dirty="0">
                <a:latin typeface="Times New Roman" charset="0"/>
              </a:rPr>
              <a:t>② </a:t>
            </a:r>
            <a:r>
              <a:rPr kumimoji="1" lang="zh-CN" altLang="en-US" sz="2000" dirty="0">
                <a:latin typeface="Times New Roman" charset="0"/>
              </a:rPr>
              <a:t>扫描文法规则，对形如</a:t>
            </a:r>
            <a:r>
              <a:rPr kumimoji="1" lang="en-US" altLang="zh-CN" sz="2000" dirty="0">
                <a:latin typeface="Times New Roman" charset="0"/>
              </a:rPr>
              <a:t>A→B···</a:t>
            </a:r>
            <a:r>
              <a:rPr kumimoji="1" lang="zh-CN" altLang="en-US" sz="2000" dirty="0">
                <a:latin typeface="Times New Roman" charset="0"/>
              </a:rPr>
              <a:t>规则，</a:t>
            </a:r>
            <a:r>
              <a:rPr kumimoji="1" lang="en-US" altLang="zh-CN" sz="2000" dirty="0">
                <a:latin typeface="Times New Roman" charset="0"/>
              </a:rPr>
              <a:t>B∈V</a:t>
            </a:r>
            <a:r>
              <a:rPr kumimoji="1" lang="en-US" altLang="zh-CN" sz="2000" baseline="-30000" dirty="0">
                <a:latin typeface="Times New Roman" charset="0"/>
              </a:rPr>
              <a:t>N</a:t>
            </a:r>
            <a:r>
              <a:rPr kumimoji="1" lang="zh-CN" altLang="en-US" sz="2000" dirty="0">
                <a:latin typeface="Times New Roman" charset="0"/>
              </a:rPr>
              <a:t>，则</a:t>
            </a:r>
            <a:r>
              <a:rPr kumimoji="1" lang="en-US" altLang="zh-CN" sz="2000" dirty="0">
                <a:latin typeface="Times New Roman" charset="0"/>
              </a:rPr>
              <a:t>FIRSTVT(A) ←FIRSTVT(A)∪FIRSTVT(B);</a:t>
            </a:r>
          </a:p>
          <a:p>
            <a:pPr algn="l">
              <a:lnSpc>
                <a:spcPct val="120000"/>
              </a:lnSpc>
              <a:spcBef>
                <a:spcPct val="10000"/>
              </a:spcBef>
            </a:pPr>
            <a:r>
              <a:rPr kumimoji="1" lang="en-US" altLang="zh-CN" sz="2000" dirty="0">
                <a:latin typeface="Times New Roman" charset="0"/>
              </a:rPr>
              <a:t>③ </a:t>
            </a:r>
            <a:r>
              <a:rPr kumimoji="1" lang="zh-CN" altLang="en-US" sz="2000" dirty="0">
                <a:latin typeface="Times New Roman" charset="0"/>
              </a:rPr>
              <a:t>重复②，直到</a:t>
            </a:r>
            <a:r>
              <a:rPr kumimoji="1" lang="en-US" altLang="zh-CN" sz="2000" dirty="0">
                <a:latin typeface="Times New Roman" charset="0"/>
              </a:rPr>
              <a:t>FIRSTVT</a:t>
            </a:r>
            <a:r>
              <a:rPr kumimoji="1" lang="zh-CN" altLang="en-US" sz="2000" dirty="0">
                <a:latin typeface="Times New Roman" charset="0"/>
              </a:rPr>
              <a:t>集不再扩大为止。 </a:t>
            </a:r>
          </a:p>
        </p:txBody>
      </p:sp>
      <p:sp>
        <p:nvSpPr>
          <p:cNvPr id="16392" name="Rectangle 16"/>
          <p:cNvSpPr>
            <a:spLocks noGrp="1" noChangeArrowheads="1"/>
          </p:cNvSpPr>
          <p:nvPr>
            <p:ph type="title"/>
          </p:nvPr>
        </p:nvSpPr>
        <p:spPr>
          <a:xfrm>
            <a:off x="533400" y="542925"/>
            <a:ext cx="4267200" cy="609600"/>
          </a:xfrm>
        </p:spPr>
        <p:txBody>
          <a:bodyPr/>
          <a:lstStyle/>
          <a:p>
            <a:pPr eaLnBrk="1" hangingPunct="1"/>
            <a:r>
              <a:rPr lang="en-US" altLang="zh-CN" sz="2400" b="1" dirty="0" smtClean="0">
                <a:solidFill>
                  <a:srgbClr val="CC0099"/>
                </a:solidFill>
                <a:latin typeface="Times New Roman" charset="0"/>
                <a:ea typeface="黑体" pitchFamily="2" charset="-122"/>
              </a:rPr>
              <a:t>5.3.3</a:t>
            </a:r>
            <a:r>
              <a:rPr lang="zh-CN" altLang="en-US" sz="2400" b="1" dirty="0" smtClean="0">
                <a:solidFill>
                  <a:srgbClr val="CC0099"/>
                </a:solidFill>
                <a:latin typeface="Times New Roman" charset="0"/>
                <a:ea typeface="黑体" pitchFamily="2" charset="-122"/>
              </a:rPr>
              <a:t>　算符优先分析表构造</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2"/>
          </p:nvPr>
        </p:nvSpPr>
        <p:spPr>
          <a:xfrm>
            <a:off x="457200" y="6537325"/>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D99F1603-307E-4BB8-BCF4-1D7FF9DA4EBC}" type="slidenum">
              <a:rPr lang="en-US" altLang="zh-CN"/>
              <a:pPr algn="l"/>
              <a:t>15</a:t>
            </a:fld>
            <a:endParaRPr lang="en-US" altLang="zh-CN"/>
          </a:p>
        </p:txBody>
      </p:sp>
      <p:sp>
        <p:nvSpPr>
          <p:cNvPr id="17411" name="Rectangle 9"/>
          <p:cNvSpPr>
            <a:spLocks noChangeArrowheads="1"/>
          </p:cNvSpPr>
          <p:nvPr/>
        </p:nvSpPr>
        <p:spPr bwMode="auto">
          <a:xfrm>
            <a:off x="1019175" y="5137375"/>
            <a:ext cx="1219200" cy="47625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2" name="Text Box 3"/>
          <p:cNvSpPr txBox="1">
            <a:spLocks noChangeArrowheads="1"/>
          </p:cNvSpPr>
          <p:nvPr/>
        </p:nvSpPr>
        <p:spPr bwMode="auto">
          <a:xfrm>
            <a:off x="468313" y="3551892"/>
            <a:ext cx="8496300"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080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20000"/>
              </a:spcBef>
            </a:pPr>
            <a:r>
              <a:rPr kumimoji="1" lang="zh-CN" altLang="en-US" sz="2000" dirty="0">
                <a:solidFill>
                  <a:srgbClr val="CC6600"/>
                </a:solidFill>
                <a:latin typeface="Times New Roman" charset="0"/>
              </a:rPr>
              <a:t>算符优先关系计算方法</a:t>
            </a:r>
            <a:r>
              <a:rPr kumimoji="1" lang="zh-CN" altLang="en-US" sz="2000" dirty="0">
                <a:latin typeface="Times New Roman" charset="0"/>
              </a:rPr>
              <a:t>  </a:t>
            </a:r>
            <a:endParaRPr kumimoji="1" lang="en-US" altLang="zh-CN" sz="2000" dirty="0" smtClean="0">
              <a:latin typeface="Times New Roman" charset="0"/>
            </a:endParaRPr>
          </a:p>
          <a:p>
            <a:pPr algn="l">
              <a:lnSpc>
                <a:spcPct val="120000"/>
              </a:lnSpc>
              <a:spcBef>
                <a:spcPct val="20000"/>
              </a:spcBef>
            </a:pPr>
            <a:r>
              <a:rPr kumimoji="1" lang="en-US" altLang="zh-CN" sz="2000" dirty="0" smtClean="0">
                <a:latin typeface="宋体"/>
                <a:ea typeface="宋体"/>
              </a:rPr>
              <a:t>①</a:t>
            </a:r>
            <a:r>
              <a:rPr kumimoji="1" lang="zh-CN" altLang="en-US" sz="2000" dirty="0" smtClean="0">
                <a:latin typeface="宋体"/>
                <a:ea typeface="宋体"/>
              </a:rPr>
              <a:t>填     ：直接看产生式，</a:t>
            </a:r>
            <a:r>
              <a:rPr kumimoji="1" lang="zh-CN" altLang="en-US" sz="2000" dirty="0" smtClean="0">
                <a:latin typeface="Times New Roman" charset="0"/>
              </a:rPr>
              <a:t>对于</a:t>
            </a:r>
            <a:r>
              <a:rPr kumimoji="1" lang="en-US" altLang="zh-CN" sz="2000" dirty="0" smtClean="0">
                <a:latin typeface="Times New Roman" charset="0"/>
              </a:rPr>
              <a:t>A</a:t>
            </a:r>
            <a:r>
              <a:rPr kumimoji="1" lang="en-US" altLang="zh-CN" sz="2000" dirty="0">
                <a:latin typeface="Times New Roman" charset="0"/>
              </a:rPr>
              <a:t>→···</a:t>
            </a:r>
            <a:r>
              <a:rPr kumimoji="1" lang="en-US" altLang="zh-CN" sz="2000" dirty="0" err="1">
                <a:latin typeface="Times New Roman" charset="0"/>
              </a:rPr>
              <a:t>ab</a:t>
            </a:r>
            <a:r>
              <a:rPr kumimoji="1" lang="en-US" altLang="zh-CN" sz="2000" dirty="0">
                <a:latin typeface="Times New Roman" charset="0"/>
              </a:rPr>
              <a:t>···∈P</a:t>
            </a:r>
            <a:r>
              <a:rPr kumimoji="1" lang="zh-CN" altLang="en-US" sz="2000" dirty="0">
                <a:latin typeface="Times New Roman" charset="0"/>
              </a:rPr>
              <a:t>或</a:t>
            </a:r>
            <a:r>
              <a:rPr kumimoji="1" lang="en-US" altLang="zh-CN" sz="2000" dirty="0">
                <a:latin typeface="Times New Roman" charset="0"/>
              </a:rPr>
              <a:t>A→···</a:t>
            </a:r>
            <a:r>
              <a:rPr kumimoji="1" lang="en-US" altLang="zh-CN" sz="2000" dirty="0" err="1">
                <a:latin typeface="Times New Roman" charset="0"/>
              </a:rPr>
              <a:t>aBb</a:t>
            </a:r>
            <a:r>
              <a:rPr kumimoji="1" lang="en-US" altLang="zh-CN" sz="2000" dirty="0">
                <a:latin typeface="Times New Roman" charset="0"/>
              </a:rPr>
              <a:t>···∈P</a:t>
            </a:r>
            <a:r>
              <a:rPr kumimoji="1" lang="zh-CN" altLang="en-US" sz="2000" dirty="0">
                <a:latin typeface="Times New Roman" charset="0"/>
              </a:rPr>
              <a:t>，</a:t>
            </a:r>
            <a:r>
              <a:rPr kumimoji="1" lang="en-US" altLang="zh-CN" sz="2000" dirty="0">
                <a:latin typeface="Times New Roman" charset="0"/>
              </a:rPr>
              <a:t>a</a:t>
            </a:r>
            <a:r>
              <a:rPr kumimoji="1" lang="zh-CN" altLang="en-US" sz="2000" dirty="0">
                <a:latin typeface="Times New Roman" charset="0"/>
              </a:rPr>
              <a:t>，</a:t>
            </a:r>
            <a:r>
              <a:rPr kumimoji="1" lang="en-US" altLang="zh-CN" sz="2000" dirty="0" err="1">
                <a:latin typeface="Times New Roman" charset="0"/>
              </a:rPr>
              <a:t>b∈V</a:t>
            </a:r>
            <a:r>
              <a:rPr kumimoji="1" lang="en-US" altLang="zh-CN" sz="2000" baseline="-30000" dirty="0" err="1">
                <a:latin typeface="Times New Roman" charset="0"/>
              </a:rPr>
              <a:t>T</a:t>
            </a:r>
            <a:r>
              <a:rPr kumimoji="1" lang="zh-CN" altLang="en-US" sz="2000" dirty="0">
                <a:latin typeface="Times New Roman" charset="0"/>
              </a:rPr>
              <a:t>，</a:t>
            </a:r>
            <a:r>
              <a:rPr kumimoji="1" lang="en-US" altLang="zh-CN" sz="2000" dirty="0">
                <a:latin typeface="Times New Roman" charset="0"/>
              </a:rPr>
              <a:t>B∈V</a:t>
            </a:r>
            <a:r>
              <a:rPr kumimoji="1" lang="en-US" altLang="zh-CN" sz="2000" baseline="-30000" dirty="0">
                <a:latin typeface="Times New Roman" charset="0"/>
              </a:rPr>
              <a:t>N</a:t>
            </a:r>
            <a:r>
              <a:rPr kumimoji="1" lang="zh-CN" altLang="en-US" sz="2000" dirty="0">
                <a:latin typeface="Times New Roman" charset="0"/>
              </a:rPr>
              <a:t>，则</a:t>
            </a:r>
            <a:r>
              <a:rPr kumimoji="1" lang="en-US" altLang="zh-CN" sz="2000" dirty="0" smtClean="0">
                <a:latin typeface="Times New Roman" charset="0"/>
              </a:rPr>
              <a:t>a      b</a:t>
            </a:r>
            <a:r>
              <a:rPr kumimoji="1" lang="zh-CN" altLang="en-US" sz="2000" dirty="0">
                <a:latin typeface="Times New Roman" charset="0"/>
              </a:rPr>
              <a:t>，在行为</a:t>
            </a:r>
            <a:r>
              <a:rPr kumimoji="1" lang="en-US" altLang="zh-CN" sz="2000" dirty="0">
                <a:latin typeface="Times New Roman" charset="0"/>
              </a:rPr>
              <a:t>a</a:t>
            </a:r>
            <a:r>
              <a:rPr kumimoji="1" lang="zh-CN" altLang="en-US" sz="2000" dirty="0">
                <a:latin typeface="Times New Roman" charset="0"/>
              </a:rPr>
              <a:t>，列为</a:t>
            </a:r>
            <a:r>
              <a:rPr kumimoji="1" lang="en-US" altLang="zh-CN" sz="2000" dirty="0">
                <a:latin typeface="Times New Roman" charset="0"/>
              </a:rPr>
              <a:t>b</a:t>
            </a:r>
            <a:r>
              <a:rPr kumimoji="1" lang="zh-CN" altLang="en-US" sz="2000" dirty="0">
                <a:latin typeface="Times New Roman" charset="0"/>
              </a:rPr>
              <a:t>的单元格</a:t>
            </a:r>
            <a:r>
              <a:rPr kumimoji="1" lang="zh-CN" altLang="en-US" sz="2000" dirty="0" smtClean="0">
                <a:latin typeface="Times New Roman" charset="0"/>
              </a:rPr>
              <a:t>填         ；</a:t>
            </a:r>
            <a:endParaRPr kumimoji="1" lang="zh-CN" altLang="en-US" sz="2000" dirty="0">
              <a:latin typeface="Times New Roman" charset="0"/>
            </a:endParaRPr>
          </a:p>
          <a:p>
            <a:pPr algn="l">
              <a:lnSpc>
                <a:spcPct val="120000"/>
              </a:lnSpc>
              <a:spcBef>
                <a:spcPct val="20000"/>
              </a:spcBef>
            </a:pPr>
            <a:r>
              <a:rPr kumimoji="1" lang="en-US" altLang="zh-CN" sz="2000" dirty="0" smtClean="0">
                <a:latin typeface="宋体"/>
                <a:ea typeface="宋体"/>
              </a:rPr>
              <a:t>②</a:t>
            </a:r>
            <a:r>
              <a:rPr kumimoji="1" lang="zh-CN" altLang="en-US" sz="2000" dirty="0" smtClean="0">
                <a:latin typeface="宋体"/>
                <a:ea typeface="宋体"/>
              </a:rPr>
              <a:t>填   ： </a:t>
            </a:r>
            <a:r>
              <a:rPr kumimoji="1" lang="zh-CN" altLang="en-US" sz="2000" dirty="0" smtClean="0">
                <a:latin typeface="Times New Roman" charset="0"/>
              </a:rPr>
              <a:t>如果</a:t>
            </a:r>
            <a:r>
              <a:rPr kumimoji="1" lang="en-US" altLang="zh-CN" sz="2000" dirty="0">
                <a:latin typeface="Times New Roman" charset="0"/>
              </a:rPr>
              <a:t>A→···</a:t>
            </a:r>
            <a:r>
              <a:rPr kumimoji="1" lang="en-US" altLang="zh-CN" sz="2000" dirty="0" err="1">
                <a:latin typeface="Times New Roman" charset="0"/>
              </a:rPr>
              <a:t>aB</a:t>
            </a:r>
            <a:r>
              <a:rPr kumimoji="1" lang="en-US" altLang="zh-CN" sz="2000" dirty="0">
                <a:latin typeface="Times New Roman" charset="0"/>
              </a:rPr>
              <a:t>···∈P</a:t>
            </a:r>
            <a:r>
              <a:rPr kumimoji="1" lang="zh-CN" altLang="en-US" sz="2000" dirty="0">
                <a:latin typeface="Times New Roman" charset="0"/>
              </a:rPr>
              <a:t>，</a:t>
            </a:r>
            <a:r>
              <a:rPr kumimoji="1" lang="en-US" altLang="zh-CN" sz="2000" dirty="0" err="1">
                <a:latin typeface="Times New Roman" charset="0"/>
              </a:rPr>
              <a:t>b∈FIRSTVT</a:t>
            </a:r>
            <a:r>
              <a:rPr kumimoji="1" lang="en-US" altLang="zh-CN" sz="2000" dirty="0">
                <a:latin typeface="Times New Roman" charset="0"/>
              </a:rPr>
              <a:t>(B)</a:t>
            </a:r>
            <a:r>
              <a:rPr kumimoji="1" lang="zh-CN" altLang="en-US" sz="2000" dirty="0">
                <a:latin typeface="Times New Roman" charset="0"/>
              </a:rPr>
              <a:t>，</a:t>
            </a:r>
            <a:r>
              <a:rPr kumimoji="1" lang="en-US" altLang="zh-CN" sz="2000" dirty="0" err="1">
                <a:latin typeface="Times New Roman" charset="0"/>
              </a:rPr>
              <a:t>a∈V</a:t>
            </a:r>
            <a:r>
              <a:rPr kumimoji="1" lang="en-US" altLang="zh-CN" sz="2000" baseline="-30000" dirty="0" err="1">
                <a:latin typeface="Times New Roman" charset="0"/>
              </a:rPr>
              <a:t>T</a:t>
            </a:r>
            <a:r>
              <a:rPr kumimoji="1" lang="zh-CN" altLang="en-US" sz="2000" dirty="0">
                <a:latin typeface="Times New Roman" charset="0"/>
              </a:rPr>
              <a:t>，</a:t>
            </a:r>
            <a:r>
              <a:rPr kumimoji="1" lang="en-US" altLang="zh-CN" sz="2000" dirty="0">
                <a:latin typeface="Times New Roman" charset="0"/>
              </a:rPr>
              <a:t>B∈V</a:t>
            </a:r>
            <a:r>
              <a:rPr kumimoji="1" lang="en-US" altLang="zh-CN" sz="2000" baseline="-30000" dirty="0">
                <a:latin typeface="Times New Roman" charset="0"/>
              </a:rPr>
              <a:t>N</a:t>
            </a:r>
            <a:r>
              <a:rPr kumimoji="1" lang="zh-CN" altLang="en-US" sz="2000" dirty="0" smtClean="0">
                <a:latin typeface="Times New Roman" charset="0"/>
              </a:rPr>
              <a:t>，</a:t>
            </a:r>
            <a:endParaRPr kumimoji="1" lang="en-US" altLang="zh-CN" sz="2000" dirty="0" smtClean="0">
              <a:latin typeface="Times New Roman" charset="0"/>
            </a:endParaRPr>
          </a:p>
          <a:p>
            <a:pPr algn="l">
              <a:lnSpc>
                <a:spcPct val="120000"/>
              </a:lnSpc>
              <a:spcBef>
                <a:spcPct val="20000"/>
              </a:spcBef>
            </a:pPr>
            <a:r>
              <a:rPr kumimoji="1" lang="zh-CN" altLang="en-US" sz="2000" dirty="0" smtClean="0">
                <a:latin typeface="Times New Roman" charset="0"/>
              </a:rPr>
              <a:t>则</a:t>
            </a:r>
            <a:r>
              <a:rPr kumimoji="1" lang="en-US" altLang="zh-CN" sz="2000" dirty="0">
                <a:latin typeface="Times New Roman" charset="0"/>
              </a:rPr>
              <a:t>a  </a:t>
            </a:r>
            <a:r>
              <a:rPr kumimoji="1" lang="en-US" altLang="zh-CN" sz="2000" dirty="0" smtClean="0">
                <a:latin typeface="Times New Roman" charset="0"/>
              </a:rPr>
              <a:t>      b</a:t>
            </a:r>
            <a:r>
              <a:rPr kumimoji="1" lang="zh-CN" altLang="en-US" sz="2000" dirty="0" smtClean="0">
                <a:latin typeface="Times New Roman" charset="0"/>
              </a:rPr>
              <a:t>，在行为</a:t>
            </a:r>
            <a:r>
              <a:rPr kumimoji="1" lang="en-US" altLang="zh-CN" sz="2000" dirty="0" smtClean="0">
                <a:latin typeface="Times New Roman" charset="0"/>
              </a:rPr>
              <a:t>a</a:t>
            </a:r>
            <a:r>
              <a:rPr kumimoji="1" lang="zh-CN" altLang="en-US" sz="2000" dirty="0" smtClean="0">
                <a:latin typeface="Times New Roman" charset="0"/>
              </a:rPr>
              <a:t>，列为</a:t>
            </a:r>
            <a:r>
              <a:rPr kumimoji="1" lang="en-US" altLang="zh-CN" sz="2000" dirty="0" smtClean="0">
                <a:latin typeface="Times New Roman" charset="0"/>
              </a:rPr>
              <a:t>b</a:t>
            </a:r>
            <a:r>
              <a:rPr kumimoji="1" lang="zh-CN" altLang="en-US" sz="2000" dirty="0" smtClean="0">
                <a:latin typeface="Times New Roman" charset="0"/>
              </a:rPr>
              <a:t>的单元格填        ；</a:t>
            </a:r>
            <a:endParaRPr kumimoji="1" lang="zh-CN" altLang="en-US" sz="2000" dirty="0">
              <a:latin typeface="Times New Roman" charset="0"/>
            </a:endParaRPr>
          </a:p>
          <a:p>
            <a:pPr algn="l">
              <a:lnSpc>
                <a:spcPct val="120000"/>
              </a:lnSpc>
              <a:spcBef>
                <a:spcPct val="20000"/>
              </a:spcBef>
            </a:pPr>
            <a:r>
              <a:rPr kumimoji="1" lang="en-US" altLang="zh-CN" sz="2000" dirty="0" smtClean="0">
                <a:latin typeface="宋体"/>
                <a:ea typeface="宋体"/>
              </a:rPr>
              <a:t>③</a:t>
            </a:r>
            <a:r>
              <a:rPr kumimoji="1" lang="zh-CN" altLang="en-US" sz="2000" dirty="0" smtClean="0">
                <a:latin typeface="宋体"/>
                <a:ea typeface="宋体"/>
              </a:rPr>
              <a:t>填    ：</a:t>
            </a:r>
            <a:r>
              <a:rPr kumimoji="1" lang="zh-CN" altLang="en-US" sz="2000" dirty="0" smtClean="0">
                <a:latin typeface="Times New Roman" charset="0"/>
              </a:rPr>
              <a:t>如果</a:t>
            </a:r>
            <a:r>
              <a:rPr kumimoji="1" lang="en-US" altLang="zh-CN" sz="2000" dirty="0">
                <a:latin typeface="Times New Roman" charset="0"/>
              </a:rPr>
              <a:t>A→···Bb···∈P</a:t>
            </a:r>
            <a:r>
              <a:rPr kumimoji="1" lang="zh-CN" altLang="en-US" sz="2000" dirty="0">
                <a:latin typeface="Times New Roman" charset="0"/>
              </a:rPr>
              <a:t>，</a:t>
            </a:r>
            <a:r>
              <a:rPr kumimoji="1" lang="en-US" altLang="zh-CN" sz="2000" dirty="0" err="1">
                <a:latin typeface="Times New Roman" charset="0"/>
              </a:rPr>
              <a:t>a∈LASTVT</a:t>
            </a:r>
            <a:r>
              <a:rPr kumimoji="1" lang="en-US" altLang="zh-CN" sz="2000" dirty="0">
                <a:latin typeface="Times New Roman" charset="0"/>
              </a:rPr>
              <a:t>(B) </a:t>
            </a:r>
            <a:r>
              <a:rPr kumimoji="1" lang="zh-CN" altLang="en-US" sz="2000" dirty="0">
                <a:latin typeface="Times New Roman" charset="0"/>
              </a:rPr>
              <a:t>，</a:t>
            </a:r>
            <a:r>
              <a:rPr kumimoji="1" lang="en-US" altLang="zh-CN" sz="2000" dirty="0" err="1">
                <a:latin typeface="Times New Roman" charset="0"/>
              </a:rPr>
              <a:t>b∈V</a:t>
            </a:r>
            <a:r>
              <a:rPr kumimoji="1" lang="en-US" altLang="zh-CN" sz="2000" baseline="-30000" dirty="0" err="1">
                <a:latin typeface="Times New Roman" charset="0"/>
              </a:rPr>
              <a:t>T</a:t>
            </a:r>
            <a:r>
              <a:rPr kumimoji="1" lang="zh-CN" altLang="en-US" sz="2000" dirty="0">
                <a:latin typeface="Times New Roman" charset="0"/>
              </a:rPr>
              <a:t>，</a:t>
            </a:r>
            <a:r>
              <a:rPr kumimoji="1" lang="en-US" altLang="zh-CN" sz="2000" dirty="0">
                <a:latin typeface="Times New Roman" charset="0"/>
              </a:rPr>
              <a:t>B∈V</a:t>
            </a:r>
            <a:r>
              <a:rPr kumimoji="1" lang="en-US" altLang="zh-CN" sz="2000" baseline="-30000" dirty="0">
                <a:latin typeface="Times New Roman" charset="0"/>
              </a:rPr>
              <a:t>N</a:t>
            </a:r>
            <a:r>
              <a:rPr kumimoji="1" lang="zh-CN" altLang="en-US" sz="2000" dirty="0">
                <a:latin typeface="Times New Roman" charset="0"/>
              </a:rPr>
              <a:t>，则</a:t>
            </a:r>
            <a:r>
              <a:rPr kumimoji="1" lang="en-US" altLang="zh-CN" sz="2000" dirty="0">
                <a:latin typeface="Times New Roman" charset="0"/>
              </a:rPr>
              <a:t>a </a:t>
            </a:r>
            <a:r>
              <a:rPr kumimoji="1" lang="en-US" altLang="zh-CN" sz="2000" dirty="0" smtClean="0">
                <a:latin typeface="Times New Roman" charset="0"/>
              </a:rPr>
              <a:t>       </a:t>
            </a:r>
            <a:r>
              <a:rPr kumimoji="1" lang="en-US" altLang="zh-CN" sz="2000" dirty="0">
                <a:latin typeface="Times New Roman" charset="0"/>
              </a:rPr>
              <a:t>b</a:t>
            </a:r>
            <a:r>
              <a:rPr kumimoji="1" lang="zh-CN" altLang="en-US" sz="2000" dirty="0">
                <a:latin typeface="Times New Roman" charset="0"/>
              </a:rPr>
              <a:t>。</a:t>
            </a:r>
            <a:r>
              <a:rPr kumimoji="1" lang="zh-CN" altLang="en-US" sz="2000" dirty="0" smtClean="0">
                <a:latin typeface="Times New Roman" charset="0"/>
              </a:rPr>
              <a:t>在列为</a:t>
            </a:r>
            <a:r>
              <a:rPr kumimoji="1" lang="en-US" altLang="zh-CN" sz="2000" dirty="0" smtClean="0">
                <a:latin typeface="Times New Roman" charset="0"/>
              </a:rPr>
              <a:t>b</a:t>
            </a:r>
            <a:r>
              <a:rPr kumimoji="1" lang="zh-CN" altLang="en-US" sz="2000" dirty="0" smtClean="0">
                <a:latin typeface="Times New Roman" charset="0"/>
              </a:rPr>
              <a:t>，行为</a:t>
            </a:r>
            <a:r>
              <a:rPr kumimoji="1" lang="en-US" altLang="zh-CN" sz="2000" dirty="0" smtClean="0">
                <a:latin typeface="Times New Roman" charset="0"/>
              </a:rPr>
              <a:t>a</a:t>
            </a:r>
            <a:r>
              <a:rPr kumimoji="1" lang="zh-CN" altLang="en-US" sz="2000" dirty="0" smtClean="0">
                <a:latin typeface="Times New Roman" charset="0"/>
              </a:rPr>
              <a:t>的</a:t>
            </a:r>
            <a:r>
              <a:rPr kumimoji="1" lang="zh-CN" altLang="en-US" sz="2000" dirty="0">
                <a:latin typeface="Times New Roman" charset="0"/>
              </a:rPr>
              <a:t>单元格填 </a:t>
            </a:r>
          </a:p>
        </p:txBody>
      </p:sp>
      <p:pic>
        <p:nvPicPr>
          <p:cNvPr id="17413" name="Picture 5"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175002" y="4429125"/>
            <a:ext cx="2587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4" name="Object 6"/>
          <p:cNvGraphicFramePr>
            <a:graphicFrameLocks noChangeAspect="1"/>
          </p:cNvGraphicFramePr>
          <p:nvPr>
            <p:extLst>
              <p:ext uri="{D42A27DB-BD31-4B8C-83A1-F6EECF244321}">
                <p14:modId xmlns:p14="http://schemas.microsoft.com/office/powerpoint/2010/main" val="1587154690"/>
              </p:ext>
            </p:extLst>
          </p:nvPr>
        </p:nvGraphicFramePr>
        <p:xfrm>
          <a:off x="1500187" y="5289775"/>
          <a:ext cx="292100" cy="323850"/>
        </p:xfrm>
        <a:graphic>
          <a:graphicData uri="http://schemas.openxmlformats.org/presentationml/2006/ole">
            <mc:AlternateContent xmlns:mc="http://schemas.openxmlformats.org/markup-compatibility/2006">
              <mc:Choice xmlns:v="urn:schemas-microsoft-com:vml" Requires="v">
                <p:oleObj spid="_x0000_s17545" r:id="rId5" imgW="172720" imgH="190500" progId="Word.Picture.8">
                  <p:embed/>
                </p:oleObj>
              </mc:Choice>
              <mc:Fallback>
                <p:oleObj r:id="rId5" imgW="172720" imgH="19050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7" y="5289775"/>
                        <a:ext cx="2921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415" name="Picture 7" descr="http://www2.gdin.edu.cn/jkx/webstudy/bianyiyuanli/img/chap06/symbol02.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1055915" y="6006305"/>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Text Box 2"/>
          <p:cNvSpPr txBox="1">
            <a:spLocks noChangeArrowheads="1"/>
          </p:cNvSpPr>
          <p:nvPr/>
        </p:nvSpPr>
        <p:spPr bwMode="auto">
          <a:xfrm>
            <a:off x="457200" y="762000"/>
            <a:ext cx="80772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9847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20000"/>
              </a:spcBef>
            </a:pPr>
            <a:r>
              <a:rPr kumimoji="1" lang="en-US" altLang="zh-CN" sz="2000" dirty="0">
                <a:solidFill>
                  <a:srgbClr val="CC6600"/>
                </a:solidFill>
                <a:latin typeface="Times New Roman" charset="0"/>
              </a:rPr>
              <a:t>LASTVT</a:t>
            </a:r>
            <a:r>
              <a:rPr kumimoji="1" lang="zh-CN" altLang="en-US" sz="2000" dirty="0">
                <a:solidFill>
                  <a:srgbClr val="CC6600"/>
                </a:solidFill>
                <a:latin typeface="Times New Roman" charset="0"/>
              </a:rPr>
              <a:t>集计算方法</a:t>
            </a:r>
            <a:r>
              <a:rPr kumimoji="1" lang="zh-CN" altLang="en-US" sz="2000" dirty="0">
                <a:latin typeface="Times New Roman" charset="0"/>
              </a:rPr>
              <a:t>  文法</a:t>
            </a:r>
            <a:r>
              <a:rPr kumimoji="1" lang="en-US" altLang="zh-CN" sz="2000" dirty="0">
                <a:latin typeface="Times New Roman" charset="0"/>
              </a:rPr>
              <a:t>G</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T</a:t>
            </a:r>
            <a:r>
              <a:rPr kumimoji="1" lang="zh-CN" altLang="en-US" sz="2000" dirty="0">
                <a:latin typeface="Times New Roman" charset="0"/>
              </a:rPr>
              <a:t>，</a:t>
            </a:r>
            <a:r>
              <a:rPr kumimoji="1" lang="en-US" altLang="zh-CN" sz="2000" dirty="0">
                <a:latin typeface="Times New Roman" charset="0"/>
              </a:rPr>
              <a:t>P</a:t>
            </a:r>
            <a:r>
              <a:rPr kumimoji="1" lang="zh-CN" altLang="en-US" sz="2000" dirty="0">
                <a:latin typeface="Times New Roman" charset="0"/>
              </a:rPr>
              <a:t>，</a:t>
            </a:r>
            <a:r>
              <a:rPr kumimoji="1" lang="en-US" altLang="zh-CN" sz="2000" dirty="0">
                <a:latin typeface="Times New Roman" charset="0"/>
              </a:rPr>
              <a:t>S)</a:t>
            </a:r>
            <a:r>
              <a:rPr kumimoji="1" lang="zh-CN" altLang="en-US" sz="2000" dirty="0">
                <a:latin typeface="Times New Roman" charset="0"/>
              </a:rPr>
              <a:t>的</a:t>
            </a:r>
            <a:r>
              <a:rPr kumimoji="1" lang="en-US" altLang="zh-CN" sz="2000" dirty="0">
                <a:latin typeface="Times New Roman" charset="0"/>
              </a:rPr>
              <a:t>LASTVT</a:t>
            </a:r>
            <a:r>
              <a:rPr kumimoji="1" lang="zh-CN" altLang="en-US" sz="2000" dirty="0">
                <a:latin typeface="Times New Roman" charset="0"/>
              </a:rPr>
              <a:t>集计算方法如下，假设</a:t>
            </a:r>
            <a:r>
              <a:rPr kumimoji="1" lang="en-US" altLang="zh-CN" sz="2000" dirty="0">
                <a:latin typeface="Times New Roman" charset="0"/>
              </a:rPr>
              <a:t>LASTVT(A)</a:t>
            </a:r>
            <a:r>
              <a:rPr kumimoji="1" lang="zh-CN" altLang="en-US" sz="2000" dirty="0">
                <a:latin typeface="Times New Roman" charset="0"/>
              </a:rPr>
              <a:t>初值为空集，←表示赋值运算。</a:t>
            </a:r>
          </a:p>
          <a:p>
            <a:pPr algn="l">
              <a:lnSpc>
                <a:spcPct val="120000"/>
              </a:lnSpc>
              <a:spcBef>
                <a:spcPct val="20000"/>
              </a:spcBef>
            </a:pPr>
            <a:r>
              <a:rPr kumimoji="1" lang="zh-CN" altLang="en-US" sz="2000" dirty="0">
                <a:latin typeface="Times New Roman" charset="0"/>
              </a:rPr>
              <a:t>① 扫描文法规则，对形如</a:t>
            </a:r>
            <a:r>
              <a:rPr kumimoji="1" lang="en-US" altLang="zh-CN" sz="2000" dirty="0">
                <a:latin typeface="Times New Roman" charset="0"/>
              </a:rPr>
              <a:t>A→···a</a:t>
            </a:r>
            <a:r>
              <a:rPr kumimoji="1" lang="zh-CN" altLang="en-US" sz="2000" dirty="0">
                <a:latin typeface="Times New Roman" charset="0"/>
              </a:rPr>
              <a:t>或</a:t>
            </a:r>
            <a:r>
              <a:rPr kumimoji="1" lang="en-US" altLang="zh-CN" sz="2000" dirty="0">
                <a:latin typeface="Times New Roman" charset="0"/>
              </a:rPr>
              <a:t>A→···</a:t>
            </a:r>
            <a:r>
              <a:rPr kumimoji="1" lang="en-US" altLang="zh-CN" sz="2000" dirty="0" err="1">
                <a:latin typeface="Times New Roman" charset="0"/>
              </a:rPr>
              <a:t>aB</a:t>
            </a:r>
            <a:r>
              <a:rPr kumimoji="1" lang="zh-CN" altLang="en-US" sz="2000" dirty="0">
                <a:latin typeface="Times New Roman" charset="0"/>
              </a:rPr>
              <a:t>规则，</a:t>
            </a:r>
            <a:r>
              <a:rPr kumimoji="1" lang="en-US" altLang="zh-CN" sz="2000" dirty="0" err="1">
                <a:latin typeface="Times New Roman" charset="0"/>
              </a:rPr>
              <a:t>a∈V</a:t>
            </a:r>
            <a:r>
              <a:rPr kumimoji="1" lang="en-US" altLang="zh-CN" sz="2000" baseline="-30000" dirty="0" err="1">
                <a:latin typeface="Times New Roman" charset="0"/>
              </a:rPr>
              <a:t>T</a:t>
            </a:r>
            <a:r>
              <a:rPr kumimoji="1" lang="zh-CN" altLang="en-US" sz="2000" dirty="0">
                <a:latin typeface="Times New Roman" charset="0"/>
              </a:rPr>
              <a:t>，</a:t>
            </a:r>
            <a:r>
              <a:rPr kumimoji="1" lang="en-US" altLang="zh-CN" sz="2000" dirty="0">
                <a:latin typeface="Times New Roman" charset="0"/>
              </a:rPr>
              <a:t>B∈V</a:t>
            </a:r>
            <a:r>
              <a:rPr kumimoji="1" lang="en-US" altLang="zh-CN" sz="2000" baseline="-30000" dirty="0">
                <a:latin typeface="Times New Roman" charset="0"/>
              </a:rPr>
              <a:t>N</a:t>
            </a:r>
            <a:r>
              <a:rPr kumimoji="1" lang="zh-CN" altLang="en-US" sz="2000" dirty="0">
                <a:latin typeface="Times New Roman" charset="0"/>
              </a:rPr>
              <a:t>，则</a:t>
            </a:r>
            <a:r>
              <a:rPr kumimoji="1" lang="en-US" altLang="zh-CN" sz="2000" dirty="0">
                <a:latin typeface="Times New Roman" charset="0"/>
              </a:rPr>
              <a:t>LASTVT(A) ←LASTVT(A)∪{a};</a:t>
            </a:r>
          </a:p>
          <a:p>
            <a:pPr algn="l">
              <a:lnSpc>
                <a:spcPct val="120000"/>
              </a:lnSpc>
              <a:spcBef>
                <a:spcPct val="20000"/>
              </a:spcBef>
            </a:pPr>
            <a:r>
              <a:rPr kumimoji="1" lang="en-US" altLang="zh-CN" sz="2000" dirty="0">
                <a:latin typeface="Times New Roman" charset="0"/>
              </a:rPr>
              <a:t>② </a:t>
            </a:r>
            <a:r>
              <a:rPr kumimoji="1" lang="zh-CN" altLang="en-US" sz="2000" dirty="0">
                <a:latin typeface="Times New Roman" charset="0"/>
              </a:rPr>
              <a:t>扫描文法规则，对形如</a:t>
            </a:r>
            <a:r>
              <a:rPr kumimoji="1" lang="en-US" altLang="zh-CN" sz="2000" dirty="0">
                <a:latin typeface="Times New Roman" charset="0"/>
              </a:rPr>
              <a:t>A→···B</a:t>
            </a:r>
            <a:r>
              <a:rPr kumimoji="1" lang="zh-CN" altLang="en-US" sz="2000" dirty="0">
                <a:latin typeface="Times New Roman" charset="0"/>
              </a:rPr>
              <a:t>规则，</a:t>
            </a:r>
            <a:r>
              <a:rPr kumimoji="1" lang="en-US" altLang="zh-CN" sz="2000" dirty="0">
                <a:latin typeface="Times New Roman" charset="0"/>
              </a:rPr>
              <a:t>B∈V</a:t>
            </a:r>
            <a:r>
              <a:rPr kumimoji="1" lang="en-US" altLang="zh-CN" sz="2000" baseline="-30000" dirty="0">
                <a:latin typeface="Times New Roman" charset="0"/>
              </a:rPr>
              <a:t>N</a:t>
            </a:r>
            <a:r>
              <a:rPr kumimoji="1" lang="zh-CN" altLang="en-US" sz="2000" dirty="0">
                <a:latin typeface="Times New Roman" charset="0"/>
              </a:rPr>
              <a:t>，则</a:t>
            </a:r>
            <a:r>
              <a:rPr kumimoji="1" lang="en-US" altLang="zh-CN" sz="2000" dirty="0">
                <a:latin typeface="Times New Roman" charset="0"/>
              </a:rPr>
              <a:t>LASTVT(A) ←LASTVT(A)∪LASTVT(B);</a:t>
            </a:r>
          </a:p>
          <a:p>
            <a:pPr algn="l">
              <a:lnSpc>
                <a:spcPct val="120000"/>
              </a:lnSpc>
              <a:spcBef>
                <a:spcPct val="20000"/>
              </a:spcBef>
            </a:pPr>
            <a:r>
              <a:rPr kumimoji="1" lang="en-US" altLang="zh-CN" sz="2000" dirty="0">
                <a:latin typeface="Times New Roman" charset="0"/>
              </a:rPr>
              <a:t>③ </a:t>
            </a:r>
            <a:r>
              <a:rPr kumimoji="1" lang="zh-CN" altLang="en-US" sz="2000" dirty="0">
                <a:latin typeface="Times New Roman" charset="0"/>
              </a:rPr>
              <a:t>重复②，直到</a:t>
            </a:r>
            <a:r>
              <a:rPr kumimoji="1" lang="en-US" altLang="zh-CN" sz="2000" dirty="0">
                <a:latin typeface="Times New Roman" charset="0"/>
              </a:rPr>
              <a:t>LASTVT</a:t>
            </a:r>
            <a:r>
              <a:rPr kumimoji="1" lang="zh-CN" altLang="en-US" sz="2000" dirty="0">
                <a:latin typeface="Times New Roman" charset="0"/>
              </a:rPr>
              <a:t>集不再扩大为止。 </a:t>
            </a:r>
          </a:p>
        </p:txBody>
      </p:sp>
      <p:pic>
        <p:nvPicPr>
          <p:cNvPr id="9" name="Picture 5"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646237" y="4078512"/>
            <a:ext cx="2587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extLst>
              <p:ext uri="{D42A27DB-BD31-4B8C-83A1-F6EECF244321}">
                <p14:modId xmlns:p14="http://schemas.microsoft.com/office/powerpoint/2010/main" val="2419436794"/>
              </p:ext>
            </p:extLst>
          </p:nvPr>
        </p:nvGraphicFramePr>
        <p:xfrm>
          <a:off x="1669140" y="4826680"/>
          <a:ext cx="292100" cy="323850"/>
        </p:xfrm>
        <a:graphic>
          <a:graphicData uri="http://schemas.openxmlformats.org/presentationml/2006/ole">
            <mc:AlternateContent xmlns:mc="http://schemas.openxmlformats.org/markup-compatibility/2006">
              <mc:Choice xmlns:v="urn:schemas-microsoft-com:vml" Requires="v">
                <p:oleObj spid="_x0000_s17546" r:id="rId9" imgW="172720" imgH="190500" progId="Word.Picture.8">
                  <p:embed/>
                </p:oleObj>
              </mc:Choice>
              <mc:Fallback>
                <p:oleObj r:id="rId9" imgW="172720" imgH="190500" progId="Word.Picture.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9140" y="4826680"/>
                        <a:ext cx="2921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Picture 7" descr="http://www2.gdin.edu.cn/jkx/webstudy/bianyiyuanli/img/chap06/symbol02.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1676400" y="5661250"/>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980237" y="4459512"/>
            <a:ext cx="258763"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noChangeAspect="1"/>
          </p:cNvGraphicFramePr>
          <p:nvPr>
            <p:extLst>
              <p:ext uri="{D42A27DB-BD31-4B8C-83A1-F6EECF244321}">
                <p14:modId xmlns:p14="http://schemas.microsoft.com/office/powerpoint/2010/main" val="2093298520"/>
              </p:ext>
            </p:extLst>
          </p:nvPr>
        </p:nvGraphicFramePr>
        <p:xfrm>
          <a:off x="5499100" y="5261200"/>
          <a:ext cx="292100" cy="323850"/>
        </p:xfrm>
        <a:graphic>
          <a:graphicData uri="http://schemas.openxmlformats.org/presentationml/2006/ole">
            <mc:AlternateContent xmlns:mc="http://schemas.openxmlformats.org/markup-compatibility/2006">
              <mc:Choice xmlns:v="urn:schemas-microsoft-com:vml" Requires="v">
                <p:oleObj spid="_x0000_s17547" r:id="rId10" imgW="172720" imgH="190500" progId="Word.Picture.8">
                  <p:embed/>
                </p:oleObj>
              </mc:Choice>
              <mc:Fallback>
                <p:oleObj r:id="rId10" imgW="172720" imgH="190500" progId="Word.Picture.8">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9100" y="5261200"/>
                        <a:ext cx="2921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5" name="Picture 7" descr="http://www2.gdin.edu.cn/jkx/webstudy/bianyiyuanli/img/chap06/symbol02.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4953000" y="5943600"/>
            <a:ext cx="33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E9DF771E-B504-43F2-8103-C3407BECEF55}" type="slidenum">
              <a:rPr lang="en-US" altLang="zh-CN"/>
              <a:pPr algn="l"/>
              <a:t>16</a:t>
            </a:fld>
            <a:endParaRPr lang="en-US" altLang="zh-CN"/>
          </a:p>
        </p:txBody>
      </p:sp>
      <p:sp>
        <p:nvSpPr>
          <p:cNvPr id="19459" name="Text Box 2"/>
          <p:cNvSpPr txBox="1">
            <a:spLocks noChangeArrowheads="1"/>
          </p:cNvSpPr>
          <p:nvPr/>
        </p:nvSpPr>
        <p:spPr bwMode="auto">
          <a:xfrm>
            <a:off x="609600" y="914400"/>
            <a:ext cx="441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25488" indent="-7254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50000"/>
              </a:spcBef>
            </a:pPr>
            <a:r>
              <a:rPr kumimoji="1" lang="zh-CN" altLang="en-US" sz="2000" dirty="0" smtClean="0">
                <a:latin typeface="Times New Roman" charset="0"/>
              </a:rPr>
              <a:t>例</a:t>
            </a:r>
            <a:r>
              <a:rPr kumimoji="1" lang="en-US" altLang="zh-CN" sz="2000" dirty="0" smtClean="0">
                <a:latin typeface="Times New Roman" charset="0"/>
              </a:rPr>
              <a:t>5.2 </a:t>
            </a:r>
            <a:r>
              <a:rPr kumimoji="1" lang="zh-CN" altLang="en-US" sz="2000" dirty="0">
                <a:latin typeface="Times New Roman" charset="0"/>
              </a:rPr>
              <a:t>设文法</a:t>
            </a:r>
            <a:r>
              <a:rPr kumimoji="1" lang="en-US" altLang="zh-CN" sz="2000" dirty="0">
                <a:latin typeface="Times New Roman" charset="0"/>
              </a:rPr>
              <a:t>G[E]</a:t>
            </a:r>
            <a:r>
              <a:rPr kumimoji="1" lang="zh-CN" altLang="en-US" sz="2000" dirty="0">
                <a:latin typeface="Times New Roman" charset="0"/>
              </a:rPr>
              <a:t>定义如右，构造算符优先关系表</a:t>
            </a:r>
            <a:r>
              <a:rPr kumimoji="1" lang="en-US" altLang="zh-CN" sz="2000" dirty="0">
                <a:latin typeface="Times New Roman" charset="0"/>
              </a:rPr>
              <a:t>M,</a:t>
            </a:r>
            <a:r>
              <a:rPr kumimoji="1" lang="zh-CN" altLang="en-US" sz="2000" dirty="0">
                <a:latin typeface="Times New Roman" charset="0"/>
              </a:rPr>
              <a:t>并给出输入串</a:t>
            </a:r>
            <a:r>
              <a:rPr kumimoji="1" lang="en-US" altLang="zh-CN" sz="2000" dirty="0" err="1">
                <a:latin typeface="Times New Roman" charset="0"/>
              </a:rPr>
              <a:t>i+i</a:t>
            </a:r>
            <a:r>
              <a:rPr kumimoji="1" lang="en-US" altLang="zh-CN" sz="2000" dirty="0">
                <a:latin typeface="Times New Roman" charset="0"/>
              </a:rPr>
              <a:t>*</a:t>
            </a:r>
            <a:r>
              <a:rPr kumimoji="1" lang="en-US" altLang="zh-CN" sz="2000" dirty="0" err="1">
                <a:latin typeface="Times New Roman" charset="0"/>
              </a:rPr>
              <a:t>i</a:t>
            </a:r>
            <a:r>
              <a:rPr kumimoji="1" lang="zh-CN" altLang="en-US" sz="2000" dirty="0">
                <a:latin typeface="Times New Roman" charset="0"/>
              </a:rPr>
              <a:t>的算符优先分析过程。 </a:t>
            </a:r>
          </a:p>
        </p:txBody>
      </p:sp>
      <p:grpSp>
        <p:nvGrpSpPr>
          <p:cNvPr id="19460" name="Group 7"/>
          <p:cNvGrpSpPr>
            <a:grpSpLocks/>
          </p:cNvGrpSpPr>
          <p:nvPr/>
        </p:nvGrpSpPr>
        <p:grpSpPr bwMode="auto">
          <a:xfrm>
            <a:off x="5105400" y="685444"/>
            <a:ext cx="2957513" cy="1448156"/>
            <a:chOff x="-2" y="-207"/>
            <a:chExt cx="1998" cy="785"/>
          </a:xfrm>
        </p:grpSpPr>
        <p:grpSp>
          <p:nvGrpSpPr>
            <p:cNvPr id="19474" name="Group 5"/>
            <p:cNvGrpSpPr>
              <a:grpSpLocks/>
            </p:cNvGrpSpPr>
            <p:nvPr/>
          </p:nvGrpSpPr>
          <p:grpSpPr bwMode="auto">
            <a:xfrm>
              <a:off x="0" y="-207"/>
              <a:ext cx="1994" cy="783"/>
              <a:chOff x="0" y="-207"/>
              <a:chExt cx="1994" cy="783"/>
            </a:xfrm>
          </p:grpSpPr>
          <p:sp>
            <p:nvSpPr>
              <p:cNvPr id="19476" name="Rectangle 3"/>
              <p:cNvSpPr>
                <a:spLocks noChangeArrowheads="1"/>
              </p:cNvSpPr>
              <p:nvPr/>
            </p:nvSpPr>
            <p:spPr bwMode="auto">
              <a:xfrm>
                <a:off x="43" y="-166"/>
                <a:ext cx="1908" cy="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417513" algn="just"/>
                <a:r>
                  <a:rPr lang="en-US" altLang="zh-CN" sz="2000" dirty="0" smtClean="0">
                    <a:latin typeface="Times New Roman" charset="0"/>
                  </a:rPr>
                  <a:t>G[E’]</a:t>
                </a:r>
                <a:r>
                  <a:rPr lang="zh-CN" altLang="en-US" sz="2000" dirty="0" smtClean="0">
                    <a:latin typeface="Times New Roman" charset="0"/>
                  </a:rPr>
                  <a:t>：</a:t>
                </a:r>
                <a:r>
                  <a:rPr lang="en-US" altLang="zh-CN" sz="2000" dirty="0">
                    <a:latin typeface="Times New Roman" charset="0"/>
                  </a:rPr>
                  <a:t>E’ </a:t>
                </a:r>
                <a:r>
                  <a:rPr lang="en-US" altLang="zh-CN" sz="2000" dirty="0" smtClean="0">
                    <a:latin typeface="Times New Roman" charset="0"/>
                  </a:rPr>
                  <a:t>→#E#</a:t>
                </a:r>
              </a:p>
              <a:p>
                <a:pPr indent="417513" algn="just"/>
                <a:r>
                  <a:rPr lang="en-US" altLang="zh-CN" sz="2000" dirty="0">
                    <a:latin typeface="Times New Roman" charset="0"/>
                  </a:rPr>
                  <a:t> </a:t>
                </a:r>
                <a:r>
                  <a:rPr lang="en-US" altLang="zh-CN" sz="2000" dirty="0" smtClean="0">
                    <a:latin typeface="Times New Roman" charset="0"/>
                  </a:rPr>
                  <a:t>        E</a:t>
                </a:r>
                <a:r>
                  <a:rPr lang="en-US" altLang="zh-CN" sz="2000" dirty="0">
                    <a:latin typeface="Times New Roman" charset="0"/>
                  </a:rPr>
                  <a:t>→E+T︱T</a:t>
                </a:r>
              </a:p>
              <a:p>
                <a:pPr indent="417513" algn="just"/>
                <a:r>
                  <a:rPr lang="en-US" altLang="zh-CN" sz="2000" dirty="0">
                    <a:latin typeface="Times New Roman" charset="0"/>
                  </a:rPr>
                  <a:t>         T→T*F︱F</a:t>
                </a:r>
              </a:p>
              <a:p>
                <a:pPr indent="417513" algn="just"/>
                <a:r>
                  <a:rPr lang="en-US" altLang="zh-CN" sz="2000" dirty="0">
                    <a:latin typeface="Times New Roman" charset="0"/>
                  </a:rPr>
                  <a:t>         F→(E)︱</a:t>
                </a:r>
                <a:r>
                  <a:rPr lang="en-US" altLang="zh-CN" sz="2000" dirty="0" err="1">
                    <a:latin typeface="Times New Roman" charset="0"/>
                  </a:rPr>
                  <a:t>i</a:t>
                </a:r>
                <a:endParaRPr lang="en-US" altLang="zh-CN" sz="2000" dirty="0">
                  <a:latin typeface="Times New Roman" charset="0"/>
                </a:endParaRPr>
              </a:p>
            </p:txBody>
          </p:sp>
          <p:sp>
            <p:nvSpPr>
              <p:cNvPr id="19477" name="Rectangle 4"/>
              <p:cNvSpPr>
                <a:spLocks noChangeArrowheads="1"/>
              </p:cNvSpPr>
              <p:nvPr/>
            </p:nvSpPr>
            <p:spPr bwMode="auto">
              <a:xfrm>
                <a:off x="0" y="-207"/>
                <a:ext cx="1994" cy="78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475" name="Rectangle 6"/>
            <p:cNvSpPr>
              <a:spLocks noChangeArrowheads="1"/>
            </p:cNvSpPr>
            <p:nvPr/>
          </p:nvSpPr>
          <p:spPr bwMode="auto">
            <a:xfrm>
              <a:off x="-2" y="-207"/>
              <a:ext cx="1998" cy="785"/>
            </a:xfrm>
            <a:prstGeom prst="rect">
              <a:avLst/>
            </a:prstGeom>
            <a:noFill/>
            <a:ln w="6350">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9461" name="Text Box 9"/>
          <p:cNvSpPr txBox="1">
            <a:spLocks noChangeArrowheads="1"/>
          </p:cNvSpPr>
          <p:nvPr/>
        </p:nvSpPr>
        <p:spPr bwMode="auto">
          <a:xfrm>
            <a:off x="457200" y="2211388"/>
            <a:ext cx="755808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10000"/>
              </a:lnSpc>
              <a:spcBef>
                <a:spcPct val="20000"/>
              </a:spcBef>
            </a:pPr>
            <a:r>
              <a:rPr lang="zh-CN" altLang="en-US" sz="2000" dirty="0">
                <a:latin typeface="Times New Roman" charset="0"/>
              </a:rPr>
              <a:t>（</a:t>
            </a:r>
            <a:r>
              <a:rPr lang="en-US" altLang="zh-CN" sz="2000" dirty="0">
                <a:latin typeface="Times New Roman" charset="0"/>
              </a:rPr>
              <a:t>1</a:t>
            </a:r>
            <a:r>
              <a:rPr lang="zh-CN" altLang="en-US" sz="2000" dirty="0">
                <a:latin typeface="Times New Roman" charset="0"/>
              </a:rPr>
              <a:t>）根据定义直接计算，可得</a:t>
            </a:r>
          </a:p>
          <a:p>
            <a:pPr algn="l">
              <a:lnSpc>
                <a:spcPct val="110000"/>
              </a:lnSpc>
              <a:spcBef>
                <a:spcPct val="20000"/>
              </a:spcBef>
            </a:pPr>
            <a:r>
              <a:rPr lang="en-US" altLang="zh-CN" sz="2000" dirty="0" smtClean="0">
                <a:latin typeface="Times New Roman" charset="0"/>
              </a:rPr>
              <a:t>FIRSTVT(E’)= {#},                 FIRSTVT(F</a:t>
            </a:r>
            <a:r>
              <a:rPr lang="en-US" altLang="zh-CN" sz="2000" dirty="0">
                <a:latin typeface="Times New Roman" charset="0"/>
              </a:rPr>
              <a:t>)</a:t>
            </a:r>
            <a:r>
              <a:rPr lang="zh-CN" altLang="en-US" sz="2000" dirty="0">
                <a:latin typeface="Times New Roman" charset="0"/>
              </a:rPr>
              <a:t>＝</a:t>
            </a:r>
            <a:r>
              <a:rPr lang="en-US" altLang="zh-CN" sz="2000" dirty="0">
                <a:latin typeface="Times New Roman" charset="0"/>
              </a:rPr>
              <a:t>{(</a:t>
            </a:r>
            <a:r>
              <a:rPr lang="zh-CN" altLang="en-US" sz="2000" dirty="0">
                <a:latin typeface="Times New Roman" charset="0"/>
              </a:rPr>
              <a:t>，</a:t>
            </a:r>
            <a:r>
              <a:rPr lang="en-US" altLang="zh-CN" sz="2000" dirty="0" err="1">
                <a:latin typeface="Times New Roman" charset="0"/>
              </a:rPr>
              <a:t>i</a:t>
            </a:r>
            <a:r>
              <a:rPr lang="en-US" altLang="zh-CN" sz="2000" dirty="0" smtClean="0">
                <a:latin typeface="Times New Roman" charset="0"/>
              </a:rPr>
              <a:t>}</a:t>
            </a:r>
            <a:r>
              <a:rPr lang="zh-CN" altLang="en-US" sz="2000" dirty="0" smtClean="0">
                <a:latin typeface="Times New Roman" charset="0"/>
              </a:rPr>
              <a:t>，</a:t>
            </a:r>
            <a:endParaRPr lang="en-US" altLang="zh-CN" sz="2000" dirty="0" smtClean="0">
              <a:latin typeface="Times New Roman" charset="0"/>
            </a:endParaRPr>
          </a:p>
          <a:p>
            <a:pPr algn="l">
              <a:lnSpc>
                <a:spcPct val="110000"/>
              </a:lnSpc>
              <a:spcBef>
                <a:spcPct val="20000"/>
              </a:spcBef>
            </a:pPr>
            <a:r>
              <a:rPr lang="en-US" altLang="zh-CN" sz="2000" dirty="0" smtClean="0">
                <a:latin typeface="Times New Roman" charset="0"/>
              </a:rPr>
              <a:t> </a:t>
            </a:r>
            <a:r>
              <a:rPr lang="en-US" altLang="zh-CN" sz="2000" dirty="0">
                <a:latin typeface="Times New Roman" charset="0"/>
              </a:rPr>
              <a:t>FIRSTVT(T)</a:t>
            </a:r>
            <a:r>
              <a:rPr lang="zh-CN" altLang="en-US" sz="2000" dirty="0">
                <a:latin typeface="Times New Roman" charset="0"/>
              </a:rPr>
              <a:t>＝</a:t>
            </a:r>
            <a:r>
              <a:rPr lang="en-US" altLang="zh-CN" sz="2000" dirty="0">
                <a:latin typeface="Times New Roman" charset="0"/>
              </a:rPr>
              <a:t>{*,(</a:t>
            </a:r>
            <a:r>
              <a:rPr lang="zh-CN" altLang="en-US" sz="2000" dirty="0">
                <a:latin typeface="Times New Roman" charset="0"/>
              </a:rPr>
              <a:t>，</a:t>
            </a:r>
            <a:r>
              <a:rPr lang="en-US" altLang="zh-CN" sz="2000" dirty="0" err="1">
                <a:latin typeface="Times New Roman" charset="0"/>
              </a:rPr>
              <a:t>i</a:t>
            </a:r>
            <a:r>
              <a:rPr lang="en-US" altLang="zh-CN" sz="2000" dirty="0" smtClean="0">
                <a:latin typeface="Times New Roman" charset="0"/>
              </a:rPr>
              <a:t>},         FIRSTVT(E</a:t>
            </a:r>
            <a:r>
              <a:rPr lang="en-US" altLang="zh-CN" sz="2000" dirty="0">
                <a:latin typeface="Times New Roman" charset="0"/>
              </a:rPr>
              <a:t>)</a:t>
            </a:r>
            <a:r>
              <a:rPr lang="zh-CN" altLang="en-US" sz="2000" dirty="0">
                <a:latin typeface="Times New Roman" charset="0"/>
              </a:rPr>
              <a:t>＝</a:t>
            </a:r>
            <a:r>
              <a:rPr lang="en-US" altLang="zh-CN" sz="2000" dirty="0">
                <a:latin typeface="Times New Roman" charset="0"/>
              </a:rPr>
              <a:t>{+,*,(</a:t>
            </a:r>
            <a:r>
              <a:rPr lang="zh-CN" altLang="en-US" sz="2000" dirty="0">
                <a:latin typeface="Times New Roman" charset="0"/>
              </a:rPr>
              <a:t>，</a:t>
            </a:r>
            <a:r>
              <a:rPr lang="en-US" altLang="zh-CN" sz="2000" dirty="0" err="1">
                <a:latin typeface="Times New Roman" charset="0"/>
              </a:rPr>
              <a:t>i</a:t>
            </a:r>
            <a:r>
              <a:rPr lang="en-US" altLang="zh-CN" sz="2000" dirty="0">
                <a:latin typeface="Times New Roman" charset="0"/>
              </a:rPr>
              <a:t>}, </a:t>
            </a:r>
          </a:p>
          <a:p>
            <a:pPr algn="l">
              <a:lnSpc>
                <a:spcPct val="110000"/>
              </a:lnSpc>
              <a:spcBef>
                <a:spcPct val="20000"/>
              </a:spcBef>
            </a:pPr>
            <a:r>
              <a:rPr lang="en-US" altLang="zh-CN" sz="2000" dirty="0" smtClean="0">
                <a:latin typeface="Times New Roman" charset="0"/>
              </a:rPr>
              <a:t> </a:t>
            </a:r>
            <a:r>
              <a:rPr lang="en-US" altLang="zh-CN" sz="2000" dirty="0">
                <a:latin typeface="Times New Roman" charset="0"/>
              </a:rPr>
              <a:t> </a:t>
            </a:r>
            <a:r>
              <a:rPr lang="en-US" altLang="zh-CN" sz="2000" dirty="0" smtClean="0">
                <a:latin typeface="Times New Roman" charset="0"/>
              </a:rPr>
              <a:t>LASTVT(E’) ={#}</a:t>
            </a:r>
            <a:r>
              <a:rPr lang="zh-CN" altLang="en-US" sz="2000" dirty="0" smtClean="0">
                <a:latin typeface="Times New Roman" charset="0"/>
              </a:rPr>
              <a:t>，</a:t>
            </a:r>
            <a:r>
              <a:rPr lang="en-US" altLang="zh-CN" sz="2000" dirty="0" smtClean="0">
                <a:latin typeface="Times New Roman" charset="0"/>
              </a:rPr>
              <a:t>              LASTVT(F</a:t>
            </a:r>
            <a:r>
              <a:rPr lang="en-US" altLang="zh-CN" sz="2000" dirty="0">
                <a:latin typeface="Times New Roman" charset="0"/>
              </a:rPr>
              <a:t>)</a:t>
            </a:r>
            <a:r>
              <a:rPr lang="zh-CN" altLang="en-US" sz="2000" dirty="0">
                <a:latin typeface="Times New Roman" charset="0"/>
              </a:rPr>
              <a:t>＝</a:t>
            </a:r>
            <a:r>
              <a:rPr lang="en-US" altLang="zh-CN" sz="2000" dirty="0">
                <a:latin typeface="Times New Roman" charset="0"/>
              </a:rPr>
              <a:t>{)</a:t>
            </a:r>
            <a:r>
              <a:rPr lang="zh-CN" altLang="en-US" sz="2000" dirty="0">
                <a:latin typeface="Times New Roman" charset="0"/>
              </a:rPr>
              <a:t>，</a:t>
            </a:r>
            <a:r>
              <a:rPr lang="en-US" altLang="zh-CN" sz="2000" dirty="0" err="1">
                <a:latin typeface="Times New Roman" charset="0"/>
              </a:rPr>
              <a:t>i</a:t>
            </a:r>
            <a:r>
              <a:rPr lang="en-US" altLang="zh-CN" sz="2000" dirty="0" smtClean="0">
                <a:latin typeface="Times New Roman" charset="0"/>
              </a:rPr>
              <a:t>}</a:t>
            </a:r>
            <a:r>
              <a:rPr lang="zh-CN" altLang="en-US" sz="2000" dirty="0" smtClean="0">
                <a:latin typeface="Times New Roman" charset="0"/>
              </a:rPr>
              <a:t>，</a:t>
            </a:r>
            <a:endParaRPr lang="en-US" altLang="zh-CN" sz="2000" dirty="0" smtClean="0">
              <a:latin typeface="Times New Roman" charset="0"/>
            </a:endParaRPr>
          </a:p>
          <a:p>
            <a:pPr algn="l">
              <a:lnSpc>
                <a:spcPct val="110000"/>
              </a:lnSpc>
              <a:spcBef>
                <a:spcPct val="20000"/>
              </a:spcBef>
            </a:pPr>
            <a:r>
              <a:rPr lang="en-US" altLang="zh-CN" sz="2000" dirty="0" smtClean="0">
                <a:latin typeface="Times New Roman" charset="0"/>
              </a:rPr>
              <a:t>  LASTVT(T</a:t>
            </a:r>
            <a:r>
              <a:rPr lang="en-US" altLang="zh-CN" sz="2000" dirty="0">
                <a:latin typeface="Times New Roman" charset="0"/>
              </a:rPr>
              <a:t>)</a:t>
            </a:r>
            <a:r>
              <a:rPr lang="zh-CN" altLang="en-US" sz="2000" dirty="0">
                <a:latin typeface="Times New Roman" charset="0"/>
              </a:rPr>
              <a:t>＝</a:t>
            </a:r>
            <a:r>
              <a:rPr lang="en-US" altLang="zh-CN" sz="2000" dirty="0">
                <a:latin typeface="Times New Roman" charset="0"/>
              </a:rPr>
              <a:t>{*,)</a:t>
            </a:r>
            <a:r>
              <a:rPr lang="zh-CN" altLang="en-US" sz="2000" dirty="0">
                <a:latin typeface="Times New Roman" charset="0"/>
              </a:rPr>
              <a:t>，</a:t>
            </a:r>
            <a:r>
              <a:rPr lang="en-US" altLang="zh-CN" sz="2000" dirty="0" err="1">
                <a:latin typeface="Times New Roman" charset="0"/>
              </a:rPr>
              <a:t>i</a:t>
            </a:r>
            <a:r>
              <a:rPr lang="en-US" altLang="zh-CN" sz="2000" dirty="0">
                <a:latin typeface="Times New Roman" charset="0"/>
              </a:rPr>
              <a:t>}, </a:t>
            </a:r>
            <a:r>
              <a:rPr lang="en-US" altLang="zh-CN" sz="2000" dirty="0" smtClean="0">
                <a:latin typeface="Times New Roman" charset="0"/>
              </a:rPr>
              <a:t>         LASTVT(E</a:t>
            </a:r>
            <a:r>
              <a:rPr lang="en-US" altLang="zh-CN" sz="2000" dirty="0">
                <a:latin typeface="Times New Roman" charset="0"/>
              </a:rPr>
              <a:t>)</a:t>
            </a:r>
            <a:r>
              <a:rPr lang="zh-CN" altLang="en-US" sz="2000" dirty="0">
                <a:latin typeface="Times New Roman" charset="0"/>
              </a:rPr>
              <a:t>＝</a:t>
            </a:r>
            <a:r>
              <a:rPr lang="en-US" altLang="zh-CN" sz="2000" dirty="0">
                <a:latin typeface="Times New Roman" charset="0"/>
              </a:rPr>
              <a:t>{+,*,)</a:t>
            </a:r>
            <a:r>
              <a:rPr lang="zh-CN" altLang="en-US" sz="2000" dirty="0">
                <a:latin typeface="Times New Roman" charset="0"/>
              </a:rPr>
              <a:t>，</a:t>
            </a:r>
            <a:r>
              <a:rPr lang="en-US" altLang="zh-CN" sz="2000" dirty="0" err="1" smtClean="0">
                <a:latin typeface="Times New Roman" charset="0"/>
              </a:rPr>
              <a:t>i</a:t>
            </a:r>
            <a:r>
              <a:rPr lang="en-US" altLang="zh-CN" sz="2000" dirty="0" smtClean="0">
                <a:latin typeface="Times New Roman" charset="0"/>
              </a:rPr>
              <a:t>} </a:t>
            </a:r>
            <a:endParaRPr lang="en-US" altLang="zh-CN" sz="2000" dirty="0">
              <a:latin typeface="Times New Roman" charset="0"/>
            </a:endParaRPr>
          </a:p>
        </p:txBody>
      </p:sp>
      <p:sp>
        <p:nvSpPr>
          <p:cNvPr id="19462" name="Rectangle 11"/>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63" name="Rectangle 13"/>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464" name="Rectangle 15"/>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9465" name="Group 406"/>
          <p:cNvGrpSpPr>
            <a:grpSpLocks/>
          </p:cNvGrpSpPr>
          <p:nvPr/>
        </p:nvGrpSpPr>
        <p:grpSpPr bwMode="auto">
          <a:xfrm>
            <a:off x="914400" y="4192587"/>
            <a:ext cx="7100887" cy="1446213"/>
            <a:chOff x="807" y="2052"/>
            <a:chExt cx="4473" cy="911"/>
          </a:xfrm>
        </p:grpSpPr>
        <p:sp>
          <p:nvSpPr>
            <p:cNvPr id="19469" name="Text Box 16"/>
            <p:cNvSpPr txBox="1">
              <a:spLocks noChangeArrowheads="1"/>
            </p:cNvSpPr>
            <p:nvPr/>
          </p:nvSpPr>
          <p:spPr bwMode="auto">
            <a:xfrm>
              <a:off x="816" y="2052"/>
              <a:ext cx="4464" cy="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3088"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spcBef>
                  <a:spcPct val="20000"/>
                </a:spcBef>
              </a:pPr>
              <a:r>
                <a:rPr kumimoji="1" lang="en-US" altLang="zh-CN" sz="1600" dirty="0">
                  <a:latin typeface="Tahoma" pitchFamily="34" charset="0"/>
                </a:rPr>
                <a:t>    </a:t>
              </a:r>
              <a:r>
                <a:rPr kumimoji="1" lang="zh-CN" altLang="en-US" sz="2000" dirty="0">
                  <a:latin typeface="Times New Roman" charset="0"/>
                </a:rPr>
                <a:t>＝</a:t>
              </a:r>
              <a:r>
                <a:rPr kumimoji="1" lang="en-US" altLang="zh-CN" sz="2000" dirty="0">
                  <a:latin typeface="Times New Roman" charset="0"/>
                </a:rPr>
                <a:t>{&lt;(,)&gt;}</a:t>
              </a:r>
            </a:p>
            <a:p>
              <a:pPr algn="l">
                <a:spcBef>
                  <a:spcPct val="20000"/>
                </a:spcBef>
              </a:pPr>
              <a:r>
                <a:rPr kumimoji="1" lang="en-US" altLang="zh-CN" sz="2000" dirty="0">
                  <a:latin typeface="Times New Roman" charset="0"/>
                </a:rPr>
                <a:t>    </a:t>
              </a:r>
              <a:r>
                <a:rPr kumimoji="1" lang="zh-CN" altLang="en-US" sz="2000" dirty="0">
                  <a:latin typeface="Times New Roman" charset="0"/>
                </a:rPr>
                <a:t>＝</a:t>
              </a:r>
              <a:r>
                <a:rPr kumimoji="1" lang="en-US" altLang="zh-CN" sz="2000" dirty="0">
                  <a:latin typeface="Times New Roman" charset="0"/>
                </a:rPr>
                <a:t>{&lt;+,*&gt;</a:t>
              </a:r>
              <a:r>
                <a:rPr kumimoji="1" lang="zh-CN" altLang="en-US" sz="2000" dirty="0">
                  <a:latin typeface="Times New Roman" charset="0"/>
                </a:rPr>
                <a:t>，</a:t>
              </a:r>
              <a:r>
                <a:rPr kumimoji="1" lang="en-US" altLang="zh-CN" sz="2000" dirty="0">
                  <a:latin typeface="Times New Roman" charset="0"/>
                </a:rPr>
                <a:t>&lt;+,(&gt;</a:t>
              </a:r>
              <a:r>
                <a:rPr kumimoji="1" lang="zh-CN" altLang="en-US" sz="2000" dirty="0">
                  <a:latin typeface="Times New Roman" charset="0"/>
                </a:rPr>
                <a:t>，</a:t>
              </a:r>
              <a:r>
                <a:rPr kumimoji="1" lang="en-US" altLang="zh-CN" sz="2000" dirty="0">
                  <a:latin typeface="Times New Roman" charset="0"/>
                </a:rPr>
                <a:t>&lt;+,</a:t>
              </a:r>
              <a:r>
                <a:rPr kumimoji="1" lang="en-US" altLang="zh-CN" sz="2000" dirty="0" err="1">
                  <a:latin typeface="Times New Roman" charset="0"/>
                </a:rPr>
                <a:t>i</a:t>
              </a:r>
              <a:r>
                <a:rPr kumimoji="1" lang="en-US" altLang="zh-CN" sz="2000" dirty="0">
                  <a:latin typeface="Times New Roman" charset="0"/>
                </a:rPr>
                <a:t>&gt;,&lt;*,(&gt;,&lt;*,</a:t>
              </a:r>
              <a:r>
                <a:rPr kumimoji="1" lang="en-US" altLang="zh-CN" sz="2000" dirty="0" err="1">
                  <a:latin typeface="Times New Roman" charset="0"/>
                </a:rPr>
                <a:t>i</a:t>
              </a:r>
              <a:r>
                <a:rPr kumimoji="1" lang="en-US" altLang="zh-CN" sz="2000" dirty="0">
                  <a:latin typeface="Times New Roman" charset="0"/>
                </a:rPr>
                <a:t>&gt;,&lt;(,+&gt;,&lt;(,*&gt;,&lt;(,(&gt;,&lt;(,</a:t>
              </a:r>
              <a:r>
                <a:rPr kumimoji="1" lang="en-US" altLang="zh-CN" sz="2000" dirty="0" err="1">
                  <a:latin typeface="Times New Roman" charset="0"/>
                </a:rPr>
                <a:t>i</a:t>
              </a:r>
              <a:r>
                <a:rPr kumimoji="1" lang="en-US" altLang="zh-CN" sz="2000" dirty="0">
                  <a:latin typeface="Times New Roman" charset="0"/>
                </a:rPr>
                <a:t>&gt;)</a:t>
              </a:r>
            </a:p>
            <a:p>
              <a:pPr algn="l">
                <a:spcBef>
                  <a:spcPct val="20000"/>
                </a:spcBef>
              </a:pPr>
              <a:r>
                <a:rPr kumimoji="1" lang="en-US" altLang="zh-CN" sz="2000" dirty="0">
                  <a:latin typeface="Times New Roman" charset="0"/>
                </a:rPr>
                <a:t>    </a:t>
              </a:r>
              <a:r>
                <a:rPr kumimoji="1" lang="zh-CN" altLang="en-US" sz="2000" dirty="0">
                  <a:latin typeface="Times New Roman" charset="0"/>
                </a:rPr>
                <a:t>＝</a:t>
              </a:r>
              <a:r>
                <a:rPr kumimoji="1" lang="en-US" altLang="zh-CN" sz="2000" dirty="0">
                  <a:latin typeface="Times New Roman" charset="0"/>
                </a:rPr>
                <a:t>{&lt;+,+&gt;,&lt;*,+&gt;,&lt;),+&gt;,&lt;</a:t>
              </a:r>
              <a:r>
                <a:rPr kumimoji="1" lang="en-US" altLang="zh-CN" sz="2000" dirty="0" err="1">
                  <a:latin typeface="Times New Roman" charset="0"/>
                </a:rPr>
                <a:t>i</a:t>
              </a:r>
              <a:r>
                <a:rPr kumimoji="1" lang="en-US" altLang="zh-CN" sz="2000" dirty="0">
                  <a:latin typeface="Times New Roman" charset="0"/>
                </a:rPr>
                <a:t>,+&gt;, &lt;*,*&gt;, &lt;),*&gt;, &lt;</a:t>
              </a:r>
              <a:r>
                <a:rPr kumimoji="1" lang="en-US" altLang="zh-CN" sz="2000" dirty="0" err="1">
                  <a:latin typeface="Times New Roman" charset="0"/>
                </a:rPr>
                <a:t>i</a:t>
              </a:r>
              <a:r>
                <a:rPr kumimoji="1" lang="en-US" altLang="zh-CN" sz="2000" dirty="0">
                  <a:latin typeface="Times New Roman" charset="0"/>
                </a:rPr>
                <a:t>, *&gt;, &lt;+,)&gt;, &lt;*,)&gt;, &lt;),)&gt;, &lt;</a:t>
              </a:r>
              <a:r>
                <a:rPr kumimoji="1" lang="en-US" altLang="zh-CN" sz="2000" dirty="0" err="1">
                  <a:latin typeface="Times New Roman" charset="0"/>
                </a:rPr>
                <a:t>i</a:t>
              </a:r>
              <a:r>
                <a:rPr kumimoji="1" lang="en-US" altLang="zh-CN" sz="2000" dirty="0">
                  <a:latin typeface="Times New Roman" charset="0"/>
                </a:rPr>
                <a:t>,)&gt;}</a:t>
              </a:r>
            </a:p>
          </p:txBody>
        </p:sp>
        <p:grpSp>
          <p:nvGrpSpPr>
            <p:cNvPr id="19470" name="Group 405"/>
            <p:cNvGrpSpPr>
              <a:grpSpLocks/>
            </p:cNvGrpSpPr>
            <p:nvPr/>
          </p:nvGrpSpPr>
          <p:grpSpPr bwMode="auto">
            <a:xfrm>
              <a:off x="807" y="2100"/>
              <a:ext cx="201" cy="714"/>
              <a:chOff x="807" y="2100"/>
              <a:chExt cx="201" cy="714"/>
            </a:xfrm>
          </p:grpSpPr>
          <p:pic>
            <p:nvPicPr>
              <p:cNvPr id="19471" name="Picture 10"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811" y="2100"/>
                <a:ext cx="19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72" name="Object 12"/>
              <p:cNvGraphicFramePr>
                <a:graphicFrameLocks noChangeAspect="1"/>
              </p:cNvGraphicFramePr>
              <p:nvPr/>
            </p:nvGraphicFramePr>
            <p:xfrm>
              <a:off x="807" y="2334"/>
              <a:ext cx="186" cy="253"/>
            </p:xfrm>
            <a:graphic>
              <a:graphicData uri="http://schemas.openxmlformats.org/presentationml/2006/ole">
                <mc:AlternateContent xmlns:mc="http://schemas.openxmlformats.org/markup-compatibility/2006">
                  <mc:Choice xmlns:v="urn:schemas-microsoft-com:vml" Requires="v">
                    <p:oleObj spid="_x0000_s19551" r:id="rId5" imgW="172720" imgH="190500" progId="Word.Picture.8">
                      <p:embed/>
                    </p:oleObj>
                  </mc:Choice>
                  <mc:Fallback>
                    <p:oleObj r:id="rId5" imgW="172720" imgH="190500" progId="Word.Picture.8">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7" y="2334"/>
                            <a:ext cx="186"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9473" name="Picture 14" descr="http://www2.gdin.edu.cn/jkx/webstudy/bianyiyuanli/img/chap06/symbol02.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821" y="2523"/>
                <a:ext cx="1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19466" name="Text Box 211"/>
          <p:cNvSpPr txBox="1">
            <a:spLocks noChangeArrowheads="1"/>
          </p:cNvSpPr>
          <p:nvPr/>
        </p:nvSpPr>
        <p:spPr bwMode="auto">
          <a:xfrm>
            <a:off x="423182" y="5619690"/>
            <a:ext cx="85629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27063" indent="-6270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spcBef>
                <a:spcPct val="50000"/>
              </a:spcBef>
            </a:pPr>
            <a:r>
              <a:rPr kumimoji="1" lang="zh-CN" altLang="en-US" sz="2000" dirty="0">
                <a:latin typeface="Times New Roman" charset="0"/>
              </a:rPr>
              <a:t>（</a:t>
            </a:r>
            <a:r>
              <a:rPr kumimoji="1" lang="en-US" altLang="zh-CN" sz="2000" dirty="0">
                <a:latin typeface="Times New Roman" charset="0"/>
              </a:rPr>
              <a:t>2</a:t>
            </a:r>
            <a:r>
              <a:rPr kumimoji="1" lang="zh-CN" altLang="en-US" sz="2000" dirty="0" smtClean="0">
                <a:latin typeface="Times New Roman" charset="0"/>
              </a:rPr>
              <a:t>）根据文法</a:t>
            </a:r>
            <a:r>
              <a:rPr kumimoji="1" lang="en-US" altLang="zh-CN" sz="2000" dirty="0">
                <a:latin typeface="Times New Roman" charset="0"/>
              </a:rPr>
              <a:t>G[E</a:t>
            </a:r>
            <a:r>
              <a:rPr kumimoji="1" lang="en-US" altLang="zh-CN" sz="2000" dirty="0" smtClean="0">
                <a:latin typeface="Times New Roman" charset="0"/>
              </a:rPr>
              <a:t>]</a:t>
            </a:r>
            <a:r>
              <a:rPr kumimoji="1" lang="zh-CN" altLang="en-US" sz="2000" dirty="0" smtClean="0">
                <a:latin typeface="Times New Roman" charset="0"/>
              </a:rPr>
              <a:t>填写分析</a:t>
            </a:r>
            <a:r>
              <a:rPr kumimoji="1" lang="zh-CN" altLang="en-US" sz="2000" dirty="0">
                <a:latin typeface="Times New Roman" charset="0"/>
              </a:rPr>
              <a:t>表</a:t>
            </a:r>
            <a:r>
              <a:rPr kumimoji="1" lang="en-US" altLang="zh-CN" sz="2000" dirty="0" smtClean="0">
                <a:latin typeface="Times New Roman" charset="0"/>
              </a:rPr>
              <a:t>M</a:t>
            </a:r>
            <a:r>
              <a:rPr kumimoji="1" lang="zh-CN" altLang="en-US" sz="2000" dirty="0" smtClean="0">
                <a:latin typeface="Times New Roman" charset="0"/>
              </a:rPr>
              <a:t>，</a:t>
            </a:r>
            <a:r>
              <a:rPr kumimoji="1" lang="en-US" altLang="zh-CN" sz="2000" dirty="0" smtClean="0">
                <a:latin typeface="Times New Roman" charset="0"/>
              </a:rPr>
              <a:t>FIRSTVT</a:t>
            </a:r>
            <a:r>
              <a:rPr kumimoji="1" lang="zh-CN" altLang="en-US" sz="2000" dirty="0" smtClean="0">
                <a:latin typeface="Times New Roman" charset="0"/>
              </a:rPr>
              <a:t>填行，</a:t>
            </a:r>
            <a:r>
              <a:rPr kumimoji="1" lang="en-US" altLang="zh-CN" sz="2000" dirty="0" smtClean="0">
                <a:latin typeface="Times New Roman" charset="0"/>
              </a:rPr>
              <a:t>LASTVT</a:t>
            </a:r>
            <a:r>
              <a:rPr kumimoji="1" lang="zh-CN" altLang="en-US" sz="2000" dirty="0" smtClean="0">
                <a:latin typeface="Times New Roman" charset="0"/>
              </a:rPr>
              <a:t>填列。</a:t>
            </a:r>
            <a:endParaRPr kumimoji="1" lang="zh-CN" altLang="en-US" sz="2000" dirty="0">
              <a:latin typeface="Times New Roman" charset="0"/>
            </a:endParaRPr>
          </a:p>
        </p:txBody>
      </p:sp>
      <p:sp>
        <p:nvSpPr>
          <p:cNvPr id="19467" name="Rectangle 253"/>
          <p:cNvSpPr>
            <a:spLocks noChangeArrowheads="1"/>
          </p:cNvSpPr>
          <p:nvPr/>
        </p:nvSpPr>
        <p:spPr bwMode="auto">
          <a:xfrm>
            <a:off x="8586788" y="-201613"/>
            <a:ext cx="615950" cy="60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000">
                <a:latin typeface="Times New Roman" charset="0"/>
              </a:rPr>
              <a:t>V</a:t>
            </a:r>
            <a:r>
              <a:rPr lang="en-US" altLang="zh-CN" sz="1000" baseline="-30000">
                <a:latin typeface="Times New Roman" charset="0"/>
              </a:rPr>
              <a:t>T</a:t>
            </a:r>
            <a:endParaRPr lang="en-US" altLang="zh-CN" sz="1000">
              <a:latin typeface="Times New Roman" charset="0"/>
            </a:endParaRPr>
          </a:p>
          <a:p>
            <a:endParaRPr lang="en-US" altLang="zh-CN">
              <a:latin typeface="Times New Roman" charset="0"/>
            </a:endParaRPr>
          </a:p>
        </p:txBody>
      </p:sp>
      <p:sp>
        <p:nvSpPr>
          <p:cNvPr id="19468" name="Text Box 403"/>
          <p:cNvSpPr txBox="1">
            <a:spLocks noChangeArrowheads="1"/>
          </p:cNvSpPr>
          <p:nvPr/>
        </p:nvSpPr>
        <p:spPr bwMode="auto">
          <a:xfrm>
            <a:off x="430439" y="6003925"/>
            <a:ext cx="4138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spcBef>
                <a:spcPct val="50000"/>
              </a:spcBef>
            </a:pPr>
            <a:r>
              <a:rPr lang="zh-CN" altLang="en-US" sz="2000" dirty="0">
                <a:latin typeface="Times New Roman" charset="0"/>
              </a:rPr>
              <a:t>（</a:t>
            </a:r>
            <a:r>
              <a:rPr lang="en-US" altLang="zh-CN" sz="2000" dirty="0">
                <a:latin typeface="Times New Roman" charset="0"/>
              </a:rPr>
              <a:t>3</a:t>
            </a:r>
            <a:r>
              <a:rPr lang="zh-CN" altLang="en-US" sz="2000" dirty="0">
                <a:latin typeface="Times New Roman" charset="0"/>
              </a:rPr>
              <a:t>）输入串</a:t>
            </a:r>
            <a:r>
              <a:rPr lang="en-US" altLang="zh-CN" sz="2000" dirty="0" err="1">
                <a:latin typeface="Times New Roman" charset="0"/>
              </a:rPr>
              <a:t>i+i</a:t>
            </a:r>
            <a:r>
              <a:rPr lang="en-US" altLang="zh-CN" sz="2000" dirty="0">
                <a:latin typeface="Times New Roman" charset="0"/>
              </a:rPr>
              <a:t>*</a:t>
            </a:r>
            <a:r>
              <a:rPr lang="en-US" altLang="zh-CN" sz="2000" dirty="0" err="1">
                <a:latin typeface="Times New Roman" charset="0"/>
              </a:rPr>
              <a:t>i</a:t>
            </a:r>
            <a:r>
              <a:rPr lang="zh-CN" altLang="en-US" sz="2000" dirty="0">
                <a:latin typeface="Times New Roman" charset="0"/>
                <a:hlinkClick r:id="rId9"/>
              </a:rPr>
              <a:t>分析过程 </a:t>
            </a:r>
            <a:r>
              <a:rPr lang="zh-CN" altLang="en-US" sz="2000" dirty="0">
                <a:latin typeface="Times New Roman" charset="0"/>
              </a:rPr>
              <a:t>。</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749CA837-B153-49D5-8C4E-E249C7F66D66}" type="slidenum">
              <a:rPr lang="en-US" altLang="zh-CN"/>
              <a:pPr algn="l"/>
              <a:t>17</a:t>
            </a:fld>
            <a:endParaRPr lang="en-US" altLang="zh-CN"/>
          </a:p>
        </p:txBody>
      </p:sp>
      <p:sp>
        <p:nvSpPr>
          <p:cNvPr id="18435" name="Rectangle 11"/>
          <p:cNvSpPr>
            <a:spLocks noChangeArrowheads="1"/>
          </p:cNvSpPr>
          <p:nvPr/>
        </p:nvSpPr>
        <p:spPr bwMode="auto">
          <a:xfrm>
            <a:off x="619125" y="5181600"/>
            <a:ext cx="1600200" cy="68580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36" name="Text Box 2"/>
          <p:cNvSpPr txBox="1">
            <a:spLocks noChangeArrowheads="1"/>
          </p:cNvSpPr>
          <p:nvPr/>
        </p:nvSpPr>
        <p:spPr bwMode="auto">
          <a:xfrm>
            <a:off x="609600" y="1828800"/>
            <a:ext cx="80772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9847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30000"/>
              </a:spcBef>
            </a:pPr>
            <a:r>
              <a:rPr kumimoji="1" lang="en-US" altLang="zh-CN" sz="2000" dirty="0">
                <a:latin typeface="Times New Roman" charset="0"/>
              </a:rPr>
              <a:t>⑴ </a:t>
            </a:r>
            <a:r>
              <a:rPr kumimoji="1" lang="zh-CN" altLang="en-US" sz="2000" dirty="0">
                <a:latin typeface="Times New Roman" charset="0"/>
              </a:rPr>
              <a:t>寻找最左素短语：</a:t>
            </a:r>
            <a:r>
              <a:rPr kumimoji="1" lang="en-US" altLang="zh-CN" sz="2000" dirty="0">
                <a:latin typeface="Times New Roman" charset="0"/>
              </a:rPr>
              <a:t>(</a:t>
            </a:r>
            <a:r>
              <a:rPr kumimoji="1" lang="zh-CN" altLang="en-US" sz="2000" dirty="0">
                <a:latin typeface="Times New Roman" charset="0"/>
              </a:rPr>
              <a:t>确定句柄在分析栈顶部分出现</a:t>
            </a:r>
            <a:r>
              <a:rPr kumimoji="1" lang="en-US" altLang="zh-CN" sz="2000" dirty="0">
                <a:latin typeface="Times New Roman" charset="0"/>
              </a:rPr>
              <a:t>)</a:t>
            </a:r>
          </a:p>
          <a:p>
            <a:pPr algn="l">
              <a:lnSpc>
                <a:spcPct val="120000"/>
              </a:lnSpc>
              <a:spcBef>
                <a:spcPct val="30000"/>
              </a:spcBef>
            </a:pPr>
            <a:r>
              <a:rPr kumimoji="1" lang="en-US" altLang="zh-CN" sz="2000" dirty="0">
                <a:latin typeface="Times New Roman" charset="0"/>
              </a:rPr>
              <a:t>   </a:t>
            </a:r>
            <a:r>
              <a:rPr kumimoji="1" lang="zh-CN" altLang="en-US" sz="2000" dirty="0">
                <a:latin typeface="Times New Roman" charset="0"/>
              </a:rPr>
              <a:t>（</a:t>
            </a:r>
            <a:r>
              <a:rPr kumimoji="1" lang="en-US" altLang="zh-CN" sz="2000" dirty="0">
                <a:latin typeface="Times New Roman" charset="0"/>
              </a:rPr>
              <a:t>2.1</a:t>
            </a:r>
            <a:r>
              <a:rPr kumimoji="1" lang="zh-CN" altLang="en-US" sz="2000" dirty="0">
                <a:latin typeface="Times New Roman" charset="0"/>
              </a:rPr>
              <a:t>）寻找最左素短语尾符号： 将输入栈顶符号移进分析栈，直到</a:t>
            </a:r>
            <a:r>
              <a:rPr kumimoji="1" lang="en-US" altLang="zh-CN" sz="2000" dirty="0">
                <a:latin typeface="Times New Roman" charset="0"/>
              </a:rPr>
              <a:t>&lt;</a:t>
            </a:r>
            <a:r>
              <a:rPr kumimoji="1" lang="zh-CN" altLang="en-US" sz="2000" dirty="0">
                <a:latin typeface="Times New Roman" charset="0"/>
              </a:rPr>
              <a:t>分析栈顶符号</a:t>
            </a:r>
            <a:r>
              <a:rPr kumimoji="1" lang="en-US" altLang="zh-CN" sz="2000" dirty="0">
                <a:latin typeface="Times New Roman" charset="0"/>
              </a:rPr>
              <a:t>,</a:t>
            </a:r>
            <a:r>
              <a:rPr kumimoji="1" lang="zh-CN" altLang="en-US" sz="2000" dirty="0">
                <a:latin typeface="Times New Roman" charset="0"/>
              </a:rPr>
              <a:t>输入栈顶符号</a:t>
            </a:r>
            <a:r>
              <a:rPr kumimoji="1" lang="en-US" altLang="zh-CN" sz="2000" dirty="0">
                <a:latin typeface="Times New Roman" charset="0"/>
              </a:rPr>
              <a:t>&gt;</a:t>
            </a:r>
            <a:r>
              <a:rPr kumimoji="1" lang="zh-CN" altLang="en-US" sz="2000" dirty="0">
                <a:latin typeface="Times New Roman" charset="0"/>
              </a:rPr>
              <a:t>是关系      为止。这时表明最左素短语之尾符号出现在分析栈顶。这个过程中如果遇到</a:t>
            </a:r>
            <a:r>
              <a:rPr kumimoji="1" lang="en-US" altLang="zh-CN" sz="2000" dirty="0">
                <a:latin typeface="Times New Roman" charset="0"/>
              </a:rPr>
              <a:t>&lt;</a:t>
            </a:r>
            <a:r>
              <a:rPr kumimoji="1" lang="zh-CN" altLang="en-US" sz="2000" dirty="0">
                <a:latin typeface="Times New Roman" charset="0"/>
              </a:rPr>
              <a:t>分析栈顶符号</a:t>
            </a:r>
            <a:r>
              <a:rPr kumimoji="1" lang="en-US" altLang="zh-CN" sz="2000" dirty="0">
                <a:latin typeface="Times New Roman" charset="0"/>
              </a:rPr>
              <a:t>,</a:t>
            </a:r>
            <a:r>
              <a:rPr kumimoji="1" lang="zh-CN" altLang="en-US" sz="2000" dirty="0">
                <a:latin typeface="Times New Roman" charset="0"/>
              </a:rPr>
              <a:t>输入栈顶符号</a:t>
            </a:r>
            <a:r>
              <a:rPr kumimoji="1" lang="en-US" altLang="zh-CN" sz="2000" dirty="0">
                <a:latin typeface="Times New Roman" charset="0"/>
              </a:rPr>
              <a:t>&gt;</a:t>
            </a:r>
            <a:r>
              <a:rPr kumimoji="1" lang="zh-CN" altLang="en-US" sz="2000" dirty="0">
                <a:latin typeface="Times New Roman" charset="0"/>
              </a:rPr>
              <a:t>没有任何算符优先关系，则输出“</a:t>
            </a:r>
            <a:r>
              <a:rPr kumimoji="1" lang="en-US" altLang="zh-CN" sz="2000" dirty="0">
                <a:latin typeface="Times New Roman" charset="0"/>
              </a:rPr>
              <a:t>ERROR”</a:t>
            </a:r>
            <a:r>
              <a:rPr kumimoji="1" lang="zh-CN" altLang="en-US" sz="2000" dirty="0">
                <a:latin typeface="Times New Roman" charset="0"/>
              </a:rPr>
              <a:t>后结束；</a:t>
            </a:r>
          </a:p>
          <a:p>
            <a:pPr algn="l">
              <a:lnSpc>
                <a:spcPct val="120000"/>
              </a:lnSpc>
              <a:spcBef>
                <a:spcPct val="30000"/>
              </a:spcBef>
            </a:pPr>
            <a:r>
              <a:rPr kumimoji="1" lang="zh-CN" altLang="en-US" sz="2000" dirty="0">
                <a:latin typeface="Times New Roman" charset="0"/>
              </a:rPr>
              <a:t>   （</a:t>
            </a:r>
            <a:r>
              <a:rPr kumimoji="1" lang="en-US" altLang="zh-CN" sz="2000" dirty="0">
                <a:latin typeface="Times New Roman" charset="0"/>
              </a:rPr>
              <a:t>2.2</a:t>
            </a:r>
            <a:r>
              <a:rPr kumimoji="1" lang="zh-CN" altLang="en-US" sz="2000" dirty="0">
                <a:latin typeface="Times New Roman" charset="0"/>
              </a:rPr>
              <a:t>）寻找最左素短语头符号：在分析栈中，从栈顶至栈底顺序，直到寻找相邻两个符号是 </a:t>
            </a:r>
            <a:r>
              <a:rPr kumimoji="1" lang="zh-CN" altLang="en-US" sz="2000" dirty="0" smtClean="0">
                <a:latin typeface="Times New Roman" charset="0"/>
              </a:rPr>
              <a:t>              </a:t>
            </a:r>
            <a:r>
              <a:rPr kumimoji="1" lang="zh-CN" altLang="en-US" sz="2000" dirty="0">
                <a:latin typeface="Times New Roman" charset="0"/>
              </a:rPr>
              <a:t>为止。这时表明在分析栈中确定了最左素短语之头符号出现位置。</a:t>
            </a:r>
          </a:p>
          <a:p>
            <a:pPr algn="l">
              <a:lnSpc>
                <a:spcPct val="120000"/>
              </a:lnSpc>
              <a:spcBef>
                <a:spcPct val="30000"/>
              </a:spcBef>
            </a:pPr>
            <a:r>
              <a:rPr kumimoji="1" lang="zh-CN" altLang="en-US" sz="2000" dirty="0">
                <a:latin typeface="Times New Roman" charset="0"/>
              </a:rPr>
              <a:t>⑵ 归约最左素短语：将栈顶部的最左素短语出栈，表示运算结果的归约符号入栈。 </a:t>
            </a:r>
          </a:p>
        </p:txBody>
      </p:sp>
      <p:sp>
        <p:nvSpPr>
          <p:cNvPr id="18437" name="Rectangle 6"/>
          <p:cNvSpPr>
            <a:spLocks noChangeArrowheads="1"/>
          </p:cNvSpPr>
          <p:nvPr/>
        </p:nvSpPr>
        <p:spPr bwMode="auto">
          <a:xfrm>
            <a:off x="1050925" y="1368425"/>
            <a:ext cx="580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30000"/>
              </a:spcBef>
            </a:pPr>
            <a:r>
              <a:rPr lang="zh-CN" altLang="en-US" sz="2000" dirty="0">
                <a:latin typeface="宋体" pitchFamily="2" charset="-122"/>
              </a:rPr>
              <a:t>算符优先分析算法</a:t>
            </a:r>
            <a:r>
              <a:rPr lang="zh-CN" altLang="en-US" sz="2000" dirty="0">
                <a:latin typeface="Times New Roman" charset="0"/>
              </a:rPr>
              <a:t>思想是简单重复下列两大步骤：</a:t>
            </a:r>
          </a:p>
        </p:txBody>
      </p:sp>
      <p:sp>
        <p:nvSpPr>
          <p:cNvPr id="18438" name="Rectangle 7"/>
          <p:cNvSpPr>
            <a:spLocks noGrp="1" noChangeArrowheads="1"/>
          </p:cNvSpPr>
          <p:nvPr>
            <p:ph type="title"/>
          </p:nvPr>
        </p:nvSpPr>
        <p:spPr>
          <a:xfrm>
            <a:off x="609600" y="762000"/>
            <a:ext cx="3573463" cy="533400"/>
          </a:xfrm>
        </p:spPr>
        <p:txBody>
          <a:bodyPr/>
          <a:lstStyle/>
          <a:p>
            <a:pPr eaLnBrk="1" hangingPunct="1"/>
            <a:r>
              <a:rPr lang="en-US" altLang="zh-CN" sz="2400" b="1" dirty="0" smtClean="0">
                <a:solidFill>
                  <a:srgbClr val="CC0099"/>
                </a:solidFill>
                <a:latin typeface="Times New Roman" charset="0"/>
                <a:ea typeface="黑体" pitchFamily="2" charset="-122"/>
              </a:rPr>
              <a:t>5.3.4</a:t>
            </a:r>
            <a:r>
              <a:rPr lang="zh-CN" altLang="en-US" sz="2400" b="1" dirty="0" smtClean="0">
                <a:solidFill>
                  <a:srgbClr val="CC0099"/>
                </a:solidFill>
                <a:latin typeface="Times New Roman" charset="0"/>
                <a:ea typeface="黑体" pitchFamily="2" charset="-122"/>
              </a:rPr>
              <a:t>　算符优先分析法</a:t>
            </a:r>
          </a:p>
        </p:txBody>
      </p:sp>
      <p:graphicFrame>
        <p:nvGraphicFramePr>
          <p:cNvPr id="18439" name="Object 9"/>
          <p:cNvGraphicFramePr>
            <a:graphicFrameLocks noChangeAspect="1"/>
          </p:cNvGraphicFramePr>
          <p:nvPr/>
        </p:nvGraphicFramePr>
        <p:xfrm>
          <a:off x="4110038" y="4248150"/>
          <a:ext cx="319087" cy="333375"/>
        </p:xfrm>
        <a:graphic>
          <a:graphicData uri="http://schemas.openxmlformats.org/presentationml/2006/ole">
            <mc:AlternateContent xmlns:mc="http://schemas.openxmlformats.org/markup-compatibility/2006">
              <mc:Choice xmlns:v="urn:schemas-microsoft-com:vml" Requires="v">
                <p:oleObj spid="_x0000_s18513" name="Picture2" r:id="rId3" imgW="172720" imgH="190500" progId="Word.Picture.8">
                  <p:embed/>
                </p:oleObj>
              </mc:Choice>
              <mc:Fallback>
                <p:oleObj name="Picture2" r:id="rId3" imgW="172720" imgH="190500"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0038" y="4248150"/>
                        <a:ext cx="319087" cy="333375"/>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40" name="Picture 10" descr="http://www2.gdin.edu.cn/jkx/webstudy/bianyiyuanli/img/chap06/symbol02.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5451475" y="2695575"/>
            <a:ext cx="3206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6EB53A99-11FA-428F-90E4-640A911279C8}" type="slidenum">
              <a:rPr lang="en-US" altLang="zh-CN"/>
              <a:pPr algn="l"/>
              <a:t>18</a:t>
            </a:fld>
            <a:endParaRPr lang="en-US" altLang="zh-CN"/>
          </a:p>
        </p:txBody>
      </p:sp>
      <p:sp>
        <p:nvSpPr>
          <p:cNvPr id="20483" name="Rectangle 17"/>
          <p:cNvSpPr>
            <a:spLocks noChangeArrowheads="1"/>
          </p:cNvSpPr>
          <p:nvPr/>
        </p:nvSpPr>
        <p:spPr bwMode="auto">
          <a:xfrm>
            <a:off x="685800" y="3962400"/>
            <a:ext cx="7848600" cy="2209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 name="Text Box 4"/>
          <p:cNvSpPr txBox="1">
            <a:spLocks noChangeArrowheads="1"/>
          </p:cNvSpPr>
          <p:nvPr/>
        </p:nvSpPr>
        <p:spPr bwMode="auto">
          <a:xfrm>
            <a:off x="774700" y="4000500"/>
            <a:ext cx="7759700" cy="210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50000"/>
              </a:spcBef>
            </a:pPr>
            <a:r>
              <a:rPr kumimoji="1" lang="zh-CN" altLang="en-US" sz="2000" dirty="0">
                <a:latin typeface="Times New Roman" charset="0"/>
              </a:rPr>
              <a:t>如果文法存在算符优先函数</a:t>
            </a:r>
            <a:r>
              <a:rPr kumimoji="1" lang="en-US" altLang="zh-CN" sz="2000" dirty="0">
                <a:latin typeface="Times New Roman" charset="0"/>
              </a:rPr>
              <a:t>f</a:t>
            </a:r>
            <a:r>
              <a:rPr kumimoji="1" lang="zh-CN" altLang="en-US" sz="2000" dirty="0">
                <a:latin typeface="Times New Roman" charset="0"/>
              </a:rPr>
              <a:t>和</a:t>
            </a:r>
            <a:r>
              <a:rPr kumimoji="1" lang="en-US" altLang="zh-CN" sz="2000" dirty="0">
                <a:latin typeface="Times New Roman" charset="0"/>
              </a:rPr>
              <a:t>g</a:t>
            </a:r>
            <a:r>
              <a:rPr kumimoji="1" lang="zh-CN" altLang="en-US" sz="2000" dirty="0">
                <a:latin typeface="Times New Roman" charset="0"/>
              </a:rPr>
              <a:t>，则在算符优先分析时，完全可以用优先函数</a:t>
            </a:r>
            <a:r>
              <a:rPr kumimoji="1" lang="en-US" altLang="zh-CN" sz="2000" dirty="0">
                <a:latin typeface="Times New Roman" charset="0"/>
              </a:rPr>
              <a:t>f</a:t>
            </a:r>
            <a:r>
              <a:rPr kumimoji="1" lang="zh-CN" altLang="en-US" sz="2000" dirty="0">
                <a:latin typeface="Times New Roman" charset="0"/>
              </a:rPr>
              <a:t>和</a:t>
            </a:r>
            <a:r>
              <a:rPr kumimoji="1" lang="en-US" altLang="zh-CN" sz="2000" dirty="0">
                <a:latin typeface="Times New Roman" charset="0"/>
              </a:rPr>
              <a:t>g</a:t>
            </a:r>
            <a:r>
              <a:rPr kumimoji="1" lang="zh-CN" altLang="en-US" sz="2000" dirty="0">
                <a:latin typeface="Times New Roman" charset="0"/>
              </a:rPr>
              <a:t>替代算符优先分析表。而存储函数 </a:t>
            </a:r>
            <a:r>
              <a:rPr kumimoji="1" lang="en-US" altLang="zh-CN" sz="2000" dirty="0">
                <a:latin typeface="Times New Roman" charset="0"/>
              </a:rPr>
              <a:t>f</a:t>
            </a:r>
            <a:r>
              <a:rPr kumimoji="1" lang="zh-CN" altLang="en-US" sz="2000" dirty="0">
                <a:latin typeface="Times New Roman" charset="0"/>
              </a:rPr>
              <a:t>和</a:t>
            </a:r>
            <a:r>
              <a:rPr kumimoji="1" lang="en-US" altLang="zh-CN" sz="2000" dirty="0">
                <a:latin typeface="Times New Roman" charset="0"/>
              </a:rPr>
              <a:t>g</a:t>
            </a:r>
            <a:r>
              <a:rPr kumimoji="1" lang="zh-CN" altLang="en-US" sz="2000" dirty="0">
                <a:latin typeface="Times New Roman" charset="0"/>
              </a:rPr>
              <a:t>， 仅需要</a:t>
            </a:r>
            <a:r>
              <a:rPr kumimoji="1" lang="en-US" altLang="zh-CN" sz="2000" dirty="0">
                <a:latin typeface="Times New Roman" charset="0"/>
              </a:rPr>
              <a:t>2(︱V</a:t>
            </a:r>
            <a:r>
              <a:rPr kumimoji="1" lang="en-US" altLang="zh-CN" sz="2000" baseline="-30000" dirty="0">
                <a:latin typeface="Times New Roman" charset="0"/>
              </a:rPr>
              <a:t>T</a:t>
            </a:r>
            <a:r>
              <a:rPr kumimoji="1" lang="en-US" altLang="zh-CN" sz="2000" dirty="0">
                <a:latin typeface="Times New Roman" charset="0"/>
              </a:rPr>
              <a:t>︱+1)</a:t>
            </a:r>
            <a:r>
              <a:rPr kumimoji="1" lang="zh-CN" altLang="en-US" sz="2000" dirty="0">
                <a:latin typeface="Times New Roman" charset="0"/>
              </a:rPr>
              <a:t>个存储单元。这样，可以节约很多存储空间。</a:t>
            </a:r>
          </a:p>
          <a:p>
            <a:pPr algn="l">
              <a:lnSpc>
                <a:spcPct val="130000"/>
              </a:lnSpc>
              <a:spcBef>
                <a:spcPct val="10000"/>
              </a:spcBef>
            </a:pPr>
            <a:r>
              <a:rPr kumimoji="1" lang="zh-CN" altLang="en-US" sz="2000" dirty="0">
                <a:latin typeface="Times New Roman" charset="0"/>
              </a:rPr>
              <a:t>但是，在分析过程中使用优先函数</a:t>
            </a:r>
            <a:r>
              <a:rPr kumimoji="1" lang="en-US" altLang="zh-CN" sz="2000" dirty="0">
                <a:latin typeface="Times New Roman" charset="0"/>
              </a:rPr>
              <a:t>f</a:t>
            </a:r>
            <a:r>
              <a:rPr kumimoji="1" lang="zh-CN" altLang="en-US" sz="2000" dirty="0">
                <a:latin typeface="Times New Roman" charset="0"/>
              </a:rPr>
              <a:t>和</a:t>
            </a:r>
            <a:r>
              <a:rPr kumimoji="1" lang="en-US" altLang="zh-CN" sz="2000" dirty="0">
                <a:latin typeface="Times New Roman" charset="0"/>
              </a:rPr>
              <a:t>g</a:t>
            </a:r>
            <a:r>
              <a:rPr kumimoji="1" lang="zh-CN" altLang="en-US" sz="2000" dirty="0">
                <a:latin typeface="Times New Roman" charset="0"/>
              </a:rPr>
              <a:t>替代优先关系，将会出现错误发现的延迟现象。</a:t>
            </a:r>
          </a:p>
        </p:txBody>
      </p:sp>
      <p:grpSp>
        <p:nvGrpSpPr>
          <p:cNvPr id="20485" name="Group 23"/>
          <p:cNvGrpSpPr>
            <a:grpSpLocks/>
          </p:cNvGrpSpPr>
          <p:nvPr/>
        </p:nvGrpSpPr>
        <p:grpSpPr bwMode="auto">
          <a:xfrm>
            <a:off x="533400" y="1231900"/>
            <a:ext cx="8077200" cy="2593975"/>
            <a:chOff x="336" y="632"/>
            <a:chExt cx="5088" cy="1634"/>
          </a:xfrm>
        </p:grpSpPr>
        <p:pic>
          <p:nvPicPr>
            <p:cNvPr id="20487" name="Picture 6"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232" y="1432"/>
              <a:ext cx="19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Text Box 5"/>
            <p:cNvSpPr txBox="1">
              <a:spLocks noChangeArrowheads="1"/>
            </p:cNvSpPr>
            <p:nvPr/>
          </p:nvSpPr>
          <p:spPr bwMode="auto">
            <a:xfrm>
              <a:off x="1872" y="1344"/>
              <a:ext cx="2064" cy="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50000"/>
                </a:lnSpc>
              </a:pPr>
              <a:r>
                <a:rPr lang="en-US" altLang="zh-CN" sz="2000">
                  <a:latin typeface="Times New Roman" charset="0"/>
                </a:rPr>
                <a:t>① a     b  iff  f(a)</a:t>
              </a:r>
              <a:r>
                <a:rPr lang="zh-CN" altLang="en-US" sz="2000">
                  <a:latin typeface="Times New Roman" charset="0"/>
                </a:rPr>
                <a:t>＝</a:t>
              </a:r>
              <a:r>
                <a:rPr lang="en-US" altLang="zh-CN" sz="2000">
                  <a:latin typeface="Times New Roman" charset="0"/>
                </a:rPr>
                <a:t>g(b)</a:t>
              </a:r>
            </a:p>
            <a:p>
              <a:pPr algn="l">
                <a:lnSpc>
                  <a:spcPct val="150000"/>
                </a:lnSpc>
              </a:pPr>
              <a:r>
                <a:rPr lang="en-US" altLang="zh-CN" sz="2000">
                  <a:latin typeface="Times New Roman" charset="0"/>
                </a:rPr>
                <a:t>② a     b  iff  f(a)</a:t>
              </a:r>
              <a:r>
                <a:rPr lang="zh-CN" altLang="en-US" sz="2000">
                  <a:latin typeface="Times New Roman" charset="0"/>
                </a:rPr>
                <a:t>＜</a:t>
              </a:r>
              <a:r>
                <a:rPr lang="en-US" altLang="zh-CN" sz="2000">
                  <a:latin typeface="Times New Roman" charset="0"/>
                </a:rPr>
                <a:t>g(b)</a:t>
              </a:r>
            </a:p>
            <a:p>
              <a:pPr algn="l">
                <a:lnSpc>
                  <a:spcPct val="150000"/>
                </a:lnSpc>
              </a:pPr>
              <a:r>
                <a:rPr lang="en-US" altLang="zh-CN" sz="2000">
                  <a:latin typeface="Times New Roman" charset="0"/>
                </a:rPr>
                <a:t>③ a     b  iff  f(a)</a:t>
              </a:r>
              <a:r>
                <a:rPr lang="zh-CN" altLang="en-US" sz="2000">
                  <a:latin typeface="Times New Roman" charset="0"/>
                </a:rPr>
                <a:t>＞</a:t>
              </a:r>
              <a:r>
                <a:rPr lang="en-US" altLang="zh-CN" sz="2000">
                  <a:latin typeface="Times New Roman" charset="0"/>
                </a:rPr>
                <a:t>g(b)</a:t>
              </a:r>
            </a:p>
          </p:txBody>
        </p:sp>
        <p:graphicFrame>
          <p:nvGraphicFramePr>
            <p:cNvPr id="20489" name="Object 7"/>
            <p:cNvGraphicFramePr>
              <a:graphicFrameLocks noChangeAspect="1"/>
            </p:cNvGraphicFramePr>
            <p:nvPr/>
          </p:nvGraphicFramePr>
          <p:xfrm>
            <a:off x="2242" y="1722"/>
            <a:ext cx="175" cy="194"/>
          </p:xfrm>
          <a:graphic>
            <a:graphicData uri="http://schemas.openxmlformats.org/presentationml/2006/ole">
              <mc:AlternateContent xmlns:mc="http://schemas.openxmlformats.org/markup-compatibility/2006">
                <mc:Choice xmlns:v="urn:schemas-microsoft-com:vml" Requires="v">
                  <p:oleObj spid="_x0000_s20642" name="Picture2" r:id="rId5" imgW="172720" imgH="190500" progId="Word.Picture.8">
                    <p:embed/>
                  </p:oleObj>
                </mc:Choice>
                <mc:Fallback>
                  <p:oleObj name="Picture2" r:id="rId5" imgW="172720" imgH="190500" progId="Word.Picture.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2" y="1722"/>
                          <a:ext cx="17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90" name="Picture 8" descr="http://www2.gdin.edu.cn/jkx/webstudy/bianyiyuanli/img/chap06/symbol02.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2232" y="2005"/>
              <a:ext cx="17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1" name="Group 20"/>
            <p:cNvGrpSpPr>
              <a:grpSpLocks/>
            </p:cNvGrpSpPr>
            <p:nvPr/>
          </p:nvGrpSpPr>
          <p:grpSpPr bwMode="auto">
            <a:xfrm>
              <a:off x="336" y="632"/>
              <a:ext cx="5088" cy="808"/>
              <a:chOff x="336" y="632"/>
              <a:chExt cx="5088" cy="808"/>
            </a:xfrm>
          </p:grpSpPr>
          <p:sp>
            <p:nvSpPr>
              <p:cNvPr id="20492" name="Text Box 3"/>
              <p:cNvSpPr txBox="1">
                <a:spLocks noChangeArrowheads="1"/>
              </p:cNvSpPr>
              <p:nvPr/>
            </p:nvSpPr>
            <p:spPr bwMode="auto">
              <a:xfrm>
                <a:off x="336" y="632"/>
                <a:ext cx="5088" cy="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50000"/>
                  </a:spcBef>
                </a:pPr>
                <a:r>
                  <a:rPr kumimoji="1" lang="zh-CN" altLang="en-US" sz="2000" dirty="0">
                    <a:latin typeface="Times New Roman" charset="0"/>
                  </a:rPr>
                  <a:t>定义 </a:t>
                </a:r>
                <a:r>
                  <a:rPr kumimoji="1" lang="en-US" altLang="zh-CN" sz="2000" dirty="0" smtClean="0">
                    <a:latin typeface="Times New Roman" charset="0"/>
                  </a:rPr>
                  <a:t>5.9  </a:t>
                </a:r>
                <a:r>
                  <a:rPr kumimoji="1" lang="zh-CN" altLang="en-US" sz="2000" dirty="0">
                    <a:latin typeface="Times New Roman" charset="0"/>
                  </a:rPr>
                  <a:t>设文法</a:t>
                </a:r>
                <a:r>
                  <a:rPr kumimoji="1" lang="en-US" altLang="zh-CN" sz="2000" dirty="0">
                    <a:latin typeface="Times New Roman" charset="0"/>
                  </a:rPr>
                  <a:t>G</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T</a:t>
                </a:r>
                <a:r>
                  <a:rPr kumimoji="1" lang="zh-CN" altLang="en-US" sz="2000" dirty="0">
                    <a:latin typeface="Times New Roman" charset="0"/>
                  </a:rPr>
                  <a:t>，</a:t>
                </a:r>
                <a:r>
                  <a:rPr kumimoji="1" lang="en-US" altLang="zh-CN" sz="2000" dirty="0">
                    <a:latin typeface="Times New Roman" charset="0"/>
                  </a:rPr>
                  <a:t>P</a:t>
                </a:r>
                <a:r>
                  <a:rPr kumimoji="1" lang="zh-CN" altLang="en-US" sz="2000" dirty="0">
                    <a:latin typeface="Times New Roman" charset="0"/>
                  </a:rPr>
                  <a:t>，</a:t>
                </a:r>
                <a:r>
                  <a:rPr kumimoji="1" lang="en-US" altLang="zh-CN" sz="2000" dirty="0">
                    <a:latin typeface="Times New Roman" charset="0"/>
                  </a:rPr>
                  <a:t>S)</a:t>
                </a:r>
                <a:r>
                  <a:rPr kumimoji="1" lang="zh-CN" altLang="en-US" sz="2000" dirty="0">
                    <a:latin typeface="Times New Roman" charset="0"/>
                  </a:rPr>
                  <a:t>，算符优先关系为     、   和      ，定义在</a:t>
                </a:r>
                <a:r>
                  <a:rPr kumimoji="1" lang="en-US" altLang="zh-CN" sz="2000" dirty="0">
                    <a:latin typeface="Times New Roman" charset="0"/>
                  </a:rPr>
                  <a:t>V</a:t>
                </a:r>
                <a:r>
                  <a:rPr kumimoji="1" lang="en-US" altLang="zh-CN" sz="2000" baseline="-30000" dirty="0">
                    <a:latin typeface="Times New Roman" charset="0"/>
                  </a:rPr>
                  <a:t>T </a:t>
                </a:r>
                <a:r>
                  <a:rPr kumimoji="1" lang="en-US" altLang="zh-CN" sz="2000" dirty="0">
                    <a:latin typeface="Times New Roman" charset="0"/>
                  </a:rPr>
                  <a:t>→N</a:t>
                </a:r>
                <a:r>
                  <a:rPr kumimoji="1" lang="en-US" altLang="zh-CN" sz="2000" baseline="30000" dirty="0">
                    <a:latin typeface="Times New Roman" charset="0"/>
                  </a:rPr>
                  <a:t>+</a:t>
                </a:r>
                <a:r>
                  <a:rPr kumimoji="1" lang="zh-CN" altLang="en-US" sz="2000" dirty="0">
                    <a:latin typeface="Times New Roman" charset="0"/>
                  </a:rPr>
                  <a:t>上的函数</a:t>
                </a:r>
                <a:r>
                  <a:rPr kumimoji="1" lang="en-US" altLang="zh-CN" sz="2000" dirty="0">
                    <a:latin typeface="Times New Roman" charset="0"/>
                  </a:rPr>
                  <a:t>f</a:t>
                </a:r>
                <a:r>
                  <a:rPr kumimoji="1" lang="zh-CN" altLang="en-US" sz="2000" dirty="0">
                    <a:latin typeface="Times New Roman" charset="0"/>
                  </a:rPr>
                  <a:t>和</a:t>
                </a:r>
                <a:r>
                  <a:rPr kumimoji="1" lang="en-US" altLang="zh-CN" sz="2000" dirty="0">
                    <a:latin typeface="Times New Roman" charset="0"/>
                  </a:rPr>
                  <a:t>g</a:t>
                </a:r>
                <a:r>
                  <a:rPr kumimoji="1" lang="zh-CN" altLang="en-US" sz="2000" dirty="0">
                    <a:latin typeface="Times New Roman" charset="0"/>
                  </a:rPr>
                  <a:t>满足下列条件，则文法</a:t>
                </a:r>
                <a:r>
                  <a:rPr kumimoji="1" lang="en-US" altLang="zh-CN" sz="2000" dirty="0">
                    <a:latin typeface="Times New Roman" charset="0"/>
                  </a:rPr>
                  <a:t>G</a:t>
                </a:r>
                <a:r>
                  <a:rPr kumimoji="1" lang="zh-CN" altLang="en-US" sz="2000" dirty="0">
                    <a:latin typeface="Times New Roman" charset="0"/>
                  </a:rPr>
                  <a:t>的</a:t>
                </a:r>
                <a:r>
                  <a:rPr kumimoji="1" lang="en-US" altLang="zh-CN" sz="2000" dirty="0">
                    <a:solidFill>
                      <a:srgbClr val="CC6600"/>
                    </a:solidFill>
                    <a:latin typeface="Times New Roman" charset="0"/>
                  </a:rPr>
                  <a:t>f</a:t>
                </a:r>
                <a:r>
                  <a:rPr kumimoji="1" lang="zh-CN" altLang="en-US" sz="2000" dirty="0">
                    <a:solidFill>
                      <a:srgbClr val="CC6600"/>
                    </a:solidFill>
                    <a:latin typeface="Times New Roman" charset="0"/>
                  </a:rPr>
                  <a:t>和</a:t>
                </a:r>
                <a:r>
                  <a:rPr kumimoji="1" lang="en-US" altLang="zh-CN" sz="2000" dirty="0">
                    <a:solidFill>
                      <a:srgbClr val="CC6600"/>
                    </a:solidFill>
                    <a:latin typeface="Times New Roman" charset="0"/>
                  </a:rPr>
                  <a:t>g</a:t>
                </a:r>
                <a:r>
                  <a:rPr kumimoji="1" lang="zh-CN" altLang="en-US" sz="2000" dirty="0">
                    <a:solidFill>
                      <a:srgbClr val="CC6600"/>
                    </a:solidFill>
                    <a:latin typeface="Times New Roman" charset="0"/>
                  </a:rPr>
                  <a:t>称为算符优先函数</a:t>
                </a:r>
                <a:r>
                  <a:rPr kumimoji="1" lang="zh-CN" altLang="en-US" sz="2000" dirty="0">
                    <a:latin typeface="Times New Roman" charset="0"/>
                  </a:rPr>
                  <a:t>。</a:t>
                </a:r>
              </a:p>
            </p:txBody>
          </p:sp>
          <p:pic>
            <p:nvPicPr>
              <p:cNvPr id="20493" name="Picture 9" descr="http://www2.gdin.edu.cn/jkx/webstudy/bianyiyuanli/img/chap06/symbol03.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640" y="672"/>
                <a:ext cx="19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94" name="Object 10"/>
              <p:cNvGraphicFramePr>
                <a:graphicFrameLocks noChangeAspect="1"/>
              </p:cNvGraphicFramePr>
              <p:nvPr/>
            </p:nvGraphicFramePr>
            <p:xfrm>
              <a:off x="4960" y="672"/>
              <a:ext cx="184" cy="204"/>
            </p:xfrm>
            <a:graphic>
              <a:graphicData uri="http://schemas.openxmlformats.org/presentationml/2006/ole">
                <mc:AlternateContent xmlns:mc="http://schemas.openxmlformats.org/markup-compatibility/2006">
                  <mc:Choice xmlns:v="urn:schemas-microsoft-com:vml" Requires="v">
                    <p:oleObj spid="_x0000_s20643" r:id="rId9" imgW="172720" imgH="190500" progId="Word.Picture.8">
                      <p:embed/>
                    </p:oleObj>
                  </mc:Choice>
                  <mc:Fallback>
                    <p:oleObj r:id="rId9" imgW="172720" imgH="190500"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0" y="672"/>
                            <a:ext cx="1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495" name="Picture 11" descr="http://www2.gdin.edu.cn/jkx/webstudy/bianyiyuanli/img/chap06/symbol02.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5176" y="693"/>
                <a:ext cx="17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0486" name="Rectangle 18"/>
          <p:cNvSpPr>
            <a:spLocks noGrp="1" noChangeArrowheads="1"/>
          </p:cNvSpPr>
          <p:nvPr>
            <p:ph type="title"/>
          </p:nvPr>
        </p:nvSpPr>
        <p:spPr>
          <a:xfrm>
            <a:off x="685800" y="685800"/>
            <a:ext cx="3344863" cy="457200"/>
          </a:xfrm>
        </p:spPr>
        <p:txBody>
          <a:bodyPr/>
          <a:lstStyle/>
          <a:p>
            <a:pPr eaLnBrk="1" hangingPunct="1"/>
            <a:r>
              <a:rPr lang="en-US" altLang="zh-CN" sz="2400" b="1" dirty="0" smtClean="0">
                <a:solidFill>
                  <a:srgbClr val="CC0099"/>
                </a:solidFill>
                <a:latin typeface="Times New Roman" charset="0"/>
                <a:ea typeface="黑体" pitchFamily="2" charset="-122"/>
              </a:rPr>
              <a:t>5.3.5</a:t>
            </a:r>
            <a:r>
              <a:rPr lang="zh-CN" altLang="en-US" sz="2400" b="1" dirty="0" smtClean="0">
                <a:solidFill>
                  <a:srgbClr val="CC0099"/>
                </a:solidFill>
                <a:latin typeface="Times New Roman" charset="0"/>
                <a:ea typeface="黑体" pitchFamily="2" charset="-122"/>
              </a:rPr>
              <a:t>　算符优先函数</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63D1A5DC-0C80-4878-820C-A5D70CDB1FFC}" type="slidenum">
              <a:rPr lang="en-US" altLang="zh-CN"/>
              <a:pPr algn="l"/>
              <a:t>19</a:t>
            </a:fld>
            <a:endParaRPr lang="en-US" altLang="zh-CN"/>
          </a:p>
        </p:txBody>
      </p:sp>
      <p:sp>
        <p:nvSpPr>
          <p:cNvPr id="21507" name="Rectangle 12"/>
          <p:cNvSpPr>
            <a:spLocks noChangeArrowheads="1"/>
          </p:cNvSpPr>
          <p:nvPr/>
        </p:nvSpPr>
        <p:spPr bwMode="auto">
          <a:xfrm>
            <a:off x="1143000" y="4914900"/>
            <a:ext cx="7162800" cy="11430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1508" name="Group 15"/>
          <p:cNvGrpSpPr>
            <a:grpSpLocks/>
          </p:cNvGrpSpPr>
          <p:nvPr/>
        </p:nvGrpSpPr>
        <p:grpSpPr bwMode="auto">
          <a:xfrm>
            <a:off x="685800" y="762000"/>
            <a:ext cx="8001000" cy="4060825"/>
            <a:chOff x="432" y="480"/>
            <a:chExt cx="5040" cy="2558"/>
          </a:xfrm>
        </p:grpSpPr>
        <p:pic>
          <p:nvPicPr>
            <p:cNvPr id="21512" name="Picture 8" descr="http://www2.gdin.edu.cn/jkx/webstudy/bianyiyuanli/img/chap06/symbol02.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050" y="516"/>
              <a:ext cx="17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Text Box 2"/>
            <p:cNvSpPr txBox="1">
              <a:spLocks noChangeArrowheads="1"/>
            </p:cNvSpPr>
            <p:nvPr/>
          </p:nvSpPr>
          <p:spPr bwMode="auto">
            <a:xfrm>
              <a:off x="432" y="480"/>
              <a:ext cx="5040" cy="2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pPr>
              <a:r>
                <a:rPr kumimoji="1" lang="zh-CN" altLang="en-US" sz="2000" dirty="0">
                  <a:solidFill>
                    <a:srgbClr val="CC6600"/>
                  </a:solidFill>
                  <a:latin typeface="Times New Roman" charset="0"/>
                </a:rPr>
                <a:t>优先函数构造方法</a:t>
              </a:r>
              <a:r>
                <a:rPr kumimoji="1" lang="zh-CN" altLang="en-US" sz="2000" dirty="0">
                  <a:latin typeface="Times New Roman" charset="0"/>
                </a:rPr>
                <a:t>    已知文法</a:t>
              </a:r>
              <a:r>
                <a:rPr kumimoji="1" lang="en-US" altLang="zh-CN" sz="2000" dirty="0">
                  <a:latin typeface="Times New Roman" charset="0"/>
                </a:rPr>
                <a:t>G[S]</a:t>
              </a:r>
              <a:r>
                <a:rPr kumimoji="1" lang="zh-CN" altLang="en-US" sz="2000" dirty="0">
                  <a:latin typeface="Times New Roman" charset="0"/>
                </a:rPr>
                <a:t>的算符优先关系     、   和     ，构造优先函数</a:t>
              </a:r>
              <a:r>
                <a:rPr kumimoji="1" lang="en-US" altLang="zh-CN" sz="2000" dirty="0">
                  <a:latin typeface="Times New Roman" charset="0"/>
                </a:rPr>
                <a:t>f</a:t>
              </a:r>
              <a:r>
                <a:rPr kumimoji="1" lang="zh-CN" altLang="en-US" sz="2000" dirty="0">
                  <a:latin typeface="Times New Roman" charset="0"/>
                </a:rPr>
                <a:t>和</a:t>
              </a:r>
              <a:r>
                <a:rPr kumimoji="1" lang="en-US" altLang="zh-CN" sz="2000" dirty="0">
                  <a:latin typeface="Times New Roman" charset="0"/>
                </a:rPr>
                <a:t>g</a:t>
              </a:r>
              <a:r>
                <a:rPr kumimoji="1" lang="zh-CN" altLang="en-US" sz="2000" dirty="0">
                  <a:latin typeface="Times New Roman" charset="0"/>
                </a:rPr>
                <a:t>步骤如下：</a:t>
              </a:r>
            </a:p>
            <a:p>
              <a:pPr algn="l">
                <a:lnSpc>
                  <a:spcPct val="130000"/>
                </a:lnSpc>
              </a:pPr>
              <a:r>
                <a:rPr kumimoji="1" lang="zh-CN" altLang="en-US" sz="2000" dirty="0">
                  <a:latin typeface="Times New Roman" charset="0"/>
                </a:rPr>
                <a:t>① 对</a:t>
              </a:r>
              <a:r>
                <a:rPr kumimoji="1" lang="en-US" altLang="zh-CN" sz="2000" dirty="0" err="1">
                  <a:latin typeface="Times New Roman" charset="0"/>
                </a:rPr>
                <a:t>a∈V</a:t>
              </a:r>
              <a:r>
                <a:rPr kumimoji="1" lang="en-US" altLang="zh-CN" sz="2000" baseline="-30000" dirty="0" err="1">
                  <a:latin typeface="Times New Roman" charset="0"/>
                </a:rPr>
                <a:t>T</a:t>
              </a:r>
              <a:r>
                <a:rPr kumimoji="1" lang="en-US" altLang="zh-CN" sz="2000" baseline="-30000" dirty="0">
                  <a:latin typeface="Times New Roman" charset="0"/>
                </a:rPr>
                <a:t>, </a:t>
              </a:r>
              <a:r>
                <a:rPr kumimoji="1" lang="zh-CN" altLang="en-US" sz="2000" dirty="0">
                  <a:latin typeface="Times New Roman" charset="0"/>
                </a:rPr>
                <a:t>，置</a:t>
              </a:r>
              <a:r>
                <a:rPr kumimoji="1" lang="en-US" altLang="zh-CN" sz="2000" dirty="0">
                  <a:latin typeface="Times New Roman" charset="0"/>
                </a:rPr>
                <a:t>f(a)←g(a)←1</a:t>
              </a:r>
              <a:r>
                <a:rPr kumimoji="1" lang="zh-CN" altLang="en-US" sz="2000" dirty="0">
                  <a:latin typeface="Times New Roman" charset="0"/>
                </a:rPr>
                <a:t>；</a:t>
              </a:r>
            </a:p>
            <a:p>
              <a:pPr algn="l">
                <a:lnSpc>
                  <a:spcPct val="130000"/>
                </a:lnSpc>
              </a:pPr>
              <a:r>
                <a:rPr kumimoji="1" lang="zh-CN" altLang="en-US" sz="2000" dirty="0">
                  <a:latin typeface="Times New Roman" charset="0"/>
                </a:rPr>
                <a:t>② 对每个关系偶对</a:t>
              </a:r>
              <a:r>
                <a:rPr kumimoji="1" lang="en-US" altLang="zh-CN" sz="2000" dirty="0">
                  <a:latin typeface="Times New Roman" charset="0"/>
                </a:rPr>
                <a:t>&lt;a</a:t>
              </a:r>
              <a:r>
                <a:rPr kumimoji="1" lang="zh-CN" altLang="en-US" sz="2000" dirty="0">
                  <a:latin typeface="Times New Roman" charset="0"/>
                </a:rPr>
                <a:t>，</a:t>
              </a:r>
              <a:r>
                <a:rPr kumimoji="1" lang="en-US" altLang="zh-CN" sz="2000" dirty="0">
                  <a:latin typeface="Times New Roman" charset="0"/>
                </a:rPr>
                <a:t>b&gt;</a:t>
              </a:r>
              <a:r>
                <a:rPr kumimoji="1" lang="zh-CN" altLang="en-US" sz="2000" dirty="0">
                  <a:latin typeface="Times New Roman" charset="0"/>
                </a:rPr>
                <a:t>，按下列情况分别计算：</a:t>
              </a:r>
            </a:p>
            <a:p>
              <a:pPr algn="l">
                <a:lnSpc>
                  <a:spcPct val="130000"/>
                </a:lnSpc>
              </a:pPr>
              <a:r>
                <a:rPr kumimoji="1" lang="zh-CN" altLang="en-US" sz="2000" dirty="0">
                  <a:latin typeface="Times New Roman" charset="0"/>
                </a:rPr>
                <a:t>    如果</a:t>
              </a:r>
              <a:r>
                <a:rPr kumimoji="1" lang="en-US" altLang="zh-CN" sz="2000" dirty="0">
                  <a:latin typeface="Times New Roman" charset="0"/>
                </a:rPr>
                <a:t>a    b</a:t>
              </a:r>
              <a:r>
                <a:rPr kumimoji="1" lang="zh-CN" altLang="en-US" sz="2000" dirty="0">
                  <a:latin typeface="Times New Roman" charset="0"/>
                </a:rPr>
                <a:t>，</a:t>
              </a:r>
              <a:r>
                <a:rPr kumimoji="1" lang="en-US" altLang="zh-CN" sz="2000" dirty="0">
                  <a:latin typeface="Times New Roman" charset="0"/>
                </a:rPr>
                <a:t>f(a)≠g(b)</a:t>
              </a:r>
              <a:r>
                <a:rPr kumimoji="1" lang="zh-CN" altLang="en-US" sz="2000" dirty="0">
                  <a:latin typeface="Times New Roman" charset="0"/>
                </a:rPr>
                <a:t>，则 </a:t>
              </a:r>
            </a:p>
            <a:p>
              <a:pPr algn="l">
                <a:lnSpc>
                  <a:spcPct val="130000"/>
                </a:lnSpc>
              </a:pPr>
              <a:r>
                <a:rPr kumimoji="1" lang="en-US" altLang="zh-CN" sz="2000" dirty="0">
                  <a:latin typeface="Times New Roman" charset="0"/>
                </a:rPr>
                <a:t>min{f(a), g(b)}←max{ f(a), g(b)}</a:t>
              </a:r>
              <a:r>
                <a:rPr kumimoji="1" lang="zh-CN" altLang="en-US" sz="2000" dirty="0">
                  <a:latin typeface="Times New Roman" charset="0"/>
                </a:rPr>
                <a:t>；</a:t>
              </a:r>
            </a:p>
            <a:p>
              <a:pPr algn="l">
                <a:lnSpc>
                  <a:spcPct val="130000"/>
                </a:lnSpc>
              </a:pPr>
              <a:r>
                <a:rPr kumimoji="1" lang="zh-CN" altLang="en-US" sz="2000" dirty="0">
                  <a:latin typeface="Times New Roman" charset="0"/>
                </a:rPr>
                <a:t>    </a:t>
              </a:r>
              <a:r>
                <a:rPr kumimoji="1" lang="zh-CN" altLang="en-US" sz="2000" dirty="0" smtClean="0">
                  <a:latin typeface="Times New Roman" charset="0"/>
                </a:rPr>
                <a:t>如果  </a:t>
              </a:r>
              <a:r>
                <a:rPr kumimoji="1" lang="en-US" altLang="zh-CN" sz="2000" dirty="0" smtClean="0">
                  <a:latin typeface="Times New Roman" charset="0"/>
                </a:rPr>
                <a:t>a     </a:t>
              </a:r>
              <a:r>
                <a:rPr kumimoji="1" lang="en-US" altLang="zh-CN" sz="2000" dirty="0">
                  <a:latin typeface="Times New Roman" charset="0"/>
                </a:rPr>
                <a:t>b</a:t>
              </a:r>
              <a:r>
                <a:rPr kumimoji="1" lang="zh-CN" altLang="en-US" sz="2000" dirty="0">
                  <a:latin typeface="Times New Roman" charset="0"/>
                </a:rPr>
                <a:t>，</a:t>
              </a:r>
              <a:r>
                <a:rPr kumimoji="1" lang="en-US" altLang="zh-CN" sz="2000" dirty="0">
                  <a:latin typeface="Times New Roman" charset="0"/>
                </a:rPr>
                <a:t>f(a)≥g(b)</a:t>
              </a:r>
              <a:r>
                <a:rPr kumimoji="1" lang="zh-CN" altLang="en-US" sz="2000" dirty="0">
                  <a:latin typeface="Times New Roman" charset="0"/>
                </a:rPr>
                <a:t>，则 </a:t>
              </a:r>
              <a:r>
                <a:rPr kumimoji="1" lang="en-US" altLang="zh-CN" sz="2000" dirty="0">
                  <a:latin typeface="Times New Roman" charset="0"/>
                </a:rPr>
                <a:t>g(b)←f(a)</a:t>
              </a:r>
              <a:r>
                <a:rPr kumimoji="1" lang="zh-CN" altLang="en-US" sz="2000" dirty="0">
                  <a:latin typeface="Times New Roman" charset="0"/>
                </a:rPr>
                <a:t>＋</a:t>
              </a:r>
              <a:r>
                <a:rPr kumimoji="1" lang="en-US" altLang="zh-CN" sz="2000" dirty="0">
                  <a:latin typeface="Times New Roman" charset="0"/>
                </a:rPr>
                <a:t>1</a:t>
              </a:r>
              <a:r>
                <a:rPr kumimoji="1" lang="zh-CN" altLang="en-US" sz="2000" dirty="0">
                  <a:latin typeface="Times New Roman" charset="0"/>
                </a:rPr>
                <a:t>；</a:t>
              </a:r>
            </a:p>
            <a:p>
              <a:pPr algn="l">
                <a:lnSpc>
                  <a:spcPct val="130000"/>
                </a:lnSpc>
              </a:pPr>
              <a:r>
                <a:rPr kumimoji="1" lang="zh-CN" altLang="en-US" sz="2000" dirty="0">
                  <a:latin typeface="Times New Roman" charset="0"/>
                </a:rPr>
                <a:t>    如果</a:t>
              </a:r>
              <a:r>
                <a:rPr kumimoji="1" lang="en-US" altLang="zh-CN" sz="2000" dirty="0">
                  <a:latin typeface="Times New Roman" charset="0"/>
                </a:rPr>
                <a:t>a    b</a:t>
              </a:r>
              <a:r>
                <a:rPr kumimoji="1" lang="zh-CN" altLang="en-US" sz="2000" dirty="0">
                  <a:latin typeface="Times New Roman" charset="0"/>
                </a:rPr>
                <a:t>，</a:t>
              </a:r>
              <a:r>
                <a:rPr kumimoji="1" lang="en-US" altLang="zh-CN" sz="2000" dirty="0">
                  <a:latin typeface="Times New Roman" charset="0"/>
                </a:rPr>
                <a:t>f(a)≤g(b)</a:t>
              </a:r>
              <a:r>
                <a:rPr kumimoji="1" lang="zh-CN" altLang="en-US" sz="2000" dirty="0">
                  <a:latin typeface="Times New Roman" charset="0"/>
                </a:rPr>
                <a:t>，则 </a:t>
              </a:r>
              <a:r>
                <a:rPr kumimoji="1" lang="en-US" altLang="zh-CN" sz="2000" dirty="0">
                  <a:latin typeface="Times New Roman" charset="0"/>
                </a:rPr>
                <a:t>f(a)←g(b)</a:t>
              </a:r>
              <a:r>
                <a:rPr kumimoji="1" lang="zh-CN" altLang="en-US" sz="2000" dirty="0">
                  <a:latin typeface="Times New Roman" charset="0"/>
                </a:rPr>
                <a:t>＋</a:t>
              </a:r>
              <a:r>
                <a:rPr kumimoji="1" lang="en-US" altLang="zh-CN" sz="2000" dirty="0">
                  <a:latin typeface="Times New Roman" charset="0"/>
                </a:rPr>
                <a:t>1</a:t>
              </a:r>
              <a:r>
                <a:rPr kumimoji="1" lang="zh-CN" altLang="en-US" sz="2000" dirty="0">
                  <a:latin typeface="Times New Roman" charset="0"/>
                </a:rPr>
                <a:t>；</a:t>
              </a:r>
            </a:p>
            <a:p>
              <a:pPr algn="l">
                <a:lnSpc>
                  <a:spcPct val="130000"/>
                </a:lnSpc>
              </a:pPr>
              <a:r>
                <a:rPr kumimoji="1" lang="zh-CN" altLang="en-US" sz="2000" dirty="0">
                  <a:latin typeface="Times New Roman" charset="0"/>
                </a:rPr>
                <a:t>③ 重复②步骤，直到</a:t>
              </a:r>
              <a:r>
                <a:rPr kumimoji="1" lang="en-US" altLang="zh-CN" sz="2000" dirty="0">
                  <a:latin typeface="Times New Roman" charset="0"/>
                </a:rPr>
                <a:t>f</a:t>
              </a:r>
              <a:r>
                <a:rPr kumimoji="1" lang="zh-CN" altLang="en-US" sz="2000" dirty="0">
                  <a:latin typeface="Times New Roman" charset="0"/>
                </a:rPr>
                <a:t>和</a:t>
              </a:r>
              <a:r>
                <a:rPr kumimoji="1" lang="en-US" altLang="zh-CN" sz="2000" dirty="0">
                  <a:latin typeface="Times New Roman" charset="0"/>
                </a:rPr>
                <a:t>g</a:t>
              </a:r>
              <a:r>
                <a:rPr kumimoji="1" lang="zh-CN" altLang="en-US" sz="2000" dirty="0">
                  <a:latin typeface="Times New Roman" charset="0"/>
                </a:rPr>
                <a:t>函数不再变化（或称过程收敛），或者</a:t>
              </a:r>
              <a:r>
                <a:rPr kumimoji="1" lang="en-US" altLang="zh-CN" sz="2000" dirty="0">
                  <a:latin typeface="Times New Roman" charset="0"/>
                </a:rPr>
                <a:t>f</a:t>
              </a:r>
              <a:r>
                <a:rPr kumimoji="1" lang="zh-CN" altLang="en-US" sz="2000" dirty="0">
                  <a:latin typeface="Times New Roman" charset="0"/>
                </a:rPr>
                <a:t>和</a:t>
              </a:r>
              <a:r>
                <a:rPr kumimoji="1" lang="en-US" altLang="zh-CN" sz="2000" dirty="0">
                  <a:latin typeface="Times New Roman" charset="0"/>
                </a:rPr>
                <a:t>g</a:t>
              </a:r>
              <a:r>
                <a:rPr kumimoji="1" lang="zh-CN" altLang="en-US" sz="2000" dirty="0">
                  <a:latin typeface="Times New Roman" charset="0"/>
                </a:rPr>
                <a:t>函数有值大于</a:t>
              </a:r>
              <a:r>
                <a:rPr kumimoji="1" lang="en-US" altLang="zh-CN" sz="2000" dirty="0">
                  <a:latin typeface="Times New Roman" charset="0"/>
                </a:rPr>
                <a:t>2︱V</a:t>
              </a:r>
              <a:r>
                <a:rPr kumimoji="1" lang="en-US" altLang="zh-CN" sz="2000" baseline="-30000" dirty="0">
                  <a:latin typeface="Times New Roman" charset="0"/>
                </a:rPr>
                <a:t>T</a:t>
              </a:r>
              <a:r>
                <a:rPr kumimoji="1" lang="en-US" altLang="zh-CN" sz="2000" dirty="0">
                  <a:latin typeface="Times New Roman" charset="0"/>
                </a:rPr>
                <a:t>︱</a:t>
              </a:r>
              <a:r>
                <a:rPr kumimoji="1" lang="zh-CN" altLang="en-US" sz="2000" dirty="0">
                  <a:latin typeface="Times New Roman" charset="0"/>
                </a:rPr>
                <a:t>为止。后一种情况判定</a:t>
              </a:r>
              <a:r>
                <a:rPr kumimoji="1" lang="en-US" altLang="zh-CN" sz="2000" dirty="0">
                  <a:latin typeface="Times New Roman" charset="0"/>
                </a:rPr>
                <a:t>f</a:t>
              </a:r>
              <a:r>
                <a:rPr kumimoji="1" lang="zh-CN" altLang="en-US" sz="2000" dirty="0">
                  <a:latin typeface="Times New Roman" charset="0"/>
                </a:rPr>
                <a:t>和</a:t>
              </a:r>
              <a:r>
                <a:rPr kumimoji="1" lang="en-US" altLang="zh-CN" sz="2000" dirty="0">
                  <a:latin typeface="Times New Roman" charset="0"/>
                </a:rPr>
                <a:t>g</a:t>
              </a:r>
              <a:r>
                <a:rPr kumimoji="1" lang="zh-CN" altLang="en-US" sz="2000" dirty="0">
                  <a:latin typeface="Times New Roman" charset="0"/>
                </a:rPr>
                <a:t>函数不存在。 </a:t>
              </a:r>
            </a:p>
          </p:txBody>
        </p:sp>
        <p:pic>
          <p:nvPicPr>
            <p:cNvPr id="21514" name="Picture 3" descr="http://www2.gdin.edu.cn/jkx/webstudy/bianyiyuanli/img/chap06/symbol03.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1392" y="1526"/>
              <a:ext cx="19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15" name="Object 4"/>
            <p:cNvGraphicFramePr>
              <a:graphicFrameLocks noChangeAspect="1"/>
            </p:cNvGraphicFramePr>
            <p:nvPr>
              <p:extLst>
                <p:ext uri="{D42A27DB-BD31-4B8C-83A1-F6EECF244321}">
                  <p14:modId xmlns:p14="http://schemas.microsoft.com/office/powerpoint/2010/main" val="3630544425"/>
                </p:ext>
              </p:extLst>
            </p:nvPr>
          </p:nvGraphicFramePr>
          <p:xfrm>
            <a:off x="1488" y="2038"/>
            <a:ext cx="184" cy="204"/>
          </p:xfrm>
          <a:graphic>
            <a:graphicData uri="http://schemas.openxmlformats.org/presentationml/2006/ole">
              <mc:AlternateContent xmlns:mc="http://schemas.openxmlformats.org/markup-compatibility/2006">
                <mc:Choice xmlns:v="urn:schemas-microsoft-com:vml" Requires="v">
                  <p:oleObj spid="_x0000_s21665" r:id="rId7" imgW="172720" imgH="190500" progId="Word.Picture.8">
                    <p:embed/>
                  </p:oleObj>
                </mc:Choice>
                <mc:Fallback>
                  <p:oleObj r:id="rId7" imgW="172720" imgH="19050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8" y="2038"/>
                          <a:ext cx="1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516" name="Picture 5" descr="http://www2.gdin.edu.cn/jkx/webstudy/bianyiyuanli/img/chap06/symbol02.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400" y="2302"/>
              <a:ext cx="17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Picture 6" descr="http://www2.gdin.edu.cn/jkx/webstudy/bianyiyuanli/img/chap06/symbol03.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4395" y="515"/>
              <a:ext cx="19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18" name="Object 7"/>
            <p:cNvGraphicFramePr>
              <a:graphicFrameLocks noChangeAspect="1"/>
            </p:cNvGraphicFramePr>
            <p:nvPr/>
          </p:nvGraphicFramePr>
          <p:xfrm>
            <a:off x="4692" y="514"/>
            <a:ext cx="184" cy="204"/>
          </p:xfrm>
          <a:graphic>
            <a:graphicData uri="http://schemas.openxmlformats.org/presentationml/2006/ole">
              <mc:AlternateContent xmlns:mc="http://schemas.openxmlformats.org/markup-compatibility/2006">
                <mc:Choice xmlns:v="urn:schemas-microsoft-com:vml" Requires="v">
                  <p:oleObj spid="_x0000_s21666" r:id="rId9" imgW="172720" imgH="190500" progId="Word.Picture.8">
                    <p:embed/>
                  </p:oleObj>
                </mc:Choice>
                <mc:Fallback>
                  <p:oleObj r:id="rId9" imgW="172720" imgH="190500" progId="Word.Picture.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2" y="514"/>
                          <a:ext cx="18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1509" name="Text Box 10"/>
          <p:cNvSpPr txBox="1">
            <a:spLocks noChangeArrowheads="1"/>
          </p:cNvSpPr>
          <p:nvPr/>
        </p:nvSpPr>
        <p:spPr bwMode="auto">
          <a:xfrm>
            <a:off x="1295400" y="4876800"/>
            <a:ext cx="6858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65188" indent="-8651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50000"/>
              </a:spcBef>
            </a:pPr>
            <a:r>
              <a:rPr kumimoji="1" lang="zh-CN" altLang="en-US" sz="2000" dirty="0" smtClean="0">
                <a:latin typeface="Times New Roman" charset="0"/>
              </a:rPr>
              <a:t>例</a:t>
            </a:r>
            <a:r>
              <a:rPr kumimoji="1" lang="en-US" altLang="zh-CN" sz="2000" dirty="0" smtClean="0">
                <a:latin typeface="Times New Roman" charset="0"/>
              </a:rPr>
              <a:t>5.3 </a:t>
            </a:r>
            <a:r>
              <a:rPr kumimoji="1" lang="zh-CN" altLang="en-US" sz="2000" dirty="0">
                <a:latin typeface="Times New Roman" charset="0"/>
              </a:rPr>
              <a:t>根据</a:t>
            </a:r>
            <a:r>
              <a:rPr kumimoji="1" lang="zh-CN" altLang="en-US" sz="2000" dirty="0" smtClean="0">
                <a:latin typeface="Times New Roman" charset="0"/>
              </a:rPr>
              <a:t>例</a:t>
            </a:r>
            <a:r>
              <a:rPr kumimoji="1" lang="en-US" altLang="zh-CN" sz="2000" dirty="0" smtClean="0">
                <a:latin typeface="Times New Roman" charset="0"/>
              </a:rPr>
              <a:t>5.2</a:t>
            </a:r>
            <a:r>
              <a:rPr kumimoji="1" lang="zh-CN" altLang="en-US" sz="2000" dirty="0">
                <a:latin typeface="Times New Roman" charset="0"/>
              </a:rPr>
              <a:t>中文法</a:t>
            </a:r>
            <a:r>
              <a:rPr kumimoji="1" lang="en-US" altLang="zh-CN" sz="2000" dirty="0">
                <a:latin typeface="Times New Roman" charset="0"/>
              </a:rPr>
              <a:t>G[E]</a:t>
            </a:r>
            <a:r>
              <a:rPr kumimoji="1" lang="zh-CN" altLang="en-US" sz="2000" dirty="0">
                <a:latin typeface="Times New Roman" charset="0"/>
              </a:rPr>
              <a:t>的优先关系矩阵，试构造其算符优先函数。</a:t>
            </a:r>
          </a:p>
        </p:txBody>
      </p:sp>
      <p:sp>
        <p:nvSpPr>
          <p:cNvPr id="21510" name="Text Box 11"/>
          <p:cNvSpPr txBox="1">
            <a:spLocks noChangeArrowheads="1"/>
          </p:cNvSpPr>
          <p:nvPr/>
        </p:nvSpPr>
        <p:spPr bwMode="auto">
          <a:xfrm>
            <a:off x="2735263" y="5622925"/>
            <a:ext cx="510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000">
                <a:latin typeface="Times New Roman" charset="0"/>
              </a:rPr>
              <a:t>构造算符优先函数</a:t>
            </a:r>
            <a:r>
              <a:rPr lang="zh-CN" altLang="en-US" sz="2000">
                <a:latin typeface="Times New Roman" charset="0"/>
                <a:hlinkClick r:id="rId10"/>
              </a:rPr>
              <a:t>过程演示</a:t>
            </a:r>
            <a:r>
              <a:rPr lang="zh-CN" altLang="en-US" sz="2000">
                <a:latin typeface="Times New Roman" charset="0"/>
              </a:rPr>
              <a:t>。</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975" y="3882788"/>
            <a:ext cx="8253249" cy="2215991"/>
          </a:xfrm>
          <a:prstGeom prst="rect">
            <a:avLst/>
          </a:prstGeom>
          <a:noFill/>
        </p:spPr>
        <p:txBody>
          <a:bodyPr wrap="square" rtlCol="0">
            <a:spAutoFit/>
          </a:bodyPr>
          <a:lstStyle/>
          <a:p>
            <a:pPr marL="457200" indent="-457200" algn="l">
              <a:lnSpc>
                <a:spcPct val="150000"/>
              </a:lnSpc>
              <a:buFont typeface="Arial" pitchFamily="34" charset="0"/>
              <a:buChar char="•"/>
            </a:pPr>
            <a:r>
              <a:rPr lang="zh-CN" altLang="en-US" sz="2000" b="1" dirty="0" smtClean="0">
                <a:latin typeface="+mn-ea"/>
                <a:ea typeface="+mn-ea"/>
              </a:rPr>
              <a:t>关键</a:t>
            </a:r>
            <a:r>
              <a:rPr lang="zh-CN" altLang="en-US" sz="2000" b="1" dirty="0">
                <a:latin typeface="+mn-ea"/>
                <a:ea typeface="+mn-ea"/>
              </a:rPr>
              <a:t>问题</a:t>
            </a:r>
            <a:r>
              <a:rPr lang="zh-CN" altLang="en-US" sz="2000" b="1" dirty="0" smtClean="0">
                <a:latin typeface="+mn-ea"/>
                <a:ea typeface="+mn-ea"/>
              </a:rPr>
              <a:t>句柄的确定</a:t>
            </a:r>
            <a:endParaRPr lang="en-US" altLang="zh-CN" sz="2000" b="1" dirty="0" smtClean="0">
              <a:latin typeface="+mn-ea"/>
              <a:ea typeface="+mn-ea"/>
            </a:endParaRPr>
          </a:p>
          <a:p>
            <a:pPr marL="914400" lvl="1" indent="-457200" algn="l">
              <a:lnSpc>
                <a:spcPct val="150000"/>
              </a:lnSpc>
              <a:buFont typeface="Arial" pitchFamily="34" charset="0"/>
              <a:buChar char="•"/>
            </a:pPr>
            <a:r>
              <a:rPr lang="zh-CN" altLang="en-US" sz="2000" b="1" dirty="0" smtClean="0">
                <a:latin typeface="+mn-ea"/>
                <a:ea typeface="+mn-ea"/>
              </a:rPr>
              <a:t>句柄最</a:t>
            </a:r>
            <a:r>
              <a:rPr lang="zh-CN" altLang="en-US" sz="2000" b="1" dirty="0">
                <a:latin typeface="+mn-ea"/>
                <a:ea typeface="+mn-ea"/>
              </a:rPr>
              <a:t>左</a:t>
            </a:r>
            <a:r>
              <a:rPr lang="zh-CN" altLang="en-US" sz="2000" b="1" dirty="0" smtClean="0">
                <a:latin typeface="+mn-ea"/>
                <a:ea typeface="+mn-ea"/>
              </a:rPr>
              <a:t>性：从左至右分析栈顶形成的一定是最左的直接短语</a:t>
            </a:r>
            <a:endParaRPr lang="en-US" altLang="zh-CN" sz="2000" b="1" dirty="0" smtClean="0">
              <a:latin typeface="+mn-ea"/>
              <a:ea typeface="+mn-ea"/>
            </a:endParaRPr>
          </a:p>
          <a:p>
            <a:pPr marL="914400" lvl="1" indent="-457200" algn="l">
              <a:lnSpc>
                <a:spcPct val="150000"/>
              </a:lnSpc>
              <a:buFont typeface="Arial" pitchFamily="34" charset="0"/>
              <a:buChar char="•"/>
            </a:pPr>
            <a:r>
              <a:rPr lang="zh-CN" altLang="en-US" sz="2000" b="1" dirty="0" smtClean="0">
                <a:latin typeface="+mn-ea"/>
                <a:ea typeface="+mn-ea"/>
              </a:rPr>
              <a:t>确定句柄</a:t>
            </a:r>
            <a:r>
              <a:rPr lang="zh-CN" altLang="en-US" sz="2000" b="1" dirty="0">
                <a:latin typeface="+mn-ea"/>
                <a:ea typeface="+mn-ea"/>
              </a:rPr>
              <a:t>的首尾</a:t>
            </a:r>
            <a:r>
              <a:rPr lang="zh-CN" altLang="en-US" sz="2000" b="1" dirty="0" smtClean="0">
                <a:latin typeface="+mn-ea"/>
                <a:ea typeface="+mn-ea"/>
              </a:rPr>
              <a:t>位置</a:t>
            </a:r>
            <a:endParaRPr lang="en-US" altLang="zh-CN" sz="2000" b="1" dirty="0" smtClean="0">
              <a:latin typeface="+mn-ea"/>
              <a:ea typeface="+mn-ea"/>
            </a:endParaRPr>
          </a:p>
          <a:p>
            <a:pPr marL="1371600" lvl="2" indent="-457200" algn="l">
              <a:lnSpc>
                <a:spcPct val="150000"/>
              </a:lnSpc>
              <a:buFont typeface="Arial" pitchFamily="34" charset="0"/>
              <a:buChar char="•"/>
            </a:pPr>
            <a:r>
              <a:rPr lang="zh-CN" altLang="en-US" sz="1600" b="1" dirty="0" smtClean="0">
                <a:solidFill>
                  <a:srgbClr val="0000FF"/>
                </a:solidFill>
                <a:latin typeface="+mn-ea"/>
                <a:ea typeface="+mn-ea"/>
              </a:rPr>
              <a:t>优先</a:t>
            </a:r>
            <a:r>
              <a:rPr lang="zh-CN" altLang="en-US" sz="1600" b="1" dirty="0">
                <a:solidFill>
                  <a:srgbClr val="0000FF"/>
                </a:solidFill>
                <a:latin typeface="+mn-ea"/>
                <a:ea typeface="+mn-ea"/>
              </a:rPr>
              <a:t>分析</a:t>
            </a:r>
            <a:r>
              <a:rPr lang="zh-CN" altLang="en-US" sz="1600" b="1" dirty="0" smtClean="0">
                <a:solidFill>
                  <a:srgbClr val="0000FF"/>
                </a:solidFill>
                <a:latin typeface="+mn-ea"/>
                <a:ea typeface="+mn-ea"/>
              </a:rPr>
              <a:t>法</a:t>
            </a:r>
            <a:endParaRPr lang="en-US" altLang="zh-CN" sz="1600" b="1" dirty="0" smtClean="0">
              <a:solidFill>
                <a:srgbClr val="0000FF"/>
              </a:solidFill>
              <a:latin typeface="+mn-ea"/>
              <a:ea typeface="+mn-ea"/>
            </a:endParaRPr>
          </a:p>
          <a:p>
            <a:pPr marL="1371600" lvl="2" indent="-457200" algn="l">
              <a:lnSpc>
                <a:spcPct val="150000"/>
              </a:lnSpc>
              <a:buFont typeface="Arial" pitchFamily="34" charset="0"/>
              <a:buChar char="•"/>
            </a:pPr>
            <a:r>
              <a:rPr lang="zh-CN" altLang="en-US" sz="1600" b="1" dirty="0" smtClean="0">
                <a:latin typeface="+mn-ea"/>
                <a:ea typeface="+mn-ea"/>
              </a:rPr>
              <a:t>状态</a:t>
            </a:r>
            <a:r>
              <a:rPr lang="zh-CN" altLang="en-US" sz="1600" b="1" dirty="0">
                <a:latin typeface="+mn-ea"/>
                <a:ea typeface="+mn-ea"/>
              </a:rPr>
              <a:t>分析法</a:t>
            </a:r>
            <a:endParaRPr lang="zh-CN" altLang="en-US" sz="2000" dirty="0">
              <a:latin typeface="+mn-ea"/>
              <a:ea typeface="+mn-ea"/>
            </a:endParaRPr>
          </a:p>
        </p:txBody>
      </p:sp>
      <p:sp>
        <p:nvSpPr>
          <p:cNvPr id="3" name="标题 2"/>
          <p:cNvSpPr>
            <a:spLocks noGrp="1"/>
          </p:cNvSpPr>
          <p:nvPr>
            <p:ph type="ctrTitle"/>
          </p:nvPr>
        </p:nvSpPr>
        <p:spPr>
          <a:xfrm>
            <a:off x="338137" y="387824"/>
            <a:ext cx="7772400" cy="602776"/>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eaLnBrk="1" hangingPunct="1">
              <a:lnSpc>
                <a:spcPct val="150000"/>
              </a:lnSpc>
            </a:pPr>
            <a:r>
              <a:rPr lang="zh-CN" altLang="en-US" sz="3200" b="1" kern="1200" dirty="0">
                <a:latin typeface="Times New Roman" charset="0"/>
                <a:ea typeface="黑体" pitchFamily="2" charset="-122"/>
              </a:rPr>
              <a:t>自底向上</a:t>
            </a:r>
            <a:r>
              <a:rPr lang="zh-CN" altLang="en-US" sz="3200" b="1" kern="1200" dirty="0" smtClean="0">
                <a:latin typeface="Times New Roman" charset="0"/>
                <a:ea typeface="黑体" pitchFamily="2" charset="-122"/>
              </a:rPr>
              <a:t>语法分析   句子 </a:t>
            </a:r>
            <a:r>
              <a:rPr lang="el-GR" altLang="zh-CN" sz="3200" b="1" kern="1200" dirty="0" smtClean="0">
                <a:latin typeface="Times New Roman" charset="0"/>
                <a:ea typeface="黑体" pitchFamily="2" charset="-122"/>
              </a:rPr>
              <a:t>α</a:t>
            </a:r>
            <a:r>
              <a:rPr lang="en-US" altLang="zh-CN" sz="3200" b="1" kern="1200" dirty="0" smtClean="0">
                <a:latin typeface="Times New Roman" charset="0"/>
                <a:ea typeface="黑体" pitchFamily="2" charset="-122"/>
              </a:rPr>
              <a:t>&lt;==S</a:t>
            </a:r>
            <a:endParaRPr lang="zh-CN" altLang="en-US" sz="3200" b="1" kern="1200" dirty="0">
              <a:latin typeface="Times New Roman" charset="0"/>
              <a:ea typeface="黑体" pitchFamily="2" charset="-122"/>
            </a:endParaRPr>
          </a:p>
        </p:txBody>
      </p:sp>
      <p:sp>
        <p:nvSpPr>
          <p:cNvPr id="6" name="Text Box 10"/>
          <p:cNvSpPr txBox="1">
            <a:spLocks noChangeArrowheads="1"/>
          </p:cNvSpPr>
          <p:nvPr/>
        </p:nvSpPr>
        <p:spPr bwMode="auto">
          <a:xfrm>
            <a:off x="531125" y="990600"/>
            <a:ext cx="7381875"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10000"/>
              </a:spcBef>
              <a:defRPr/>
            </a:pPr>
            <a:r>
              <a:rPr kumimoji="1" lang="zh-CN" altLang="en-US" sz="2000" b="1" dirty="0">
                <a:effectLst>
                  <a:outerShdw blurRad="38100" dist="38100" dir="2700000" algn="tl">
                    <a:srgbClr val="C0C0C0"/>
                  </a:outerShdw>
                </a:effectLst>
                <a:latin typeface="Times New Roman" pitchFamily="18" charset="0"/>
              </a:rPr>
              <a:t>短语的理解：</a:t>
            </a:r>
          </a:p>
          <a:p>
            <a:pPr algn="l" eaLnBrk="1" hangingPunct="1">
              <a:lnSpc>
                <a:spcPct val="120000"/>
              </a:lnSpc>
              <a:spcBef>
                <a:spcPct val="10000"/>
              </a:spcBef>
              <a:defRPr/>
            </a:pPr>
            <a:r>
              <a:rPr kumimoji="1" lang="zh-CN" altLang="en-US" sz="2000" b="1" dirty="0">
                <a:latin typeface="Times New Roman" pitchFamily="18" charset="0"/>
              </a:rPr>
              <a:t>        “</a:t>
            </a:r>
            <a:r>
              <a:rPr kumimoji="1" lang="en-US" altLang="zh-CN" sz="2000" b="1" dirty="0">
                <a:latin typeface="Times New Roman" pitchFamily="18" charset="0"/>
              </a:rPr>
              <a:t>αβδ</a:t>
            </a:r>
            <a:r>
              <a:rPr kumimoji="1" lang="zh-CN" altLang="en-US" sz="2000" b="1" dirty="0">
                <a:latin typeface="Times New Roman" pitchFamily="18" charset="0"/>
              </a:rPr>
              <a:t>是文法</a:t>
            </a:r>
            <a:r>
              <a:rPr kumimoji="1" lang="en-US" altLang="zh-CN" sz="2000" b="1" dirty="0">
                <a:latin typeface="Times New Roman" pitchFamily="18" charset="0"/>
              </a:rPr>
              <a:t>G</a:t>
            </a:r>
            <a:r>
              <a:rPr kumimoji="1" lang="zh-CN" altLang="en-US" sz="2000" b="1" dirty="0">
                <a:latin typeface="Times New Roman" pitchFamily="18" charset="0"/>
              </a:rPr>
              <a:t>的句型”，即</a:t>
            </a:r>
            <a:r>
              <a:rPr kumimoji="1" lang="en-US" altLang="zh-CN" sz="2000" b="1" dirty="0">
                <a:latin typeface="Times New Roman" pitchFamily="18" charset="0"/>
              </a:rPr>
              <a:t>S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αβδ</a:t>
            </a:r>
          </a:p>
          <a:p>
            <a:pPr algn="l" eaLnBrk="1" hangingPunct="1">
              <a:lnSpc>
                <a:spcPct val="120000"/>
              </a:lnSpc>
              <a:spcBef>
                <a:spcPct val="10000"/>
              </a:spcBef>
              <a:defRPr/>
            </a:pPr>
            <a:r>
              <a:rPr kumimoji="1" lang="en-US" altLang="zh-CN" sz="2000" b="1" dirty="0">
                <a:latin typeface="Times New Roman" pitchFamily="18" charset="0"/>
              </a:rPr>
              <a:t>        “S</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α</a:t>
            </a:r>
            <a:r>
              <a:rPr kumimoji="1" lang="en-US" altLang="zh-CN" sz="2000" b="1" dirty="0" err="1">
                <a:latin typeface="Times New Roman" pitchFamily="18" charset="0"/>
              </a:rPr>
              <a:t>Aδ</a:t>
            </a:r>
            <a:r>
              <a:rPr kumimoji="1" lang="zh-CN" altLang="en-US" sz="2000" b="1" dirty="0">
                <a:latin typeface="Times New Roman" pitchFamily="18" charset="0"/>
              </a:rPr>
              <a:t>且</a:t>
            </a:r>
            <a:r>
              <a:rPr kumimoji="1" lang="en-US" altLang="zh-CN" sz="2000" b="1" dirty="0">
                <a:latin typeface="Times New Roman" pitchFamily="18" charset="0"/>
              </a:rPr>
              <a:t>A</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β”</a:t>
            </a:r>
            <a:r>
              <a:rPr kumimoji="1" lang="zh-CN" altLang="en-US" sz="2000" b="1" dirty="0">
                <a:latin typeface="Times New Roman" pitchFamily="18" charset="0"/>
              </a:rPr>
              <a:t>，即</a:t>
            </a:r>
            <a:r>
              <a:rPr kumimoji="1" lang="en-US" altLang="zh-CN" sz="2000" b="1" dirty="0">
                <a:latin typeface="Times New Roman" pitchFamily="18" charset="0"/>
              </a:rPr>
              <a:t>S</a:t>
            </a:r>
            <a:r>
              <a:rPr kumimoji="1" lang="en-US" altLang="zh-CN" sz="2000" b="1" dirty="0">
                <a:latin typeface="Times New Roman" pitchFamily="18" charset="0"/>
                <a:sym typeface="Symbol" pitchFamily="18" charset="2"/>
              </a:rPr>
              <a:t> … </a:t>
            </a:r>
            <a:r>
              <a:rPr kumimoji="1" lang="en-US" altLang="zh-CN" sz="2000" b="1" dirty="0">
                <a:latin typeface="Times New Roman" pitchFamily="18" charset="0"/>
              </a:rPr>
              <a:t>α</a:t>
            </a:r>
            <a:r>
              <a:rPr kumimoji="1" lang="en-US" altLang="zh-CN" sz="2000" b="1" dirty="0" err="1">
                <a:latin typeface="Times New Roman" pitchFamily="18" charset="0"/>
              </a:rPr>
              <a:t>Aδ</a:t>
            </a:r>
            <a:r>
              <a:rPr kumimoji="1" lang="en-US" altLang="zh-CN" sz="2000" b="1" dirty="0">
                <a:latin typeface="Times New Roman" pitchFamily="18" charset="0"/>
              </a:rPr>
              <a:t> </a:t>
            </a:r>
            <a:r>
              <a:rPr kumimoji="1" lang="en-US" altLang="zh-CN" sz="2000" b="1" dirty="0">
                <a:latin typeface="Times New Roman" pitchFamily="18" charset="0"/>
                <a:sym typeface="Symbol" pitchFamily="18" charset="2"/>
              </a:rPr>
              <a:t> …  </a:t>
            </a:r>
            <a:r>
              <a:rPr kumimoji="1" lang="en-US" altLang="zh-CN" sz="2000" b="1" dirty="0">
                <a:latin typeface="Times New Roman" pitchFamily="18" charset="0"/>
              </a:rPr>
              <a:t>αβδ</a:t>
            </a:r>
          </a:p>
          <a:p>
            <a:pPr algn="l" eaLnBrk="1" hangingPunct="1">
              <a:lnSpc>
                <a:spcPct val="120000"/>
              </a:lnSpc>
              <a:spcBef>
                <a:spcPct val="10000"/>
              </a:spcBef>
              <a:defRPr/>
            </a:pPr>
            <a:endParaRPr kumimoji="1" lang="en-US" altLang="zh-CN" sz="2000" b="1" dirty="0">
              <a:latin typeface="Times New Roman" pitchFamily="18" charset="0"/>
            </a:endParaRPr>
          </a:p>
          <a:p>
            <a:pPr algn="l" eaLnBrk="1" hangingPunct="1">
              <a:lnSpc>
                <a:spcPct val="120000"/>
              </a:lnSpc>
              <a:spcBef>
                <a:spcPct val="10000"/>
              </a:spcBef>
              <a:defRPr/>
            </a:pPr>
            <a:r>
              <a:rPr kumimoji="1" lang="zh-CN" altLang="en-US" sz="2000" b="1" dirty="0" smtClean="0">
                <a:latin typeface="Times New Roman" pitchFamily="18" charset="0"/>
              </a:rPr>
              <a:t>如果</a:t>
            </a:r>
            <a:r>
              <a:rPr kumimoji="1" lang="en-US" altLang="zh-CN" sz="2000" b="1" dirty="0">
                <a:latin typeface="Times New Roman" pitchFamily="18" charset="0"/>
              </a:rPr>
              <a:t>β</a:t>
            </a:r>
            <a:r>
              <a:rPr kumimoji="1" lang="zh-CN" altLang="en-US" sz="2000" b="1" dirty="0">
                <a:latin typeface="Times New Roman" pitchFamily="18" charset="0"/>
              </a:rPr>
              <a:t>是句型</a:t>
            </a:r>
            <a:r>
              <a:rPr kumimoji="1" lang="en-US" altLang="zh-CN" sz="2000" b="1" dirty="0">
                <a:latin typeface="Times New Roman" pitchFamily="18" charset="0"/>
              </a:rPr>
              <a:t>αβδ</a:t>
            </a:r>
            <a:r>
              <a:rPr kumimoji="1" lang="zh-CN" altLang="en-US" sz="2000" b="1" dirty="0">
                <a:latin typeface="Times New Roman" pitchFamily="18" charset="0"/>
              </a:rPr>
              <a:t>的、相对于</a:t>
            </a:r>
            <a:r>
              <a:rPr kumimoji="1" lang="en-US" altLang="zh-CN" sz="2000" b="1" dirty="0">
                <a:latin typeface="Times New Roman" pitchFamily="18" charset="0"/>
              </a:rPr>
              <a:t>A</a:t>
            </a:r>
            <a:r>
              <a:rPr kumimoji="1" lang="zh-CN" altLang="en-US" sz="2000" b="1" dirty="0">
                <a:latin typeface="Times New Roman" pitchFamily="18" charset="0"/>
              </a:rPr>
              <a:t>的短语，则至少存在一个推导，使得</a:t>
            </a:r>
            <a:r>
              <a:rPr kumimoji="1" lang="en-US" altLang="zh-CN" sz="2000" b="1" dirty="0">
                <a:latin typeface="Times New Roman" pitchFamily="18" charset="0"/>
              </a:rPr>
              <a:t>α</a:t>
            </a:r>
            <a:r>
              <a:rPr kumimoji="1" lang="en-US" altLang="zh-CN" sz="2000" b="1" dirty="0" err="1">
                <a:latin typeface="Times New Roman" pitchFamily="18" charset="0"/>
              </a:rPr>
              <a:t>Aδ</a:t>
            </a:r>
            <a:r>
              <a:rPr kumimoji="1" lang="en-US" altLang="zh-CN" sz="2000" b="1" dirty="0">
                <a:latin typeface="Times New Roman" pitchFamily="18" charset="0"/>
              </a:rPr>
              <a:t>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αβδ</a:t>
            </a:r>
            <a:r>
              <a:rPr kumimoji="1" lang="zh-CN" altLang="en-US" sz="2000" b="1" dirty="0">
                <a:latin typeface="Times New Roman" pitchFamily="18" charset="0"/>
              </a:rPr>
              <a:t>，或者</a:t>
            </a:r>
            <a:r>
              <a:rPr kumimoji="1" lang="en-US" altLang="zh-CN" sz="2000" b="1" dirty="0">
                <a:latin typeface="Times New Roman" pitchFamily="18" charset="0"/>
              </a:rPr>
              <a:t>αβδ</a:t>
            </a:r>
            <a:r>
              <a:rPr kumimoji="1" lang="en-US" altLang="zh-CN" sz="2000" b="1" dirty="0">
                <a:latin typeface="宋体" pitchFamily="2" charset="-122"/>
                <a:sym typeface="Symbol" pitchFamily="18" charset="2"/>
              </a:rPr>
              <a:t></a:t>
            </a:r>
            <a:r>
              <a:rPr kumimoji="1" lang="en-US" altLang="zh-CN" sz="2000" b="1" dirty="0">
                <a:latin typeface="Times New Roman" pitchFamily="18" charset="0"/>
              </a:rPr>
              <a:t> α</a:t>
            </a:r>
            <a:r>
              <a:rPr kumimoji="1" lang="en-US" altLang="zh-CN" sz="2000" b="1" dirty="0" err="1">
                <a:latin typeface="Times New Roman" pitchFamily="18" charset="0"/>
              </a:rPr>
              <a:t>Aδ</a:t>
            </a:r>
            <a:r>
              <a:rPr kumimoji="1" lang="zh-CN" altLang="en-US" sz="2000" b="1" dirty="0">
                <a:latin typeface="Times New Roman" pitchFamily="18" charset="0"/>
              </a:rPr>
              <a:t>。</a:t>
            </a:r>
          </a:p>
          <a:p>
            <a:pPr algn="l" eaLnBrk="1" hangingPunct="1">
              <a:lnSpc>
                <a:spcPct val="120000"/>
              </a:lnSpc>
              <a:spcBef>
                <a:spcPct val="10000"/>
              </a:spcBef>
              <a:defRPr/>
            </a:pPr>
            <a:r>
              <a:rPr kumimoji="1" lang="zh-CN" altLang="en-US" sz="2000" b="1" dirty="0" smtClean="0">
                <a:latin typeface="Times New Roman" pitchFamily="18" charset="0"/>
              </a:rPr>
              <a:t>如果</a:t>
            </a:r>
            <a:r>
              <a:rPr kumimoji="1" lang="en-US" altLang="zh-CN" sz="2000" b="1" dirty="0">
                <a:latin typeface="Times New Roman" pitchFamily="18" charset="0"/>
              </a:rPr>
              <a:t>β</a:t>
            </a:r>
            <a:r>
              <a:rPr kumimoji="1" lang="zh-CN" altLang="en-US" sz="2000" b="1" dirty="0">
                <a:latin typeface="Times New Roman" pitchFamily="18" charset="0"/>
              </a:rPr>
              <a:t>是直接短语，则</a:t>
            </a:r>
            <a:r>
              <a:rPr kumimoji="1" lang="en-US" altLang="zh-CN" sz="2000" b="1" dirty="0">
                <a:latin typeface="Times New Roman" pitchFamily="18" charset="0"/>
              </a:rPr>
              <a:t>α</a:t>
            </a:r>
            <a:r>
              <a:rPr kumimoji="1" lang="en-US" altLang="zh-CN" sz="2000" b="1" dirty="0" err="1">
                <a:latin typeface="Times New Roman" pitchFamily="18" charset="0"/>
              </a:rPr>
              <a:t>Aδ</a:t>
            </a:r>
            <a:r>
              <a:rPr kumimoji="1" lang="en-US" altLang="zh-CN" sz="2000" b="1" dirty="0">
                <a:latin typeface="Times New Roman" pitchFamily="18" charset="0"/>
              </a:rPr>
              <a:t> </a:t>
            </a:r>
            <a:r>
              <a:rPr kumimoji="1" lang="en-US" altLang="zh-CN" sz="2000" b="1" dirty="0">
                <a:latin typeface="Times New Roman" pitchFamily="18" charset="0"/>
                <a:sym typeface="Symbol" pitchFamily="18" charset="2"/>
              </a:rPr>
              <a:t></a:t>
            </a:r>
            <a:r>
              <a:rPr kumimoji="1" lang="en-US" altLang="zh-CN" sz="2000" b="1" dirty="0">
                <a:latin typeface="Times New Roman" pitchFamily="18" charset="0"/>
              </a:rPr>
              <a:t> αβδ</a:t>
            </a:r>
            <a:r>
              <a:rPr kumimoji="1" lang="zh-CN" altLang="en-US" sz="2000" b="1" dirty="0">
                <a:latin typeface="Times New Roman" pitchFamily="18" charset="0"/>
              </a:rPr>
              <a:t>，或者</a:t>
            </a:r>
            <a:r>
              <a:rPr kumimoji="1" lang="en-US" altLang="zh-CN" sz="2000" b="1" dirty="0">
                <a:latin typeface="Times New Roman" pitchFamily="18" charset="0"/>
              </a:rPr>
              <a:t>αβδ</a:t>
            </a:r>
            <a:r>
              <a:rPr kumimoji="1" lang="en-US" altLang="zh-CN" sz="2000" b="1" dirty="0">
                <a:latin typeface="宋体" pitchFamily="2" charset="-122"/>
                <a:sym typeface="Symbol" pitchFamily="18" charset="2"/>
              </a:rPr>
              <a:t></a:t>
            </a:r>
            <a:r>
              <a:rPr kumimoji="1" lang="en-US" altLang="zh-CN" sz="2000" b="1" dirty="0">
                <a:latin typeface="Times New Roman" pitchFamily="18" charset="0"/>
              </a:rPr>
              <a:t> α</a:t>
            </a:r>
            <a:r>
              <a:rPr kumimoji="1" lang="en-US" altLang="zh-CN" sz="2000" b="1" dirty="0" err="1">
                <a:latin typeface="Times New Roman" pitchFamily="18" charset="0"/>
              </a:rPr>
              <a:t>Aδ</a:t>
            </a:r>
            <a:r>
              <a:rPr kumimoji="1" lang="zh-CN" altLang="en-US" sz="2000" b="1" dirty="0">
                <a:latin typeface="Times New Roman" pitchFamily="18" charset="0"/>
              </a:rPr>
              <a:t>。</a:t>
            </a:r>
          </a:p>
        </p:txBody>
      </p:sp>
      <p:sp>
        <p:nvSpPr>
          <p:cNvPr id="7" name="Text Box 12"/>
          <p:cNvSpPr txBox="1">
            <a:spLocks noChangeArrowheads="1"/>
          </p:cNvSpPr>
          <p:nvPr/>
        </p:nvSpPr>
        <p:spPr bwMode="auto">
          <a:xfrm>
            <a:off x="1344305" y="1676400"/>
            <a:ext cx="3714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a:latin typeface="Times New Roman" pitchFamily="18" charset="0"/>
              </a:rPr>
              <a:t>*</a:t>
            </a:r>
          </a:p>
        </p:txBody>
      </p:sp>
      <p:sp>
        <p:nvSpPr>
          <p:cNvPr id="8" name="Text Box 12"/>
          <p:cNvSpPr txBox="1">
            <a:spLocks noChangeArrowheads="1"/>
          </p:cNvSpPr>
          <p:nvPr/>
        </p:nvSpPr>
        <p:spPr bwMode="auto">
          <a:xfrm>
            <a:off x="4419600" y="1341437"/>
            <a:ext cx="3714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a:latin typeface="Times New Roman" pitchFamily="18" charset="0"/>
              </a:rPr>
              <a:t>*</a:t>
            </a:r>
          </a:p>
        </p:txBody>
      </p:sp>
      <p:sp>
        <p:nvSpPr>
          <p:cNvPr id="9" name="Text Box 18"/>
          <p:cNvSpPr txBox="1">
            <a:spLocks noChangeArrowheads="1"/>
          </p:cNvSpPr>
          <p:nvPr/>
        </p:nvSpPr>
        <p:spPr bwMode="auto">
          <a:xfrm>
            <a:off x="1337955" y="2782174"/>
            <a:ext cx="3778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sp>
        <p:nvSpPr>
          <p:cNvPr id="10" name="Text Box 18"/>
          <p:cNvSpPr txBox="1">
            <a:spLocks noChangeArrowheads="1"/>
          </p:cNvSpPr>
          <p:nvPr/>
        </p:nvSpPr>
        <p:spPr bwMode="auto">
          <a:xfrm>
            <a:off x="3352800" y="2763003"/>
            <a:ext cx="3778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b="1" dirty="0">
                <a:latin typeface="Times New Roman" pitchFamily="18"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D393A8D4-1223-4A2B-B7C0-68BAEB327543}" type="slidenum">
              <a:rPr lang="en-US" altLang="zh-CN"/>
              <a:pPr algn="l"/>
              <a:t>20</a:t>
            </a:fld>
            <a:endParaRPr lang="en-US" altLang="zh-CN"/>
          </a:p>
        </p:txBody>
      </p:sp>
      <p:sp>
        <p:nvSpPr>
          <p:cNvPr id="22531" name="Text Box 2"/>
          <p:cNvSpPr txBox="1">
            <a:spLocks noChangeArrowheads="1"/>
          </p:cNvSpPr>
          <p:nvPr/>
        </p:nvSpPr>
        <p:spPr bwMode="auto">
          <a:xfrm>
            <a:off x="609600" y="981075"/>
            <a:ext cx="79248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50000"/>
              </a:spcBef>
            </a:pPr>
            <a:r>
              <a:rPr lang="zh-CN" altLang="en-US" sz="2000">
                <a:solidFill>
                  <a:srgbClr val="A50021"/>
                </a:solidFill>
                <a:latin typeface="Times New Roman" charset="0"/>
              </a:rPr>
              <a:t>小结</a:t>
            </a:r>
          </a:p>
          <a:p>
            <a:pPr algn="l">
              <a:lnSpc>
                <a:spcPct val="120000"/>
              </a:lnSpc>
              <a:spcBef>
                <a:spcPct val="50000"/>
              </a:spcBef>
            </a:pPr>
            <a:r>
              <a:rPr lang="zh-CN" altLang="en-US" sz="2000">
                <a:latin typeface="Times New Roman" charset="0"/>
              </a:rPr>
              <a:t>        本章研究自底向上优先分析法，它分为简单优先分析方法和算符优先分析方法两类。主要介绍优先关系作用、优先关系计算方法、分析表的构造、优先分析法适用条件和语法分析程序结构框架及其分析算法。</a:t>
            </a:r>
          </a:p>
          <a:p>
            <a:pPr algn="l">
              <a:lnSpc>
                <a:spcPct val="120000"/>
              </a:lnSpc>
              <a:spcBef>
                <a:spcPct val="50000"/>
              </a:spcBef>
            </a:pPr>
            <a:r>
              <a:rPr lang="zh-CN" altLang="en-US" sz="2000">
                <a:latin typeface="Times New Roman" charset="0"/>
              </a:rPr>
              <a:t>　　提出的基本概念是简单优先关系、算符优先关系、简单优先文法、算符文法、算符优先文法和优先函数。</a:t>
            </a:r>
          </a:p>
          <a:p>
            <a:pPr algn="l">
              <a:lnSpc>
                <a:spcPct val="120000"/>
              </a:lnSpc>
              <a:spcBef>
                <a:spcPct val="50000"/>
              </a:spcBef>
            </a:pPr>
            <a:r>
              <a:rPr lang="zh-CN" altLang="en-US" sz="2000">
                <a:latin typeface="Times New Roman" charset="0"/>
              </a:rPr>
              <a:t>　　采用简单优先分析方法构造语法分析程序时，其语法分析算法是通用的，其技术线路是：依据给定的源语言，设计其上下文无关文法，并计算简单优先关系</a:t>
            </a:r>
            <a:r>
              <a:rPr lang="en-US" altLang="zh-CN" sz="2000">
                <a:latin typeface="Times New Roman" charset="0"/>
              </a:rPr>
              <a:t>(±</a:t>
            </a:r>
            <a:r>
              <a:rPr lang="zh-CN" altLang="en-US" sz="2000">
                <a:latin typeface="Times New Roman" charset="0"/>
              </a:rPr>
              <a:t>、  和    </a:t>
            </a:r>
            <a:r>
              <a:rPr lang="en-US" altLang="zh-CN" sz="2000">
                <a:latin typeface="Times New Roman" charset="0"/>
              </a:rPr>
              <a:t>)</a:t>
            </a:r>
            <a:r>
              <a:rPr lang="zh-CN" altLang="en-US" sz="2000">
                <a:latin typeface="Times New Roman" charset="0"/>
              </a:rPr>
              <a:t>，判定文法是否是简单优先文法；如果是简单优先文法，则根据简单优先关系，构造简单优先分析表。</a:t>
            </a:r>
          </a:p>
        </p:txBody>
      </p:sp>
      <p:pic>
        <p:nvPicPr>
          <p:cNvPr id="22532" name="Picture 3" descr="小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362450"/>
            <a:ext cx="34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descr="大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0" y="4352925"/>
            <a:ext cx="304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3E00886B-B0CB-49D1-B3EF-9FDF0CDE9FF3}" type="slidenum">
              <a:rPr lang="en-US" altLang="zh-CN"/>
              <a:pPr algn="l"/>
              <a:t>21</a:t>
            </a:fld>
            <a:endParaRPr lang="en-US" altLang="zh-CN"/>
          </a:p>
        </p:txBody>
      </p:sp>
      <p:sp>
        <p:nvSpPr>
          <p:cNvPr id="23555" name="Rectangle 2"/>
          <p:cNvSpPr>
            <a:spLocks noChangeArrowheads="1"/>
          </p:cNvSpPr>
          <p:nvPr/>
        </p:nvSpPr>
        <p:spPr bwMode="auto">
          <a:xfrm>
            <a:off x="762000" y="958850"/>
            <a:ext cx="7697788"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584200" algn="l">
              <a:lnSpc>
                <a:spcPct val="130000"/>
              </a:lnSpc>
              <a:spcBef>
                <a:spcPct val="30000"/>
              </a:spcBef>
            </a:pPr>
            <a:r>
              <a:rPr lang="zh-CN" altLang="en-US" sz="2000">
                <a:latin typeface="Times New Roman" charset="0"/>
              </a:rPr>
              <a:t>采用算符优先分析方法构造语法分析程序时，其语法分析算法是通用的，其技术线路是：依据给定的源语言，设计其算符文法，并计算算符优先关系</a:t>
            </a:r>
            <a:r>
              <a:rPr lang="en-US" altLang="zh-CN" sz="2000">
                <a:latin typeface="Times New Roman" charset="0"/>
              </a:rPr>
              <a:t>(      </a:t>
            </a:r>
            <a:r>
              <a:rPr lang="zh-CN" altLang="en-US" sz="2000">
                <a:latin typeface="Times New Roman" charset="0"/>
              </a:rPr>
              <a:t>、   和    </a:t>
            </a:r>
            <a:r>
              <a:rPr lang="en-US" altLang="zh-CN" sz="2000">
                <a:latin typeface="Times New Roman" charset="0"/>
              </a:rPr>
              <a:t>)</a:t>
            </a:r>
            <a:r>
              <a:rPr lang="zh-CN" altLang="en-US" sz="2000">
                <a:latin typeface="Times New Roman" charset="0"/>
              </a:rPr>
              <a:t>，判定文法是否是算符优先文法；如果是算符优先文法，则根据算符优先关系，构造算符优先分析表。</a:t>
            </a:r>
          </a:p>
          <a:p>
            <a:pPr indent="584200" algn="l">
              <a:lnSpc>
                <a:spcPct val="130000"/>
              </a:lnSpc>
              <a:spcBef>
                <a:spcPct val="30000"/>
              </a:spcBef>
            </a:pPr>
            <a:r>
              <a:rPr lang="zh-CN" altLang="en-US" sz="2000">
                <a:latin typeface="Times New Roman" charset="0"/>
              </a:rPr>
              <a:t>重点掌握的内容是</a:t>
            </a:r>
            <a:r>
              <a:rPr lang="en-US" altLang="zh-CN" sz="2000">
                <a:latin typeface="Times New Roman" charset="0"/>
              </a:rPr>
              <a:t>:</a:t>
            </a:r>
          </a:p>
        </p:txBody>
      </p:sp>
      <p:sp>
        <p:nvSpPr>
          <p:cNvPr id="23556" name="Text Box 4"/>
          <p:cNvSpPr txBox="1">
            <a:spLocks noChangeArrowheads="1"/>
          </p:cNvSpPr>
          <p:nvPr/>
        </p:nvSpPr>
        <p:spPr bwMode="auto">
          <a:xfrm>
            <a:off x="3603625" y="3048000"/>
            <a:ext cx="3508375"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10000"/>
              </a:lnSpc>
              <a:spcBef>
                <a:spcPct val="20000"/>
              </a:spcBef>
            </a:pPr>
            <a:r>
              <a:rPr kumimoji="1" lang="en-US" altLang="zh-CN" sz="2000" dirty="0">
                <a:latin typeface="Times New Roman" charset="0"/>
              </a:rPr>
              <a:t>①</a:t>
            </a:r>
            <a:r>
              <a:rPr kumimoji="1" lang="zh-CN" altLang="en-US" sz="2000" dirty="0">
                <a:latin typeface="Times New Roman" charset="0"/>
              </a:rPr>
              <a:t>计算算符优先关系；</a:t>
            </a:r>
          </a:p>
          <a:p>
            <a:pPr algn="l">
              <a:lnSpc>
                <a:spcPct val="110000"/>
              </a:lnSpc>
              <a:spcBef>
                <a:spcPct val="20000"/>
              </a:spcBef>
            </a:pPr>
            <a:r>
              <a:rPr kumimoji="1" lang="zh-CN" altLang="en-US" sz="2000" dirty="0">
                <a:latin typeface="Times New Roman" charset="0"/>
              </a:rPr>
              <a:t>②</a:t>
            </a:r>
            <a:r>
              <a:rPr kumimoji="1" lang="zh-CN" altLang="en-US" sz="2000" dirty="0">
                <a:solidFill>
                  <a:srgbClr val="FF0000"/>
                </a:solidFill>
                <a:latin typeface="Times New Roman" charset="0"/>
              </a:rPr>
              <a:t>算符优先文法判别</a:t>
            </a:r>
            <a:r>
              <a:rPr kumimoji="1" lang="zh-CN" altLang="en-US" sz="2000" dirty="0">
                <a:latin typeface="Times New Roman" charset="0"/>
              </a:rPr>
              <a:t>；</a:t>
            </a:r>
          </a:p>
          <a:p>
            <a:pPr algn="l">
              <a:lnSpc>
                <a:spcPct val="110000"/>
              </a:lnSpc>
              <a:spcBef>
                <a:spcPct val="20000"/>
              </a:spcBef>
            </a:pPr>
            <a:r>
              <a:rPr kumimoji="1" lang="zh-CN" altLang="en-US" sz="2000" dirty="0">
                <a:latin typeface="Times New Roman" charset="0"/>
              </a:rPr>
              <a:t>③</a:t>
            </a:r>
            <a:r>
              <a:rPr kumimoji="1" lang="zh-CN" altLang="en-US" sz="2000" dirty="0">
                <a:solidFill>
                  <a:srgbClr val="FF0000"/>
                </a:solidFill>
                <a:latin typeface="Times New Roman" charset="0"/>
              </a:rPr>
              <a:t>构造算符优先分析表；</a:t>
            </a:r>
          </a:p>
          <a:p>
            <a:pPr algn="l">
              <a:lnSpc>
                <a:spcPct val="110000"/>
              </a:lnSpc>
              <a:spcBef>
                <a:spcPct val="20000"/>
              </a:spcBef>
            </a:pPr>
            <a:r>
              <a:rPr kumimoji="1" lang="zh-CN" altLang="en-US" sz="2000" dirty="0">
                <a:latin typeface="Times New Roman" charset="0"/>
              </a:rPr>
              <a:t>④算符优先分析算法； </a:t>
            </a:r>
          </a:p>
          <a:p>
            <a:pPr algn="l">
              <a:lnSpc>
                <a:spcPct val="110000"/>
              </a:lnSpc>
              <a:spcBef>
                <a:spcPct val="20000"/>
              </a:spcBef>
            </a:pPr>
            <a:r>
              <a:rPr kumimoji="1" lang="zh-CN" altLang="en-US" sz="2000" dirty="0">
                <a:latin typeface="Times New Roman" charset="0"/>
              </a:rPr>
              <a:t>⑤构造优先函数。</a:t>
            </a:r>
          </a:p>
        </p:txBody>
      </p:sp>
      <p:graphicFrame>
        <p:nvGraphicFramePr>
          <p:cNvPr id="23557" name="Object 5"/>
          <p:cNvGraphicFramePr>
            <a:graphicFrameLocks noChangeAspect="1"/>
          </p:cNvGraphicFramePr>
          <p:nvPr/>
        </p:nvGraphicFramePr>
        <p:xfrm>
          <a:off x="3814763" y="1866900"/>
          <a:ext cx="319087" cy="247650"/>
        </p:xfrm>
        <a:graphic>
          <a:graphicData uri="http://schemas.openxmlformats.org/presentationml/2006/ole">
            <mc:AlternateContent xmlns:mc="http://schemas.openxmlformats.org/markup-compatibility/2006">
              <mc:Choice xmlns:v="urn:schemas-microsoft-com:vml" Requires="v">
                <p:oleObj spid="_x0000_s23632" name="Picture2" r:id="rId3" imgW="172720" imgH="190500" progId="Word.Picture.8">
                  <p:embed/>
                </p:oleObj>
              </mc:Choice>
              <mc:Fallback>
                <p:oleObj name="Picture2" r:id="rId3" imgW="172720" imgH="19050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763" y="1866900"/>
                        <a:ext cx="319087" cy="24765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3558" name="Picture 6" descr="http://www2.gdin.edu.cn/jkx/webstudy/bianyiyuanli/img/chap06/symbol02.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4327525" y="1819275"/>
            <a:ext cx="3206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7" descr="http://www2.gdin.edu.cn/jkx/webstudy/bianyiyuanli/img/chap06/symbol03.gif"/>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3262313" y="1800225"/>
            <a:ext cx="357187" cy="360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9E1371FB-8E12-4624-810E-AD368B5E361E}" type="slidenum">
              <a:rPr lang="en-US" altLang="zh-CN"/>
              <a:pPr algn="l"/>
              <a:t>3</a:t>
            </a:fld>
            <a:endParaRPr lang="en-US" altLang="zh-CN"/>
          </a:p>
        </p:txBody>
      </p:sp>
      <p:sp>
        <p:nvSpPr>
          <p:cNvPr id="5123" name="Rectangle 28"/>
          <p:cNvSpPr>
            <a:spLocks noChangeArrowheads="1"/>
          </p:cNvSpPr>
          <p:nvPr/>
        </p:nvSpPr>
        <p:spPr bwMode="auto">
          <a:xfrm>
            <a:off x="2133600" y="3429000"/>
            <a:ext cx="6096000" cy="2971800"/>
          </a:xfrm>
          <a:prstGeom prst="rect">
            <a:avLst/>
          </a:prstGeom>
          <a:solidFill>
            <a:schemeClr val="accent1">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Text Box 6"/>
          <p:cNvSpPr txBox="1">
            <a:spLocks noChangeArrowheads="1"/>
          </p:cNvSpPr>
          <p:nvPr/>
        </p:nvSpPr>
        <p:spPr bwMode="auto">
          <a:xfrm>
            <a:off x="685800" y="990600"/>
            <a:ext cx="777240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6513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spcBef>
                <a:spcPct val="20000"/>
              </a:spcBef>
            </a:pPr>
            <a:r>
              <a:rPr kumimoji="1" lang="zh-CN" altLang="en-US" sz="2000" dirty="0">
                <a:latin typeface="宋体" pitchFamily="2" charset="-122"/>
              </a:rPr>
              <a:t>归约法核心问题是如何根据文法解决</a:t>
            </a:r>
            <a:r>
              <a:rPr kumimoji="1" lang="zh-CN" altLang="en-US" sz="2000" dirty="0">
                <a:solidFill>
                  <a:srgbClr val="FF0000"/>
                </a:solidFill>
                <a:latin typeface="宋体" pitchFamily="2" charset="-122"/>
              </a:rPr>
              <a:t>寻找句型的句柄</a:t>
            </a:r>
            <a:r>
              <a:rPr kumimoji="1" lang="zh-CN" altLang="en-US" sz="2000" dirty="0">
                <a:latin typeface="Tahoma" pitchFamily="34" charset="0"/>
              </a:rPr>
              <a:t>。</a:t>
            </a:r>
          </a:p>
          <a:p>
            <a:pPr algn="just">
              <a:spcBef>
                <a:spcPct val="20000"/>
              </a:spcBef>
            </a:pPr>
            <a:r>
              <a:rPr kumimoji="1" lang="zh-CN" altLang="en-US" sz="2000" dirty="0">
                <a:latin typeface="宋体" pitchFamily="2" charset="-122"/>
              </a:rPr>
              <a:t>优先分析法是利用句型相邻两个符号之间的所谓</a:t>
            </a:r>
            <a:r>
              <a:rPr kumimoji="1" lang="zh-CN" altLang="en-US" sz="2000" dirty="0">
                <a:latin typeface="Times New Roman" charset="0"/>
              </a:rPr>
              <a:t>“</a:t>
            </a:r>
            <a:r>
              <a:rPr kumimoji="1" lang="zh-CN" altLang="en-US" sz="2000" dirty="0">
                <a:latin typeface="宋体" pitchFamily="2" charset="-122"/>
              </a:rPr>
              <a:t>优先关系</a:t>
            </a:r>
            <a:r>
              <a:rPr kumimoji="1" lang="zh-CN" altLang="en-US" sz="2000" dirty="0">
                <a:latin typeface="Times New Roman" charset="0"/>
              </a:rPr>
              <a:t>”</a:t>
            </a:r>
            <a:r>
              <a:rPr kumimoji="1" lang="zh-CN" altLang="en-US" sz="2000" dirty="0">
                <a:latin typeface="宋体" pitchFamily="2" charset="-122"/>
              </a:rPr>
              <a:t>确定句柄。</a:t>
            </a:r>
          </a:p>
          <a:p>
            <a:pPr algn="just">
              <a:spcBef>
                <a:spcPct val="20000"/>
              </a:spcBef>
            </a:pPr>
            <a:r>
              <a:rPr kumimoji="1" lang="zh-CN" altLang="en-US" sz="2000" dirty="0">
                <a:latin typeface="宋体" pitchFamily="2" charset="-122"/>
              </a:rPr>
              <a:t>优先关系由文法规则确定，其本质含义是在</a:t>
            </a:r>
            <a:r>
              <a:rPr kumimoji="1" lang="zh-CN" altLang="en-US" sz="2000" dirty="0">
                <a:solidFill>
                  <a:srgbClr val="FF0000"/>
                </a:solidFill>
                <a:latin typeface="宋体" pitchFamily="2" charset="-122"/>
              </a:rPr>
              <a:t>句型相邻两个符号中哪个符号可以优先归约</a:t>
            </a:r>
            <a:r>
              <a:rPr kumimoji="1" lang="zh-CN" altLang="en-US" sz="2000" dirty="0">
                <a:latin typeface="宋体" pitchFamily="2" charset="-122"/>
              </a:rPr>
              <a:t>。</a:t>
            </a:r>
          </a:p>
          <a:p>
            <a:pPr algn="just">
              <a:spcBef>
                <a:spcPct val="20000"/>
              </a:spcBef>
            </a:pPr>
            <a:r>
              <a:rPr kumimoji="1" lang="zh-CN" altLang="en-US" sz="2000" dirty="0">
                <a:latin typeface="宋体" pitchFamily="2" charset="-122"/>
              </a:rPr>
              <a:t>采用简单优先分析法或算符优先分析法构造语法分析程序时，语法分析程序的总体框架如图所示。</a:t>
            </a:r>
          </a:p>
        </p:txBody>
      </p:sp>
      <p:grpSp>
        <p:nvGrpSpPr>
          <p:cNvPr id="5127" name="Group 27"/>
          <p:cNvGrpSpPr>
            <a:grpSpLocks/>
          </p:cNvGrpSpPr>
          <p:nvPr/>
        </p:nvGrpSpPr>
        <p:grpSpPr bwMode="auto">
          <a:xfrm>
            <a:off x="2128838" y="3525838"/>
            <a:ext cx="5948362" cy="2798762"/>
            <a:chOff x="1341" y="2105"/>
            <a:chExt cx="3747" cy="1763"/>
          </a:xfrm>
        </p:grpSpPr>
        <p:sp>
          <p:nvSpPr>
            <p:cNvPr id="5129" name="Text Box 9"/>
            <p:cNvSpPr txBox="1">
              <a:spLocks noChangeArrowheads="1"/>
            </p:cNvSpPr>
            <p:nvPr/>
          </p:nvSpPr>
          <p:spPr bwMode="auto">
            <a:xfrm>
              <a:off x="2139" y="2635"/>
              <a:ext cx="1775" cy="32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a:latin typeface="Times New Roman" charset="0"/>
                </a:rPr>
                <a:t>分析程序</a:t>
              </a:r>
            </a:p>
          </p:txBody>
        </p:sp>
        <p:sp>
          <p:nvSpPr>
            <p:cNvPr id="5130" name="Line 10"/>
            <p:cNvSpPr>
              <a:spLocks noChangeShapeType="1"/>
            </p:cNvSpPr>
            <p:nvPr/>
          </p:nvSpPr>
          <p:spPr bwMode="auto">
            <a:xfrm>
              <a:off x="1609" y="2577"/>
              <a:ext cx="0" cy="1088"/>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 name="Line 11"/>
            <p:cNvSpPr>
              <a:spLocks noChangeShapeType="1"/>
            </p:cNvSpPr>
            <p:nvPr/>
          </p:nvSpPr>
          <p:spPr bwMode="auto">
            <a:xfrm>
              <a:off x="1870" y="2585"/>
              <a:ext cx="0" cy="1088"/>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 name="Text Box 12"/>
            <p:cNvSpPr txBox="1">
              <a:spLocks noChangeArrowheads="1"/>
            </p:cNvSpPr>
            <p:nvPr/>
          </p:nvSpPr>
          <p:spPr bwMode="auto">
            <a:xfrm>
              <a:off x="1620" y="2674"/>
              <a:ext cx="253" cy="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just">
                <a:lnSpc>
                  <a:spcPct val="96000"/>
                </a:lnSpc>
              </a:pPr>
              <a:r>
                <a:rPr lang="en-US" altLang="zh-CN">
                  <a:solidFill>
                    <a:srgbClr val="FF00FF"/>
                  </a:solidFill>
                  <a:latin typeface="Times New Roman" charset="0"/>
                </a:rPr>
                <a:t>X</a:t>
              </a:r>
            </a:p>
            <a:p>
              <a:pPr algn="just">
                <a:lnSpc>
                  <a:spcPct val="96000"/>
                </a:lnSpc>
              </a:pPr>
              <a:r>
                <a:rPr lang="en-US" altLang="zh-CN">
                  <a:latin typeface="Times New Roman" charset="0"/>
                </a:rPr>
                <a:t>·</a:t>
              </a:r>
            </a:p>
            <a:p>
              <a:pPr algn="just">
                <a:lnSpc>
                  <a:spcPct val="96000"/>
                </a:lnSpc>
              </a:pPr>
              <a:r>
                <a:rPr lang="en-US" altLang="zh-CN">
                  <a:latin typeface="Times New Roman" charset="0"/>
                </a:rPr>
                <a:t>·</a:t>
              </a:r>
            </a:p>
            <a:p>
              <a:pPr algn="just">
                <a:lnSpc>
                  <a:spcPct val="96000"/>
                </a:lnSpc>
              </a:pPr>
              <a:r>
                <a:rPr lang="en-US" altLang="zh-CN">
                  <a:latin typeface="Times New Roman" charset="0"/>
                </a:rPr>
                <a:t>·</a:t>
              </a:r>
            </a:p>
            <a:p>
              <a:pPr algn="just">
                <a:lnSpc>
                  <a:spcPct val="96000"/>
                </a:lnSpc>
              </a:pPr>
              <a:endParaRPr lang="en-US" altLang="zh-CN">
                <a:latin typeface="Times New Roman" charset="0"/>
              </a:endParaRPr>
            </a:p>
            <a:p>
              <a:pPr algn="just">
                <a:lnSpc>
                  <a:spcPct val="96000"/>
                </a:lnSpc>
              </a:pPr>
              <a:r>
                <a:rPr lang="en-US" altLang="zh-CN">
                  <a:latin typeface="Times New Roman" charset="0"/>
                </a:rPr>
                <a:t>#</a:t>
              </a:r>
            </a:p>
          </p:txBody>
        </p:sp>
        <p:sp>
          <p:nvSpPr>
            <p:cNvPr id="5133" name="Line 13"/>
            <p:cNvSpPr>
              <a:spLocks noChangeShapeType="1"/>
            </p:cNvSpPr>
            <p:nvPr/>
          </p:nvSpPr>
          <p:spPr bwMode="auto">
            <a:xfrm>
              <a:off x="1616" y="3664"/>
              <a:ext cx="257" cy="0"/>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 name="Text Box 14"/>
            <p:cNvSpPr txBox="1">
              <a:spLocks noChangeArrowheads="1"/>
            </p:cNvSpPr>
            <p:nvPr/>
          </p:nvSpPr>
          <p:spPr bwMode="auto">
            <a:xfrm>
              <a:off x="1341" y="3648"/>
              <a:ext cx="80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a:latin typeface="Times New Roman" charset="0"/>
                </a:rPr>
                <a:t>分析栈</a:t>
              </a:r>
              <a:r>
                <a:rPr lang="en-US" altLang="zh-CN">
                  <a:latin typeface="Times New Roman" charset="0"/>
                </a:rPr>
                <a:t>S</a:t>
              </a:r>
            </a:p>
          </p:txBody>
        </p:sp>
        <p:sp>
          <p:nvSpPr>
            <p:cNvPr id="5135" name="Text Box 15"/>
            <p:cNvSpPr txBox="1">
              <a:spLocks noChangeArrowheads="1"/>
            </p:cNvSpPr>
            <p:nvPr/>
          </p:nvSpPr>
          <p:spPr bwMode="auto">
            <a:xfrm>
              <a:off x="1920" y="2105"/>
              <a:ext cx="222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en-US" altLang="zh-CN" dirty="0">
                  <a:solidFill>
                    <a:srgbClr val="808080"/>
                  </a:solidFill>
                  <a:latin typeface="Times New Roman" charset="0"/>
                </a:rPr>
                <a:t>a</a:t>
              </a:r>
              <a:r>
                <a:rPr lang="en-US" altLang="zh-CN" baseline="-25000" dirty="0">
                  <a:solidFill>
                    <a:srgbClr val="808080"/>
                  </a:solidFill>
                  <a:latin typeface="Times New Roman" charset="0"/>
                </a:rPr>
                <a:t>1</a:t>
              </a:r>
              <a:r>
                <a:rPr lang="en-US" altLang="zh-CN" dirty="0">
                  <a:solidFill>
                    <a:srgbClr val="808080"/>
                  </a:solidFill>
                  <a:latin typeface="Times New Roman" charset="0"/>
                </a:rPr>
                <a:t>a</a:t>
              </a:r>
              <a:r>
                <a:rPr lang="en-US" altLang="zh-CN" baseline="-25000" dirty="0">
                  <a:solidFill>
                    <a:srgbClr val="808080"/>
                  </a:solidFill>
                  <a:latin typeface="Times New Roman" charset="0"/>
                </a:rPr>
                <a:t>2</a:t>
              </a:r>
              <a:r>
                <a:rPr lang="en-US" altLang="zh-CN" dirty="0">
                  <a:solidFill>
                    <a:srgbClr val="808080"/>
                  </a:solidFill>
                  <a:latin typeface="Times New Roman" charset="0"/>
                </a:rPr>
                <a:t> a</a:t>
              </a:r>
              <a:r>
                <a:rPr lang="en-US" altLang="zh-CN" baseline="-25000" dirty="0">
                  <a:solidFill>
                    <a:srgbClr val="808080"/>
                  </a:solidFill>
                  <a:latin typeface="Times New Roman" charset="0"/>
                </a:rPr>
                <a:t>3 </a:t>
              </a:r>
              <a:r>
                <a:rPr lang="en-US" altLang="zh-CN" dirty="0">
                  <a:solidFill>
                    <a:srgbClr val="808080"/>
                  </a:solidFill>
                  <a:latin typeface="Times New Roman" charset="0"/>
                </a:rPr>
                <a:t>a</a:t>
              </a:r>
              <a:r>
                <a:rPr lang="en-US" altLang="zh-CN" baseline="-25000" dirty="0">
                  <a:solidFill>
                    <a:srgbClr val="808080"/>
                  </a:solidFill>
                  <a:latin typeface="Times New Roman" charset="0"/>
                </a:rPr>
                <a:t>4</a:t>
              </a:r>
              <a:r>
                <a:rPr lang="en-US" altLang="zh-CN" dirty="0">
                  <a:solidFill>
                    <a:srgbClr val="808080"/>
                  </a:solidFill>
                  <a:latin typeface="Times New Roman" charset="0"/>
                </a:rPr>
                <a:t>···</a:t>
              </a:r>
              <a:r>
                <a:rPr lang="en-US" altLang="zh-CN" dirty="0" err="1">
                  <a:solidFill>
                    <a:srgbClr val="808080"/>
                  </a:solidFill>
                  <a:latin typeface="Times New Roman" charset="0"/>
                </a:rPr>
                <a:t>a</a:t>
              </a:r>
              <a:r>
                <a:rPr lang="en-US" altLang="zh-CN" baseline="-25000" dirty="0" err="1">
                  <a:solidFill>
                    <a:srgbClr val="808080"/>
                  </a:solidFill>
                  <a:latin typeface="Times New Roman" charset="0"/>
                </a:rPr>
                <a:t>i</a:t>
              </a:r>
              <a:r>
                <a:rPr lang="zh-CN" altLang="en-US" baseline="-25000" dirty="0">
                  <a:solidFill>
                    <a:srgbClr val="808080"/>
                  </a:solidFill>
                  <a:latin typeface="Times New Roman" charset="0"/>
                </a:rPr>
                <a:t>－</a:t>
              </a:r>
              <a:r>
                <a:rPr lang="en-US" altLang="zh-CN" baseline="-25000" dirty="0">
                  <a:solidFill>
                    <a:srgbClr val="808080"/>
                  </a:solidFill>
                  <a:latin typeface="Times New Roman" charset="0"/>
                </a:rPr>
                <a:t>1</a:t>
              </a:r>
              <a:r>
                <a:rPr lang="en-US" altLang="zh-CN" dirty="0">
                  <a:solidFill>
                    <a:srgbClr val="808080"/>
                  </a:solidFill>
                  <a:latin typeface="Times New Roman" charset="0"/>
                </a:rPr>
                <a:t> </a:t>
              </a:r>
              <a:r>
                <a:rPr lang="en-US" altLang="zh-CN" dirty="0" err="1">
                  <a:solidFill>
                    <a:srgbClr val="FF00FF"/>
                  </a:solidFill>
                  <a:latin typeface="Times New Roman" charset="0"/>
                </a:rPr>
                <a:t>a</a:t>
              </a:r>
              <a:r>
                <a:rPr lang="en-US" altLang="zh-CN" baseline="-25000" dirty="0" err="1">
                  <a:solidFill>
                    <a:srgbClr val="FF00FF"/>
                  </a:solidFill>
                  <a:latin typeface="Times New Roman" charset="0"/>
                </a:rPr>
                <a:t>i</a:t>
              </a:r>
              <a:r>
                <a:rPr lang="en-US" altLang="zh-CN" baseline="-25000" dirty="0">
                  <a:solidFill>
                    <a:srgbClr val="FF00FF"/>
                  </a:solidFill>
                  <a:latin typeface="Times New Roman" charset="0"/>
                </a:rPr>
                <a:t> </a:t>
              </a:r>
              <a:r>
                <a:rPr lang="en-US" altLang="zh-CN" dirty="0">
                  <a:latin typeface="Times New Roman" charset="0"/>
                </a:rPr>
                <a:t>a</a:t>
              </a:r>
              <a:r>
                <a:rPr lang="en-US" altLang="zh-CN" baseline="-25000" dirty="0">
                  <a:latin typeface="Times New Roman" charset="0"/>
                </a:rPr>
                <a:t>i+1</a:t>
              </a:r>
              <a:r>
                <a:rPr lang="en-US" altLang="zh-CN" dirty="0">
                  <a:latin typeface="Times New Roman" charset="0"/>
                </a:rPr>
                <a:t> ···</a:t>
              </a:r>
              <a:r>
                <a:rPr lang="en-US" altLang="zh-CN" baseline="-25000" dirty="0">
                  <a:latin typeface="Times New Roman" charset="0"/>
                </a:rPr>
                <a:t> </a:t>
              </a:r>
              <a:r>
                <a:rPr lang="en-US" altLang="zh-CN" dirty="0">
                  <a:latin typeface="Times New Roman" charset="0"/>
                </a:rPr>
                <a:t>a</a:t>
              </a:r>
              <a:r>
                <a:rPr lang="en-US" altLang="zh-CN" baseline="-25000" dirty="0">
                  <a:latin typeface="Times New Roman" charset="0"/>
                </a:rPr>
                <a:t>n</a:t>
              </a:r>
              <a:r>
                <a:rPr lang="zh-CN" altLang="en-US" baseline="-25000" dirty="0">
                  <a:latin typeface="Times New Roman" charset="0"/>
                </a:rPr>
                <a:t>－</a:t>
              </a:r>
              <a:r>
                <a:rPr lang="en-US" altLang="zh-CN" baseline="-25000" dirty="0">
                  <a:latin typeface="Times New Roman" charset="0"/>
                </a:rPr>
                <a:t>1</a:t>
              </a:r>
              <a:r>
                <a:rPr lang="en-US" altLang="zh-CN" dirty="0">
                  <a:latin typeface="Times New Roman" charset="0"/>
                </a:rPr>
                <a:t> a</a:t>
              </a:r>
              <a:r>
                <a:rPr lang="en-US" altLang="zh-CN" baseline="-25000" dirty="0">
                  <a:latin typeface="Times New Roman" charset="0"/>
                </a:rPr>
                <a:t>n </a:t>
              </a:r>
              <a:r>
                <a:rPr lang="en-US" altLang="zh-CN" dirty="0">
                  <a:latin typeface="Times New Roman" charset="0"/>
                </a:rPr>
                <a:t>#</a:t>
              </a:r>
            </a:p>
          </p:txBody>
        </p:sp>
        <p:sp>
          <p:nvSpPr>
            <p:cNvPr id="5136" name="Line 16"/>
            <p:cNvSpPr>
              <a:spLocks noChangeShapeType="1"/>
            </p:cNvSpPr>
            <p:nvPr/>
          </p:nvSpPr>
          <p:spPr bwMode="auto">
            <a:xfrm>
              <a:off x="2017" y="2118"/>
              <a:ext cx="2095" cy="0"/>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 name="Line 17"/>
            <p:cNvSpPr>
              <a:spLocks noChangeShapeType="1"/>
            </p:cNvSpPr>
            <p:nvPr/>
          </p:nvSpPr>
          <p:spPr bwMode="auto">
            <a:xfrm>
              <a:off x="4107" y="2115"/>
              <a:ext cx="0" cy="252"/>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 name="Line 18"/>
            <p:cNvSpPr>
              <a:spLocks noChangeShapeType="1"/>
            </p:cNvSpPr>
            <p:nvPr/>
          </p:nvSpPr>
          <p:spPr bwMode="auto">
            <a:xfrm>
              <a:off x="2008" y="2373"/>
              <a:ext cx="2096" cy="0"/>
            </a:xfrm>
            <a:prstGeom prst="line">
              <a:avLst/>
            </a:prstGeom>
            <a:noFill/>
            <a:ln w="15875">
              <a:solidFill>
                <a:srgbClr val="3333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9" name="Text Box 19"/>
            <p:cNvSpPr txBox="1">
              <a:spLocks noChangeArrowheads="1"/>
            </p:cNvSpPr>
            <p:nvPr/>
          </p:nvSpPr>
          <p:spPr bwMode="auto">
            <a:xfrm>
              <a:off x="1392" y="2115"/>
              <a:ext cx="62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96000"/>
                </a:lnSpc>
              </a:pPr>
              <a:r>
                <a:rPr lang="zh-CN" altLang="en-US">
                  <a:latin typeface="Times New Roman" charset="0"/>
                </a:rPr>
                <a:t>输入栈</a:t>
              </a:r>
              <a:r>
                <a:rPr lang="en-US" altLang="zh-CN">
                  <a:latin typeface="Times New Roman" charset="0"/>
                </a:rPr>
                <a:t>I</a:t>
              </a:r>
            </a:p>
          </p:txBody>
        </p:sp>
        <p:sp>
          <p:nvSpPr>
            <p:cNvPr id="5140" name="Text Box 20"/>
            <p:cNvSpPr txBox="1">
              <a:spLocks noChangeArrowheads="1"/>
            </p:cNvSpPr>
            <p:nvPr/>
          </p:nvSpPr>
          <p:spPr bwMode="auto">
            <a:xfrm>
              <a:off x="2122" y="3194"/>
              <a:ext cx="1939" cy="674"/>
            </a:xfrm>
            <a:prstGeom prst="rect">
              <a:avLst/>
            </a:prstGeom>
            <a:solidFill>
              <a:srgbClr val="FFFFFF"/>
            </a:solidFill>
            <a:ln w="15875">
              <a:solidFill>
                <a:srgbClr val="333333"/>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a:latin typeface="Times New Roman" charset="0"/>
                </a:rPr>
                <a:t>分析表</a:t>
              </a:r>
              <a:r>
                <a:rPr lang="en-US" altLang="zh-CN">
                  <a:latin typeface="Times New Roman" charset="0"/>
                </a:rPr>
                <a:t>M</a:t>
              </a:r>
            </a:p>
            <a:p>
              <a:r>
                <a:rPr lang="zh-CN" altLang="en-US">
                  <a:solidFill>
                    <a:srgbClr val="808080"/>
                  </a:solidFill>
                  <a:latin typeface="Times New Roman" charset="0"/>
                </a:rPr>
                <a:t>（优先关系表）</a:t>
              </a:r>
            </a:p>
          </p:txBody>
        </p:sp>
        <p:sp>
          <p:nvSpPr>
            <p:cNvPr id="5141" name="Line 21"/>
            <p:cNvSpPr>
              <a:spLocks noChangeShapeType="1"/>
            </p:cNvSpPr>
            <p:nvPr/>
          </p:nvSpPr>
          <p:spPr bwMode="auto">
            <a:xfrm flipV="1">
              <a:off x="3028" y="2332"/>
              <a:ext cx="0" cy="297"/>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2" name="Line 22"/>
            <p:cNvSpPr>
              <a:spLocks noChangeShapeType="1"/>
            </p:cNvSpPr>
            <p:nvPr/>
          </p:nvSpPr>
          <p:spPr bwMode="auto">
            <a:xfrm flipH="1">
              <a:off x="1853" y="2760"/>
              <a:ext cx="263" cy="0"/>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3" name="Line 23"/>
            <p:cNvSpPr>
              <a:spLocks noChangeShapeType="1"/>
            </p:cNvSpPr>
            <p:nvPr/>
          </p:nvSpPr>
          <p:spPr bwMode="auto">
            <a:xfrm flipV="1">
              <a:off x="3028" y="2933"/>
              <a:ext cx="0" cy="252"/>
            </a:xfrm>
            <a:prstGeom prst="line">
              <a:avLst/>
            </a:prstGeom>
            <a:noFill/>
            <a:ln w="9525">
              <a:solidFill>
                <a:srgbClr val="33333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4" name="Text Box 24"/>
            <p:cNvSpPr txBox="1">
              <a:spLocks noChangeArrowheads="1"/>
            </p:cNvSpPr>
            <p:nvPr/>
          </p:nvSpPr>
          <p:spPr bwMode="auto">
            <a:xfrm>
              <a:off x="4149" y="3204"/>
              <a:ext cx="939" cy="659"/>
            </a:xfrm>
            <a:prstGeom prst="rect">
              <a:avLst/>
            </a:prstGeom>
            <a:solidFill>
              <a:srgbClr val="FFFFFF"/>
            </a:solidFill>
            <a:ln w="22225">
              <a:solidFill>
                <a:srgbClr val="333333"/>
              </a:solidFill>
              <a:prstDash val="dash"/>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a:latin typeface="Times New Roman" charset="0"/>
                </a:rPr>
                <a:t>文法</a:t>
              </a:r>
            </a:p>
            <a:p>
              <a:r>
                <a:rPr lang="en-US" altLang="zh-CN">
                  <a:solidFill>
                    <a:srgbClr val="808080"/>
                  </a:solidFill>
                  <a:latin typeface="宋体" pitchFamily="2" charset="-122"/>
                </a:rPr>
                <a:t>(</a:t>
              </a:r>
              <a:r>
                <a:rPr lang="zh-CN" altLang="en-US">
                  <a:solidFill>
                    <a:srgbClr val="808080"/>
                  </a:solidFill>
                  <a:latin typeface="Times New Roman" charset="0"/>
                </a:rPr>
                <a:t>规则集</a:t>
              </a:r>
              <a:r>
                <a:rPr lang="en-US" altLang="zh-CN">
                  <a:solidFill>
                    <a:srgbClr val="808080"/>
                  </a:solidFill>
                  <a:latin typeface="宋体" pitchFamily="2" charset="-122"/>
                </a:rPr>
                <a:t>)</a:t>
              </a:r>
              <a:endParaRPr lang="en-US" altLang="zh-CN">
                <a:solidFill>
                  <a:srgbClr val="808080"/>
                </a:solidFill>
                <a:latin typeface="Times New Roman" charset="0"/>
              </a:endParaRPr>
            </a:p>
          </p:txBody>
        </p:sp>
        <p:sp>
          <p:nvSpPr>
            <p:cNvPr id="5145" name="Line 25"/>
            <p:cNvSpPr>
              <a:spLocks noChangeShapeType="1"/>
            </p:cNvSpPr>
            <p:nvPr/>
          </p:nvSpPr>
          <p:spPr bwMode="auto">
            <a:xfrm>
              <a:off x="3933" y="2782"/>
              <a:ext cx="664" cy="0"/>
            </a:xfrm>
            <a:prstGeom prst="line">
              <a:avLst/>
            </a:prstGeom>
            <a:noFill/>
            <a:ln w="9525">
              <a:solidFill>
                <a:srgbClr val="333333"/>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146" name="Line 26"/>
            <p:cNvSpPr>
              <a:spLocks noChangeShapeType="1"/>
            </p:cNvSpPr>
            <p:nvPr/>
          </p:nvSpPr>
          <p:spPr bwMode="auto">
            <a:xfrm>
              <a:off x="4594" y="2782"/>
              <a:ext cx="0" cy="39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28" name="Rectangle 29"/>
          <p:cNvSpPr>
            <a:spLocks noGrp="1" noChangeArrowheads="1"/>
          </p:cNvSpPr>
          <p:nvPr>
            <p:ph type="title"/>
          </p:nvPr>
        </p:nvSpPr>
        <p:spPr>
          <a:xfrm>
            <a:off x="609600" y="381000"/>
            <a:ext cx="3954463" cy="609600"/>
          </a:xfrm>
        </p:spPr>
        <p:txBody>
          <a:bodyPr/>
          <a:lstStyle/>
          <a:p>
            <a:pPr eaLnBrk="1" hangingPunct="1"/>
            <a:r>
              <a:rPr lang="en-US" altLang="zh-CN" sz="2800" b="1" dirty="0" smtClean="0">
                <a:latin typeface="Times New Roman" charset="0"/>
                <a:ea typeface="黑体" pitchFamily="2" charset="-122"/>
              </a:rPr>
              <a:t>5.1</a:t>
            </a:r>
            <a:r>
              <a:rPr lang="zh-CN" altLang="en-US" sz="2800" b="1" dirty="0" smtClean="0">
                <a:latin typeface="Times New Roman" charset="0"/>
                <a:ea typeface="黑体" pitchFamily="2" charset="-122"/>
              </a:rPr>
              <a:t>　优先分析概述</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9512EECA-2B30-4C19-9FC1-7C2373E96446}" type="slidenum">
              <a:rPr lang="en-US" altLang="zh-CN"/>
              <a:pPr algn="l"/>
              <a:t>4</a:t>
            </a:fld>
            <a:endParaRPr lang="en-US" altLang="zh-CN"/>
          </a:p>
        </p:txBody>
      </p:sp>
      <p:sp>
        <p:nvSpPr>
          <p:cNvPr id="6148" name="Rectangle 9"/>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49" name="Rectangle 11"/>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50" name="Rectangle 19"/>
          <p:cNvSpPr>
            <a:spLocks noChangeArrowheads="1"/>
          </p:cNvSpPr>
          <p:nvPr/>
        </p:nvSpPr>
        <p:spPr bwMode="auto">
          <a:xfrm>
            <a:off x="1306513" y="4256088"/>
            <a:ext cx="6670675" cy="1763712"/>
          </a:xfrm>
          <a:prstGeom prst="rect">
            <a:avLst/>
          </a:prstGeom>
          <a:solidFill>
            <a:srgbClr val="C0C0C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51" name="Group 32"/>
          <p:cNvGrpSpPr>
            <a:grpSpLocks/>
          </p:cNvGrpSpPr>
          <p:nvPr/>
        </p:nvGrpSpPr>
        <p:grpSpPr bwMode="auto">
          <a:xfrm>
            <a:off x="1368425" y="4392613"/>
            <a:ext cx="6708775" cy="1616075"/>
            <a:chOff x="1239" y="2767"/>
            <a:chExt cx="4226" cy="1018"/>
          </a:xfrm>
        </p:grpSpPr>
        <p:sp>
          <p:nvSpPr>
            <p:cNvPr id="6163" name="Text Box 14"/>
            <p:cNvSpPr txBox="1">
              <a:spLocks noChangeArrowheads="1"/>
            </p:cNvSpPr>
            <p:nvPr/>
          </p:nvSpPr>
          <p:spPr bwMode="auto">
            <a:xfrm>
              <a:off x="1239" y="2767"/>
              <a:ext cx="4226"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9847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r>
                <a:rPr kumimoji="1" lang="zh-CN" altLang="en-US" sz="2000" dirty="0">
                  <a:latin typeface="Times New Roman" charset="0"/>
                </a:rPr>
                <a:t>简单优先</a:t>
              </a:r>
              <a:r>
                <a:rPr kumimoji="1" lang="zh-CN" altLang="en-US" sz="2000" dirty="0" smtClean="0">
                  <a:latin typeface="Times New Roman" charset="0"/>
                </a:rPr>
                <a:t>关系建立在</a:t>
              </a:r>
              <a:r>
                <a:rPr kumimoji="1" lang="zh-CN" altLang="en-US" sz="2000" dirty="0">
                  <a:latin typeface="Times New Roman" charset="0"/>
                </a:rPr>
                <a:t>句型中相邻的</a:t>
              </a:r>
              <a:r>
                <a:rPr kumimoji="1" lang="zh-CN" altLang="en-US" sz="2000" dirty="0" smtClean="0">
                  <a:latin typeface="Times New Roman" charset="0"/>
                </a:rPr>
                <a:t>符号之间，反映归约</a:t>
              </a:r>
              <a:r>
                <a:rPr kumimoji="1" lang="zh-CN" altLang="en-US" sz="2000" dirty="0">
                  <a:latin typeface="Times New Roman" charset="0"/>
                </a:rPr>
                <a:t>时的优先关系。即：</a:t>
              </a:r>
            </a:p>
            <a:p>
              <a:pPr algn="l"/>
              <a:r>
                <a:rPr kumimoji="1" lang="en-US" altLang="zh-CN" sz="2000" dirty="0">
                  <a:latin typeface="Times New Roman" charset="0"/>
                </a:rPr>
                <a:t>X±Y</a:t>
              </a:r>
              <a:r>
                <a:rPr kumimoji="1" lang="zh-CN" altLang="en-US" sz="2000" dirty="0">
                  <a:latin typeface="Times New Roman" charset="0"/>
                </a:rPr>
                <a:t>表示在句型中相邻出现的</a:t>
              </a:r>
              <a:r>
                <a:rPr kumimoji="1" lang="en-US" altLang="zh-CN" sz="2000" dirty="0">
                  <a:latin typeface="Times New Roman" charset="0"/>
                </a:rPr>
                <a:t>XY</a:t>
              </a:r>
              <a:r>
                <a:rPr kumimoji="1" lang="zh-CN" altLang="en-US" sz="2000" dirty="0">
                  <a:latin typeface="Times New Roman" charset="0"/>
                </a:rPr>
                <a:t>，同时被归约；</a:t>
              </a:r>
            </a:p>
            <a:p>
              <a:pPr algn="l"/>
              <a:r>
                <a:rPr kumimoji="1" lang="en-US" altLang="zh-CN" sz="2000" dirty="0">
                  <a:latin typeface="Times New Roman" charset="0"/>
                </a:rPr>
                <a:t>X     Y</a:t>
              </a:r>
              <a:r>
                <a:rPr kumimoji="1" lang="zh-CN" altLang="en-US" sz="2000" dirty="0">
                  <a:latin typeface="Times New Roman" charset="0"/>
                </a:rPr>
                <a:t>表示在句型中相邻出现的</a:t>
              </a:r>
              <a:r>
                <a:rPr kumimoji="1" lang="en-US" altLang="zh-CN" sz="2000" dirty="0">
                  <a:latin typeface="Times New Roman" charset="0"/>
                </a:rPr>
                <a:t>XY</a:t>
              </a:r>
              <a:r>
                <a:rPr kumimoji="1" lang="zh-CN" altLang="en-US" sz="2000" dirty="0">
                  <a:latin typeface="Times New Roman" charset="0"/>
                </a:rPr>
                <a:t>，</a:t>
              </a:r>
              <a:r>
                <a:rPr kumimoji="1" lang="en-US" altLang="zh-CN" sz="2000" dirty="0">
                  <a:latin typeface="Times New Roman" charset="0"/>
                </a:rPr>
                <a:t>X</a:t>
              </a:r>
              <a:r>
                <a:rPr kumimoji="1" lang="zh-CN" altLang="en-US" sz="2000" dirty="0">
                  <a:latin typeface="Times New Roman" charset="0"/>
                </a:rPr>
                <a:t>后于</a:t>
              </a:r>
              <a:r>
                <a:rPr kumimoji="1" lang="en-US" altLang="zh-CN" sz="2000" dirty="0">
                  <a:latin typeface="Times New Roman" charset="0"/>
                </a:rPr>
                <a:t>Y</a:t>
              </a:r>
              <a:r>
                <a:rPr kumimoji="1" lang="zh-CN" altLang="en-US" sz="2000" dirty="0">
                  <a:latin typeface="Times New Roman" charset="0"/>
                </a:rPr>
                <a:t>被归约；</a:t>
              </a:r>
            </a:p>
            <a:p>
              <a:pPr algn="l"/>
              <a:r>
                <a:rPr kumimoji="1" lang="en-US" altLang="zh-CN" sz="2000" dirty="0">
                  <a:latin typeface="Times New Roman" charset="0"/>
                </a:rPr>
                <a:t>X     Y</a:t>
              </a:r>
              <a:r>
                <a:rPr kumimoji="1" lang="zh-CN" altLang="en-US" sz="2000" dirty="0">
                  <a:latin typeface="Times New Roman" charset="0"/>
                </a:rPr>
                <a:t>表示在句型中相邻出现的</a:t>
              </a:r>
              <a:r>
                <a:rPr kumimoji="1" lang="en-US" altLang="zh-CN" sz="2000" dirty="0">
                  <a:latin typeface="Times New Roman" charset="0"/>
                </a:rPr>
                <a:t>XY</a:t>
              </a:r>
              <a:r>
                <a:rPr kumimoji="1" lang="zh-CN" altLang="en-US" sz="2000" dirty="0">
                  <a:latin typeface="Times New Roman" charset="0"/>
                </a:rPr>
                <a:t>，</a:t>
              </a:r>
              <a:r>
                <a:rPr kumimoji="1" lang="en-US" altLang="zh-CN" sz="2000" dirty="0">
                  <a:latin typeface="Times New Roman" charset="0"/>
                </a:rPr>
                <a:t>X</a:t>
              </a:r>
              <a:r>
                <a:rPr kumimoji="1" lang="zh-CN" altLang="en-US" sz="2000" dirty="0">
                  <a:latin typeface="Times New Roman" charset="0"/>
                </a:rPr>
                <a:t>先于</a:t>
              </a:r>
              <a:r>
                <a:rPr kumimoji="1" lang="en-US" altLang="zh-CN" sz="2000" dirty="0">
                  <a:latin typeface="Times New Roman" charset="0"/>
                </a:rPr>
                <a:t>Y</a:t>
              </a:r>
              <a:r>
                <a:rPr kumimoji="1" lang="zh-CN" altLang="en-US" sz="2000" dirty="0">
                  <a:latin typeface="Times New Roman" charset="0"/>
                </a:rPr>
                <a:t>被归约。</a:t>
              </a:r>
            </a:p>
          </p:txBody>
        </p:sp>
        <p:pic>
          <p:nvPicPr>
            <p:cNvPr id="6164" name="Picture 15" descr="小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 y="3373"/>
              <a:ext cx="14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5" name="Picture 17" descr="大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 y="3549"/>
              <a:ext cx="147"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2" name="Text Box 20"/>
          <p:cNvSpPr txBox="1">
            <a:spLocks noChangeArrowheads="1"/>
          </p:cNvSpPr>
          <p:nvPr/>
        </p:nvSpPr>
        <p:spPr bwMode="auto">
          <a:xfrm>
            <a:off x="825500" y="1143000"/>
            <a:ext cx="32131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000" dirty="0" smtClean="0">
                <a:solidFill>
                  <a:srgbClr val="CC0099"/>
                </a:solidFill>
                <a:latin typeface="Times New Roman" charset="0"/>
                <a:ea typeface="黑体" pitchFamily="2" charset="-122"/>
              </a:rPr>
              <a:t>5.2.1</a:t>
            </a:r>
            <a:r>
              <a:rPr lang="zh-CN" altLang="en-US" sz="2000" dirty="0">
                <a:solidFill>
                  <a:srgbClr val="CC0099"/>
                </a:solidFill>
                <a:latin typeface="Times New Roman" charset="0"/>
                <a:ea typeface="黑体" pitchFamily="2" charset="-122"/>
              </a:rPr>
              <a:t>　简单优先关系</a:t>
            </a:r>
          </a:p>
        </p:txBody>
      </p:sp>
      <p:grpSp>
        <p:nvGrpSpPr>
          <p:cNvPr id="6154" name="Group 33"/>
          <p:cNvGrpSpPr>
            <a:grpSpLocks/>
          </p:cNvGrpSpPr>
          <p:nvPr/>
        </p:nvGrpSpPr>
        <p:grpSpPr bwMode="auto">
          <a:xfrm>
            <a:off x="914400" y="1600200"/>
            <a:ext cx="7848600" cy="2568575"/>
            <a:chOff x="576" y="1008"/>
            <a:chExt cx="4944" cy="1618"/>
          </a:xfrm>
        </p:grpSpPr>
        <p:sp>
          <p:nvSpPr>
            <p:cNvPr id="6156" name="Text Box 12"/>
            <p:cNvSpPr txBox="1">
              <a:spLocks noChangeArrowheads="1"/>
            </p:cNvSpPr>
            <p:nvPr/>
          </p:nvSpPr>
          <p:spPr bwMode="auto">
            <a:xfrm>
              <a:off x="576" y="2376"/>
              <a:ext cx="49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000">
                  <a:latin typeface="Times New Roman" charset="0"/>
                </a:rPr>
                <a:t>其中，</a:t>
              </a:r>
              <a:r>
                <a:rPr lang="en-US" altLang="zh-CN" sz="2000">
                  <a:latin typeface="Times New Roman" charset="0"/>
                </a:rPr>
                <a:t>X</a:t>
              </a:r>
              <a:r>
                <a:rPr lang="zh-CN" altLang="en-US" sz="2000">
                  <a:latin typeface="Times New Roman" charset="0"/>
                </a:rPr>
                <a:t>、</a:t>
              </a:r>
              <a:r>
                <a:rPr lang="en-US" altLang="zh-CN" sz="2000">
                  <a:latin typeface="Times New Roman" charset="0"/>
                </a:rPr>
                <a:t>Y</a:t>
              </a:r>
              <a:r>
                <a:rPr lang="zh-CN" altLang="en-US" sz="2000">
                  <a:latin typeface="Times New Roman" charset="0"/>
                </a:rPr>
                <a:t>、</a:t>
              </a:r>
              <a:r>
                <a:rPr lang="en-US" altLang="zh-CN" sz="2000">
                  <a:latin typeface="Times New Roman" charset="0"/>
                </a:rPr>
                <a:t>D∈(V</a:t>
              </a:r>
              <a:r>
                <a:rPr lang="en-US" altLang="zh-CN" sz="2000" baseline="-30000">
                  <a:latin typeface="Times New Roman" charset="0"/>
                </a:rPr>
                <a:t>N</a:t>
              </a:r>
              <a:r>
                <a:rPr lang="en-US" altLang="zh-CN" sz="2000">
                  <a:latin typeface="Times New Roman" charset="0"/>
                </a:rPr>
                <a:t>∪V</a:t>
              </a:r>
              <a:r>
                <a:rPr lang="en-US" altLang="zh-CN" sz="2000" baseline="-30000">
                  <a:latin typeface="Times New Roman" charset="0"/>
                </a:rPr>
                <a:t>T</a:t>
              </a:r>
              <a:r>
                <a:rPr lang="en-US" altLang="zh-CN" sz="2000">
                  <a:latin typeface="Times New Roman" charset="0"/>
                </a:rPr>
                <a:t>)</a:t>
              </a:r>
              <a:r>
                <a:rPr lang="zh-CN" altLang="en-US" sz="2000">
                  <a:latin typeface="Times New Roman" charset="0"/>
                </a:rPr>
                <a:t>，</a:t>
              </a:r>
              <a:r>
                <a:rPr lang="en-US" altLang="zh-CN" sz="2000">
                  <a:latin typeface="Times New Roman" charset="0"/>
                </a:rPr>
                <a:t>A</a:t>
              </a:r>
              <a:r>
                <a:rPr lang="zh-CN" altLang="en-US" sz="2000">
                  <a:latin typeface="Times New Roman" charset="0"/>
                </a:rPr>
                <a:t>、</a:t>
              </a:r>
              <a:r>
                <a:rPr lang="en-US" altLang="zh-CN" sz="2000">
                  <a:latin typeface="Times New Roman" charset="0"/>
                </a:rPr>
                <a:t>B∈V</a:t>
              </a:r>
              <a:r>
                <a:rPr lang="en-US" altLang="zh-CN" sz="2000" baseline="-30000">
                  <a:latin typeface="Times New Roman" charset="0"/>
                </a:rPr>
                <a:t>N </a:t>
              </a:r>
              <a:r>
                <a:rPr lang="zh-CN" altLang="en-US" sz="2000">
                  <a:latin typeface="Times New Roman" charset="0"/>
                </a:rPr>
                <a:t>，</a:t>
              </a:r>
              <a:r>
                <a:rPr lang="en-US" altLang="zh-CN" sz="2000">
                  <a:latin typeface="Times New Roman" charset="0"/>
                </a:rPr>
                <a:t>···∈(V</a:t>
              </a:r>
              <a:r>
                <a:rPr lang="en-US" altLang="zh-CN" sz="2000" baseline="-30000">
                  <a:latin typeface="Times New Roman" charset="0"/>
                </a:rPr>
                <a:t>N</a:t>
              </a:r>
              <a:r>
                <a:rPr lang="en-US" altLang="zh-CN" sz="2000">
                  <a:latin typeface="Times New Roman" charset="0"/>
                </a:rPr>
                <a:t>∪V</a:t>
              </a:r>
              <a:r>
                <a:rPr lang="en-US" altLang="zh-CN" sz="2000" baseline="-30000">
                  <a:latin typeface="Times New Roman" charset="0"/>
                </a:rPr>
                <a:t>T</a:t>
              </a:r>
              <a:r>
                <a:rPr lang="en-US" altLang="zh-CN" sz="2000">
                  <a:latin typeface="Times New Roman" charset="0"/>
                </a:rPr>
                <a:t>)* </a:t>
              </a:r>
              <a:r>
                <a:rPr lang="zh-CN" altLang="en-US" sz="2000">
                  <a:latin typeface="Times New Roman" charset="0"/>
                </a:rPr>
                <a:t>。</a:t>
              </a:r>
            </a:p>
          </p:txBody>
        </p:sp>
        <p:sp>
          <p:nvSpPr>
            <p:cNvPr id="6157" name="Text Box 7"/>
            <p:cNvSpPr txBox="1">
              <a:spLocks noChangeArrowheads="1"/>
            </p:cNvSpPr>
            <p:nvPr/>
          </p:nvSpPr>
          <p:spPr bwMode="auto">
            <a:xfrm>
              <a:off x="624" y="1008"/>
              <a:ext cx="4656" cy="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20000"/>
                </a:lnSpc>
                <a:spcBef>
                  <a:spcPct val="30000"/>
                </a:spcBef>
              </a:pPr>
              <a:r>
                <a:rPr kumimoji="1" lang="zh-CN" altLang="en-US" sz="2000" dirty="0">
                  <a:latin typeface="Times New Roman" charset="0"/>
                </a:rPr>
                <a:t>定义 </a:t>
              </a:r>
              <a:r>
                <a:rPr kumimoji="1" lang="en-US" altLang="zh-CN" sz="2000" dirty="0" smtClean="0">
                  <a:latin typeface="Times New Roman" charset="0"/>
                </a:rPr>
                <a:t>5.1 </a:t>
              </a:r>
              <a:r>
                <a:rPr kumimoji="1" lang="zh-CN" altLang="en-US" sz="2000" dirty="0">
                  <a:latin typeface="Times New Roman" charset="0"/>
                </a:rPr>
                <a:t>设文法</a:t>
              </a:r>
              <a:r>
                <a:rPr kumimoji="1" lang="en-US" altLang="zh-CN" sz="2000" dirty="0">
                  <a:latin typeface="Times New Roman" charset="0"/>
                </a:rPr>
                <a:t>G </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N</a:t>
              </a:r>
              <a:r>
                <a:rPr kumimoji="1" lang="zh-CN" altLang="en-US" sz="2000" dirty="0">
                  <a:latin typeface="Times New Roman" charset="0"/>
                </a:rPr>
                <a:t>，</a:t>
              </a:r>
              <a:r>
                <a:rPr kumimoji="1" lang="en-US" altLang="zh-CN" sz="2000" dirty="0">
                  <a:latin typeface="Times New Roman" charset="0"/>
                </a:rPr>
                <a:t>V</a:t>
              </a:r>
              <a:r>
                <a:rPr kumimoji="1" lang="en-US" altLang="zh-CN" sz="2000" baseline="-30000" dirty="0">
                  <a:latin typeface="Times New Roman" charset="0"/>
                </a:rPr>
                <a:t>T</a:t>
              </a:r>
              <a:r>
                <a:rPr kumimoji="1" lang="zh-CN" altLang="en-US" sz="2000" dirty="0">
                  <a:latin typeface="Times New Roman" charset="0"/>
                </a:rPr>
                <a:t>，</a:t>
              </a:r>
              <a:r>
                <a:rPr kumimoji="1" lang="en-US" altLang="zh-CN" sz="2000" dirty="0">
                  <a:latin typeface="Times New Roman" charset="0"/>
                </a:rPr>
                <a:t>P</a:t>
              </a:r>
              <a:r>
                <a:rPr kumimoji="1" lang="zh-CN" altLang="en-US" sz="2000" dirty="0">
                  <a:latin typeface="Times New Roman" charset="0"/>
                </a:rPr>
                <a:t>，</a:t>
              </a:r>
              <a:r>
                <a:rPr kumimoji="1" lang="en-US" altLang="zh-CN" sz="2000" dirty="0">
                  <a:latin typeface="Times New Roman" charset="0"/>
                </a:rPr>
                <a:t>S)</a:t>
              </a:r>
              <a:r>
                <a:rPr kumimoji="1" lang="zh-CN" altLang="en-US" sz="2000" dirty="0">
                  <a:latin typeface="Times New Roman" charset="0"/>
                </a:rPr>
                <a:t>，则基于</a:t>
              </a:r>
              <a:r>
                <a:rPr kumimoji="1" lang="en-US" altLang="zh-CN" sz="2000" dirty="0">
                  <a:latin typeface="Times New Roman" charset="0"/>
                </a:rPr>
                <a:t>(V</a:t>
              </a:r>
              <a:r>
                <a:rPr kumimoji="1" lang="en-US" altLang="zh-CN" sz="2000" baseline="-30000" dirty="0">
                  <a:latin typeface="Times New Roman" charset="0"/>
                </a:rPr>
                <a:t>N</a:t>
              </a:r>
              <a:r>
                <a:rPr kumimoji="1" lang="en-US" altLang="zh-CN" sz="2000" dirty="0">
                  <a:latin typeface="Times New Roman" charset="0"/>
                </a:rPr>
                <a:t>∪V</a:t>
              </a:r>
              <a:r>
                <a:rPr kumimoji="1" lang="en-US" altLang="zh-CN" sz="2000" baseline="-30000" dirty="0">
                  <a:latin typeface="Times New Roman" charset="0"/>
                </a:rPr>
                <a:t>T</a:t>
              </a:r>
              <a:r>
                <a:rPr kumimoji="1" lang="en-US" altLang="zh-CN" sz="2000" dirty="0">
                  <a:latin typeface="Times New Roman" charset="0"/>
                </a:rPr>
                <a:t>)</a:t>
              </a:r>
              <a:r>
                <a:rPr kumimoji="1" lang="zh-CN" altLang="en-US" sz="2000" dirty="0">
                  <a:latin typeface="Times New Roman" charset="0"/>
                </a:rPr>
                <a:t>上的</a:t>
              </a:r>
              <a:r>
                <a:rPr kumimoji="1" lang="en-US" altLang="zh-CN" sz="2000" dirty="0">
                  <a:latin typeface="Times New Roman" charset="0"/>
                </a:rPr>
                <a:t>3</a:t>
              </a:r>
              <a:r>
                <a:rPr kumimoji="1" lang="zh-CN" altLang="en-US" sz="2000" dirty="0">
                  <a:latin typeface="Times New Roman" charset="0"/>
                </a:rPr>
                <a:t>种二元关系定义如下：</a:t>
              </a:r>
            </a:p>
            <a:p>
              <a:pPr algn="l">
                <a:lnSpc>
                  <a:spcPct val="120000"/>
                </a:lnSpc>
                <a:spcBef>
                  <a:spcPct val="30000"/>
                </a:spcBef>
              </a:pPr>
              <a:r>
                <a:rPr kumimoji="1" lang="zh-CN" altLang="en-US" sz="2000" dirty="0">
                  <a:latin typeface="Times New Roman" charset="0"/>
                </a:rPr>
                <a:t> </a:t>
              </a:r>
              <a:r>
                <a:rPr kumimoji="1" lang="en-US" altLang="zh-CN" sz="2000" dirty="0">
                  <a:latin typeface="Times New Roman" charset="0"/>
                </a:rPr>
                <a:t>X±Y  </a:t>
              </a:r>
              <a:r>
                <a:rPr kumimoji="1" lang="en-US" altLang="zh-CN" sz="2000" dirty="0" err="1">
                  <a:latin typeface="Times New Roman" charset="0"/>
                </a:rPr>
                <a:t>iff</a:t>
              </a:r>
              <a:r>
                <a:rPr kumimoji="1" lang="en-US" altLang="zh-CN" sz="2000" dirty="0">
                  <a:latin typeface="Times New Roman" charset="0"/>
                </a:rPr>
                <a:t>  A→···XY···∈P</a:t>
              </a:r>
            </a:p>
            <a:p>
              <a:pPr algn="l">
                <a:lnSpc>
                  <a:spcPct val="120000"/>
                </a:lnSpc>
                <a:spcBef>
                  <a:spcPct val="30000"/>
                </a:spcBef>
              </a:pPr>
              <a:r>
                <a:rPr kumimoji="1" lang="en-US" altLang="zh-CN" sz="2000" dirty="0">
                  <a:latin typeface="Times New Roman" charset="0"/>
                </a:rPr>
                <a:t> X      Y  </a:t>
              </a:r>
              <a:r>
                <a:rPr kumimoji="1" lang="en-US" altLang="zh-CN" sz="2000" dirty="0" err="1">
                  <a:latin typeface="Times New Roman" charset="0"/>
                </a:rPr>
                <a:t>iff</a:t>
              </a:r>
              <a:r>
                <a:rPr kumimoji="1" lang="en-US" altLang="zh-CN" sz="2000" dirty="0">
                  <a:latin typeface="Times New Roman" charset="0"/>
                </a:rPr>
                <a:t>  A→···XB···∈P</a:t>
              </a:r>
              <a:r>
                <a:rPr kumimoji="1" lang="zh-CN" altLang="en-US" sz="2000" dirty="0">
                  <a:latin typeface="Times New Roman" charset="0"/>
                </a:rPr>
                <a:t>，</a:t>
              </a:r>
              <a:r>
                <a:rPr kumimoji="1" lang="en-US" altLang="zh-CN" sz="2000" dirty="0">
                  <a:latin typeface="Times New Roman" charset="0"/>
                </a:rPr>
                <a:t>B</a:t>
              </a:r>
              <a:r>
                <a:rPr kumimoji="1" lang="en-US" altLang="zh-CN" sz="2000" dirty="0">
                  <a:latin typeface="Times New Roman" charset="0"/>
                  <a:sym typeface="Symbol" pitchFamily="18" charset="2"/>
                </a:rPr>
                <a:t></a:t>
              </a:r>
              <a:r>
                <a:rPr kumimoji="1" lang="en-US" altLang="zh-CN" sz="2000" dirty="0">
                  <a:latin typeface="Times New Roman" charset="0"/>
                </a:rPr>
                <a:t> Y···</a:t>
              </a:r>
            </a:p>
            <a:p>
              <a:pPr algn="l">
                <a:lnSpc>
                  <a:spcPct val="120000"/>
                </a:lnSpc>
                <a:spcBef>
                  <a:spcPct val="30000"/>
                </a:spcBef>
              </a:pPr>
              <a:r>
                <a:rPr kumimoji="1" lang="en-US" altLang="zh-CN" sz="2000" dirty="0">
                  <a:latin typeface="Times New Roman" charset="0"/>
                </a:rPr>
                <a:t> X      Y  </a:t>
              </a:r>
              <a:r>
                <a:rPr kumimoji="1" lang="en-US" altLang="zh-CN" sz="2000" dirty="0" err="1">
                  <a:latin typeface="Times New Roman" charset="0"/>
                </a:rPr>
                <a:t>iff</a:t>
              </a:r>
              <a:r>
                <a:rPr kumimoji="1" lang="en-US" altLang="zh-CN" sz="2000" dirty="0">
                  <a:latin typeface="Times New Roman" charset="0"/>
                </a:rPr>
                <a:t>  A→</a:t>
              </a:r>
              <a:r>
                <a:rPr kumimoji="1" lang="en-US" altLang="zh-CN" sz="2000" dirty="0" smtClean="0">
                  <a:latin typeface="Times New Roman" charset="0"/>
                </a:rPr>
                <a:t>···BD</a:t>
              </a:r>
              <a:r>
                <a:rPr kumimoji="1" lang="en-US" altLang="zh-CN" sz="2000" dirty="0">
                  <a:latin typeface="Times New Roman" charset="0"/>
                </a:rPr>
                <a:t>···∈P</a:t>
              </a:r>
              <a:r>
                <a:rPr kumimoji="1" lang="zh-CN" altLang="en-US" sz="2000" dirty="0">
                  <a:latin typeface="Times New Roman" charset="0"/>
                </a:rPr>
                <a:t>，</a:t>
              </a:r>
              <a:r>
                <a:rPr kumimoji="1" lang="en-US" altLang="zh-CN" sz="2000" dirty="0">
                  <a:latin typeface="Times New Roman" charset="0"/>
                </a:rPr>
                <a:t>B</a:t>
              </a:r>
              <a:r>
                <a:rPr kumimoji="1" lang="en-US" altLang="zh-CN" sz="2000" dirty="0">
                  <a:latin typeface="Times New Roman" charset="0"/>
                  <a:sym typeface="Symbol" pitchFamily="18" charset="2"/>
                </a:rPr>
                <a:t></a:t>
              </a:r>
              <a:r>
                <a:rPr kumimoji="1" lang="en-US" altLang="zh-CN" sz="2000" dirty="0">
                  <a:latin typeface="Times New Roman" charset="0"/>
                </a:rPr>
                <a:t>···X </a:t>
              </a:r>
              <a:r>
                <a:rPr kumimoji="1" lang="zh-CN" altLang="en-US" sz="2000" dirty="0">
                  <a:latin typeface="Times New Roman" charset="0"/>
                </a:rPr>
                <a:t>，</a:t>
              </a:r>
              <a:r>
                <a:rPr kumimoji="1" lang="en-US" altLang="zh-CN" sz="2000" dirty="0">
                  <a:latin typeface="Times New Roman" charset="0"/>
                </a:rPr>
                <a:t>D</a:t>
              </a:r>
              <a:r>
                <a:rPr kumimoji="1" lang="en-US" altLang="zh-CN" sz="2000" dirty="0">
                  <a:latin typeface="Times New Roman" charset="0"/>
                  <a:sym typeface="Symbol" pitchFamily="18" charset="2"/>
                </a:rPr>
                <a:t></a:t>
              </a:r>
              <a:r>
                <a:rPr kumimoji="1" lang="en-US" altLang="zh-CN" sz="2000" dirty="0">
                  <a:latin typeface="Times New Roman" charset="0"/>
                </a:rPr>
                <a:t> Y···</a:t>
              </a:r>
            </a:p>
          </p:txBody>
        </p:sp>
        <p:pic>
          <p:nvPicPr>
            <p:cNvPr id="6158" name="Picture 8" descr="小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 y="1814"/>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9" name="Picture 10" descr="大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 y="2094"/>
              <a:ext cx="19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0" name="Text Box 22"/>
            <p:cNvSpPr txBox="1">
              <a:spLocks noChangeArrowheads="1"/>
            </p:cNvSpPr>
            <p:nvPr/>
          </p:nvSpPr>
          <p:spPr bwMode="auto">
            <a:xfrm>
              <a:off x="3058" y="1745"/>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dirty="0"/>
                <a:t>＋</a:t>
              </a:r>
            </a:p>
          </p:txBody>
        </p:sp>
        <p:sp>
          <p:nvSpPr>
            <p:cNvPr id="6161" name="Text Box 23"/>
            <p:cNvSpPr txBox="1">
              <a:spLocks noChangeArrowheads="1"/>
            </p:cNvSpPr>
            <p:nvPr/>
          </p:nvSpPr>
          <p:spPr bwMode="auto">
            <a:xfrm>
              <a:off x="3058" y="206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dirty="0"/>
                <a:t>＋</a:t>
              </a:r>
            </a:p>
          </p:txBody>
        </p:sp>
        <p:sp>
          <p:nvSpPr>
            <p:cNvPr id="6162" name="Text Box 24"/>
            <p:cNvSpPr txBox="1">
              <a:spLocks noChangeArrowheads="1"/>
            </p:cNvSpPr>
            <p:nvPr/>
          </p:nvSpPr>
          <p:spPr bwMode="auto">
            <a:xfrm>
              <a:off x="3848" y="207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a:t>*</a:t>
              </a:r>
            </a:p>
          </p:txBody>
        </p:sp>
      </p:grpSp>
      <p:sp>
        <p:nvSpPr>
          <p:cNvPr id="6155" name="Rectangle 27"/>
          <p:cNvSpPr>
            <a:spLocks noGrp="1" noChangeArrowheads="1"/>
          </p:cNvSpPr>
          <p:nvPr>
            <p:ph type="title"/>
          </p:nvPr>
        </p:nvSpPr>
        <p:spPr>
          <a:xfrm>
            <a:off x="749300" y="533400"/>
            <a:ext cx="4495800" cy="457200"/>
          </a:xfrm>
        </p:spPr>
        <p:txBody>
          <a:bodyPr/>
          <a:lstStyle/>
          <a:p>
            <a:pPr eaLnBrk="1" hangingPunct="1"/>
            <a:r>
              <a:rPr lang="en-US" altLang="zh-CN" sz="2800" b="1" dirty="0" smtClean="0">
                <a:latin typeface="Times New Roman" charset="0"/>
                <a:ea typeface="黑体" pitchFamily="2" charset="-122"/>
              </a:rPr>
              <a:t>5.2</a:t>
            </a:r>
            <a:r>
              <a:rPr lang="zh-CN" altLang="en-US" sz="2800" b="1" dirty="0" smtClean="0">
                <a:latin typeface="Times New Roman" charset="0"/>
                <a:ea typeface="黑体" pitchFamily="2" charset="-122"/>
              </a:rPr>
              <a:t>　简单优先分析法</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5307F69C-1B36-4930-89DB-10B32CC4464C}" type="slidenum">
              <a:rPr lang="en-US" altLang="zh-CN"/>
              <a:pPr algn="l"/>
              <a:t>5</a:t>
            </a:fld>
            <a:endParaRPr lang="en-US" altLang="zh-CN"/>
          </a:p>
        </p:txBody>
      </p:sp>
      <p:grpSp>
        <p:nvGrpSpPr>
          <p:cNvPr id="7171" name="Group 34"/>
          <p:cNvGrpSpPr>
            <a:grpSpLocks/>
          </p:cNvGrpSpPr>
          <p:nvPr/>
        </p:nvGrpSpPr>
        <p:grpSpPr bwMode="auto">
          <a:xfrm>
            <a:off x="381000" y="1143000"/>
            <a:ext cx="8382000" cy="860425"/>
            <a:chOff x="240" y="648"/>
            <a:chExt cx="5280" cy="542"/>
          </a:xfrm>
        </p:grpSpPr>
        <p:pic>
          <p:nvPicPr>
            <p:cNvPr id="7179" name="Picture 20" descr="小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0" y="664"/>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 Box 19"/>
            <p:cNvSpPr txBox="1">
              <a:spLocks noChangeArrowheads="1"/>
            </p:cNvSpPr>
            <p:nvPr/>
          </p:nvSpPr>
          <p:spPr bwMode="auto">
            <a:xfrm>
              <a:off x="240" y="672"/>
              <a:ext cx="52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9531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nSpc>
                  <a:spcPct val="120000"/>
                </a:lnSpc>
                <a:spcBef>
                  <a:spcPct val="50000"/>
                </a:spcBef>
              </a:pPr>
              <a:r>
                <a:rPr kumimoji="1" lang="zh-CN" altLang="en-US" sz="2000" dirty="0">
                  <a:latin typeface="Times New Roman" charset="0"/>
                </a:rPr>
                <a:t>定义 </a:t>
              </a:r>
              <a:r>
                <a:rPr kumimoji="1" lang="en-US" altLang="zh-CN" sz="2000" dirty="0" smtClean="0">
                  <a:latin typeface="Times New Roman" charset="0"/>
                </a:rPr>
                <a:t>5.2  </a:t>
              </a:r>
              <a:r>
                <a:rPr kumimoji="1" lang="zh-CN" altLang="en-US" sz="2000" dirty="0">
                  <a:latin typeface="Times New Roman" charset="0"/>
                </a:rPr>
                <a:t>如果文法</a:t>
              </a:r>
              <a:r>
                <a:rPr kumimoji="1" lang="en-US" altLang="zh-CN" sz="2000" dirty="0">
                  <a:latin typeface="Times New Roman" charset="0"/>
                </a:rPr>
                <a:t>G</a:t>
              </a:r>
              <a:r>
                <a:rPr kumimoji="1" lang="zh-CN" altLang="en-US" sz="2000" dirty="0">
                  <a:latin typeface="Times New Roman" charset="0"/>
                </a:rPr>
                <a:t>两个符号之间至多存在</a:t>
              </a:r>
              <a:r>
                <a:rPr kumimoji="1" lang="en-US" altLang="zh-CN" sz="2000" dirty="0">
                  <a:latin typeface="Times New Roman" charset="0"/>
                </a:rPr>
                <a:t>±</a:t>
              </a:r>
              <a:r>
                <a:rPr kumimoji="1" lang="zh-CN" altLang="en-US" sz="2000" dirty="0">
                  <a:latin typeface="Times New Roman" charset="0"/>
                </a:rPr>
                <a:t>、   和  　三种简单优先关系之一，且没有相同右部的规则，则文法</a:t>
              </a:r>
              <a:r>
                <a:rPr kumimoji="1" lang="en-US" altLang="zh-CN" sz="2000" dirty="0">
                  <a:latin typeface="Times New Roman" charset="0"/>
                </a:rPr>
                <a:t>G</a:t>
              </a:r>
              <a:r>
                <a:rPr kumimoji="1" lang="zh-CN" altLang="en-US" sz="2000" dirty="0">
                  <a:latin typeface="Times New Roman" charset="0"/>
                </a:rPr>
                <a:t>称为</a:t>
              </a:r>
              <a:r>
                <a:rPr kumimoji="1" lang="zh-CN" altLang="en-US" sz="2000" dirty="0">
                  <a:solidFill>
                    <a:srgbClr val="CC6600"/>
                  </a:solidFill>
                  <a:latin typeface="Times New Roman" charset="0"/>
                </a:rPr>
                <a:t>简单优先文法</a:t>
              </a:r>
              <a:r>
                <a:rPr kumimoji="1" lang="zh-CN" altLang="en-US" sz="2000" dirty="0">
                  <a:latin typeface="Times New Roman" charset="0"/>
                </a:rPr>
                <a:t>。 </a:t>
              </a:r>
            </a:p>
          </p:txBody>
        </p:sp>
        <p:pic>
          <p:nvPicPr>
            <p:cNvPr id="7181" name="Picture 21" descr="大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 y="648"/>
              <a:ext cx="19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2" name="Text Box 25"/>
          <p:cNvSpPr txBox="1">
            <a:spLocks noChangeArrowheads="1"/>
          </p:cNvSpPr>
          <p:nvPr/>
        </p:nvSpPr>
        <p:spPr bwMode="auto">
          <a:xfrm>
            <a:off x="533400" y="5641975"/>
            <a:ext cx="714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kumimoji="1" lang="zh-CN" altLang="en-US" sz="2000" dirty="0">
                <a:solidFill>
                  <a:schemeClr val="hlink"/>
                </a:solidFill>
                <a:latin typeface="Times New Roman" charset="0"/>
              </a:rPr>
              <a:t>结论⑴和⑵是确保简单优先分析方法正确性的理论基础。 </a:t>
            </a:r>
          </a:p>
        </p:txBody>
      </p:sp>
      <p:grpSp>
        <p:nvGrpSpPr>
          <p:cNvPr id="7173" name="Group 37"/>
          <p:cNvGrpSpPr>
            <a:grpSpLocks/>
          </p:cNvGrpSpPr>
          <p:nvPr/>
        </p:nvGrpSpPr>
        <p:grpSpPr bwMode="auto">
          <a:xfrm>
            <a:off x="414338" y="2057400"/>
            <a:ext cx="8389937" cy="3505200"/>
            <a:chOff x="261" y="1296"/>
            <a:chExt cx="5285" cy="2208"/>
          </a:xfrm>
        </p:grpSpPr>
        <p:sp>
          <p:nvSpPr>
            <p:cNvPr id="7175" name="Rectangle 24"/>
            <p:cNvSpPr>
              <a:spLocks noChangeArrowheads="1"/>
            </p:cNvSpPr>
            <p:nvPr/>
          </p:nvSpPr>
          <p:spPr bwMode="auto">
            <a:xfrm>
              <a:off x="270" y="1296"/>
              <a:ext cx="5220" cy="2208"/>
            </a:xfrm>
            <a:prstGeom prst="rect">
              <a:avLst/>
            </a:prstGeom>
            <a:solidFill>
              <a:srgbClr val="C0C0C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6" name="Text Box 22"/>
            <p:cNvSpPr txBox="1">
              <a:spLocks noChangeArrowheads="1"/>
            </p:cNvSpPr>
            <p:nvPr/>
          </p:nvSpPr>
          <p:spPr bwMode="auto">
            <a:xfrm>
              <a:off x="261" y="1334"/>
              <a:ext cx="5285" cy="2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25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spcBef>
                  <a:spcPct val="50000"/>
                </a:spcBef>
              </a:pPr>
              <a:r>
                <a:rPr kumimoji="1" lang="zh-CN" altLang="en-US" sz="2000" dirty="0">
                  <a:latin typeface="Times New Roman" charset="0"/>
                </a:rPr>
                <a:t>关于简单优先文法，可以证明下列几个结论。</a:t>
              </a:r>
            </a:p>
            <a:p>
              <a:pPr algn="l">
                <a:lnSpc>
                  <a:spcPct val="120000"/>
                </a:lnSpc>
                <a:spcBef>
                  <a:spcPct val="50000"/>
                </a:spcBef>
              </a:pPr>
              <a:r>
                <a:rPr kumimoji="1" lang="zh-CN" altLang="en-US" sz="2000" dirty="0">
                  <a:latin typeface="Times New Roman" charset="0"/>
                </a:rPr>
                <a:t>⑴ 设文法</a:t>
              </a:r>
              <a:r>
                <a:rPr kumimoji="1" lang="en-US" altLang="zh-CN" sz="2000" dirty="0">
                  <a:latin typeface="Times New Roman" charset="0"/>
                </a:rPr>
                <a:t>G</a:t>
              </a:r>
              <a:r>
                <a:rPr kumimoji="1" lang="zh-CN" altLang="en-US" sz="2000" dirty="0">
                  <a:latin typeface="Times New Roman" charset="0"/>
                </a:rPr>
                <a:t>为简单优先文法，句型</a:t>
              </a:r>
              <a:r>
                <a:rPr kumimoji="1" lang="en-US" altLang="zh-CN" sz="2000" dirty="0">
                  <a:solidFill>
                    <a:srgbClr val="FF0000"/>
                  </a:solidFill>
                  <a:latin typeface="Times New Roman" charset="0"/>
                </a:rPr>
                <a:t>#</a:t>
              </a:r>
              <a:r>
                <a:rPr kumimoji="1" lang="en-US" altLang="zh-CN" sz="2000" dirty="0">
                  <a:latin typeface="Times New Roman" charset="0"/>
                </a:rPr>
                <a:t>a</a:t>
              </a:r>
              <a:r>
                <a:rPr kumimoji="1" lang="en-US" altLang="zh-CN" sz="2000" baseline="-30000" dirty="0">
                  <a:latin typeface="Times New Roman" charset="0"/>
                </a:rPr>
                <a:t>1</a:t>
              </a:r>
              <a:r>
                <a:rPr kumimoji="1" lang="en-US" altLang="zh-CN" sz="2000" dirty="0">
                  <a:latin typeface="Times New Roman" charset="0"/>
                </a:rPr>
                <a:t> a</a:t>
              </a:r>
              <a:r>
                <a:rPr kumimoji="1" lang="en-US" altLang="zh-CN" sz="2000" baseline="-30000" dirty="0">
                  <a:latin typeface="Times New Roman" charset="0"/>
                </a:rPr>
                <a:t>2</a:t>
              </a:r>
              <a:r>
                <a:rPr kumimoji="1" lang="en-US" altLang="zh-CN" sz="2000" dirty="0">
                  <a:latin typeface="Times New Roman" charset="0"/>
                </a:rPr>
                <a:t>···a</a:t>
              </a:r>
              <a:r>
                <a:rPr kumimoji="1" lang="en-US" altLang="zh-CN" sz="2000" baseline="-30000" dirty="0">
                  <a:latin typeface="Times New Roman" charset="0"/>
                </a:rPr>
                <a:t>i-1</a:t>
              </a:r>
              <a:r>
                <a:rPr kumimoji="1" lang="en-US" altLang="zh-CN" sz="2000" dirty="0">
                  <a:latin typeface="Times New Roman" charset="0"/>
                </a:rPr>
                <a:t> </a:t>
              </a:r>
              <a:r>
                <a:rPr kumimoji="1" lang="en-US" altLang="zh-CN" sz="2000" dirty="0" err="1">
                  <a:latin typeface="Times New Roman" charset="0"/>
                </a:rPr>
                <a:t>a</a:t>
              </a:r>
              <a:r>
                <a:rPr kumimoji="1" lang="en-US" altLang="zh-CN" sz="2000" baseline="-30000" dirty="0" err="1">
                  <a:latin typeface="Times New Roman" charset="0"/>
                </a:rPr>
                <a:t>i</a:t>
              </a:r>
              <a:r>
                <a:rPr kumimoji="1" lang="en-US" altLang="zh-CN" sz="2000" dirty="0">
                  <a:latin typeface="Times New Roman" charset="0"/>
                </a:rPr>
                <a:t> a</a:t>
              </a:r>
              <a:r>
                <a:rPr kumimoji="1" lang="en-US" altLang="zh-CN" sz="2000" baseline="-30000" dirty="0">
                  <a:latin typeface="Times New Roman" charset="0"/>
                </a:rPr>
                <a:t>i+1</a:t>
              </a:r>
              <a:r>
                <a:rPr kumimoji="1" lang="en-US" altLang="zh-CN" sz="2000" dirty="0">
                  <a:latin typeface="Times New Roman" charset="0"/>
                </a:rPr>
                <a:t>···a</a:t>
              </a:r>
              <a:r>
                <a:rPr kumimoji="1" lang="en-US" altLang="zh-CN" sz="2000" baseline="-30000" dirty="0">
                  <a:latin typeface="Times New Roman" charset="0"/>
                </a:rPr>
                <a:t>j-1</a:t>
              </a:r>
              <a:r>
                <a:rPr kumimoji="1" lang="en-US" altLang="zh-CN" sz="2000" dirty="0">
                  <a:latin typeface="Times New Roman" charset="0"/>
                </a:rPr>
                <a:t> </a:t>
              </a:r>
              <a:r>
                <a:rPr kumimoji="1" lang="en-US" altLang="zh-CN" sz="2000" dirty="0" err="1">
                  <a:latin typeface="Times New Roman" charset="0"/>
                </a:rPr>
                <a:t>a</a:t>
              </a:r>
              <a:r>
                <a:rPr kumimoji="1" lang="en-US" altLang="zh-CN" sz="2000" baseline="-30000" dirty="0" err="1">
                  <a:latin typeface="Times New Roman" charset="0"/>
                </a:rPr>
                <a:t>j</a:t>
              </a:r>
              <a:r>
                <a:rPr kumimoji="1" lang="en-US" altLang="zh-CN" sz="2000" dirty="0">
                  <a:latin typeface="Times New Roman" charset="0"/>
                </a:rPr>
                <a:t> a</a:t>
              </a:r>
              <a:r>
                <a:rPr kumimoji="1" lang="en-US" altLang="zh-CN" sz="2000" baseline="-30000" dirty="0">
                  <a:latin typeface="Times New Roman" charset="0"/>
                </a:rPr>
                <a:t>j+1</a:t>
              </a:r>
              <a:r>
                <a:rPr kumimoji="1" lang="en-US" altLang="zh-CN" sz="2000" dirty="0">
                  <a:latin typeface="Times New Roman" charset="0"/>
                </a:rPr>
                <a:t>···a</a:t>
              </a:r>
              <a:r>
                <a:rPr kumimoji="1" lang="en-US" altLang="zh-CN" sz="2000" baseline="-30000" dirty="0">
                  <a:latin typeface="Times New Roman" charset="0"/>
                </a:rPr>
                <a:t>n </a:t>
              </a:r>
              <a:r>
                <a:rPr kumimoji="1" lang="en-US" altLang="zh-CN" sz="2000" dirty="0">
                  <a:solidFill>
                    <a:srgbClr val="FF0000"/>
                  </a:solidFill>
                  <a:latin typeface="Times New Roman" charset="0"/>
                </a:rPr>
                <a:t>#</a:t>
              </a:r>
              <a:r>
                <a:rPr kumimoji="1" lang="zh-CN" altLang="en-US" sz="2000" dirty="0">
                  <a:latin typeface="Times New Roman" charset="0"/>
                </a:rPr>
                <a:t>，且存在下列关系</a:t>
              </a:r>
              <a:r>
                <a:rPr kumimoji="1" lang="en-US" altLang="zh-CN" sz="2000" dirty="0">
                  <a:latin typeface="Times New Roman" charset="0"/>
                </a:rPr>
                <a:t>a</a:t>
              </a:r>
              <a:r>
                <a:rPr kumimoji="1" lang="en-US" altLang="zh-CN" sz="2000" baseline="-30000" dirty="0">
                  <a:latin typeface="Times New Roman" charset="0"/>
                </a:rPr>
                <a:t>i-1           </a:t>
              </a:r>
              <a:r>
                <a:rPr kumimoji="1" lang="en-US" altLang="zh-CN" sz="2000" dirty="0" err="1">
                  <a:latin typeface="Times New Roman" charset="0"/>
                </a:rPr>
                <a:t>a</a:t>
              </a:r>
              <a:r>
                <a:rPr kumimoji="1" lang="en-US" altLang="zh-CN" sz="2000" baseline="-30000" dirty="0" err="1">
                  <a:latin typeface="Times New Roman" charset="0"/>
                </a:rPr>
                <a:t>i</a:t>
              </a:r>
              <a:r>
                <a:rPr kumimoji="1" lang="en-US" altLang="zh-CN" sz="2000" dirty="0">
                  <a:latin typeface="Times New Roman" charset="0"/>
                </a:rPr>
                <a:t> ±a</a:t>
              </a:r>
              <a:r>
                <a:rPr kumimoji="1" lang="en-US" altLang="zh-CN" sz="2000" baseline="-30000" dirty="0">
                  <a:latin typeface="Times New Roman" charset="0"/>
                </a:rPr>
                <a:t>i+1</a:t>
              </a:r>
              <a:r>
                <a:rPr kumimoji="1" lang="en-US" altLang="zh-CN" sz="2000" dirty="0">
                  <a:latin typeface="Times New Roman" charset="0"/>
                </a:rPr>
                <a:t>±···±a</a:t>
              </a:r>
              <a:r>
                <a:rPr kumimoji="1" lang="en-US" altLang="zh-CN" sz="2000" baseline="-30000" dirty="0">
                  <a:latin typeface="Times New Roman" charset="0"/>
                </a:rPr>
                <a:t>j-1</a:t>
              </a:r>
              <a:r>
                <a:rPr kumimoji="1" lang="en-US" altLang="zh-CN" sz="2000" dirty="0">
                  <a:latin typeface="Times New Roman" charset="0"/>
                </a:rPr>
                <a:t>±a</a:t>
              </a:r>
              <a:r>
                <a:rPr kumimoji="1" lang="en-US" altLang="zh-CN" sz="2000" baseline="-30000" dirty="0">
                  <a:latin typeface="Times New Roman" charset="0"/>
                </a:rPr>
                <a:t>j           </a:t>
              </a:r>
              <a:r>
                <a:rPr kumimoji="1" lang="en-US" altLang="zh-CN" sz="2000" dirty="0">
                  <a:latin typeface="Times New Roman" charset="0"/>
                </a:rPr>
                <a:t>a</a:t>
              </a:r>
              <a:r>
                <a:rPr kumimoji="1" lang="en-US" altLang="zh-CN" sz="2000" baseline="-30000" dirty="0">
                  <a:latin typeface="Times New Roman" charset="0"/>
                </a:rPr>
                <a:t>j+1 </a:t>
              </a:r>
              <a:r>
                <a:rPr kumimoji="1" lang="zh-CN" altLang="en-US" sz="2000" dirty="0">
                  <a:latin typeface="Times New Roman" charset="0"/>
                </a:rPr>
                <a:t>，则子串</a:t>
              </a:r>
              <a:r>
                <a:rPr kumimoji="1" lang="en-US" altLang="zh-CN" sz="2000" dirty="0" err="1">
                  <a:latin typeface="Times New Roman" charset="0"/>
                </a:rPr>
                <a:t>a</a:t>
              </a:r>
              <a:r>
                <a:rPr kumimoji="1" lang="en-US" altLang="zh-CN" sz="2000" baseline="-30000" dirty="0" err="1">
                  <a:latin typeface="Times New Roman" charset="0"/>
                </a:rPr>
                <a:t>i</a:t>
              </a:r>
              <a:r>
                <a:rPr kumimoji="1" lang="en-US" altLang="zh-CN" sz="2000" dirty="0">
                  <a:latin typeface="Times New Roman" charset="0"/>
                </a:rPr>
                <a:t> a</a:t>
              </a:r>
              <a:r>
                <a:rPr kumimoji="1" lang="en-US" altLang="zh-CN" sz="2000" baseline="-30000" dirty="0">
                  <a:latin typeface="Times New Roman" charset="0"/>
                </a:rPr>
                <a:t>i+1</a:t>
              </a:r>
              <a:r>
                <a:rPr kumimoji="1" lang="en-US" altLang="zh-CN" sz="2000" dirty="0">
                  <a:latin typeface="Times New Roman" charset="0"/>
                </a:rPr>
                <a:t>···a</a:t>
              </a:r>
              <a:r>
                <a:rPr kumimoji="1" lang="en-US" altLang="zh-CN" sz="2000" baseline="-30000" dirty="0">
                  <a:latin typeface="Times New Roman" charset="0"/>
                </a:rPr>
                <a:t>j-1</a:t>
              </a:r>
              <a:r>
                <a:rPr kumimoji="1" lang="en-US" altLang="zh-CN" sz="2000" dirty="0">
                  <a:latin typeface="Times New Roman" charset="0"/>
                </a:rPr>
                <a:t> </a:t>
              </a:r>
              <a:r>
                <a:rPr kumimoji="1" lang="en-US" altLang="zh-CN" sz="2000" dirty="0" err="1">
                  <a:latin typeface="Times New Roman" charset="0"/>
                </a:rPr>
                <a:t>a</a:t>
              </a:r>
              <a:r>
                <a:rPr kumimoji="1" lang="en-US" altLang="zh-CN" sz="2000" baseline="-30000" dirty="0" err="1">
                  <a:latin typeface="Times New Roman" charset="0"/>
                </a:rPr>
                <a:t>j</a:t>
              </a:r>
              <a:r>
                <a:rPr kumimoji="1" lang="en-US" altLang="zh-CN" sz="2000" baseline="-30000" dirty="0">
                  <a:latin typeface="Times New Roman" charset="0"/>
                </a:rPr>
                <a:t> </a:t>
              </a:r>
              <a:r>
                <a:rPr kumimoji="1" lang="zh-CN" altLang="en-US" sz="2000" dirty="0">
                  <a:latin typeface="Times New Roman" charset="0"/>
                </a:rPr>
                <a:t>是句型的直接短语。特别地，如果这个子串是句型最左子串，则该子串就是句型的句柄。</a:t>
              </a:r>
            </a:p>
            <a:p>
              <a:pPr algn="l">
                <a:lnSpc>
                  <a:spcPct val="120000"/>
                </a:lnSpc>
                <a:spcBef>
                  <a:spcPct val="50000"/>
                </a:spcBef>
              </a:pPr>
              <a:r>
                <a:rPr kumimoji="1" lang="zh-CN" altLang="en-US" sz="2000" dirty="0">
                  <a:latin typeface="Times New Roman" charset="0"/>
                </a:rPr>
                <a:t>⑵ 设文法</a:t>
              </a:r>
              <a:r>
                <a:rPr kumimoji="1" lang="en-US" altLang="zh-CN" sz="2000" dirty="0">
                  <a:latin typeface="Times New Roman" charset="0"/>
                </a:rPr>
                <a:t>G</a:t>
              </a:r>
              <a:r>
                <a:rPr kumimoji="1" lang="zh-CN" altLang="en-US" sz="2000" dirty="0">
                  <a:latin typeface="Times New Roman" charset="0"/>
                </a:rPr>
                <a:t>为简单优先文法，如果输入串或归约后的符号串中相邻的两个符号之间不存在任何一种简单优先关系，则输入串不是文法的句子。</a:t>
              </a:r>
            </a:p>
            <a:p>
              <a:pPr algn="l">
                <a:lnSpc>
                  <a:spcPct val="120000"/>
                </a:lnSpc>
                <a:spcBef>
                  <a:spcPct val="50000"/>
                </a:spcBef>
              </a:pPr>
              <a:r>
                <a:rPr kumimoji="1" lang="zh-CN" altLang="en-US" sz="2000" dirty="0">
                  <a:latin typeface="Times New Roman" charset="0"/>
                </a:rPr>
                <a:t>⑶ 如果文法</a:t>
              </a:r>
              <a:r>
                <a:rPr kumimoji="1" lang="en-US" altLang="zh-CN" sz="2000" dirty="0">
                  <a:latin typeface="Times New Roman" charset="0"/>
                </a:rPr>
                <a:t>G</a:t>
              </a:r>
              <a:r>
                <a:rPr kumimoji="1" lang="zh-CN" altLang="en-US" sz="2000" dirty="0">
                  <a:latin typeface="Times New Roman" charset="0"/>
                </a:rPr>
                <a:t>是简单优先文法，则文法</a:t>
              </a:r>
              <a:r>
                <a:rPr kumimoji="1" lang="en-US" altLang="zh-CN" sz="2000" dirty="0">
                  <a:latin typeface="Times New Roman" charset="0"/>
                </a:rPr>
                <a:t>G</a:t>
              </a:r>
              <a:r>
                <a:rPr kumimoji="1" lang="zh-CN" altLang="en-US" sz="2000" dirty="0">
                  <a:latin typeface="Times New Roman" charset="0"/>
                </a:rPr>
                <a:t>是无二义性的文法。</a:t>
              </a:r>
              <a:r>
                <a:rPr kumimoji="1" lang="zh-CN" altLang="en-US" sz="2000" dirty="0">
                  <a:latin typeface="Tahoma" pitchFamily="34" charset="0"/>
                </a:rPr>
                <a:t> </a:t>
              </a:r>
            </a:p>
          </p:txBody>
        </p:sp>
        <p:pic>
          <p:nvPicPr>
            <p:cNvPr id="7177" name="Picture 27" descr="小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 y="1960"/>
              <a:ext cx="18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28" descr="大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2" y="1953"/>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4" name="Rectangle 32"/>
          <p:cNvSpPr>
            <a:spLocks noGrp="1" noChangeArrowheads="1"/>
          </p:cNvSpPr>
          <p:nvPr>
            <p:ph type="title"/>
          </p:nvPr>
        </p:nvSpPr>
        <p:spPr>
          <a:xfrm>
            <a:off x="381000" y="609600"/>
            <a:ext cx="3421063" cy="609600"/>
          </a:xfrm>
        </p:spPr>
        <p:txBody>
          <a:bodyPr/>
          <a:lstStyle/>
          <a:p>
            <a:pPr eaLnBrk="1" hangingPunct="1">
              <a:spcBef>
                <a:spcPct val="50000"/>
              </a:spcBef>
            </a:pPr>
            <a:r>
              <a:rPr lang="en-US" altLang="zh-CN" sz="2400" b="1" dirty="0" smtClean="0">
                <a:solidFill>
                  <a:srgbClr val="CC0099"/>
                </a:solidFill>
                <a:latin typeface="Times New Roman" charset="0"/>
                <a:ea typeface="黑体" pitchFamily="2" charset="-122"/>
              </a:rPr>
              <a:t>5.2.2</a:t>
            </a:r>
            <a:r>
              <a:rPr lang="zh-CN" altLang="en-US" sz="2400" b="1" dirty="0" smtClean="0">
                <a:solidFill>
                  <a:srgbClr val="CC0099"/>
                </a:solidFill>
                <a:latin typeface="Times New Roman" charset="0"/>
                <a:ea typeface="黑体" pitchFamily="2" charset="-122"/>
              </a:rPr>
              <a:t>　简单优先文法</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CBC3FABC-C686-442B-A23E-2DCD08FB6921}" type="slidenum">
              <a:rPr lang="en-US" altLang="zh-CN"/>
              <a:pPr algn="l"/>
              <a:t>6</a:t>
            </a:fld>
            <a:endParaRPr lang="en-US" altLang="zh-CN"/>
          </a:p>
        </p:txBody>
      </p:sp>
      <p:sp>
        <p:nvSpPr>
          <p:cNvPr id="8195" name="Rectangle 63"/>
          <p:cNvSpPr>
            <a:spLocks noChangeArrowheads="1"/>
          </p:cNvSpPr>
          <p:nvPr/>
        </p:nvSpPr>
        <p:spPr bwMode="auto">
          <a:xfrm>
            <a:off x="438150" y="5057775"/>
            <a:ext cx="1905000" cy="83820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196" name="Group 61"/>
          <p:cNvGrpSpPr>
            <a:grpSpLocks/>
          </p:cNvGrpSpPr>
          <p:nvPr/>
        </p:nvGrpSpPr>
        <p:grpSpPr bwMode="auto">
          <a:xfrm>
            <a:off x="457200" y="3657600"/>
            <a:ext cx="8294688" cy="2227263"/>
            <a:chOff x="288" y="2341"/>
            <a:chExt cx="5225" cy="1403"/>
          </a:xfrm>
        </p:grpSpPr>
        <p:sp>
          <p:nvSpPr>
            <p:cNvPr id="8203" name="Text Box 33"/>
            <p:cNvSpPr txBox="1">
              <a:spLocks noChangeArrowheads="1"/>
            </p:cNvSpPr>
            <p:nvPr/>
          </p:nvSpPr>
          <p:spPr bwMode="auto">
            <a:xfrm>
              <a:off x="288" y="2341"/>
              <a:ext cx="5225"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73088">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40000"/>
                </a:lnSpc>
                <a:spcBef>
                  <a:spcPct val="50000"/>
                </a:spcBef>
              </a:pPr>
              <a:r>
                <a:rPr kumimoji="1" lang="zh-CN" altLang="en-US" sz="2000" dirty="0">
                  <a:latin typeface="Times New Roman" charset="0"/>
                </a:rPr>
                <a:t>简单优先关系</a:t>
              </a:r>
              <a:r>
                <a:rPr kumimoji="1" lang="en-US" altLang="zh-CN" sz="2000" dirty="0">
                  <a:latin typeface="Times New Roman" charset="0"/>
                </a:rPr>
                <a:t>±</a:t>
              </a:r>
              <a:r>
                <a:rPr kumimoji="1" lang="zh-CN" altLang="en-US" sz="2000" dirty="0">
                  <a:latin typeface="Times New Roman" charset="0"/>
                </a:rPr>
                <a:t>、    和  　，显然可以用对应的关系矩阵</a:t>
              </a:r>
              <a:r>
                <a:rPr kumimoji="1" lang="en-US" altLang="zh-CN" sz="2000" dirty="0">
                  <a:latin typeface="Times New Roman" charset="0"/>
                </a:rPr>
                <a:t>M</a:t>
              </a:r>
              <a:r>
                <a:rPr kumimoji="1" lang="en-US" altLang="zh-CN" sz="2000" baseline="-10000" dirty="0">
                  <a:latin typeface="Times New Roman" charset="0"/>
                </a:rPr>
                <a:t>±</a:t>
              </a:r>
              <a:r>
                <a:rPr kumimoji="1" lang="zh-CN" altLang="en-US" sz="2000" dirty="0">
                  <a:latin typeface="Times New Roman" charset="0"/>
                </a:rPr>
                <a:t>、</a:t>
              </a:r>
              <a:r>
                <a:rPr kumimoji="1" lang="en-US" altLang="zh-CN" sz="2000" dirty="0">
                  <a:latin typeface="Times New Roman" charset="0"/>
                </a:rPr>
                <a:t>M   </a:t>
              </a:r>
              <a:r>
                <a:rPr kumimoji="1" lang="zh-CN" altLang="en-US" sz="2000" dirty="0">
                  <a:latin typeface="Times New Roman" charset="0"/>
                </a:rPr>
                <a:t>和</a:t>
              </a:r>
              <a:r>
                <a:rPr kumimoji="1" lang="en-US" altLang="zh-CN" sz="2000" dirty="0">
                  <a:latin typeface="Times New Roman" charset="0"/>
                </a:rPr>
                <a:t>M    </a:t>
              </a:r>
              <a:r>
                <a:rPr kumimoji="1" lang="zh-CN" altLang="en-US" sz="2000" dirty="0">
                  <a:latin typeface="Times New Roman" charset="0"/>
                </a:rPr>
                <a:t>表示。因为简单优先文法中任何两个符号之间至多存在一种简单优先关系，所以对于简单优先文法而言，它的三种关系矩阵可以合并为一个关系矩阵</a:t>
              </a:r>
              <a:r>
                <a:rPr kumimoji="1" lang="en-US" altLang="zh-CN" sz="2000" dirty="0">
                  <a:latin typeface="Times New Roman" charset="0"/>
                </a:rPr>
                <a:t>M</a:t>
              </a:r>
              <a:r>
                <a:rPr kumimoji="1" lang="zh-CN" altLang="en-US" sz="2000" dirty="0">
                  <a:latin typeface="Times New Roman" charset="0"/>
                </a:rPr>
                <a:t>。只要</a:t>
              </a:r>
              <a:r>
                <a:rPr kumimoji="1" lang="en-US" altLang="zh-CN" sz="2000" dirty="0">
                  <a:latin typeface="Times New Roman" charset="0"/>
                </a:rPr>
                <a:t>M[X</a:t>
              </a:r>
              <a:r>
                <a:rPr kumimoji="1" lang="zh-CN" altLang="en-US" sz="2000" dirty="0">
                  <a:latin typeface="Times New Roman" charset="0"/>
                </a:rPr>
                <a:t>，</a:t>
              </a:r>
              <a:r>
                <a:rPr kumimoji="1" lang="en-US" altLang="zh-CN" sz="2000" dirty="0">
                  <a:latin typeface="Times New Roman" charset="0"/>
                </a:rPr>
                <a:t>Y]</a:t>
              </a:r>
              <a:r>
                <a:rPr kumimoji="1" lang="zh-CN" altLang="en-US" sz="2000" dirty="0">
                  <a:latin typeface="Times New Roman" charset="0"/>
                </a:rPr>
                <a:t>存放</a:t>
              </a:r>
              <a:r>
                <a:rPr kumimoji="1" lang="en-US" altLang="zh-CN" sz="2000" dirty="0">
                  <a:latin typeface="Times New Roman" charset="0"/>
                </a:rPr>
                <a:t>3</a:t>
              </a:r>
              <a:r>
                <a:rPr kumimoji="1" lang="zh-CN" altLang="en-US" sz="2000" dirty="0">
                  <a:latin typeface="Times New Roman" charset="0"/>
                </a:rPr>
                <a:t>个优先关系符号</a:t>
              </a:r>
              <a:r>
                <a:rPr kumimoji="1" lang="en-US" altLang="zh-CN" sz="2000" dirty="0">
                  <a:latin typeface="Times New Roman" charset="0"/>
                </a:rPr>
                <a:t>±</a:t>
              </a:r>
              <a:r>
                <a:rPr kumimoji="1" lang="zh-CN" altLang="en-US" sz="2000" dirty="0">
                  <a:latin typeface="Times New Roman" charset="0"/>
                </a:rPr>
                <a:t>、   、   </a:t>
              </a:r>
              <a:r>
                <a:rPr kumimoji="1" lang="zh-CN" altLang="en-US" sz="2000" dirty="0" smtClean="0">
                  <a:latin typeface="Times New Roman" charset="0"/>
                </a:rPr>
                <a:t>和   空白</a:t>
              </a:r>
              <a:r>
                <a:rPr kumimoji="1" lang="zh-CN" altLang="en-US" sz="2000" dirty="0">
                  <a:latin typeface="Times New Roman" charset="0"/>
                </a:rPr>
                <a:t>之一，以表示有无简单优先关系或哪一种简单优先关系即可。 </a:t>
              </a:r>
            </a:p>
          </p:txBody>
        </p:sp>
        <p:pic>
          <p:nvPicPr>
            <p:cNvPr id="8204" name="Picture 42" descr="大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2746"/>
              <a:ext cx="132"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41" descr="小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 y="2495"/>
              <a:ext cx="1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6" name="Picture 35" descr="小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 y="3197"/>
              <a:ext cx="22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7" name="Picture 36" descr="大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0" y="3216"/>
              <a:ext cx="20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8" name="Picture 37" descr="小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6" y="2374"/>
              <a:ext cx="23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9" name="Picture 38" descr="大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 y="2367"/>
              <a:ext cx="20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8" name="Rectangle 46"/>
          <p:cNvSpPr>
            <a:spLocks noGrp="1" noChangeArrowheads="1"/>
          </p:cNvSpPr>
          <p:nvPr>
            <p:ph type="title"/>
          </p:nvPr>
        </p:nvSpPr>
        <p:spPr>
          <a:xfrm>
            <a:off x="685800" y="609600"/>
            <a:ext cx="3449638" cy="533400"/>
          </a:xfrm>
        </p:spPr>
        <p:txBody>
          <a:bodyPr/>
          <a:lstStyle/>
          <a:p>
            <a:pPr eaLnBrk="1" hangingPunct="1"/>
            <a:r>
              <a:rPr lang="en-US" altLang="zh-CN" sz="2400" b="1" dirty="0" smtClean="0">
                <a:solidFill>
                  <a:srgbClr val="CC0099"/>
                </a:solidFill>
                <a:latin typeface="Times New Roman" charset="0"/>
                <a:ea typeface="黑体" pitchFamily="2" charset="-122"/>
              </a:rPr>
              <a:t>5.2.3</a:t>
            </a:r>
            <a:r>
              <a:rPr lang="zh-CN" altLang="en-US" sz="2400" b="1" dirty="0" smtClean="0">
                <a:solidFill>
                  <a:srgbClr val="CC0099"/>
                </a:solidFill>
                <a:latin typeface="Times New Roman" charset="0"/>
                <a:ea typeface="黑体" pitchFamily="2" charset="-122"/>
              </a:rPr>
              <a:t>　简单优先分析法</a:t>
            </a:r>
            <a:r>
              <a:rPr lang="zh-CN" altLang="en-US" sz="2400" dirty="0" smtClean="0">
                <a:solidFill>
                  <a:schemeClr val="tx1"/>
                </a:solidFill>
              </a:rPr>
              <a:t> </a:t>
            </a:r>
          </a:p>
        </p:txBody>
      </p:sp>
      <p:grpSp>
        <p:nvGrpSpPr>
          <p:cNvPr id="8199" name="Group 60"/>
          <p:cNvGrpSpPr>
            <a:grpSpLocks/>
          </p:cNvGrpSpPr>
          <p:nvPr/>
        </p:nvGrpSpPr>
        <p:grpSpPr bwMode="auto">
          <a:xfrm>
            <a:off x="533400" y="1181100"/>
            <a:ext cx="8153400" cy="2378075"/>
            <a:chOff x="336" y="744"/>
            <a:chExt cx="5136" cy="1498"/>
          </a:xfrm>
        </p:grpSpPr>
        <p:pic>
          <p:nvPicPr>
            <p:cNvPr id="8200" name="Picture 57" descr="小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 y="1440"/>
              <a:ext cx="14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Text Box 58"/>
            <p:cNvSpPr txBox="1">
              <a:spLocks noChangeArrowheads="1"/>
            </p:cNvSpPr>
            <p:nvPr/>
          </p:nvSpPr>
          <p:spPr bwMode="auto">
            <a:xfrm>
              <a:off x="336" y="744"/>
              <a:ext cx="5136" cy="1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98475">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50000"/>
                </a:lnSpc>
              </a:pPr>
              <a:r>
                <a:rPr kumimoji="1" lang="zh-CN" altLang="en-US" sz="2000">
                  <a:latin typeface="Times New Roman" charset="0"/>
                </a:rPr>
                <a:t>简单优先分析法基本思想</a:t>
              </a:r>
            </a:p>
            <a:p>
              <a:pPr algn="l">
                <a:lnSpc>
                  <a:spcPct val="150000"/>
                </a:lnSpc>
              </a:pPr>
              <a:r>
                <a:rPr kumimoji="1" lang="zh-CN" altLang="en-US" sz="2000">
                  <a:latin typeface="Times New Roman" charset="0"/>
                </a:rPr>
                <a:t>在句型 </a:t>
              </a:r>
              <a:r>
                <a:rPr kumimoji="1" lang="en-US" altLang="zh-CN" sz="2000">
                  <a:latin typeface="Times New Roman" charset="0"/>
                </a:rPr>
                <a:t>#a</a:t>
              </a:r>
              <a:r>
                <a:rPr kumimoji="1" lang="en-US" altLang="zh-CN" sz="2000" baseline="-30000">
                  <a:latin typeface="Times New Roman" charset="0"/>
                </a:rPr>
                <a:t>1</a:t>
              </a:r>
              <a:r>
                <a:rPr kumimoji="1" lang="en-US" altLang="zh-CN" sz="2000">
                  <a:latin typeface="Times New Roman" charset="0"/>
                </a:rPr>
                <a:t> a</a:t>
              </a:r>
              <a:r>
                <a:rPr kumimoji="1" lang="en-US" altLang="zh-CN" sz="2000" baseline="-30000">
                  <a:latin typeface="Times New Roman" charset="0"/>
                </a:rPr>
                <a:t>2</a:t>
              </a:r>
              <a:r>
                <a:rPr kumimoji="1" lang="en-US" altLang="zh-CN" sz="2000">
                  <a:latin typeface="Times New Roman" charset="0"/>
                </a:rPr>
                <a:t>···a</a:t>
              </a:r>
              <a:r>
                <a:rPr kumimoji="1" lang="en-US" altLang="zh-CN" sz="2000" baseline="-30000">
                  <a:latin typeface="Times New Roman" charset="0"/>
                </a:rPr>
                <a:t>i-1</a:t>
              </a:r>
              <a:r>
                <a:rPr kumimoji="1" lang="en-US" altLang="zh-CN" sz="2000">
                  <a:latin typeface="Times New Roman" charset="0"/>
                </a:rPr>
                <a:t> a</a:t>
              </a:r>
              <a:r>
                <a:rPr kumimoji="1" lang="en-US" altLang="zh-CN" sz="2000" baseline="-30000">
                  <a:latin typeface="Times New Roman" charset="0"/>
                </a:rPr>
                <a:t>i</a:t>
              </a:r>
              <a:r>
                <a:rPr kumimoji="1" lang="en-US" altLang="zh-CN" sz="2000">
                  <a:latin typeface="Times New Roman" charset="0"/>
                </a:rPr>
                <a:t> a</a:t>
              </a:r>
              <a:r>
                <a:rPr kumimoji="1" lang="en-US" altLang="zh-CN" sz="2000" baseline="-30000">
                  <a:latin typeface="Times New Roman" charset="0"/>
                </a:rPr>
                <a:t>i+1</a:t>
              </a:r>
              <a:r>
                <a:rPr kumimoji="1" lang="en-US" altLang="zh-CN" sz="2000">
                  <a:latin typeface="Times New Roman" charset="0"/>
                </a:rPr>
                <a:t>···a</a:t>
              </a:r>
              <a:r>
                <a:rPr kumimoji="1" lang="en-US" altLang="zh-CN" sz="2000" baseline="-30000">
                  <a:latin typeface="Times New Roman" charset="0"/>
                </a:rPr>
                <a:t>j-1</a:t>
              </a:r>
              <a:r>
                <a:rPr kumimoji="1" lang="en-US" altLang="zh-CN" sz="2000">
                  <a:latin typeface="Times New Roman" charset="0"/>
                </a:rPr>
                <a:t> a</a:t>
              </a:r>
              <a:r>
                <a:rPr kumimoji="1" lang="en-US" altLang="zh-CN" sz="2000" baseline="-30000">
                  <a:latin typeface="Times New Roman" charset="0"/>
                </a:rPr>
                <a:t>j</a:t>
              </a:r>
              <a:r>
                <a:rPr kumimoji="1" lang="en-US" altLang="zh-CN" sz="2000">
                  <a:latin typeface="Times New Roman" charset="0"/>
                </a:rPr>
                <a:t> a</a:t>
              </a:r>
              <a:r>
                <a:rPr kumimoji="1" lang="en-US" altLang="zh-CN" sz="2000" baseline="-30000">
                  <a:latin typeface="Times New Roman" charset="0"/>
                </a:rPr>
                <a:t>j+1</a:t>
              </a:r>
              <a:r>
                <a:rPr kumimoji="1" lang="en-US" altLang="zh-CN" sz="2000">
                  <a:latin typeface="Times New Roman" charset="0"/>
                </a:rPr>
                <a:t>···a</a:t>
              </a:r>
              <a:r>
                <a:rPr kumimoji="1" lang="en-US" altLang="zh-CN" sz="2000" baseline="-30000">
                  <a:latin typeface="Times New Roman" charset="0"/>
                </a:rPr>
                <a:t>n </a:t>
              </a:r>
              <a:r>
                <a:rPr kumimoji="1" lang="en-US" altLang="zh-CN" sz="2000">
                  <a:latin typeface="Times New Roman" charset="0"/>
                </a:rPr>
                <a:t>#</a:t>
              </a:r>
              <a:r>
                <a:rPr kumimoji="1" lang="zh-CN" altLang="en-US" sz="2000">
                  <a:latin typeface="Times New Roman" charset="0"/>
                </a:rPr>
                <a:t>中，先确定它的最左边出现下列关系序列</a:t>
              </a:r>
              <a:r>
                <a:rPr kumimoji="1" lang="en-US" altLang="zh-CN" sz="2000">
                  <a:latin typeface="Times New Roman" charset="0"/>
                </a:rPr>
                <a:t>a</a:t>
              </a:r>
              <a:r>
                <a:rPr kumimoji="1" lang="en-US" altLang="zh-CN" sz="2000" baseline="-30000">
                  <a:latin typeface="Times New Roman" charset="0"/>
                </a:rPr>
                <a:t>i-1      </a:t>
              </a:r>
              <a:r>
                <a:rPr kumimoji="1" lang="en-US" altLang="zh-CN" sz="2000">
                  <a:latin typeface="Times New Roman" charset="0"/>
                </a:rPr>
                <a:t>a</a:t>
              </a:r>
              <a:r>
                <a:rPr kumimoji="1" lang="en-US" altLang="zh-CN" sz="2000" baseline="-30000">
                  <a:latin typeface="Times New Roman" charset="0"/>
                </a:rPr>
                <a:t>i</a:t>
              </a:r>
              <a:r>
                <a:rPr kumimoji="1" lang="en-US" altLang="zh-CN" sz="2000">
                  <a:latin typeface="Times New Roman" charset="0"/>
                </a:rPr>
                <a:t> ±a</a:t>
              </a:r>
              <a:r>
                <a:rPr kumimoji="1" lang="en-US" altLang="zh-CN" sz="2000" baseline="-30000">
                  <a:latin typeface="Times New Roman" charset="0"/>
                </a:rPr>
                <a:t>i+1</a:t>
              </a:r>
              <a:r>
                <a:rPr kumimoji="1" lang="en-US" altLang="zh-CN" sz="2000">
                  <a:latin typeface="Times New Roman" charset="0"/>
                </a:rPr>
                <a:t>±···±a</a:t>
              </a:r>
              <a:r>
                <a:rPr kumimoji="1" lang="en-US" altLang="zh-CN" sz="2000" baseline="-30000">
                  <a:latin typeface="Times New Roman" charset="0"/>
                </a:rPr>
                <a:t>j-1</a:t>
              </a:r>
              <a:r>
                <a:rPr kumimoji="1" lang="en-US" altLang="zh-CN" sz="2000">
                  <a:latin typeface="Times New Roman" charset="0"/>
                </a:rPr>
                <a:t> ±a</a:t>
              </a:r>
              <a:r>
                <a:rPr kumimoji="1" lang="en-US" altLang="zh-CN" sz="2000" baseline="-30000">
                  <a:latin typeface="Times New Roman" charset="0"/>
                </a:rPr>
                <a:t>j       </a:t>
              </a:r>
              <a:r>
                <a:rPr kumimoji="1" lang="en-US" altLang="zh-CN" sz="2000">
                  <a:latin typeface="Times New Roman" charset="0"/>
                </a:rPr>
                <a:t>a</a:t>
              </a:r>
              <a:r>
                <a:rPr kumimoji="1" lang="en-US" altLang="zh-CN" sz="2000" baseline="-30000">
                  <a:latin typeface="Times New Roman" charset="0"/>
                </a:rPr>
                <a:t>j+1</a:t>
              </a:r>
              <a:r>
                <a:rPr kumimoji="1" lang="zh-CN" altLang="en-US" sz="2000">
                  <a:latin typeface="Times New Roman" charset="0"/>
                </a:rPr>
                <a:t>，得到句柄</a:t>
              </a:r>
              <a:r>
                <a:rPr kumimoji="1" lang="en-US" altLang="zh-CN" sz="2000">
                  <a:latin typeface="Times New Roman" charset="0"/>
                </a:rPr>
                <a:t>a</a:t>
              </a:r>
              <a:r>
                <a:rPr kumimoji="1" lang="en-US" altLang="zh-CN" sz="2000" baseline="-30000">
                  <a:latin typeface="Times New Roman" charset="0"/>
                </a:rPr>
                <a:t>i</a:t>
              </a:r>
              <a:r>
                <a:rPr kumimoji="1" lang="en-US" altLang="zh-CN" sz="2000">
                  <a:latin typeface="Times New Roman" charset="0"/>
                </a:rPr>
                <a:t> ··· a</a:t>
              </a:r>
              <a:r>
                <a:rPr kumimoji="1" lang="en-US" altLang="zh-CN" sz="2000" baseline="-30000">
                  <a:latin typeface="Times New Roman" charset="0"/>
                </a:rPr>
                <a:t>j</a:t>
              </a:r>
              <a:r>
                <a:rPr kumimoji="1" lang="en-US" altLang="zh-CN" sz="2000">
                  <a:latin typeface="Times New Roman" charset="0"/>
                </a:rPr>
                <a:t> </a:t>
              </a:r>
              <a:r>
                <a:rPr kumimoji="1" lang="zh-CN" altLang="en-US" sz="2000">
                  <a:latin typeface="Times New Roman" charset="0"/>
                </a:rPr>
                <a:t>；之后用句柄对应规则的右部进行归约。不断重复这个过程，直到归约出文法开始符</a:t>
              </a:r>
              <a:r>
                <a:rPr kumimoji="1" lang="en-US" altLang="zh-CN" sz="2000">
                  <a:latin typeface="Times New Roman" charset="0"/>
                </a:rPr>
                <a:t>S</a:t>
              </a:r>
              <a:r>
                <a:rPr kumimoji="1" lang="zh-CN" altLang="en-US" sz="2000">
                  <a:latin typeface="Times New Roman" charset="0"/>
                </a:rPr>
                <a:t>（即句型</a:t>
              </a:r>
              <a:r>
                <a:rPr kumimoji="1" lang="en-US" altLang="zh-CN" sz="2000">
                  <a:latin typeface="Times New Roman" charset="0"/>
                </a:rPr>
                <a:t>#S#</a:t>
              </a:r>
              <a:r>
                <a:rPr kumimoji="1" lang="zh-CN" altLang="en-US" sz="2000">
                  <a:latin typeface="Times New Roman" charset="0"/>
                </a:rPr>
                <a:t>）为止。 </a:t>
              </a:r>
            </a:p>
          </p:txBody>
        </p:sp>
        <p:pic>
          <p:nvPicPr>
            <p:cNvPr id="8202" name="Picture 59" descr="大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 y="1428"/>
              <a:ext cx="1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46DD55A8-155B-4EE7-B9A7-4A95F9FD7DBD}" type="slidenum">
              <a:rPr lang="en-US" altLang="zh-CN"/>
              <a:pPr algn="l"/>
              <a:t>7</a:t>
            </a:fld>
            <a:endParaRPr lang="en-US" altLang="zh-CN"/>
          </a:p>
        </p:txBody>
      </p:sp>
      <p:sp>
        <p:nvSpPr>
          <p:cNvPr id="9219" name="Rectangle 26"/>
          <p:cNvSpPr>
            <a:spLocks noChangeArrowheads="1"/>
          </p:cNvSpPr>
          <p:nvPr/>
        </p:nvSpPr>
        <p:spPr bwMode="auto">
          <a:xfrm>
            <a:off x="466725" y="5219700"/>
            <a:ext cx="1905000" cy="1066800"/>
          </a:xfrm>
          <a:prstGeom prst="rect">
            <a:avLst/>
          </a:prstGeom>
          <a:solidFill>
            <a:srgbClr val="FF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0" name="Rectangle 10"/>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21" name="Rectangle 13"/>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22" name="Rectangle 21"/>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223" name="Text Box 8"/>
          <p:cNvSpPr txBox="1">
            <a:spLocks noChangeArrowheads="1"/>
          </p:cNvSpPr>
          <p:nvPr/>
        </p:nvSpPr>
        <p:spPr bwMode="auto">
          <a:xfrm>
            <a:off x="466725" y="463550"/>
            <a:ext cx="8229600" cy="581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11163">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40000"/>
              </a:lnSpc>
            </a:pPr>
            <a:r>
              <a:rPr kumimoji="1" lang="zh-CN" altLang="en-US" sz="2400" dirty="0">
                <a:latin typeface="Times New Roman" charset="0"/>
                <a:ea typeface="黑体" pitchFamily="2" charset="-122"/>
              </a:rPr>
              <a:t>简单优先分析算法</a:t>
            </a:r>
          </a:p>
          <a:p>
            <a:pPr algn="l">
              <a:lnSpc>
                <a:spcPct val="140000"/>
              </a:lnSpc>
            </a:pPr>
            <a:r>
              <a:rPr kumimoji="1" lang="zh-CN" altLang="en-US" sz="2000" dirty="0">
                <a:latin typeface="Times New Roman" charset="0"/>
              </a:rPr>
              <a:t>初始状态是将符号</a:t>
            </a:r>
            <a:r>
              <a:rPr kumimoji="1" lang="en-US" altLang="zh-CN" sz="2000" dirty="0">
                <a:latin typeface="Times New Roman" charset="0"/>
              </a:rPr>
              <a:t>#</a:t>
            </a:r>
            <a:r>
              <a:rPr kumimoji="1" lang="zh-CN" altLang="en-US" sz="2000" dirty="0">
                <a:latin typeface="Times New Roman" charset="0"/>
              </a:rPr>
              <a:t>入分析栈，之后简单重复下列两大步骤：</a:t>
            </a:r>
          </a:p>
          <a:p>
            <a:pPr algn="l">
              <a:lnSpc>
                <a:spcPct val="140000"/>
              </a:lnSpc>
            </a:pPr>
            <a:r>
              <a:rPr kumimoji="1" lang="zh-CN" altLang="en-US" sz="2000" dirty="0">
                <a:latin typeface="Times New Roman" charset="0"/>
              </a:rPr>
              <a:t>⑴ 寻找句柄：（确定句柄在分析栈顶部分出现）</a:t>
            </a:r>
          </a:p>
          <a:p>
            <a:pPr algn="l">
              <a:lnSpc>
                <a:spcPct val="140000"/>
              </a:lnSpc>
            </a:pPr>
            <a:r>
              <a:rPr kumimoji="1" lang="zh-CN" altLang="en-US" sz="2000" dirty="0" smtClean="0">
                <a:latin typeface="Times New Roman" charset="0"/>
              </a:rPr>
              <a:t>（</a:t>
            </a:r>
            <a:r>
              <a:rPr kumimoji="1" lang="en-US" altLang="zh-CN" sz="2000" dirty="0" smtClean="0">
                <a:latin typeface="Times New Roman" charset="0"/>
              </a:rPr>
              <a:t>1.1</a:t>
            </a:r>
            <a:r>
              <a:rPr kumimoji="1" lang="zh-CN" altLang="en-US" sz="2000" dirty="0">
                <a:latin typeface="Times New Roman" charset="0"/>
              </a:rPr>
              <a:t>）寻找句柄尾符号：将输入栈顶符号“移进”分析栈，</a:t>
            </a:r>
            <a:r>
              <a:rPr kumimoji="1" lang="zh-CN" altLang="en-US" sz="2000" dirty="0" smtClean="0">
                <a:latin typeface="Times New Roman" charset="0"/>
              </a:rPr>
              <a:t>直到出现</a:t>
            </a:r>
            <a:r>
              <a:rPr kumimoji="1" lang="zh-CN" altLang="en-US" sz="2000" dirty="0" smtClean="0">
                <a:solidFill>
                  <a:schemeClr val="hlink"/>
                </a:solidFill>
                <a:latin typeface="Times New Roman" charset="0"/>
              </a:rPr>
              <a:t>＜</a:t>
            </a:r>
            <a:r>
              <a:rPr kumimoji="1" lang="zh-CN" altLang="en-US" sz="2000" dirty="0">
                <a:solidFill>
                  <a:schemeClr val="hlink"/>
                </a:solidFill>
                <a:latin typeface="Times New Roman" charset="0"/>
              </a:rPr>
              <a:t>分析栈顶符号</a:t>
            </a:r>
            <a:r>
              <a:rPr kumimoji="1" lang="en-US" altLang="zh-CN" sz="2000" dirty="0" smtClean="0">
                <a:solidFill>
                  <a:schemeClr val="hlink"/>
                </a:solidFill>
                <a:latin typeface="Times New Roman" charset="0"/>
              </a:rPr>
              <a:t>,</a:t>
            </a:r>
            <a:r>
              <a:rPr kumimoji="1" lang="zh-CN" altLang="en-US" sz="2000" dirty="0" smtClean="0">
                <a:solidFill>
                  <a:schemeClr val="hlink"/>
                </a:solidFill>
                <a:latin typeface="Times New Roman" charset="0"/>
              </a:rPr>
              <a:t>输入</a:t>
            </a:r>
            <a:r>
              <a:rPr kumimoji="1" lang="zh-CN" altLang="en-US" sz="2000" dirty="0">
                <a:solidFill>
                  <a:schemeClr val="hlink"/>
                </a:solidFill>
                <a:latin typeface="Times New Roman" charset="0"/>
              </a:rPr>
              <a:t>栈顶符号</a:t>
            </a:r>
            <a:r>
              <a:rPr kumimoji="1" lang="zh-CN" altLang="en-US" sz="2000" dirty="0" smtClean="0">
                <a:solidFill>
                  <a:schemeClr val="hlink"/>
                </a:solidFill>
                <a:latin typeface="Times New Roman" charset="0"/>
              </a:rPr>
              <a:t>＞  </a:t>
            </a:r>
            <a:r>
              <a:rPr kumimoji="1" lang="zh-CN" altLang="en-US" sz="2000" dirty="0" smtClean="0">
                <a:latin typeface="Times New Roman" charset="0"/>
              </a:rPr>
              <a:t>是     关系</a:t>
            </a:r>
            <a:r>
              <a:rPr kumimoji="1" lang="zh-CN" altLang="en-US" sz="2000" dirty="0">
                <a:latin typeface="Times New Roman" charset="0"/>
              </a:rPr>
              <a:t>为止。这时表明句柄尾符号出现在分析栈顶。这个过程中如果遇到</a:t>
            </a:r>
            <a:r>
              <a:rPr kumimoji="1" lang="zh-CN" altLang="en-US" sz="2000" dirty="0">
                <a:solidFill>
                  <a:schemeClr val="hlink"/>
                </a:solidFill>
                <a:latin typeface="Times New Roman" charset="0"/>
              </a:rPr>
              <a:t>＜分析栈顶符号</a:t>
            </a:r>
            <a:r>
              <a:rPr kumimoji="1" lang="en-US" altLang="zh-CN" sz="2000" dirty="0">
                <a:solidFill>
                  <a:schemeClr val="hlink"/>
                </a:solidFill>
                <a:latin typeface="Times New Roman" charset="0"/>
              </a:rPr>
              <a:t>,</a:t>
            </a:r>
            <a:r>
              <a:rPr kumimoji="1" lang="zh-CN" altLang="en-US" sz="2000" dirty="0">
                <a:solidFill>
                  <a:schemeClr val="hlink"/>
                </a:solidFill>
                <a:latin typeface="Times New Roman" charset="0"/>
              </a:rPr>
              <a:t>输入栈顶符号＞</a:t>
            </a:r>
            <a:r>
              <a:rPr kumimoji="1" lang="zh-CN" altLang="en-US" sz="2000" dirty="0">
                <a:latin typeface="Times New Roman" charset="0"/>
              </a:rPr>
              <a:t>没有任何简单优先关系，则输出“</a:t>
            </a:r>
            <a:r>
              <a:rPr kumimoji="1" lang="en-US" altLang="zh-CN" sz="2000" dirty="0">
                <a:latin typeface="Times New Roman" charset="0"/>
              </a:rPr>
              <a:t>ERROR”</a:t>
            </a:r>
            <a:r>
              <a:rPr kumimoji="1" lang="zh-CN" altLang="en-US" sz="2000" dirty="0">
                <a:latin typeface="Times New Roman" charset="0"/>
              </a:rPr>
              <a:t>后结束；</a:t>
            </a:r>
          </a:p>
          <a:p>
            <a:pPr algn="l">
              <a:lnSpc>
                <a:spcPct val="140000"/>
              </a:lnSpc>
            </a:pPr>
            <a:r>
              <a:rPr kumimoji="1" lang="zh-CN" altLang="en-US" sz="2000" dirty="0" smtClean="0">
                <a:latin typeface="Times New Roman" charset="0"/>
              </a:rPr>
              <a:t>（</a:t>
            </a:r>
            <a:r>
              <a:rPr kumimoji="1" lang="en-US" altLang="zh-CN" sz="2000" dirty="0" smtClean="0">
                <a:latin typeface="Times New Roman" charset="0"/>
              </a:rPr>
              <a:t>1.2</a:t>
            </a:r>
            <a:r>
              <a:rPr kumimoji="1" lang="zh-CN" altLang="en-US" sz="2000" dirty="0">
                <a:latin typeface="Times New Roman" charset="0"/>
              </a:rPr>
              <a:t>）寻找句柄头符号：在分析栈中，从栈顶至栈底</a:t>
            </a:r>
            <a:r>
              <a:rPr kumimoji="1" lang="zh-CN" altLang="en-US" sz="2000" dirty="0" smtClean="0">
                <a:latin typeface="Times New Roman" charset="0"/>
              </a:rPr>
              <a:t>顺序依次出栈，</a:t>
            </a:r>
            <a:r>
              <a:rPr kumimoji="1" lang="zh-CN" altLang="en-US" sz="2000" dirty="0">
                <a:latin typeface="Times New Roman" charset="0"/>
              </a:rPr>
              <a:t>直到寻找相邻两个</a:t>
            </a:r>
            <a:r>
              <a:rPr kumimoji="1" lang="zh-CN" altLang="en-US" sz="2000" dirty="0" smtClean="0">
                <a:latin typeface="Times New Roman" charset="0"/>
              </a:rPr>
              <a:t>符  号</a:t>
            </a:r>
            <a:r>
              <a:rPr kumimoji="1" lang="zh-CN" altLang="en-US" sz="2000" dirty="0">
                <a:latin typeface="Times New Roman" charset="0"/>
              </a:rPr>
              <a:t>关系</a:t>
            </a:r>
            <a:r>
              <a:rPr kumimoji="1" lang="zh-CN" altLang="en-US" sz="2000" dirty="0" smtClean="0">
                <a:latin typeface="Times New Roman" charset="0"/>
              </a:rPr>
              <a:t>是        </a:t>
            </a:r>
            <a:r>
              <a:rPr kumimoji="1" lang="zh-CN" altLang="en-US" sz="2000" dirty="0">
                <a:latin typeface="Times New Roman" charset="0"/>
              </a:rPr>
              <a:t>为止。这时表明在分析栈中确定了</a:t>
            </a:r>
            <a:r>
              <a:rPr kumimoji="1" lang="zh-CN" altLang="en-US" sz="2000" dirty="0" smtClean="0">
                <a:latin typeface="Times New Roman" charset="0"/>
              </a:rPr>
              <a:t>句柄头符号</a:t>
            </a:r>
            <a:r>
              <a:rPr kumimoji="1" lang="zh-CN" altLang="en-US" sz="2000" dirty="0">
                <a:latin typeface="Times New Roman" charset="0"/>
              </a:rPr>
              <a:t>出现位置。</a:t>
            </a:r>
          </a:p>
          <a:p>
            <a:pPr algn="l">
              <a:lnSpc>
                <a:spcPct val="140000"/>
              </a:lnSpc>
            </a:pPr>
            <a:r>
              <a:rPr kumimoji="1" lang="zh-CN" altLang="en-US" sz="2000" dirty="0">
                <a:latin typeface="Times New Roman" charset="0"/>
              </a:rPr>
              <a:t>⑵ 归约句柄：在规则集中寻找右部与句柄相同的规则去“归约”，即将句柄部分出栈、对应规则之左部入栈。如果没有对应规则，则输出出错信息“</a:t>
            </a:r>
            <a:r>
              <a:rPr kumimoji="1" lang="en-US" altLang="zh-CN" sz="2000" dirty="0">
                <a:latin typeface="Times New Roman" charset="0"/>
              </a:rPr>
              <a:t>ERROR”</a:t>
            </a:r>
            <a:r>
              <a:rPr kumimoji="1" lang="zh-CN" altLang="en-US" sz="2000" dirty="0">
                <a:latin typeface="Times New Roman" charset="0"/>
              </a:rPr>
              <a:t>后结束。</a:t>
            </a:r>
            <a:r>
              <a:rPr kumimoji="1" lang="zh-CN" altLang="en-US" sz="2400" dirty="0">
                <a:latin typeface="Times New Roman" charset="0"/>
              </a:rPr>
              <a:t> </a:t>
            </a:r>
          </a:p>
        </p:txBody>
      </p:sp>
      <p:pic>
        <p:nvPicPr>
          <p:cNvPr id="9224" name="Picture 16" descr="小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119" y="4060976"/>
            <a:ext cx="315024" cy="309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20" descr="大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881" y="2409825"/>
            <a:ext cx="274637"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DC6BE534-A89C-409C-AAFA-AAC2ADF847AD}" type="slidenum">
              <a:rPr lang="en-US" altLang="zh-CN"/>
              <a:pPr algn="l"/>
              <a:t>8</a:t>
            </a:fld>
            <a:endParaRPr lang="en-US" altLang="zh-CN"/>
          </a:p>
        </p:txBody>
      </p:sp>
      <p:sp>
        <p:nvSpPr>
          <p:cNvPr id="10243" name="Text Box 1034"/>
          <p:cNvSpPr txBox="1">
            <a:spLocks noChangeArrowheads="1"/>
          </p:cNvSpPr>
          <p:nvPr/>
        </p:nvSpPr>
        <p:spPr bwMode="auto">
          <a:xfrm>
            <a:off x="533400" y="533400"/>
            <a:ext cx="80772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47625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10000"/>
              </a:lnSpc>
              <a:spcBef>
                <a:spcPct val="20000"/>
              </a:spcBef>
            </a:pPr>
            <a:r>
              <a:rPr kumimoji="1" lang="zh-CN" altLang="en-US" sz="2000" dirty="0" smtClean="0">
                <a:latin typeface="Times New Roman" charset="0"/>
              </a:rPr>
              <a:t>例</a:t>
            </a:r>
            <a:r>
              <a:rPr kumimoji="1" lang="en-US" altLang="zh-CN" sz="2000" dirty="0" smtClean="0">
                <a:latin typeface="Times New Roman" charset="0"/>
              </a:rPr>
              <a:t>5.1 </a:t>
            </a:r>
            <a:r>
              <a:rPr kumimoji="1" lang="zh-CN" altLang="en-US" sz="2000" dirty="0">
                <a:latin typeface="Times New Roman" charset="0"/>
              </a:rPr>
              <a:t>设文法</a:t>
            </a:r>
            <a:r>
              <a:rPr kumimoji="1" lang="en-US" altLang="zh-CN" sz="2000" dirty="0">
                <a:latin typeface="Times New Roman" charset="0"/>
              </a:rPr>
              <a:t>G[S]</a:t>
            </a:r>
            <a:r>
              <a:rPr kumimoji="1" lang="zh-CN" altLang="en-US" sz="2000" dirty="0">
                <a:latin typeface="Times New Roman" charset="0"/>
              </a:rPr>
              <a:t>：</a:t>
            </a:r>
            <a:r>
              <a:rPr kumimoji="1" lang="en-US" altLang="zh-CN" sz="2000" dirty="0" err="1">
                <a:latin typeface="Times New Roman" charset="0"/>
              </a:rPr>
              <a:t>S→bAb</a:t>
            </a:r>
            <a:r>
              <a:rPr kumimoji="1" lang="zh-CN" altLang="en-US" sz="2000" dirty="0">
                <a:latin typeface="Times New Roman" charset="0"/>
              </a:rPr>
              <a:t>，</a:t>
            </a:r>
            <a:r>
              <a:rPr kumimoji="1" lang="en-US" altLang="zh-CN" sz="2000" dirty="0">
                <a:latin typeface="Times New Roman" charset="0"/>
              </a:rPr>
              <a:t>A→(</a:t>
            </a:r>
            <a:r>
              <a:rPr kumimoji="1" lang="en-US" altLang="zh-CN" sz="2000" dirty="0" err="1">
                <a:latin typeface="Times New Roman" charset="0"/>
              </a:rPr>
              <a:t>B︱a</a:t>
            </a:r>
            <a:r>
              <a:rPr kumimoji="1" lang="zh-CN" altLang="en-US" sz="2000" dirty="0">
                <a:latin typeface="Times New Roman" charset="0"/>
              </a:rPr>
              <a:t>，</a:t>
            </a:r>
            <a:r>
              <a:rPr kumimoji="1" lang="en-US" altLang="zh-CN" sz="2000" dirty="0" err="1">
                <a:latin typeface="Times New Roman" charset="0"/>
              </a:rPr>
              <a:t>B→Aa</a:t>
            </a:r>
            <a:r>
              <a:rPr kumimoji="1" lang="en-US" altLang="zh-CN" sz="2000" dirty="0">
                <a:latin typeface="Times New Roman" charset="0"/>
              </a:rPr>
              <a:t>) </a:t>
            </a:r>
            <a:r>
              <a:rPr kumimoji="1" lang="zh-CN" altLang="en-US" sz="2000" dirty="0">
                <a:latin typeface="Times New Roman" charset="0"/>
              </a:rPr>
              <a:t>，构造分析表</a:t>
            </a:r>
            <a:r>
              <a:rPr kumimoji="1" lang="en-US" altLang="zh-CN" sz="2000" dirty="0">
                <a:latin typeface="Times New Roman" charset="0"/>
              </a:rPr>
              <a:t>M</a:t>
            </a:r>
            <a:r>
              <a:rPr kumimoji="1" lang="zh-CN" altLang="en-US" sz="2000" dirty="0">
                <a:latin typeface="Times New Roman" charset="0"/>
              </a:rPr>
              <a:t>，并依据简单优先分析算法和分析表</a:t>
            </a:r>
            <a:r>
              <a:rPr kumimoji="1" lang="en-US" altLang="zh-CN" sz="2000" dirty="0">
                <a:latin typeface="Times New Roman" charset="0"/>
              </a:rPr>
              <a:t>M</a:t>
            </a:r>
            <a:r>
              <a:rPr kumimoji="1" lang="zh-CN" altLang="en-US" sz="2000" dirty="0">
                <a:latin typeface="Times New Roman" charset="0"/>
              </a:rPr>
              <a:t>，给出输入串</a:t>
            </a:r>
            <a:r>
              <a:rPr kumimoji="1" lang="en-US" altLang="zh-CN" sz="2000" dirty="0">
                <a:latin typeface="Times New Roman" charset="0"/>
              </a:rPr>
              <a:t>b((</a:t>
            </a:r>
            <a:r>
              <a:rPr kumimoji="1" lang="en-US" altLang="zh-CN" sz="2000" dirty="0" err="1">
                <a:latin typeface="Times New Roman" charset="0"/>
              </a:rPr>
              <a:t>aa</a:t>
            </a:r>
            <a:r>
              <a:rPr kumimoji="1" lang="en-US" altLang="zh-CN" sz="2000" dirty="0">
                <a:latin typeface="Times New Roman" charset="0"/>
              </a:rPr>
              <a:t>)a)b</a:t>
            </a:r>
            <a:r>
              <a:rPr kumimoji="1" lang="zh-CN" altLang="en-US" sz="2000" dirty="0">
                <a:latin typeface="Times New Roman" charset="0"/>
              </a:rPr>
              <a:t>分析过程。  </a:t>
            </a:r>
          </a:p>
        </p:txBody>
      </p:sp>
      <p:sp>
        <p:nvSpPr>
          <p:cNvPr id="10244" name="Rectangle 1038"/>
          <p:cNvSpPr>
            <a:spLocks noChangeArrowheads="1"/>
          </p:cNvSpPr>
          <p:nvPr/>
        </p:nvSpPr>
        <p:spPr bwMode="auto">
          <a:xfrm>
            <a:off x="4486275"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0245" name="Group 1047"/>
          <p:cNvGrpSpPr>
            <a:grpSpLocks/>
          </p:cNvGrpSpPr>
          <p:nvPr/>
        </p:nvGrpSpPr>
        <p:grpSpPr bwMode="auto">
          <a:xfrm>
            <a:off x="990600" y="1660525"/>
            <a:ext cx="7315200" cy="1311275"/>
            <a:chOff x="672" y="1100"/>
            <a:chExt cx="4608" cy="826"/>
          </a:xfrm>
        </p:grpSpPr>
        <p:sp>
          <p:nvSpPr>
            <p:cNvPr id="10251" name="Text Box 1035"/>
            <p:cNvSpPr txBox="1">
              <a:spLocks noChangeArrowheads="1"/>
            </p:cNvSpPr>
            <p:nvPr/>
          </p:nvSpPr>
          <p:spPr bwMode="auto">
            <a:xfrm>
              <a:off x="672" y="1100"/>
              <a:ext cx="460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r>
                <a:rPr lang="zh-CN" altLang="en-US" sz="2000" dirty="0">
                  <a:latin typeface="Times New Roman" charset="0"/>
                </a:rPr>
                <a:t>（</a:t>
              </a:r>
              <a:r>
                <a:rPr lang="en-US" altLang="zh-CN" sz="2000" dirty="0">
                  <a:latin typeface="Times New Roman" charset="0"/>
                </a:rPr>
                <a:t>1</a:t>
              </a:r>
              <a:r>
                <a:rPr lang="zh-CN" altLang="en-US" sz="2000" dirty="0">
                  <a:latin typeface="Times New Roman" charset="0"/>
                </a:rPr>
                <a:t>）根据定义直接计算，可得</a:t>
              </a:r>
            </a:p>
            <a:p>
              <a:pPr algn="l"/>
              <a:r>
                <a:rPr lang="zh-CN" altLang="en-US" sz="2000" dirty="0">
                  <a:latin typeface="Times New Roman" charset="0"/>
                </a:rPr>
                <a:t>          </a:t>
              </a:r>
              <a:r>
                <a:rPr lang="en-US" altLang="zh-CN" sz="2000" dirty="0">
                  <a:latin typeface="Times New Roman" charset="0"/>
                </a:rPr>
                <a:t>± </a:t>
              </a:r>
              <a:r>
                <a:rPr lang="zh-CN" altLang="en-US" sz="2000" dirty="0">
                  <a:latin typeface="Times New Roman" charset="0"/>
                </a:rPr>
                <a:t>＝ </a:t>
              </a:r>
              <a:r>
                <a:rPr lang="en-US" altLang="zh-CN" sz="2000" dirty="0">
                  <a:latin typeface="Times New Roman" charset="0"/>
                </a:rPr>
                <a:t>{&lt;</a:t>
              </a:r>
              <a:r>
                <a:rPr lang="en-US" altLang="zh-CN" sz="2000" dirty="0" err="1">
                  <a:latin typeface="Times New Roman" charset="0"/>
                </a:rPr>
                <a:t>b,A</a:t>
              </a:r>
              <a:r>
                <a:rPr lang="en-US" altLang="zh-CN" sz="2000" dirty="0">
                  <a:latin typeface="Times New Roman" charset="0"/>
                </a:rPr>
                <a:t>&gt;</a:t>
              </a:r>
              <a:r>
                <a:rPr lang="zh-CN" altLang="en-US" sz="2000" dirty="0">
                  <a:latin typeface="Times New Roman" charset="0"/>
                </a:rPr>
                <a:t>，</a:t>
              </a:r>
              <a:r>
                <a:rPr lang="en-US" altLang="zh-CN" sz="2000" dirty="0">
                  <a:latin typeface="Times New Roman" charset="0"/>
                </a:rPr>
                <a:t>&lt;</a:t>
              </a:r>
              <a:r>
                <a:rPr lang="en-US" altLang="zh-CN" sz="2000" dirty="0" err="1">
                  <a:latin typeface="Times New Roman" charset="0"/>
                </a:rPr>
                <a:t>A,b</a:t>
              </a:r>
              <a:r>
                <a:rPr lang="en-US" altLang="zh-CN" sz="2000" dirty="0">
                  <a:latin typeface="Times New Roman" charset="0"/>
                </a:rPr>
                <a:t>&gt;</a:t>
              </a:r>
              <a:r>
                <a:rPr lang="zh-CN" altLang="en-US" sz="2000" dirty="0">
                  <a:latin typeface="Times New Roman" charset="0"/>
                </a:rPr>
                <a:t>，</a:t>
              </a:r>
              <a:r>
                <a:rPr lang="en-US" altLang="zh-CN" sz="2000" dirty="0">
                  <a:latin typeface="Times New Roman" charset="0"/>
                </a:rPr>
                <a:t>&lt;(,B&gt;</a:t>
              </a:r>
              <a:r>
                <a:rPr lang="zh-CN" altLang="en-US" sz="2000" dirty="0">
                  <a:latin typeface="Times New Roman" charset="0"/>
                </a:rPr>
                <a:t>，</a:t>
              </a:r>
              <a:r>
                <a:rPr lang="en-US" altLang="zh-CN" sz="2000" dirty="0">
                  <a:latin typeface="Times New Roman" charset="0"/>
                </a:rPr>
                <a:t>&lt;</a:t>
              </a:r>
              <a:r>
                <a:rPr lang="en-US" altLang="zh-CN" sz="2000" dirty="0" smtClean="0">
                  <a:latin typeface="Times New Roman" charset="0"/>
                </a:rPr>
                <a:t>A, </a:t>
              </a:r>
              <a:r>
                <a:rPr lang="en-US" altLang="zh-CN" sz="2000" dirty="0">
                  <a:latin typeface="Times New Roman" charset="0"/>
                </a:rPr>
                <a:t>a</a:t>
              </a:r>
              <a:r>
                <a:rPr lang="en-US" altLang="zh-CN" sz="2000" dirty="0" smtClean="0">
                  <a:latin typeface="Times New Roman" charset="0"/>
                </a:rPr>
                <a:t>&gt;,&lt;a,)&gt;}</a:t>
              </a:r>
              <a:endParaRPr lang="en-US" altLang="zh-CN" sz="2000" dirty="0">
                <a:latin typeface="Times New Roman" charset="0"/>
              </a:endParaRPr>
            </a:p>
            <a:p>
              <a:pPr algn="l"/>
              <a:r>
                <a:rPr lang="en-US" altLang="zh-CN" sz="2000" dirty="0">
                  <a:latin typeface="Times New Roman" charset="0"/>
                </a:rPr>
                <a:t>            </a:t>
              </a:r>
              <a:r>
                <a:rPr lang="zh-CN" altLang="en-US" sz="2000" dirty="0">
                  <a:latin typeface="Times New Roman" charset="0"/>
                </a:rPr>
                <a:t>＝ </a:t>
              </a:r>
              <a:r>
                <a:rPr lang="en-US" altLang="zh-CN" sz="2000" dirty="0">
                  <a:latin typeface="Times New Roman" charset="0"/>
                </a:rPr>
                <a:t>{&lt;b,(&gt;</a:t>
              </a:r>
              <a:r>
                <a:rPr lang="zh-CN" altLang="en-US" sz="2000" dirty="0">
                  <a:latin typeface="Times New Roman" charset="0"/>
                </a:rPr>
                <a:t>，</a:t>
              </a:r>
              <a:r>
                <a:rPr lang="en-US" altLang="zh-CN" sz="2000" dirty="0">
                  <a:latin typeface="Times New Roman" charset="0"/>
                </a:rPr>
                <a:t>&lt;</a:t>
              </a:r>
              <a:r>
                <a:rPr lang="en-US" altLang="zh-CN" sz="2000" dirty="0" err="1">
                  <a:latin typeface="Times New Roman" charset="0"/>
                </a:rPr>
                <a:t>b,a</a:t>
              </a:r>
              <a:r>
                <a:rPr lang="en-US" altLang="zh-CN" sz="2000" dirty="0">
                  <a:latin typeface="Times New Roman" charset="0"/>
                </a:rPr>
                <a:t>&gt;</a:t>
              </a:r>
              <a:r>
                <a:rPr lang="zh-CN" altLang="en-US" sz="2000" dirty="0">
                  <a:latin typeface="Times New Roman" charset="0"/>
                </a:rPr>
                <a:t>，</a:t>
              </a:r>
              <a:r>
                <a:rPr lang="en-US" altLang="zh-CN" sz="2000" dirty="0">
                  <a:latin typeface="Times New Roman" charset="0"/>
                </a:rPr>
                <a:t>&lt;(,A&gt;</a:t>
              </a:r>
              <a:r>
                <a:rPr lang="zh-CN" altLang="en-US" sz="2000" dirty="0">
                  <a:latin typeface="Times New Roman" charset="0"/>
                </a:rPr>
                <a:t>，</a:t>
              </a:r>
              <a:r>
                <a:rPr lang="en-US" altLang="zh-CN" sz="2000" dirty="0" smtClean="0">
                  <a:latin typeface="Times New Roman" charset="0"/>
                </a:rPr>
                <a:t>&lt;(,(&gt;,&lt;(,</a:t>
              </a:r>
              <a:r>
                <a:rPr lang="en-US" altLang="zh-CN" sz="2000" dirty="0">
                  <a:latin typeface="Times New Roman" charset="0"/>
                </a:rPr>
                <a:t>a&gt;}</a:t>
              </a:r>
            </a:p>
            <a:p>
              <a:pPr algn="l"/>
              <a:r>
                <a:rPr lang="en-US" altLang="zh-CN" sz="2000" dirty="0">
                  <a:latin typeface="Times New Roman" charset="0"/>
                </a:rPr>
                <a:t>            </a:t>
              </a:r>
              <a:r>
                <a:rPr lang="zh-CN" altLang="en-US" sz="2000" dirty="0">
                  <a:latin typeface="Times New Roman" charset="0"/>
                </a:rPr>
                <a:t>＝ </a:t>
              </a:r>
              <a:r>
                <a:rPr lang="en-US" altLang="zh-CN" sz="2000" dirty="0">
                  <a:latin typeface="Times New Roman" charset="0"/>
                </a:rPr>
                <a:t>{&lt;</a:t>
              </a:r>
              <a:r>
                <a:rPr lang="en-US" altLang="zh-CN" sz="2000" dirty="0" err="1">
                  <a:latin typeface="Times New Roman" charset="0"/>
                </a:rPr>
                <a:t>B,b</a:t>
              </a:r>
              <a:r>
                <a:rPr lang="en-US" altLang="zh-CN" sz="2000" dirty="0">
                  <a:latin typeface="Times New Roman" charset="0"/>
                </a:rPr>
                <a:t>&gt;</a:t>
              </a:r>
              <a:r>
                <a:rPr lang="zh-CN" altLang="en-US" sz="2000" dirty="0">
                  <a:latin typeface="Times New Roman" charset="0"/>
                </a:rPr>
                <a:t>，</a:t>
              </a:r>
              <a:r>
                <a:rPr lang="en-US" altLang="zh-CN" sz="2000" dirty="0">
                  <a:latin typeface="Times New Roman" charset="0"/>
                </a:rPr>
                <a:t>&lt;B</a:t>
              </a:r>
              <a:r>
                <a:rPr lang="zh-CN" altLang="en-US" sz="2000" dirty="0">
                  <a:latin typeface="Times New Roman" charset="0"/>
                </a:rPr>
                <a:t>，</a:t>
              </a:r>
              <a:r>
                <a:rPr lang="en-US" altLang="zh-CN" sz="2000" dirty="0">
                  <a:latin typeface="Times New Roman" charset="0"/>
                </a:rPr>
                <a:t>a&gt;</a:t>
              </a:r>
              <a:r>
                <a:rPr lang="zh-CN" altLang="en-US" sz="2000" dirty="0">
                  <a:latin typeface="Times New Roman" charset="0"/>
                </a:rPr>
                <a:t>，</a:t>
              </a:r>
              <a:r>
                <a:rPr lang="en-US" altLang="zh-CN" sz="2000" dirty="0">
                  <a:latin typeface="Times New Roman" charset="0"/>
                </a:rPr>
                <a:t>&lt;a</a:t>
              </a:r>
              <a:r>
                <a:rPr lang="zh-CN" altLang="en-US" sz="2000" dirty="0">
                  <a:latin typeface="Times New Roman" charset="0"/>
                </a:rPr>
                <a:t>，</a:t>
              </a:r>
              <a:r>
                <a:rPr lang="en-US" altLang="zh-CN" sz="2000" dirty="0">
                  <a:latin typeface="Times New Roman" charset="0"/>
                </a:rPr>
                <a:t>b&gt;</a:t>
              </a:r>
              <a:r>
                <a:rPr lang="zh-CN" altLang="en-US" sz="2000" dirty="0">
                  <a:latin typeface="Times New Roman" charset="0"/>
                </a:rPr>
                <a:t>，</a:t>
              </a:r>
              <a:r>
                <a:rPr lang="en-US" altLang="zh-CN" sz="2000" dirty="0">
                  <a:latin typeface="Times New Roman" charset="0"/>
                </a:rPr>
                <a:t>&lt;a</a:t>
              </a:r>
              <a:r>
                <a:rPr lang="zh-CN" altLang="en-US" sz="2000" dirty="0">
                  <a:latin typeface="Times New Roman" charset="0"/>
                </a:rPr>
                <a:t>，</a:t>
              </a:r>
              <a:r>
                <a:rPr lang="en-US" altLang="zh-CN" sz="2000" dirty="0">
                  <a:latin typeface="Times New Roman" charset="0"/>
                </a:rPr>
                <a:t>a</a:t>
              </a:r>
              <a:r>
                <a:rPr lang="en-US" altLang="zh-CN" sz="2000" dirty="0" smtClean="0">
                  <a:latin typeface="Times New Roman" charset="0"/>
                </a:rPr>
                <a:t>&gt;,&lt;</a:t>
              </a:r>
              <a:r>
                <a:rPr lang="zh-CN" altLang="en-US" sz="2000" dirty="0" smtClean="0">
                  <a:latin typeface="Times New Roman" charset="0"/>
                </a:rPr>
                <a:t>）</a:t>
              </a:r>
              <a:r>
                <a:rPr lang="en-US" altLang="zh-CN" sz="2000" dirty="0" smtClean="0">
                  <a:latin typeface="Times New Roman" charset="0"/>
                </a:rPr>
                <a:t>,</a:t>
              </a:r>
              <a:r>
                <a:rPr lang="en-US" altLang="zh-CN" sz="2000" dirty="0">
                  <a:latin typeface="Times New Roman" charset="0"/>
                </a:rPr>
                <a:t>b&gt;,&lt;),a&gt;}</a:t>
              </a:r>
            </a:p>
          </p:txBody>
        </p:sp>
        <p:pic>
          <p:nvPicPr>
            <p:cNvPr id="10252" name="Picture 1036" descr="小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 y="1483"/>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3" name="Picture 1037" descr="大于"/>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 y="1669"/>
              <a:ext cx="1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46" name="Text Box 1039"/>
          <p:cNvSpPr txBox="1">
            <a:spLocks noChangeArrowheads="1"/>
          </p:cNvSpPr>
          <p:nvPr/>
        </p:nvSpPr>
        <p:spPr bwMode="auto">
          <a:xfrm>
            <a:off x="974725" y="2955925"/>
            <a:ext cx="4968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sz="2000">
                <a:latin typeface="Times New Roman" charset="0"/>
              </a:rPr>
              <a:t>（</a:t>
            </a:r>
            <a:r>
              <a:rPr lang="en-US" altLang="zh-CN" sz="2000">
                <a:latin typeface="Times New Roman" charset="0"/>
              </a:rPr>
              <a:t>2</a:t>
            </a:r>
            <a:r>
              <a:rPr lang="zh-CN" altLang="en-US" sz="2000">
                <a:latin typeface="Times New Roman" charset="0"/>
              </a:rPr>
              <a:t>）</a:t>
            </a:r>
            <a:r>
              <a:rPr lang="zh-CN" altLang="en-US" sz="2000">
                <a:latin typeface="Times New Roman" charset="0"/>
                <a:cs typeface="Times New Roman" charset="0"/>
              </a:rPr>
              <a:t>构造分析表</a:t>
            </a:r>
            <a:r>
              <a:rPr lang="en-US" altLang="zh-CN" sz="2000">
                <a:latin typeface="Times New Roman" charset="0"/>
              </a:rPr>
              <a:t>M </a:t>
            </a:r>
            <a:r>
              <a:rPr lang="zh-CN" altLang="en-US" sz="2000">
                <a:latin typeface="Times New Roman" charset="0"/>
              </a:rPr>
              <a:t>，可得</a:t>
            </a:r>
          </a:p>
        </p:txBody>
      </p:sp>
      <p:pic>
        <p:nvPicPr>
          <p:cNvPr id="10247" name="Picture 1040" descr="C:\《编译原理》课件包\重点讲解\表6_1文法G[S]分析表M.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298825"/>
            <a:ext cx="56388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 Box 1041"/>
          <p:cNvSpPr txBox="1">
            <a:spLocks noChangeArrowheads="1"/>
          </p:cNvSpPr>
          <p:nvPr/>
        </p:nvSpPr>
        <p:spPr bwMode="auto">
          <a:xfrm>
            <a:off x="2471738" y="5943600"/>
            <a:ext cx="4968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r>
              <a:rPr lang="zh-CN" altLang="en-US" sz="2000" dirty="0">
                <a:latin typeface="Times New Roman" charset="0"/>
              </a:rPr>
              <a:t>（</a:t>
            </a:r>
            <a:r>
              <a:rPr lang="en-US" altLang="zh-CN" sz="2000" dirty="0">
                <a:latin typeface="Times New Roman" charset="0"/>
              </a:rPr>
              <a:t>3</a:t>
            </a:r>
            <a:r>
              <a:rPr lang="zh-CN" altLang="en-US" sz="2000" dirty="0">
                <a:latin typeface="Times New Roman" charset="0"/>
              </a:rPr>
              <a:t>）</a:t>
            </a:r>
            <a:r>
              <a:rPr lang="zh-CN" altLang="en-US" sz="2000" dirty="0">
                <a:latin typeface="Times New Roman" charset="0"/>
                <a:cs typeface="Times New Roman" charset="0"/>
              </a:rPr>
              <a:t>输入串</a:t>
            </a:r>
            <a:r>
              <a:rPr lang="en-US" altLang="zh-CN" sz="2000" dirty="0">
                <a:latin typeface="Times New Roman" charset="0"/>
                <a:cs typeface="Times New Roman" charset="0"/>
              </a:rPr>
              <a:t>b((</a:t>
            </a:r>
            <a:r>
              <a:rPr lang="en-US" altLang="zh-CN" sz="2000" dirty="0" err="1">
                <a:latin typeface="Times New Roman" charset="0"/>
                <a:cs typeface="Times New Roman" charset="0"/>
              </a:rPr>
              <a:t>aa</a:t>
            </a:r>
            <a:r>
              <a:rPr lang="en-US" altLang="zh-CN" sz="2000" dirty="0">
                <a:latin typeface="Times New Roman" charset="0"/>
                <a:cs typeface="Times New Roman" charset="0"/>
              </a:rPr>
              <a:t>)a)b</a:t>
            </a:r>
            <a:r>
              <a:rPr lang="zh-CN" altLang="en-US" sz="2000" dirty="0">
                <a:latin typeface="Times New Roman" charset="0"/>
                <a:cs typeface="Times New Roman" charset="0"/>
                <a:hlinkClick r:id="rId5"/>
              </a:rPr>
              <a:t>分析过程</a:t>
            </a:r>
            <a:r>
              <a:rPr lang="zh-CN" altLang="en-US" sz="2000" dirty="0">
                <a:latin typeface="Times New Roman" charset="0"/>
                <a:cs typeface="Times New Roman" charset="0"/>
              </a:rPr>
              <a:t>。</a:t>
            </a:r>
            <a:endParaRPr lang="zh-CN" altLang="en-US" sz="2000" dirty="0">
              <a:latin typeface="Times New Roman" charset="0"/>
            </a:endParaRPr>
          </a:p>
        </p:txBody>
      </p:sp>
      <p:sp>
        <p:nvSpPr>
          <p:cNvPr id="10250" name="Line 1043"/>
          <p:cNvSpPr>
            <a:spLocks noChangeShapeType="1"/>
          </p:cNvSpPr>
          <p:nvPr/>
        </p:nvSpPr>
        <p:spPr bwMode="auto">
          <a:xfrm>
            <a:off x="3263900" y="2943225"/>
            <a:ext cx="0" cy="396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xfrm>
            <a:off x="457200" y="6477000"/>
            <a:ext cx="2133600" cy="244475"/>
          </a:xfrm>
          <a:noFill/>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fld id="{F19EC571-0E5F-4C56-96A2-28D0F1CC1E1E}" type="slidenum">
              <a:rPr lang="en-US" altLang="zh-CN"/>
              <a:pPr algn="l"/>
              <a:t>9</a:t>
            </a:fld>
            <a:endParaRPr lang="en-US" altLang="zh-CN"/>
          </a:p>
        </p:txBody>
      </p:sp>
      <p:sp>
        <p:nvSpPr>
          <p:cNvPr id="11267" name="Text Box 49"/>
          <p:cNvSpPr txBox="1">
            <a:spLocks noChangeArrowheads="1"/>
          </p:cNvSpPr>
          <p:nvPr/>
        </p:nvSpPr>
        <p:spPr bwMode="auto">
          <a:xfrm>
            <a:off x="723900" y="1612900"/>
            <a:ext cx="3810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400" dirty="0" smtClean="0">
                <a:solidFill>
                  <a:srgbClr val="CC0099"/>
                </a:solidFill>
                <a:latin typeface="Times New Roman" charset="0"/>
                <a:ea typeface="黑体" pitchFamily="2" charset="-122"/>
              </a:rPr>
              <a:t>5.3.1</a:t>
            </a:r>
            <a:r>
              <a:rPr lang="zh-CN" altLang="en-US" sz="2400" dirty="0">
                <a:solidFill>
                  <a:srgbClr val="CC0099"/>
                </a:solidFill>
                <a:latin typeface="Times New Roman" charset="0"/>
                <a:ea typeface="黑体" pitchFamily="2" charset="-122"/>
              </a:rPr>
              <a:t>　算符优先关系 </a:t>
            </a:r>
          </a:p>
        </p:txBody>
      </p:sp>
      <p:sp>
        <p:nvSpPr>
          <p:cNvPr id="11269" name="Text Box 52"/>
          <p:cNvSpPr txBox="1">
            <a:spLocks noChangeArrowheads="1"/>
          </p:cNvSpPr>
          <p:nvPr/>
        </p:nvSpPr>
        <p:spPr bwMode="auto">
          <a:xfrm>
            <a:off x="762000" y="2265363"/>
            <a:ext cx="7543800" cy="299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84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l">
              <a:lnSpc>
                <a:spcPct val="130000"/>
              </a:lnSpc>
              <a:spcBef>
                <a:spcPct val="40000"/>
              </a:spcBef>
            </a:pPr>
            <a:r>
              <a:rPr kumimoji="1" lang="zh-CN" altLang="en-US" sz="2000" dirty="0">
                <a:latin typeface="Times New Roman" charset="0"/>
              </a:rPr>
              <a:t>与简单优先分析法不同，算符优先分析法仅仅利用相邻的两个终结符之间优先关系寻找归约子串。这个归约子串不是句柄，但它是一种特殊的直接短语，被称为“</a:t>
            </a:r>
            <a:r>
              <a:rPr kumimoji="1" lang="zh-CN" altLang="en-US" sz="2000" dirty="0">
                <a:solidFill>
                  <a:srgbClr val="CC6600"/>
                </a:solidFill>
                <a:latin typeface="Times New Roman" charset="0"/>
              </a:rPr>
              <a:t>最左素短语</a:t>
            </a:r>
            <a:r>
              <a:rPr kumimoji="1" lang="zh-CN" altLang="en-US" sz="2000" dirty="0">
                <a:latin typeface="Times New Roman" charset="0"/>
              </a:rPr>
              <a:t>”。</a:t>
            </a:r>
          </a:p>
          <a:p>
            <a:pPr algn="l">
              <a:lnSpc>
                <a:spcPct val="130000"/>
              </a:lnSpc>
              <a:spcBef>
                <a:spcPct val="40000"/>
              </a:spcBef>
            </a:pPr>
            <a:r>
              <a:rPr kumimoji="1" lang="zh-CN" altLang="en-US" sz="2000" dirty="0">
                <a:latin typeface="Times New Roman" charset="0"/>
              </a:rPr>
              <a:t>这种分析法源于对表达式处理。表达式是计算机语言中最重要的、最核心的组成部分，其语法特点</a:t>
            </a:r>
            <a:r>
              <a:rPr kumimoji="1" lang="zh-CN" altLang="en-US" sz="2000">
                <a:latin typeface="Times New Roman" charset="0"/>
              </a:rPr>
              <a:t>是</a:t>
            </a:r>
            <a:r>
              <a:rPr kumimoji="1" lang="zh-CN" altLang="en-US" sz="2000" smtClean="0">
                <a:latin typeface="Times New Roman" charset="0"/>
              </a:rPr>
              <a:t>表达式由运算符</a:t>
            </a:r>
            <a:r>
              <a:rPr kumimoji="1" lang="zh-CN" altLang="en-US" sz="2000" dirty="0">
                <a:latin typeface="Times New Roman" charset="0"/>
              </a:rPr>
              <a:t>和运算对象组成。表达式组成是否符合语法，通常是以运算符的计算优先顺序和运算符需要运算对象个数进行判别的。  </a:t>
            </a:r>
          </a:p>
        </p:txBody>
      </p:sp>
      <p:sp>
        <p:nvSpPr>
          <p:cNvPr id="11270" name="Rectangle 53"/>
          <p:cNvSpPr>
            <a:spLocks noGrp="1" noChangeArrowheads="1"/>
          </p:cNvSpPr>
          <p:nvPr>
            <p:ph type="title"/>
          </p:nvPr>
        </p:nvSpPr>
        <p:spPr>
          <a:xfrm>
            <a:off x="723900" y="787400"/>
            <a:ext cx="4724400" cy="609600"/>
          </a:xfrm>
        </p:spPr>
        <p:txBody>
          <a:bodyPr/>
          <a:lstStyle/>
          <a:p>
            <a:pPr eaLnBrk="1" hangingPunct="1"/>
            <a:r>
              <a:rPr lang="en-US" altLang="zh-CN" sz="2800" b="1" dirty="0" smtClean="0">
                <a:latin typeface="Times New Roman" charset="0"/>
                <a:ea typeface="黑体" pitchFamily="2" charset="-122"/>
              </a:rPr>
              <a:t>5.3  </a:t>
            </a:r>
            <a:r>
              <a:rPr lang="zh-CN" altLang="en-US" sz="2800" b="1" dirty="0" smtClean="0">
                <a:latin typeface="Times New Roman" charset="0"/>
                <a:ea typeface="黑体" pitchFamily="2" charset="-122"/>
              </a:rPr>
              <a:t>算符优先分析法</a:t>
            </a:r>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b552ee044602c4136a3ef1304179c0665424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隶书"/>
        <a:ea typeface="华文隶书"/>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993366">
            <a:alpha val="96001"/>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2113</TotalTime>
  <Words>3273</Words>
  <Application>Microsoft Office PowerPoint</Application>
  <PresentationFormat>全屏显示(4:3)</PresentationFormat>
  <Paragraphs>220</Paragraphs>
  <Slides>21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24" baseType="lpstr">
      <vt:lpstr>默认设计模板</vt:lpstr>
      <vt:lpstr>Microsoft Word Picture</vt:lpstr>
      <vt:lpstr>Picture2</vt:lpstr>
      <vt:lpstr>PowerPoint 演示文稿</vt:lpstr>
      <vt:lpstr>自底向上语法分析   句子 α&lt;==S</vt:lpstr>
      <vt:lpstr>5.1　优先分析概述</vt:lpstr>
      <vt:lpstr>5.2　简单优先分析法</vt:lpstr>
      <vt:lpstr>5.2.2　简单优先文法</vt:lpstr>
      <vt:lpstr>5.2.3　简单优先分析法 </vt:lpstr>
      <vt:lpstr>PowerPoint 演示文稿</vt:lpstr>
      <vt:lpstr>PowerPoint 演示文稿</vt:lpstr>
      <vt:lpstr>5.3  算符优先分析法</vt:lpstr>
      <vt:lpstr>5.3.2　算符优先文法</vt:lpstr>
      <vt:lpstr>PowerPoint 演示文稿</vt:lpstr>
      <vt:lpstr>PowerPoint 演示文稿</vt:lpstr>
      <vt:lpstr>PowerPoint 演示文稿</vt:lpstr>
      <vt:lpstr>5.3.3　算符优先分析表构造</vt:lpstr>
      <vt:lpstr>PowerPoint 演示文稿</vt:lpstr>
      <vt:lpstr>PowerPoint 演示文稿</vt:lpstr>
      <vt:lpstr>5.3.4　算符优先分析法</vt:lpstr>
      <vt:lpstr>5.3.5　算符优先函数</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79</cp:revision>
  <cp:lastPrinted>1601-01-01T00:00:00Z</cp:lastPrinted>
  <dcterms:created xsi:type="dcterms:W3CDTF">1601-01-01T00:00:00Z</dcterms:created>
  <dcterms:modified xsi:type="dcterms:W3CDTF">2016-03-20T15:31:04Z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