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55"/>
  </p:notesMasterIdLst>
  <p:handoutMasterIdLst>
    <p:handoutMasterId r:id="rId56"/>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00" r:id="rId27"/>
    <p:sldId id="282" r:id="rId28"/>
    <p:sldId id="283" r:id="rId29"/>
    <p:sldId id="284" r:id="rId30"/>
    <p:sldId id="285" r:id="rId31"/>
    <p:sldId id="286" r:id="rId32"/>
    <p:sldId id="301" r:id="rId33"/>
    <p:sldId id="287" r:id="rId34"/>
    <p:sldId id="288" r:id="rId35"/>
    <p:sldId id="332" r:id="rId36"/>
    <p:sldId id="289" r:id="rId37"/>
    <p:sldId id="290" r:id="rId38"/>
    <p:sldId id="333" r:id="rId39"/>
    <p:sldId id="295" r:id="rId40"/>
    <p:sldId id="303" r:id="rId41"/>
    <p:sldId id="309" r:id="rId42"/>
    <p:sldId id="314" r:id="rId43"/>
    <p:sldId id="323" r:id="rId44"/>
    <p:sldId id="327" r:id="rId45"/>
    <p:sldId id="335" r:id="rId46"/>
    <p:sldId id="328" r:id="rId47"/>
    <p:sldId id="291" r:id="rId48"/>
    <p:sldId id="334" r:id="rId49"/>
    <p:sldId id="298" r:id="rId50"/>
    <p:sldId id="299" r:id="rId51"/>
    <p:sldId id="329" r:id="rId52"/>
    <p:sldId id="330" r:id="rId53"/>
    <p:sldId id="331" r:id="rId54"/>
  </p:sldIdLst>
  <p:sldSz cx="9144000" cy="6858000" type="screen4x3"/>
  <p:notesSz cx="6858000" cy="9144000"/>
  <p:custDataLst>
    <p:tags r:id="rId57"/>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ctr"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ctr"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ctr"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ctr"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6009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589" autoAdjust="0"/>
  </p:normalViewPr>
  <p:slideViewPr>
    <p:cSldViewPr>
      <p:cViewPr varScale="1">
        <p:scale>
          <a:sx n="70" d="100"/>
          <a:sy n="70" d="100"/>
        </p:scale>
        <p:origin x="-96" y="-216"/>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19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lvl1pPr>
          </a:lstStyle>
          <a:p>
            <a:pPr>
              <a:defRPr/>
            </a:pPr>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lvl1pPr>
          </a:lstStyle>
          <a:p>
            <a:pPr>
              <a:defRPr/>
            </a:pPr>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1F6902F-6066-49F1-A85B-D575B599063C}" type="slidenum">
              <a:rPr lang="en-US" altLang="zh-CN"/>
              <a:pPr>
                <a:defRPr/>
              </a:pPr>
              <a:t>‹#›</a:t>
            </a:fld>
            <a:endParaRPr lang="en-US" altLang="zh-CN"/>
          </a:p>
        </p:txBody>
      </p:sp>
    </p:spTree>
    <p:extLst>
      <p:ext uri="{BB962C8B-B14F-4D97-AF65-F5344CB8AC3E}">
        <p14:creationId xmlns:p14="http://schemas.microsoft.com/office/powerpoint/2010/main" val="492358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1CB285-80FE-41FE-9609-7127CB818280}" type="datetimeFigureOut">
              <a:rPr lang="zh-CN" altLang="en-US" smtClean="0"/>
              <a:t>2016/3/22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8514BB-A72B-4E84-8560-4A8712F2E762}" type="slidenum">
              <a:rPr lang="zh-CN" altLang="en-US" smtClean="0"/>
              <a:t>‹#›</a:t>
            </a:fld>
            <a:endParaRPr lang="zh-CN" altLang="en-US"/>
          </a:p>
        </p:txBody>
      </p:sp>
    </p:spTree>
    <p:extLst>
      <p:ext uri="{BB962C8B-B14F-4D97-AF65-F5344CB8AC3E}">
        <p14:creationId xmlns:p14="http://schemas.microsoft.com/office/powerpoint/2010/main" val="3678656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8514BB-A72B-4E84-8560-4A8712F2E762}" type="slidenum">
              <a:rPr lang="zh-CN" altLang="en-US" smtClean="0"/>
              <a:t>17</a:t>
            </a:fld>
            <a:endParaRPr lang="zh-CN" altLang="en-US"/>
          </a:p>
        </p:txBody>
      </p:sp>
    </p:spTree>
    <p:extLst>
      <p:ext uri="{BB962C8B-B14F-4D97-AF65-F5344CB8AC3E}">
        <p14:creationId xmlns:p14="http://schemas.microsoft.com/office/powerpoint/2010/main" val="272070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CD5CF7-099E-46D4-A467-4039943621B9}" type="slidenum">
              <a:rPr lang="zh-CN" altLang="en-US"/>
              <a:pPr/>
              <a:t>39</a:t>
            </a:fld>
            <a:endParaRPr lang="en-US" altLang="zh-CN"/>
          </a:p>
        </p:txBody>
      </p:sp>
      <p:sp>
        <p:nvSpPr>
          <p:cNvPr id="7290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290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61725-D072-471C-B943-E7EC592CEACE}" type="slidenum">
              <a:rPr lang="zh-CN" altLang="en-US"/>
              <a:pPr/>
              <a:t>40</a:t>
            </a:fld>
            <a:endParaRPr lang="en-US" altLang="zh-CN"/>
          </a:p>
        </p:txBody>
      </p:sp>
      <p:sp>
        <p:nvSpPr>
          <p:cNvPr id="10813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813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8B140F-6EC7-4FB1-A13B-5CE9CF14FC69}" type="slidenum">
              <a:rPr lang="zh-CN" altLang="en-US"/>
              <a:pPr/>
              <a:t>41</a:t>
            </a:fld>
            <a:endParaRPr lang="en-US" altLang="zh-CN"/>
          </a:p>
        </p:txBody>
      </p:sp>
      <p:sp>
        <p:nvSpPr>
          <p:cNvPr id="10915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915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884FFB-56B7-422F-8799-0DE74B422427}" type="slidenum">
              <a:rPr lang="zh-CN" altLang="en-US"/>
              <a:pPr/>
              <a:t>42</a:t>
            </a:fld>
            <a:endParaRPr lang="en-US" altLang="zh-CN"/>
          </a:p>
        </p:txBody>
      </p:sp>
      <p:sp>
        <p:nvSpPr>
          <p:cNvPr id="10997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997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0990E2-AC90-41A1-96FC-E1FBF514D1E5}" type="slidenum">
              <a:rPr lang="zh-CN" altLang="en-US"/>
              <a:pPr/>
              <a:t>43</a:t>
            </a:fld>
            <a:endParaRPr lang="en-US" altLang="zh-CN"/>
          </a:p>
        </p:txBody>
      </p:sp>
      <p:sp>
        <p:nvSpPr>
          <p:cNvPr id="11202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02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A7F0A5-46EA-4097-9EC6-573C7767B2C6}" type="slidenum">
              <a:rPr lang="zh-CN" altLang="en-US"/>
              <a:pPr/>
              <a:t>44</a:t>
            </a:fld>
            <a:endParaRPr lang="en-US" altLang="zh-CN"/>
          </a:p>
        </p:txBody>
      </p:sp>
      <p:sp>
        <p:nvSpPr>
          <p:cNvPr id="11284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84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2D1DE1-046E-451C-998E-35B45709C1A6}" type="slidenum">
              <a:rPr lang="zh-CN" altLang="en-US"/>
              <a:pPr/>
              <a:t>46</a:t>
            </a:fld>
            <a:endParaRPr lang="en-US" altLang="zh-CN"/>
          </a:p>
        </p:txBody>
      </p:sp>
      <p:sp>
        <p:nvSpPr>
          <p:cNvPr id="11345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345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3941CA7-E7F7-4DCB-8D36-C63B4811DFE7}" type="slidenum">
              <a:rPr lang="en-US" altLang="zh-CN"/>
              <a:pPr>
                <a:defRPr/>
              </a:pPr>
              <a:t>‹#›</a:t>
            </a:fld>
            <a:endParaRPr lang="en-US" altLang="zh-CN"/>
          </a:p>
        </p:txBody>
      </p:sp>
    </p:spTree>
    <p:extLst>
      <p:ext uri="{BB962C8B-B14F-4D97-AF65-F5344CB8AC3E}">
        <p14:creationId xmlns:p14="http://schemas.microsoft.com/office/powerpoint/2010/main" val="39866939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smtClean="0"/>
            </a:lvl1pPr>
          </a:lstStyle>
          <a:p>
            <a:pPr>
              <a:defRPr/>
            </a:pPr>
            <a:fld id="{FA046735-6981-41D3-B3AA-3D046DDD6D4D}" type="slidenum">
              <a:rPr lang="en-US" altLang="zh-CN"/>
              <a:pPr>
                <a:defRPr/>
              </a:pPr>
              <a:t>‹#›</a:t>
            </a:fld>
            <a:endParaRPr lang="en-US" altLang="zh-CN"/>
          </a:p>
        </p:txBody>
      </p:sp>
    </p:spTree>
    <p:extLst>
      <p:ext uri="{BB962C8B-B14F-4D97-AF65-F5344CB8AC3E}">
        <p14:creationId xmlns:p14="http://schemas.microsoft.com/office/powerpoint/2010/main" val="1901304264"/>
      </p:ext>
    </p:extLst>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381000"/>
            <a:ext cx="7793037"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smtClean="0"/>
            </a:lvl1pPr>
          </a:lstStyle>
          <a:p>
            <a:pPr>
              <a:defRPr/>
            </a:pPr>
            <a:fld id="{3EAF2F7E-8F8E-46F8-AC57-8CE80A6070CB}" type="slidenum">
              <a:rPr lang="en-US" altLang="zh-CN"/>
              <a:pPr>
                <a:defRPr/>
              </a:pPr>
              <a:t>‹#›</a:t>
            </a:fld>
            <a:endParaRPr lang="en-US" altLang="zh-CN"/>
          </a:p>
        </p:txBody>
      </p:sp>
    </p:spTree>
    <p:extLst>
      <p:ext uri="{BB962C8B-B14F-4D97-AF65-F5344CB8AC3E}">
        <p14:creationId xmlns:p14="http://schemas.microsoft.com/office/powerpoint/2010/main" val="2159929447"/>
      </p:ext>
    </p:extLst>
  </p:cSld>
  <p:clrMapOvr>
    <a:masterClrMapping/>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4516"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smtClean="0"/>
            </a:lvl1pPr>
          </a:lstStyle>
          <a:p>
            <a:pPr>
              <a:defRPr/>
            </a:pPr>
            <a:endParaRPr lang="en-US" altLang="zh-CN"/>
          </a:p>
        </p:txBody>
      </p:sp>
      <p:sp>
        <p:nvSpPr>
          <p:cNvPr id="64517"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zh-CN"/>
          </a:p>
        </p:txBody>
      </p:sp>
      <p:sp>
        <p:nvSpPr>
          <p:cNvPr id="64518" name="Rectangle 6"/>
          <p:cNvSpPr>
            <a:spLocks noGrp="1" noChangeArrowheads="1"/>
          </p:cNvSpPr>
          <p:nvPr>
            <p:ph type="sldNum" sz="quarter" idx="4"/>
          </p:nvPr>
        </p:nvSpPr>
        <p:spPr bwMode="auto">
          <a:xfrm>
            <a:off x="6553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29B3AA5F-DA68-463F-890F-BF636F5C41A8}" type="slidenum">
              <a:rPr lang="en-US" altLang="zh-CN"/>
              <a:pPr>
                <a:defRPr/>
              </a:pPr>
              <a:t>‹#›</a:t>
            </a:fld>
            <a:endParaRPr lang="en-US" altLang="zh-CN"/>
          </a:p>
        </p:txBody>
      </p:sp>
      <p:sp>
        <p:nvSpPr>
          <p:cNvPr id="1030" name="Rectangle 15"/>
          <p:cNvSpPr>
            <a:spLocks noChangeArrowheads="1"/>
          </p:cNvSpPr>
          <p:nvPr userDrawn="1"/>
        </p:nvSpPr>
        <p:spPr bwMode="auto">
          <a:xfrm>
            <a:off x="152400" y="304800"/>
            <a:ext cx="5486400" cy="76200"/>
          </a:xfrm>
          <a:prstGeom prst="rect">
            <a:avLst/>
          </a:prstGeom>
          <a:solidFill>
            <a:srgbClr val="993366">
              <a:alpha val="9607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 name="Rectangle 16"/>
          <p:cNvSpPr>
            <a:spLocks noChangeArrowheads="1"/>
          </p:cNvSpPr>
          <p:nvPr userDrawn="1"/>
        </p:nvSpPr>
        <p:spPr bwMode="auto">
          <a:xfrm>
            <a:off x="3429000" y="6324600"/>
            <a:ext cx="5486400" cy="76200"/>
          </a:xfrm>
          <a:prstGeom prst="rect">
            <a:avLst/>
          </a:prstGeom>
          <a:solidFill>
            <a:srgbClr val="993366">
              <a:alpha val="9607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iming>
    <p:tnLst>
      <p:par>
        <p:cTn id="1" dur="indefinite" restart="never" nodeType="tmRoot"/>
      </p:par>
    </p:tnLst>
  </p:timing>
  <p:txStyles>
    <p:titleStyle>
      <a:lvl1pPr algn="l" rtl="0" eaLnBrk="0" fontAlgn="base" hangingPunct="0">
        <a:spcBef>
          <a:spcPct val="0"/>
        </a:spcBef>
        <a:spcAft>
          <a:spcPct val="0"/>
        </a:spcAft>
        <a:defRPr sz="2000">
          <a:solidFill>
            <a:srgbClr val="0000FF"/>
          </a:solidFill>
          <a:latin typeface="+mj-lt"/>
          <a:ea typeface="+mj-ea"/>
          <a:cs typeface="+mj-cs"/>
        </a:defRPr>
      </a:lvl1pPr>
      <a:lvl2pPr algn="l" rtl="0" eaLnBrk="0" fontAlgn="base" hangingPunct="0">
        <a:spcBef>
          <a:spcPct val="0"/>
        </a:spcBef>
        <a:spcAft>
          <a:spcPct val="0"/>
        </a:spcAft>
        <a:defRPr sz="2000">
          <a:solidFill>
            <a:srgbClr val="0000FF"/>
          </a:solidFill>
          <a:latin typeface="华文隶书" pitchFamily="2" charset="-122"/>
          <a:ea typeface="华文隶书" pitchFamily="2" charset="-122"/>
        </a:defRPr>
      </a:lvl2pPr>
      <a:lvl3pPr algn="l" rtl="0" eaLnBrk="0" fontAlgn="base" hangingPunct="0">
        <a:spcBef>
          <a:spcPct val="0"/>
        </a:spcBef>
        <a:spcAft>
          <a:spcPct val="0"/>
        </a:spcAft>
        <a:defRPr sz="2000">
          <a:solidFill>
            <a:srgbClr val="0000FF"/>
          </a:solidFill>
          <a:latin typeface="华文隶书" pitchFamily="2" charset="-122"/>
          <a:ea typeface="华文隶书" pitchFamily="2" charset="-122"/>
        </a:defRPr>
      </a:lvl3pPr>
      <a:lvl4pPr algn="l" rtl="0" eaLnBrk="0" fontAlgn="base" hangingPunct="0">
        <a:spcBef>
          <a:spcPct val="0"/>
        </a:spcBef>
        <a:spcAft>
          <a:spcPct val="0"/>
        </a:spcAft>
        <a:defRPr sz="2000">
          <a:solidFill>
            <a:srgbClr val="0000FF"/>
          </a:solidFill>
          <a:latin typeface="华文隶书" pitchFamily="2" charset="-122"/>
          <a:ea typeface="华文隶书" pitchFamily="2" charset="-122"/>
        </a:defRPr>
      </a:lvl4pPr>
      <a:lvl5pPr algn="l" rtl="0" eaLnBrk="0" fontAlgn="base" hangingPunct="0">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28.sw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27.sw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29.sw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30.sw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00.sw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32.swf" TargetMode="External"/><Relationship Id="rId2" Type="http://schemas.openxmlformats.org/officeDocument/2006/relationships/hyperlink" Target="31.sw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slide" Target="slide5.xml"/><Relationship Id="rId4" Type="http://schemas.openxmlformats.org/officeDocument/2006/relationships/slide" Target="slide4.xml"/></Relationships>
</file>

<file path=ppt/slides/_rels/slide30.xml.rels><?xml version="1.0" encoding="UTF-8" standalone="yes"?>
<Relationships xmlns="http://schemas.openxmlformats.org/package/2006/relationships"><Relationship Id="rId3" Type="http://schemas.openxmlformats.org/officeDocument/2006/relationships/hyperlink" Target="34.swf" TargetMode="External"/><Relationship Id="rId2" Type="http://schemas.openxmlformats.org/officeDocument/2006/relationships/hyperlink" Target="33.swf"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27.swf"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27.sw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bwMode="auto">
          <a:xfrm>
            <a:off x="1693863" y="2514600"/>
            <a:ext cx="6324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zh-CN" altLang="en-US" sz="4000" b="1" dirty="0" smtClean="0">
                <a:latin typeface="Times New Roman" pitchFamily="18" charset="0"/>
                <a:ea typeface="黑体" pitchFamily="49" charset="-122"/>
              </a:rPr>
              <a:t>第</a:t>
            </a:r>
            <a:r>
              <a:rPr lang="en-US" altLang="zh-CN" sz="4000" b="1" dirty="0" smtClean="0">
                <a:latin typeface="Times New Roman" pitchFamily="18" charset="0"/>
                <a:ea typeface="黑体" pitchFamily="49" charset="-122"/>
              </a:rPr>
              <a:t>6</a:t>
            </a:r>
            <a:r>
              <a:rPr lang="zh-CN" altLang="en-US" sz="4000" b="1" dirty="0" smtClean="0">
                <a:latin typeface="Times New Roman" pitchFamily="18" charset="0"/>
                <a:ea typeface="黑体" pitchFamily="49" charset="-122"/>
              </a:rPr>
              <a:t>章　自底向上</a:t>
            </a:r>
            <a:r>
              <a:rPr lang="en-US" altLang="zh-CN" sz="4000" b="1" dirty="0" smtClean="0">
                <a:latin typeface="Times New Roman" pitchFamily="18" charset="0"/>
                <a:ea typeface="黑体" pitchFamily="49" charset="-122"/>
              </a:rPr>
              <a:t>LR</a:t>
            </a:r>
            <a:r>
              <a:rPr lang="zh-CN" altLang="en-US" sz="4000" b="1" dirty="0" smtClean="0">
                <a:latin typeface="Times New Roman" pitchFamily="18" charset="0"/>
                <a:ea typeface="黑体" pitchFamily="49" charset="-122"/>
              </a:rPr>
              <a:t>分析法</a:t>
            </a:r>
          </a:p>
        </p:txBody>
      </p:sp>
      <p:sp>
        <p:nvSpPr>
          <p:cNvPr id="5123" name="Rectangle 4"/>
          <p:cNvSpPr>
            <a:spLocks noChangeArrowheads="1"/>
          </p:cNvSpPr>
          <p:nvPr/>
        </p:nvSpPr>
        <p:spPr bwMode="auto">
          <a:xfrm>
            <a:off x="914400" y="1600200"/>
            <a:ext cx="434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solidFill>
                  <a:schemeClr val="tx2"/>
                </a:solidFill>
                <a:latin typeface="Times New Roman" pitchFamily="18" charset="0"/>
                <a:ea typeface="黑体" pitchFamily="49" charset="-122"/>
              </a:rPr>
              <a:t>编译原理</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772C21F5-B9F5-4CB7-9AEC-923835FD0E0B}" type="slidenum">
              <a:rPr lang="en-US" altLang="zh-CN"/>
              <a:pPr/>
              <a:t>10</a:t>
            </a:fld>
            <a:endParaRPr lang="en-US" altLang="zh-CN"/>
          </a:p>
        </p:txBody>
      </p:sp>
      <p:sp>
        <p:nvSpPr>
          <p:cNvPr id="14339" name="Rectangle 4"/>
          <p:cNvSpPr>
            <a:spLocks noChangeArrowheads="1"/>
          </p:cNvSpPr>
          <p:nvPr/>
        </p:nvSpPr>
        <p:spPr bwMode="auto">
          <a:xfrm>
            <a:off x="827088" y="495300"/>
            <a:ext cx="67167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r>
              <a:rPr lang="en-US" altLang="zh-CN" sz="3200" b="1" dirty="0" smtClean="0">
                <a:solidFill>
                  <a:srgbClr val="CC0099"/>
                </a:solidFill>
                <a:latin typeface="Times New Roman" pitchFamily="18" charset="0"/>
                <a:ea typeface="黑体" pitchFamily="49" charset="-122"/>
              </a:rPr>
              <a:t>6.2.2  </a:t>
            </a:r>
            <a:r>
              <a:rPr lang="zh-CN" altLang="en-US" sz="3200" b="1" dirty="0">
                <a:solidFill>
                  <a:srgbClr val="CC0099"/>
                </a:solidFill>
                <a:latin typeface="Times New Roman" pitchFamily="18" charset="0"/>
                <a:ea typeface="黑体" pitchFamily="49" charset="-122"/>
              </a:rPr>
              <a:t>识别活前缀</a:t>
            </a:r>
            <a:r>
              <a:rPr lang="en-US" altLang="zh-CN" sz="3200" b="1" dirty="0">
                <a:solidFill>
                  <a:srgbClr val="CC0099"/>
                </a:solidFill>
                <a:latin typeface="Times New Roman" pitchFamily="18" charset="0"/>
                <a:ea typeface="黑体" pitchFamily="49" charset="-122"/>
              </a:rPr>
              <a:t>DFA</a:t>
            </a:r>
            <a:r>
              <a:rPr lang="en-US" altLang="zh-CN" sz="3200" b="1" dirty="0">
                <a:latin typeface="宋体" pitchFamily="2" charset="-122"/>
              </a:rPr>
              <a:t> </a:t>
            </a:r>
          </a:p>
        </p:txBody>
      </p:sp>
      <p:sp>
        <p:nvSpPr>
          <p:cNvPr id="62471" name="Text Box 7"/>
          <p:cNvSpPr txBox="1">
            <a:spLocks noChangeArrowheads="1"/>
          </p:cNvSpPr>
          <p:nvPr/>
        </p:nvSpPr>
        <p:spPr bwMode="auto">
          <a:xfrm>
            <a:off x="827088" y="1377950"/>
            <a:ext cx="76327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20000"/>
              </a:spcBef>
              <a:defRPr/>
            </a:pP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识别活前缀</a:t>
            </a:r>
            <a:r>
              <a:rPr lang="en-US" altLang="zh-CN" sz="2000" b="1">
                <a:effectLst>
                  <a:outerShdw blurRad="38100" dist="38100" dir="2700000" algn="tl">
                    <a:srgbClr val="C0C0C0"/>
                  </a:outerShdw>
                </a:effectLst>
                <a:latin typeface="Times New Roman" pitchFamily="18" charset="0"/>
              </a:rPr>
              <a:t>DFA</a:t>
            </a:r>
            <a:r>
              <a:rPr lang="zh-CN" altLang="en-US" sz="2000" b="1">
                <a:effectLst>
                  <a:outerShdw blurRad="38100" dist="38100" dir="2700000" algn="tl">
                    <a:srgbClr val="C0C0C0"/>
                  </a:outerShdw>
                </a:effectLst>
                <a:latin typeface="Times New Roman" pitchFamily="18" charset="0"/>
              </a:rPr>
              <a:t>技术线路是根据文法</a:t>
            </a:r>
            <a:r>
              <a:rPr lang="en-US" altLang="zh-CN" sz="2000" b="1">
                <a:effectLst>
                  <a:outerShdw blurRad="38100" dist="38100" dir="2700000" algn="tl">
                    <a:srgbClr val="C0C0C0"/>
                  </a:outerShdw>
                </a:effectLst>
                <a:latin typeface="Times New Roman" pitchFamily="18" charset="0"/>
              </a:rPr>
              <a:t>G</a:t>
            </a:r>
            <a:r>
              <a:rPr lang="zh-CN" altLang="en-US" sz="2000" b="1">
                <a:effectLst>
                  <a:outerShdw blurRad="38100" dist="38100" dir="2700000" algn="tl">
                    <a:srgbClr val="C0C0C0"/>
                  </a:outerShdw>
                </a:effectLst>
                <a:latin typeface="Times New Roman" pitchFamily="18" charset="0"/>
              </a:rPr>
              <a:t>，构造识别活前缀</a:t>
            </a:r>
            <a:r>
              <a:rPr lang="en-US" altLang="zh-CN" sz="2000" b="1">
                <a:effectLst>
                  <a:outerShdw blurRad="38100" dist="38100" dir="2700000" algn="tl">
                    <a:srgbClr val="C0C0C0"/>
                  </a:outerShdw>
                </a:effectLst>
                <a:latin typeface="Times New Roman" pitchFamily="18" charset="0"/>
              </a:rPr>
              <a:t>NFA  M</a:t>
            </a:r>
            <a:r>
              <a:rPr lang="zh-CN" altLang="en-US" sz="2000" b="1">
                <a:effectLst>
                  <a:outerShdw blurRad="38100" dist="38100" dir="2700000" algn="tl">
                    <a:srgbClr val="C0C0C0"/>
                  </a:outerShdw>
                </a:effectLst>
                <a:latin typeface="Times New Roman" pitchFamily="18" charset="0"/>
              </a:rPr>
              <a:t>。之后通过子集法，将</a:t>
            </a:r>
            <a:r>
              <a:rPr lang="en-US" altLang="zh-CN" sz="2000" b="1">
                <a:effectLst>
                  <a:outerShdw blurRad="38100" dist="38100" dir="2700000" algn="tl">
                    <a:srgbClr val="C0C0C0"/>
                  </a:outerShdw>
                </a:effectLst>
                <a:latin typeface="Times New Roman" pitchFamily="18" charset="0"/>
              </a:rPr>
              <a:t>NFA</a:t>
            </a:r>
            <a:r>
              <a:rPr lang="en-US" altLang="zh-CN" sz="1000" b="1">
                <a:effectLst>
                  <a:outerShdw blurRad="38100" dist="38100" dir="2700000" algn="tl">
                    <a:srgbClr val="C0C0C0"/>
                  </a:outerShdw>
                </a:effectLst>
                <a:latin typeface="Times New Roman" pitchFamily="18" charset="0"/>
              </a:rPr>
              <a:t> </a:t>
            </a:r>
            <a:r>
              <a:rPr lang="en-US" altLang="zh-CN" sz="2000" b="1">
                <a:effectLst>
                  <a:outerShdw blurRad="38100" dist="38100" dir="2700000" algn="tl">
                    <a:srgbClr val="C0C0C0"/>
                  </a:outerShdw>
                </a:effectLst>
                <a:latin typeface="Times New Roman" pitchFamily="18" charset="0"/>
              </a:rPr>
              <a:t>M</a:t>
            </a:r>
            <a:r>
              <a:rPr lang="zh-CN" altLang="en-US" sz="2000" b="1">
                <a:effectLst>
                  <a:outerShdw blurRad="38100" dist="38100" dir="2700000" algn="tl">
                    <a:srgbClr val="C0C0C0"/>
                  </a:outerShdw>
                </a:effectLst>
                <a:latin typeface="Times New Roman" pitchFamily="18" charset="0"/>
              </a:rPr>
              <a:t>确定化，得到识别活前缀</a:t>
            </a:r>
            <a:r>
              <a:rPr lang="en-US" altLang="zh-CN" sz="2000" b="1">
                <a:effectLst>
                  <a:outerShdw blurRad="38100" dist="38100" dir="2700000" algn="tl">
                    <a:srgbClr val="C0C0C0"/>
                  </a:outerShdw>
                </a:effectLst>
                <a:latin typeface="Times New Roman" pitchFamily="18" charset="0"/>
              </a:rPr>
              <a:t>DFA  M′</a:t>
            </a:r>
            <a:r>
              <a:rPr lang="zh-CN" altLang="en-US" sz="2000" b="1">
                <a:effectLst>
                  <a:outerShdw blurRad="38100" dist="38100" dir="2700000" algn="tl">
                    <a:srgbClr val="C0C0C0"/>
                  </a:outerShdw>
                </a:effectLst>
                <a:latin typeface="Times New Roman" pitchFamily="18" charset="0"/>
              </a:rPr>
              <a:t>。</a:t>
            </a:r>
          </a:p>
        </p:txBody>
      </p:sp>
      <p:sp>
        <p:nvSpPr>
          <p:cNvPr id="62474" name="Text Box 10"/>
          <p:cNvSpPr txBox="1">
            <a:spLocks noChangeArrowheads="1"/>
          </p:cNvSpPr>
          <p:nvPr/>
        </p:nvSpPr>
        <p:spPr bwMode="auto">
          <a:xfrm>
            <a:off x="900113" y="1371600"/>
            <a:ext cx="76327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10000"/>
              </a:spcBef>
              <a:defRPr/>
            </a:pPr>
            <a:r>
              <a:rPr lang="en-US" altLang="zh-CN" sz="2000" b="1" dirty="0"/>
              <a:t>      </a:t>
            </a:r>
            <a:r>
              <a:rPr lang="zh-CN" altLang="en-US" sz="2000" b="1" dirty="0"/>
              <a:t>设文法</a:t>
            </a:r>
            <a:r>
              <a:rPr lang="en-US" altLang="zh-CN" sz="2000" b="1" dirty="0"/>
              <a:t>G</a:t>
            </a:r>
            <a:r>
              <a:rPr lang="zh-CN" altLang="en-US" sz="2000" b="1" dirty="0"/>
              <a:t>＝</a:t>
            </a:r>
            <a:r>
              <a:rPr lang="en-US" altLang="zh-CN" sz="2000" b="1" dirty="0"/>
              <a:t>(V</a:t>
            </a:r>
            <a:r>
              <a:rPr lang="en-US" altLang="zh-CN" sz="2000" b="1" baseline="-8000" dirty="0"/>
              <a:t>N</a:t>
            </a:r>
            <a:r>
              <a:rPr lang="en-US" altLang="zh-CN" sz="2000" b="1" dirty="0"/>
              <a:t>,V</a:t>
            </a:r>
            <a:r>
              <a:rPr lang="en-US" altLang="zh-CN" sz="2000" b="1" baseline="-8000" dirty="0"/>
              <a:t>T</a:t>
            </a:r>
            <a:r>
              <a:rPr lang="en-US" altLang="zh-CN" sz="2000" b="1" dirty="0"/>
              <a:t>,P,S)</a:t>
            </a:r>
            <a:r>
              <a:rPr lang="zh-CN" altLang="en-US" sz="2000" b="1" dirty="0"/>
              <a:t>，构造识别活前缀</a:t>
            </a:r>
            <a:r>
              <a:rPr lang="en-US" altLang="zh-CN" sz="2000" b="1" dirty="0"/>
              <a:t>NFA</a:t>
            </a:r>
            <a:r>
              <a:rPr lang="en-US" altLang="zh-CN" sz="1000" b="1" dirty="0"/>
              <a:t>  </a:t>
            </a:r>
            <a:r>
              <a:rPr lang="en-US" altLang="zh-CN" sz="2000" b="1" dirty="0"/>
              <a:t>M</a:t>
            </a:r>
            <a:r>
              <a:rPr lang="zh-CN" altLang="en-US" sz="2000" b="1" dirty="0"/>
              <a:t>的方法如下：</a:t>
            </a:r>
          </a:p>
          <a:p>
            <a:pPr algn="l">
              <a:lnSpc>
                <a:spcPct val="120000"/>
              </a:lnSpc>
              <a:spcBef>
                <a:spcPct val="10000"/>
              </a:spcBef>
              <a:defRPr/>
            </a:pPr>
            <a:r>
              <a:rPr lang="zh-CN" altLang="en-US" sz="2000" b="1" dirty="0"/>
              <a:t>      </a:t>
            </a:r>
            <a:r>
              <a:rPr lang="zh-CN" altLang="en-US" sz="2000" b="1" dirty="0">
                <a:solidFill>
                  <a:schemeClr val="folHlink"/>
                </a:solidFill>
              </a:rPr>
              <a:t>⑴ 文法</a:t>
            </a:r>
            <a:r>
              <a:rPr lang="en-US" altLang="zh-CN" sz="2000" b="1" dirty="0">
                <a:solidFill>
                  <a:schemeClr val="folHlink"/>
                </a:solidFill>
              </a:rPr>
              <a:t>G</a:t>
            </a:r>
            <a:r>
              <a:rPr lang="zh-CN" altLang="en-US" sz="2000" b="1" dirty="0">
                <a:solidFill>
                  <a:schemeClr val="folHlink"/>
                </a:solidFill>
              </a:rPr>
              <a:t>等价改写成</a:t>
            </a:r>
            <a:r>
              <a:rPr lang="en-US" altLang="zh-CN" sz="2000" b="1" dirty="0">
                <a:solidFill>
                  <a:schemeClr val="folHlink"/>
                </a:solidFill>
              </a:rPr>
              <a:t>G’</a:t>
            </a:r>
            <a:r>
              <a:rPr lang="zh-CN" altLang="en-US" sz="2000" b="1" dirty="0">
                <a:solidFill>
                  <a:schemeClr val="folHlink"/>
                </a:solidFill>
              </a:rPr>
              <a:t>：</a:t>
            </a:r>
          </a:p>
          <a:p>
            <a:pPr algn="l">
              <a:lnSpc>
                <a:spcPct val="120000"/>
              </a:lnSpc>
              <a:spcBef>
                <a:spcPct val="10000"/>
              </a:spcBef>
              <a:defRPr/>
            </a:pPr>
            <a:r>
              <a:rPr lang="zh-CN" altLang="en-US" sz="2000" b="1" dirty="0"/>
              <a:t>           文法</a:t>
            </a:r>
            <a:r>
              <a:rPr lang="en-US" altLang="zh-CN" sz="2000" b="1" dirty="0"/>
              <a:t>G’</a:t>
            </a:r>
            <a:r>
              <a:rPr lang="zh-CN" altLang="en-US" sz="2000" b="1" dirty="0"/>
              <a:t>＝</a:t>
            </a:r>
            <a:r>
              <a:rPr lang="en-US" altLang="zh-CN" sz="2000" b="1" dirty="0"/>
              <a:t>(V</a:t>
            </a:r>
            <a:r>
              <a:rPr lang="en-US" altLang="zh-CN" sz="2000" b="1" baseline="-8000" dirty="0"/>
              <a:t>N</a:t>
            </a:r>
            <a:r>
              <a:rPr lang="en-US" altLang="zh-CN" sz="2000" b="1" dirty="0"/>
              <a:t>∪{S’},V</a:t>
            </a:r>
            <a:r>
              <a:rPr lang="en-US" altLang="zh-CN" sz="2000" b="1" baseline="-8000" dirty="0"/>
              <a:t>T</a:t>
            </a:r>
            <a:r>
              <a:rPr lang="en-US" altLang="zh-CN" sz="2000" b="1" dirty="0"/>
              <a:t>,P∪{S’→S},S’) (V</a:t>
            </a:r>
            <a:r>
              <a:rPr lang="en-US" altLang="zh-CN" sz="2000" b="1" baseline="-8000" dirty="0"/>
              <a:t>N </a:t>
            </a:r>
            <a:r>
              <a:rPr lang="en-US" altLang="zh-CN" b="1" dirty="0"/>
              <a:t>∩</a:t>
            </a:r>
            <a:r>
              <a:rPr lang="en-US" altLang="zh-CN" sz="2000" b="1" dirty="0"/>
              <a:t>{S’}=Ф)</a:t>
            </a:r>
            <a:r>
              <a:rPr lang="zh-CN" altLang="en-US" sz="2000" b="1" dirty="0"/>
              <a:t>；</a:t>
            </a:r>
          </a:p>
          <a:p>
            <a:pPr algn="l">
              <a:lnSpc>
                <a:spcPct val="120000"/>
              </a:lnSpc>
              <a:spcBef>
                <a:spcPct val="10000"/>
              </a:spcBef>
              <a:defRPr/>
            </a:pPr>
            <a:r>
              <a:rPr lang="zh-CN" altLang="en-US" sz="2000" b="1" dirty="0"/>
              <a:t>      </a:t>
            </a:r>
            <a:r>
              <a:rPr lang="zh-CN" altLang="en-US" sz="2000" b="1" dirty="0">
                <a:solidFill>
                  <a:schemeClr val="folHlink"/>
                </a:solidFill>
              </a:rPr>
              <a:t>⑵ 每个规则</a:t>
            </a:r>
            <a:r>
              <a:rPr lang="en-US" altLang="zh-CN" sz="2000" b="1" dirty="0">
                <a:solidFill>
                  <a:schemeClr val="folHlink"/>
                </a:solidFill>
              </a:rPr>
              <a:t>A→α</a:t>
            </a:r>
            <a:r>
              <a:rPr lang="zh-CN" altLang="en-US" sz="2000" b="1" dirty="0">
                <a:solidFill>
                  <a:schemeClr val="folHlink"/>
                </a:solidFill>
              </a:rPr>
              <a:t>构造等价一个</a:t>
            </a:r>
            <a:r>
              <a:rPr lang="en-US" altLang="zh-CN" sz="2000" b="1" dirty="0">
                <a:solidFill>
                  <a:schemeClr val="folHlink"/>
                </a:solidFill>
              </a:rPr>
              <a:t>NFAMA→α</a:t>
            </a:r>
            <a:r>
              <a:rPr lang="zh-CN" altLang="en-US" sz="2000" b="1" dirty="0">
                <a:solidFill>
                  <a:schemeClr val="folHlink"/>
                </a:solidFill>
              </a:rPr>
              <a:t>：</a:t>
            </a:r>
          </a:p>
          <a:p>
            <a:pPr algn="l">
              <a:lnSpc>
                <a:spcPct val="120000"/>
              </a:lnSpc>
              <a:spcBef>
                <a:spcPct val="10000"/>
              </a:spcBef>
              <a:defRPr/>
            </a:pPr>
            <a:r>
              <a:rPr lang="zh-CN" altLang="en-US" sz="2000" b="1" dirty="0"/>
              <a:t>          令</a:t>
            </a:r>
            <a:r>
              <a:rPr lang="en-US" altLang="zh-CN" sz="2000" b="1" dirty="0"/>
              <a:t>α=x</a:t>
            </a:r>
            <a:r>
              <a:rPr lang="en-US" altLang="zh-CN" sz="2000" b="1" baseline="-8000" dirty="0"/>
              <a:t>1</a:t>
            </a:r>
            <a:r>
              <a:rPr lang="en-US" altLang="zh-CN" sz="2000" b="1" dirty="0"/>
              <a:t>x</a:t>
            </a:r>
            <a:r>
              <a:rPr lang="en-US" altLang="zh-CN" sz="2000" b="1" baseline="-8000" dirty="0"/>
              <a:t>2</a:t>
            </a:r>
            <a:r>
              <a:rPr lang="en-US" altLang="zh-CN" sz="2000" b="1" dirty="0">
                <a:latin typeface="Times New Roman"/>
              </a:rPr>
              <a:t>···</a:t>
            </a:r>
            <a:r>
              <a:rPr lang="en-US" altLang="zh-CN" sz="2000" b="1" dirty="0" err="1"/>
              <a:t>x</a:t>
            </a:r>
            <a:r>
              <a:rPr lang="en-US" altLang="zh-CN" sz="2000" b="1" baseline="-8000" dirty="0" err="1"/>
              <a:t>n</a:t>
            </a:r>
            <a:r>
              <a:rPr lang="zh-CN" altLang="en-US" sz="2000" b="1" dirty="0"/>
              <a:t>，增加</a:t>
            </a:r>
            <a:r>
              <a:rPr lang="en-US" altLang="zh-CN" sz="2000" b="1" dirty="0"/>
              <a:t>n+1</a:t>
            </a:r>
            <a:r>
              <a:rPr lang="zh-CN" altLang="en-US" sz="2000" b="1" dirty="0"/>
              <a:t>个状态</a:t>
            </a:r>
            <a:r>
              <a:rPr lang="en-US" altLang="zh-CN" sz="2000" b="1" dirty="0"/>
              <a:t>q</a:t>
            </a:r>
            <a:r>
              <a:rPr lang="en-US" altLang="zh-CN" sz="2000" b="1" baseline="-8000" dirty="0"/>
              <a:t>1</a:t>
            </a:r>
            <a:r>
              <a:rPr lang="zh-CN" altLang="en-US" sz="2000" b="1" dirty="0"/>
              <a:t>、</a:t>
            </a:r>
            <a:r>
              <a:rPr lang="en-US" altLang="zh-CN" sz="2000" b="1" dirty="0"/>
              <a:t>q</a:t>
            </a:r>
            <a:r>
              <a:rPr lang="en-US" altLang="zh-CN" sz="2000" b="1" baseline="-8000" dirty="0"/>
              <a:t>2</a:t>
            </a:r>
            <a:r>
              <a:rPr lang="zh-CN" altLang="en-US" sz="2000" b="1" dirty="0"/>
              <a:t>、</a:t>
            </a:r>
            <a:r>
              <a:rPr lang="en-US" altLang="zh-CN" sz="2000" b="1" dirty="0"/>
              <a:t>q</a:t>
            </a:r>
            <a:r>
              <a:rPr lang="en-US" altLang="zh-CN" sz="2000" b="1" baseline="-8000" dirty="0"/>
              <a:t>3</a:t>
            </a:r>
            <a:r>
              <a:rPr lang="zh-CN" altLang="en-US" sz="2000" b="1" dirty="0"/>
              <a:t>、</a:t>
            </a:r>
            <a:r>
              <a:rPr lang="en-US" altLang="zh-CN" sz="2000" b="1" dirty="0">
                <a:latin typeface="Times New Roman"/>
              </a:rPr>
              <a:t>···</a:t>
            </a:r>
            <a:r>
              <a:rPr lang="en-US" altLang="zh-CN" sz="2000" b="1" dirty="0"/>
              <a:t> </a:t>
            </a:r>
            <a:r>
              <a:rPr lang="zh-CN" altLang="en-US" sz="2000" b="1" dirty="0"/>
              <a:t>、</a:t>
            </a:r>
            <a:r>
              <a:rPr lang="en-US" altLang="zh-CN" sz="2000" b="1" dirty="0"/>
              <a:t>q</a:t>
            </a:r>
            <a:r>
              <a:rPr lang="en-US" altLang="zh-CN" sz="2000" b="1" baseline="-8000" dirty="0"/>
              <a:t>n+1</a:t>
            </a:r>
            <a:r>
              <a:rPr lang="zh-CN" altLang="en-US" sz="2000" b="1" dirty="0"/>
              <a:t>和转换</a:t>
            </a:r>
            <a:r>
              <a:rPr lang="en-US" altLang="zh-CN" sz="2000" b="1" dirty="0"/>
              <a:t>f(</a:t>
            </a:r>
            <a:r>
              <a:rPr lang="en-US" altLang="zh-CN" sz="2000" b="1" dirty="0" err="1"/>
              <a:t>q</a:t>
            </a:r>
            <a:r>
              <a:rPr lang="en-US" altLang="zh-CN" sz="2000" b="1" baseline="-8000" dirty="0" err="1"/>
              <a:t>i,</a:t>
            </a:r>
            <a:r>
              <a:rPr lang="en-US" altLang="zh-CN" sz="2000" b="1" dirty="0" err="1"/>
              <a:t>x</a:t>
            </a:r>
            <a:r>
              <a:rPr lang="en-US" altLang="zh-CN" sz="2000" b="1" baseline="-8000" dirty="0" err="1"/>
              <a:t>i</a:t>
            </a:r>
            <a:r>
              <a:rPr lang="en-US" altLang="zh-CN" sz="2000" b="1" dirty="0"/>
              <a:t>)</a:t>
            </a:r>
            <a:r>
              <a:rPr lang="zh-CN" altLang="en-US" sz="2000" b="1" dirty="0"/>
              <a:t>＝</a:t>
            </a:r>
            <a:r>
              <a:rPr lang="en-US" altLang="zh-CN" sz="2000" b="1" dirty="0"/>
              <a:t>{q</a:t>
            </a:r>
            <a:r>
              <a:rPr lang="en-US" altLang="zh-CN" sz="2000" b="1" baseline="-8000" dirty="0"/>
              <a:t>i+1</a:t>
            </a:r>
            <a:r>
              <a:rPr lang="en-US" altLang="zh-CN" sz="2000" b="1" dirty="0"/>
              <a:t>}(1≤i≤n), q</a:t>
            </a:r>
            <a:r>
              <a:rPr lang="en-US" altLang="zh-CN" sz="2000" b="1" baseline="-8000" dirty="0"/>
              <a:t>1</a:t>
            </a:r>
            <a:r>
              <a:rPr lang="zh-CN" altLang="en-US" sz="2000" b="1" dirty="0"/>
              <a:t>为开始状态，</a:t>
            </a:r>
            <a:r>
              <a:rPr lang="en-US" altLang="zh-CN" sz="2000" b="1" dirty="0"/>
              <a:t>q</a:t>
            </a:r>
            <a:r>
              <a:rPr lang="en-US" altLang="zh-CN" sz="2000" b="1" baseline="-8000" dirty="0"/>
              <a:t>n+1</a:t>
            </a:r>
            <a:r>
              <a:rPr lang="zh-CN" altLang="en-US" sz="2000" b="1" dirty="0"/>
              <a:t>为结束状态，∑</a:t>
            </a:r>
            <a:r>
              <a:rPr lang="en-US" altLang="zh-CN" sz="2000" b="1" dirty="0"/>
              <a:t>={ x1,x2,</a:t>
            </a:r>
            <a:r>
              <a:rPr lang="en-US" altLang="zh-CN" sz="2000" b="1" dirty="0">
                <a:latin typeface="Times New Roman"/>
              </a:rPr>
              <a:t>···</a:t>
            </a:r>
            <a:r>
              <a:rPr lang="en-US" altLang="zh-CN" sz="2000" b="1" dirty="0"/>
              <a:t>,</a:t>
            </a:r>
            <a:r>
              <a:rPr lang="en-US" altLang="zh-CN" sz="2000" b="1" dirty="0" err="1"/>
              <a:t>xn</a:t>
            </a:r>
            <a:r>
              <a:rPr lang="en-US" altLang="zh-CN" sz="2000" b="1" dirty="0"/>
              <a:t> }</a:t>
            </a:r>
            <a:r>
              <a:rPr lang="zh-CN" altLang="en-US" sz="2000" b="1" dirty="0"/>
              <a:t>；</a:t>
            </a:r>
          </a:p>
          <a:p>
            <a:pPr algn="l">
              <a:lnSpc>
                <a:spcPct val="120000"/>
              </a:lnSpc>
              <a:spcBef>
                <a:spcPct val="10000"/>
              </a:spcBef>
              <a:defRPr/>
            </a:pPr>
            <a:r>
              <a:rPr lang="zh-CN" altLang="en-US" sz="2000" b="1" dirty="0"/>
              <a:t>      </a:t>
            </a:r>
            <a:r>
              <a:rPr lang="zh-CN" altLang="en-US" sz="2000" b="1" dirty="0">
                <a:solidFill>
                  <a:schemeClr val="folHlink"/>
                </a:solidFill>
              </a:rPr>
              <a:t>⑶ 合并所有规则的</a:t>
            </a:r>
            <a:r>
              <a:rPr lang="en-US" altLang="zh-CN" sz="2000" b="1" dirty="0">
                <a:solidFill>
                  <a:schemeClr val="folHlink"/>
                </a:solidFill>
              </a:rPr>
              <a:t>NFAMA→α</a:t>
            </a:r>
            <a:r>
              <a:rPr lang="zh-CN" altLang="en-US" sz="2000" b="1" dirty="0">
                <a:solidFill>
                  <a:schemeClr val="folHlink"/>
                </a:solidFill>
              </a:rPr>
              <a:t>，构造成一个</a:t>
            </a:r>
            <a:r>
              <a:rPr lang="en-US" altLang="zh-CN" sz="2000" b="1" dirty="0">
                <a:solidFill>
                  <a:schemeClr val="folHlink"/>
                </a:solidFill>
              </a:rPr>
              <a:t>NFA M</a:t>
            </a:r>
            <a:r>
              <a:rPr lang="zh-CN" altLang="en-US" sz="2000" b="1" dirty="0">
                <a:solidFill>
                  <a:schemeClr val="folHlink"/>
                </a:solidFill>
              </a:rPr>
              <a:t>：</a:t>
            </a:r>
          </a:p>
          <a:p>
            <a:pPr algn="l">
              <a:lnSpc>
                <a:spcPct val="120000"/>
              </a:lnSpc>
              <a:spcBef>
                <a:spcPct val="10000"/>
              </a:spcBef>
              <a:defRPr/>
            </a:pPr>
            <a:r>
              <a:rPr lang="zh-CN" altLang="en-US" sz="2000" b="1" dirty="0"/>
              <a:t>          如果</a:t>
            </a:r>
            <a:r>
              <a:rPr lang="en-US" altLang="zh-CN" sz="2000" b="1" dirty="0"/>
              <a:t>M</a:t>
            </a:r>
            <a:r>
              <a:rPr lang="en-US" altLang="zh-CN" sz="2000" b="1" baseline="-8000" dirty="0"/>
              <a:t>A→α</a:t>
            </a:r>
            <a:r>
              <a:rPr lang="zh-CN" altLang="en-US" sz="2000" b="1" dirty="0"/>
              <a:t>有</a:t>
            </a:r>
            <a:r>
              <a:rPr lang="en-US" altLang="zh-CN" sz="2000" b="1" dirty="0"/>
              <a:t>f(</a:t>
            </a:r>
            <a:r>
              <a:rPr lang="en-US" altLang="zh-CN" sz="2000" b="1" dirty="0" err="1"/>
              <a:t>q,B</a:t>
            </a:r>
            <a:r>
              <a:rPr lang="en-US" altLang="zh-CN" sz="2000" b="1" dirty="0"/>
              <a:t>)={p}(B</a:t>
            </a:r>
            <a:r>
              <a:rPr lang="en-US" altLang="zh-CN" sz="2000" b="1" dirty="0">
                <a:sym typeface="Symbol" pitchFamily="18" charset="2"/>
              </a:rPr>
              <a:t></a:t>
            </a:r>
            <a:r>
              <a:rPr lang="en-US" altLang="zh-CN" sz="2000" b="1" dirty="0"/>
              <a:t>V</a:t>
            </a:r>
            <a:r>
              <a:rPr lang="en-US" altLang="zh-CN" sz="2000" b="1" baseline="-8000" dirty="0"/>
              <a:t>N</a:t>
            </a:r>
            <a:r>
              <a:rPr lang="en-US" altLang="zh-CN" sz="2000" b="1" dirty="0"/>
              <a:t>)</a:t>
            </a:r>
            <a:r>
              <a:rPr lang="zh-CN" altLang="en-US" sz="2000" b="1" dirty="0"/>
              <a:t>，且</a:t>
            </a:r>
            <a:r>
              <a:rPr lang="en-US" altLang="zh-CN" sz="2000" b="1" dirty="0"/>
              <a:t>NFA M</a:t>
            </a:r>
            <a:r>
              <a:rPr lang="en-US" altLang="zh-CN" sz="2000" b="1" baseline="-8000" dirty="0"/>
              <a:t>B→β</a:t>
            </a:r>
            <a:r>
              <a:rPr lang="zh-CN" altLang="en-US" sz="2000" b="1" dirty="0"/>
              <a:t>对应开始状态为</a:t>
            </a:r>
            <a:r>
              <a:rPr lang="en-US" altLang="zh-CN" sz="2000" b="1" dirty="0"/>
              <a:t>q’</a:t>
            </a:r>
            <a:r>
              <a:rPr lang="zh-CN" altLang="en-US" sz="2000" b="1" dirty="0"/>
              <a:t>，增加转换</a:t>
            </a:r>
            <a:r>
              <a:rPr lang="en-US" altLang="zh-CN" sz="2000" b="1" dirty="0"/>
              <a:t>f(</a:t>
            </a:r>
            <a:r>
              <a:rPr lang="en-US" altLang="zh-CN" sz="2000" b="1" dirty="0" err="1"/>
              <a:t>q,ε</a:t>
            </a:r>
            <a:r>
              <a:rPr lang="en-US" altLang="zh-CN" sz="2000" b="1" dirty="0"/>
              <a:t>)</a:t>
            </a:r>
            <a:r>
              <a:rPr lang="en-US" altLang="zh-CN" sz="2000" b="1" dirty="0">
                <a:sym typeface="Symbol" pitchFamily="18" charset="2"/>
              </a:rPr>
              <a:t></a:t>
            </a:r>
            <a:r>
              <a:rPr lang="en-US" altLang="zh-CN" sz="2000" b="1" dirty="0"/>
              <a:t>{ q’}</a:t>
            </a:r>
            <a:r>
              <a:rPr lang="zh-CN" altLang="en-US" sz="2000" b="1" dirty="0"/>
              <a:t>；最后仅仅保留</a:t>
            </a:r>
            <a:r>
              <a:rPr lang="en-US" altLang="zh-CN" sz="2000" b="1" dirty="0"/>
              <a:t>NFA M</a:t>
            </a:r>
            <a:r>
              <a:rPr lang="en-US" altLang="zh-CN" sz="2000" b="1" baseline="-8000" dirty="0"/>
              <a:t>S’→S</a:t>
            </a:r>
            <a:r>
              <a:rPr lang="en-US" altLang="zh-CN" sz="2000" b="1" dirty="0"/>
              <a:t> </a:t>
            </a:r>
            <a:r>
              <a:rPr lang="zh-CN" altLang="en-US" sz="2000" b="1" dirty="0"/>
              <a:t>的开始状态为</a:t>
            </a:r>
            <a:r>
              <a:rPr lang="en-US" altLang="zh-CN" sz="2000" b="1" dirty="0"/>
              <a:t>NFA M</a:t>
            </a:r>
            <a:r>
              <a:rPr lang="zh-CN" altLang="en-US" sz="2000" b="1" dirty="0"/>
              <a:t>的开始状态。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xit" presetSubtype="0" fill="hold" grpId="0" nodeType="clickEffect">
                                  <p:stCondLst>
                                    <p:cond delay="0"/>
                                  </p:stCondLst>
                                  <p:childTnLst>
                                    <p:anim calcmode="lin" valueType="num">
                                      <p:cBhvr>
                                        <p:cTn id="6" dur="1000"/>
                                        <p:tgtEl>
                                          <p:spTgt spid="62471"/>
                                        </p:tgtEl>
                                        <p:attrNameLst>
                                          <p:attrName>ppt_w</p:attrName>
                                        </p:attrNameLst>
                                      </p:cBhvr>
                                      <p:tavLst>
                                        <p:tav tm="0">
                                          <p:val>
                                            <p:strVal val="ppt_w"/>
                                          </p:val>
                                        </p:tav>
                                        <p:tav tm="100000">
                                          <p:val>
                                            <p:strVal val="ppt_w*0.70"/>
                                          </p:val>
                                        </p:tav>
                                      </p:tavLst>
                                    </p:anim>
                                    <p:anim calcmode="lin" valueType="num">
                                      <p:cBhvr>
                                        <p:cTn id="7" dur="1000"/>
                                        <p:tgtEl>
                                          <p:spTgt spid="62471"/>
                                        </p:tgtEl>
                                        <p:attrNameLst>
                                          <p:attrName>ppt_h</p:attrName>
                                        </p:attrNameLst>
                                      </p:cBhvr>
                                      <p:tavLst>
                                        <p:tav tm="0">
                                          <p:val>
                                            <p:strVal val="ppt_h"/>
                                          </p:val>
                                        </p:tav>
                                        <p:tav tm="100000">
                                          <p:val>
                                            <p:strVal val="ppt_h"/>
                                          </p:val>
                                        </p:tav>
                                      </p:tavLst>
                                    </p:anim>
                                    <p:animEffect transition="out" filter="fade">
                                      <p:cBhvr>
                                        <p:cTn id="8" dur="1000"/>
                                        <p:tgtEl>
                                          <p:spTgt spid="62471"/>
                                        </p:tgtEl>
                                      </p:cBhvr>
                                    </p:animEffect>
                                    <p:set>
                                      <p:cBhvr>
                                        <p:cTn id="9" dur="1" fill="hold">
                                          <p:stCondLst>
                                            <p:cond delay="999"/>
                                          </p:stCondLst>
                                        </p:cTn>
                                        <p:tgtEl>
                                          <p:spTgt spid="62471"/>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2474"/>
                                        </p:tgtEl>
                                        <p:attrNameLst>
                                          <p:attrName>style.visibility</p:attrName>
                                        </p:attrNameLst>
                                      </p:cBhvr>
                                      <p:to>
                                        <p:strVal val="visible"/>
                                      </p:to>
                                    </p:set>
                                    <p:animEffect transition="in" filter="fade">
                                      <p:cBhvr>
                                        <p:cTn id="14" dur="1000"/>
                                        <p:tgtEl>
                                          <p:spTgt spid="62474"/>
                                        </p:tgtEl>
                                      </p:cBhvr>
                                    </p:animEffect>
                                    <p:anim calcmode="lin" valueType="num">
                                      <p:cBhvr>
                                        <p:cTn id="15" dur="1000" fill="hold"/>
                                        <p:tgtEl>
                                          <p:spTgt spid="62474"/>
                                        </p:tgtEl>
                                        <p:attrNameLst>
                                          <p:attrName>ppt_x</p:attrName>
                                        </p:attrNameLst>
                                      </p:cBhvr>
                                      <p:tavLst>
                                        <p:tav tm="0">
                                          <p:val>
                                            <p:strVal val="#ppt_x"/>
                                          </p:val>
                                        </p:tav>
                                        <p:tav tm="100000">
                                          <p:val>
                                            <p:strVal val="#ppt_x"/>
                                          </p:val>
                                        </p:tav>
                                      </p:tavLst>
                                    </p:anim>
                                    <p:anim calcmode="lin" valueType="num">
                                      <p:cBhvr>
                                        <p:cTn id="16" dur="1000" fill="hold"/>
                                        <p:tgtEl>
                                          <p:spTgt spid="624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p:bldP spid="624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3A5C04C9-1A0D-4DD7-A96A-C50D2ECD2EEC}" type="slidenum">
              <a:rPr lang="en-US" altLang="zh-CN"/>
              <a:pPr/>
              <a:t>11</a:t>
            </a:fld>
            <a:endParaRPr lang="en-US" altLang="zh-CN"/>
          </a:p>
        </p:txBody>
      </p:sp>
      <p:sp>
        <p:nvSpPr>
          <p:cNvPr id="63493" name="Text Box 5"/>
          <p:cNvSpPr txBox="1">
            <a:spLocks noChangeArrowheads="1"/>
          </p:cNvSpPr>
          <p:nvPr/>
        </p:nvSpPr>
        <p:spPr bwMode="auto">
          <a:xfrm>
            <a:off x="827088" y="735013"/>
            <a:ext cx="7632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10000"/>
              </a:spcBef>
              <a:defRPr/>
            </a:pPr>
            <a:r>
              <a:rPr lang="en-US" altLang="zh-CN" sz="2000" b="1" dirty="0">
                <a:effectLst>
                  <a:outerShdw blurRad="38100" dist="38100" dir="2700000" algn="tl">
                    <a:srgbClr val="C0C0C0"/>
                  </a:outerShdw>
                </a:effectLst>
              </a:rPr>
              <a:t>       </a:t>
            </a:r>
            <a:r>
              <a:rPr lang="zh-CN" altLang="en-US" sz="2000" b="1" dirty="0" smtClean="0">
                <a:effectLst>
                  <a:outerShdw blurRad="38100" dist="38100" dir="2700000" algn="tl">
                    <a:srgbClr val="C0C0C0"/>
                  </a:outerShdw>
                </a:effectLst>
              </a:rPr>
              <a:t>例</a:t>
            </a:r>
            <a:r>
              <a:rPr lang="en-US" altLang="zh-CN" sz="2000" b="1" dirty="0" smtClean="0">
                <a:effectLst>
                  <a:outerShdw blurRad="38100" dist="38100" dir="2700000" algn="tl">
                    <a:srgbClr val="C0C0C0"/>
                  </a:outerShdw>
                </a:effectLst>
              </a:rPr>
              <a:t>6.1</a:t>
            </a:r>
            <a:r>
              <a:rPr lang="zh-CN" altLang="en-US" sz="2000" b="1" dirty="0">
                <a:effectLst>
                  <a:outerShdw blurRad="38100" dist="38100" dir="2700000" algn="tl">
                    <a:srgbClr val="C0C0C0"/>
                  </a:outerShdw>
                </a:effectLst>
              </a:rPr>
              <a:t>定义的文法</a:t>
            </a:r>
            <a:r>
              <a:rPr lang="en-US" altLang="zh-CN" sz="2000" b="1" dirty="0">
                <a:effectLst>
                  <a:outerShdw blurRad="38100" dist="38100" dir="2700000" algn="tl">
                    <a:srgbClr val="C0C0C0"/>
                  </a:outerShdw>
                </a:effectLst>
              </a:rPr>
              <a:t>G[S]</a:t>
            </a:r>
            <a:r>
              <a:rPr lang="zh-CN" altLang="en-US" sz="2000" b="1" dirty="0">
                <a:effectLst>
                  <a:outerShdw blurRad="38100" dist="38100" dir="2700000" algn="tl">
                    <a:srgbClr val="C0C0C0"/>
                  </a:outerShdw>
                </a:effectLst>
              </a:rPr>
              <a:t>，其等价文法</a:t>
            </a:r>
            <a:r>
              <a:rPr lang="en-US" altLang="zh-CN" sz="2000" b="1" dirty="0">
                <a:effectLst>
                  <a:outerShdw blurRad="38100" dist="38100" dir="2700000" algn="tl">
                    <a:srgbClr val="C0C0C0"/>
                  </a:outerShdw>
                </a:effectLst>
              </a:rPr>
              <a:t>G’[S’]</a:t>
            </a:r>
            <a:r>
              <a:rPr lang="zh-CN" altLang="en-US" sz="2000" b="1" dirty="0">
                <a:effectLst>
                  <a:outerShdw blurRad="38100" dist="38100" dir="2700000" algn="tl">
                    <a:srgbClr val="C0C0C0"/>
                  </a:outerShdw>
                </a:effectLst>
              </a:rPr>
              <a:t>如下，</a:t>
            </a:r>
            <a:r>
              <a:rPr lang="zh-CN" altLang="en-US" sz="2000" b="1" dirty="0">
                <a:effectLst>
                  <a:outerShdw blurRad="38100" dist="38100" dir="2700000" algn="tl">
                    <a:srgbClr val="C0C0C0"/>
                  </a:outerShdw>
                </a:effectLst>
                <a:hlinkClick r:id="rId2" action="ppaction://hlinkfile"/>
              </a:rPr>
              <a:t>识别活前缀</a:t>
            </a:r>
            <a:r>
              <a:rPr lang="en-US" altLang="zh-CN" sz="2000" b="1" dirty="0">
                <a:effectLst>
                  <a:outerShdw blurRad="38100" dist="38100" dir="2700000" algn="tl">
                    <a:srgbClr val="C0C0C0"/>
                  </a:outerShdw>
                </a:effectLst>
                <a:hlinkClick r:id="rId2" action="ppaction://hlinkfile"/>
              </a:rPr>
              <a:t>NFA M</a:t>
            </a:r>
            <a:r>
              <a:rPr lang="zh-CN" altLang="en-US" sz="2000" b="1" dirty="0">
                <a:effectLst>
                  <a:outerShdw blurRad="38100" dist="38100" dir="2700000" algn="tl">
                    <a:srgbClr val="C0C0C0"/>
                  </a:outerShdw>
                </a:effectLst>
              </a:rPr>
              <a:t>如下图所示。</a:t>
            </a:r>
          </a:p>
        </p:txBody>
      </p:sp>
      <p:graphicFrame>
        <p:nvGraphicFramePr>
          <p:cNvPr id="63602" name="Group 114"/>
          <p:cNvGraphicFramePr>
            <a:graphicFrameLocks noGrp="1"/>
          </p:cNvGraphicFramePr>
          <p:nvPr/>
        </p:nvGraphicFramePr>
        <p:xfrm>
          <a:off x="5364163" y="3213100"/>
          <a:ext cx="2592387" cy="1920875"/>
        </p:xfrm>
        <a:graphic>
          <a:graphicData uri="http://schemas.openxmlformats.org/drawingml/2006/table">
            <a:tbl>
              <a:tblPr/>
              <a:tblGrid>
                <a:gridCol w="2592387"/>
              </a:tblGrid>
              <a:tr h="1920875">
                <a:tc>
                  <a:txBody>
                    <a:bodyPr/>
                    <a:lstStyle/>
                    <a:p>
                      <a:pPr marL="0" marR="0" lvl="0" indent="701675"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宋体" pitchFamily="2" charset="-122"/>
                        </a:rPr>
                        <a:t>G’[</a:t>
                      </a:r>
                      <a:r>
                        <a:rPr kumimoji="1" lang="en-US" altLang="zh-CN" sz="2000" b="1" i="0" u="none" strike="noStrike" cap="none" normalizeH="0" baseline="0" smtClean="0">
                          <a:ln>
                            <a:noFill/>
                          </a:ln>
                          <a:solidFill>
                            <a:srgbClr val="FF3300"/>
                          </a:solidFill>
                          <a:effectLst>
                            <a:outerShdw blurRad="38100" dist="38100" dir="2700000" algn="tl">
                              <a:srgbClr val="C0C0C0"/>
                            </a:outerShdw>
                          </a:effectLst>
                          <a:latin typeface="Tahoma" pitchFamily="34" charset="0"/>
                          <a:ea typeface="宋体" pitchFamily="2" charset="-122"/>
                        </a:rPr>
                        <a:t>S’</a:t>
                      </a: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宋体" pitchFamily="2" charset="-122"/>
                        </a:rPr>
                        <a:t>]</a:t>
                      </a: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宋体" pitchFamily="2" charset="-122"/>
                        </a:rPr>
                        <a:t>：</a:t>
                      </a: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宋体" pitchFamily="2" charset="-122"/>
                        </a:rPr>
                        <a:t>(0) </a:t>
                      </a:r>
                      <a:r>
                        <a:rPr kumimoji="1" lang="en-US" altLang="zh-CN" sz="2000" b="1" i="0" u="none" strike="noStrike" cap="none" normalizeH="0" baseline="0" smtClean="0">
                          <a:ln>
                            <a:noFill/>
                          </a:ln>
                          <a:solidFill>
                            <a:srgbClr val="FF3300"/>
                          </a:solidFill>
                          <a:effectLst>
                            <a:outerShdw blurRad="38100" dist="38100" dir="2700000" algn="tl">
                              <a:srgbClr val="C0C0C0"/>
                            </a:outerShdw>
                          </a:effectLst>
                          <a:latin typeface="Tahoma" pitchFamily="34" charset="0"/>
                          <a:ea typeface="宋体" pitchFamily="2" charset="-122"/>
                        </a:rPr>
                        <a:t>S’</a:t>
                      </a:r>
                      <a:r>
                        <a:rPr kumimoji="1" lang="en-US" altLang="zh-CN" sz="2000" b="1" i="0" u="none" strike="noStrike" cap="none" normalizeH="0" baseline="0" smtClean="0">
                          <a:ln>
                            <a:noFill/>
                          </a:ln>
                          <a:solidFill>
                            <a:schemeClr val="folHlink"/>
                          </a:solidFill>
                          <a:effectLst>
                            <a:outerShdw blurRad="38100" dist="38100" dir="2700000" algn="tl">
                              <a:srgbClr val="C0C0C0"/>
                            </a:outerShdw>
                          </a:effectLst>
                          <a:latin typeface="Tahoma" pitchFamily="34" charset="0"/>
                          <a:ea typeface="宋体" pitchFamily="2" charset="-122"/>
                        </a:rPr>
                        <a:t>→S</a:t>
                      </a: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宋体" pitchFamily="2" charset="-122"/>
                        </a:rPr>
                        <a:t>(1) S→aAcBe</a:t>
                      </a: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宋体" pitchFamily="2" charset="-122"/>
                        </a:rPr>
                        <a:t>(2) A→b</a:t>
                      </a: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宋体" pitchFamily="2" charset="-122"/>
                        </a:rPr>
                        <a:t>(3) A→Ab</a:t>
                      </a: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宋体" pitchFamily="2" charset="-122"/>
                        </a:rPr>
                        <a:t>(4) B→d</a:t>
                      </a:r>
                    </a:p>
                  </a:txBody>
                  <a:tcPr marT="45735" marB="45735" horzOverflow="overflow">
                    <a:lnL cap="flat">
                      <a:noFill/>
                    </a:lnL>
                    <a:lnR cap="flat">
                      <a:noFill/>
                    </a:lnR>
                    <a:lnT cap="flat">
                      <a:noFill/>
                    </a:lnT>
                    <a:lnB cap="flat">
                      <a:noFill/>
                    </a:lnB>
                    <a:lnTlToBr>
                      <a:noFill/>
                    </a:lnTlToBr>
                    <a:lnBlToTr>
                      <a:noFill/>
                    </a:lnBlToTr>
                    <a:noFill/>
                  </a:tcPr>
                </a:tc>
              </a:tr>
            </a:tbl>
          </a:graphicData>
        </a:graphic>
      </p:graphicFrame>
      <p:grpSp>
        <p:nvGrpSpPr>
          <p:cNvPr id="63610" name="Group 122"/>
          <p:cNvGrpSpPr>
            <a:grpSpLocks/>
          </p:cNvGrpSpPr>
          <p:nvPr/>
        </p:nvGrpSpPr>
        <p:grpSpPr bwMode="auto">
          <a:xfrm>
            <a:off x="1116014" y="1527175"/>
            <a:ext cx="7127881" cy="3887788"/>
            <a:chOff x="703" y="1527175"/>
            <a:chExt cx="4490" cy="3887788"/>
          </a:xfrm>
        </p:grpSpPr>
        <p:sp>
          <p:nvSpPr>
            <p:cNvPr id="63508" name="Text Box 20"/>
            <p:cNvSpPr txBox="1">
              <a:spLocks noChangeArrowheads="1"/>
            </p:cNvSpPr>
            <p:nvPr/>
          </p:nvSpPr>
          <p:spPr bwMode="auto">
            <a:xfrm>
              <a:off x="1415" y="1527175"/>
              <a:ext cx="24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dirty="0">
                  <a:effectLst>
                    <a:outerShdw blurRad="38100" dist="38100" dir="2700000" algn="tl">
                      <a:srgbClr val="C0C0C0"/>
                    </a:outerShdw>
                  </a:effectLst>
                  <a:latin typeface="Times New Roman" pitchFamily="18" charset="0"/>
                </a:rPr>
                <a:t>S</a:t>
              </a:r>
              <a:endParaRPr lang="en-US" altLang="zh-CN" sz="2000" b="1" dirty="0">
                <a:effectLst>
                  <a:outerShdw blurRad="38100" dist="38100" dir="2700000" algn="tl">
                    <a:srgbClr val="C0C0C0"/>
                  </a:outerShdw>
                </a:effectLst>
              </a:endParaRPr>
            </a:p>
          </p:txBody>
        </p:sp>
        <p:sp>
          <p:nvSpPr>
            <p:cNvPr id="15373" name="Oval 21"/>
            <p:cNvSpPr>
              <a:spLocks noChangeArrowheads="1"/>
            </p:cNvSpPr>
            <p:nvPr/>
          </p:nvSpPr>
          <p:spPr bwMode="auto">
            <a:xfrm>
              <a:off x="1068" y="1663700"/>
              <a:ext cx="267" cy="404813"/>
            </a:xfrm>
            <a:prstGeom prst="ellipse">
              <a:avLst/>
            </a:prstGeom>
            <a:solidFill>
              <a:srgbClr val="FFFFFF"/>
            </a:solidFill>
            <a:ln w="38100">
              <a:solidFill>
                <a:srgbClr val="000000"/>
              </a:solidFill>
              <a:round/>
              <a:headEnd/>
              <a:tailEnd/>
            </a:ln>
          </p:spPr>
          <p:txBody>
            <a:bodyPr/>
            <a:lstStyle/>
            <a:p>
              <a:endParaRPr lang="zh-CN" altLang="en-US"/>
            </a:p>
          </p:txBody>
        </p:sp>
        <p:sp>
          <p:nvSpPr>
            <p:cNvPr id="63510" name="Text Box 22"/>
            <p:cNvSpPr txBox="1">
              <a:spLocks noChangeArrowheads="1"/>
            </p:cNvSpPr>
            <p:nvPr/>
          </p:nvSpPr>
          <p:spPr bwMode="auto">
            <a:xfrm>
              <a:off x="1077" y="1671638"/>
              <a:ext cx="24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0</a:t>
              </a:r>
              <a:endParaRPr lang="en-US" altLang="zh-CN" sz="2000" b="1">
                <a:effectLst>
                  <a:outerShdw blurRad="38100" dist="38100" dir="2700000" algn="tl">
                    <a:srgbClr val="C0C0C0"/>
                  </a:outerShdw>
                </a:effectLst>
              </a:endParaRPr>
            </a:p>
          </p:txBody>
        </p:sp>
        <p:grpSp>
          <p:nvGrpSpPr>
            <p:cNvPr id="15375" name="Group 23"/>
            <p:cNvGrpSpPr>
              <a:grpSpLocks/>
            </p:cNvGrpSpPr>
            <p:nvPr/>
          </p:nvGrpSpPr>
          <p:grpSpPr bwMode="auto">
            <a:xfrm>
              <a:off x="1768" y="2565400"/>
              <a:ext cx="267" cy="419100"/>
              <a:chOff x="4090" y="9315"/>
              <a:chExt cx="450" cy="468"/>
            </a:xfrm>
          </p:grpSpPr>
          <p:sp>
            <p:nvSpPr>
              <p:cNvPr id="15456" name="Oval 24"/>
              <p:cNvSpPr>
                <a:spLocks noChangeArrowheads="1"/>
              </p:cNvSpPr>
              <p:nvPr/>
            </p:nvSpPr>
            <p:spPr bwMode="auto">
              <a:xfrm>
                <a:off x="4090" y="9315"/>
                <a:ext cx="450" cy="453"/>
              </a:xfrm>
              <a:prstGeom prst="ellipse">
                <a:avLst/>
              </a:prstGeom>
              <a:solidFill>
                <a:srgbClr val="FFFFFF"/>
              </a:solidFill>
              <a:ln w="38100">
                <a:solidFill>
                  <a:srgbClr val="000000"/>
                </a:solidFill>
                <a:round/>
                <a:headEnd/>
                <a:tailEnd/>
              </a:ln>
            </p:spPr>
            <p:txBody>
              <a:bodyPr/>
              <a:lstStyle/>
              <a:p>
                <a:endParaRPr lang="zh-CN" altLang="en-US"/>
              </a:p>
            </p:txBody>
          </p:sp>
          <p:sp>
            <p:nvSpPr>
              <p:cNvPr id="63513" name="Text Box 25"/>
              <p:cNvSpPr txBox="1">
                <a:spLocks noChangeArrowheads="1"/>
              </p:cNvSpPr>
              <p:nvPr/>
            </p:nvSpPr>
            <p:spPr bwMode="auto">
              <a:xfrm>
                <a:off x="4105" y="9333"/>
                <a:ext cx="404"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3</a:t>
                </a:r>
                <a:endParaRPr lang="en-US" altLang="zh-CN" sz="2000" b="1">
                  <a:effectLst>
                    <a:outerShdw blurRad="38100" dist="38100" dir="2700000" algn="tl">
                      <a:srgbClr val="C0C0C0"/>
                    </a:outerShdw>
                  </a:effectLst>
                </a:endParaRPr>
              </a:p>
            </p:txBody>
          </p:sp>
        </p:grpSp>
        <p:grpSp>
          <p:nvGrpSpPr>
            <p:cNvPr id="15376" name="Group 26"/>
            <p:cNvGrpSpPr>
              <a:grpSpLocks/>
            </p:cNvGrpSpPr>
            <p:nvPr/>
          </p:nvGrpSpPr>
          <p:grpSpPr bwMode="auto">
            <a:xfrm>
              <a:off x="1771" y="1666875"/>
              <a:ext cx="311" cy="460375"/>
              <a:chOff x="3930" y="8067"/>
              <a:chExt cx="524" cy="517"/>
            </a:xfrm>
          </p:grpSpPr>
          <p:sp>
            <p:nvSpPr>
              <p:cNvPr id="15453" name="Oval 27"/>
              <p:cNvSpPr>
                <a:spLocks noChangeArrowheads="1"/>
              </p:cNvSpPr>
              <p:nvPr/>
            </p:nvSpPr>
            <p:spPr bwMode="auto">
              <a:xfrm>
                <a:off x="3960" y="8097"/>
                <a:ext cx="450" cy="453"/>
              </a:xfrm>
              <a:prstGeom prst="ellipse">
                <a:avLst/>
              </a:prstGeom>
              <a:noFill/>
              <a:ln w="38100">
                <a:solidFill>
                  <a:srgbClr val="000000"/>
                </a:solidFill>
                <a:round/>
                <a:headEnd/>
                <a:tailEn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15454" name="Oval 28"/>
              <p:cNvSpPr>
                <a:spLocks noChangeArrowheads="1"/>
              </p:cNvSpPr>
              <p:nvPr/>
            </p:nvSpPr>
            <p:spPr bwMode="auto">
              <a:xfrm>
                <a:off x="3930" y="8067"/>
                <a:ext cx="510" cy="51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7" name="Text Box 29"/>
              <p:cNvSpPr txBox="1">
                <a:spLocks noChangeArrowheads="1"/>
              </p:cNvSpPr>
              <p:nvPr/>
            </p:nvSpPr>
            <p:spPr bwMode="auto">
              <a:xfrm>
                <a:off x="3959" y="8112"/>
                <a:ext cx="49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1</a:t>
                </a:r>
                <a:endParaRPr lang="en-US" altLang="zh-CN" sz="2000" b="1">
                  <a:effectLst>
                    <a:outerShdw blurRad="38100" dist="38100" dir="2700000" algn="tl">
                      <a:srgbClr val="C0C0C0"/>
                    </a:outerShdw>
                  </a:effectLst>
                </a:endParaRPr>
              </a:p>
            </p:txBody>
          </p:sp>
        </p:grpSp>
        <p:sp>
          <p:nvSpPr>
            <p:cNvPr id="63518" name="Text Box 30"/>
            <p:cNvSpPr txBox="1">
              <a:spLocks noChangeArrowheads="1"/>
            </p:cNvSpPr>
            <p:nvPr/>
          </p:nvSpPr>
          <p:spPr bwMode="auto">
            <a:xfrm>
              <a:off x="828" y="1644650"/>
              <a:ext cx="319"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a:defRPr/>
              </a:pPr>
              <a:r>
                <a:rPr lang="en-US" altLang="zh-CN" sz="2000" b="1">
                  <a:effectLst>
                    <a:outerShdw blurRad="38100" dist="38100" dir="2700000" algn="tl">
                      <a:srgbClr val="C0C0C0"/>
                    </a:outerShdw>
                  </a:effectLst>
                  <a:latin typeface="Times New Roman" pitchFamily="18" charset="0"/>
                  <a:sym typeface="Symbol" pitchFamily="18" charset="2"/>
                </a:rPr>
                <a:t></a:t>
              </a:r>
              <a:endParaRPr lang="en-US" altLang="zh-CN" sz="2000" b="1">
                <a:effectLst>
                  <a:outerShdw blurRad="38100" dist="38100" dir="2700000" algn="tl">
                    <a:srgbClr val="C0C0C0"/>
                  </a:outerShdw>
                </a:effectLst>
              </a:endParaRPr>
            </a:p>
          </p:txBody>
        </p:sp>
        <p:sp>
          <p:nvSpPr>
            <p:cNvPr id="15378" name="Arc 31"/>
            <p:cNvSpPr>
              <a:spLocks/>
            </p:cNvSpPr>
            <p:nvPr/>
          </p:nvSpPr>
          <p:spPr bwMode="auto">
            <a:xfrm flipH="1">
              <a:off x="829" y="2847975"/>
              <a:ext cx="961" cy="1397000"/>
            </a:xfrm>
            <a:custGeom>
              <a:avLst/>
              <a:gdLst>
                <a:gd name="T0" fmla="*/ 0 w 21600"/>
                <a:gd name="T1" fmla="*/ 0 h 37133"/>
                <a:gd name="T2" fmla="*/ 668 w 21600"/>
                <a:gd name="T3" fmla="*/ 880 h 37133"/>
                <a:gd name="T4" fmla="*/ 0 w 21600"/>
                <a:gd name="T5" fmla="*/ 512 h 37133"/>
                <a:gd name="T6" fmla="*/ 0 60000 65536"/>
                <a:gd name="T7" fmla="*/ 0 60000 65536"/>
                <a:gd name="T8" fmla="*/ 0 60000 65536"/>
              </a:gdLst>
              <a:ahLst/>
              <a:cxnLst>
                <a:cxn ang="T6">
                  <a:pos x="T0" y="T1"/>
                </a:cxn>
                <a:cxn ang="T7">
                  <a:pos x="T2" y="T3"/>
                </a:cxn>
                <a:cxn ang="T8">
                  <a:pos x="T4" y="T5"/>
                </a:cxn>
              </a:cxnLst>
              <a:rect l="0" t="0" r="r" b="b"/>
              <a:pathLst>
                <a:path w="21600" h="37133" fill="none" extrusionOk="0">
                  <a:moveTo>
                    <a:pt x="-1" y="0"/>
                  </a:moveTo>
                  <a:cubicBezTo>
                    <a:pt x="11929" y="0"/>
                    <a:pt x="21600" y="9670"/>
                    <a:pt x="21600" y="21600"/>
                  </a:cubicBezTo>
                  <a:cubicBezTo>
                    <a:pt x="21600" y="27457"/>
                    <a:pt x="19221" y="33063"/>
                    <a:pt x="15009" y="37133"/>
                  </a:cubicBezTo>
                </a:path>
                <a:path w="21600" h="37133" stroke="0" extrusionOk="0">
                  <a:moveTo>
                    <a:pt x="-1" y="0"/>
                  </a:moveTo>
                  <a:cubicBezTo>
                    <a:pt x="11929" y="0"/>
                    <a:pt x="21600" y="9670"/>
                    <a:pt x="21600" y="21600"/>
                  </a:cubicBezTo>
                  <a:cubicBezTo>
                    <a:pt x="21600" y="27457"/>
                    <a:pt x="19221" y="33063"/>
                    <a:pt x="15009" y="37133"/>
                  </a:cubicBezTo>
                  <a:lnTo>
                    <a:pt x="0" y="21600"/>
                  </a:lnTo>
                  <a:lnTo>
                    <a:pt x="-1" y="0"/>
                  </a:lnTo>
                  <a:close/>
                </a:path>
              </a:pathLst>
            </a:custGeom>
            <a:noFill/>
            <a:ln w="38100">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9" name="Arc 32"/>
            <p:cNvSpPr>
              <a:spLocks/>
            </p:cNvSpPr>
            <p:nvPr/>
          </p:nvSpPr>
          <p:spPr bwMode="auto">
            <a:xfrm rot="19549574" flipV="1">
              <a:off x="1202" y="3933825"/>
              <a:ext cx="2756" cy="1463675"/>
            </a:xfrm>
            <a:custGeom>
              <a:avLst/>
              <a:gdLst>
                <a:gd name="T0" fmla="*/ 0 w 43183"/>
                <a:gd name="T1" fmla="*/ 827 h 23127"/>
                <a:gd name="T2" fmla="*/ 2753 w 43183"/>
                <a:gd name="T3" fmla="*/ 922 h 23127"/>
                <a:gd name="T4" fmla="*/ 1377 w 43183"/>
                <a:gd name="T5" fmla="*/ 861 h 23127"/>
                <a:gd name="T6" fmla="*/ 0 60000 65536"/>
                <a:gd name="T7" fmla="*/ 0 60000 65536"/>
                <a:gd name="T8" fmla="*/ 0 60000 65536"/>
              </a:gdLst>
              <a:ahLst/>
              <a:cxnLst>
                <a:cxn ang="T6">
                  <a:pos x="T0" y="T1"/>
                </a:cxn>
                <a:cxn ang="T7">
                  <a:pos x="T2" y="T3"/>
                </a:cxn>
                <a:cxn ang="T8">
                  <a:pos x="T4" y="T5"/>
                </a:cxn>
              </a:cxnLst>
              <a:rect l="0" t="0" r="r" b="b"/>
              <a:pathLst>
                <a:path w="43183" h="23127" fill="none" extrusionOk="0">
                  <a:moveTo>
                    <a:pt x="-1" y="20745"/>
                  </a:moveTo>
                  <a:cubicBezTo>
                    <a:pt x="458" y="9157"/>
                    <a:pt x="9985" y="-1"/>
                    <a:pt x="21583" y="0"/>
                  </a:cubicBezTo>
                  <a:cubicBezTo>
                    <a:pt x="33512" y="0"/>
                    <a:pt x="43183" y="9670"/>
                    <a:pt x="43183" y="21600"/>
                  </a:cubicBezTo>
                  <a:cubicBezTo>
                    <a:pt x="43183" y="22109"/>
                    <a:pt x="43164" y="22618"/>
                    <a:pt x="43128" y="23126"/>
                  </a:cubicBezTo>
                </a:path>
                <a:path w="43183" h="23127" stroke="0" extrusionOk="0">
                  <a:moveTo>
                    <a:pt x="-1" y="20745"/>
                  </a:moveTo>
                  <a:cubicBezTo>
                    <a:pt x="458" y="9157"/>
                    <a:pt x="9985" y="-1"/>
                    <a:pt x="21583" y="0"/>
                  </a:cubicBezTo>
                  <a:cubicBezTo>
                    <a:pt x="33512" y="0"/>
                    <a:pt x="43183" y="9670"/>
                    <a:pt x="43183" y="21600"/>
                  </a:cubicBezTo>
                  <a:cubicBezTo>
                    <a:pt x="43183" y="22109"/>
                    <a:pt x="43164" y="22618"/>
                    <a:pt x="43128" y="23126"/>
                  </a:cubicBezTo>
                  <a:lnTo>
                    <a:pt x="21583" y="21600"/>
                  </a:lnTo>
                  <a:lnTo>
                    <a:pt x="-1" y="20745"/>
                  </a:lnTo>
                  <a:close/>
                </a:path>
              </a:pathLst>
            </a:custGeom>
            <a:noFill/>
            <a:ln w="38100">
              <a:solidFill>
                <a:srgbClr val="FF00FF"/>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0" name="Arc 33"/>
            <p:cNvSpPr>
              <a:spLocks/>
            </p:cNvSpPr>
            <p:nvPr/>
          </p:nvSpPr>
          <p:spPr bwMode="auto">
            <a:xfrm rot="10630051" flipV="1">
              <a:off x="1232" y="2928938"/>
              <a:ext cx="595" cy="754063"/>
            </a:xfrm>
            <a:custGeom>
              <a:avLst/>
              <a:gdLst>
                <a:gd name="T0" fmla="*/ 0 w 19126"/>
                <a:gd name="T1" fmla="*/ 0 h 21600"/>
                <a:gd name="T2" fmla="*/ 595 w 19126"/>
                <a:gd name="T3" fmla="*/ 254 h 21600"/>
                <a:gd name="T4" fmla="*/ 0 w 19126"/>
                <a:gd name="T5" fmla="*/ 475 h 21600"/>
                <a:gd name="T6" fmla="*/ 0 60000 65536"/>
                <a:gd name="T7" fmla="*/ 0 60000 65536"/>
                <a:gd name="T8" fmla="*/ 0 60000 65536"/>
              </a:gdLst>
              <a:ahLst/>
              <a:cxnLst>
                <a:cxn ang="T6">
                  <a:pos x="T0" y="T1"/>
                </a:cxn>
                <a:cxn ang="T7">
                  <a:pos x="T2" y="T3"/>
                </a:cxn>
                <a:cxn ang="T8">
                  <a:pos x="T4" y="T5"/>
                </a:cxn>
              </a:cxnLst>
              <a:rect l="0" t="0" r="r" b="b"/>
              <a:pathLst>
                <a:path w="19126" h="21600" fill="none" extrusionOk="0">
                  <a:moveTo>
                    <a:pt x="-1" y="0"/>
                  </a:moveTo>
                  <a:cubicBezTo>
                    <a:pt x="8028" y="0"/>
                    <a:pt x="15394" y="4452"/>
                    <a:pt x="19125" y="11561"/>
                  </a:cubicBezTo>
                </a:path>
                <a:path w="19126" h="21600" stroke="0" extrusionOk="0">
                  <a:moveTo>
                    <a:pt x="-1" y="0"/>
                  </a:moveTo>
                  <a:cubicBezTo>
                    <a:pt x="8028" y="0"/>
                    <a:pt x="15394" y="4452"/>
                    <a:pt x="19125" y="11561"/>
                  </a:cubicBezTo>
                  <a:lnTo>
                    <a:pt x="0" y="21600"/>
                  </a:lnTo>
                  <a:lnTo>
                    <a:pt x="-1" y="0"/>
                  </a:lnTo>
                  <a:close/>
                </a:path>
              </a:pathLst>
            </a:custGeom>
            <a:noFill/>
            <a:ln w="38100">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1" name="Arc 34"/>
            <p:cNvSpPr>
              <a:spLocks/>
            </p:cNvSpPr>
            <p:nvPr/>
          </p:nvSpPr>
          <p:spPr bwMode="auto">
            <a:xfrm>
              <a:off x="1264" y="3621088"/>
              <a:ext cx="263" cy="374650"/>
            </a:xfrm>
            <a:custGeom>
              <a:avLst/>
              <a:gdLst>
                <a:gd name="T0" fmla="*/ 43 w 43200"/>
                <a:gd name="T1" fmla="*/ 30 h 43200"/>
                <a:gd name="T2" fmla="*/ 4 w 43200"/>
                <a:gd name="T3" fmla="*/ 91 h 43200"/>
                <a:gd name="T4" fmla="*/ 132 w 43200"/>
                <a:gd name="T5" fmla="*/ 118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7126" y="5565"/>
                  </a:moveTo>
                  <a:cubicBezTo>
                    <a:pt x="11096" y="1983"/>
                    <a:pt x="16253" y="-1"/>
                    <a:pt x="21600" y="0"/>
                  </a:cubicBezTo>
                  <a:cubicBezTo>
                    <a:pt x="33529" y="0"/>
                    <a:pt x="43200" y="9670"/>
                    <a:pt x="43200" y="21600"/>
                  </a:cubicBezTo>
                  <a:cubicBezTo>
                    <a:pt x="43200" y="33529"/>
                    <a:pt x="33529" y="43200"/>
                    <a:pt x="21600" y="43200"/>
                  </a:cubicBezTo>
                  <a:cubicBezTo>
                    <a:pt x="9670" y="43200"/>
                    <a:pt x="0" y="33529"/>
                    <a:pt x="0" y="21600"/>
                  </a:cubicBezTo>
                  <a:cubicBezTo>
                    <a:pt x="-1" y="19925"/>
                    <a:pt x="194" y="18257"/>
                    <a:pt x="580" y="16628"/>
                  </a:cubicBezTo>
                </a:path>
                <a:path w="43200" h="43200" stroke="0" extrusionOk="0">
                  <a:moveTo>
                    <a:pt x="7126" y="5565"/>
                  </a:moveTo>
                  <a:cubicBezTo>
                    <a:pt x="11096" y="1983"/>
                    <a:pt x="16253" y="-1"/>
                    <a:pt x="21600" y="0"/>
                  </a:cubicBezTo>
                  <a:cubicBezTo>
                    <a:pt x="33529" y="0"/>
                    <a:pt x="43200" y="9670"/>
                    <a:pt x="43200" y="21600"/>
                  </a:cubicBezTo>
                  <a:cubicBezTo>
                    <a:pt x="43200" y="33529"/>
                    <a:pt x="33529" y="43200"/>
                    <a:pt x="21600" y="43200"/>
                  </a:cubicBezTo>
                  <a:cubicBezTo>
                    <a:pt x="9670" y="43200"/>
                    <a:pt x="0" y="33529"/>
                    <a:pt x="0" y="21600"/>
                  </a:cubicBezTo>
                  <a:cubicBezTo>
                    <a:pt x="-1" y="19925"/>
                    <a:pt x="194" y="18257"/>
                    <a:pt x="580" y="16628"/>
                  </a:cubicBezTo>
                  <a:lnTo>
                    <a:pt x="21600" y="21600"/>
                  </a:lnTo>
                  <a:lnTo>
                    <a:pt x="7126" y="5565"/>
                  </a:lnTo>
                  <a:close/>
                </a:path>
              </a:pathLst>
            </a:custGeom>
            <a:noFill/>
            <a:ln w="38100">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23" name="Text Box 35"/>
            <p:cNvSpPr txBox="1">
              <a:spLocks noChangeArrowheads="1"/>
            </p:cNvSpPr>
            <p:nvPr/>
          </p:nvSpPr>
          <p:spPr bwMode="auto">
            <a:xfrm>
              <a:off x="1424" y="2413000"/>
              <a:ext cx="24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a</a:t>
              </a:r>
              <a:endParaRPr lang="en-US" altLang="zh-CN" sz="2000" b="1">
                <a:effectLst>
                  <a:outerShdw blurRad="38100" dist="38100" dir="2700000" algn="tl">
                    <a:srgbClr val="C0C0C0"/>
                  </a:outerShdw>
                </a:effectLst>
              </a:endParaRPr>
            </a:p>
          </p:txBody>
        </p:sp>
        <p:sp>
          <p:nvSpPr>
            <p:cNvPr id="63524" name="Text Box 36"/>
            <p:cNvSpPr txBox="1">
              <a:spLocks noChangeArrowheads="1"/>
            </p:cNvSpPr>
            <p:nvPr/>
          </p:nvSpPr>
          <p:spPr bwMode="auto">
            <a:xfrm>
              <a:off x="1442" y="4171950"/>
              <a:ext cx="24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b</a:t>
              </a:r>
              <a:endParaRPr lang="en-US" altLang="zh-CN" sz="2000" b="1">
                <a:effectLst>
                  <a:outerShdw blurRad="38100" dist="38100" dir="2700000" algn="tl">
                    <a:srgbClr val="C0C0C0"/>
                  </a:outerShdw>
                </a:effectLst>
              </a:endParaRPr>
            </a:p>
          </p:txBody>
        </p:sp>
        <p:sp>
          <p:nvSpPr>
            <p:cNvPr id="63525" name="Text Box 37"/>
            <p:cNvSpPr txBox="1">
              <a:spLocks noChangeArrowheads="1"/>
            </p:cNvSpPr>
            <p:nvPr/>
          </p:nvSpPr>
          <p:spPr bwMode="auto">
            <a:xfrm>
              <a:off x="4259" y="2455863"/>
              <a:ext cx="24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e</a:t>
              </a:r>
              <a:endParaRPr lang="en-US" altLang="zh-CN" sz="2000" b="1">
                <a:effectLst>
                  <a:outerShdw blurRad="38100" dist="38100" dir="2700000" algn="tl">
                    <a:srgbClr val="C0C0C0"/>
                  </a:outerShdw>
                </a:effectLst>
              </a:endParaRPr>
            </a:p>
          </p:txBody>
        </p:sp>
        <p:sp>
          <p:nvSpPr>
            <p:cNvPr id="63526" name="Text Box 38"/>
            <p:cNvSpPr txBox="1">
              <a:spLocks noChangeArrowheads="1"/>
            </p:cNvSpPr>
            <p:nvPr/>
          </p:nvSpPr>
          <p:spPr bwMode="auto">
            <a:xfrm>
              <a:off x="1433" y="4852988"/>
              <a:ext cx="24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d</a:t>
              </a:r>
              <a:endParaRPr lang="en-US" altLang="zh-CN" sz="2000" b="1">
                <a:effectLst>
                  <a:outerShdw blurRad="38100" dist="38100" dir="2700000" algn="tl">
                    <a:srgbClr val="C0C0C0"/>
                  </a:outerShdw>
                </a:effectLst>
              </a:endParaRPr>
            </a:p>
          </p:txBody>
        </p:sp>
        <p:sp>
          <p:nvSpPr>
            <p:cNvPr id="63527" name="Text Box 39"/>
            <p:cNvSpPr txBox="1">
              <a:spLocks noChangeArrowheads="1"/>
            </p:cNvSpPr>
            <p:nvPr/>
          </p:nvSpPr>
          <p:spPr bwMode="auto">
            <a:xfrm>
              <a:off x="2127" y="3297238"/>
              <a:ext cx="24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b</a:t>
              </a:r>
              <a:endParaRPr lang="en-US" altLang="zh-CN" sz="2000" b="1">
                <a:effectLst>
                  <a:outerShdw blurRad="38100" dist="38100" dir="2700000" algn="tl">
                    <a:srgbClr val="C0C0C0"/>
                  </a:outerShdw>
                </a:effectLst>
              </a:endParaRPr>
            </a:p>
          </p:txBody>
        </p:sp>
        <p:grpSp>
          <p:nvGrpSpPr>
            <p:cNvPr id="15387" name="Group 40"/>
            <p:cNvGrpSpPr>
              <a:grpSpLocks/>
            </p:cNvGrpSpPr>
            <p:nvPr/>
          </p:nvGrpSpPr>
          <p:grpSpPr bwMode="auto">
            <a:xfrm>
              <a:off x="1760" y="3390900"/>
              <a:ext cx="303" cy="404813"/>
              <a:chOff x="3274" y="10623"/>
              <a:chExt cx="510" cy="453"/>
            </a:xfrm>
          </p:grpSpPr>
          <p:sp>
            <p:nvSpPr>
              <p:cNvPr id="15451" name="Oval 41"/>
              <p:cNvSpPr>
                <a:spLocks noChangeArrowheads="1"/>
              </p:cNvSpPr>
              <p:nvPr/>
            </p:nvSpPr>
            <p:spPr bwMode="auto">
              <a:xfrm>
                <a:off x="3319" y="10623"/>
                <a:ext cx="450" cy="453"/>
              </a:xfrm>
              <a:prstGeom prst="ellipse">
                <a:avLst/>
              </a:prstGeom>
              <a:solidFill>
                <a:srgbClr val="FFFFFF"/>
              </a:solidFill>
              <a:ln w="38100">
                <a:solidFill>
                  <a:srgbClr val="000000"/>
                </a:solidFill>
                <a:round/>
                <a:headEnd/>
                <a:tailEnd/>
              </a:ln>
            </p:spPr>
            <p:txBody>
              <a:bodyPr/>
              <a:lstStyle/>
              <a:p>
                <a:endParaRPr lang="zh-CN" altLang="en-US"/>
              </a:p>
            </p:txBody>
          </p:sp>
          <p:sp>
            <p:nvSpPr>
              <p:cNvPr id="63530" name="Text Box 42"/>
              <p:cNvSpPr txBox="1">
                <a:spLocks noChangeArrowheads="1"/>
              </p:cNvSpPr>
              <p:nvPr/>
            </p:nvSpPr>
            <p:spPr bwMode="auto">
              <a:xfrm>
                <a:off x="3274" y="10627"/>
                <a:ext cx="510"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9</a:t>
                </a:r>
                <a:endParaRPr lang="en-US" altLang="zh-CN" sz="2000" b="1">
                  <a:effectLst>
                    <a:outerShdw blurRad="38100" dist="38100" dir="2700000" algn="tl">
                      <a:srgbClr val="C0C0C0"/>
                    </a:outerShdw>
                  </a:effectLst>
                </a:endParaRPr>
              </a:p>
            </p:txBody>
          </p:sp>
        </p:grpSp>
        <p:grpSp>
          <p:nvGrpSpPr>
            <p:cNvPr id="15388" name="Group 43"/>
            <p:cNvGrpSpPr>
              <a:grpSpLocks/>
            </p:cNvGrpSpPr>
            <p:nvPr/>
          </p:nvGrpSpPr>
          <p:grpSpPr bwMode="auto">
            <a:xfrm>
              <a:off x="828" y="2522538"/>
              <a:ext cx="506" cy="428625"/>
              <a:chOff x="2355" y="9027"/>
              <a:chExt cx="854" cy="480"/>
            </a:xfrm>
          </p:grpSpPr>
          <p:sp>
            <p:nvSpPr>
              <p:cNvPr id="15448" name="Oval 44"/>
              <p:cNvSpPr>
                <a:spLocks noChangeArrowheads="1"/>
              </p:cNvSpPr>
              <p:nvPr/>
            </p:nvSpPr>
            <p:spPr bwMode="auto">
              <a:xfrm>
                <a:off x="2759" y="9048"/>
                <a:ext cx="450" cy="453"/>
              </a:xfrm>
              <a:prstGeom prst="ellipse">
                <a:avLst/>
              </a:prstGeom>
              <a:solidFill>
                <a:srgbClr val="FFFFFF"/>
              </a:solidFill>
              <a:ln w="38100">
                <a:solidFill>
                  <a:srgbClr val="000000"/>
                </a:solidFill>
                <a:round/>
                <a:headEnd/>
                <a:tailEnd/>
              </a:ln>
            </p:spPr>
            <p:txBody>
              <a:bodyPr/>
              <a:lstStyle/>
              <a:p>
                <a:endParaRPr lang="zh-CN" altLang="en-US"/>
              </a:p>
            </p:txBody>
          </p:sp>
          <p:sp>
            <p:nvSpPr>
              <p:cNvPr id="63533" name="Text Box 45"/>
              <p:cNvSpPr txBox="1">
                <a:spLocks noChangeArrowheads="1"/>
              </p:cNvSpPr>
              <p:nvPr/>
            </p:nvSpPr>
            <p:spPr bwMode="auto">
              <a:xfrm>
                <a:off x="2774" y="9057"/>
                <a:ext cx="40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2</a:t>
                </a:r>
                <a:endParaRPr lang="en-US" altLang="zh-CN" sz="2000" b="1">
                  <a:effectLst>
                    <a:outerShdw blurRad="38100" dist="38100" dir="2700000" algn="tl">
                      <a:srgbClr val="C0C0C0"/>
                    </a:outerShdw>
                  </a:effectLst>
                </a:endParaRPr>
              </a:p>
            </p:txBody>
          </p:sp>
          <p:sp>
            <p:nvSpPr>
              <p:cNvPr id="15450" name="Text Box 46"/>
              <p:cNvSpPr txBox="1">
                <a:spLocks noChangeArrowheads="1"/>
              </p:cNvSpPr>
              <p:nvPr/>
            </p:nvSpPr>
            <p:spPr bwMode="auto">
              <a:xfrm>
                <a:off x="2355" y="9027"/>
                <a:ext cx="537"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solidFill>
                      <a:srgbClr val="808080"/>
                    </a:solidFill>
                    <a:latin typeface="Times New Roman" pitchFamily="18" charset="0"/>
                    <a:sym typeface="Symbol" pitchFamily="18" charset="2"/>
                  </a:rPr>
                  <a:t></a:t>
                </a:r>
                <a:endParaRPr lang="en-US" altLang="zh-CN"/>
              </a:p>
            </p:txBody>
          </p:sp>
        </p:grpSp>
        <p:grpSp>
          <p:nvGrpSpPr>
            <p:cNvPr id="15389" name="Group 47"/>
            <p:cNvGrpSpPr>
              <a:grpSpLocks/>
            </p:cNvGrpSpPr>
            <p:nvPr/>
          </p:nvGrpSpPr>
          <p:grpSpPr bwMode="auto">
            <a:xfrm>
              <a:off x="828" y="3367088"/>
              <a:ext cx="506" cy="428625"/>
              <a:chOff x="2355" y="9852"/>
              <a:chExt cx="854" cy="480"/>
            </a:xfrm>
          </p:grpSpPr>
          <p:sp>
            <p:nvSpPr>
              <p:cNvPr id="15445" name="Oval 48"/>
              <p:cNvSpPr>
                <a:spLocks noChangeArrowheads="1"/>
              </p:cNvSpPr>
              <p:nvPr/>
            </p:nvSpPr>
            <p:spPr bwMode="auto">
              <a:xfrm>
                <a:off x="2759" y="9873"/>
                <a:ext cx="450" cy="453"/>
              </a:xfrm>
              <a:prstGeom prst="ellipse">
                <a:avLst/>
              </a:prstGeom>
              <a:solidFill>
                <a:srgbClr val="FFFFFF"/>
              </a:solidFill>
              <a:ln w="38100">
                <a:solidFill>
                  <a:srgbClr val="000000"/>
                </a:solidFill>
                <a:round/>
                <a:headEnd/>
                <a:tailEnd/>
              </a:ln>
            </p:spPr>
            <p:txBody>
              <a:bodyPr/>
              <a:lstStyle/>
              <a:p>
                <a:endParaRPr lang="zh-CN" altLang="en-US"/>
              </a:p>
            </p:txBody>
          </p:sp>
          <p:sp>
            <p:nvSpPr>
              <p:cNvPr id="63537" name="Text Box 49"/>
              <p:cNvSpPr txBox="1">
                <a:spLocks noChangeArrowheads="1"/>
              </p:cNvSpPr>
              <p:nvPr/>
            </p:nvSpPr>
            <p:spPr bwMode="auto">
              <a:xfrm>
                <a:off x="2774" y="9882"/>
                <a:ext cx="40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8</a:t>
                </a:r>
                <a:endParaRPr lang="en-US" altLang="zh-CN" sz="2000" b="1">
                  <a:effectLst>
                    <a:outerShdw blurRad="38100" dist="38100" dir="2700000" algn="tl">
                      <a:srgbClr val="C0C0C0"/>
                    </a:outerShdw>
                  </a:effectLst>
                </a:endParaRPr>
              </a:p>
            </p:txBody>
          </p:sp>
          <p:sp>
            <p:nvSpPr>
              <p:cNvPr id="15447" name="Text Box 50"/>
              <p:cNvSpPr txBox="1">
                <a:spLocks noChangeArrowheads="1"/>
              </p:cNvSpPr>
              <p:nvPr/>
            </p:nvSpPr>
            <p:spPr bwMode="auto">
              <a:xfrm>
                <a:off x="2355" y="9852"/>
                <a:ext cx="537"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solidFill>
                      <a:srgbClr val="808080"/>
                    </a:solidFill>
                    <a:latin typeface="Times New Roman" pitchFamily="18" charset="0"/>
                    <a:sym typeface="Symbol" pitchFamily="18" charset="2"/>
                  </a:rPr>
                  <a:t></a:t>
                </a:r>
                <a:endParaRPr lang="en-US" altLang="zh-CN"/>
              </a:p>
            </p:txBody>
          </p:sp>
        </p:grpSp>
        <p:sp>
          <p:nvSpPr>
            <p:cNvPr id="15390" name="Oval 51"/>
            <p:cNvSpPr>
              <a:spLocks noChangeArrowheads="1"/>
            </p:cNvSpPr>
            <p:nvPr/>
          </p:nvSpPr>
          <p:spPr bwMode="auto">
            <a:xfrm>
              <a:off x="1067" y="4256088"/>
              <a:ext cx="267" cy="403225"/>
            </a:xfrm>
            <a:prstGeom prst="ellipse">
              <a:avLst/>
            </a:prstGeom>
            <a:solidFill>
              <a:srgbClr val="FFFFFF"/>
            </a:solidFill>
            <a:ln w="38100">
              <a:solidFill>
                <a:srgbClr val="000000"/>
              </a:solidFill>
              <a:round/>
              <a:headEnd/>
              <a:tailEnd/>
            </a:ln>
          </p:spPr>
          <p:txBody>
            <a:bodyPr/>
            <a:lstStyle/>
            <a:p>
              <a:endParaRPr lang="zh-CN" altLang="en-US"/>
            </a:p>
          </p:txBody>
        </p:sp>
        <p:sp>
          <p:nvSpPr>
            <p:cNvPr id="63540" name="Text Box 52"/>
            <p:cNvSpPr txBox="1">
              <a:spLocks noChangeArrowheads="1"/>
            </p:cNvSpPr>
            <p:nvPr/>
          </p:nvSpPr>
          <p:spPr bwMode="auto">
            <a:xfrm>
              <a:off x="1048" y="4264025"/>
              <a:ext cx="30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11</a:t>
              </a:r>
              <a:endParaRPr lang="en-US" altLang="zh-CN" sz="2000" b="1">
                <a:effectLst>
                  <a:outerShdw blurRad="38100" dist="38100" dir="2700000" algn="tl">
                    <a:srgbClr val="C0C0C0"/>
                  </a:outerShdw>
                </a:effectLst>
              </a:endParaRPr>
            </a:p>
          </p:txBody>
        </p:sp>
        <p:sp>
          <p:nvSpPr>
            <p:cNvPr id="15392" name="Text Box 53"/>
            <p:cNvSpPr txBox="1">
              <a:spLocks noChangeArrowheads="1"/>
            </p:cNvSpPr>
            <p:nvPr/>
          </p:nvSpPr>
          <p:spPr bwMode="auto">
            <a:xfrm>
              <a:off x="828" y="4237038"/>
              <a:ext cx="31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solidFill>
                    <a:srgbClr val="808080"/>
                  </a:solidFill>
                  <a:latin typeface="Times New Roman" pitchFamily="18" charset="0"/>
                  <a:sym typeface="Symbol" pitchFamily="18" charset="2"/>
                </a:rPr>
                <a:t></a:t>
              </a:r>
              <a:endParaRPr lang="en-US" altLang="zh-CN"/>
            </a:p>
          </p:txBody>
        </p:sp>
        <p:grpSp>
          <p:nvGrpSpPr>
            <p:cNvPr id="15393" name="Group 54"/>
            <p:cNvGrpSpPr>
              <a:grpSpLocks/>
            </p:cNvGrpSpPr>
            <p:nvPr/>
          </p:nvGrpSpPr>
          <p:grpSpPr bwMode="auto">
            <a:xfrm>
              <a:off x="2510" y="2573338"/>
              <a:ext cx="267" cy="419100"/>
              <a:chOff x="4090" y="9315"/>
              <a:chExt cx="450" cy="468"/>
            </a:xfrm>
          </p:grpSpPr>
          <p:sp>
            <p:nvSpPr>
              <p:cNvPr id="15443" name="Oval 55"/>
              <p:cNvSpPr>
                <a:spLocks noChangeArrowheads="1"/>
              </p:cNvSpPr>
              <p:nvPr/>
            </p:nvSpPr>
            <p:spPr bwMode="auto">
              <a:xfrm>
                <a:off x="4090" y="9315"/>
                <a:ext cx="450" cy="453"/>
              </a:xfrm>
              <a:prstGeom prst="ellipse">
                <a:avLst/>
              </a:prstGeom>
              <a:solidFill>
                <a:srgbClr val="FFFFFF"/>
              </a:solidFill>
              <a:ln w="38100">
                <a:solidFill>
                  <a:srgbClr val="000000"/>
                </a:solidFill>
                <a:round/>
                <a:headEnd/>
                <a:tailEnd/>
              </a:ln>
            </p:spPr>
            <p:txBody>
              <a:bodyPr/>
              <a:lstStyle/>
              <a:p>
                <a:endParaRPr lang="zh-CN" altLang="en-US"/>
              </a:p>
            </p:txBody>
          </p:sp>
          <p:sp>
            <p:nvSpPr>
              <p:cNvPr id="63544" name="Text Box 56"/>
              <p:cNvSpPr txBox="1">
                <a:spLocks noChangeArrowheads="1"/>
              </p:cNvSpPr>
              <p:nvPr/>
            </p:nvSpPr>
            <p:spPr bwMode="auto">
              <a:xfrm>
                <a:off x="4105" y="9333"/>
                <a:ext cx="404"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4</a:t>
                </a:r>
                <a:endParaRPr lang="en-US" altLang="zh-CN" sz="2000" b="1">
                  <a:effectLst>
                    <a:outerShdw blurRad="38100" dist="38100" dir="2700000" algn="tl">
                      <a:srgbClr val="C0C0C0"/>
                    </a:outerShdw>
                  </a:effectLst>
                </a:endParaRPr>
              </a:p>
            </p:txBody>
          </p:sp>
        </p:grpSp>
        <p:grpSp>
          <p:nvGrpSpPr>
            <p:cNvPr id="15394" name="Group 57"/>
            <p:cNvGrpSpPr>
              <a:grpSpLocks/>
            </p:cNvGrpSpPr>
            <p:nvPr/>
          </p:nvGrpSpPr>
          <p:grpSpPr bwMode="auto">
            <a:xfrm>
              <a:off x="3213" y="2573338"/>
              <a:ext cx="267" cy="419100"/>
              <a:chOff x="4090" y="9315"/>
              <a:chExt cx="450" cy="468"/>
            </a:xfrm>
          </p:grpSpPr>
          <p:sp>
            <p:nvSpPr>
              <p:cNvPr id="15441" name="Oval 58"/>
              <p:cNvSpPr>
                <a:spLocks noChangeArrowheads="1"/>
              </p:cNvSpPr>
              <p:nvPr/>
            </p:nvSpPr>
            <p:spPr bwMode="auto">
              <a:xfrm>
                <a:off x="4090" y="9315"/>
                <a:ext cx="450" cy="453"/>
              </a:xfrm>
              <a:prstGeom prst="ellipse">
                <a:avLst/>
              </a:prstGeom>
              <a:solidFill>
                <a:srgbClr val="FFFFFF"/>
              </a:solidFill>
              <a:ln w="38100">
                <a:solidFill>
                  <a:srgbClr val="000000"/>
                </a:solidFill>
                <a:round/>
                <a:headEnd/>
                <a:tailEnd/>
              </a:ln>
            </p:spPr>
            <p:txBody>
              <a:bodyPr/>
              <a:lstStyle/>
              <a:p>
                <a:endParaRPr lang="zh-CN" altLang="en-US"/>
              </a:p>
            </p:txBody>
          </p:sp>
          <p:sp>
            <p:nvSpPr>
              <p:cNvPr id="63547" name="Text Box 59"/>
              <p:cNvSpPr txBox="1">
                <a:spLocks noChangeArrowheads="1"/>
              </p:cNvSpPr>
              <p:nvPr/>
            </p:nvSpPr>
            <p:spPr bwMode="auto">
              <a:xfrm>
                <a:off x="4105" y="9333"/>
                <a:ext cx="404"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5</a:t>
                </a:r>
                <a:endParaRPr lang="en-US" altLang="zh-CN" sz="2000" b="1">
                  <a:effectLst>
                    <a:outerShdw blurRad="38100" dist="38100" dir="2700000" algn="tl">
                      <a:srgbClr val="C0C0C0"/>
                    </a:outerShdw>
                  </a:effectLst>
                </a:endParaRPr>
              </a:p>
            </p:txBody>
          </p:sp>
        </p:grpSp>
        <p:grpSp>
          <p:nvGrpSpPr>
            <p:cNvPr id="15395" name="Group 60"/>
            <p:cNvGrpSpPr>
              <a:grpSpLocks/>
            </p:cNvGrpSpPr>
            <p:nvPr/>
          </p:nvGrpSpPr>
          <p:grpSpPr bwMode="auto">
            <a:xfrm>
              <a:off x="3933" y="2560638"/>
              <a:ext cx="267" cy="417513"/>
              <a:chOff x="4090" y="9315"/>
              <a:chExt cx="450" cy="468"/>
            </a:xfrm>
          </p:grpSpPr>
          <p:sp>
            <p:nvSpPr>
              <p:cNvPr id="15439" name="Oval 61"/>
              <p:cNvSpPr>
                <a:spLocks noChangeArrowheads="1"/>
              </p:cNvSpPr>
              <p:nvPr/>
            </p:nvSpPr>
            <p:spPr bwMode="auto">
              <a:xfrm>
                <a:off x="4090" y="9315"/>
                <a:ext cx="450" cy="453"/>
              </a:xfrm>
              <a:prstGeom prst="ellipse">
                <a:avLst/>
              </a:prstGeom>
              <a:solidFill>
                <a:srgbClr val="FFFFFF"/>
              </a:solidFill>
              <a:ln w="38100">
                <a:solidFill>
                  <a:srgbClr val="000000"/>
                </a:solidFill>
                <a:round/>
                <a:headEnd/>
                <a:tailEnd/>
              </a:ln>
            </p:spPr>
            <p:txBody>
              <a:bodyPr/>
              <a:lstStyle/>
              <a:p>
                <a:endParaRPr lang="zh-CN" altLang="en-US"/>
              </a:p>
            </p:txBody>
          </p:sp>
          <p:sp>
            <p:nvSpPr>
              <p:cNvPr id="63550" name="Text Box 62"/>
              <p:cNvSpPr txBox="1">
                <a:spLocks noChangeArrowheads="1"/>
              </p:cNvSpPr>
              <p:nvPr/>
            </p:nvSpPr>
            <p:spPr bwMode="auto">
              <a:xfrm>
                <a:off x="4105" y="9333"/>
                <a:ext cx="404"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6</a:t>
                </a:r>
                <a:endParaRPr lang="en-US" altLang="zh-CN" sz="2000" b="1">
                  <a:effectLst>
                    <a:outerShdw blurRad="38100" dist="38100" dir="2700000" algn="tl">
                      <a:srgbClr val="C0C0C0"/>
                    </a:outerShdw>
                  </a:effectLst>
                </a:endParaRPr>
              </a:p>
            </p:txBody>
          </p:sp>
        </p:grpSp>
        <p:grpSp>
          <p:nvGrpSpPr>
            <p:cNvPr id="15396" name="Group 63"/>
            <p:cNvGrpSpPr>
              <a:grpSpLocks/>
            </p:cNvGrpSpPr>
            <p:nvPr/>
          </p:nvGrpSpPr>
          <p:grpSpPr bwMode="auto">
            <a:xfrm>
              <a:off x="4660" y="2516188"/>
              <a:ext cx="311" cy="461963"/>
              <a:chOff x="3930" y="8067"/>
              <a:chExt cx="524" cy="517"/>
            </a:xfrm>
          </p:grpSpPr>
          <p:sp>
            <p:nvSpPr>
              <p:cNvPr id="15436" name="Oval 64"/>
              <p:cNvSpPr>
                <a:spLocks noChangeArrowheads="1"/>
              </p:cNvSpPr>
              <p:nvPr/>
            </p:nvSpPr>
            <p:spPr bwMode="auto">
              <a:xfrm>
                <a:off x="3960" y="8097"/>
                <a:ext cx="450" cy="453"/>
              </a:xfrm>
              <a:prstGeom prst="ellipse">
                <a:avLst/>
              </a:prstGeom>
              <a:noFill/>
              <a:ln w="38100">
                <a:solidFill>
                  <a:srgbClr val="000000"/>
                </a:solidFill>
                <a:round/>
                <a:headEnd/>
                <a:tailEn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15437" name="Oval 65"/>
              <p:cNvSpPr>
                <a:spLocks noChangeArrowheads="1"/>
              </p:cNvSpPr>
              <p:nvPr/>
            </p:nvSpPr>
            <p:spPr bwMode="auto">
              <a:xfrm>
                <a:off x="3930" y="8067"/>
                <a:ext cx="510" cy="517"/>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4" name="Text Box 66"/>
              <p:cNvSpPr txBox="1">
                <a:spLocks noChangeArrowheads="1"/>
              </p:cNvSpPr>
              <p:nvPr/>
            </p:nvSpPr>
            <p:spPr bwMode="auto">
              <a:xfrm>
                <a:off x="3959" y="8111"/>
                <a:ext cx="49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7</a:t>
                </a:r>
                <a:endParaRPr lang="en-US" altLang="zh-CN" sz="2000" b="1">
                  <a:effectLst>
                    <a:outerShdw blurRad="38100" dist="38100" dir="2700000" algn="tl">
                      <a:srgbClr val="C0C0C0"/>
                    </a:outerShdw>
                  </a:effectLst>
                </a:endParaRPr>
              </a:p>
            </p:txBody>
          </p:sp>
        </p:grpSp>
        <p:sp>
          <p:nvSpPr>
            <p:cNvPr id="15397" name="Oval 67"/>
            <p:cNvSpPr>
              <a:spLocks noChangeArrowheads="1"/>
            </p:cNvSpPr>
            <p:nvPr/>
          </p:nvSpPr>
          <p:spPr bwMode="auto">
            <a:xfrm>
              <a:off x="2537" y="3387725"/>
              <a:ext cx="267" cy="403225"/>
            </a:xfrm>
            <a:prstGeom prst="ellipse">
              <a:avLst/>
            </a:prstGeom>
            <a:noFill/>
            <a:ln w="38100">
              <a:solidFill>
                <a:srgbClr val="000000"/>
              </a:solidFill>
              <a:round/>
              <a:headEnd/>
              <a:tailEn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15398" name="Oval 68"/>
            <p:cNvSpPr>
              <a:spLocks noChangeArrowheads="1"/>
            </p:cNvSpPr>
            <p:nvPr/>
          </p:nvSpPr>
          <p:spPr bwMode="auto">
            <a:xfrm>
              <a:off x="2519" y="3360738"/>
              <a:ext cx="303" cy="46037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7" name="Text Box 69"/>
            <p:cNvSpPr txBox="1">
              <a:spLocks noChangeArrowheads="1"/>
            </p:cNvSpPr>
            <p:nvPr/>
          </p:nvSpPr>
          <p:spPr bwMode="auto">
            <a:xfrm>
              <a:off x="2520" y="3397250"/>
              <a:ext cx="30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10</a:t>
              </a:r>
              <a:endParaRPr lang="en-US" altLang="zh-CN" sz="2000" b="1">
                <a:effectLst>
                  <a:outerShdw blurRad="38100" dist="38100" dir="2700000" algn="tl">
                    <a:srgbClr val="C0C0C0"/>
                  </a:outerShdw>
                </a:effectLst>
              </a:endParaRPr>
            </a:p>
          </p:txBody>
        </p:sp>
        <p:sp>
          <p:nvSpPr>
            <p:cNvPr id="15400" name="Oval 70"/>
            <p:cNvSpPr>
              <a:spLocks noChangeArrowheads="1"/>
            </p:cNvSpPr>
            <p:nvPr/>
          </p:nvSpPr>
          <p:spPr bwMode="auto">
            <a:xfrm>
              <a:off x="1798" y="4262438"/>
              <a:ext cx="267" cy="404813"/>
            </a:xfrm>
            <a:prstGeom prst="ellipse">
              <a:avLst/>
            </a:prstGeom>
            <a:noFill/>
            <a:ln w="38100">
              <a:solidFill>
                <a:srgbClr val="000000"/>
              </a:solidFill>
              <a:round/>
              <a:headEnd/>
              <a:tailEn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15401" name="Oval 71"/>
            <p:cNvSpPr>
              <a:spLocks noChangeArrowheads="1"/>
            </p:cNvSpPr>
            <p:nvPr/>
          </p:nvSpPr>
          <p:spPr bwMode="auto">
            <a:xfrm>
              <a:off x="1780" y="4235450"/>
              <a:ext cx="302" cy="4619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60" name="Text Box 72"/>
            <p:cNvSpPr txBox="1">
              <a:spLocks noChangeArrowheads="1"/>
            </p:cNvSpPr>
            <p:nvPr/>
          </p:nvSpPr>
          <p:spPr bwMode="auto">
            <a:xfrm>
              <a:off x="1779" y="4276725"/>
              <a:ext cx="30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12</a:t>
              </a:r>
              <a:endParaRPr lang="en-US" altLang="zh-CN" sz="2000" b="1">
                <a:effectLst>
                  <a:outerShdw blurRad="38100" dist="38100" dir="2700000" algn="tl">
                    <a:srgbClr val="C0C0C0"/>
                  </a:outerShdw>
                </a:effectLst>
              </a:endParaRPr>
            </a:p>
          </p:txBody>
        </p:sp>
        <p:sp>
          <p:nvSpPr>
            <p:cNvPr id="15403" name="Oval 73"/>
            <p:cNvSpPr>
              <a:spLocks noChangeArrowheads="1"/>
            </p:cNvSpPr>
            <p:nvPr/>
          </p:nvSpPr>
          <p:spPr bwMode="auto">
            <a:xfrm>
              <a:off x="1068" y="4946650"/>
              <a:ext cx="267" cy="404813"/>
            </a:xfrm>
            <a:prstGeom prst="ellipse">
              <a:avLst/>
            </a:prstGeom>
            <a:solidFill>
              <a:srgbClr val="FFFFFF"/>
            </a:solidFill>
            <a:ln w="38100">
              <a:solidFill>
                <a:srgbClr val="000000"/>
              </a:solidFill>
              <a:round/>
              <a:headEnd/>
              <a:tailEnd/>
            </a:ln>
          </p:spPr>
          <p:txBody>
            <a:bodyPr/>
            <a:lstStyle/>
            <a:p>
              <a:endParaRPr lang="zh-CN" altLang="en-US"/>
            </a:p>
          </p:txBody>
        </p:sp>
        <p:sp>
          <p:nvSpPr>
            <p:cNvPr id="63562" name="Text Box 74"/>
            <p:cNvSpPr txBox="1">
              <a:spLocks noChangeArrowheads="1"/>
            </p:cNvSpPr>
            <p:nvPr/>
          </p:nvSpPr>
          <p:spPr bwMode="auto">
            <a:xfrm>
              <a:off x="1052" y="4964113"/>
              <a:ext cx="32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13</a:t>
              </a:r>
              <a:endParaRPr lang="en-US" altLang="zh-CN" sz="2000" b="1">
                <a:effectLst>
                  <a:outerShdw blurRad="38100" dist="38100" dir="2700000" algn="tl">
                    <a:srgbClr val="C0C0C0"/>
                  </a:outerShdw>
                </a:effectLst>
              </a:endParaRPr>
            </a:p>
          </p:txBody>
        </p:sp>
        <p:sp>
          <p:nvSpPr>
            <p:cNvPr id="15405" name="Text Box 75"/>
            <p:cNvSpPr txBox="1">
              <a:spLocks noChangeArrowheads="1"/>
            </p:cNvSpPr>
            <p:nvPr/>
          </p:nvSpPr>
          <p:spPr bwMode="auto">
            <a:xfrm>
              <a:off x="828" y="4927600"/>
              <a:ext cx="319"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solidFill>
                    <a:srgbClr val="808080"/>
                  </a:solidFill>
                  <a:latin typeface="Times New Roman" pitchFamily="18" charset="0"/>
                  <a:sym typeface="Symbol" pitchFamily="18" charset="2"/>
                </a:rPr>
                <a:t></a:t>
              </a:r>
              <a:endParaRPr lang="en-US" altLang="zh-CN"/>
            </a:p>
          </p:txBody>
        </p:sp>
        <p:sp>
          <p:nvSpPr>
            <p:cNvPr id="15406" name="Oval 76"/>
            <p:cNvSpPr>
              <a:spLocks noChangeArrowheads="1"/>
            </p:cNvSpPr>
            <p:nvPr/>
          </p:nvSpPr>
          <p:spPr bwMode="auto">
            <a:xfrm>
              <a:off x="1816" y="4979988"/>
              <a:ext cx="267" cy="404813"/>
            </a:xfrm>
            <a:prstGeom prst="ellipse">
              <a:avLst/>
            </a:prstGeom>
            <a:noFill/>
            <a:ln w="38100">
              <a:solidFill>
                <a:srgbClr val="000000"/>
              </a:solidFill>
              <a:round/>
              <a:headEnd/>
              <a:tailEn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15407" name="Oval 77"/>
            <p:cNvSpPr>
              <a:spLocks noChangeArrowheads="1"/>
            </p:cNvSpPr>
            <p:nvPr/>
          </p:nvSpPr>
          <p:spPr bwMode="auto">
            <a:xfrm>
              <a:off x="1798" y="4953000"/>
              <a:ext cx="303" cy="4619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66" name="Text Box 78"/>
            <p:cNvSpPr txBox="1">
              <a:spLocks noChangeArrowheads="1"/>
            </p:cNvSpPr>
            <p:nvPr/>
          </p:nvSpPr>
          <p:spPr bwMode="auto">
            <a:xfrm>
              <a:off x="1789" y="4994275"/>
              <a:ext cx="30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14</a:t>
              </a:r>
              <a:endParaRPr lang="en-US" altLang="zh-CN" sz="2000" b="1">
                <a:effectLst>
                  <a:outerShdw blurRad="38100" dist="38100" dir="2700000" algn="tl">
                    <a:srgbClr val="C0C0C0"/>
                  </a:outerShdw>
                </a:effectLst>
              </a:endParaRPr>
            </a:p>
          </p:txBody>
        </p:sp>
        <p:sp>
          <p:nvSpPr>
            <p:cNvPr id="15409" name="Line 79"/>
            <p:cNvSpPr>
              <a:spLocks noChangeShapeType="1"/>
            </p:cNvSpPr>
            <p:nvPr/>
          </p:nvSpPr>
          <p:spPr bwMode="auto">
            <a:xfrm>
              <a:off x="1353" y="2767013"/>
              <a:ext cx="437" cy="0"/>
            </a:xfrm>
            <a:prstGeom prst="line">
              <a:avLst/>
            </a:prstGeom>
            <a:noFill/>
            <a:ln w="3810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0" name="Line 80"/>
            <p:cNvSpPr>
              <a:spLocks noChangeShapeType="1"/>
            </p:cNvSpPr>
            <p:nvPr/>
          </p:nvSpPr>
          <p:spPr bwMode="auto">
            <a:xfrm>
              <a:off x="2055" y="2767013"/>
              <a:ext cx="437" cy="0"/>
            </a:xfrm>
            <a:prstGeom prst="line">
              <a:avLst/>
            </a:prstGeom>
            <a:noFill/>
            <a:ln w="3810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1" name="Line 81"/>
            <p:cNvSpPr>
              <a:spLocks noChangeShapeType="1"/>
            </p:cNvSpPr>
            <p:nvPr/>
          </p:nvSpPr>
          <p:spPr bwMode="auto">
            <a:xfrm>
              <a:off x="2766" y="2767013"/>
              <a:ext cx="438" cy="0"/>
            </a:xfrm>
            <a:prstGeom prst="line">
              <a:avLst/>
            </a:prstGeom>
            <a:noFill/>
            <a:ln w="3810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2" name="Line 82"/>
            <p:cNvSpPr>
              <a:spLocks noChangeShapeType="1"/>
            </p:cNvSpPr>
            <p:nvPr/>
          </p:nvSpPr>
          <p:spPr bwMode="auto">
            <a:xfrm>
              <a:off x="3478" y="2767013"/>
              <a:ext cx="438" cy="0"/>
            </a:xfrm>
            <a:prstGeom prst="line">
              <a:avLst/>
            </a:prstGeom>
            <a:noFill/>
            <a:ln w="3810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3" name="Line 83"/>
            <p:cNvSpPr>
              <a:spLocks noChangeShapeType="1"/>
            </p:cNvSpPr>
            <p:nvPr/>
          </p:nvSpPr>
          <p:spPr bwMode="auto">
            <a:xfrm>
              <a:off x="4204" y="2751138"/>
              <a:ext cx="437" cy="0"/>
            </a:xfrm>
            <a:prstGeom prst="line">
              <a:avLst/>
            </a:prstGeom>
            <a:noFill/>
            <a:ln w="3810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4" name="Line 84"/>
            <p:cNvSpPr>
              <a:spLocks noChangeShapeType="1"/>
            </p:cNvSpPr>
            <p:nvPr/>
          </p:nvSpPr>
          <p:spPr bwMode="auto">
            <a:xfrm>
              <a:off x="1353" y="3609975"/>
              <a:ext cx="437" cy="0"/>
            </a:xfrm>
            <a:prstGeom prst="line">
              <a:avLst/>
            </a:prstGeom>
            <a:noFill/>
            <a:ln w="3810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5" name="Line 85"/>
            <p:cNvSpPr>
              <a:spLocks noChangeShapeType="1"/>
            </p:cNvSpPr>
            <p:nvPr/>
          </p:nvSpPr>
          <p:spPr bwMode="auto">
            <a:xfrm>
              <a:off x="2072" y="3616325"/>
              <a:ext cx="438" cy="0"/>
            </a:xfrm>
            <a:prstGeom prst="line">
              <a:avLst/>
            </a:prstGeom>
            <a:noFill/>
            <a:ln w="3810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6" name="Line 86"/>
            <p:cNvSpPr>
              <a:spLocks noChangeShapeType="1"/>
            </p:cNvSpPr>
            <p:nvPr/>
          </p:nvSpPr>
          <p:spPr bwMode="auto">
            <a:xfrm>
              <a:off x="1353" y="4470400"/>
              <a:ext cx="437" cy="0"/>
            </a:xfrm>
            <a:prstGeom prst="line">
              <a:avLst/>
            </a:prstGeom>
            <a:noFill/>
            <a:ln w="3810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7" name="Line 87"/>
            <p:cNvSpPr>
              <a:spLocks noChangeShapeType="1"/>
            </p:cNvSpPr>
            <p:nvPr/>
          </p:nvSpPr>
          <p:spPr bwMode="auto">
            <a:xfrm>
              <a:off x="1344" y="5180013"/>
              <a:ext cx="437" cy="0"/>
            </a:xfrm>
            <a:prstGeom prst="line">
              <a:avLst/>
            </a:prstGeom>
            <a:noFill/>
            <a:ln w="3810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8" name="Line 88"/>
            <p:cNvSpPr>
              <a:spLocks noChangeShapeType="1"/>
            </p:cNvSpPr>
            <p:nvPr/>
          </p:nvSpPr>
          <p:spPr bwMode="auto">
            <a:xfrm>
              <a:off x="1194" y="2097088"/>
              <a:ext cx="0" cy="455613"/>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9" name="Line 89"/>
            <p:cNvSpPr>
              <a:spLocks noChangeShapeType="1"/>
            </p:cNvSpPr>
            <p:nvPr/>
          </p:nvSpPr>
          <p:spPr bwMode="auto">
            <a:xfrm>
              <a:off x="1201" y="3789363"/>
              <a:ext cx="0" cy="455613"/>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78" name="Text Box 90"/>
            <p:cNvSpPr txBox="1">
              <a:spLocks noChangeArrowheads="1"/>
            </p:cNvSpPr>
            <p:nvPr/>
          </p:nvSpPr>
          <p:spPr bwMode="auto">
            <a:xfrm>
              <a:off x="2109" y="2432050"/>
              <a:ext cx="24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A</a:t>
              </a:r>
              <a:endParaRPr lang="en-US" altLang="zh-CN" sz="2000" b="1">
                <a:effectLst>
                  <a:outerShdw blurRad="38100" dist="38100" dir="2700000" algn="tl">
                    <a:srgbClr val="C0C0C0"/>
                  </a:outerShdw>
                </a:effectLst>
              </a:endParaRPr>
            </a:p>
          </p:txBody>
        </p:sp>
        <p:sp>
          <p:nvSpPr>
            <p:cNvPr id="63579" name="Text Box 91"/>
            <p:cNvSpPr txBox="1">
              <a:spLocks noChangeArrowheads="1"/>
            </p:cNvSpPr>
            <p:nvPr/>
          </p:nvSpPr>
          <p:spPr bwMode="auto">
            <a:xfrm>
              <a:off x="1424" y="3294063"/>
              <a:ext cx="24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A</a:t>
              </a:r>
              <a:endParaRPr lang="en-US" altLang="zh-CN" sz="2000" b="1">
                <a:effectLst>
                  <a:outerShdw blurRad="38100" dist="38100" dir="2700000" algn="tl">
                    <a:srgbClr val="C0C0C0"/>
                  </a:outerShdw>
                </a:effectLst>
              </a:endParaRPr>
            </a:p>
          </p:txBody>
        </p:sp>
        <p:sp>
          <p:nvSpPr>
            <p:cNvPr id="63580" name="Text Box 92"/>
            <p:cNvSpPr txBox="1">
              <a:spLocks noChangeArrowheads="1"/>
            </p:cNvSpPr>
            <p:nvPr/>
          </p:nvSpPr>
          <p:spPr bwMode="auto">
            <a:xfrm>
              <a:off x="2830" y="2447925"/>
              <a:ext cx="24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c</a:t>
              </a:r>
              <a:endParaRPr lang="en-US" altLang="zh-CN" sz="2000" b="1">
                <a:effectLst>
                  <a:outerShdw blurRad="38100" dist="38100" dir="2700000" algn="tl">
                    <a:srgbClr val="C0C0C0"/>
                  </a:outerShdw>
                </a:effectLst>
              </a:endParaRPr>
            </a:p>
          </p:txBody>
        </p:sp>
        <p:sp>
          <p:nvSpPr>
            <p:cNvPr id="63581" name="Text Box 93"/>
            <p:cNvSpPr txBox="1">
              <a:spLocks noChangeArrowheads="1"/>
            </p:cNvSpPr>
            <p:nvPr/>
          </p:nvSpPr>
          <p:spPr bwMode="auto">
            <a:xfrm>
              <a:off x="3577" y="2447925"/>
              <a:ext cx="241"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en-US" altLang="zh-CN" sz="2000" b="1">
                  <a:effectLst>
                    <a:outerShdw blurRad="38100" dist="38100" dir="2700000" algn="tl">
                      <a:srgbClr val="C0C0C0"/>
                    </a:outerShdw>
                  </a:effectLst>
                  <a:latin typeface="Times New Roman" pitchFamily="18" charset="0"/>
                </a:rPr>
                <a:t>B</a:t>
              </a:r>
              <a:endParaRPr lang="en-US" altLang="zh-CN" sz="2000" b="1">
                <a:effectLst>
                  <a:outerShdw blurRad="38100" dist="38100" dir="2700000" algn="tl">
                    <a:srgbClr val="C0C0C0"/>
                  </a:outerShdw>
                </a:effectLst>
              </a:endParaRPr>
            </a:p>
          </p:txBody>
        </p:sp>
        <p:sp>
          <p:nvSpPr>
            <p:cNvPr id="63582" name="Text Box 94"/>
            <p:cNvSpPr txBox="1">
              <a:spLocks noChangeArrowheads="1"/>
            </p:cNvSpPr>
            <p:nvPr/>
          </p:nvSpPr>
          <p:spPr bwMode="auto">
            <a:xfrm>
              <a:off x="2901" y="4651375"/>
              <a:ext cx="24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a:defRPr/>
              </a:pPr>
              <a:r>
                <a:rPr lang="en-US" altLang="zh-CN" sz="2000" b="1">
                  <a:solidFill>
                    <a:srgbClr val="FF00FF"/>
                  </a:solidFill>
                  <a:effectLst>
                    <a:outerShdw blurRad="38100" dist="38100" dir="2700000" algn="tl">
                      <a:srgbClr val="C0C0C0"/>
                    </a:outerShdw>
                  </a:effectLst>
                  <a:latin typeface="宋体" pitchFamily="2" charset="-122"/>
                </a:rPr>
                <a:t>ε</a:t>
              </a:r>
              <a:endParaRPr lang="en-US" altLang="zh-CN" sz="2000" b="1">
                <a:effectLst>
                  <a:outerShdw blurRad="38100" dist="38100" dir="2700000" algn="tl">
                    <a:srgbClr val="C0C0C0"/>
                  </a:outerShdw>
                </a:effectLst>
              </a:endParaRPr>
            </a:p>
          </p:txBody>
        </p:sp>
        <p:sp>
          <p:nvSpPr>
            <p:cNvPr id="63583" name="Text Box 95"/>
            <p:cNvSpPr txBox="1">
              <a:spLocks noChangeArrowheads="1"/>
            </p:cNvSpPr>
            <p:nvPr/>
          </p:nvSpPr>
          <p:spPr bwMode="auto">
            <a:xfrm>
              <a:off x="997" y="2030413"/>
              <a:ext cx="24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a:defRPr/>
              </a:pPr>
              <a:r>
                <a:rPr lang="en-US" altLang="zh-CN" sz="2000" b="1" dirty="0">
                  <a:solidFill>
                    <a:srgbClr val="FF00FF"/>
                  </a:solidFill>
                  <a:effectLst>
                    <a:outerShdw blurRad="38100" dist="38100" dir="2700000" algn="tl">
                      <a:srgbClr val="C0C0C0"/>
                    </a:outerShdw>
                  </a:effectLst>
                  <a:latin typeface="宋体" pitchFamily="2" charset="-122"/>
                </a:rPr>
                <a:t>ε</a:t>
              </a:r>
              <a:endParaRPr lang="en-US" altLang="zh-CN" sz="2000" b="1" dirty="0">
                <a:effectLst>
                  <a:outerShdw blurRad="38100" dist="38100" dir="2700000" algn="tl">
                    <a:srgbClr val="C0C0C0"/>
                  </a:outerShdw>
                </a:effectLst>
              </a:endParaRPr>
            </a:p>
          </p:txBody>
        </p:sp>
        <p:sp>
          <p:nvSpPr>
            <p:cNvPr id="63584" name="Text Box 96"/>
            <p:cNvSpPr txBox="1">
              <a:spLocks noChangeArrowheads="1"/>
            </p:cNvSpPr>
            <p:nvPr/>
          </p:nvSpPr>
          <p:spPr bwMode="auto">
            <a:xfrm>
              <a:off x="703" y="3035300"/>
              <a:ext cx="24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a:defRPr/>
              </a:pPr>
              <a:r>
                <a:rPr lang="en-US" altLang="zh-CN" sz="2000" b="1">
                  <a:solidFill>
                    <a:srgbClr val="FF00FF"/>
                  </a:solidFill>
                  <a:effectLst>
                    <a:outerShdw blurRad="38100" dist="38100" dir="2700000" algn="tl">
                      <a:srgbClr val="C0C0C0"/>
                    </a:outerShdw>
                  </a:effectLst>
                  <a:latin typeface="宋体" pitchFamily="2" charset="-122"/>
                </a:rPr>
                <a:t>ε</a:t>
              </a:r>
              <a:endParaRPr lang="en-US" altLang="zh-CN" sz="2000" b="1">
                <a:effectLst>
                  <a:outerShdw blurRad="38100" dist="38100" dir="2700000" algn="tl">
                    <a:srgbClr val="C0C0C0"/>
                  </a:outerShdw>
                </a:effectLst>
              </a:endParaRPr>
            </a:p>
          </p:txBody>
        </p:sp>
        <p:sp>
          <p:nvSpPr>
            <p:cNvPr id="63585" name="Text Box 97"/>
            <p:cNvSpPr txBox="1">
              <a:spLocks noChangeArrowheads="1"/>
            </p:cNvSpPr>
            <p:nvPr/>
          </p:nvSpPr>
          <p:spPr bwMode="auto">
            <a:xfrm>
              <a:off x="1370" y="2954338"/>
              <a:ext cx="24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a:defRPr/>
              </a:pPr>
              <a:r>
                <a:rPr lang="en-US" altLang="zh-CN" sz="2000" b="1">
                  <a:solidFill>
                    <a:srgbClr val="FF00FF"/>
                  </a:solidFill>
                  <a:effectLst>
                    <a:outerShdw blurRad="38100" dist="38100" dir="2700000" algn="tl">
                      <a:srgbClr val="C0C0C0"/>
                    </a:outerShdw>
                  </a:effectLst>
                  <a:latin typeface="宋体" pitchFamily="2" charset="-122"/>
                </a:rPr>
                <a:t>ε</a:t>
              </a:r>
              <a:endParaRPr lang="en-US" altLang="zh-CN" sz="2000" b="1">
                <a:effectLst>
                  <a:outerShdw blurRad="38100" dist="38100" dir="2700000" algn="tl">
                    <a:srgbClr val="C0C0C0"/>
                  </a:outerShdw>
                </a:effectLst>
              </a:endParaRPr>
            </a:p>
          </p:txBody>
        </p:sp>
        <p:sp>
          <p:nvSpPr>
            <p:cNvPr id="63586" name="Text Box 98"/>
            <p:cNvSpPr txBox="1">
              <a:spLocks noChangeArrowheads="1"/>
            </p:cNvSpPr>
            <p:nvPr/>
          </p:nvSpPr>
          <p:spPr bwMode="auto">
            <a:xfrm>
              <a:off x="1433" y="3727450"/>
              <a:ext cx="24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r">
                <a:defRPr/>
              </a:pPr>
              <a:r>
                <a:rPr lang="en-US" altLang="zh-CN" sz="2000" b="1">
                  <a:solidFill>
                    <a:srgbClr val="FF00FF"/>
                  </a:solidFill>
                  <a:effectLst>
                    <a:outerShdw blurRad="38100" dist="38100" dir="2700000" algn="tl">
                      <a:srgbClr val="C0C0C0"/>
                    </a:outerShdw>
                  </a:effectLst>
                  <a:latin typeface="宋体" pitchFamily="2" charset="-122"/>
                </a:rPr>
                <a:t>ε</a:t>
              </a:r>
              <a:endParaRPr lang="en-US" altLang="zh-CN" sz="2000" b="1">
                <a:effectLst>
                  <a:outerShdw blurRad="38100" dist="38100" dir="2700000" algn="tl">
                    <a:srgbClr val="C0C0C0"/>
                  </a:outerShdw>
                </a:effectLst>
              </a:endParaRPr>
            </a:p>
          </p:txBody>
        </p:sp>
        <p:sp>
          <p:nvSpPr>
            <p:cNvPr id="63587" name="Text Box 99"/>
            <p:cNvSpPr txBox="1">
              <a:spLocks noChangeArrowheads="1"/>
            </p:cNvSpPr>
            <p:nvPr/>
          </p:nvSpPr>
          <p:spPr bwMode="auto">
            <a:xfrm>
              <a:off x="1006" y="3730625"/>
              <a:ext cx="24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a:defRPr/>
              </a:pPr>
              <a:r>
                <a:rPr lang="en-US" altLang="zh-CN" sz="2000" b="1">
                  <a:solidFill>
                    <a:srgbClr val="FF00FF"/>
                  </a:solidFill>
                  <a:effectLst>
                    <a:outerShdw blurRad="38100" dist="38100" dir="2700000" algn="tl">
                      <a:srgbClr val="C0C0C0"/>
                    </a:outerShdw>
                  </a:effectLst>
                  <a:latin typeface="宋体" pitchFamily="2" charset="-122"/>
                </a:rPr>
                <a:t>ε</a:t>
              </a:r>
              <a:endParaRPr lang="en-US" altLang="zh-CN" sz="2000" b="1">
                <a:effectLst>
                  <a:outerShdw blurRad="38100" dist="38100" dir="2700000" algn="tl">
                    <a:srgbClr val="C0C0C0"/>
                  </a:outerShdw>
                </a:effectLst>
              </a:endParaRPr>
            </a:p>
          </p:txBody>
        </p:sp>
        <p:sp>
          <p:nvSpPr>
            <p:cNvPr id="63588" name="Text Box 100"/>
            <p:cNvSpPr txBox="1">
              <a:spLocks noChangeArrowheads="1"/>
            </p:cNvSpPr>
            <p:nvPr/>
          </p:nvSpPr>
          <p:spPr bwMode="auto">
            <a:xfrm>
              <a:off x="1957" y="1644650"/>
              <a:ext cx="55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defRPr/>
              </a:pPr>
              <a:r>
                <a:rPr lang="zh-CN" altLang="en-US" sz="1600" b="1" dirty="0">
                  <a:solidFill>
                    <a:schemeClr val="folHlink"/>
                  </a:solidFill>
                  <a:effectLst>
                    <a:outerShdw blurRad="38100" dist="38100" dir="2700000" algn="tl">
                      <a:srgbClr val="C0C0C0"/>
                    </a:outerShdw>
                  </a:effectLst>
                  <a:latin typeface="Times New Roman" pitchFamily="18" charset="0"/>
                </a:rPr>
                <a:t>（</a:t>
              </a:r>
              <a:r>
                <a:rPr lang="en-US" altLang="zh-CN" sz="1600" b="1" dirty="0">
                  <a:solidFill>
                    <a:schemeClr val="folHlink"/>
                  </a:solidFill>
                  <a:effectLst>
                    <a:outerShdw blurRad="38100" dist="38100" dir="2700000" algn="tl">
                      <a:srgbClr val="C0C0C0"/>
                    </a:outerShdw>
                  </a:effectLst>
                  <a:latin typeface="Times New Roman" pitchFamily="18" charset="0"/>
                </a:rPr>
                <a:t>0</a:t>
              </a:r>
              <a:r>
                <a:rPr lang="zh-CN" altLang="en-US" sz="1600" b="1" dirty="0">
                  <a:solidFill>
                    <a:schemeClr val="folHlink"/>
                  </a:solidFill>
                  <a:effectLst>
                    <a:outerShdw blurRad="38100" dist="38100" dir="2700000" algn="tl">
                      <a:srgbClr val="C0C0C0"/>
                    </a:outerShdw>
                  </a:effectLst>
                  <a:latin typeface="Times New Roman" pitchFamily="18" charset="0"/>
                </a:rPr>
                <a:t>）</a:t>
              </a:r>
            </a:p>
          </p:txBody>
        </p:sp>
        <p:sp>
          <p:nvSpPr>
            <p:cNvPr id="63589" name="Text Box 101"/>
            <p:cNvSpPr txBox="1">
              <a:spLocks noChangeArrowheads="1"/>
            </p:cNvSpPr>
            <p:nvPr/>
          </p:nvSpPr>
          <p:spPr bwMode="auto">
            <a:xfrm>
              <a:off x="4890" y="2384425"/>
              <a:ext cx="30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a:defRPr/>
              </a:pPr>
              <a:r>
                <a:rPr lang="en-US" altLang="zh-CN" sz="1600" b="1">
                  <a:solidFill>
                    <a:schemeClr val="folHlink"/>
                  </a:solidFill>
                  <a:effectLst>
                    <a:outerShdw blurRad="38100" dist="38100" dir="2700000" algn="tl">
                      <a:srgbClr val="C0C0C0"/>
                    </a:outerShdw>
                  </a:effectLst>
                  <a:latin typeface="Times New Roman" pitchFamily="18" charset="0"/>
                </a:rPr>
                <a:t>⑴</a:t>
              </a:r>
              <a:endParaRPr lang="en-US" altLang="zh-CN" sz="1600" b="1">
                <a:solidFill>
                  <a:schemeClr val="folHlink"/>
                </a:solidFill>
                <a:effectLst>
                  <a:outerShdw blurRad="38100" dist="38100" dir="2700000" algn="tl">
                    <a:srgbClr val="C0C0C0"/>
                  </a:outerShdw>
                </a:effectLst>
              </a:endParaRPr>
            </a:p>
          </p:txBody>
        </p:sp>
        <p:sp>
          <p:nvSpPr>
            <p:cNvPr id="63590" name="Text Box 102"/>
            <p:cNvSpPr txBox="1">
              <a:spLocks noChangeArrowheads="1"/>
            </p:cNvSpPr>
            <p:nvPr/>
          </p:nvSpPr>
          <p:spPr bwMode="auto">
            <a:xfrm>
              <a:off x="2758" y="3227388"/>
              <a:ext cx="30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a:defRPr/>
              </a:pPr>
              <a:r>
                <a:rPr lang="en-US" altLang="zh-CN" sz="1600" b="1">
                  <a:solidFill>
                    <a:schemeClr val="folHlink"/>
                  </a:solidFill>
                  <a:effectLst>
                    <a:outerShdw blurRad="38100" dist="38100" dir="2700000" algn="tl">
                      <a:srgbClr val="C0C0C0"/>
                    </a:outerShdw>
                  </a:effectLst>
                  <a:latin typeface="Times New Roman" pitchFamily="18" charset="0"/>
                </a:rPr>
                <a:t>⑶</a:t>
              </a:r>
              <a:endParaRPr lang="en-US" altLang="zh-CN" sz="1600" b="1">
                <a:solidFill>
                  <a:schemeClr val="folHlink"/>
                </a:solidFill>
                <a:effectLst>
                  <a:outerShdw blurRad="38100" dist="38100" dir="2700000" algn="tl">
                    <a:srgbClr val="C0C0C0"/>
                  </a:outerShdw>
                </a:effectLst>
              </a:endParaRPr>
            </a:p>
          </p:txBody>
        </p:sp>
        <p:sp>
          <p:nvSpPr>
            <p:cNvPr id="63591" name="Text Box 103"/>
            <p:cNvSpPr txBox="1">
              <a:spLocks noChangeArrowheads="1"/>
            </p:cNvSpPr>
            <p:nvPr/>
          </p:nvSpPr>
          <p:spPr bwMode="auto">
            <a:xfrm>
              <a:off x="2020" y="4070350"/>
              <a:ext cx="30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a:defRPr/>
              </a:pPr>
              <a:r>
                <a:rPr lang="en-US" altLang="zh-CN" sz="1600" b="1">
                  <a:solidFill>
                    <a:schemeClr val="folHlink"/>
                  </a:solidFill>
                  <a:effectLst>
                    <a:outerShdw blurRad="38100" dist="38100" dir="2700000" algn="tl">
                      <a:srgbClr val="C0C0C0"/>
                    </a:outerShdw>
                  </a:effectLst>
                  <a:latin typeface="Times New Roman" pitchFamily="18" charset="0"/>
                </a:rPr>
                <a:t>⑵</a:t>
              </a:r>
              <a:endParaRPr lang="en-US" altLang="zh-CN" sz="1600" b="1">
                <a:solidFill>
                  <a:schemeClr val="folHlink"/>
                </a:solidFill>
                <a:effectLst>
                  <a:outerShdw blurRad="38100" dist="38100" dir="2700000" algn="tl">
                    <a:srgbClr val="C0C0C0"/>
                  </a:outerShdw>
                </a:effectLst>
              </a:endParaRPr>
            </a:p>
          </p:txBody>
        </p:sp>
        <p:sp>
          <p:nvSpPr>
            <p:cNvPr id="63592" name="Text Box 104"/>
            <p:cNvSpPr txBox="1">
              <a:spLocks noChangeArrowheads="1"/>
            </p:cNvSpPr>
            <p:nvPr/>
          </p:nvSpPr>
          <p:spPr bwMode="auto">
            <a:xfrm>
              <a:off x="2020" y="4786313"/>
              <a:ext cx="30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a:defRPr/>
              </a:pPr>
              <a:r>
                <a:rPr lang="en-US" altLang="zh-CN" sz="1600" b="1">
                  <a:solidFill>
                    <a:schemeClr val="folHlink"/>
                  </a:solidFill>
                  <a:effectLst>
                    <a:outerShdw blurRad="38100" dist="38100" dir="2700000" algn="tl">
                      <a:srgbClr val="C0C0C0"/>
                    </a:outerShdw>
                  </a:effectLst>
                  <a:latin typeface="Times New Roman" pitchFamily="18" charset="0"/>
                </a:rPr>
                <a:t>⑷</a:t>
              </a:r>
              <a:endParaRPr lang="en-US" altLang="zh-CN" sz="1600" b="1">
                <a:solidFill>
                  <a:schemeClr val="folHlink"/>
                </a:solidFill>
                <a:effectLst>
                  <a:outerShdw blurRad="38100" dist="38100" dir="2700000" algn="tl">
                    <a:srgbClr val="C0C0C0"/>
                  </a:outerShdw>
                </a:effectLst>
              </a:endParaRPr>
            </a:p>
          </p:txBody>
        </p:sp>
        <p:sp>
          <p:nvSpPr>
            <p:cNvPr id="15435" name="Line 105"/>
            <p:cNvSpPr>
              <a:spLocks noChangeShapeType="1"/>
            </p:cNvSpPr>
            <p:nvPr/>
          </p:nvSpPr>
          <p:spPr bwMode="auto">
            <a:xfrm>
              <a:off x="1342" y="1915248"/>
              <a:ext cx="437" cy="0"/>
            </a:xfrm>
            <a:prstGeom prst="line">
              <a:avLst/>
            </a:prstGeom>
            <a:noFill/>
            <a:ln w="3810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3603" name="Text Box 115"/>
          <p:cNvSpPr txBox="1">
            <a:spLocks noChangeArrowheads="1"/>
          </p:cNvSpPr>
          <p:nvPr/>
        </p:nvSpPr>
        <p:spPr bwMode="auto">
          <a:xfrm>
            <a:off x="2860675" y="5589588"/>
            <a:ext cx="1169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000066"/>
                </a:solidFill>
                <a:effectLst>
                  <a:outerShdw blurRad="38100" dist="38100" dir="2700000" algn="tl">
                    <a:srgbClr val="C0C0C0"/>
                  </a:outerShdw>
                </a:effectLst>
              </a:rPr>
              <a:t>a</a:t>
            </a:r>
            <a:r>
              <a:rPr lang="en-US" altLang="zh-CN" sz="2000" b="1">
                <a:solidFill>
                  <a:srgbClr val="069406"/>
                </a:solidFill>
                <a:effectLst>
                  <a:outerShdw blurRad="38100" dist="38100" dir="2700000" algn="tl">
                    <a:srgbClr val="C0C0C0"/>
                  </a:outerShdw>
                </a:effectLst>
              </a:rPr>
              <a:t>b</a:t>
            </a:r>
            <a:r>
              <a:rPr lang="en-US" altLang="zh-CN" sz="2000" b="1">
                <a:solidFill>
                  <a:srgbClr val="000066"/>
                </a:solidFill>
                <a:effectLst>
                  <a:outerShdw blurRad="38100" dist="38100" dir="2700000" algn="tl">
                    <a:srgbClr val="C0C0C0"/>
                  </a:outerShdw>
                </a:effectLst>
              </a:rPr>
              <a:t>bcde</a:t>
            </a:r>
          </a:p>
        </p:txBody>
      </p:sp>
      <p:sp>
        <p:nvSpPr>
          <p:cNvPr id="63604" name="Text Box 116"/>
          <p:cNvSpPr txBox="1">
            <a:spLocks noChangeArrowheads="1"/>
          </p:cNvSpPr>
          <p:nvPr/>
        </p:nvSpPr>
        <p:spPr bwMode="auto">
          <a:xfrm>
            <a:off x="3865563" y="5599113"/>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000066"/>
                </a:solidFill>
                <a:effectLst>
                  <a:outerShdw blurRad="38100" dist="38100" dir="2700000" algn="tl">
                    <a:srgbClr val="C0C0C0"/>
                  </a:outerShdw>
                </a:effectLst>
                <a:sym typeface="Symbol" pitchFamily="18" charset="2"/>
              </a:rPr>
              <a:t></a:t>
            </a:r>
            <a:r>
              <a:rPr lang="en-US" altLang="zh-CN" sz="2000" b="1">
                <a:solidFill>
                  <a:srgbClr val="000066"/>
                </a:solidFill>
                <a:effectLst>
                  <a:outerShdw blurRad="38100" dist="38100" dir="2700000" algn="tl">
                    <a:srgbClr val="C0C0C0"/>
                  </a:outerShdw>
                </a:effectLst>
              </a:rPr>
              <a:t>a</a:t>
            </a:r>
            <a:r>
              <a:rPr lang="en-US" altLang="zh-CN" sz="2000" b="1">
                <a:solidFill>
                  <a:srgbClr val="069406"/>
                </a:solidFill>
                <a:effectLst>
                  <a:outerShdw blurRad="38100" dist="38100" dir="2700000" algn="tl">
                    <a:srgbClr val="C0C0C0"/>
                  </a:outerShdw>
                </a:effectLst>
              </a:rPr>
              <a:t>Ab</a:t>
            </a:r>
            <a:r>
              <a:rPr lang="en-US" altLang="zh-CN" sz="2000" b="1">
                <a:solidFill>
                  <a:srgbClr val="000066"/>
                </a:solidFill>
                <a:effectLst>
                  <a:outerShdw blurRad="38100" dist="38100" dir="2700000" algn="tl">
                    <a:srgbClr val="C0C0C0"/>
                  </a:outerShdw>
                </a:effectLst>
              </a:rPr>
              <a:t>cde</a:t>
            </a:r>
          </a:p>
        </p:txBody>
      </p:sp>
      <p:sp>
        <p:nvSpPr>
          <p:cNvPr id="63605" name="Text Box 117"/>
          <p:cNvSpPr txBox="1">
            <a:spLocks noChangeArrowheads="1"/>
          </p:cNvSpPr>
          <p:nvPr/>
        </p:nvSpPr>
        <p:spPr bwMode="auto">
          <a:xfrm>
            <a:off x="5111750" y="5611813"/>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000066"/>
                </a:solidFill>
                <a:effectLst>
                  <a:outerShdw blurRad="38100" dist="38100" dir="2700000" algn="tl">
                    <a:srgbClr val="C0C0C0"/>
                  </a:outerShdw>
                </a:effectLst>
                <a:sym typeface="Symbol" pitchFamily="18" charset="2"/>
              </a:rPr>
              <a:t></a:t>
            </a:r>
            <a:r>
              <a:rPr lang="en-US" altLang="zh-CN" sz="2000" b="1">
                <a:solidFill>
                  <a:srgbClr val="000066"/>
                </a:solidFill>
                <a:effectLst>
                  <a:outerShdw blurRad="38100" dist="38100" dir="2700000" algn="tl">
                    <a:srgbClr val="C0C0C0"/>
                  </a:outerShdw>
                </a:effectLst>
              </a:rPr>
              <a:t>aAc</a:t>
            </a:r>
            <a:r>
              <a:rPr lang="en-US" altLang="zh-CN" sz="2000" b="1">
                <a:solidFill>
                  <a:srgbClr val="069406"/>
                </a:solidFill>
                <a:effectLst>
                  <a:outerShdw blurRad="38100" dist="38100" dir="2700000" algn="tl">
                    <a:srgbClr val="C0C0C0"/>
                  </a:outerShdw>
                </a:effectLst>
              </a:rPr>
              <a:t>d</a:t>
            </a:r>
            <a:r>
              <a:rPr lang="en-US" altLang="zh-CN" sz="2000" b="1">
                <a:solidFill>
                  <a:srgbClr val="000066"/>
                </a:solidFill>
                <a:effectLst>
                  <a:outerShdw blurRad="38100" dist="38100" dir="2700000" algn="tl">
                    <a:srgbClr val="C0C0C0"/>
                  </a:outerShdw>
                </a:effectLst>
              </a:rPr>
              <a:t>e</a:t>
            </a:r>
          </a:p>
        </p:txBody>
      </p:sp>
      <p:sp>
        <p:nvSpPr>
          <p:cNvPr id="63606" name="Text Box 118"/>
          <p:cNvSpPr txBox="1">
            <a:spLocks noChangeArrowheads="1"/>
          </p:cNvSpPr>
          <p:nvPr/>
        </p:nvSpPr>
        <p:spPr bwMode="auto">
          <a:xfrm>
            <a:off x="6202363" y="5627688"/>
            <a:ext cx="1241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000066"/>
                </a:solidFill>
                <a:effectLst>
                  <a:outerShdw blurRad="38100" dist="38100" dir="2700000" algn="tl">
                    <a:srgbClr val="C0C0C0"/>
                  </a:outerShdw>
                </a:effectLst>
                <a:sym typeface="Symbol" pitchFamily="18" charset="2"/>
              </a:rPr>
              <a:t></a:t>
            </a:r>
            <a:r>
              <a:rPr lang="en-US" altLang="zh-CN" sz="2000" b="1">
                <a:solidFill>
                  <a:srgbClr val="069406"/>
                </a:solidFill>
                <a:effectLst>
                  <a:outerShdw blurRad="38100" dist="38100" dir="2700000" algn="tl">
                    <a:srgbClr val="C0C0C0"/>
                  </a:outerShdw>
                </a:effectLst>
              </a:rPr>
              <a:t>aAcBe</a:t>
            </a:r>
            <a:endParaRPr lang="en-US" altLang="zh-CN" sz="2000" b="1">
              <a:solidFill>
                <a:srgbClr val="000066"/>
              </a:solidFill>
              <a:effectLst>
                <a:outerShdw blurRad="38100" dist="38100" dir="2700000" algn="tl">
                  <a:srgbClr val="C0C0C0"/>
                </a:outerShdw>
              </a:effectLst>
            </a:endParaRPr>
          </a:p>
        </p:txBody>
      </p:sp>
      <p:sp>
        <p:nvSpPr>
          <p:cNvPr id="63607" name="Text Box 119"/>
          <p:cNvSpPr txBox="1">
            <a:spLocks noChangeArrowheads="1"/>
          </p:cNvSpPr>
          <p:nvPr/>
        </p:nvSpPr>
        <p:spPr bwMode="auto">
          <a:xfrm>
            <a:off x="7307263" y="5634038"/>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000066"/>
                </a:solidFill>
                <a:effectLst>
                  <a:outerShdw blurRad="38100" dist="38100" dir="2700000" algn="tl">
                    <a:srgbClr val="C0C0C0"/>
                  </a:outerShdw>
                </a:effectLst>
                <a:sym typeface="Symbol" pitchFamily="18" charset="2"/>
              </a:rPr>
              <a:t></a:t>
            </a:r>
            <a:r>
              <a:rPr lang="en-US" altLang="zh-CN" sz="2000" b="1">
                <a:solidFill>
                  <a:srgbClr val="000066"/>
                </a:solidFill>
                <a:effectLst>
                  <a:outerShdw blurRad="38100" dist="38100" dir="2700000" algn="tl">
                    <a:srgbClr val="C0C0C0"/>
                  </a:outerShdw>
                </a:effectLst>
              </a:rPr>
              <a:t> 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63602"/>
                                        </p:tgtEl>
                                        <p:attrNameLst>
                                          <p:attrName>style.visibility</p:attrName>
                                        </p:attrNameLst>
                                      </p:cBhvr>
                                      <p:to>
                                        <p:strVal val="visible"/>
                                      </p:to>
                                    </p:set>
                                    <p:anim calcmode="lin" valueType="num">
                                      <p:cBhvr>
                                        <p:cTn id="7" dur="500" fill="hold"/>
                                        <p:tgtEl>
                                          <p:spTgt spid="63602"/>
                                        </p:tgtEl>
                                        <p:attrNameLst>
                                          <p:attrName>ppt_w</p:attrName>
                                        </p:attrNameLst>
                                      </p:cBhvr>
                                      <p:tavLst>
                                        <p:tav tm="0">
                                          <p:val>
                                            <p:fltVal val="0"/>
                                          </p:val>
                                        </p:tav>
                                        <p:tav tm="100000">
                                          <p:val>
                                            <p:strVal val="#ppt_w"/>
                                          </p:val>
                                        </p:tav>
                                      </p:tavLst>
                                    </p:anim>
                                    <p:anim calcmode="lin" valueType="num">
                                      <p:cBhvr>
                                        <p:cTn id="8" dur="500" fill="hold"/>
                                        <p:tgtEl>
                                          <p:spTgt spid="63602"/>
                                        </p:tgtEl>
                                        <p:attrNameLst>
                                          <p:attrName>ppt_h</p:attrName>
                                        </p:attrNameLst>
                                      </p:cBhvr>
                                      <p:tavLst>
                                        <p:tav tm="0">
                                          <p:val>
                                            <p:fltVal val="0"/>
                                          </p:val>
                                        </p:tav>
                                        <p:tav tm="100000">
                                          <p:val>
                                            <p:strVal val="#ppt_h"/>
                                          </p:val>
                                        </p:tav>
                                      </p:tavLst>
                                    </p:anim>
                                    <p:anim calcmode="lin" valueType="num">
                                      <p:cBhvr>
                                        <p:cTn id="9" dur="500" fill="hold"/>
                                        <p:tgtEl>
                                          <p:spTgt spid="63602"/>
                                        </p:tgtEl>
                                        <p:attrNameLst>
                                          <p:attrName>style.rotation</p:attrName>
                                        </p:attrNameLst>
                                      </p:cBhvr>
                                      <p:tavLst>
                                        <p:tav tm="0">
                                          <p:val>
                                            <p:fltVal val="360"/>
                                          </p:val>
                                        </p:tav>
                                        <p:tav tm="100000">
                                          <p:val>
                                            <p:fltVal val="0"/>
                                          </p:val>
                                        </p:tav>
                                      </p:tavLst>
                                    </p:anim>
                                    <p:animEffect transition="in" filter="fade">
                                      <p:cBhvr>
                                        <p:cTn id="10" dur="500"/>
                                        <p:tgtEl>
                                          <p:spTgt spid="6360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9" presetClass="entr" presetSubtype="0" fill="hold" nodeType="clickEffect">
                                  <p:stCondLst>
                                    <p:cond delay="0"/>
                                  </p:stCondLst>
                                  <p:childTnLst>
                                    <p:set>
                                      <p:cBhvr>
                                        <p:cTn id="14" dur="1" fill="hold">
                                          <p:stCondLst>
                                            <p:cond delay="0"/>
                                          </p:stCondLst>
                                        </p:cTn>
                                        <p:tgtEl>
                                          <p:spTgt spid="63610"/>
                                        </p:tgtEl>
                                        <p:attrNameLst>
                                          <p:attrName>style.visibility</p:attrName>
                                        </p:attrNameLst>
                                      </p:cBhvr>
                                      <p:to>
                                        <p:strVal val="visible"/>
                                      </p:to>
                                    </p:set>
                                    <p:anim calcmode="lin" valueType="num">
                                      <p:cBhvr>
                                        <p:cTn id="15" dur="1000" fill="hold"/>
                                        <p:tgtEl>
                                          <p:spTgt spid="63610"/>
                                        </p:tgtEl>
                                        <p:attrNameLst>
                                          <p:attrName>ppt_x</p:attrName>
                                        </p:attrNameLst>
                                      </p:cBhvr>
                                      <p:tavLst>
                                        <p:tav tm="0">
                                          <p:val>
                                            <p:strVal val="#ppt_x-.2"/>
                                          </p:val>
                                        </p:tav>
                                        <p:tav tm="100000">
                                          <p:val>
                                            <p:strVal val="#ppt_x"/>
                                          </p:val>
                                        </p:tav>
                                      </p:tavLst>
                                    </p:anim>
                                    <p:anim calcmode="lin" valueType="num">
                                      <p:cBhvr>
                                        <p:cTn id="16" dur="1000" fill="hold"/>
                                        <p:tgtEl>
                                          <p:spTgt spid="63610"/>
                                        </p:tgtEl>
                                        <p:attrNameLst>
                                          <p:attrName>ppt_y</p:attrName>
                                        </p:attrNameLst>
                                      </p:cBhvr>
                                      <p:tavLst>
                                        <p:tav tm="0">
                                          <p:val>
                                            <p:strVal val="#ppt_y"/>
                                          </p:val>
                                        </p:tav>
                                        <p:tav tm="100000">
                                          <p:val>
                                            <p:strVal val="#ppt_y"/>
                                          </p:val>
                                        </p:tav>
                                      </p:tavLst>
                                    </p:anim>
                                    <p:animEffect transition="in" filter="wipe(right)" prLst="gradientSize: 0.1">
                                      <p:cBhvr>
                                        <p:cTn id="17" dur="1000"/>
                                        <p:tgtEl>
                                          <p:spTgt spid="636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4" presetClass="entr" presetSubtype="0" fill="hold" grpId="0" nodeType="clickEffect">
                                  <p:stCondLst>
                                    <p:cond delay="0"/>
                                  </p:stCondLst>
                                  <p:childTnLst>
                                    <p:set>
                                      <p:cBhvr>
                                        <p:cTn id="21" dur="1" fill="hold">
                                          <p:stCondLst>
                                            <p:cond delay="0"/>
                                          </p:stCondLst>
                                        </p:cTn>
                                        <p:tgtEl>
                                          <p:spTgt spid="63603"/>
                                        </p:tgtEl>
                                        <p:attrNameLst>
                                          <p:attrName>style.visibility</p:attrName>
                                        </p:attrNameLst>
                                      </p:cBhvr>
                                      <p:to>
                                        <p:strVal val="visible"/>
                                      </p:to>
                                    </p:set>
                                    <p:anim from="(-#ppt_w/2)" to="(#ppt_x)" calcmode="lin" valueType="num">
                                      <p:cBhvr>
                                        <p:cTn id="22" dur="600" fill="hold">
                                          <p:stCondLst>
                                            <p:cond delay="0"/>
                                          </p:stCondLst>
                                        </p:cTn>
                                        <p:tgtEl>
                                          <p:spTgt spid="63603"/>
                                        </p:tgtEl>
                                        <p:attrNameLst>
                                          <p:attrName>ppt_x</p:attrName>
                                        </p:attrNameLst>
                                      </p:cBhvr>
                                    </p:anim>
                                    <p:anim from="0" to="-1.0" calcmode="lin" valueType="num">
                                      <p:cBhvr>
                                        <p:cTn id="23" dur="200" decel="50000" autoRev="1" fill="hold">
                                          <p:stCondLst>
                                            <p:cond delay="600"/>
                                          </p:stCondLst>
                                        </p:cTn>
                                        <p:tgtEl>
                                          <p:spTgt spid="63603"/>
                                        </p:tgtEl>
                                        <p:attrNameLst>
                                          <p:attrName>xshear</p:attrName>
                                        </p:attrNameLst>
                                      </p:cBhvr>
                                    </p:anim>
                                    <p:animScale>
                                      <p:cBhvr>
                                        <p:cTn id="24" dur="200" decel="100000" autoRev="1" fill="hold">
                                          <p:stCondLst>
                                            <p:cond delay="600"/>
                                          </p:stCondLst>
                                        </p:cTn>
                                        <p:tgtEl>
                                          <p:spTgt spid="63603"/>
                                        </p:tgtEl>
                                      </p:cBhvr>
                                      <p:from x="100000" y="100000"/>
                                      <p:to x="80000" y="100000"/>
                                    </p:animScale>
                                    <p:anim by="(#ppt_h/3+#ppt_w*0.1)" calcmode="lin" valueType="num">
                                      <p:cBhvr additive="sum">
                                        <p:cTn id="25" dur="200" decel="100000" autoRev="1" fill="hold">
                                          <p:stCondLst>
                                            <p:cond delay="600"/>
                                          </p:stCondLst>
                                        </p:cTn>
                                        <p:tgtEl>
                                          <p:spTgt spid="63603"/>
                                        </p:tgtEl>
                                        <p:attrNameLst>
                                          <p:attrName>ppt_x</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4" presetClass="entr" presetSubtype="0" fill="hold" grpId="0" nodeType="clickEffect">
                                  <p:stCondLst>
                                    <p:cond delay="0"/>
                                  </p:stCondLst>
                                  <p:childTnLst>
                                    <p:set>
                                      <p:cBhvr>
                                        <p:cTn id="29" dur="1" fill="hold">
                                          <p:stCondLst>
                                            <p:cond delay="0"/>
                                          </p:stCondLst>
                                        </p:cTn>
                                        <p:tgtEl>
                                          <p:spTgt spid="63604"/>
                                        </p:tgtEl>
                                        <p:attrNameLst>
                                          <p:attrName>style.visibility</p:attrName>
                                        </p:attrNameLst>
                                      </p:cBhvr>
                                      <p:to>
                                        <p:strVal val="visible"/>
                                      </p:to>
                                    </p:set>
                                    <p:anim from="(-#ppt_w/2)" to="(#ppt_x)" calcmode="lin" valueType="num">
                                      <p:cBhvr>
                                        <p:cTn id="30" dur="600" fill="hold">
                                          <p:stCondLst>
                                            <p:cond delay="0"/>
                                          </p:stCondLst>
                                        </p:cTn>
                                        <p:tgtEl>
                                          <p:spTgt spid="63604"/>
                                        </p:tgtEl>
                                        <p:attrNameLst>
                                          <p:attrName>ppt_x</p:attrName>
                                        </p:attrNameLst>
                                      </p:cBhvr>
                                    </p:anim>
                                    <p:anim from="0" to="-1.0" calcmode="lin" valueType="num">
                                      <p:cBhvr>
                                        <p:cTn id="31" dur="200" decel="50000" autoRev="1" fill="hold">
                                          <p:stCondLst>
                                            <p:cond delay="600"/>
                                          </p:stCondLst>
                                        </p:cTn>
                                        <p:tgtEl>
                                          <p:spTgt spid="63604"/>
                                        </p:tgtEl>
                                        <p:attrNameLst>
                                          <p:attrName>xshear</p:attrName>
                                        </p:attrNameLst>
                                      </p:cBhvr>
                                    </p:anim>
                                    <p:animScale>
                                      <p:cBhvr>
                                        <p:cTn id="32" dur="200" decel="100000" autoRev="1" fill="hold">
                                          <p:stCondLst>
                                            <p:cond delay="600"/>
                                          </p:stCondLst>
                                        </p:cTn>
                                        <p:tgtEl>
                                          <p:spTgt spid="63604"/>
                                        </p:tgtEl>
                                      </p:cBhvr>
                                      <p:from x="100000" y="100000"/>
                                      <p:to x="80000" y="100000"/>
                                    </p:animScale>
                                    <p:anim by="(#ppt_h/3+#ppt_w*0.1)" calcmode="lin" valueType="num">
                                      <p:cBhvr additive="sum">
                                        <p:cTn id="33" dur="200" decel="100000" autoRev="1" fill="hold">
                                          <p:stCondLst>
                                            <p:cond delay="600"/>
                                          </p:stCondLst>
                                        </p:cTn>
                                        <p:tgtEl>
                                          <p:spTgt spid="63604"/>
                                        </p:tgtEl>
                                        <p:attrNameLst>
                                          <p:attrName>ppt_x</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4" presetClass="entr" presetSubtype="0" fill="hold" grpId="0" nodeType="clickEffect">
                                  <p:stCondLst>
                                    <p:cond delay="0"/>
                                  </p:stCondLst>
                                  <p:childTnLst>
                                    <p:set>
                                      <p:cBhvr>
                                        <p:cTn id="37" dur="1" fill="hold">
                                          <p:stCondLst>
                                            <p:cond delay="0"/>
                                          </p:stCondLst>
                                        </p:cTn>
                                        <p:tgtEl>
                                          <p:spTgt spid="63605"/>
                                        </p:tgtEl>
                                        <p:attrNameLst>
                                          <p:attrName>style.visibility</p:attrName>
                                        </p:attrNameLst>
                                      </p:cBhvr>
                                      <p:to>
                                        <p:strVal val="visible"/>
                                      </p:to>
                                    </p:set>
                                    <p:anim from="(-#ppt_w/2)" to="(#ppt_x)" calcmode="lin" valueType="num">
                                      <p:cBhvr>
                                        <p:cTn id="38" dur="600" fill="hold">
                                          <p:stCondLst>
                                            <p:cond delay="0"/>
                                          </p:stCondLst>
                                        </p:cTn>
                                        <p:tgtEl>
                                          <p:spTgt spid="63605"/>
                                        </p:tgtEl>
                                        <p:attrNameLst>
                                          <p:attrName>ppt_x</p:attrName>
                                        </p:attrNameLst>
                                      </p:cBhvr>
                                    </p:anim>
                                    <p:anim from="0" to="-1.0" calcmode="lin" valueType="num">
                                      <p:cBhvr>
                                        <p:cTn id="39" dur="200" decel="50000" autoRev="1" fill="hold">
                                          <p:stCondLst>
                                            <p:cond delay="600"/>
                                          </p:stCondLst>
                                        </p:cTn>
                                        <p:tgtEl>
                                          <p:spTgt spid="63605"/>
                                        </p:tgtEl>
                                        <p:attrNameLst>
                                          <p:attrName>xshear</p:attrName>
                                        </p:attrNameLst>
                                      </p:cBhvr>
                                    </p:anim>
                                    <p:animScale>
                                      <p:cBhvr>
                                        <p:cTn id="40" dur="200" decel="100000" autoRev="1" fill="hold">
                                          <p:stCondLst>
                                            <p:cond delay="600"/>
                                          </p:stCondLst>
                                        </p:cTn>
                                        <p:tgtEl>
                                          <p:spTgt spid="63605"/>
                                        </p:tgtEl>
                                      </p:cBhvr>
                                      <p:from x="100000" y="100000"/>
                                      <p:to x="80000" y="100000"/>
                                    </p:animScale>
                                    <p:anim by="(#ppt_h/3+#ppt_w*0.1)" calcmode="lin" valueType="num">
                                      <p:cBhvr additive="sum">
                                        <p:cTn id="41" dur="200" decel="100000" autoRev="1" fill="hold">
                                          <p:stCondLst>
                                            <p:cond delay="600"/>
                                          </p:stCondLst>
                                        </p:cTn>
                                        <p:tgtEl>
                                          <p:spTgt spid="63605"/>
                                        </p:tgtEl>
                                        <p:attrNameLst>
                                          <p:attrName>ppt_x</p:attrName>
                                        </p:attrNameLst>
                                      </p:cBhvr>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34" presetClass="entr" presetSubtype="0" fill="hold" grpId="0" nodeType="clickEffect">
                                  <p:stCondLst>
                                    <p:cond delay="0"/>
                                  </p:stCondLst>
                                  <p:childTnLst>
                                    <p:set>
                                      <p:cBhvr>
                                        <p:cTn id="45" dur="1" fill="hold">
                                          <p:stCondLst>
                                            <p:cond delay="0"/>
                                          </p:stCondLst>
                                        </p:cTn>
                                        <p:tgtEl>
                                          <p:spTgt spid="63606"/>
                                        </p:tgtEl>
                                        <p:attrNameLst>
                                          <p:attrName>style.visibility</p:attrName>
                                        </p:attrNameLst>
                                      </p:cBhvr>
                                      <p:to>
                                        <p:strVal val="visible"/>
                                      </p:to>
                                    </p:set>
                                    <p:anim from="(-#ppt_w/2)" to="(#ppt_x)" calcmode="lin" valueType="num">
                                      <p:cBhvr>
                                        <p:cTn id="46" dur="600" fill="hold">
                                          <p:stCondLst>
                                            <p:cond delay="0"/>
                                          </p:stCondLst>
                                        </p:cTn>
                                        <p:tgtEl>
                                          <p:spTgt spid="63606"/>
                                        </p:tgtEl>
                                        <p:attrNameLst>
                                          <p:attrName>ppt_x</p:attrName>
                                        </p:attrNameLst>
                                      </p:cBhvr>
                                    </p:anim>
                                    <p:anim from="0" to="-1.0" calcmode="lin" valueType="num">
                                      <p:cBhvr>
                                        <p:cTn id="47" dur="200" decel="50000" autoRev="1" fill="hold">
                                          <p:stCondLst>
                                            <p:cond delay="600"/>
                                          </p:stCondLst>
                                        </p:cTn>
                                        <p:tgtEl>
                                          <p:spTgt spid="63606"/>
                                        </p:tgtEl>
                                        <p:attrNameLst>
                                          <p:attrName>xshear</p:attrName>
                                        </p:attrNameLst>
                                      </p:cBhvr>
                                    </p:anim>
                                    <p:animScale>
                                      <p:cBhvr>
                                        <p:cTn id="48" dur="200" decel="100000" autoRev="1" fill="hold">
                                          <p:stCondLst>
                                            <p:cond delay="600"/>
                                          </p:stCondLst>
                                        </p:cTn>
                                        <p:tgtEl>
                                          <p:spTgt spid="63606"/>
                                        </p:tgtEl>
                                      </p:cBhvr>
                                      <p:from x="100000" y="100000"/>
                                      <p:to x="80000" y="100000"/>
                                    </p:animScale>
                                    <p:anim by="(#ppt_h/3+#ppt_w*0.1)" calcmode="lin" valueType="num">
                                      <p:cBhvr additive="sum">
                                        <p:cTn id="49" dur="200" decel="100000" autoRev="1" fill="hold">
                                          <p:stCondLst>
                                            <p:cond delay="600"/>
                                          </p:stCondLst>
                                        </p:cTn>
                                        <p:tgtEl>
                                          <p:spTgt spid="63606"/>
                                        </p:tgtEl>
                                        <p:attrNameLst>
                                          <p:attrName>ppt_x</p:attrName>
                                        </p:attrNameLst>
                                      </p:cBhvr>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4" presetClass="entr" presetSubtype="0" fill="hold" grpId="0" nodeType="clickEffect">
                                  <p:stCondLst>
                                    <p:cond delay="0"/>
                                  </p:stCondLst>
                                  <p:childTnLst>
                                    <p:set>
                                      <p:cBhvr>
                                        <p:cTn id="53" dur="1" fill="hold">
                                          <p:stCondLst>
                                            <p:cond delay="0"/>
                                          </p:stCondLst>
                                        </p:cTn>
                                        <p:tgtEl>
                                          <p:spTgt spid="63607"/>
                                        </p:tgtEl>
                                        <p:attrNameLst>
                                          <p:attrName>style.visibility</p:attrName>
                                        </p:attrNameLst>
                                      </p:cBhvr>
                                      <p:to>
                                        <p:strVal val="visible"/>
                                      </p:to>
                                    </p:set>
                                    <p:anim from="(-#ppt_w/2)" to="(#ppt_x)" calcmode="lin" valueType="num">
                                      <p:cBhvr>
                                        <p:cTn id="54" dur="600" fill="hold">
                                          <p:stCondLst>
                                            <p:cond delay="0"/>
                                          </p:stCondLst>
                                        </p:cTn>
                                        <p:tgtEl>
                                          <p:spTgt spid="63607"/>
                                        </p:tgtEl>
                                        <p:attrNameLst>
                                          <p:attrName>ppt_x</p:attrName>
                                        </p:attrNameLst>
                                      </p:cBhvr>
                                    </p:anim>
                                    <p:anim from="0" to="-1.0" calcmode="lin" valueType="num">
                                      <p:cBhvr>
                                        <p:cTn id="55" dur="200" decel="50000" autoRev="1" fill="hold">
                                          <p:stCondLst>
                                            <p:cond delay="600"/>
                                          </p:stCondLst>
                                        </p:cTn>
                                        <p:tgtEl>
                                          <p:spTgt spid="63607"/>
                                        </p:tgtEl>
                                        <p:attrNameLst>
                                          <p:attrName>xshear</p:attrName>
                                        </p:attrNameLst>
                                      </p:cBhvr>
                                    </p:anim>
                                    <p:animScale>
                                      <p:cBhvr>
                                        <p:cTn id="56" dur="200" decel="100000" autoRev="1" fill="hold">
                                          <p:stCondLst>
                                            <p:cond delay="600"/>
                                          </p:stCondLst>
                                        </p:cTn>
                                        <p:tgtEl>
                                          <p:spTgt spid="63607"/>
                                        </p:tgtEl>
                                      </p:cBhvr>
                                      <p:from x="100000" y="100000"/>
                                      <p:to x="80000" y="100000"/>
                                    </p:animScale>
                                    <p:anim by="(#ppt_h/3+#ppt_w*0.1)" calcmode="lin" valueType="num">
                                      <p:cBhvr additive="sum">
                                        <p:cTn id="57" dur="200" decel="100000" autoRev="1" fill="hold">
                                          <p:stCondLst>
                                            <p:cond delay="600"/>
                                          </p:stCondLst>
                                        </p:cTn>
                                        <p:tgtEl>
                                          <p:spTgt spid="6360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03" grpId="0"/>
      <p:bldP spid="63604" grpId="0"/>
      <p:bldP spid="63605" grpId="0"/>
      <p:bldP spid="63606" grpId="0"/>
      <p:bldP spid="6360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5C2B56E0-590B-4E59-82B4-37C854E2B389}" type="slidenum">
              <a:rPr lang="en-US" altLang="zh-CN"/>
              <a:pPr/>
              <a:t>12</a:t>
            </a:fld>
            <a:endParaRPr lang="en-US" altLang="zh-CN"/>
          </a:p>
        </p:txBody>
      </p:sp>
      <p:grpSp>
        <p:nvGrpSpPr>
          <p:cNvPr id="16387" name="Group 4"/>
          <p:cNvGrpSpPr>
            <a:grpSpLocks/>
          </p:cNvGrpSpPr>
          <p:nvPr/>
        </p:nvGrpSpPr>
        <p:grpSpPr bwMode="auto">
          <a:xfrm>
            <a:off x="1476375" y="1196975"/>
            <a:ext cx="6119813" cy="2808288"/>
            <a:chOff x="2828" y="3189"/>
            <a:chExt cx="6142" cy="2662"/>
          </a:xfrm>
        </p:grpSpPr>
        <p:sp>
          <p:nvSpPr>
            <p:cNvPr id="16397" name="Oval 5"/>
            <p:cNvSpPr>
              <a:spLocks noChangeArrowheads="1"/>
            </p:cNvSpPr>
            <p:nvPr/>
          </p:nvSpPr>
          <p:spPr bwMode="auto">
            <a:xfrm>
              <a:off x="3232" y="3316"/>
              <a:ext cx="450" cy="453"/>
            </a:xfrm>
            <a:prstGeom prst="ellipse">
              <a:avLst/>
            </a:prstGeom>
            <a:solidFill>
              <a:srgbClr val="FFFFFF"/>
            </a:solidFill>
            <a:ln w="21590">
              <a:solidFill>
                <a:srgbClr val="000000"/>
              </a:solidFill>
              <a:round/>
              <a:headEnd/>
              <a:tailEnd/>
            </a:ln>
          </p:spPr>
          <p:txBody>
            <a:bodyPr/>
            <a:lstStyle/>
            <a:p>
              <a:endParaRPr lang="zh-CN" altLang="en-US"/>
            </a:p>
          </p:txBody>
        </p:sp>
        <p:sp>
          <p:nvSpPr>
            <p:cNvPr id="75782" name="Text Box 6"/>
            <p:cNvSpPr txBox="1">
              <a:spLocks noChangeArrowheads="1"/>
            </p:cNvSpPr>
            <p:nvPr/>
          </p:nvSpPr>
          <p:spPr bwMode="auto">
            <a:xfrm>
              <a:off x="3247" y="3324"/>
              <a:ext cx="40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defRPr/>
              </a:pPr>
              <a:r>
                <a:rPr lang="en-US" altLang="zh-CN" b="1">
                  <a:latin typeface="Times New Roman" pitchFamily="18" charset="0"/>
                </a:rPr>
                <a:t>0</a:t>
              </a:r>
              <a:endParaRPr lang="en-US" altLang="zh-CN" b="1"/>
            </a:p>
          </p:txBody>
        </p:sp>
        <p:grpSp>
          <p:nvGrpSpPr>
            <p:cNvPr id="16399" name="Group 7"/>
            <p:cNvGrpSpPr>
              <a:grpSpLocks/>
            </p:cNvGrpSpPr>
            <p:nvPr/>
          </p:nvGrpSpPr>
          <p:grpSpPr bwMode="auto">
            <a:xfrm>
              <a:off x="4417" y="3319"/>
              <a:ext cx="524" cy="517"/>
              <a:chOff x="3930" y="8067"/>
              <a:chExt cx="524" cy="517"/>
            </a:xfrm>
          </p:grpSpPr>
          <p:sp>
            <p:nvSpPr>
              <p:cNvPr id="16451" name="Oval 8"/>
              <p:cNvSpPr>
                <a:spLocks noChangeArrowheads="1"/>
              </p:cNvSpPr>
              <p:nvPr/>
            </p:nvSpPr>
            <p:spPr bwMode="auto">
              <a:xfrm>
                <a:off x="3960" y="8097"/>
                <a:ext cx="450" cy="453"/>
              </a:xfrm>
              <a:prstGeom prst="ellipse">
                <a:avLst/>
              </a:prstGeom>
              <a:noFill/>
              <a:ln w="21590">
                <a:solidFill>
                  <a:srgbClr val="000000"/>
                </a:solidFill>
                <a:round/>
                <a:headEnd/>
                <a:tailEn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16452" name="Oval 9"/>
              <p:cNvSpPr>
                <a:spLocks noChangeArrowheads="1"/>
              </p:cNvSpPr>
              <p:nvPr/>
            </p:nvSpPr>
            <p:spPr bwMode="auto">
              <a:xfrm>
                <a:off x="3930" y="8067"/>
                <a:ext cx="510" cy="517"/>
              </a:xfrm>
              <a:prstGeom prst="ellipse">
                <a:avLst/>
              </a:prstGeom>
              <a:noFill/>
              <a:ln w="2159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6" name="Text Box 10"/>
              <p:cNvSpPr txBox="1">
                <a:spLocks noChangeArrowheads="1"/>
              </p:cNvSpPr>
              <p:nvPr/>
            </p:nvSpPr>
            <p:spPr bwMode="auto">
              <a:xfrm>
                <a:off x="3958" y="8112"/>
                <a:ext cx="496"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defRPr/>
                </a:pPr>
                <a:r>
                  <a:rPr lang="en-US" altLang="zh-CN" b="1">
                    <a:latin typeface="Times New Roman" pitchFamily="18" charset="0"/>
                  </a:rPr>
                  <a:t>1</a:t>
                </a:r>
                <a:endParaRPr lang="en-US" altLang="zh-CN" b="1"/>
              </a:p>
            </p:txBody>
          </p:sp>
        </p:grpSp>
        <p:sp>
          <p:nvSpPr>
            <p:cNvPr id="75787" name="Text Box 11"/>
            <p:cNvSpPr txBox="1">
              <a:spLocks noChangeArrowheads="1"/>
            </p:cNvSpPr>
            <p:nvPr/>
          </p:nvSpPr>
          <p:spPr bwMode="auto">
            <a:xfrm>
              <a:off x="2828" y="3294"/>
              <a:ext cx="537"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lgn="just">
                <a:defRPr/>
              </a:pPr>
              <a:r>
                <a:rPr lang="en-US" altLang="zh-CN" sz="2000" b="1">
                  <a:latin typeface="Times New Roman" pitchFamily="18" charset="0"/>
                  <a:sym typeface="Symbol" pitchFamily="18" charset="2"/>
                </a:rPr>
                <a:t></a:t>
              </a:r>
              <a:endParaRPr lang="en-US" altLang="zh-CN" sz="2000" b="1"/>
            </a:p>
          </p:txBody>
        </p:sp>
        <p:sp>
          <p:nvSpPr>
            <p:cNvPr id="75788" name="Text Box 12"/>
            <p:cNvSpPr txBox="1">
              <a:spLocks noChangeArrowheads="1"/>
            </p:cNvSpPr>
            <p:nvPr/>
          </p:nvSpPr>
          <p:spPr bwMode="auto">
            <a:xfrm>
              <a:off x="3142" y="3737"/>
              <a:ext cx="40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lgn="just">
                <a:defRPr/>
              </a:pPr>
              <a:r>
                <a:rPr lang="en-US" altLang="zh-CN" b="1">
                  <a:latin typeface="Times New Roman" pitchFamily="18" charset="0"/>
                </a:rPr>
                <a:t>a</a:t>
              </a:r>
              <a:endParaRPr lang="en-US" altLang="zh-CN" b="1"/>
            </a:p>
          </p:txBody>
        </p:sp>
        <p:sp>
          <p:nvSpPr>
            <p:cNvPr id="75789" name="Text Box 13"/>
            <p:cNvSpPr txBox="1">
              <a:spLocks noChangeArrowheads="1"/>
            </p:cNvSpPr>
            <p:nvPr/>
          </p:nvSpPr>
          <p:spPr bwMode="auto">
            <a:xfrm>
              <a:off x="4358" y="4731"/>
              <a:ext cx="40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lgn="just">
                <a:defRPr/>
              </a:pPr>
              <a:r>
                <a:rPr lang="en-US" altLang="zh-CN" b="1">
                  <a:latin typeface="Times New Roman" pitchFamily="18" charset="0"/>
                </a:rPr>
                <a:t>b</a:t>
              </a:r>
            </a:p>
          </p:txBody>
        </p:sp>
        <p:sp>
          <p:nvSpPr>
            <p:cNvPr id="75790" name="Text Box 14"/>
            <p:cNvSpPr txBox="1">
              <a:spLocks noChangeArrowheads="1"/>
            </p:cNvSpPr>
            <p:nvPr/>
          </p:nvSpPr>
          <p:spPr bwMode="auto">
            <a:xfrm>
              <a:off x="3817" y="3209"/>
              <a:ext cx="40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lgn="just">
                <a:defRPr/>
              </a:pPr>
              <a:r>
                <a:rPr lang="en-US" altLang="zh-CN" b="1">
                  <a:latin typeface="Times New Roman" pitchFamily="18" charset="0"/>
                </a:rPr>
                <a:t>S</a:t>
              </a:r>
              <a:endParaRPr lang="en-US" altLang="zh-CN" b="1"/>
            </a:p>
          </p:txBody>
        </p:sp>
        <p:sp>
          <p:nvSpPr>
            <p:cNvPr id="75791" name="Text Box 15"/>
            <p:cNvSpPr txBox="1">
              <a:spLocks noChangeArrowheads="1"/>
            </p:cNvSpPr>
            <p:nvPr/>
          </p:nvSpPr>
          <p:spPr bwMode="auto">
            <a:xfrm>
              <a:off x="3142" y="4740"/>
              <a:ext cx="40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lgn="just">
                <a:defRPr/>
              </a:pPr>
              <a:r>
                <a:rPr lang="en-US" altLang="zh-CN" b="1">
                  <a:latin typeface="Times New Roman" pitchFamily="18" charset="0"/>
                </a:rPr>
                <a:t>b</a:t>
              </a:r>
              <a:endParaRPr lang="en-US" altLang="zh-CN" b="1"/>
            </a:p>
          </p:txBody>
        </p:sp>
        <p:sp>
          <p:nvSpPr>
            <p:cNvPr id="16405" name="Oval 16"/>
            <p:cNvSpPr>
              <a:spLocks noChangeArrowheads="1"/>
            </p:cNvSpPr>
            <p:nvPr/>
          </p:nvSpPr>
          <p:spPr bwMode="auto">
            <a:xfrm>
              <a:off x="3231" y="4300"/>
              <a:ext cx="450" cy="453"/>
            </a:xfrm>
            <a:prstGeom prst="ellipse">
              <a:avLst/>
            </a:prstGeom>
            <a:solidFill>
              <a:srgbClr val="FFFFFF"/>
            </a:solidFill>
            <a:ln w="21590">
              <a:solidFill>
                <a:srgbClr val="000000"/>
              </a:solidFill>
              <a:round/>
              <a:headEnd/>
              <a:tailEnd/>
            </a:ln>
          </p:spPr>
          <p:txBody>
            <a:bodyPr/>
            <a:lstStyle/>
            <a:p>
              <a:endParaRPr lang="zh-CN" altLang="en-US"/>
            </a:p>
          </p:txBody>
        </p:sp>
        <p:sp>
          <p:nvSpPr>
            <p:cNvPr id="75793" name="Text Box 17"/>
            <p:cNvSpPr txBox="1">
              <a:spLocks noChangeArrowheads="1"/>
            </p:cNvSpPr>
            <p:nvPr/>
          </p:nvSpPr>
          <p:spPr bwMode="auto">
            <a:xfrm>
              <a:off x="3245" y="4309"/>
              <a:ext cx="406"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defRPr/>
              </a:pPr>
              <a:r>
                <a:rPr lang="en-US" altLang="zh-CN" b="1">
                  <a:latin typeface="Times New Roman" pitchFamily="18" charset="0"/>
                </a:rPr>
                <a:t>2</a:t>
              </a:r>
            </a:p>
          </p:txBody>
        </p:sp>
        <p:grpSp>
          <p:nvGrpSpPr>
            <p:cNvPr id="16407" name="Group 18"/>
            <p:cNvGrpSpPr>
              <a:grpSpLocks/>
            </p:cNvGrpSpPr>
            <p:nvPr/>
          </p:nvGrpSpPr>
          <p:grpSpPr bwMode="auto">
            <a:xfrm>
              <a:off x="4497" y="4336"/>
              <a:ext cx="450" cy="468"/>
              <a:chOff x="4090" y="9315"/>
              <a:chExt cx="450" cy="468"/>
            </a:xfrm>
          </p:grpSpPr>
          <p:sp>
            <p:nvSpPr>
              <p:cNvPr id="16449" name="Oval 19"/>
              <p:cNvSpPr>
                <a:spLocks noChangeArrowheads="1"/>
              </p:cNvSpPr>
              <p:nvPr/>
            </p:nvSpPr>
            <p:spPr bwMode="auto">
              <a:xfrm>
                <a:off x="4090" y="9315"/>
                <a:ext cx="450" cy="453"/>
              </a:xfrm>
              <a:prstGeom prst="ellipse">
                <a:avLst/>
              </a:prstGeom>
              <a:solidFill>
                <a:srgbClr val="FFFFFF"/>
              </a:solidFill>
              <a:ln w="21590">
                <a:solidFill>
                  <a:srgbClr val="000000"/>
                </a:solidFill>
                <a:round/>
                <a:headEnd/>
                <a:tailEnd/>
              </a:ln>
            </p:spPr>
            <p:txBody>
              <a:bodyPr/>
              <a:lstStyle/>
              <a:p>
                <a:endParaRPr lang="zh-CN" altLang="en-US"/>
              </a:p>
            </p:txBody>
          </p:sp>
          <p:sp>
            <p:nvSpPr>
              <p:cNvPr id="75796" name="Text Box 20"/>
              <p:cNvSpPr txBox="1">
                <a:spLocks noChangeArrowheads="1"/>
              </p:cNvSpPr>
              <p:nvPr/>
            </p:nvSpPr>
            <p:spPr bwMode="auto">
              <a:xfrm>
                <a:off x="4105" y="9333"/>
                <a:ext cx="40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defRPr/>
                </a:pPr>
                <a:r>
                  <a:rPr lang="en-US" altLang="zh-CN" b="1">
                    <a:latin typeface="Times New Roman" pitchFamily="18" charset="0"/>
                  </a:rPr>
                  <a:t>3</a:t>
                </a:r>
              </a:p>
            </p:txBody>
          </p:sp>
        </p:grpSp>
        <p:grpSp>
          <p:nvGrpSpPr>
            <p:cNvPr id="16408" name="Group 21"/>
            <p:cNvGrpSpPr>
              <a:grpSpLocks/>
            </p:cNvGrpSpPr>
            <p:nvPr/>
          </p:nvGrpSpPr>
          <p:grpSpPr bwMode="auto">
            <a:xfrm>
              <a:off x="5682" y="4336"/>
              <a:ext cx="450" cy="468"/>
              <a:chOff x="4090" y="9315"/>
              <a:chExt cx="450" cy="468"/>
            </a:xfrm>
          </p:grpSpPr>
          <p:sp>
            <p:nvSpPr>
              <p:cNvPr id="16447" name="Oval 22"/>
              <p:cNvSpPr>
                <a:spLocks noChangeArrowheads="1"/>
              </p:cNvSpPr>
              <p:nvPr/>
            </p:nvSpPr>
            <p:spPr bwMode="auto">
              <a:xfrm>
                <a:off x="4090" y="9315"/>
                <a:ext cx="450" cy="453"/>
              </a:xfrm>
              <a:prstGeom prst="ellipse">
                <a:avLst/>
              </a:prstGeom>
              <a:solidFill>
                <a:srgbClr val="FFFFFF"/>
              </a:solidFill>
              <a:ln w="21590">
                <a:solidFill>
                  <a:srgbClr val="000000"/>
                </a:solidFill>
                <a:round/>
                <a:headEnd/>
                <a:tailEnd/>
              </a:ln>
            </p:spPr>
            <p:txBody>
              <a:bodyPr/>
              <a:lstStyle/>
              <a:p>
                <a:endParaRPr lang="zh-CN" altLang="en-US"/>
              </a:p>
            </p:txBody>
          </p:sp>
          <p:sp>
            <p:nvSpPr>
              <p:cNvPr id="75799" name="Text Box 23"/>
              <p:cNvSpPr txBox="1">
                <a:spLocks noChangeArrowheads="1"/>
              </p:cNvSpPr>
              <p:nvPr/>
            </p:nvSpPr>
            <p:spPr bwMode="auto">
              <a:xfrm>
                <a:off x="4104" y="9333"/>
                <a:ext cx="406"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defRPr/>
                </a:pPr>
                <a:r>
                  <a:rPr lang="en-US" altLang="zh-CN" b="1">
                    <a:latin typeface="Times New Roman" pitchFamily="18" charset="0"/>
                  </a:rPr>
                  <a:t>5</a:t>
                </a:r>
              </a:p>
            </p:txBody>
          </p:sp>
        </p:grpSp>
        <p:grpSp>
          <p:nvGrpSpPr>
            <p:cNvPr id="16409" name="Group 24"/>
            <p:cNvGrpSpPr>
              <a:grpSpLocks/>
            </p:cNvGrpSpPr>
            <p:nvPr/>
          </p:nvGrpSpPr>
          <p:grpSpPr bwMode="auto">
            <a:xfrm>
              <a:off x="6897" y="4321"/>
              <a:ext cx="450" cy="468"/>
              <a:chOff x="4090" y="9315"/>
              <a:chExt cx="450" cy="468"/>
            </a:xfrm>
          </p:grpSpPr>
          <p:sp>
            <p:nvSpPr>
              <p:cNvPr id="16445" name="Oval 25"/>
              <p:cNvSpPr>
                <a:spLocks noChangeArrowheads="1"/>
              </p:cNvSpPr>
              <p:nvPr/>
            </p:nvSpPr>
            <p:spPr bwMode="auto">
              <a:xfrm>
                <a:off x="4090" y="9315"/>
                <a:ext cx="450" cy="453"/>
              </a:xfrm>
              <a:prstGeom prst="ellipse">
                <a:avLst/>
              </a:prstGeom>
              <a:solidFill>
                <a:srgbClr val="FFFFFF"/>
              </a:solidFill>
              <a:ln w="21590">
                <a:solidFill>
                  <a:srgbClr val="000000"/>
                </a:solidFill>
                <a:round/>
                <a:headEnd/>
                <a:tailEnd/>
              </a:ln>
            </p:spPr>
            <p:txBody>
              <a:bodyPr/>
              <a:lstStyle/>
              <a:p>
                <a:endParaRPr lang="zh-CN" altLang="en-US"/>
              </a:p>
            </p:txBody>
          </p:sp>
          <p:sp>
            <p:nvSpPr>
              <p:cNvPr id="75802" name="Text Box 26"/>
              <p:cNvSpPr txBox="1">
                <a:spLocks noChangeArrowheads="1"/>
              </p:cNvSpPr>
              <p:nvPr/>
            </p:nvSpPr>
            <p:spPr bwMode="auto">
              <a:xfrm>
                <a:off x="4105" y="9333"/>
                <a:ext cx="40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defRPr/>
                </a:pPr>
                <a:r>
                  <a:rPr lang="en-US" altLang="zh-CN" b="1">
                    <a:latin typeface="Times New Roman" pitchFamily="18" charset="0"/>
                  </a:rPr>
                  <a:t>7</a:t>
                </a:r>
              </a:p>
            </p:txBody>
          </p:sp>
        </p:grpSp>
        <p:grpSp>
          <p:nvGrpSpPr>
            <p:cNvPr id="16410" name="Group 27"/>
            <p:cNvGrpSpPr>
              <a:grpSpLocks/>
            </p:cNvGrpSpPr>
            <p:nvPr/>
          </p:nvGrpSpPr>
          <p:grpSpPr bwMode="auto">
            <a:xfrm>
              <a:off x="8135" y="4296"/>
              <a:ext cx="524" cy="517"/>
              <a:chOff x="3930" y="8067"/>
              <a:chExt cx="524" cy="517"/>
            </a:xfrm>
          </p:grpSpPr>
          <p:sp>
            <p:nvSpPr>
              <p:cNvPr id="16442" name="Oval 28"/>
              <p:cNvSpPr>
                <a:spLocks noChangeArrowheads="1"/>
              </p:cNvSpPr>
              <p:nvPr/>
            </p:nvSpPr>
            <p:spPr bwMode="auto">
              <a:xfrm>
                <a:off x="3960" y="8097"/>
                <a:ext cx="450" cy="453"/>
              </a:xfrm>
              <a:prstGeom prst="ellipse">
                <a:avLst/>
              </a:prstGeom>
              <a:noFill/>
              <a:ln w="21590">
                <a:solidFill>
                  <a:srgbClr val="000000"/>
                </a:solidFill>
                <a:round/>
                <a:headEnd/>
                <a:tailEn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16443" name="Oval 29"/>
              <p:cNvSpPr>
                <a:spLocks noChangeArrowheads="1"/>
              </p:cNvSpPr>
              <p:nvPr/>
            </p:nvSpPr>
            <p:spPr bwMode="auto">
              <a:xfrm>
                <a:off x="3930" y="8067"/>
                <a:ext cx="510" cy="517"/>
              </a:xfrm>
              <a:prstGeom prst="ellipse">
                <a:avLst/>
              </a:prstGeom>
              <a:noFill/>
              <a:ln w="2159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6" name="Text Box 30"/>
              <p:cNvSpPr txBox="1">
                <a:spLocks noChangeArrowheads="1"/>
              </p:cNvSpPr>
              <p:nvPr/>
            </p:nvSpPr>
            <p:spPr bwMode="auto">
              <a:xfrm>
                <a:off x="3959" y="8113"/>
                <a:ext cx="496"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defRPr/>
                </a:pPr>
                <a:r>
                  <a:rPr lang="en-US" altLang="zh-CN" b="1">
                    <a:latin typeface="Times New Roman" pitchFamily="18" charset="0"/>
                  </a:rPr>
                  <a:t>9</a:t>
                </a:r>
              </a:p>
            </p:txBody>
          </p:sp>
        </p:grpSp>
        <p:grpSp>
          <p:nvGrpSpPr>
            <p:cNvPr id="16411" name="Group 31"/>
            <p:cNvGrpSpPr>
              <a:grpSpLocks/>
            </p:cNvGrpSpPr>
            <p:nvPr/>
          </p:nvGrpSpPr>
          <p:grpSpPr bwMode="auto">
            <a:xfrm>
              <a:off x="4418" y="5307"/>
              <a:ext cx="510" cy="517"/>
              <a:chOff x="5191" y="4667"/>
              <a:chExt cx="510" cy="517"/>
            </a:xfrm>
          </p:grpSpPr>
          <p:sp>
            <p:nvSpPr>
              <p:cNvPr id="16440" name="Oval 32"/>
              <p:cNvSpPr>
                <a:spLocks noChangeArrowheads="1"/>
              </p:cNvSpPr>
              <p:nvPr/>
            </p:nvSpPr>
            <p:spPr bwMode="auto">
              <a:xfrm>
                <a:off x="5221" y="4697"/>
                <a:ext cx="450" cy="453"/>
              </a:xfrm>
              <a:prstGeom prst="ellipse">
                <a:avLst/>
              </a:prstGeom>
              <a:noFill/>
              <a:ln w="21590">
                <a:solidFill>
                  <a:srgbClr val="000000"/>
                </a:solidFill>
                <a:round/>
                <a:headEnd/>
                <a:tailEn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16441" name="Oval 33"/>
              <p:cNvSpPr>
                <a:spLocks noChangeArrowheads="1"/>
              </p:cNvSpPr>
              <p:nvPr/>
            </p:nvSpPr>
            <p:spPr bwMode="auto">
              <a:xfrm>
                <a:off x="5191" y="4667"/>
                <a:ext cx="510" cy="517"/>
              </a:xfrm>
              <a:prstGeom prst="ellipse">
                <a:avLst/>
              </a:prstGeom>
              <a:noFill/>
              <a:ln w="2159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10" name="Text Box 34"/>
            <p:cNvSpPr txBox="1">
              <a:spLocks noChangeArrowheads="1"/>
            </p:cNvSpPr>
            <p:nvPr/>
          </p:nvSpPr>
          <p:spPr bwMode="auto">
            <a:xfrm>
              <a:off x="4405" y="5356"/>
              <a:ext cx="51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defRPr/>
              </a:pPr>
              <a:r>
                <a:rPr lang="en-US" altLang="zh-CN" b="1">
                  <a:latin typeface="Times New Roman" pitchFamily="18" charset="0"/>
                </a:rPr>
                <a:t>6</a:t>
              </a:r>
            </a:p>
          </p:txBody>
        </p:sp>
        <p:sp>
          <p:nvSpPr>
            <p:cNvPr id="16413" name="Line 35"/>
            <p:cNvSpPr>
              <a:spLocks noChangeShapeType="1"/>
            </p:cNvSpPr>
            <p:nvPr/>
          </p:nvSpPr>
          <p:spPr bwMode="auto">
            <a:xfrm>
              <a:off x="3730" y="4552"/>
              <a:ext cx="737" cy="0"/>
            </a:xfrm>
            <a:prstGeom prst="line">
              <a:avLst/>
            </a:prstGeom>
            <a:noFill/>
            <a:ln w="2159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4" name="Line 36"/>
            <p:cNvSpPr>
              <a:spLocks noChangeShapeType="1"/>
            </p:cNvSpPr>
            <p:nvPr/>
          </p:nvSpPr>
          <p:spPr bwMode="auto">
            <a:xfrm>
              <a:off x="4930" y="4552"/>
              <a:ext cx="737" cy="0"/>
            </a:xfrm>
            <a:prstGeom prst="line">
              <a:avLst/>
            </a:prstGeom>
            <a:noFill/>
            <a:ln w="2159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5" name="Line 37"/>
            <p:cNvSpPr>
              <a:spLocks noChangeShapeType="1"/>
            </p:cNvSpPr>
            <p:nvPr/>
          </p:nvSpPr>
          <p:spPr bwMode="auto">
            <a:xfrm>
              <a:off x="6130" y="4552"/>
              <a:ext cx="737" cy="0"/>
            </a:xfrm>
            <a:prstGeom prst="line">
              <a:avLst/>
            </a:prstGeom>
            <a:noFill/>
            <a:ln w="2159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6" name="Line 38"/>
            <p:cNvSpPr>
              <a:spLocks noChangeShapeType="1"/>
            </p:cNvSpPr>
            <p:nvPr/>
          </p:nvSpPr>
          <p:spPr bwMode="auto">
            <a:xfrm>
              <a:off x="3445" y="3802"/>
              <a:ext cx="0" cy="510"/>
            </a:xfrm>
            <a:prstGeom prst="line">
              <a:avLst/>
            </a:prstGeom>
            <a:noFill/>
            <a:ln w="2159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5" name="Text Box 39"/>
            <p:cNvSpPr txBox="1">
              <a:spLocks noChangeArrowheads="1"/>
            </p:cNvSpPr>
            <p:nvPr/>
          </p:nvSpPr>
          <p:spPr bwMode="auto">
            <a:xfrm>
              <a:off x="3822" y="4178"/>
              <a:ext cx="40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lgn="just">
                <a:defRPr/>
              </a:pPr>
              <a:r>
                <a:rPr lang="en-US" altLang="zh-CN" b="1">
                  <a:latin typeface="Times New Roman" pitchFamily="18" charset="0"/>
                </a:rPr>
                <a:t>A</a:t>
              </a:r>
            </a:p>
          </p:txBody>
        </p:sp>
        <p:sp>
          <p:nvSpPr>
            <p:cNvPr id="75816" name="Text Box 40"/>
            <p:cNvSpPr txBox="1">
              <a:spLocks noChangeArrowheads="1"/>
            </p:cNvSpPr>
            <p:nvPr/>
          </p:nvSpPr>
          <p:spPr bwMode="auto">
            <a:xfrm>
              <a:off x="5036" y="4196"/>
              <a:ext cx="406"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defRPr/>
              </a:pPr>
              <a:r>
                <a:rPr lang="en-US" altLang="zh-CN" b="1">
                  <a:latin typeface="Times New Roman" pitchFamily="18" charset="0"/>
                </a:rPr>
                <a:t>c</a:t>
              </a:r>
            </a:p>
          </p:txBody>
        </p:sp>
        <p:sp>
          <p:nvSpPr>
            <p:cNvPr id="75817" name="Text Box 41"/>
            <p:cNvSpPr txBox="1">
              <a:spLocks noChangeArrowheads="1"/>
            </p:cNvSpPr>
            <p:nvPr/>
          </p:nvSpPr>
          <p:spPr bwMode="auto">
            <a:xfrm>
              <a:off x="6297" y="4196"/>
              <a:ext cx="40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defRPr/>
              </a:pPr>
              <a:r>
                <a:rPr lang="en-US" altLang="zh-CN" b="1">
                  <a:latin typeface="Times New Roman" pitchFamily="18" charset="0"/>
                </a:rPr>
                <a:t>B</a:t>
              </a:r>
              <a:endParaRPr lang="en-US" altLang="zh-CN" b="1"/>
            </a:p>
          </p:txBody>
        </p:sp>
        <p:sp>
          <p:nvSpPr>
            <p:cNvPr id="75818" name="Text Box 42"/>
            <p:cNvSpPr txBox="1">
              <a:spLocks noChangeArrowheads="1"/>
            </p:cNvSpPr>
            <p:nvPr/>
          </p:nvSpPr>
          <p:spPr bwMode="auto">
            <a:xfrm>
              <a:off x="4705" y="3189"/>
              <a:ext cx="86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defRPr/>
              </a:pPr>
              <a:r>
                <a:rPr lang="zh-CN" altLang="en-US" sz="2000" b="1" dirty="0">
                  <a:solidFill>
                    <a:schemeClr val="folHlink"/>
                  </a:solidFill>
                  <a:latin typeface="Times New Roman" pitchFamily="18" charset="0"/>
                </a:rPr>
                <a:t>（</a:t>
              </a:r>
              <a:r>
                <a:rPr lang="en-US" altLang="zh-CN" sz="2000" b="1" dirty="0">
                  <a:solidFill>
                    <a:schemeClr val="folHlink"/>
                  </a:solidFill>
                  <a:latin typeface="Times New Roman" pitchFamily="18" charset="0"/>
                </a:rPr>
                <a:t>0</a:t>
              </a:r>
              <a:r>
                <a:rPr lang="zh-CN" altLang="en-US" sz="2000" b="1" dirty="0">
                  <a:solidFill>
                    <a:schemeClr val="folHlink"/>
                  </a:solidFill>
                  <a:latin typeface="Times New Roman" pitchFamily="18" charset="0"/>
                </a:rPr>
                <a:t>）</a:t>
              </a:r>
            </a:p>
          </p:txBody>
        </p:sp>
        <p:sp>
          <p:nvSpPr>
            <p:cNvPr id="75819" name="Text Box 43"/>
            <p:cNvSpPr txBox="1">
              <a:spLocks noChangeArrowheads="1"/>
            </p:cNvSpPr>
            <p:nvPr/>
          </p:nvSpPr>
          <p:spPr bwMode="auto">
            <a:xfrm>
              <a:off x="8459" y="4048"/>
              <a:ext cx="511"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lgn="just">
                <a:defRPr/>
              </a:pPr>
              <a:r>
                <a:rPr lang="en-US" altLang="zh-CN" sz="2000" b="1">
                  <a:solidFill>
                    <a:schemeClr val="folHlink"/>
                  </a:solidFill>
                  <a:latin typeface="Times New Roman" pitchFamily="18" charset="0"/>
                </a:rPr>
                <a:t>⑴</a:t>
              </a:r>
            </a:p>
          </p:txBody>
        </p:sp>
        <p:sp>
          <p:nvSpPr>
            <p:cNvPr id="75820" name="Text Box 44"/>
            <p:cNvSpPr txBox="1">
              <a:spLocks noChangeArrowheads="1"/>
            </p:cNvSpPr>
            <p:nvPr/>
          </p:nvSpPr>
          <p:spPr bwMode="auto">
            <a:xfrm>
              <a:off x="4805" y="5114"/>
              <a:ext cx="511"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lgn="just">
                <a:defRPr/>
              </a:pPr>
              <a:r>
                <a:rPr lang="en-US" altLang="zh-CN" sz="2000" b="1">
                  <a:solidFill>
                    <a:schemeClr val="folHlink"/>
                  </a:solidFill>
                  <a:latin typeface="Times New Roman" pitchFamily="18" charset="0"/>
                </a:rPr>
                <a:t>⑶</a:t>
              </a:r>
            </a:p>
          </p:txBody>
        </p:sp>
        <p:grpSp>
          <p:nvGrpSpPr>
            <p:cNvPr id="16423" name="Group 45"/>
            <p:cNvGrpSpPr>
              <a:grpSpLocks/>
            </p:cNvGrpSpPr>
            <p:nvPr/>
          </p:nvGrpSpPr>
          <p:grpSpPr bwMode="auto">
            <a:xfrm>
              <a:off x="3186" y="5149"/>
              <a:ext cx="917" cy="702"/>
              <a:chOff x="3944" y="5373"/>
              <a:chExt cx="917" cy="702"/>
            </a:xfrm>
          </p:grpSpPr>
          <p:sp>
            <p:nvSpPr>
              <p:cNvPr id="16436" name="Oval 46"/>
              <p:cNvSpPr>
                <a:spLocks noChangeArrowheads="1"/>
              </p:cNvSpPr>
              <p:nvPr/>
            </p:nvSpPr>
            <p:spPr bwMode="auto">
              <a:xfrm>
                <a:off x="3975" y="5588"/>
                <a:ext cx="450" cy="453"/>
              </a:xfrm>
              <a:prstGeom prst="ellipse">
                <a:avLst/>
              </a:prstGeom>
              <a:noFill/>
              <a:ln w="21590">
                <a:solidFill>
                  <a:srgbClr val="000000"/>
                </a:solidFill>
                <a:round/>
                <a:headEnd/>
                <a:tailEn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16437" name="Oval 47"/>
              <p:cNvSpPr>
                <a:spLocks noChangeArrowheads="1"/>
              </p:cNvSpPr>
              <p:nvPr/>
            </p:nvSpPr>
            <p:spPr bwMode="auto">
              <a:xfrm>
                <a:off x="3945" y="5558"/>
                <a:ext cx="510" cy="517"/>
              </a:xfrm>
              <a:prstGeom prst="ellipse">
                <a:avLst/>
              </a:prstGeom>
              <a:noFill/>
              <a:ln w="2159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4" name="Text Box 48"/>
              <p:cNvSpPr txBox="1">
                <a:spLocks noChangeArrowheads="1"/>
              </p:cNvSpPr>
              <p:nvPr/>
            </p:nvSpPr>
            <p:spPr bwMode="auto">
              <a:xfrm>
                <a:off x="3944" y="5602"/>
                <a:ext cx="51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defRPr/>
                </a:pPr>
                <a:r>
                  <a:rPr lang="en-US" altLang="zh-CN" b="1">
                    <a:latin typeface="Times New Roman" pitchFamily="18" charset="0"/>
                  </a:rPr>
                  <a:t>4</a:t>
                </a:r>
              </a:p>
            </p:txBody>
          </p:sp>
          <p:sp>
            <p:nvSpPr>
              <p:cNvPr id="75825" name="Text Box 49"/>
              <p:cNvSpPr txBox="1">
                <a:spLocks noChangeArrowheads="1"/>
              </p:cNvSpPr>
              <p:nvPr/>
            </p:nvSpPr>
            <p:spPr bwMode="auto">
              <a:xfrm>
                <a:off x="4351" y="5372"/>
                <a:ext cx="51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lgn="just">
                  <a:defRPr/>
                </a:pPr>
                <a:r>
                  <a:rPr lang="en-US" altLang="zh-CN" sz="2000" b="1">
                    <a:solidFill>
                      <a:schemeClr val="folHlink"/>
                    </a:solidFill>
                    <a:latin typeface="Times New Roman" pitchFamily="18" charset="0"/>
                  </a:rPr>
                  <a:t>⑵</a:t>
                </a:r>
              </a:p>
            </p:txBody>
          </p:sp>
        </p:grpSp>
        <p:grpSp>
          <p:nvGrpSpPr>
            <p:cNvPr id="16424" name="Group 50"/>
            <p:cNvGrpSpPr>
              <a:grpSpLocks/>
            </p:cNvGrpSpPr>
            <p:nvPr/>
          </p:nvGrpSpPr>
          <p:grpSpPr bwMode="auto">
            <a:xfrm>
              <a:off x="5631" y="5134"/>
              <a:ext cx="901" cy="705"/>
              <a:chOff x="3960" y="6174"/>
              <a:chExt cx="901" cy="705"/>
            </a:xfrm>
          </p:grpSpPr>
          <p:sp>
            <p:nvSpPr>
              <p:cNvPr id="16432" name="Oval 51"/>
              <p:cNvSpPr>
                <a:spLocks noChangeArrowheads="1"/>
              </p:cNvSpPr>
              <p:nvPr/>
            </p:nvSpPr>
            <p:spPr bwMode="auto">
              <a:xfrm>
                <a:off x="4006" y="6392"/>
                <a:ext cx="450" cy="453"/>
              </a:xfrm>
              <a:prstGeom prst="ellipse">
                <a:avLst/>
              </a:prstGeom>
              <a:noFill/>
              <a:ln w="21590">
                <a:solidFill>
                  <a:srgbClr val="000000"/>
                </a:solidFill>
                <a:round/>
                <a:headEnd/>
                <a:tailEn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16433" name="Oval 52"/>
              <p:cNvSpPr>
                <a:spLocks noChangeArrowheads="1"/>
              </p:cNvSpPr>
              <p:nvPr/>
            </p:nvSpPr>
            <p:spPr bwMode="auto">
              <a:xfrm>
                <a:off x="3976" y="6362"/>
                <a:ext cx="510" cy="517"/>
              </a:xfrm>
              <a:prstGeom prst="ellipse">
                <a:avLst/>
              </a:prstGeom>
              <a:noFill/>
              <a:ln w="2159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9" name="Text Box 53"/>
              <p:cNvSpPr txBox="1">
                <a:spLocks noChangeArrowheads="1"/>
              </p:cNvSpPr>
              <p:nvPr/>
            </p:nvSpPr>
            <p:spPr bwMode="auto">
              <a:xfrm>
                <a:off x="3960" y="6408"/>
                <a:ext cx="510"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defRPr/>
                </a:pPr>
                <a:r>
                  <a:rPr lang="en-US" altLang="zh-CN" b="1">
                    <a:latin typeface="Times New Roman" pitchFamily="18" charset="0"/>
                  </a:rPr>
                  <a:t>8</a:t>
                </a:r>
              </a:p>
            </p:txBody>
          </p:sp>
          <p:sp>
            <p:nvSpPr>
              <p:cNvPr id="75830" name="Text Box 54"/>
              <p:cNvSpPr txBox="1">
                <a:spLocks noChangeArrowheads="1"/>
              </p:cNvSpPr>
              <p:nvPr/>
            </p:nvSpPr>
            <p:spPr bwMode="auto">
              <a:xfrm>
                <a:off x="4350" y="6175"/>
                <a:ext cx="511"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lgn="just">
                  <a:defRPr/>
                </a:pPr>
                <a:r>
                  <a:rPr lang="en-US" altLang="zh-CN" sz="2000" b="1">
                    <a:solidFill>
                      <a:schemeClr val="folHlink"/>
                    </a:solidFill>
                    <a:latin typeface="Times New Roman" pitchFamily="18" charset="0"/>
                  </a:rPr>
                  <a:t>⑷</a:t>
                </a:r>
              </a:p>
            </p:txBody>
          </p:sp>
        </p:grpSp>
        <p:sp>
          <p:nvSpPr>
            <p:cNvPr id="16425" name="Line 55"/>
            <p:cNvSpPr>
              <a:spLocks noChangeShapeType="1"/>
            </p:cNvSpPr>
            <p:nvPr/>
          </p:nvSpPr>
          <p:spPr bwMode="auto">
            <a:xfrm>
              <a:off x="4657" y="4801"/>
              <a:ext cx="0" cy="510"/>
            </a:xfrm>
            <a:prstGeom prst="line">
              <a:avLst/>
            </a:prstGeom>
            <a:noFill/>
            <a:ln w="2159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6" name="Line 56"/>
            <p:cNvSpPr>
              <a:spLocks noChangeShapeType="1"/>
            </p:cNvSpPr>
            <p:nvPr/>
          </p:nvSpPr>
          <p:spPr bwMode="auto">
            <a:xfrm>
              <a:off x="3442" y="4792"/>
              <a:ext cx="0" cy="510"/>
            </a:xfrm>
            <a:prstGeom prst="line">
              <a:avLst/>
            </a:prstGeom>
            <a:noFill/>
            <a:ln w="2159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7" name="Line 57"/>
            <p:cNvSpPr>
              <a:spLocks noChangeShapeType="1"/>
            </p:cNvSpPr>
            <p:nvPr/>
          </p:nvSpPr>
          <p:spPr bwMode="auto">
            <a:xfrm>
              <a:off x="5902" y="4813"/>
              <a:ext cx="0" cy="510"/>
            </a:xfrm>
            <a:prstGeom prst="line">
              <a:avLst/>
            </a:prstGeom>
            <a:noFill/>
            <a:ln w="2159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34" name="Text Box 58"/>
            <p:cNvSpPr txBox="1">
              <a:spLocks noChangeArrowheads="1"/>
            </p:cNvSpPr>
            <p:nvPr/>
          </p:nvSpPr>
          <p:spPr bwMode="auto">
            <a:xfrm>
              <a:off x="7455" y="4218"/>
              <a:ext cx="40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defRPr/>
              </a:pPr>
              <a:r>
                <a:rPr lang="en-US" altLang="zh-CN" b="1">
                  <a:latin typeface="Times New Roman" pitchFamily="18" charset="0"/>
                </a:rPr>
                <a:t>e</a:t>
              </a:r>
              <a:endParaRPr lang="en-US" altLang="zh-CN" b="1"/>
            </a:p>
          </p:txBody>
        </p:sp>
        <p:sp>
          <p:nvSpPr>
            <p:cNvPr id="16429" name="Line 59"/>
            <p:cNvSpPr>
              <a:spLocks noChangeShapeType="1"/>
            </p:cNvSpPr>
            <p:nvPr/>
          </p:nvSpPr>
          <p:spPr bwMode="auto">
            <a:xfrm>
              <a:off x="7378" y="4549"/>
              <a:ext cx="737" cy="0"/>
            </a:xfrm>
            <a:prstGeom prst="line">
              <a:avLst/>
            </a:prstGeom>
            <a:noFill/>
            <a:ln w="2159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0" name="Line 60"/>
            <p:cNvSpPr>
              <a:spLocks noChangeShapeType="1"/>
            </p:cNvSpPr>
            <p:nvPr/>
          </p:nvSpPr>
          <p:spPr bwMode="auto">
            <a:xfrm>
              <a:off x="3694" y="3556"/>
              <a:ext cx="737" cy="0"/>
            </a:xfrm>
            <a:prstGeom prst="line">
              <a:avLst/>
            </a:prstGeom>
            <a:noFill/>
            <a:ln w="2159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37" name="Text Box 61"/>
            <p:cNvSpPr txBox="1">
              <a:spLocks noChangeArrowheads="1"/>
            </p:cNvSpPr>
            <p:nvPr/>
          </p:nvSpPr>
          <p:spPr bwMode="auto">
            <a:xfrm>
              <a:off x="5565" y="4716"/>
              <a:ext cx="40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miter lim="800000"/>
                  <a:headEnd/>
                  <a:tailEnd/>
                </a14:hiddenLine>
              </a:ext>
            </a:extLst>
          </p:spPr>
          <p:txBody>
            <a:bodyPr/>
            <a:lstStyle/>
            <a:p>
              <a:pPr algn="just">
                <a:defRPr/>
              </a:pPr>
              <a:r>
                <a:rPr lang="en-US" altLang="zh-CN" b="1">
                  <a:latin typeface="Times New Roman" pitchFamily="18" charset="0"/>
                </a:rPr>
                <a:t>d</a:t>
              </a:r>
            </a:p>
          </p:txBody>
        </p:sp>
      </p:grpSp>
      <p:sp>
        <p:nvSpPr>
          <p:cNvPr id="75838" name="Text Box 62"/>
          <p:cNvSpPr txBox="1">
            <a:spLocks noChangeArrowheads="1"/>
          </p:cNvSpPr>
          <p:nvPr/>
        </p:nvSpPr>
        <p:spPr bwMode="auto">
          <a:xfrm>
            <a:off x="827088" y="735013"/>
            <a:ext cx="7632700" cy="42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10000"/>
              </a:spcBef>
              <a:defRPr/>
            </a:pPr>
            <a:r>
              <a:rPr lang="en-US" altLang="zh-CN" sz="2000" b="1" dirty="0"/>
              <a:t>       </a:t>
            </a:r>
            <a:r>
              <a:rPr lang="zh-CN" altLang="en-US" sz="2000" b="1" dirty="0"/>
              <a:t>采用子集法，将</a:t>
            </a:r>
            <a:r>
              <a:rPr lang="en-US" altLang="zh-CN" sz="2000" b="1" dirty="0"/>
              <a:t>NFA M</a:t>
            </a:r>
            <a:r>
              <a:rPr lang="zh-CN" altLang="en-US" sz="2000" b="1" dirty="0"/>
              <a:t>确定化得到</a:t>
            </a:r>
            <a:r>
              <a:rPr lang="en-US" altLang="zh-CN" sz="2000" b="1" dirty="0"/>
              <a:t>DFA M’</a:t>
            </a:r>
            <a:r>
              <a:rPr lang="zh-CN" altLang="en-US" sz="2000" b="1" dirty="0"/>
              <a:t>，如下图所示。</a:t>
            </a:r>
          </a:p>
        </p:txBody>
      </p:sp>
      <p:graphicFrame>
        <p:nvGraphicFramePr>
          <p:cNvPr id="75852" name="Group 76"/>
          <p:cNvGraphicFramePr>
            <a:graphicFrameLocks noGrp="1"/>
          </p:cNvGraphicFramePr>
          <p:nvPr>
            <p:extLst>
              <p:ext uri="{D42A27DB-BD31-4B8C-83A1-F6EECF244321}">
                <p14:modId xmlns:p14="http://schemas.microsoft.com/office/powerpoint/2010/main" val="188286081"/>
              </p:ext>
            </p:extLst>
          </p:nvPr>
        </p:nvGraphicFramePr>
        <p:xfrm>
          <a:off x="5292725" y="2878138"/>
          <a:ext cx="2592388" cy="1920875"/>
        </p:xfrm>
        <a:graphic>
          <a:graphicData uri="http://schemas.openxmlformats.org/drawingml/2006/table">
            <a:tbl>
              <a:tblPr/>
              <a:tblGrid>
                <a:gridCol w="2592388"/>
              </a:tblGrid>
              <a:tr h="1920875">
                <a:tc>
                  <a:txBody>
                    <a:bodyPr/>
                    <a:lstStyle/>
                    <a:p>
                      <a:pPr marL="0" marR="0" lvl="0" indent="701675"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G’[</a:t>
                      </a:r>
                      <a:r>
                        <a:rPr kumimoji="1" lang="en-US" altLang="zh-CN" sz="2000" b="0" i="0" u="none" strike="noStrike" cap="none" normalizeH="0" baseline="0" dirty="0" smtClean="0">
                          <a:ln>
                            <a:noFill/>
                          </a:ln>
                          <a:solidFill>
                            <a:srgbClr val="FF3300"/>
                          </a:solidFill>
                          <a:effectLst>
                            <a:outerShdw blurRad="38100" dist="38100" dir="2700000" algn="tl">
                              <a:srgbClr val="C0C0C0"/>
                            </a:outerShdw>
                          </a:effectLst>
                          <a:latin typeface="Tahoma" pitchFamily="34" charset="0"/>
                          <a:ea typeface="宋体" pitchFamily="2" charset="-122"/>
                        </a:rPr>
                        <a:t>S’</a:t>
                      </a:r>
                      <a:r>
                        <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a:t>
                      </a:r>
                      <a:r>
                        <a:rPr kumimoji="1" lang="zh-CN" altLang="en-US" sz="20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a:t>
                      </a: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(0) </a:t>
                      </a:r>
                      <a:r>
                        <a:rPr kumimoji="1" lang="en-US" altLang="zh-CN" sz="2000" b="0" i="0" u="none" strike="noStrike" cap="none" normalizeH="0" baseline="0" dirty="0" smtClean="0">
                          <a:ln>
                            <a:noFill/>
                          </a:ln>
                          <a:solidFill>
                            <a:srgbClr val="FF3300"/>
                          </a:solidFill>
                          <a:effectLst>
                            <a:outerShdw blurRad="38100" dist="38100" dir="2700000" algn="tl">
                              <a:srgbClr val="C0C0C0"/>
                            </a:outerShdw>
                          </a:effectLst>
                          <a:latin typeface="Tahoma" pitchFamily="34" charset="0"/>
                          <a:ea typeface="宋体" pitchFamily="2" charset="-122"/>
                        </a:rPr>
                        <a:t>S’</a:t>
                      </a:r>
                      <a:r>
                        <a:rPr kumimoji="1" lang="en-US" altLang="zh-CN" sz="2000" b="0" i="0" u="none" strike="noStrike" cap="none" normalizeH="0" baseline="0" dirty="0" smtClean="0">
                          <a:ln>
                            <a:noFill/>
                          </a:ln>
                          <a:solidFill>
                            <a:schemeClr val="folHlink"/>
                          </a:solidFill>
                          <a:effectLst>
                            <a:outerShdw blurRad="38100" dist="38100" dir="2700000" algn="tl">
                              <a:srgbClr val="C0C0C0"/>
                            </a:outerShdw>
                          </a:effectLst>
                          <a:latin typeface="Tahoma" pitchFamily="34" charset="0"/>
                          <a:ea typeface="宋体" pitchFamily="2" charset="-122"/>
                        </a:rPr>
                        <a:t>→S</a:t>
                      </a: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(1) </a:t>
                      </a:r>
                      <a:r>
                        <a:rPr kumimoji="1" lang="en-US" altLang="zh-CN" sz="2000" b="0" i="0" u="none" strike="noStrike" cap="none" normalizeH="0" baseline="0" dirty="0" err="1" smtClean="0">
                          <a:ln>
                            <a:noFill/>
                          </a:ln>
                          <a:solidFill>
                            <a:schemeClr val="tx1"/>
                          </a:solidFill>
                          <a:effectLst>
                            <a:outerShdw blurRad="38100" dist="38100" dir="2700000" algn="tl">
                              <a:srgbClr val="C0C0C0"/>
                            </a:outerShdw>
                          </a:effectLst>
                          <a:latin typeface="Tahoma" pitchFamily="34" charset="0"/>
                          <a:ea typeface="宋体" pitchFamily="2" charset="-122"/>
                        </a:rPr>
                        <a:t>S→aAcBe</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endParaRP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(2) </a:t>
                      </a:r>
                      <a:r>
                        <a:rPr kumimoji="1" lang="en-US" altLang="zh-CN" sz="2000" b="0" i="0" u="none" strike="noStrike" cap="none" normalizeH="0" baseline="0" dirty="0" err="1" smtClean="0">
                          <a:ln>
                            <a:noFill/>
                          </a:ln>
                          <a:solidFill>
                            <a:schemeClr val="tx1"/>
                          </a:solidFill>
                          <a:effectLst>
                            <a:outerShdw blurRad="38100" dist="38100" dir="2700000" algn="tl">
                              <a:srgbClr val="C0C0C0"/>
                            </a:outerShdw>
                          </a:effectLst>
                          <a:latin typeface="Tahoma" pitchFamily="34" charset="0"/>
                          <a:ea typeface="宋体" pitchFamily="2" charset="-122"/>
                        </a:rPr>
                        <a:t>A→b</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endParaRP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(3) </a:t>
                      </a:r>
                      <a:r>
                        <a:rPr kumimoji="1" lang="en-US" altLang="zh-CN" sz="2000" b="0" i="0" u="none" strike="noStrike" cap="none" normalizeH="0" baseline="0" dirty="0" err="1" smtClean="0">
                          <a:ln>
                            <a:noFill/>
                          </a:ln>
                          <a:solidFill>
                            <a:schemeClr val="tx1"/>
                          </a:solidFill>
                          <a:effectLst>
                            <a:outerShdw blurRad="38100" dist="38100" dir="2700000" algn="tl">
                              <a:srgbClr val="C0C0C0"/>
                            </a:outerShdw>
                          </a:effectLst>
                          <a:latin typeface="Tahoma" pitchFamily="34" charset="0"/>
                          <a:ea typeface="宋体" pitchFamily="2" charset="-122"/>
                        </a:rPr>
                        <a:t>A→Ab</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endParaRPr>
                    </a:p>
                    <a:p>
                      <a:pPr marL="0" marR="0" lvl="0" indent="701675"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rPr>
                        <a:t>(4) </a:t>
                      </a:r>
                      <a:r>
                        <a:rPr kumimoji="1" lang="en-US" altLang="zh-CN" sz="2000" b="0" i="0" u="none" strike="noStrike" cap="none" normalizeH="0" baseline="0" dirty="0" err="1" smtClean="0">
                          <a:ln>
                            <a:noFill/>
                          </a:ln>
                          <a:solidFill>
                            <a:schemeClr val="tx1"/>
                          </a:solidFill>
                          <a:effectLst>
                            <a:outerShdw blurRad="38100" dist="38100" dir="2700000" algn="tl">
                              <a:srgbClr val="C0C0C0"/>
                            </a:outerShdw>
                          </a:effectLst>
                          <a:latin typeface="Tahoma" pitchFamily="34" charset="0"/>
                          <a:ea typeface="宋体" pitchFamily="2" charset="-122"/>
                        </a:rPr>
                        <a:t>B→d</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735" marB="45735" horzOverflow="overflow">
                    <a:lnL cap="flat">
                      <a:noFill/>
                    </a:lnL>
                    <a:lnR cap="flat">
                      <a:noFill/>
                    </a:lnR>
                    <a:lnT cap="flat">
                      <a:noFill/>
                    </a:lnT>
                    <a:lnB cap="flat">
                      <a:noFill/>
                    </a:lnB>
                    <a:lnTlToBr>
                      <a:noFill/>
                    </a:lnTlToBr>
                    <a:lnBlToTr>
                      <a:noFill/>
                    </a:lnBlToTr>
                    <a:noFill/>
                  </a:tcPr>
                </a:tc>
              </a:tr>
            </a:tbl>
          </a:graphicData>
        </a:graphic>
      </p:graphicFrame>
      <p:sp>
        <p:nvSpPr>
          <p:cNvPr id="75847" name="Text Box 71"/>
          <p:cNvSpPr txBox="1">
            <a:spLocks noChangeArrowheads="1"/>
          </p:cNvSpPr>
          <p:nvPr/>
        </p:nvSpPr>
        <p:spPr bwMode="auto">
          <a:xfrm>
            <a:off x="2860675" y="5422900"/>
            <a:ext cx="1169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dirty="0" err="1">
                <a:solidFill>
                  <a:srgbClr val="000066"/>
                </a:solidFill>
                <a:effectLst>
                  <a:outerShdw blurRad="38100" dist="38100" dir="2700000" algn="tl">
                    <a:srgbClr val="C0C0C0"/>
                  </a:outerShdw>
                </a:effectLst>
              </a:rPr>
              <a:t>a</a:t>
            </a:r>
            <a:r>
              <a:rPr lang="en-US" altLang="zh-CN" sz="2000" b="1" dirty="0" err="1">
                <a:solidFill>
                  <a:srgbClr val="069406"/>
                </a:solidFill>
                <a:effectLst>
                  <a:outerShdw blurRad="38100" dist="38100" dir="2700000" algn="tl">
                    <a:srgbClr val="C0C0C0"/>
                  </a:outerShdw>
                </a:effectLst>
              </a:rPr>
              <a:t>b</a:t>
            </a:r>
            <a:r>
              <a:rPr lang="en-US" altLang="zh-CN" sz="2000" b="1" dirty="0" err="1">
                <a:solidFill>
                  <a:srgbClr val="000066"/>
                </a:solidFill>
                <a:effectLst>
                  <a:outerShdw blurRad="38100" dist="38100" dir="2700000" algn="tl">
                    <a:srgbClr val="C0C0C0"/>
                  </a:outerShdw>
                </a:effectLst>
              </a:rPr>
              <a:t>bcde</a:t>
            </a:r>
            <a:endParaRPr lang="en-US" altLang="zh-CN" sz="2000" b="1" dirty="0">
              <a:solidFill>
                <a:srgbClr val="000066"/>
              </a:solidFill>
              <a:effectLst>
                <a:outerShdw blurRad="38100" dist="38100" dir="2700000" algn="tl">
                  <a:srgbClr val="C0C0C0"/>
                </a:outerShdw>
              </a:effectLst>
            </a:endParaRPr>
          </a:p>
        </p:txBody>
      </p:sp>
      <p:sp>
        <p:nvSpPr>
          <p:cNvPr id="75848" name="Text Box 72"/>
          <p:cNvSpPr txBox="1">
            <a:spLocks noChangeArrowheads="1"/>
          </p:cNvSpPr>
          <p:nvPr/>
        </p:nvSpPr>
        <p:spPr bwMode="auto">
          <a:xfrm>
            <a:off x="3865563" y="5432425"/>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dirty="0">
                <a:solidFill>
                  <a:srgbClr val="000066"/>
                </a:solidFill>
                <a:effectLst>
                  <a:outerShdw blurRad="38100" dist="38100" dir="2700000" algn="tl">
                    <a:srgbClr val="C0C0C0"/>
                  </a:outerShdw>
                </a:effectLst>
                <a:sym typeface="Symbol" pitchFamily="18" charset="2"/>
              </a:rPr>
              <a:t></a:t>
            </a:r>
            <a:r>
              <a:rPr lang="en-US" altLang="zh-CN" sz="2000" b="1" dirty="0" err="1">
                <a:solidFill>
                  <a:srgbClr val="000066"/>
                </a:solidFill>
                <a:effectLst>
                  <a:outerShdw blurRad="38100" dist="38100" dir="2700000" algn="tl">
                    <a:srgbClr val="C0C0C0"/>
                  </a:outerShdw>
                </a:effectLst>
              </a:rPr>
              <a:t>a</a:t>
            </a:r>
            <a:r>
              <a:rPr lang="en-US" altLang="zh-CN" sz="2000" b="1" dirty="0" err="1">
                <a:solidFill>
                  <a:srgbClr val="069406"/>
                </a:solidFill>
                <a:effectLst>
                  <a:outerShdw blurRad="38100" dist="38100" dir="2700000" algn="tl">
                    <a:srgbClr val="C0C0C0"/>
                  </a:outerShdw>
                </a:effectLst>
              </a:rPr>
              <a:t>Ab</a:t>
            </a:r>
            <a:r>
              <a:rPr lang="en-US" altLang="zh-CN" sz="2000" b="1" dirty="0" err="1">
                <a:solidFill>
                  <a:srgbClr val="000066"/>
                </a:solidFill>
                <a:effectLst>
                  <a:outerShdw blurRad="38100" dist="38100" dir="2700000" algn="tl">
                    <a:srgbClr val="C0C0C0"/>
                  </a:outerShdw>
                </a:effectLst>
              </a:rPr>
              <a:t>cde</a:t>
            </a:r>
            <a:endParaRPr lang="en-US" altLang="zh-CN" sz="2000" b="1" dirty="0">
              <a:solidFill>
                <a:srgbClr val="000066"/>
              </a:solidFill>
              <a:effectLst>
                <a:outerShdw blurRad="38100" dist="38100" dir="2700000" algn="tl">
                  <a:srgbClr val="C0C0C0"/>
                </a:outerShdw>
              </a:effectLst>
            </a:endParaRPr>
          </a:p>
        </p:txBody>
      </p:sp>
      <p:sp>
        <p:nvSpPr>
          <p:cNvPr id="75849" name="Text Box 73"/>
          <p:cNvSpPr txBox="1">
            <a:spLocks noChangeArrowheads="1"/>
          </p:cNvSpPr>
          <p:nvPr/>
        </p:nvSpPr>
        <p:spPr bwMode="auto">
          <a:xfrm>
            <a:off x="5111750" y="5445125"/>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dirty="0">
                <a:solidFill>
                  <a:srgbClr val="000066"/>
                </a:solidFill>
                <a:effectLst>
                  <a:outerShdw blurRad="38100" dist="38100" dir="2700000" algn="tl">
                    <a:srgbClr val="C0C0C0"/>
                  </a:outerShdw>
                </a:effectLst>
                <a:sym typeface="Symbol" pitchFamily="18" charset="2"/>
              </a:rPr>
              <a:t></a:t>
            </a:r>
            <a:r>
              <a:rPr lang="en-US" altLang="zh-CN" sz="2000" b="1" dirty="0" err="1">
                <a:solidFill>
                  <a:srgbClr val="000066"/>
                </a:solidFill>
                <a:effectLst>
                  <a:outerShdw blurRad="38100" dist="38100" dir="2700000" algn="tl">
                    <a:srgbClr val="C0C0C0"/>
                  </a:outerShdw>
                </a:effectLst>
              </a:rPr>
              <a:t>aAc</a:t>
            </a:r>
            <a:r>
              <a:rPr lang="en-US" altLang="zh-CN" sz="2000" b="1" dirty="0" err="1">
                <a:solidFill>
                  <a:srgbClr val="069406"/>
                </a:solidFill>
                <a:effectLst>
                  <a:outerShdw blurRad="38100" dist="38100" dir="2700000" algn="tl">
                    <a:srgbClr val="C0C0C0"/>
                  </a:outerShdw>
                </a:effectLst>
              </a:rPr>
              <a:t>d</a:t>
            </a:r>
            <a:r>
              <a:rPr lang="en-US" altLang="zh-CN" sz="2000" b="1" dirty="0" err="1">
                <a:solidFill>
                  <a:srgbClr val="000066"/>
                </a:solidFill>
                <a:effectLst>
                  <a:outerShdw blurRad="38100" dist="38100" dir="2700000" algn="tl">
                    <a:srgbClr val="C0C0C0"/>
                  </a:outerShdw>
                </a:effectLst>
              </a:rPr>
              <a:t>e</a:t>
            </a:r>
            <a:endParaRPr lang="en-US" altLang="zh-CN" sz="2000" b="1" dirty="0">
              <a:solidFill>
                <a:srgbClr val="000066"/>
              </a:solidFill>
              <a:effectLst>
                <a:outerShdw blurRad="38100" dist="38100" dir="2700000" algn="tl">
                  <a:srgbClr val="C0C0C0"/>
                </a:outerShdw>
              </a:effectLst>
            </a:endParaRPr>
          </a:p>
        </p:txBody>
      </p:sp>
      <p:sp>
        <p:nvSpPr>
          <p:cNvPr id="75850" name="Text Box 74"/>
          <p:cNvSpPr txBox="1">
            <a:spLocks noChangeArrowheads="1"/>
          </p:cNvSpPr>
          <p:nvPr/>
        </p:nvSpPr>
        <p:spPr bwMode="auto">
          <a:xfrm>
            <a:off x="6202363" y="5461000"/>
            <a:ext cx="1241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dirty="0">
                <a:solidFill>
                  <a:srgbClr val="000066"/>
                </a:solidFill>
                <a:effectLst>
                  <a:outerShdw blurRad="38100" dist="38100" dir="2700000" algn="tl">
                    <a:srgbClr val="C0C0C0"/>
                  </a:outerShdw>
                </a:effectLst>
                <a:sym typeface="Symbol" pitchFamily="18" charset="2"/>
              </a:rPr>
              <a:t></a:t>
            </a:r>
            <a:r>
              <a:rPr lang="en-US" altLang="zh-CN" sz="2000" b="1" dirty="0" err="1">
                <a:solidFill>
                  <a:srgbClr val="069406"/>
                </a:solidFill>
                <a:effectLst>
                  <a:outerShdw blurRad="38100" dist="38100" dir="2700000" algn="tl">
                    <a:srgbClr val="C0C0C0"/>
                  </a:outerShdw>
                </a:effectLst>
              </a:rPr>
              <a:t>aAcBe</a:t>
            </a:r>
            <a:endParaRPr lang="en-US" altLang="zh-CN" sz="2000" b="1" dirty="0">
              <a:solidFill>
                <a:srgbClr val="000066"/>
              </a:solidFill>
              <a:effectLst>
                <a:outerShdw blurRad="38100" dist="38100" dir="2700000" algn="tl">
                  <a:srgbClr val="C0C0C0"/>
                </a:outerShdw>
              </a:effectLst>
            </a:endParaRPr>
          </a:p>
        </p:txBody>
      </p:sp>
      <p:sp>
        <p:nvSpPr>
          <p:cNvPr id="75851" name="Text Box 75"/>
          <p:cNvSpPr txBox="1">
            <a:spLocks noChangeArrowheads="1"/>
          </p:cNvSpPr>
          <p:nvPr/>
        </p:nvSpPr>
        <p:spPr bwMode="auto">
          <a:xfrm>
            <a:off x="7307263" y="5480050"/>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dirty="0">
                <a:solidFill>
                  <a:srgbClr val="000066"/>
                </a:solidFill>
                <a:effectLst>
                  <a:outerShdw blurRad="38100" dist="38100" dir="2700000" algn="tl">
                    <a:srgbClr val="C0C0C0"/>
                  </a:outerShdw>
                </a:effectLst>
                <a:sym typeface="Symbol" pitchFamily="18" charset="2"/>
              </a:rPr>
              <a:t></a:t>
            </a:r>
            <a:r>
              <a:rPr lang="en-US" altLang="zh-CN" sz="2000" b="1" dirty="0">
                <a:solidFill>
                  <a:srgbClr val="000066"/>
                </a:solidFill>
                <a:effectLst>
                  <a:outerShdw blurRad="38100" dist="38100" dir="2700000" algn="tl">
                    <a:srgbClr val="C0C0C0"/>
                  </a:outerShdw>
                </a:effectLst>
              </a:rPr>
              <a:t> S</a:t>
            </a:r>
          </a:p>
        </p:txBody>
      </p:sp>
      <p:sp>
        <p:nvSpPr>
          <p:cNvPr id="75853" name="Text Box 77"/>
          <p:cNvSpPr txBox="1">
            <a:spLocks noChangeArrowheads="1"/>
          </p:cNvSpPr>
          <p:nvPr/>
        </p:nvSpPr>
        <p:spPr bwMode="auto">
          <a:xfrm>
            <a:off x="971550" y="4914900"/>
            <a:ext cx="7632700" cy="42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10000"/>
              </a:spcBef>
              <a:defRPr/>
            </a:pPr>
            <a:r>
              <a:rPr lang="en-US" altLang="zh-CN" sz="2000" b="1" dirty="0"/>
              <a:t>       </a:t>
            </a:r>
            <a:r>
              <a:rPr lang="zh-CN" altLang="en-US" sz="2000" b="1" dirty="0"/>
              <a:t>根据得到</a:t>
            </a:r>
            <a:r>
              <a:rPr lang="en-US" altLang="zh-CN" sz="2000" b="1" dirty="0"/>
              <a:t>DFA M’</a:t>
            </a:r>
            <a:r>
              <a:rPr lang="zh-CN" altLang="en-US" sz="2000" b="1" dirty="0"/>
              <a:t>，输入串</a:t>
            </a:r>
            <a:r>
              <a:rPr lang="en-US" altLang="zh-CN" sz="2000" b="1" dirty="0" err="1"/>
              <a:t>abbcde</a:t>
            </a:r>
            <a:r>
              <a:rPr lang="zh-CN" altLang="en-US" sz="2000" b="1" dirty="0">
                <a:hlinkClick r:id="rId2" action="ppaction://hlinkfile"/>
              </a:rPr>
              <a:t>分析过程</a:t>
            </a:r>
            <a:r>
              <a:rPr lang="zh-CN" altLang="en-US" sz="2000" b="1" dirty="0"/>
              <a:t>如下所示。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75852"/>
                                        </p:tgtEl>
                                        <p:attrNameLst>
                                          <p:attrName>style.visibility</p:attrName>
                                        </p:attrNameLst>
                                      </p:cBhvr>
                                      <p:to>
                                        <p:strVal val="visible"/>
                                      </p:to>
                                    </p:set>
                                    <p:anim calcmode="lin" valueType="num">
                                      <p:cBhvr>
                                        <p:cTn id="7" dur="500" fill="hold"/>
                                        <p:tgtEl>
                                          <p:spTgt spid="75852"/>
                                        </p:tgtEl>
                                        <p:attrNameLst>
                                          <p:attrName>ppt_w</p:attrName>
                                        </p:attrNameLst>
                                      </p:cBhvr>
                                      <p:tavLst>
                                        <p:tav tm="0">
                                          <p:val>
                                            <p:fltVal val="0"/>
                                          </p:val>
                                        </p:tav>
                                        <p:tav tm="100000">
                                          <p:val>
                                            <p:strVal val="#ppt_w"/>
                                          </p:val>
                                        </p:tav>
                                      </p:tavLst>
                                    </p:anim>
                                    <p:anim calcmode="lin" valueType="num">
                                      <p:cBhvr>
                                        <p:cTn id="8" dur="500" fill="hold"/>
                                        <p:tgtEl>
                                          <p:spTgt spid="75852"/>
                                        </p:tgtEl>
                                        <p:attrNameLst>
                                          <p:attrName>ppt_h</p:attrName>
                                        </p:attrNameLst>
                                      </p:cBhvr>
                                      <p:tavLst>
                                        <p:tav tm="0">
                                          <p:val>
                                            <p:fltVal val="0"/>
                                          </p:val>
                                        </p:tav>
                                        <p:tav tm="100000">
                                          <p:val>
                                            <p:strVal val="#ppt_h"/>
                                          </p:val>
                                        </p:tav>
                                      </p:tavLst>
                                    </p:anim>
                                    <p:anim calcmode="lin" valueType="num">
                                      <p:cBhvr>
                                        <p:cTn id="9" dur="500" fill="hold"/>
                                        <p:tgtEl>
                                          <p:spTgt spid="75852"/>
                                        </p:tgtEl>
                                        <p:attrNameLst>
                                          <p:attrName>style.rotation</p:attrName>
                                        </p:attrNameLst>
                                      </p:cBhvr>
                                      <p:tavLst>
                                        <p:tav tm="0">
                                          <p:val>
                                            <p:fltVal val="360"/>
                                          </p:val>
                                        </p:tav>
                                        <p:tav tm="100000">
                                          <p:val>
                                            <p:fltVal val="0"/>
                                          </p:val>
                                        </p:tav>
                                      </p:tavLst>
                                    </p:anim>
                                    <p:animEffect transition="in" filter="fade">
                                      <p:cBhvr>
                                        <p:cTn id="10" dur="500"/>
                                        <p:tgtEl>
                                          <p:spTgt spid="7585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5853"/>
                                        </p:tgtEl>
                                        <p:attrNameLst>
                                          <p:attrName>style.visibility</p:attrName>
                                        </p:attrNameLst>
                                      </p:cBhvr>
                                      <p:to>
                                        <p:strVal val="visible"/>
                                      </p:to>
                                    </p:set>
                                    <p:animEffect transition="in" filter="blinds(horizontal)">
                                      <p:cBhvr>
                                        <p:cTn id="15" dur="500"/>
                                        <p:tgtEl>
                                          <p:spTgt spid="7585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584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584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5849"/>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585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5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47" grpId="0"/>
      <p:bldP spid="75848" grpId="0"/>
      <p:bldP spid="75849" grpId="0"/>
      <p:bldP spid="75850" grpId="0"/>
      <p:bldP spid="75851" grpId="0"/>
      <p:bldP spid="758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6A8FE16F-05CB-4B64-9DD4-62592BDCE101}" type="slidenum">
              <a:rPr lang="en-US" altLang="zh-CN"/>
              <a:pPr/>
              <a:t>13</a:t>
            </a:fld>
            <a:endParaRPr lang="en-US" altLang="zh-CN"/>
          </a:p>
        </p:txBody>
      </p:sp>
      <p:pic>
        <p:nvPicPr>
          <p:cNvPr id="76988" name="Picture 188" descr="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628775"/>
            <a:ext cx="74580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4"/>
          <p:cNvSpPr>
            <a:spLocks noChangeArrowheads="1"/>
          </p:cNvSpPr>
          <p:nvPr/>
        </p:nvSpPr>
        <p:spPr bwMode="auto">
          <a:xfrm>
            <a:off x="457200" y="685800"/>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b="1" dirty="0" smtClean="0">
                <a:solidFill>
                  <a:srgbClr val="CC0099"/>
                </a:solidFill>
                <a:latin typeface="Times New Roman" pitchFamily="18" charset="0"/>
                <a:ea typeface="黑体" pitchFamily="49" charset="-122"/>
              </a:rPr>
              <a:t>6.2.4  </a:t>
            </a:r>
            <a:r>
              <a:rPr lang="zh-CN" altLang="en-US" b="1" dirty="0">
                <a:solidFill>
                  <a:srgbClr val="CC0099"/>
                </a:solidFill>
                <a:latin typeface="Times New Roman" pitchFamily="18" charset="0"/>
                <a:ea typeface="黑体" pitchFamily="49" charset="-122"/>
              </a:rPr>
              <a:t>构造</a:t>
            </a:r>
            <a:r>
              <a:rPr lang="en-US" altLang="zh-CN" b="1" dirty="0">
                <a:solidFill>
                  <a:srgbClr val="CC0099"/>
                </a:solidFill>
                <a:latin typeface="Times New Roman" pitchFamily="18" charset="0"/>
                <a:ea typeface="黑体" pitchFamily="49" charset="-122"/>
              </a:rPr>
              <a:t>LR(0)</a:t>
            </a:r>
            <a:r>
              <a:rPr lang="zh-CN" altLang="en-US" b="1" dirty="0">
                <a:solidFill>
                  <a:srgbClr val="CC0099"/>
                </a:solidFill>
                <a:latin typeface="Times New Roman" pitchFamily="18" charset="0"/>
                <a:ea typeface="黑体" pitchFamily="49" charset="-122"/>
              </a:rPr>
              <a:t>项目集规范族</a:t>
            </a:r>
            <a:r>
              <a:rPr lang="zh-CN" altLang="en-US" sz="4400" dirty="0">
                <a:solidFill>
                  <a:schemeClr val="tx2"/>
                </a:solidFill>
              </a:rPr>
              <a:t> </a:t>
            </a:r>
          </a:p>
        </p:txBody>
      </p:sp>
      <p:sp>
        <p:nvSpPr>
          <p:cNvPr id="76805" name="Text Box 5"/>
          <p:cNvSpPr txBox="1">
            <a:spLocks noChangeArrowheads="1"/>
          </p:cNvSpPr>
          <p:nvPr/>
        </p:nvSpPr>
        <p:spPr bwMode="auto">
          <a:xfrm>
            <a:off x="827088" y="1130300"/>
            <a:ext cx="7632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10000"/>
              </a:spcBef>
              <a:defRPr/>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根据文法，可以直接构造识别活前缀</a:t>
            </a:r>
            <a:r>
              <a:rPr lang="en-US" altLang="zh-CN" sz="2000" b="1" dirty="0">
                <a:effectLst>
                  <a:outerShdw blurRad="38100" dist="38100" dir="2700000" algn="tl">
                    <a:srgbClr val="C0C0C0"/>
                  </a:outerShdw>
                </a:effectLst>
              </a:rPr>
              <a:t>DFA</a:t>
            </a:r>
            <a:r>
              <a:rPr lang="zh-CN" altLang="en-US" sz="2000" b="1" dirty="0">
                <a:effectLst>
                  <a:outerShdw blurRad="38100" dist="38100" dir="2700000" algn="tl">
                    <a:srgbClr val="C0C0C0"/>
                  </a:outerShdw>
                </a:effectLst>
              </a:rPr>
              <a:t>，其方法是将</a:t>
            </a:r>
            <a:r>
              <a:rPr lang="en-US" altLang="zh-CN" sz="2000" b="1" dirty="0">
                <a:effectLst>
                  <a:outerShdw blurRad="38100" dist="38100" dir="2700000" algn="tl">
                    <a:srgbClr val="C0C0C0"/>
                  </a:outerShdw>
                </a:effectLst>
              </a:rPr>
              <a:t>NFA</a:t>
            </a:r>
            <a:r>
              <a:rPr lang="zh-CN" altLang="en-US" sz="2000" b="1" dirty="0">
                <a:effectLst>
                  <a:outerShdw blurRad="38100" dist="38100" dir="2700000" algn="tl">
                    <a:srgbClr val="C0C0C0"/>
                  </a:outerShdw>
                </a:effectLst>
              </a:rPr>
              <a:t>构造和确定化合并一步完成。 </a:t>
            </a:r>
          </a:p>
        </p:txBody>
      </p:sp>
      <p:sp>
        <p:nvSpPr>
          <p:cNvPr id="76806" name="Text Box 6"/>
          <p:cNvSpPr txBox="1">
            <a:spLocks noChangeArrowheads="1"/>
          </p:cNvSpPr>
          <p:nvPr/>
        </p:nvSpPr>
        <p:spPr bwMode="auto">
          <a:xfrm>
            <a:off x="827088" y="1916113"/>
            <a:ext cx="7632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10000"/>
              </a:spcBef>
              <a:defRPr/>
            </a:pPr>
            <a:r>
              <a:rPr lang="en-US" altLang="zh-CN" sz="2000" b="1" dirty="0">
                <a:effectLst>
                  <a:outerShdw blurRad="38100" dist="38100" dir="2700000" algn="tl">
                    <a:srgbClr val="C0C0C0"/>
                  </a:outerShdw>
                </a:effectLst>
              </a:rPr>
              <a:t>       M</a:t>
            </a:r>
            <a:r>
              <a:rPr lang="en-US" altLang="zh-CN" sz="2000" b="1" baseline="-8000" dirty="0">
                <a:effectLst>
                  <a:outerShdw blurRad="38100" dist="38100" dir="2700000" algn="tl">
                    <a:srgbClr val="C0C0C0"/>
                  </a:outerShdw>
                </a:effectLst>
              </a:rPr>
              <a:t>A→α</a:t>
            </a:r>
            <a:r>
              <a:rPr lang="zh-CN" altLang="en-US" sz="2000" b="1" dirty="0">
                <a:effectLst>
                  <a:outerShdw blurRad="38100" dist="38100" dir="2700000" algn="tl">
                    <a:srgbClr val="C0C0C0"/>
                  </a:outerShdw>
                </a:effectLst>
              </a:rPr>
              <a:t>的状态可以直接由</a:t>
            </a:r>
            <a:r>
              <a:rPr lang="en-US" altLang="zh-CN" sz="2000" b="1" dirty="0">
                <a:effectLst>
                  <a:outerShdw blurRad="38100" dist="38100" dir="2700000" algn="tl">
                    <a:srgbClr val="C0C0C0"/>
                  </a:outerShdw>
                </a:effectLst>
              </a:rPr>
              <a:t>A→α</a:t>
            </a:r>
            <a:r>
              <a:rPr lang="zh-CN" altLang="en-US" sz="2000" b="1" dirty="0">
                <a:effectLst>
                  <a:outerShdw blurRad="38100" dist="38100" dir="2700000" algn="tl">
                    <a:srgbClr val="C0C0C0"/>
                  </a:outerShdw>
                </a:effectLst>
              </a:rPr>
              <a:t>规则来命名</a:t>
            </a:r>
            <a:r>
              <a:rPr lang="zh-CN" altLang="en-US" sz="2000" b="1" dirty="0" smtClean="0">
                <a:effectLst>
                  <a:outerShdw blurRad="38100" dist="38100" dir="2700000" algn="tl">
                    <a:srgbClr val="C0C0C0"/>
                  </a:outerShdw>
                </a:effectLst>
              </a:rPr>
              <a:t>：在每个产生式右部加一个点“</a:t>
            </a:r>
            <a:r>
              <a:rPr lang="en-US" altLang="zh-CN" sz="2000" b="1" dirty="0" smtClean="0">
                <a:effectLst>
                  <a:outerShdw blurRad="38100" dist="38100" dir="2700000" algn="tl">
                    <a:srgbClr val="C0C0C0"/>
                  </a:outerShdw>
                </a:effectLst>
              </a:rPr>
              <a:t>.</a:t>
            </a:r>
            <a:r>
              <a:rPr lang="zh-CN" altLang="en-US" sz="2000" b="1" dirty="0" smtClean="0">
                <a:effectLst>
                  <a:outerShdw blurRad="38100" dist="38100" dir="2700000" algn="tl">
                    <a:srgbClr val="C0C0C0"/>
                  </a:outerShdw>
                </a:effectLst>
              </a:rPr>
              <a:t>”，每一次状态转换就将点右移一位，</a:t>
            </a:r>
            <a:endParaRPr lang="zh-CN" altLang="en-US" sz="2000" b="1" dirty="0">
              <a:effectLst>
                <a:outerShdw blurRad="38100" dist="38100" dir="2700000" algn="tl">
                  <a:srgbClr val="C0C0C0"/>
                </a:outerShdw>
              </a:effectLst>
            </a:endParaRPr>
          </a:p>
        </p:txBody>
      </p:sp>
      <p:sp>
        <p:nvSpPr>
          <p:cNvPr id="76897" name="Text Box 97"/>
          <p:cNvSpPr txBox="1">
            <a:spLocks noChangeArrowheads="1"/>
          </p:cNvSpPr>
          <p:nvPr/>
        </p:nvSpPr>
        <p:spPr bwMode="auto">
          <a:xfrm>
            <a:off x="827088" y="2684463"/>
            <a:ext cx="7632700" cy="42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10000"/>
              </a:spcBef>
              <a:defRPr/>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例</a:t>
            </a:r>
            <a:r>
              <a:rPr lang="en-US" altLang="zh-CN" sz="2000" b="1" dirty="0">
                <a:effectLst>
                  <a:outerShdw blurRad="38100" dist="38100" dir="2700000" algn="tl">
                    <a:srgbClr val="C0C0C0"/>
                  </a:outerShdw>
                </a:effectLst>
              </a:rPr>
              <a:t>7.1</a:t>
            </a:r>
            <a:r>
              <a:rPr lang="zh-CN" altLang="en-US" sz="2000" b="1" dirty="0">
                <a:effectLst>
                  <a:outerShdw blurRad="38100" dist="38100" dir="2700000" algn="tl">
                    <a:srgbClr val="C0C0C0"/>
                  </a:outerShdw>
                </a:effectLst>
              </a:rPr>
              <a:t>重新命名后的</a:t>
            </a:r>
            <a:r>
              <a:rPr lang="zh-CN" altLang="en-US" sz="2000" b="1" dirty="0">
                <a:effectLst>
                  <a:outerShdw blurRad="38100" dist="38100" dir="2700000" algn="tl">
                    <a:srgbClr val="C0C0C0"/>
                  </a:outerShdw>
                </a:effectLst>
                <a:hlinkClick r:id="rId3" action="ppaction://hlinkfile"/>
              </a:rPr>
              <a:t>识别活前缀</a:t>
            </a:r>
            <a:r>
              <a:rPr lang="en-US" altLang="zh-CN" sz="2000" b="1" dirty="0">
                <a:effectLst>
                  <a:outerShdw blurRad="38100" dist="38100" dir="2700000" algn="tl">
                    <a:srgbClr val="C0C0C0"/>
                  </a:outerShdw>
                </a:effectLst>
                <a:hlinkClick r:id="rId3" action="ppaction://hlinkfile"/>
              </a:rPr>
              <a:t>NFA M</a:t>
            </a:r>
            <a:r>
              <a:rPr lang="zh-CN" altLang="en-US" sz="2000" b="1" dirty="0">
                <a:effectLst>
                  <a:outerShdw blurRad="38100" dist="38100" dir="2700000" algn="tl">
                    <a:srgbClr val="C0C0C0"/>
                  </a:outerShdw>
                </a:effectLst>
              </a:rPr>
              <a:t>如图所示。 </a:t>
            </a:r>
          </a:p>
        </p:txBody>
      </p:sp>
      <p:sp>
        <p:nvSpPr>
          <p:cNvPr id="76989" name="Text Box 189"/>
          <p:cNvSpPr txBox="1">
            <a:spLocks noChangeArrowheads="1"/>
          </p:cNvSpPr>
          <p:nvPr/>
        </p:nvSpPr>
        <p:spPr bwMode="auto">
          <a:xfrm>
            <a:off x="4284663" y="5734050"/>
            <a:ext cx="4391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000" b="1">
                <a:solidFill>
                  <a:srgbClr val="FF3300"/>
                </a:solidFill>
                <a:effectLst>
                  <a:outerShdw blurRad="38100" dist="38100" dir="2700000" algn="tl">
                    <a:srgbClr val="C0C0C0"/>
                  </a:outerShdw>
                </a:effectLst>
              </a:rPr>
              <a:t>很容易地看出对应的</a:t>
            </a:r>
            <a:r>
              <a:rPr lang="en-US" altLang="zh-CN" sz="2000" b="1">
                <a:solidFill>
                  <a:srgbClr val="FF3300"/>
                </a:solidFill>
                <a:effectLst>
                  <a:outerShdw blurRad="38100" dist="38100" dir="2700000" algn="tl">
                    <a:srgbClr val="C0C0C0"/>
                  </a:outerShdw>
                </a:effectLst>
              </a:rPr>
              <a:t>DFA</a:t>
            </a:r>
            <a:r>
              <a:rPr lang="zh-CN" altLang="en-US" sz="2000" b="1">
                <a:solidFill>
                  <a:srgbClr val="FF3300"/>
                </a:solidFill>
                <a:effectLst>
                  <a:outerShdw blurRad="38100" dist="38100" dir="2700000" algn="tl">
                    <a:srgbClr val="C0C0C0"/>
                  </a:outerShdw>
                </a:effectLst>
              </a:rPr>
              <a:t>构造规律！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97"/>
                                        </p:tgtEl>
                                        <p:attrNameLst>
                                          <p:attrName>style.visibility</p:attrName>
                                        </p:attrNameLst>
                                      </p:cBhvr>
                                      <p:to>
                                        <p:strVal val="visible"/>
                                      </p:to>
                                    </p:set>
                                    <p:animEffect transition="in" filter="blinds(horizontal)">
                                      <p:cBhvr>
                                        <p:cTn id="7" dur="500"/>
                                        <p:tgtEl>
                                          <p:spTgt spid="768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6805"/>
                                        </p:tgtEl>
                                      </p:cBhvr>
                                    </p:animEffect>
                                    <p:set>
                                      <p:cBhvr>
                                        <p:cTn id="12" dur="1" fill="hold">
                                          <p:stCondLst>
                                            <p:cond delay="499"/>
                                          </p:stCondLst>
                                        </p:cTn>
                                        <p:tgtEl>
                                          <p:spTgt spid="76805"/>
                                        </p:tgtEl>
                                        <p:attrNameLst>
                                          <p:attrName>style.visibility</p:attrName>
                                        </p:attrNameLst>
                                      </p:cBhvr>
                                      <p:to>
                                        <p:strVal val="hidden"/>
                                      </p:to>
                                    </p:set>
                                  </p:childTnLst>
                                </p:cTn>
                              </p:par>
                              <p:par>
                                <p:cTn id="13" presetID="3" presetClass="exit" presetSubtype="10" fill="hold" grpId="0" nodeType="withEffect">
                                  <p:stCondLst>
                                    <p:cond delay="0"/>
                                  </p:stCondLst>
                                  <p:childTnLst>
                                    <p:animEffect transition="out" filter="blinds(horizontal)">
                                      <p:cBhvr>
                                        <p:cTn id="14" dur="500"/>
                                        <p:tgtEl>
                                          <p:spTgt spid="76806"/>
                                        </p:tgtEl>
                                      </p:cBhvr>
                                    </p:animEffect>
                                    <p:set>
                                      <p:cBhvr>
                                        <p:cTn id="15" dur="1" fill="hold">
                                          <p:stCondLst>
                                            <p:cond delay="499"/>
                                          </p:stCondLst>
                                        </p:cTn>
                                        <p:tgtEl>
                                          <p:spTgt spid="76806"/>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0" presetClass="path" presetSubtype="0" accel="50000" decel="50000" fill="hold" grpId="1" nodeType="clickEffect">
                                  <p:stCondLst>
                                    <p:cond delay="0"/>
                                  </p:stCondLst>
                                  <p:childTnLst>
                                    <p:animMotion origin="layout" path="M -2.5E-6 -0.04028 L -2.5E-6 -0.23982 " pathEditMode="relative" rAng="0" ptsTypes="AA">
                                      <p:cBhvr>
                                        <p:cTn id="19" dur="2000" fill="hold"/>
                                        <p:tgtEl>
                                          <p:spTgt spid="76897"/>
                                        </p:tgtEl>
                                        <p:attrNameLst>
                                          <p:attrName>ppt_x</p:attrName>
                                          <p:attrName>ppt_y</p:attrName>
                                        </p:attrNameLst>
                                      </p:cBhvr>
                                      <p:rCtr x="0" y="-9977"/>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nodeType="clickEffect">
                                  <p:stCondLst>
                                    <p:cond delay="0"/>
                                  </p:stCondLst>
                                  <p:childTnLst>
                                    <p:set>
                                      <p:cBhvr>
                                        <p:cTn id="23" dur="1" fill="hold">
                                          <p:stCondLst>
                                            <p:cond delay="0"/>
                                          </p:stCondLst>
                                        </p:cTn>
                                        <p:tgtEl>
                                          <p:spTgt spid="76988"/>
                                        </p:tgtEl>
                                        <p:attrNameLst>
                                          <p:attrName>style.visibility</p:attrName>
                                        </p:attrNameLst>
                                      </p:cBhvr>
                                      <p:to>
                                        <p:strVal val="visible"/>
                                      </p:to>
                                    </p:set>
                                    <p:animEffect transition="in" filter="fade">
                                      <p:cBhvr>
                                        <p:cTn id="24" dur="1000"/>
                                        <p:tgtEl>
                                          <p:spTgt spid="76988"/>
                                        </p:tgtEl>
                                      </p:cBhvr>
                                    </p:animEffect>
                                    <p:anim calcmode="lin" valueType="num">
                                      <p:cBhvr>
                                        <p:cTn id="25" dur="1000" fill="hold"/>
                                        <p:tgtEl>
                                          <p:spTgt spid="76988"/>
                                        </p:tgtEl>
                                        <p:attrNameLst>
                                          <p:attrName>ppt_x</p:attrName>
                                        </p:attrNameLst>
                                      </p:cBhvr>
                                      <p:tavLst>
                                        <p:tav tm="0">
                                          <p:val>
                                            <p:strVal val="#ppt_x"/>
                                          </p:val>
                                        </p:tav>
                                        <p:tav tm="100000">
                                          <p:val>
                                            <p:strVal val="#ppt_x"/>
                                          </p:val>
                                        </p:tav>
                                      </p:tavLst>
                                    </p:anim>
                                    <p:anim calcmode="lin" valueType="num">
                                      <p:cBhvr>
                                        <p:cTn id="26" dur="1000" fill="hold"/>
                                        <p:tgtEl>
                                          <p:spTgt spid="76988"/>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5" presetClass="entr" presetSubtype="0" fill="hold" grpId="0" nodeType="clickEffect">
                                  <p:stCondLst>
                                    <p:cond delay="0"/>
                                  </p:stCondLst>
                                  <p:iterate type="lt">
                                    <p:tmPct val="10000"/>
                                  </p:iterate>
                                  <p:childTnLst>
                                    <p:set>
                                      <p:cBhvr>
                                        <p:cTn id="30" dur="1" fill="hold">
                                          <p:stCondLst>
                                            <p:cond delay="0"/>
                                          </p:stCondLst>
                                        </p:cTn>
                                        <p:tgtEl>
                                          <p:spTgt spid="76989"/>
                                        </p:tgtEl>
                                        <p:attrNameLst>
                                          <p:attrName>style.visibility</p:attrName>
                                        </p:attrNameLst>
                                      </p:cBhvr>
                                      <p:to>
                                        <p:strVal val="visible"/>
                                      </p:to>
                                    </p:set>
                                    <p:animEffect transition="in" filter="fade">
                                      <p:cBhvr>
                                        <p:cTn id="31" dur="2000"/>
                                        <p:tgtEl>
                                          <p:spTgt spid="76989"/>
                                        </p:tgtEl>
                                      </p:cBhvr>
                                    </p:animEffect>
                                    <p:anim calcmode="lin" valueType="num">
                                      <p:cBhvr>
                                        <p:cTn id="32" dur="2000" fill="hold"/>
                                        <p:tgtEl>
                                          <p:spTgt spid="76989"/>
                                        </p:tgtEl>
                                        <p:attrNameLst>
                                          <p:attrName>ppt_w</p:attrName>
                                        </p:attrNameLst>
                                      </p:cBhvr>
                                      <p:tavLst>
                                        <p:tav tm="0" fmla="#ppt_w*sin(2.5*pi*$)">
                                          <p:val>
                                            <p:fltVal val="0"/>
                                          </p:val>
                                        </p:tav>
                                        <p:tav tm="100000">
                                          <p:val>
                                            <p:fltVal val="1"/>
                                          </p:val>
                                        </p:tav>
                                      </p:tavLst>
                                    </p:anim>
                                    <p:anim calcmode="lin" valueType="num">
                                      <p:cBhvr>
                                        <p:cTn id="33" dur="2000" fill="hold"/>
                                        <p:tgtEl>
                                          <p:spTgt spid="769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p:bldP spid="76806" grpId="0"/>
      <p:bldP spid="76897" grpId="0"/>
      <p:bldP spid="76897" grpId="1"/>
      <p:bldP spid="769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03E577DB-38FE-4AF3-B694-4F871625AADD}" type="slidenum">
              <a:rPr lang="en-US" altLang="zh-CN"/>
              <a:pPr/>
              <a:t>14</a:t>
            </a:fld>
            <a:endParaRPr lang="en-US" altLang="zh-CN"/>
          </a:p>
        </p:txBody>
      </p:sp>
      <p:sp>
        <p:nvSpPr>
          <p:cNvPr id="25622" name="Text Box 2070"/>
          <p:cNvSpPr txBox="1">
            <a:spLocks noChangeArrowheads="1"/>
          </p:cNvSpPr>
          <p:nvPr/>
        </p:nvSpPr>
        <p:spPr bwMode="auto">
          <a:xfrm>
            <a:off x="838200" y="765175"/>
            <a:ext cx="77724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kumimoji="1" sz="2400">
                <a:solidFill>
                  <a:schemeClr val="tx1"/>
                </a:solidFill>
                <a:latin typeface="Times New Roman" pitchFamily="18" charset="0"/>
                <a:ea typeface="宋体" pitchFamily="2" charset="-122"/>
              </a:defRPr>
            </a:lvl1pPr>
            <a:lvl2pPr marL="585788">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30000"/>
              </a:lnSpc>
              <a:spcBef>
                <a:spcPct val="20000"/>
              </a:spcBef>
              <a:defRPr/>
            </a:pPr>
            <a:r>
              <a:rPr lang="zh-CN" altLang="en-US" sz="2000" b="1" dirty="0" smtClean="0"/>
              <a:t>文法</a:t>
            </a:r>
            <a:r>
              <a:rPr lang="en-US" altLang="zh-CN" sz="2000" b="1" dirty="0" smtClean="0"/>
              <a:t>G[S’]</a:t>
            </a:r>
            <a:r>
              <a:rPr lang="zh-CN" altLang="en-US" sz="2000" b="1" dirty="0" smtClean="0"/>
              <a:t>之</a:t>
            </a:r>
            <a:r>
              <a:rPr lang="en-US" altLang="zh-CN" sz="2000" b="1" dirty="0" smtClean="0"/>
              <a:t>LR(0)</a:t>
            </a:r>
            <a:r>
              <a:rPr lang="zh-CN" altLang="en-US" sz="2000" b="1" dirty="0" smtClean="0"/>
              <a:t>项目是由规则右部最前、或最后、或两符号之间增加一个点符号“</a:t>
            </a:r>
            <a:r>
              <a:rPr lang="en-US" altLang="zh-CN" sz="2000" b="1" dirty="0" smtClean="0"/>
              <a:t>·”</a:t>
            </a:r>
            <a:r>
              <a:rPr lang="zh-CN" altLang="en-US" sz="2000" b="1" dirty="0" smtClean="0"/>
              <a:t>形成的。</a:t>
            </a:r>
          </a:p>
          <a:p>
            <a:pPr algn="l">
              <a:lnSpc>
                <a:spcPct val="130000"/>
              </a:lnSpc>
              <a:spcBef>
                <a:spcPct val="20000"/>
              </a:spcBef>
              <a:defRPr/>
            </a:pPr>
            <a:r>
              <a:rPr lang="zh-CN" altLang="en-US" sz="2000" b="1" dirty="0" smtClean="0"/>
              <a:t>可划分四类如下：</a:t>
            </a:r>
          </a:p>
        </p:txBody>
      </p:sp>
      <p:sp>
        <p:nvSpPr>
          <p:cNvPr id="25623" name="Text Box 2071"/>
          <p:cNvSpPr txBox="1">
            <a:spLocks noChangeArrowheads="1"/>
          </p:cNvSpPr>
          <p:nvPr/>
        </p:nvSpPr>
        <p:spPr bwMode="auto">
          <a:xfrm>
            <a:off x="1981200" y="2063750"/>
            <a:ext cx="5715000"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10000"/>
              </a:spcBef>
              <a:defRPr/>
            </a:pPr>
            <a:r>
              <a:rPr lang="en-US" altLang="zh-CN" sz="2000" b="1" dirty="0">
                <a:latin typeface="Times New Roman" pitchFamily="18" charset="0"/>
              </a:rPr>
              <a:t>① </a:t>
            </a:r>
            <a:r>
              <a:rPr lang="zh-CN" altLang="en-US" sz="2000" b="1" dirty="0">
                <a:solidFill>
                  <a:srgbClr val="FF3300"/>
                </a:solidFill>
                <a:latin typeface="Times New Roman" pitchFamily="18" charset="0"/>
              </a:rPr>
              <a:t>移进项目</a:t>
            </a:r>
            <a:r>
              <a:rPr lang="zh-CN" altLang="en-US" sz="2000" b="1" dirty="0">
                <a:latin typeface="Times New Roman" pitchFamily="18" charset="0"/>
              </a:rPr>
              <a:t>：</a:t>
            </a:r>
          </a:p>
          <a:p>
            <a:pPr algn="l">
              <a:lnSpc>
                <a:spcPct val="110000"/>
              </a:lnSpc>
              <a:spcBef>
                <a:spcPct val="10000"/>
              </a:spcBef>
              <a:defRPr/>
            </a:pPr>
            <a:r>
              <a:rPr lang="zh-CN" altLang="en-US" sz="2000" b="1" dirty="0">
                <a:latin typeface="Times New Roman" pitchFamily="18" charset="0"/>
              </a:rPr>
              <a:t>            形如</a:t>
            </a:r>
            <a:r>
              <a:rPr lang="en-US" altLang="zh-CN" sz="2000" b="1" dirty="0">
                <a:latin typeface="Times New Roman" pitchFamily="18" charset="0"/>
              </a:rPr>
              <a:t>A→α· aβ</a:t>
            </a:r>
            <a:r>
              <a:rPr lang="zh-CN" altLang="en-US" sz="2000" b="1" dirty="0">
                <a:latin typeface="Times New Roman" pitchFamily="18" charset="0"/>
              </a:rPr>
              <a:t>之项目称为移进项目。</a:t>
            </a:r>
          </a:p>
          <a:p>
            <a:pPr algn="l">
              <a:lnSpc>
                <a:spcPct val="110000"/>
              </a:lnSpc>
              <a:spcBef>
                <a:spcPct val="10000"/>
              </a:spcBef>
              <a:defRPr/>
            </a:pPr>
            <a:r>
              <a:rPr lang="zh-CN" altLang="en-US" sz="2000" b="1" dirty="0">
                <a:latin typeface="Times New Roman" pitchFamily="18" charset="0"/>
              </a:rPr>
              <a:t>② </a:t>
            </a:r>
            <a:r>
              <a:rPr lang="zh-CN" altLang="en-US" sz="2000" b="1" dirty="0">
                <a:solidFill>
                  <a:srgbClr val="FF3300"/>
                </a:solidFill>
                <a:latin typeface="Times New Roman" pitchFamily="18" charset="0"/>
              </a:rPr>
              <a:t>待约项目</a:t>
            </a:r>
            <a:r>
              <a:rPr lang="zh-CN" altLang="en-US" sz="2000" b="1" dirty="0">
                <a:latin typeface="Times New Roman" pitchFamily="18" charset="0"/>
              </a:rPr>
              <a:t>：</a:t>
            </a:r>
          </a:p>
          <a:p>
            <a:pPr algn="l">
              <a:lnSpc>
                <a:spcPct val="110000"/>
              </a:lnSpc>
              <a:spcBef>
                <a:spcPct val="10000"/>
              </a:spcBef>
              <a:defRPr/>
            </a:pPr>
            <a:r>
              <a:rPr lang="zh-CN" altLang="en-US" sz="2000" b="1" dirty="0">
                <a:latin typeface="Times New Roman" pitchFamily="18" charset="0"/>
              </a:rPr>
              <a:t>            形如</a:t>
            </a:r>
            <a:r>
              <a:rPr lang="en-US" altLang="zh-CN" sz="2000" b="1" dirty="0">
                <a:latin typeface="Times New Roman" pitchFamily="18" charset="0"/>
              </a:rPr>
              <a:t>A→α·Xβ</a:t>
            </a:r>
            <a:r>
              <a:rPr lang="zh-CN" altLang="en-US" sz="2000" b="1" dirty="0">
                <a:latin typeface="Times New Roman" pitchFamily="18" charset="0"/>
              </a:rPr>
              <a:t>之项目称为待约项目。</a:t>
            </a:r>
          </a:p>
          <a:p>
            <a:pPr algn="l">
              <a:lnSpc>
                <a:spcPct val="110000"/>
              </a:lnSpc>
              <a:spcBef>
                <a:spcPct val="10000"/>
              </a:spcBef>
              <a:defRPr/>
            </a:pPr>
            <a:r>
              <a:rPr lang="zh-CN" altLang="en-US" sz="2000" b="1" dirty="0">
                <a:latin typeface="Times New Roman" pitchFamily="18" charset="0"/>
              </a:rPr>
              <a:t>③ </a:t>
            </a:r>
            <a:r>
              <a:rPr lang="zh-CN" altLang="en-US" sz="2000" b="1" dirty="0">
                <a:solidFill>
                  <a:srgbClr val="FF3300"/>
                </a:solidFill>
                <a:latin typeface="Times New Roman" pitchFamily="18" charset="0"/>
              </a:rPr>
              <a:t>归约项目</a:t>
            </a:r>
            <a:r>
              <a:rPr lang="zh-CN" altLang="en-US" sz="2000" b="1" dirty="0">
                <a:latin typeface="Times New Roman" pitchFamily="18" charset="0"/>
              </a:rPr>
              <a:t>：</a:t>
            </a:r>
          </a:p>
          <a:p>
            <a:pPr algn="l">
              <a:lnSpc>
                <a:spcPct val="110000"/>
              </a:lnSpc>
              <a:spcBef>
                <a:spcPct val="10000"/>
              </a:spcBef>
              <a:defRPr/>
            </a:pPr>
            <a:r>
              <a:rPr lang="zh-CN" altLang="en-US" sz="2000" b="1" dirty="0">
                <a:latin typeface="Times New Roman" pitchFamily="18" charset="0"/>
              </a:rPr>
              <a:t>            形如</a:t>
            </a:r>
            <a:r>
              <a:rPr lang="en-US" altLang="zh-CN" sz="2000" b="1" dirty="0">
                <a:latin typeface="Times New Roman" pitchFamily="18" charset="0"/>
              </a:rPr>
              <a:t>A→α·  </a:t>
            </a:r>
            <a:r>
              <a:rPr lang="zh-CN" altLang="en-US" sz="2000" b="1" dirty="0">
                <a:latin typeface="Times New Roman" pitchFamily="18" charset="0"/>
              </a:rPr>
              <a:t>之项目称为归约项目。</a:t>
            </a:r>
          </a:p>
          <a:p>
            <a:pPr algn="l">
              <a:lnSpc>
                <a:spcPct val="110000"/>
              </a:lnSpc>
              <a:spcBef>
                <a:spcPct val="10000"/>
              </a:spcBef>
              <a:defRPr/>
            </a:pPr>
            <a:r>
              <a:rPr lang="zh-CN" altLang="en-US" sz="2000" b="1" dirty="0">
                <a:latin typeface="Times New Roman" pitchFamily="18" charset="0"/>
              </a:rPr>
              <a:t>④ </a:t>
            </a:r>
            <a:r>
              <a:rPr lang="zh-CN" altLang="en-US" sz="2000" b="1" dirty="0">
                <a:solidFill>
                  <a:srgbClr val="FF3300"/>
                </a:solidFill>
                <a:latin typeface="Times New Roman" pitchFamily="18" charset="0"/>
              </a:rPr>
              <a:t>接受项目</a:t>
            </a:r>
            <a:r>
              <a:rPr lang="zh-CN" altLang="en-US" sz="2000" b="1" dirty="0">
                <a:latin typeface="Times New Roman" pitchFamily="18" charset="0"/>
              </a:rPr>
              <a:t>：</a:t>
            </a:r>
          </a:p>
          <a:p>
            <a:pPr algn="l">
              <a:lnSpc>
                <a:spcPct val="110000"/>
              </a:lnSpc>
              <a:spcBef>
                <a:spcPct val="10000"/>
              </a:spcBef>
              <a:defRPr/>
            </a:pPr>
            <a:r>
              <a:rPr lang="zh-CN" altLang="en-US" sz="2000" b="1" dirty="0">
                <a:latin typeface="Times New Roman" pitchFamily="18" charset="0"/>
              </a:rPr>
              <a:t>      形如</a:t>
            </a:r>
            <a:r>
              <a:rPr lang="en-US" altLang="zh-CN" sz="2000" b="1" dirty="0">
                <a:latin typeface="Times New Roman" pitchFamily="18" charset="0"/>
              </a:rPr>
              <a:t>S′→α·  </a:t>
            </a:r>
            <a:r>
              <a:rPr lang="zh-CN" altLang="en-US" sz="2000" b="1" dirty="0">
                <a:latin typeface="Times New Roman" pitchFamily="18" charset="0"/>
              </a:rPr>
              <a:t>之项目称为接受项目。 </a:t>
            </a:r>
          </a:p>
          <a:p>
            <a:pPr algn="l">
              <a:lnSpc>
                <a:spcPct val="110000"/>
              </a:lnSpc>
              <a:spcBef>
                <a:spcPct val="10000"/>
              </a:spcBef>
              <a:defRPr/>
            </a:pPr>
            <a:r>
              <a:rPr lang="zh-CN" altLang="en-US" sz="2000" b="1" dirty="0">
                <a:latin typeface="Times New Roman" pitchFamily="18" charset="0"/>
              </a:rPr>
              <a:t>（其中</a:t>
            </a:r>
            <a:r>
              <a:rPr lang="en-US" altLang="zh-CN" sz="2000" b="1" dirty="0">
                <a:latin typeface="Times New Roman" pitchFamily="18" charset="0"/>
              </a:rPr>
              <a:t>α</a:t>
            </a:r>
            <a:r>
              <a:rPr lang="zh-CN" altLang="en-US" sz="2000" b="1" dirty="0">
                <a:latin typeface="Times New Roman" pitchFamily="18" charset="0"/>
              </a:rPr>
              <a:t>、</a:t>
            </a:r>
            <a:r>
              <a:rPr lang="en-US" altLang="zh-CN" sz="2000" b="1" dirty="0">
                <a:latin typeface="Times New Roman" pitchFamily="18" charset="0"/>
              </a:rPr>
              <a:t>β</a:t>
            </a:r>
            <a:r>
              <a:rPr lang="en-US" altLang="zh-CN" sz="2000" b="1" dirty="0">
                <a:latin typeface="Times New Roman" pitchFamily="18" charset="0"/>
                <a:sym typeface="Symbol" pitchFamily="18" charset="2"/>
              </a:rPr>
              <a:t></a:t>
            </a:r>
            <a:r>
              <a:rPr lang="en-US" altLang="zh-CN" sz="2000" b="1" dirty="0">
                <a:latin typeface="Times New Roman" pitchFamily="18" charset="0"/>
              </a:rPr>
              <a:t>(V</a:t>
            </a:r>
            <a:r>
              <a:rPr lang="en-US" altLang="zh-CN" sz="2000" b="1" baseline="-30000" dirty="0">
                <a:latin typeface="Times New Roman" pitchFamily="18" charset="0"/>
              </a:rPr>
              <a:t>N</a:t>
            </a:r>
            <a:r>
              <a:rPr lang="en-US" altLang="zh-CN" sz="2000" b="1" dirty="0">
                <a:latin typeface="Times New Roman" pitchFamily="18" charset="0"/>
              </a:rPr>
              <a:t>∪V</a:t>
            </a:r>
            <a:r>
              <a:rPr lang="en-US" altLang="zh-CN" sz="2000" b="1" baseline="-30000" dirty="0">
                <a:latin typeface="Times New Roman" pitchFamily="18" charset="0"/>
              </a:rPr>
              <a:t>T</a:t>
            </a:r>
            <a:r>
              <a:rPr lang="en-US" altLang="zh-CN" sz="2000" b="1" dirty="0">
                <a:latin typeface="Times New Roman" pitchFamily="18" charset="0"/>
              </a:rPr>
              <a:t>)*, a</a:t>
            </a:r>
            <a:r>
              <a:rPr lang="en-US" altLang="zh-CN" sz="2000" b="1" dirty="0">
                <a:latin typeface="Times New Roman" pitchFamily="18" charset="0"/>
                <a:sym typeface="Symbol" pitchFamily="18" charset="2"/>
              </a:rPr>
              <a:t></a:t>
            </a:r>
            <a:r>
              <a:rPr lang="en-US" altLang="zh-CN" sz="2000" b="1" dirty="0">
                <a:latin typeface="Times New Roman" pitchFamily="18" charset="0"/>
              </a:rPr>
              <a:t> V</a:t>
            </a:r>
            <a:r>
              <a:rPr lang="en-US" altLang="zh-CN" sz="2000" b="1" baseline="-30000" dirty="0">
                <a:latin typeface="Times New Roman" pitchFamily="18" charset="0"/>
              </a:rPr>
              <a:t>T </a:t>
            </a:r>
            <a:r>
              <a:rPr lang="zh-CN" altLang="en-US" sz="2000" b="1" dirty="0">
                <a:latin typeface="Times New Roman" pitchFamily="18" charset="0"/>
              </a:rPr>
              <a:t>，</a:t>
            </a:r>
            <a:r>
              <a:rPr lang="en-US" altLang="zh-CN" sz="2000" b="1" dirty="0">
                <a:latin typeface="Times New Roman" pitchFamily="18" charset="0"/>
              </a:rPr>
              <a:t>X</a:t>
            </a:r>
            <a:r>
              <a:rPr lang="en-US" altLang="zh-CN" sz="2000" b="1" dirty="0">
                <a:latin typeface="Times New Roman" pitchFamily="18" charset="0"/>
                <a:sym typeface="Symbol" pitchFamily="18" charset="2"/>
              </a:rPr>
              <a:t></a:t>
            </a:r>
            <a:r>
              <a:rPr lang="en-US" altLang="zh-CN" sz="2000" b="1" dirty="0">
                <a:latin typeface="Times New Roman" pitchFamily="18" charset="0"/>
              </a:rPr>
              <a:t>V</a:t>
            </a:r>
            <a:r>
              <a:rPr lang="en-US" altLang="zh-CN" sz="2000" b="1" baseline="-30000" dirty="0">
                <a:latin typeface="Times New Roman" pitchFamily="18" charset="0"/>
              </a:rPr>
              <a:t>N</a:t>
            </a:r>
            <a:r>
              <a:rPr lang="zh-CN" altLang="en-US" sz="2000" b="1" dirty="0">
                <a:latin typeface="Times New Roman" pitchFamily="18" charset="0"/>
              </a:rPr>
              <a:t>）</a:t>
            </a:r>
            <a:r>
              <a:rPr lang="zh-CN" altLang="en-US" sz="2000" b="1" baseline="-30000" dirty="0">
                <a:latin typeface="Times New Roman" pitchFamily="18" charset="0"/>
              </a:rPr>
              <a:t> </a:t>
            </a:r>
            <a:endParaRPr lang="zh-CN" altLang="en-US" sz="2000" b="1" dirty="0">
              <a:latin typeface="Times New Roman" pitchFamily="18" charset="0"/>
            </a:endParaRPr>
          </a:p>
        </p:txBody>
      </p:sp>
      <p:sp>
        <p:nvSpPr>
          <p:cNvPr id="25624" name="Text Box 2072"/>
          <p:cNvSpPr txBox="1">
            <a:spLocks noChangeArrowheads="1"/>
          </p:cNvSpPr>
          <p:nvPr/>
        </p:nvSpPr>
        <p:spPr bwMode="auto">
          <a:xfrm>
            <a:off x="2438400" y="5624513"/>
            <a:ext cx="5638800" cy="396875"/>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000" b="1" dirty="0">
                <a:latin typeface="Times New Roman" pitchFamily="18" charset="0"/>
              </a:rPr>
              <a:t>特别地，空规则</a:t>
            </a:r>
            <a:r>
              <a:rPr lang="en-US" altLang="zh-CN" sz="2000" b="1" dirty="0">
                <a:latin typeface="Times New Roman" pitchFamily="18" charset="0"/>
              </a:rPr>
              <a:t>A→ ε</a:t>
            </a:r>
            <a:r>
              <a:rPr lang="zh-CN" altLang="en-US" sz="2000" b="1" dirty="0">
                <a:latin typeface="Times New Roman" pitchFamily="18" charset="0"/>
              </a:rPr>
              <a:t>对应的</a:t>
            </a:r>
            <a:r>
              <a:rPr lang="en-US" altLang="zh-CN" sz="2000" b="1" dirty="0">
                <a:latin typeface="Times New Roman" pitchFamily="18" charset="0"/>
              </a:rPr>
              <a:t>LR(0)</a:t>
            </a:r>
            <a:r>
              <a:rPr lang="zh-CN" altLang="en-US" sz="2000" b="1" dirty="0">
                <a:latin typeface="Times New Roman" pitchFamily="18" charset="0"/>
              </a:rPr>
              <a:t>项目为</a:t>
            </a:r>
            <a:r>
              <a:rPr lang="en-US" altLang="zh-CN" sz="2000" b="1" dirty="0">
                <a:latin typeface="Times New Roman" pitchFamily="18" charset="0"/>
              </a:rPr>
              <a:t>A→ ·</a:t>
            </a: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6D895385-327C-456F-B689-3E3E9B38FE1B}" type="slidenum">
              <a:rPr lang="en-US" altLang="zh-CN"/>
              <a:pPr/>
              <a:t>15</a:t>
            </a:fld>
            <a:endParaRPr lang="en-US" altLang="zh-CN"/>
          </a:p>
        </p:txBody>
      </p:sp>
      <p:sp>
        <p:nvSpPr>
          <p:cNvPr id="35843" name="Text Box 1027"/>
          <p:cNvSpPr txBox="1">
            <a:spLocks noChangeArrowheads="1"/>
          </p:cNvSpPr>
          <p:nvPr/>
        </p:nvSpPr>
        <p:spPr bwMode="auto">
          <a:xfrm>
            <a:off x="533400" y="1447800"/>
            <a:ext cx="8077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defRPr/>
            </a:pPr>
            <a:r>
              <a:rPr lang="en-US" altLang="zh-CN" sz="2000" b="1" dirty="0">
                <a:latin typeface="Times New Roman" pitchFamily="18" charset="0"/>
              </a:rPr>
              <a:t>        </a:t>
            </a:r>
            <a:r>
              <a:rPr lang="zh-CN" altLang="en-US" sz="2000" b="1" dirty="0">
                <a:latin typeface="Times New Roman" pitchFamily="18" charset="0"/>
              </a:rPr>
              <a:t>定义 </a:t>
            </a:r>
            <a:r>
              <a:rPr lang="en-US" altLang="zh-CN" sz="2000" b="1" dirty="0" smtClean="0">
                <a:latin typeface="Times New Roman" pitchFamily="18" charset="0"/>
              </a:rPr>
              <a:t>6.4  </a:t>
            </a:r>
            <a:r>
              <a:rPr lang="zh-CN" altLang="en-US" sz="2000" b="1" dirty="0">
                <a:latin typeface="Times New Roman" pitchFamily="18" charset="0"/>
              </a:rPr>
              <a:t>设</a:t>
            </a:r>
            <a:r>
              <a:rPr lang="en-US" altLang="zh-CN" sz="2000" b="1" dirty="0">
                <a:latin typeface="Times New Roman" pitchFamily="18" charset="0"/>
              </a:rPr>
              <a:t>I</a:t>
            </a:r>
            <a:r>
              <a:rPr lang="zh-CN" altLang="en-US" sz="2000" b="1" dirty="0">
                <a:latin typeface="Times New Roman" pitchFamily="18" charset="0"/>
              </a:rPr>
              <a:t>是文法</a:t>
            </a:r>
            <a:r>
              <a:rPr lang="en-US" altLang="zh-CN" sz="2000" b="1" dirty="0">
                <a:latin typeface="Times New Roman" pitchFamily="18" charset="0"/>
              </a:rPr>
              <a:t>G</a:t>
            </a:r>
            <a:r>
              <a:rPr lang="zh-CN" altLang="en-US" sz="2000" b="1" dirty="0">
                <a:latin typeface="Times New Roman" pitchFamily="18" charset="0"/>
              </a:rPr>
              <a:t>的</a:t>
            </a:r>
            <a:r>
              <a:rPr lang="en-US" altLang="zh-CN" sz="2000" b="1" dirty="0">
                <a:latin typeface="Times New Roman" pitchFamily="18" charset="0"/>
              </a:rPr>
              <a:t>LR(0)</a:t>
            </a:r>
            <a:r>
              <a:rPr lang="zh-CN" altLang="en-US" sz="2000" b="1" dirty="0">
                <a:latin typeface="Times New Roman" pitchFamily="18" charset="0"/>
              </a:rPr>
              <a:t>项目子集，则</a:t>
            </a:r>
            <a:r>
              <a:rPr lang="en-US" altLang="zh-CN" sz="2000" b="1" dirty="0">
                <a:solidFill>
                  <a:srgbClr val="FF6600"/>
                </a:solidFill>
                <a:latin typeface="Times New Roman" pitchFamily="18" charset="0"/>
              </a:rPr>
              <a:t>Move(I</a:t>
            </a:r>
            <a:r>
              <a:rPr lang="zh-CN" altLang="en-US" sz="2000" b="1" dirty="0">
                <a:solidFill>
                  <a:srgbClr val="FF6600"/>
                </a:solidFill>
                <a:latin typeface="Times New Roman" pitchFamily="18" charset="0"/>
              </a:rPr>
              <a:t>，</a:t>
            </a:r>
            <a:r>
              <a:rPr lang="en-US" altLang="zh-CN" sz="2000" b="1" dirty="0">
                <a:solidFill>
                  <a:srgbClr val="FF6600"/>
                </a:solidFill>
                <a:latin typeface="Times New Roman" pitchFamily="18" charset="0"/>
              </a:rPr>
              <a:t>X)</a:t>
            </a:r>
            <a:r>
              <a:rPr lang="zh-CN" altLang="en-US" sz="2000" b="1" dirty="0">
                <a:latin typeface="Times New Roman" pitchFamily="18" charset="0"/>
              </a:rPr>
              <a:t>定义如下：</a:t>
            </a:r>
          </a:p>
          <a:p>
            <a:pPr algn="just">
              <a:lnSpc>
                <a:spcPct val="150000"/>
              </a:lnSpc>
              <a:spcBef>
                <a:spcPct val="50000"/>
              </a:spcBef>
              <a:defRPr/>
            </a:pPr>
            <a:r>
              <a:rPr lang="en-US" altLang="zh-CN" sz="2000" b="1" dirty="0">
                <a:latin typeface="Times New Roman" pitchFamily="18" charset="0"/>
              </a:rPr>
              <a:t>Move(I</a:t>
            </a:r>
            <a:r>
              <a:rPr lang="zh-CN" altLang="en-US" sz="2000" b="1" dirty="0">
                <a:latin typeface="Times New Roman" pitchFamily="18" charset="0"/>
              </a:rPr>
              <a:t>，</a:t>
            </a:r>
            <a:r>
              <a:rPr lang="en-US" altLang="zh-CN" sz="2000" b="1" dirty="0">
                <a:latin typeface="Times New Roman" pitchFamily="18" charset="0"/>
              </a:rPr>
              <a:t>X) </a:t>
            </a:r>
            <a:r>
              <a:rPr lang="zh-CN" altLang="en-US" sz="2000" b="1" dirty="0">
                <a:latin typeface="Times New Roman" pitchFamily="18" charset="0"/>
              </a:rPr>
              <a:t>＝ </a:t>
            </a:r>
            <a:r>
              <a:rPr lang="en-US" altLang="zh-CN" sz="2000" b="1" dirty="0">
                <a:latin typeface="Times New Roman" pitchFamily="18" charset="0"/>
              </a:rPr>
              <a:t>{A→αX·β︱A→α·Xβ∈I}</a:t>
            </a:r>
          </a:p>
        </p:txBody>
      </p:sp>
      <p:sp>
        <p:nvSpPr>
          <p:cNvPr id="35845" name="Text Box 1029"/>
          <p:cNvSpPr txBox="1">
            <a:spLocks noChangeArrowheads="1"/>
          </p:cNvSpPr>
          <p:nvPr/>
        </p:nvSpPr>
        <p:spPr bwMode="auto">
          <a:xfrm>
            <a:off x="685800" y="2908300"/>
            <a:ext cx="7772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defRPr/>
            </a:pPr>
            <a:r>
              <a:rPr lang="en-US" altLang="zh-CN" sz="2000" b="1" dirty="0">
                <a:latin typeface="Times New Roman" pitchFamily="18" charset="0"/>
              </a:rPr>
              <a:t>        </a:t>
            </a:r>
            <a:r>
              <a:rPr lang="zh-CN" altLang="en-US" sz="2000" b="1" dirty="0">
                <a:latin typeface="Times New Roman" pitchFamily="18" charset="0"/>
              </a:rPr>
              <a:t>定义 </a:t>
            </a:r>
            <a:r>
              <a:rPr lang="en-US" altLang="zh-CN" sz="2000" b="1" dirty="0" smtClean="0">
                <a:latin typeface="Times New Roman" pitchFamily="18" charset="0"/>
              </a:rPr>
              <a:t>6.5  </a:t>
            </a:r>
            <a:r>
              <a:rPr lang="zh-CN" altLang="en-US" sz="2000" b="1" dirty="0">
                <a:latin typeface="Times New Roman" pitchFamily="18" charset="0"/>
              </a:rPr>
              <a:t>设</a:t>
            </a:r>
            <a:r>
              <a:rPr lang="en-US" altLang="zh-CN" sz="2000" b="1" dirty="0">
                <a:latin typeface="Times New Roman" pitchFamily="18" charset="0"/>
              </a:rPr>
              <a:t>I</a:t>
            </a:r>
            <a:r>
              <a:rPr lang="zh-CN" altLang="en-US" sz="2000" b="1" dirty="0">
                <a:latin typeface="Times New Roman" pitchFamily="18" charset="0"/>
              </a:rPr>
              <a:t>是文法</a:t>
            </a:r>
            <a:r>
              <a:rPr lang="en-US" altLang="zh-CN" sz="2000" b="1" dirty="0">
                <a:latin typeface="Times New Roman" pitchFamily="18" charset="0"/>
              </a:rPr>
              <a:t>G</a:t>
            </a:r>
            <a:r>
              <a:rPr lang="zh-CN" altLang="en-US" sz="2000" b="1" dirty="0">
                <a:latin typeface="Times New Roman" pitchFamily="18" charset="0"/>
              </a:rPr>
              <a:t>的</a:t>
            </a:r>
            <a:r>
              <a:rPr lang="en-US" altLang="zh-CN" sz="2000" b="1" dirty="0">
                <a:latin typeface="Times New Roman" pitchFamily="18" charset="0"/>
              </a:rPr>
              <a:t>LR(0)</a:t>
            </a:r>
            <a:r>
              <a:rPr lang="zh-CN" altLang="en-US" sz="2000" b="1" dirty="0">
                <a:latin typeface="Times New Roman" pitchFamily="18" charset="0"/>
              </a:rPr>
              <a:t>项目子集，则</a:t>
            </a:r>
            <a:r>
              <a:rPr lang="en-US" altLang="zh-CN" sz="2000" b="1" dirty="0">
                <a:solidFill>
                  <a:srgbClr val="FF6600"/>
                </a:solidFill>
                <a:latin typeface="Times New Roman" pitchFamily="18" charset="0"/>
              </a:rPr>
              <a:t>closure(I)</a:t>
            </a:r>
            <a:r>
              <a:rPr lang="zh-CN" altLang="en-US" sz="2000" b="1" dirty="0">
                <a:latin typeface="Times New Roman" pitchFamily="18" charset="0"/>
              </a:rPr>
              <a:t>定义如下：</a:t>
            </a:r>
          </a:p>
          <a:p>
            <a:pPr algn="just">
              <a:lnSpc>
                <a:spcPct val="130000"/>
              </a:lnSpc>
              <a:spcBef>
                <a:spcPct val="50000"/>
              </a:spcBef>
              <a:defRPr/>
            </a:pPr>
            <a:r>
              <a:rPr lang="zh-CN" altLang="en-US" sz="2000" b="1" dirty="0">
                <a:latin typeface="Times New Roman" pitchFamily="18" charset="0"/>
              </a:rPr>
              <a:t>    ⑴ </a:t>
            </a:r>
            <a:r>
              <a:rPr lang="en-US" altLang="zh-CN" sz="2000" b="1" dirty="0">
                <a:latin typeface="Times New Roman" pitchFamily="18" charset="0"/>
              </a:rPr>
              <a:t>I </a:t>
            </a:r>
            <a:r>
              <a:rPr lang="en-US" altLang="zh-CN" sz="2000" b="1" dirty="0">
                <a:latin typeface="Times New Roman" pitchFamily="18" charset="0"/>
                <a:sym typeface="Symbol" pitchFamily="18" charset="2"/>
              </a:rPr>
              <a:t></a:t>
            </a:r>
            <a:r>
              <a:rPr lang="en-US" altLang="zh-CN" sz="2000" b="1" dirty="0">
                <a:latin typeface="Times New Roman" pitchFamily="18" charset="0"/>
              </a:rPr>
              <a:t> closure(I)</a:t>
            </a:r>
          </a:p>
          <a:p>
            <a:pPr algn="just">
              <a:lnSpc>
                <a:spcPct val="130000"/>
              </a:lnSpc>
              <a:spcBef>
                <a:spcPct val="50000"/>
              </a:spcBef>
              <a:defRPr/>
            </a:pPr>
            <a:r>
              <a:rPr lang="en-US" altLang="zh-CN" sz="2000" b="1" dirty="0">
                <a:latin typeface="Times New Roman" pitchFamily="18" charset="0"/>
              </a:rPr>
              <a:t>    ⑵ {B→·</a:t>
            </a:r>
            <a:r>
              <a:rPr lang="en-US" altLang="zh-CN" sz="2000" b="1" dirty="0" err="1">
                <a:latin typeface="Times New Roman" pitchFamily="18" charset="0"/>
              </a:rPr>
              <a:t>γ︱A</a:t>
            </a:r>
            <a:r>
              <a:rPr lang="en-US" altLang="zh-CN" sz="2000" b="1" dirty="0">
                <a:latin typeface="Times New Roman" pitchFamily="18" charset="0"/>
              </a:rPr>
              <a:t>→α·Bβ∈closure(I)}</a:t>
            </a:r>
            <a:r>
              <a:rPr lang="en-US" altLang="zh-CN" sz="2000" b="1" dirty="0">
                <a:latin typeface="Times New Roman" pitchFamily="18" charset="0"/>
                <a:sym typeface="Symbol" pitchFamily="18" charset="2"/>
              </a:rPr>
              <a:t></a:t>
            </a:r>
            <a:r>
              <a:rPr lang="en-US" altLang="zh-CN" sz="2000" b="1" dirty="0">
                <a:latin typeface="Times New Roman" pitchFamily="18" charset="0"/>
              </a:rPr>
              <a:t> closure(I)</a:t>
            </a:r>
          </a:p>
          <a:p>
            <a:pPr algn="just">
              <a:lnSpc>
                <a:spcPct val="130000"/>
              </a:lnSpc>
              <a:spcBef>
                <a:spcPct val="50000"/>
              </a:spcBef>
              <a:defRPr/>
            </a:pPr>
            <a:r>
              <a:rPr lang="zh-CN" altLang="en-US" sz="2000" b="1" dirty="0">
                <a:latin typeface="Times New Roman" pitchFamily="18" charset="0"/>
              </a:rPr>
              <a:t>　⑶ 重复⑵，直到</a:t>
            </a:r>
            <a:r>
              <a:rPr lang="en-US" altLang="zh-CN" sz="2000" b="1" dirty="0">
                <a:latin typeface="Times New Roman" pitchFamily="18" charset="0"/>
              </a:rPr>
              <a:t>closure(I)</a:t>
            </a:r>
            <a:r>
              <a:rPr lang="zh-CN" altLang="en-US" sz="2000" b="1" dirty="0">
                <a:latin typeface="Times New Roman" pitchFamily="18" charset="0"/>
              </a:rPr>
              <a:t>，不再扩大为止。</a:t>
            </a: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A052641A-0B18-44BC-A6AE-12BFD9D56E08}" type="slidenum">
              <a:rPr lang="en-US" altLang="zh-CN"/>
              <a:pPr/>
              <a:t>16</a:t>
            </a:fld>
            <a:endParaRPr lang="en-US" altLang="zh-CN"/>
          </a:p>
        </p:txBody>
      </p:sp>
      <p:sp>
        <p:nvSpPr>
          <p:cNvPr id="20483" name="Rectangle 5"/>
          <p:cNvSpPr>
            <a:spLocks noChangeArrowheads="1"/>
          </p:cNvSpPr>
          <p:nvPr/>
        </p:nvSpPr>
        <p:spPr bwMode="auto">
          <a:xfrm>
            <a:off x="838200" y="5334000"/>
            <a:ext cx="533400" cy="304800"/>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6" name="Text Box 2"/>
          <p:cNvSpPr txBox="1">
            <a:spLocks noChangeArrowheads="1"/>
          </p:cNvSpPr>
          <p:nvPr/>
        </p:nvSpPr>
        <p:spPr bwMode="auto">
          <a:xfrm>
            <a:off x="762000" y="838200"/>
            <a:ext cx="449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dirty="0">
                <a:solidFill>
                  <a:srgbClr val="FF6600"/>
                </a:solidFill>
                <a:latin typeface="Times New Roman" pitchFamily="18" charset="0"/>
              </a:rPr>
              <a:t>LR(0)</a:t>
            </a:r>
            <a:r>
              <a:rPr lang="zh-CN" altLang="en-US" sz="2000" b="1" dirty="0">
                <a:solidFill>
                  <a:srgbClr val="FF6600"/>
                </a:solidFill>
                <a:latin typeface="Times New Roman" pitchFamily="18" charset="0"/>
              </a:rPr>
              <a:t>识别活前缀</a:t>
            </a:r>
            <a:r>
              <a:rPr lang="en-US" altLang="zh-CN" sz="2000" b="1" dirty="0">
                <a:solidFill>
                  <a:srgbClr val="FF6600"/>
                </a:solidFill>
                <a:latin typeface="Times New Roman" pitchFamily="18" charset="0"/>
              </a:rPr>
              <a:t>DFA  M</a:t>
            </a:r>
            <a:r>
              <a:rPr lang="zh-CN" altLang="en-US" sz="2000" b="1" dirty="0">
                <a:solidFill>
                  <a:srgbClr val="FF6600"/>
                </a:solidFill>
                <a:latin typeface="Times New Roman" pitchFamily="18" charset="0"/>
              </a:rPr>
              <a:t>构造方法 </a:t>
            </a:r>
          </a:p>
        </p:txBody>
      </p:sp>
      <p:sp>
        <p:nvSpPr>
          <p:cNvPr id="36867" name="Text Box 3"/>
          <p:cNvSpPr txBox="1">
            <a:spLocks noChangeArrowheads="1"/>
          </p:cNvSpPr>
          <p:nvPr/>
        </p:nvSpPr>
        <p:spPr bwMode="auto">
          <a:xfrm>
            <a:off x="762000" y="1219200"/>
            <a:ext cx="76962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kumimoji="1" sz="2400">
                <a:solidFill>
                  <a:schemeClr val="tx1"/>
                </a:solidFill>
                <a:latin typeface="Times New Roman" pitchFamily="18" charset="0"/>
                <a:ea typeface="宋体" pitchFamily="2" charset="-122"/>
              </a:defRPr>
            </a:lvl1pPr>
            <a:lvl2pPr marL="763588">
              <a:defRPr kumimoji="1" sz="2400">
                <a:solidFill>
                  <a:schemeClr val="tx1"/>
                </a:solidFill>
                <a:latin typeface="Times New Roman" pitchFamily="18" charset="0"/>
                <a:ea typeface="宋体" pitchFamily="2" charset="-122"/>
              </a:defRPr>
            </a:lvl2pPr>
            <a:lvl3pPr marL="954088">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20000"/>
              </a:lnSpc>
              <a:spcBef>
                <a:spcPct val="20000"/>
              </a:spcBef>
              <a:defRPr/>
            </a:pPr>
            <a:r>
              <a:rPr lang="zh-CN" altLang="en-US" sz="2000" b="1" dirty="0" smtClean="0"/>
              <a:t>设文法</a:t>
            </a:r>
            <a:r>
              <a:rPr lang="en-US" altLang="zh-CN" sz="2000" b="1" dirty="0" smtClean="0"/>
              <a:t>G</a:t>
            </a:r>
            <a:r>
              <a:rPr lang="zh-CN" altLang="en-US" sz="2000" b="1" dirty="0" smtClean="0"/>
              <a:t>＝</a:t>
            </a:r>
            <a:r>
              <a:rPr lang="en-US" altLang="zh-CN" sz="2000" b="1" dirty="0" smtClean="0"/>
              <a:t>(V</a:t>
            </a:r>
            <a:r>
              <a:rPr lang="en-US" altLang="zh-CN" sz="2000" b="1" baseline="-30000" dirty="0" smtClean="0"/>
              <a:t>N</a:t>
            </a:r>
            <a:r>
              <a:rPr lang="zh-CN" altLang="en-US" sz="2000" b="1" dirty="0" smtClean="0"/>
              <a:t>，</a:t>
            </a:r>
            <a:r>
              <a:rPr lang="en-US" altLang="zh-CN" sz="2000" b="1" dirty="0" smtClean="0"/>
              <a:t>V</a:t>
            </a:r>
            <a:r>
              <a:rPr lang="en-US" altLang="zh-CN" sz="2000" b="1" baseline="-30000" dirty="0" smtClean="0"/>
              <a:t>T</a:t>
            </a:r>
            <a:r>
              <a:rPr lang="zh-CN" altLang="en-US" sz="2000" b="1" dirty="0" smtClean="0"/>
              <a:t>，</a:t>
            </a:r>
            <a:r>
              <a:rPr lang="en-US" altLang="zh-CN" sz="2000" b="1" dirty="0" smtClean="0"/>
              <a:t>P</a:t>
            </a:r>
            <a:r>
              <a:rPr lang="zh-CN" altLang="en-US" sz="2000" b="1" dirty="0" smtClean="0"/>
              <a:t>，</a:t>
            </a:r>
            <a:r>
              <a:rPr lang="en-US" altLang="zh-CN" sz="2000" b="1" dirty="0" smtClean="0"/>
              <a:t>S)</a:t>
            </a:r>
            <a:r>
              <a:rPr lang="zh-CN" altLang="en-US" sz="2000" b="1" dirty="0" smtClean="0"/>
              <a:t>，且已等价改写成文法</a:t>
            </a:r>
            <a:r>
              <a:rPr lang="en-US" altLang="zh-CN" sz="2000" b="1" dirty="0" smtClean="0"/>
              <a:t>G</a:t>
            </a:r>
            <a:r>
              <a:rPr lang="en-US" altLang="zh-CN" sz="2000" b="1" baseline="30000" dirty="0" smtClean="0"/>
              <a:t>′</a:t>
            </a:r>
            <a:r>
              <a:rPr lang="en-US" altLang="zh-CN" sz="2000" b="1" dirty="0" smtClean="0"/>
              <a:t>,</a:t>
            </a:r>
            <a:r>
              <a:rPr lang="zh-CN" altLang="en-US" sz="2000" b="1" dirty="0" smtClean="0"/>
              <a:t>即</a:t>
            </a:r>
            <a:r>
              <a:rPr lang="en-US" altLang="zh-CN" sz="2000" b="1" dirty="0" smtClean="0"/>
              <a:t>G</a:t>
            </a:r>
            <a:r>
              <a:rPr lang="en-US" altLang="zh-CN" sz="2000" b="1" baseline="30000" dirty="0" smtClean="0"/>
              <a:t>′</a:t>
            </a:r>
            <a:r>
              <a:rPr lang="zh-CN" altLang="en-US" sz="2000" b="1" dirty="0" smtClean="0"/>
              <a:t>＝</a:t>
            </a:r>
            <a:r>
              <a:rPr lang="en-US" altLang="zh-CN" sz="2000" b="1" dirty="0" smtClean="0"/>
              <a:t>(V</a:t>
            </a:r>
            <a:r>
              <a:rPr lang="en-US" altLang="zh-CN" sz="2000" b="1" baseline="-30000" dirty="0" smtClean="0"/>
              <a:t>N</a:t>
            </a:r>
            <a:r>
              <a:rPr lang="en-US" altLang="zh-CN" sz="2000" b="1" dirty="0" smtClean="0"/>
              <a:t>∪{</a:t>
            </a:r>
            <a:r>
              <a:rPr lang="en-US" altLang="zh-CN" sz="2000" b="1" dirty="0" smtClean="0">
                <a:solidFill>
                  <a:srgbClr val="FF0000"/>
                </a:solidFill>
              </a:rPr>
              <a:t>S</a:t>
            </a:r>
            <a:r>
              <a:rPr lang="en-US" altLang="zh-CN" sz="2000" b="1" baseline="30000" dirty="0" smtClean="0">
                <a:solidFill>
                  <a:srgbClr val="FF0000"/>
                </a:solidFill>
              </a:rPr>
              <a:t>′</a:t>
            </a:r>
            <a:r>
              <a:rPr lang="en-US" altLang="zh-CN" sz="2000" b="1" dirty="0" smtClean="0"/>
              <a:t>}</a:t>
            </a:r>
            <a:r>
              <a:rPr lang="zh-CN" altLang="en-US" sz="2000" b="1" dirty="0" smtClean="0"/>
              <a:t>，</a:t>
            </a:r>
            <a:r>
              <a:rPr lang="en-US" altLang="zh-CN" sz="2000" b="1" dirty="0" smtClean="0"/>
              <a:t>V</a:t>
            </a:r>
            <a:r>
              <a:rPr lang="en-US" altLang="zh-CN" sz="2000" b="1" baseline="-30000" dirty="0" smtClean="0"/>
              <a:t>T</a:t>
            </a:r>
            <a:r>
              <a:rPr lang="zh-CN" altLang="en-US" sz="2000" b="1" dirty="0" smtClean="0"/>
              <a:t>，</a:t>
            </a:r>
            <a:r>
              <a:rPr lang="en-US" altLang="zh-CN" sz="2000" b="1" dirty="0" smtClean="0"/>
              <a:t>P∪{</a:t>
            </a:r>
            <a:r>
              <a:rPr lang="en-US" altLang="zh-CN" sz="2000" b="1" dirty="0" smtClean="0">
                <a:solidFill>
                  <a:srgbClr val="FF0000"/>
                </a:solidFill>
              </a:rPr>
              <a:t>S</a:t>
            </a:r>
            <a:r>
              <a:rPr lang="en-US" altLang="zh-CN" sz="2000" b="1" baseline="30000" dirty="0" smtClean="0">
                <a:solidFill>
                  <a:srgbClr val="FF0000"/>
                </a:solidFill>
              </a:rPr>
              <a:t>′</a:t>
            </a:r>
            <a:r>
              <a:rPr lang="en-US" altLang="zh-CN" sz="2000" b="1" dirty="0" smtClean="0">
                <a:solidFill>
                  <a:srgbClr val="FF0000"/>
                </a:solidFill>
              </a:rPr>
              <a:t>→S</a:t>
            </a:r>
            <a:r>
              <a:rPr lang="en-US" altLang="zh-CN" sz="2000" b="1" dirty="0" smtClean="0"/>
              <a:t>}</a:t>
            </a:r>
            <a:r>
              <a:rPr lang="zh-CN" altLang="en-US" sz="2000" b="1" dirty="0" smtClean="0"/>
              <a:t>，</a:t>
            </a:r>
            <a:r>
              <a:rPr lang="en-US" altLang="zh-CN" sz="2000" b="1" dirty="0" smtClean="0">
                <a:solidFill>
                  <a:srgbClr val="FF0000"/>
                </a:solidFill>
              </a:rPr>
              <a:t>S</a:t>
            </a:r>
            <a:r>
              <a:rPr lang="en-US" altLang="zh-CN" sz="2000" b="1" baseline="30000" dirty="0" smtClean="0">
                <a:solidFill>
                  <a:srgbClr val="FF0000"/>
                </a:solidFill>
              </a:rPr>
              <a:t>′</a:t>
            </a:r>
            <a:r>
              <a:rPr lang="en-US" altLang="zh-CN" sz="2000" b="1" dirty="0" smtClean="0"/>
              <a:t>)</a:t>
            </a:r>
            <a:r>
              <a:rPr lang="zh-CN" altLang="en-US" sz="2000" b="1" dirty="0" smtClean="0"/>
              <a:t>， 且</a:t>
            </a:r>
            <a:r>
              <a:rPr lang="en-US" altLang="zh-CN" sz="2000" b="1" dirty="0" smtClean="0"/>
              <a:t>V</a:t>
            </a:r>
            <a:r>
              <a:rPr lang="en-US" altLang="zh-CN" sz="2000" b="1" baseline="-30000" dirty="0" smtClean="0"/>
              <a:t>N</a:t>
            </a:r>
            <a:r>
              <a:rPr lang="en-US" altLang="zh-CN" sz="2000" b="1" dirty="0" smtClean="0"/>
              <a:t>∩ {S′}</a:t>
            </a:r>
            <a:r>
              <a:rPr lang="zh-CN" altLang="en-US" sz="2000" b="1" dirty="0" smtClean="0"/>
              <a:t>＝</a:t>
            </a:r>
            <a:r>
              <a:rPr lang="en-US" altLang="zh-CN" sz="2000" b="1" dirty="0" smtClean="0"/>
              <a:t>Ф</a:t>
            </a:r>
            <a:r>
              <a:rPr lang="zh-CN" altLang="en-US" sz="2000" b="1" dirty="0" smtClean="0"/>
              <a:t>，则识别活前缀</a:t>
            </a:r>
            <a:r>
              <a:rPr lang="en-US" altLang="zh-CN" sz="2000" b="1" dirty="0" smtClean="0"/>
              <a:t>DFA  M</a:t>
            </a:r>
            <a:r>
              <a:rPr lang="zh-CN" altLang="en-US" sz="2000" b="1" dirty="0" smtClean="0"/>
              <a:t>＝</a:t>
            </a:r>
            <a:r>
              <a:rPr lang="en-US" altLang="zh-CN" sz="2000" b="1" dirty="0" smtClean="0"/>
              <a:t>(K,</a:t>
            </a:r>
            <a:r>
              <a:rPr lang="en-US" altLang="zh-CN" sz="2000" b="1" dirty="0" smtClean="0">
                <a:sym typeface="Symbol" pitchFamily="18" charset="2"/>
              </a:rPr>
              <a:t></a:t>
            </a:r>
            <a:r>
              <a:rPr lang="en-US" altLang="zh-CN" sz="2000" b="1" dirty="0" smtClean="0"/>
              <a:t>, </a:t>
            </a:r>
            <a:r>
              <a:rPr lang="en-US" altLang="zh-CN" sz="2000" b="1" dirty="0" err="1" smtClean="0"/>
              <a:t>f,S,Z</a:t>
            </a:r>
            <a:r>
              <a:rPr lang="en-US" altLang="zh-CN" sz="2000" b="1" dirty="0" smtClean="0"/>
              <a:t>)</a:t>
            </a:r>
            <a:r>
              <a:rPr lang="zh-CN" altLang="en-US" sz="2000" b="1" dirty="0" smtClean="0"/>
              <a:t>，其中：</a:t>
            </a:r>
          </a:p>
          <a:p>
            <a:pPr algn="l">
              <a:lnSpc>
                <a:spcPct val="120000"/>
              </a:lnSpc>
              <a:spcBef>
                <a:spcPct val="20000"/>
              </a:spcBef>
              <a:defRPr/>
            </a:pPr>
            <a:r>
              <a:rPr lang="zh-CN" altLang="en-US" sz="2000" b="1" dirty="0" smtClean="0"/>
              <a:t>⑴ </a:t>
            </a:r>
            <a:r>
              <a:rPr lang="en-US" altLang="zh-CN" sz="2000" b="1" dirty="0" smtClean="0"/>
              <a:t>K </a:t>
            </a:r>
            <a:r>
              <a:rPr lang="en-US" altLang="zh-CN" sz="2000" b="1" dirty="0" smtClean="0">
                <a:sym typeface="Symbol" pitchFamily="18" charset="2"/>
              </a:rPr>
              <a:t></a:t>
            </a:r>
            <a:r>
              <a:rPr lang="en-US" altLang="zh-CN" sz="2000" b="1" dirty="0" smtClean="0"/>
              <a:t>ρ(LR(0)</a:t>
            </a:r>
            <a:r>
              <a:rPr lang="zh-CN" altLang="en-US" sz="2000" b="1" dirty="0" smtClean="0"/>
              <a:t>项目集</a:t>
            </a:r>
            <a:r>
              <a:rPr lang="en-US" altLang="zh-CN" sz="2000" b="1" dirty="0" smtClean="0"/>
              <a:t>) </a:t>
            </a:r>
          </a:p>
          <a:p>
            <a:pPr algn="l">
              <a:lnSpc>
                <a:spcPct val="120000"/>
              </a:lnSpc>
              <a:spcBef>
                <a:spcPct val="20000"/>
              </a:spcBef>
              <a:defRPr/>
            </a:pPr>
            <a:r>
              <a:rPr lang="en-US" altLang="zh-CN" sz="2000" b="1" dirty="0" smtClean="0"/>
              <a:t>⑵ </a:t>
            </a:r>
            <a:r>
              <a:rPr lang="en-US" altLang="zh-CN" sz="2000" b="1" dirty="0" smtClean="0">
                <a:sym typeface="Symbol" pitchFamily="18" charset="2"/>
              </a:rPr>
              <a:t></a:t>
            </a:r>
            <a:r>
              <a:rPr lang="en-US" altLang="zh-CN" sz="2000" b="1" dirty="0" smtClean="0"/>
              <a:t> </a:t>
            </a:r>
            <a:r>
              <a:rPr lang="zh-CN" altLang="en-US" sz="2000" b="1" dirty="0" smtClean="0"/>
              <a:t>＝ </a:t>
            </a:r>
            <a:r>
              <a:rPr lang="en-US" altLang="zh-CN" sz="2000" b="1" dirty="0" smtClean="0"/>
              <a:t>V</a:t>
            </a:r>
            <a:r>
              <a:rPr lang="en-US" altLang="zh-CN" sz="2000" b="1" baseline="-30000" dirty="0" smtClean="0"/>
              <a:t>N</a:t>
            </a:r>
            <a:r>
              <a:rPr lang="en-US" altLang="zh-CN" sz="2000" b="1" dirty="0" smtClean="0"/>
              <a:t>∪V</a:t>
            </a:r>
            <a:r>
              <a:rPr lang="en-US" altLang="zh-CN" sz="2000" b="1" baseline="-30000" dirty="0" smtClean="0"/>
              <a:t>T</a:t>
            </a:r>
            <a:endParaRPr lang="en-US" altLang="zh-CN" sz="2000" b="1" dirty="0" smtClean="0"/>
          </a:p>
          <a:p>
            <a:pPr algn="l">
              <a:lnSpc>
                <a:spcPct val="120000"/>
              </a:lnSpc>
              <a:spcBef>
                <a:spcPct val="20000"/>
              </a:spcBef>
              <a:defRPr/>
            </a:pPr>
            <a:r>
              <a:rPr lang="en-US" altLang="zh-CN" sz="2000" b="1" dirty="0" smtClean="0"/>
              <a:t>⑶ f(I,X) </a:t>
            </a:r>
            <a:r>
              <a:rPr lang="zh-CN" altLang="en-US" sz="2000" b="1" dirty="0" smtClean="0"/>
              <a:t>＝ </a:t>
            </a:r>
            <a:r>
              <a:rPr lang="en-US" altLang="zh-CN" sz="2000" b="1" dirty="0" smtClean="0"/>
              <a:t>closure(Move(I</a:t>
            </a:r>
            <a:r>
              <a:rPr lang="zh-CN" altLang="en-US" sz="2000" b="1" dirty="0" smtClean="0"/>
              <a:t>，</a:t>
            </a:r>
            <a:r>
              <a:rPr lang="en-US" altLang="zh-CN" sz="2000" b="1" dirty="0" smtClean="0"/>
              <a:t>X)),I</a:t>
            </a:r>
            <a:r>
              <a:rPr lang="en-US" altLang="zh-CN" sz="2000" b="1" dirty="0" smtClean="0">
                <a:sym typeface="Symbol" pitchFamily="18" charset="2"/>
              </a:rPr>
              <a:t></a:t>
            </a:r>
            <a:r>
              <a:rPr lang="en-US" altLang="zh-CN" sz="2000" b="1" dirty="0" smtClean="0"/>
              <a:t> K, X</a:t>
            </a:r>
            <a:r>
              <a:rPr lang="en-US" altLang="zh-CN" sz="2000" b="1" dirty="0" smtClean="0">
                <a:sym typeface="Symbol" pitchFamily="18" charset="2"/>
              </a:rPr>
              <a:t></a:t>
            </a:r>
            <a:endParaRPr lang="en-US" altLang="zh-CN" sz="2000" b="1" dirty="0" smtClean="0"/>
          </a:p>
          <a:p>
            <a:pPr algn="l">
              <a:lnSpc>
                <a:spcPct val="120000"/>
              </a:lnSpc>
              <a:spcBef>
                <a:spcPct val="20000"/>
              </a:spcBef>
              <a:defRPr/>
            </a:pPr>
            <a:r>
              <a:rPr lang="en-US" altLang="zh-CN" sz="2000" b="1" dirty="0" smtClean="0"/>
              <a:t>⑷ S </a:t>
            </a:r>
            <a:r>
              <a:rPr lang="zh-CN" altLang="en-US" sz="2000" b="1" dirty="0" smtClean="0"/>
              <a:t>＝ </a:t>
            </a:r>
            <a:r>
              <a:rPr lang="en-US" altLang="zh-CN" sz="2000" b="1" dirty="0" smtClean="0"/>
              <a:t>closure(S′→·S)</a:t>
            </a:r>
          </a:p>
          <a:p>
            <a:pPr algn="l">
              <a:lnSpc>
                <a:spcPct val="120000"/>
              </a:lnSpc>
              <a:spcBef>
                <a:spcPct val="20000"/>
              </a:spcBef>
              <a:defRPr/>
            </a:pPr>
            <a:r>
              <a:rPr lang="en-US" altLang="zh-CN" sz="2000" b="1" dirty="0" smtClean="0"/>
              <a:t>⑸ Z  </a:t>
            </a:r>
            <a:r>
              <a:rPr lang="zh-CN" altLang="en-US" sz="2000" b="1" dirty="0" smtClean="0"/>
              <a:t>＝ </a:t>
            </a:r>
            <a:r>
              <a:rPr lang="en-US" altLang="zh-CN" sz="2000" b="1" dirty="0" smtClean="0"/>
              <a:t>{</a:t>
            </a:r>
            <a:r>
              <a:rPr lang="en-US" altLang="zh-CN" sz="2000" b="1" dirty="0" err="1" smtClean="0"/>
              <a:t>q︱q∈K</a:t>
            </a:r>
            <a:r>
              <a:rPr lang="en-US" altLang="zh-CN" sz="2000" b="1" dirty="0" smtClean="0"/>
              <a:t>, q </a:t>
            </a:r>
            <a:r>
              <a:rPr lang="zh-CN" altLang="en-US" sz="2000" b="1" dirty="0" smtClean="0"/>
              <a:t>含有归约项目</a:t>
            </a:r>
            <a:r>
              <a:rPr lang="en-US" altLang="zh-CN" sz="2000" b="1" dirty="0" smtClean="0"/>
              <a:t>}</a:t>
            </a:r>
          </a:p>
        </p:txBody>
      </p:sp>
      <p:sp>
        <p:nvSpPr>
          <p:cNvPr id="36868" name="Text Box 4"/>
          <p:cNvSpPr txBox="1">
            <a:spLocks noChangeArrowheads="1"/>
          </p:cNvSpPr>
          <p:nvPr/>
        </p:nvSpPr>
        <p:spPr bwMode="auto">
          <a:xfrm>
            <a:off x="762000" y="4864100"/>
            <a:ext cx="815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19113">
              <a:defRPr kumimoji="1" sz="2400">
                <a:solidFill>
                  <a:schemeClr val="tx1"/>
                </a:solidFill>
                <a:latin typeface="Times New Roman" pitchFamily="18" charset="0"/>
                <a:ea typeface="宋体" pitchFamily="2" charset="-122"/>
              </a:defRPr>
            </a:lvl1pPr>
            <a:lvl2pPr marL="762000">
              <a:defRPr kumimoji="1" sz="2400">
                <a:solidFill>
                  <a:schemeClr val="tx1"/>
                </a:solidFill>
                <a:latin typeface="Times New Roman" pitchFamily="18" charset="0"/>
                <a:ea typeface="宋体" pitchFamily="2" charset="-122"/>
              </a:defRPr>
            </a:lvl2pPr>
            <a:lvl3pPr marL="952500">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20000"/>
              </a:lnSpc>
              <a:spcBef>
                <a:spcPct val="50000"/>
              </a:spcBef>
              <a:defRPr/>
            </a:pPr>
            <a:r>
              <a:rPr lang="zh-CN" altLang="en-US" sz="2000" b="1" dirty="0" smtClean="0"/>
              <a:t>定义 </a:t>
            </a:r>
            <a:r>
              <a:rPr lang="en-US" altLang="zh-CN" sz="2000" b="1" dirty="0" smtClean="0"/>
              <a:t>6.6  </a:t>
            </a:r>
            <a:r>
              <a:rPr lang="zh-CN" altLang="en-US" sz="2000" b="1" dirty="0" smtClean="0"/>
              <a:t>文法</a:t>
            </a:r>
            <a:r>
              <a:rPr lang="en-US" altLang="zh-CN" sz="2000" b="1" dirty="0" smtClean="0"/>
              <a:t>G</a:t>
            </a:r>
            <a:r>
              <a:rPr lang="zh-CN" altLang="en-US" sz="2000" b="1" dirty="0" smtClean="0"/>
              <a:t>的识别活前缀</a:t>
            </a:r>
            <a:r>
              <a:rPr lang="en-US" altLang="zh-CN" sz="2000" b="1" dirty="0" smtClean="0"/>
              <a:t>DFA  M</a:t>
            </a:r>
            <a:r>
              <a:rPr lang="zh-CN" altLang="en-US" sz="2000" b="1" dirty="0" smtClean="0"/>
              <a:t>的状态集称为文法</a:t>
            </a:r>
            <a:r>
              <a:rPr lang="en-US" altLang="zh-CN" sz="2000" b="1" dirty="0" smtClean="0"/>
              <a:t>G</a:t>
            </a:r>
            <a:r>
              <a:rPr lang="zh-CN" altLang="en-US" sz="2000" b="1" dirty="0" smtClean="0"/>
              <a:t>的</a:t>
            </a:r>
            <a:r>
              <a:rPr lang="en-US" altLang="zh-CN" sz="2000" b="1" dirty="0" smtClean="0">
                <a:solidFill>
                  <a:srgbClr val="CC6600"/>
                </a:solidFill>
              </a:rPr>
              <a:t>LR(0)</a:t>
            </a:r>
            <a:r>
              <a:rPr lang="zh-CN" altLang="en-US" sz="2000" b="1" dirty="0" smtClean="0">
                <a:solidFill>
                  <a:srgbClr val="CC6600"/>
                </a:solidFill>
              </a:rPr>
              <a:t>项目集规范族</a:t>
            </a:r>
            <a:r>
              <a:rPr lang="zh-CN" altLang="en-US" sz="2000" b="1" dirty="0" smtClean="0"/>
              <a:t>。 </a:t>
            </a: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7874C931-736E-48ED-95A8-DB676EEFA519}" type="slidenum">
              <a:rPr lang="en-US" altLang="zh-CN"/>
              <a:pPr/>
              <a:t>17</a:t>
            </a:fld>
            <a:endParaRPr lang="en-US" altLang="zh-CN"/>
          </a:p>
        </p:txBody>
      </p:sp>
      <p:sp>
        <p:nvSpPr>
          <p:cNvPr id="21507" name="Text Box 2"/>
          <p:cNvSpPr txBox="1">
            <a:spLocks noChangeArrowheads="1"/>
          </p:cNvSpPr>
          <p:nvPr/>
        </p:nvSpPr>
        <p:spPr bwMode="auto">
          <a:xfrm>
            <a:off x="838200" y="990600"/>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52500" indent="-9525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zh-CN" altLang="en-US" sz="2000" b="1" dirty="0" smtClean="0">
                <a:latin typeface="Times New Roman" pitchFamily="18" charset="0"/>
              </a:rPr>
              <a:t>例</a:t>
            </a:r>
            <a:r>
              <a:rPr kumimoji="1" lang="en-US" altLang="zh-CN" sz="2000" b="1" dirty="0" smtClean="0">
                <a:latin typeface="Times New Roman" pitchFamily="18" charset="0"/>
              </a:rPr>
              <a:t>6.2  </a:t>
            </a:r>
            <a:r>
              <a:rPr kumimoji="1" lang="zh-CN" altLang="en-US" sz="2000" b="1" dirty="0">
                <a:latin typeface="Times New Roman" pitchFamily="18" charset="0"/>
              </a:rPr>
              <a:t>对于</a:t>
            </a:r>
            <a:r>
              <a:rPr kumimoji="1" lang="zh-CN" altLang="en-US" sz="2000" b="1" dirty="0" smtClean="0">
                <a:latin typeface="Times New Roman" pitchFamily="18" charset="0"/>
              </a:rPr>
              <a:t>例</a:t>
            </a:r>
            <a:r>
              <a:rPr kumimoji="1" lang="en-US" altLang="zh-CN" sz="2000" b="1" smtClean="0">
                <a:latin typeface="Times New Roman" pitchFamily="18" charset="0"/>
              </a:rPr>
              <a:t>6.1</a:t>
            </a:r>
            <a:r>
              <a:rPr kumimoji="1" lang="zh-CN" altLang="en-US" sz="2000" b="1" dirty="0">
                <a:latin typeface="Times New Roman" pitchFamily="18" charset="0"/>
              </a:rPr>
              <a:t>定义的文法</a:t>
            </a:r>
            <a:r>
              <a:rPr kumimoji="1" lang="en-US" altLang="zh-CN" sz="2000" b="1" dirty="0">
                <a:latin typeface="Times New Roman" pitchFamily="18" charset="0"/>
              </a:rPr>
              <a:t>G[S]</a:t>
            </a:r>
            <a:r>
              <a:rPr kumimoji="1" lang="zh-CN" altLang="en-US" sz="2000" b="1" dirty="0">
                <a:latin typeface="Times New Roman" pitchFamily="18" charset="0"/>
              </a:rPr>
              <a:t>，直接构造识别活前缀</a:t>
            </a:r>
            <a:r>
              <a:rPr kumimoji="1" lang="en-US" altLang="zh-CN" sz="2000" b="1" dirty="0">
                <a:latin typeface="Times New Roman" pitchFamily="18" charset="0"/>
              </a:rPr>
              <a:t>DFA  M</a:t>
            </a:r>
            <a:r>
              <a:rPr kumimoji="1" lang="zh-CN" altLang="en-US" sz="2000" b="1" dirty="0">
                <a:latin typeface="Times New Roman" pitchFamily="18" charset="0"/>
              </a:rPr>
              <a:t>。 </a:t>
            </a:r>
          </a:p>
        </p:txBody>
      </p:sp>
      <p:sp>
        <p:nvSpPr>
          <p:cNvPr id="21508" name="Text Box 3"/>
          <p:cNvSpPr txBox="1">
            <a:spLocks noChangeArrowheads="1"/>
          </p:cNvSpPr>
          <p:nvPr/>
        </p:nvSpPr>
        <p:spPr bwMode="auto">
          <a:xfrm>
            <a:off x="1066800" y="3565525"/>
            <a:ext cx="563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000" b="1">
                <a:latin typeface="Times New Roman" pitchFamily="18" charset="0"/>
              </a:rPr>
              <a:t>ⅰ</a:t>
            </a:r>
            <a:r>
              <a:rPr lang="zh-CN" altLang="en-US" sz="2000" b="1">
                <a:latin typeface="Times New Roman" pitchFamily="18" charset="0"/>
              </a:rPr>
              <a:t>）文法等价改写，并给规则编号，结果如下： </a:t>
            </a:r>
          </a:p>
        </p:txBody>
      </p:sp>
      <p:sp>
        <p:nvSpPr>
          <p:cNvPr id="21509" name="Rectangle 4"/>
          <p:cNvSpPr>
            <a:spLocks noChangeArrowheads="1"/>
          </p:cNvSpPr>
          <p:nvPr/>
        </p:nvSpPr>
        <p:spPr bwMode="auto">
          <a:xfrm>
            <a:off x="3124200" y="4089400"/>
            <a:ext cx="2895600" cy="1930400"/>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701675" algn="just"/>
            <a:r>
              <a:rPr lang="en-US" altLang="zh-CN" sz="2000" b="1" dirty="0">
                <a:latin typeface="Times New Roman" pitchFamily="18" charset="0"/>
              </a:rPr>
              <a:t>G′[</a:t>
            </a:r>
            <a:r>
              <a:rPr lang="en-US" altLang="zh-CN" sz="2000" b="1" dirty="0">
                <a:solidFill>
                  <a:schemeClr val="hlink"/>
                </a:solidFill>
                <a:latin typeface="Times New Roman" pitchFamily="18" charset="0"/>
              </a:rPr>
              <a:t>S′</a:t>
            </a:r>
            <a:r>
              <a:rPr lang="en-US" altLang="zh-CN" sz="2000" b="1" dirty="0">
                <a:latin typeface="Times New Roman" pitchFamily="18" charset="0"/>
              </a:rPr>
              <a:t>]</a:t>
            </a:r>
            <a:r>
              <a:rPr lang="zh-CN" altLang="en-US" sz="2000" b="1" dirty="0">
                <a:latin typeface="Times New Roman" pitchFamily="18" charset="0"/>
              </a:rPr>
              <a:t>：</a:t>
            </a:r>
          </a:p>
          <a:p>
            <a:pPr indent="701675" algn="just"/>
            <a:r>
              <a:rPr lang="zh-CN" altLang="en-US" sz="2000" b="1" dirty="0">
                <a:latin typeface="Times New Roman" pitchFamily="18" charset="0"/>
              </a:rPr>
              <a:t>（</a:t>
            </a:r>
            <a:r>
              <a:rPr lang="en-US" altLang="zh-CN" sz="2000" b="1" dirty="0">
                <a:latin typeface="Times New Roman" pitchFamily="18" charset="0"/>
              </a:rPr>
              <a:t>0</a:t>
            </a:r>
            <a:r>
              <a:rPr lang="zh-CN" altLang="en-US" sz="2000" b="1" dirty="0">
                <a:latin typeface="Times New Roman" pitchFamily="18" charset="0"/>
              </a:rPr>
              <a:t>） </a:t>
            </a:r>
            <a:r>
              <a:rPr lang="en-US" altLang="zh-CN" sz="2000" b="1" dirty="0">
                <a:solidFill>
                  <a:schemeClr val="hlink"/>
                </a:solidFill>
                <a:latin typeface="Times New Roman" pitchFamily="18" charset="0"/>
              </a:rPr>
              <a:t>S′</a:t>
            </a:r>
            <a:r>
              <a:rPr lang="en-US" altLang="zh-CN" sz="2000" b="1" dirty="0">
                <a:latin typeface="Times New Roman" pitchFamily="18" charset="0"/>
              </a:rPr>
              <a:t>→S</a:t>
            </a:r>
          </a:p>
          <a:p>
            <a:pPr indent="701675" algn="just"/>
            <a:r>
              <a:rPr lang="zh-CN" altLang="en-US" sz="2000" b="1" dirty="0">
                <a:latin typeface="Times New Roman" pitchFamily="18" charset="0"/>
              </a:rPr>
              <a:t>（</a:t>
            </a:r>
            <a:r>
              <a:rPr lang="en-US" altLang="zh-CN" sz="2000" b="1" dirty="0">
                <a:latin typeface="Times New Roman" pitchFamily="18" charset="0"/>
              </a:rPr>
              <a:t>1</a:t>
            </a:r>
            <a:r>
              <a:rPr lang="zh-CN" altLang="en-US" sz="2000" b="1" dirty="0">
                <a:latin typeface="Times New Roman" pitchFamily="18" charset="0"/>
              </a:rPr>
              <a:t>） </a:t>
            </a:r>
            <a:r>
              <a:rPr lang="en-US" altLang="zh-CN" sz="2000" b="1" dirty="0" err="1">
                <a:latin typeface="Times New Roman" pitchFamily="18" charset="0"/>
              </a:rPr>
              <a:t>S→aAcBe</a:t>
            </a:r>
            <a:endParaRPr lang="en-US" altLang="zh-CN" sz="2000" b="1" dirty="0">
              <a:latin typeface="Times New Roman" pitchFamily="18" charset="0"/>
            </a:endParaRPr>
          </a:p>
          <a:p>
            <a:pPr indent="701675" algn="just"/>
            <a:r>
              <a:rPr lang="zh-CN" altLang="en-US" sz="2000" b="1" dirty="0">
                <a:latin typeface="Times New Roman" pitchFamily="18" charset="0"/>
              </a:rPr>
              <a:t>（</a:t>
            </a:r>
            <a:r>
              <a:rPr lang="en-US" altLang="zh-CN" sz="2000" b="1" dirty="0">
                <a:latin typeface="Times New Roman" pitchFamily="18" charset="0"/>
              </a:rPr>
              <a:t>2</a:t>
            </a:r>
            <a:r>
              <a:rPr lang="zh-CN" altLang="en-US" sz="2000" b="1" dirty="0">
                <a:latin typeface="Times New Roman" pitchFamily="18" charset="0"/>
              </a:rPr>
              <a:t>） </a:t>
            </a:r>
            <a:r>
              <a:rPr lang="en-US" altLang="zh-CN" sz="2000" b="1" dirty="0" err="1">
                <a:latin typeface="Times New Roman" pitchFamily="18" charset="0"/>
              </a:rPr>
              <a:t>A→b</a:t>
            </a:r>
            <a:endParaRPr lang="en-US" altLang="zh-CN" sz="2000" b="1" dirty="0">
              <a:latin typeface="Times New Roman" pitchFamily="18" charset="0"/>
            </a:endParaRPr>
          </a:p>
          <a:p>
            <a:pPr indent="701675" algn="just"/>
            <a:r>
              <a:rPr lang="zh-CN" altLang="en-US" sz="2000" b="1" dirty="0">
                <a:latin typeface="Times New Roman" pitchFamily="18" charset="0"/>
              </a:rPr>
              <a:t>（</a:t>
            </a:r>
            <a:r>
              <a:rPr lang="en-US" altLang="zh-CN" sz="2000" b="1" dirty="0">
                <a:latin typeface="Times New Roman" pitchFamily="18" charset="0"/>
              </a:rPr>
              <a:t>3</a:t>
            </a:r>
            <a:r>
              <a:rPr lang="zh-CN" altLang="en-US" sz="2000" b="1" dirty="0">
                <a:latin typeface="Times New Roman" pitchFamily="18" charset="0"/>
              </a:rPr>
              <a:t>） </a:t>
            </a:r>
            <a:r>
              <a:rPr lang="en-US" altLang="zh-CN" sz="2000" b="1" dirty="0" err="1">
                <a:latin typeface="Times New Roman" pitchFamily="18" charset="0"/>
              </a:rPr>
              <a:t>A→</a:t>
            </a:r>
            <a:r>
              <a:rPr lang="en-US" altLang="zh-CN" sz="2000" b="1" dirty="0" err="1" smtClean="0">
                <a:latin typeface="Times New Roman" pitchFamily="18" charset="0"/>
              </a:rPr>
              <a:t>Ab</a:t>
            </a:r>
            <a:endParaRPr lang="en-US" altLang="zh-CN" sz="2000" b="1" dirty="0">
              <a:latin typeface="Times New Roman" pitchFamily="18" charset="0"/>
            </a:endParaRPr>
          </a:p>
          <a:p>
            <a:pPr indent="701675" algn="just"/>
            <a:r>
              <a:rPr lang="zh-CN" altLang="en-US" sz="2000" b="1" dirty="0" smtClean="0">
                <a:latin typeface="Times New Roman" pitchFamily="18" charset="0"/>
              </a:rPr>
              <a:t>（</a:t>
            </a:r>
            <a:r>
              <a:rPr lang="en-US" altLang="zh-CN" sz="2000" b="1" dirty="0" smtClean="0">
                <a:latin typeface="Times New Roman" pitchFamily="18" charset="0"/>
              </a:rPr>
              <a:t>4</a:t>
            </a:r>
            <a:r>
              <a:rPr lang="zh-CN" altLang="en-US" sz="2000" b="1" dirty="0">
                <a:latin typeface="Times New Roman" pitchFamily="18" charset="0"/>
              </a:rPr>
              <a:t>） </a:t>
            </a:r>
            <a:r>
              <a:rPr lang="en-US" altLang="zh-CN" sz="2000" b="1" dirty="0" err="1">
                <a:latin typeface="Times New Roman" pitchFamily="18" charset="0"/>
              </a:rPr>
              <a:t>B→d</a:t>
            </a:r>
            <a:r>
              <a:rPr lang="en-US" altLang="zh-CN" sz="2000" b="1" dirty="0">
                <a:latin typeface="Times New Roman" pitchFamily="18" charset="0"/>
              </a:rPr>
              <a:t> </a:t>
            </a:r>
          </a:p>
        </p:txBody>
      </p:sp>
      <p:sp>
        <p:nvSpPr>
          <p:cNvPr id="21510" name="Text Box 5"/>
          <p:cNvSpPr txBox="1">
            <a:spLocks noChangeArrowheads="1"/>
          </p:cNvSpPr>
          <p:nvPr/>
        </p:nvSpPr>
        <p:spPr bwMode="auto">
          <a:xfrm>
            <a:off x="2895600" y="1590675"/>
            <a:ext cx="3505200" cy="1838325"/>
          </a:xfrm>
          <a:prstGeom prst="rect">
            <a:avLst/>
          </a:prstGeom>
          <a:noFill/>
          <a:ln w="952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nSpc>
                <a:spcPct val="120000"/>
              </a:lnSpc>
              <a:spcBef>
                <a:spcPct val="30000"/>
              </a:spcBef>
            </a:pPr>
            <a:r>
              <a:rPr lang="en-US" altLang="zh-CN" sz="2000" b="1">
                <a:latin typeface="Times New Roman" pitchFamily="18" charset="0"/>
              </a:rPr>
              <a:t>G[S]</a:t>
            </a:r>
            <a:r>
              <a:rPr lang="zh-CN" altLang="en-US" sz="2000" b="1">
                <a:latin typeface="Times New Roman" pitchFamily="18" charset="0"/>
              </a:rPr>
              <a:t>：⑴ </a:t>
            </a:r>
            <a:r>
              <a:rPr lang="en-US" altLang="zh-CN" sz="2000" b="1">
                <a:latin typeface="Times New Roman" pitchFamily="18" charset="0"/>
              </a:rPr>
              <a:t>S→aAcBe</a:t>
            </a:r>
          </a:p>
          <a:p>
            <a:pPr algn="just">
              <a:lnSpc>
                <a:spcPct val="120000"/>
              </a:lnSpc>
              <a:spcBef>
                <a:spcPct val="30000"/>
              </a:spcBef>
            </a:pPr>
            <a:r>
              <a:rPr lang="en-US" altLang="zh-CN" sz="2000" b="1">
                <a:latin typeface="Times New Roman" pitchFamily="18" charset="0"/>
              </a:rPr>
              <a:t>            ⑵ A→b</a:t>
            </a:r>
          </a:p>
          <a:p>
            <a:pPr algn="just">
              <a:lnSpc>
                <a:spcPct val="120000"/>
              </a:lnSpc>
              <a:spcBef>
                <a:spcPct val="30000"/>
              </a:spcBef>
            </a:pPr>
            <a:r>
              <a:rPr lang="en-US" altLang="zh-CN" sz="2000" b="1">
                <a:latin typeface="Times New Roman" pitchFamily="18" charset="0"/>
              </a:rPr>
              <a:t>            ⑶ A→Ab</a:t>
            </a:r>
          </a:p>
          <a:p>
            <a:pPr algn="just">
              <a:lnSpc>
                <a:spcPct val="120000"/>
              </a:lnSpc>
              <a:spcBef>
                <a:spcPct val="30000"/>
              </a:spcBef>
            </a:pPr>
            <a:r>
              <a:rPr lang="en-US" altLang="zh-CN" sz="2000" b="1">
                <a:latin typeface="Times New Roman" pitchFamily="18" charset="0"/>
              </a:rPr>
              <a:t>            ⑷ B→d</a:t>
            </a: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F6FBB860-BAAB-4B4E-BCD1-B3E25D3DE087}" type="slidenum">
              <a:rPr lang="en-US" altLang="zh-CN"/>
              <a:pPr/>
              <a:t>18</a:t>
            </a:fld>
            <a:endParaRPr lang="en-US" altLang="zh-CN"/>
          </a:p>
        </p:txBody>
      </p:sp>
      <p:sp>
        <p:nvSpPr>
          <p:cNvPr id="22531" name="Text Box 1026"/>
          <p:cNvSpPr txBox="1">
            <a:spLocks noChangeArrowheads="1"/>
          </p:cNvSpPr>
          <p:nvPr/>
        </p:nvSpPr>
        <p:spPr bwMode="auto">
          <a:xfrm>
            <a:off x="685800" y="1127125"/>
            <a:ext cx="426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000" b="1">
                <a:latin typeface="Times New Roman" pitchFamily="18" charset="0"/>
              </a:rPr>
              <a:t>ⅱ</a:t>
            </a:r>
            <a:r>
              <a:rPr lang="zh-CN" altLang="en-US" sz="2000" b="1">
                <a:latin typeface="Times New Roman" pitchFamily="18" charset="0"/>
              </a:rPr>
              <a:t>）根据规则，得</a:t>
            </a:r>
            <a:r>
              <a:rPr lang="en-US" altLang="zh-CN" sz="2000" b="1">
                <a:latin typeface="Times New Roman" pitchFamily="18" charset="0"/>
              </a:rPr>
              <a:t>LR(0)</a:t>
            </a:r>
            <a:r>
              <a:rPr lang="zh-CN" altLang="en-US" sz="2000" b="1">
                <a:latin typeface="Times New Roman" pitchFamily="18" charset="0"/>
              </a:rPr>
              <a:t>项目如下：</a:t>
            </a:r>
          </a:p>
        </p:txBody>
      </p:sp>
      <p:grpSp>
        <p:nvGrpSpPr>
          <p:cNvPr id="22532" name="Group 1030"/>
          <p:cNvGrpSpPr>
            <a:grpSpLocks/>
          </p:cNvGrpSpPr>
          <p:nvPr/>
        </p:nvGrpSpPr>
        <p:grpSpPr bwMode="auto">
          <a:xfrm>
            <a:off x="1676400" y="1600200"/>
            <a:ext cx="5638800" cy="1905000"/>
            <a:chOff x="43" y="0"/>
            <a:chExt cx="2328" cy="768"/>
          </a:xfrm>
        </p:grpSpPr>
        <p:sp>
          <p:nvSpPr>
            <p:cNvPr id="22535" name="Rectangle 1027"/>
            <p:cNvSpPr>
              <a:spLocks noChangeArrowheads="1"/>
            </p:cNvSpPr>
            <p:nvPr/>
          </p:nvSpPr>
          <p:spPr bwMode="auto">
            <a:xfrm>
              <a:off x="43" y="0"/>
              <a:ext cx="77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a:lnSpc>
                  <a:spcPct val="110000"/>
                </a:lnSpc>
                <a:spcBef>
                  <a:spcPct val="20000"/>
                </a:spcBef>
              </a:pPr>
              <a:r>
                <a:rPr lang="en-US" altLang="zh-CN" sz="2000" b="1" dirty="0">
                  <a:solidFill>
                    <a:srgbClr val="0000FF"/>
                  </a:solidFill>
                  <a:latin typeface="Times New Roman" pitchFamily="18" charset="0"/>
                </a:rPr>
                <a:t>S′→·S</a:t>
              </a:r>
            </a:p>
            <a:p>
              <a:pPr indent="266700" algn="just">
                <a:lnSpc>
                  <a:spcPct val="110000"/>
                </a:lnSpc>
                <a:spcBef>
                  <a:spcPct val="20000"/>
                </a:spcBef>
              </a:pPr>
              <a:r>
                <a:rPr lang="en-US" altLang="zh-CN" sz="2000" b="1" dirty="0">
                  <a:solidFill>
                    <a:srgbClr val="FF0000"/>
                  </a:solidFill>
                  <a:latin typeface="Times New Roman" pitchFamily="18" charset="0"/>
                </a:rPr>
                <a:t>S′→S·</a:t>
              </a:r>
            </a:p>
            <a:p>
              <a:pPr indent="266700" algn="just">
                <a:lnSpc>
                  <a:spcPct val="110000"/>
                </a:lnSpc>
                <a:spcBef>
                  <a:spcPct val="20000"/>
                </a:spcBef>
              </a:pPr>
              <a:r>
                <a:rPr lang="en-US" altLang="zh-CN" sz="2000" b="1" dirty="0">
                  <a:solidFill>
                    <a:srgbClr val="00B050"/>
                  </a:solidFill>
                  <a:latin typeface="Times New Roman" pitchFamily="18" charset="0"/>
                </a:rPr>
                <a:t>S→·</a:t>
              </a:r>
              <a:r>
                <a:rPr lang="en-US" altLang="zh-CN" sz="2000" b="1" dirty="0" err="1">
                  <a:solidFill>
                    <a:srgbClr val="00B050"/>
                  </a:solidFill>
                  <a:latin typeface="Times New Roman" pitchFamily="18" charset="0"/>
                </a:rPr>
                <a:t>aAcBe</a:t>
              </a:r>
              <a:endParaRPr lang="en-US" altLang="zh-CN" sz="2000" b="1" dirty="0">
                <a:solidFill>
                  <a:srgbClr val="00B050"/>
                </a:solidFill>
                <a:latin typeface="Times New Roman" pitchFamily="18" charset="0"/>
              </a:endParaRPr>
            </a:p>
            <a:p>
              <a:pPr indent="266700" algn="just">
                <a:lnSpc>
                  <a:spcPct val="110000"/>
                </a:lnSpc>
                <a:spcBef>
                  <a:spcPct val="20000"/>
                </a:spcBef>
              </a:pPr>
              <a:r>
                <a:rPr lang="en-US" altLang="zh-CN" sz="2000" b="1" dirty="0" err="1">
                  <a:solidFill>
                    <a:srgbClr val="0000FF"/>
                  </a:solidFill>
                  <a:latin typeface="Times New Roman" pitchFamily="18" charset="0"/>
                </a:rPr>
                <a:t>S→a·AcBe</a:t>
              </a:r>
              <a:endParaRPr lang="en-US" altLang="zh-CN" sz="2000" b="1" dirty="0">
                <a:solidFill>
                  <a:srgbClr val="0000FF"/>
                </a:solidFill>
                <a:latin typeface="Times New Roman" pitchFamily="18" charset="0"/>
              </a:endParaRPr>
            </a:p>
            <a:p>
              <a:pPr indent="266700" algn="just">
                <a:lnSpc>
                  <a:spcPct val="110000"/>
                </a:lnSpc>
                <a:spcBef>
                  <a:spcPct val="20000"/>
                </a:spcBef>
              </a:pPr>
              <a:r>
                <a:rPr lang="en-US" altLang="zh-CN" sz="2000" b="1" dirty="0" err="1">
                  <a:solidFill>
                    <a:srgbClr val="00B050"/>
                  </a:solidFill>
                  <a:latin typeface="Times New Roman" pitchFamily="18" charset="0"/>
                </a:rPr>
                <a:t>S→aA·cBe</a:t>
              </a:r>
              <a:endParaRPr lang="en-US" altLang="zh-CN" sz="2000" b="1" dirty="0">
                <a:solidFill>
                  <a:srgbClr val="00B050"/>
                </a:solidFill>
                <a:latin typeface="Times New Roman" pitchFamily="18" charset="0"/>
              </a:endParaRPr>
            </a:p>
            <a:p>
              <a:pPr indent="266700" algn="just">
                <a:lnSpc>
                  <a:spcPct val="110000"/>
                </a:lnSpc>
                <a:spcBef>
                  <a:spcPct val="20000"/>
                </a:spcBef>
              </a:pPr>
              <a:endParaRPr lang="en-US" altLang="zh-CN" sz="2000" b="1" dirty="0">
                <a:latin typeface="Times New Roman" pitchFamily="18" charset="0"/>
              </a:endParaRPr>
            </a:p>
          </p:txBody>
        </p:sp>
        <p:sp>
          <p:nvSpPr>
            <p:cNvPr id="22536" name="Rectangle 1028"/>
            <p:cNvSpPr>
              <a:spLocks noChangeArrowheads="1"/>
            </p:cNvSpPr>
            <p:nvPr/>
          </p:nvSpPr>
          <p:spPr bwMode="auto">
            <a:xfrm>
              <a:off x="819" y="0"/>
              <a:ext cx="77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a:lnSpc>
                  <a:spcPct val="110000"/>
                </a:lnSpc>
                <a:spcBef>
                  <a:spcPct val="20000"/>
                </a:spcBef>
              </a:pPr>
              <a:r>
                <a:rPr lang="en-US" altLang="zh-CN" sz="2000" b="1" dirty="0" err="1">
                  <a:solidFill>
                    <a:srgbClr val="0000FF"/>
                  </a:solidFill>
                  <a:latin typeface="Times New Roman" pitchFamily="18" charset="0"/>
                </a:rPr>
                <a:t>S→aAc·Be</a:t>
              </a:r>
              <a:endParaRPr lang="en-US" altLang="zh-CN" sz="2000" b="1" dirty="0">
                <a:solidFill>
                  <a:srgbClr val="0000FF"/>
                </a:solidFill>
                <a:latin typeface="Times New Roman" pitchFamily="18" charset="0"/>
              </a:endParaRPr>
            </a:p>
            <a:p>
              <a:pPr indent="266700" algn="just">
                <a:lnSpc>
                  <a:spcPct val="110000"/>
                </a:lnSpc>
                <a:spcBef>
                  <a:spcPct val="20000"/>
                </a:spcBef>
              </a:pPr>
              <a:r>
                <a:rPr lang="en-US" altLang="zh-CN" sz="2000" b="1" dirty="0" err="1">
                  <a:solidFill>
                    <a:srgbClr val="00B050"/>
                  </a:solidFill>
                  <a:latin typeface="Times New Roman" pitchFamily="18" charset="0"/>
                </a:rPr>
                <a:t>S→aAcB·e</a:t>
              </a:r>
              <a:endParaRPr lang="en-US" altLang="zh-CN" sz="2000" b="1" dirty="0">
                <a:solidFill>
                  <a:srgbClr val="00B050"/>
                </a:solidFill>
                <a:latin typeface="Times New Roman" pitchFamily="18" charset="0"/>
              </a:endParaRPr>
            </a:p>
            <a:p>
              <a:pPr indent="266700" algn="just">
                <a:lnSpc>
                  <a:spcPct val="110000"/>
                </a:lnSpc>
                <a:spcBef>
                  <a:spcPct val="20000"/>
                </a:spcBef>
              </a:pPr>
              <a:r>
                <a:rPr lang="en-US" altLang="zh-CN" sz="2000" b="1" dirty="0" err="1">
                  <a:solidFill>
                    <a:srgbClr val="FFC000"/>
                  </a:solidFill>
                  <a:latin typeface="Times New Roman" pitchFamily="18" charset="0"/>
                </a:rPr>
                <a:t>S→aAcBe</a:t>
              </a:r>
              <a:r>
                <a:rPr lang="en-US" altLang="zh-CN" sz="2000" b="1" dirty="0">
                  <a:solidFill>
                    <a:srgbClr val="FFC000"/>
                  </a:solidFill>
                  <a:latin typeface="Times New Roman" pitchFamily="18" charset="0"/>
                </a:rPr>
                <a:t>·</a:t>
              </a:r>
            </a:p>
            <a:p>
              <a:pPr indent="266700" algn="just">
                <a:lnSpc>
                  <a:spcPct val="110000"/>
                </a:lnSpc>
                <a:spcBef>
                  <a:spcPct val="20000"/>
                </a:spcBef>
              </a:pPr>
              <a:r>
                <a:rPr lang="en-US" altLang="zh-CN" sz="2000" b="1" dirty="0">
                  <a:solidFill>
                    <a:srgbClr val="00B050"/>
                  </a:solidFill>
                  <a:latin typeface="Times New Roman" pitchFamily="18" charset="0"/>
                </a:rPr>
                <a:t>A→·b</a:t>
              </a:r>
            </a:p>
            <a:p>
              <a:pPr indent="266700" algn="just">
                <a:lnSpc>
                  <a:spcPct val="110000"/>
                </a:lnSpc>
                <a:spcBef>
                  <a:spcPct val="20000"/>
                </a:spcBef>
              </a:pPr>
              <a:r>
                <a:rPr lang="en-US" altLang="zh-CN" sz="2000" b="1" dirty="0" err="1">
                  <a:solidFill>
                    <a:srgbClr val="FFC000"/>
                  </a:solidFill>
                  <a:latin typeface="Times New Roman" pitchFamily="18" charset="0"/>
                </a:rPr>
                <a:t>A→b</a:t>
              </a:r>
              <a:r>
                <a:rPr lang="en-US" altLang="zh-CN" sz="2000" b="1" dirty="0">
                  <a:solidFill>
                    <a:srgbClr val="FFC000"/>
                  </a:solidFill>
                  <a:latin typeface="Times New Roman" pitchFamily="18" charset="0"/>
                </a:rPr>
                <a:t>·</a:t>
              </a:r>
            </a:p>
            <a:p>
              <a:pPr indent="266700" algn="just">
                <a:lnSpc>
                  <a:spcPct val="110000"/>
                </a:lnSpc>
                <a:spcBef>
                  <a:spcPct val="20000"/>
                </a:spcBef>
              </a:pPr>
              <a:endParaRPr lang="en-US" altLang="zh-CN" sz="2000" b="1" dirty="0">
                <a:latin typeface="Times New Roman" pitchFamily="18" charset="0"/>
              </a:endParaRPr>
            </a:p>
          </p:txBody>
        </p:sp>
        <p:sp>
          <p:nvSpPr>
            <p:cNvPr id="22537" name="Rectangle 1029"/>
            <p:cNvSpPr>
              <a:spLocks noChangeArrowheads="1"/>
            </p:cNvSpPr>
            <p:nvPr/>
          </p:nvSpPr>
          <p:spPr bwMode="auto">
            <a:xfrm>
              <a:off x="1595" y="0"/>
              <a:ext cx="77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a:lnSpc>
                  <a:spcPct val="110000"/>
                </a:lnSpc>
                <a:spcBef>
                  <a:spcPct val="20000"/>
                </a:spcBef>
              </a:pPr>
              <a:r>
                <a:rPr lang="en-US" altLang="zh-CN" sz="2000" b="1" dirty="0">
                  <a:solidFill>
                    <a:srgbClr val="0000FF"/>
                  </a:solidFill>
                  <a:latin typeface="Times New Roman" pitchFamily="18" charset="0"/>
                </a:rPr>
                <a:t>A→·</a:t>
              </a:r>
              <a:r>
                <a:rPr lang="en-US" altLang="zh-CN" sz="2000" b="1" dirty="0" err="1">
                  <a:solidFill>
                    <a:srgbClr val="0000FF"/>
                  </a:solidFill>
                  <a:latin typeface="Times New Roman" pitchFamily="18" charset="0"/>
                </a:rPr>
                <a:t>Ab</a:t>
              </a:r>
              <a:endParaRPr lang="en-US" altLang="zh-CN" sz="2000" b="1" dirty="0">
                <a:solidFill>
                  <a:srgbClr val="0000FF"/>
                </a:solidFill>
                <a:latin typeface="Times New Roman" pitchFamily="18" charset="0"/>
              </a:endParaRPr>
            </a:p>
            <a:p>
              <a:pPr indent="266700" algn="just">
                <a:lnSpc>
                  <a:spcPct val="110000"/>
                </a:lnSpc>
                <a:spcBef>
                  <a:spcPct val="20000"/>
                </a:spcBef>
              </a:pPr>
              <a:r>
                <a:rPr lang="en-US" altLang="zh-CN" sz="2000" b="1" dirty="0" err="1">
                  <a:solidFill>
                    <a:srgbClr val="00B050"/>
                  </a:solidFill>
                  <a:latin typeface="Times New Roman" pitchFamily="18" charset="0"/>
                </a:rPr>
                <a:t>A→A·b</a:t>
              </a:r>
              <a:endParaRPr lang="en-US" altLang="zh-CN" sz="2000" b="1" dirty="0">
                <a:solidFill>
                  <a:srgbClr val="00B050"/>
                </a:solidFill>
                <a:latin typeface="Times New Roman" pitchFamily="18" charset="0"/>
              </a:endParaRPr>
            </a:p>
            <a:p>
              <a:pPr indent="266700" algn="just">
                <a:lnSpc>
                  <a:spcPct val="110000"/>
                </a:lnSpc>
                <a:spcBef>
                  <a:spcPct val="20000"/>
                </a:spcBef>
              </a:pPr>
              <a:r>
                <a:rPr lang="en-US" altLang="zh-CN" sz="2000" b="1" dirty="0" err="1">
                  <a:solidFill>
                    <a:srgbClr val="FFC000"/>
                  </a:solidFill>
                  <a:latin typeface="Times New Roman" pitchFamily="18" charset="0"/>
                </a:rPr>
                <a:t>A→Ab</a:t>
              </a:r>
              <a:r>
                <a:rPr lang="en-US" altLang="zh-CN" sz="2000" b="1" dirty="0">
                  <a:solidFill>
                    <a:srgbClr val="FFC000"/>
                  </a:solidFill>
                  <a:latin typeface="Times New Roman" pitchFamily="18" charset="0"/>
                </a:rPr>
                <a:t>·</a:t>
              </a:r>
            </a:p>
            <a:p>
              <a:pPr indent="266700" algn="just">
                <a:lnSpc>
                  <a:spcPct val="110000"/>
                </a:lnSpc>
                <a:spcBef>
                  <a:spcPct val="20000"/>
                </a:spcBef>
              </a:pPr>
              <a:r>
                <a:rPr lang="en-US" altLang="zh-CN" sz="2000" b="1" dirty="0">
                  <a:solidFill>
                    <a:srgbClr val="00B050"/>
                  </a:solidFill>
                  <a:latin typeface="Times New Roman" pitchFamily="18" charset="0"/>
                </a:rPr>
                <a:t>B→·d</a:t>
              </a:r>
            </a:p>
            <a:p>
              <a:pPr indent="266700" algn="just">
                <a:lnSpc>
                  <a:spcPct val="110000"/>
                </a:lnSpc>
                <a:spcBef>
                  <a:spcPct val="20000"/>
                </a:spcBef>
              </a:pPr>
              <a:r>
                <a:rPr lang="en-US" altLang="zh-CN" sz="2000" b="1" dirty="0" err="1">
                  <a:solidFill>
                    <a:srgbClr val="FFC000"/>
                  </a:solidFill>
                  <a:latin typeface="Times New Roman" pitchFamily="18" charset="0"/>
                </a:rPr>
                <a:t>B→d</a:t>
              </a:r>
              <a:r>
                <a:rPr lang="en-US" altLang="zh-CN" sz="2000" b="1" dirty="0">
                  <a:solidFill>
                    <a:srgbClr val="FFC000"/>
                  </a:solidFill>
                  <a:latin typeface="Times New Roman" pitchFamily="18" charset="0"/>
                </a:rPr>
                <a:t>·</a:t>
              </a:r>
            </a:p>
            <a:p>
              <a:pPr indent="266700" algn="just">
                <a:lnSpc>
                  <a:spcPct val="110000"/>
                </a:lnSpc>
                <a:spcBef>
                  <a:spcPct val="20000"/>
                </a:spcBef>
              </a:pPr>
              <a:endParaRPr lang="en-US" altLang="zh-CN" sz="2000" b="1" dirty="0">
                <a:latin typeface="Times New Roman" pitchFamily="18" charset="0"/>
              </a:endParaRPr>
            </a:p>
          </p:txBody>
        </p:sp>
      </p:grpSp>
      <p:sp>
        <p:nvSpPr>
          <p:cNvPr id="22533" name="Text Box 1031"/>
          <p:cNvSpPr txBox="1">
            <a:spLocks noChangeArrowheads="1"/>
          </p:cNvSpPr>
          <p:nvPr/>
        </p:nvSpPr>
        <p:spPr bwMode="auto">
          <a:xfrm>
            <a:off x="762000" y="3781425"/>
            <a:ext cx="7620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84200"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20000"/>
              </a:spcBef>
            </a:pPr>
            <a:r>
              <a:rPr kumimoji="1" lang="en-US" altLang="zh-CN" sz="2000" b="1" dirty="0">
                <a:latin typeface="Times New Roman" pitchFamily="18" charset="0"/>
              </a:rPr>
              <a:t>ⅲ</a:t>
            </a:r>
            <a:r>
              <a:rPr kumimoji="1" lang="zh-CN" altLang="en-US" sz="2000" b="1" dirty="0">
                <a:latin typeface="Times New Roman" pitchFamily="18" charset="0"/>
              </a:rPr>
              <a:t>）根据</a:t>
            </a:r>
            <a:r>
              <a:rPr kumimoji="1" lang="en-US" altLang="zh-CN" sz="2000" b="1" dirty="0">
                <a:latin typeface="Times New Roman" pitchFamily="18" charset="0"/>
              </a:rPr>
              <a:t>LR(0)</a:t>
            </a:r>
            <a:r>
              <a:rPr kumimoji="1" lang="zh-CN" altLang="en-US" sz="2000" b="1" dirty="0">
                <a:latin typeface="Times New Roman" pitchFamily="18" charset="0"/>
              </a:rPr>
              <a:t>项目，得识别活前缀</a:t>
            </a:r>
            <a:r>
              <a:rPr kumimoji="1" lang="en-US" altLang="zh-CN" sz="2000" b="1" dirty="0">
                <a:latin typeface="Times New Roman" pitchFamily="18" charset="0"/>
              </a:rPr>
              <a:t>DFA  M</a:t>
            </a:r>
            <a:r>
              <a:rPr kumimoji="1" lang="zh-CN" altLang="en-US" sz="2000" b="1" dirty="0">
                <a:latin typeface="Times New Roman" pitchFamily="18" charset="0"/>
              </a:rPr>
              <a:t>如下。其中，矩形表示状态，粉红色是</a:t>
            </a:r>
            <a:r>
              <a:rPr kumimoji="1" lang="en-US" altLang="zh-CN" sz="2000" b="1" dirty="0">
                <a:latin typeface="Times New Roman" pitchFamily="18" charset="0"/>
              </a:rPr>
              <a:t>Move</a:t>
            </a:r>
            <a:r>
              <a:rPr kumimoji="1" lang="zh-CN" altLang="en-US" sz="2000" b="1" dirty="0">
                <a:latin typeface="Times New Roman" pitchFamily="18" charset="0"/>
              </a:rPr>
              <a:t>计算结果，天蓝色是</a:t>
            </a:r>
            <a:r>
              <a:rPr kumimoji="1" lang="en-US" altLang="zh-CN" sz="2000" b="1" dirty="0" err="1">
                <a:latin typeface="Times New Roman" pitchFamily="18" charset="0"/>
              </a:rPr>
              <a:t>closuer</a:t>
            </a:r>
            <a:r>
              <a:rPr kumimoji="1" lang="zh-CN" altLang="en-US" sz="2000" b="1" dirty="0">
                <a:latin typeface="Times New Roman" pitchFamily="18" charset="0"/>
              </a:rPr>
              <a:t>计算结果，</a:t>
            </a:r>
            <a:r>
              <a:rPr kumimoji="1" lang="en-US" altLang="zh-CN" sz="2000" b="1" dirty="0" err="1">
                <a:latin typeface="Times New Roman" pitchFamily="18" charset="0"/>
              </a:rPr>
              <a:t>I</a:t>
            </a:r>
            <a:r>
              <a:rPr kumimoji="1" lang="en-US" altLang="zh-CN" sz="2000" b="1" baseline="-30000" dirty="0" err="1">
                <a:latin typeface="Times New Roman" pitchFamily="18" charset="0"/>
              </a:rPr>
              <a:t>k</a:t>
            </a:r>
            <a:r>
              <a:rPr kumimoji="1" lang="zh-CN" altLang="en-US" sz="2000" b="1" dirty="0">
                <a:latin typeface="Times New Roman" pitchFamily="18" charset="0"/>
              </a:rPr>
              <a:t>是状态名称，下表</a:t>
            </a:r>
            <a:r>
              <a:rPr kumimoji="1" lang="en-US" altLang="zh-CN" sz="2000" b="1" dirty="0">
                <a:latin typeface="Times New Roman" pitchFamily="18" charset="0"/>
              </a:rPr>
              <a:t>k</a:t>
            </a:r>
            <a:r>
              <a:rPr kumimoji="1" lang="zh-CN" altLang="en-US" sz="2000" b="1" dirty="0">
                <a:latin typeface="Times New Roman" pitchFamily="18" charset="0"/>
              </a:rPr>
              <a:t>是状态编号。</a:t>
            </a:r>
            <a:r>
              <a:rPr kumimoji="1" lang="en-US" altLang="zh-CN" sz="2000" b="1" dirty="0">
                <a:latin typeface="Times New Roman" pitchFamily="18" charset="0"/>
              </a:rPr>
              <a:t>I</a:t>
            </a:r>
            <a:r>
              <a:rPr kumimoji="1" lang="en-US" altLang="zh-CN" sz="2000" b="1" baseline="-30000" dirty="0">
                <a:latin typeface="Times New Roman" pitchFamily="18" charset="0"/>
              </a:rPr>
              <a:t>0</a:t>
            </a:r>
            <a:r>
              <a:rPr kumimoji="1" lang="zh-CN" altLang="en-US" sz="2000" b="1" dirty="0">
                <a:latin typeface="Times New Roman" pitchFamily="18" charset="0"/>
              </a:rPr>
              <a:t>是开始状态，</a:t>
            </a:r>
            <a:r>
              <a:rPr kumimoji="1" lang="en-US" altLang="zh-CN" sz="2000" b="1" dirty="0">
                <a:latin typeface="Times New Roman" pitchFamily="18" charset="0"/>
              </a:rPr>
              <a:t>I</a:t>
            </a:r>
            <a:r>
              <a:rPr kumimoji="1" lang="en-US" altLang="zh-CN" sz="2000" b="1" baseline="-30000" dirty="0">
                <a:latin typeface="Times New Roman" pitchFamily="18" charset="0"/>
              </a:rPr>
              <a:t>1</a:t>
            </a:r>
            <a:r>
              <a:rPr kumimoji="1" lang="zh-CN" altLang="en-US" sz="2000" b="1" dirty="0">
                <a:latin typeface="Times New Roman" pitchFamily="18" charset="0"/>
              </a:rPr>
              <a:t>、</a:t>
            </a:r>
            <a:r>
              <a:rPr kumimoji="1" lang="en-US" altLang="zh-CN" sz="2000" b="1" dirty="0">
                <a:latin typeface="Times New Roman" pitchFamily="18" charset="0"/>
              </a:rPr>
              <a:t>I</a:t>
            </a:r>
            <a:r>
              <a:rPr kumimoji="1" lang="en-US" altLang="zh-CN" sz="2000" b="1" baseline="-30000" dirty="0">
                <a:latin typeface="Times New Roman" pitchFamily="18" charset="0"/>
              </a:rPr>
              <a:t>4</a:t>
            </a:r>
            <a:r>
              <a:rPr kumimoji="1" lang="zh-CN" altLang="en-US" sz="2000" b="1" dirty="0">
                <a:latin typeface="Times New Roman" pitchFamily="18" charset="0"/>
              </a:rPr>
              <a:t>、</a:t>
            </a:r>
            <a:r>
              <a:rPr kumimoji="1" lang="en-US" altLang="zh-CN" sz="2000" b="1" dirty="0">
                <a:latin typeface="Times New Roman" pitchFamily="18" charset="0"/>
              </a:rPr>
              <a:t>I</a:t>
            </a:r>
            <a:r>
              <a:rPr kumimoji="1" lang="en-US" altLang="zh-CN" sz="2000" b="1" baseline="-30000" dirty="0">
                <a:latin typeface="Times New Roman" pitchFamily="18" charset="0"/>
              </a:rPr>
              <a:t>5</a:t>
            </a:r>
            <a:r>
              <a:rPr kumimoji="1" lang="zh-CN" altLang="en-US" sz="2000" b="1" dirty="0">
                <a:latin typeface="Times New Roman" pitchFamily="18" charset="0"/>
              </a:rPr>
              <a:t>、</a:t>
            </a:r>
            <a:r>
              <a:rPr kumimoji="1" lang="en-US" altLang="zh-CN" sz="2000" b="1" dirty="0">
                <a:latin typeface="Times New Roman" pitchFamily="18" charset="0"/>
              </a:rPr>
              <a:t>I</a:t>
            </a:r>
            <a:r>
              <a:rPr kumimoji="1" lang="en-US" altLang="zh-CN" sz="2000" b="1" baseline="-30000" dirty="0">
                <a:latin typeface="Times New Roman" pitchFamily="18" charset="0"/>
              </a:rPr>
              <a:t>7</a:t>
            </a:r>
            <a:r>
              <a:rPr kumimoji="1" lang="zh-CN" altLang="en-US" sz="2000" b="1" dirty="0">
                <a:latin typeface="Times New Roman" pitchFamily="18" charset="0"/>
              </a:rPr>
              <a:t>和</a:t>
            </a:r>
            <a:r>
              <a:rPr kumimoji="1" lang="en-US" altLang="zh-CN" sz="2000" b="1" dirty="0">
                <a:latin typeface="Times New Roman" pitchFamily="18" charset="0"/>
              </a:rPr>
              <a:t>I</a:t>
            </a:r>
            <a:r>
              <a:rPr kumimoji="1" lang="en-US" altLang="zh-CN" sz="2000" b="1" baseline="-30000" dirty="0">
                <a:latin typeface="Times New Roman" pitchFamily="18" charset="0"/>
              </a:rPr>
              <a:t>9</a:t>
            </a:r>
            <a:r>
              <a:rPr kumimoji="1" lang="zh-CN" altLang="en-US" sz="2000" b="1" dirty="0">
                <a:latin typeface="Times New Roman" pitchFamily="18" charset="0"/>
              </a:rPr>
              <a:t>是结束状态。 </a:t>
            </a:r>
          </a:p>
        </p:txBody>
      </p:sp>
      <p:sp>
        <p:nvSpPr>
          <p:cNvPr id="22534" name="Text Box 1032"/>
          <p:cNvSpPr txBox="1">
            <a:spLocks noChangeArrowheads="1"/>
          </p:cNvSpPr>
          <p:nvPr/>
        </p:nvSpPr>
        <p:spPr bwMode="auto">
          <a:xfrm>
            <a:off x="2438400" y="5470525"/>
            <a:ext cx="495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000" b="1">
                <a:latin typeface="Times New Roman" pitchFamily="18" charset="0"/>
                <a:hlinkClick r:id="rId2"/>
              </a:rPr>
              <a:t>构造识别活前缀</a:t>
            </a:r>
            <a:r>
              <a:rPr lang="en-US" altLang="zh-CN" sz="2000" b="1">
                <a:latin typeface="Times New Roman" pitchFamily="18" charset="0"/>
                <a:hlinkClick r:id="rId2"/>
              </a:rPr>
              <a:t>DFA  M</a:t>
            </a:r>
            <a:r>
              <a:rPr lang="zh-CN" altLang="en-US" sz="2000" b="1">
                <a:latin typeface="Times New Roman" pitchFamily="18" charset="0"/>
                <a:hlinkClick r:id="rId2"/>
              </a:rPr>
              <a:t>过程演示</a:t>
            </a:r>
            <a:r>
              <a:rPr lang="zh-CN" altLang="en-US" sz="2000" b="1">
                <a:latin typeface="Times New Roman" pitchFamily="18" charset="0"/>
              </a:rPr>
              <a:t>。</a:t>
            </a: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D3F8B6BC-26EF-4477-ACF3-EA60B212969C}" type="slidenum">
              <a:rPr lang="en-US" altLang="zh-CN"/>
              <a:pPr/>
              <a:t>19</a:t>
            </a:fld>
            <a:endParaRPr lang="en-US" altLang="zh-CN"/>
          </a:p>
        </p:txBody>
      </p:sp>
      <p:pic>
        <p:nvPicPr>
          <p:cNvPr id="23555" name="Picture 1028" descr="例7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1663"/>
            <a:ext cx="8382000" cy="442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1027"/>
          <p:cNvSpPr txBox="1">
            <a:spLocks noChangeArrowheads="1"/>
          </p:cNvSpPr>
          <p:nvPr/>
        </p:nvSpPr>
        <p:spPr bwMode="auto">
          <a:xfrm>
            <a:off x="685800" y="5076108"/>
            <a:ext cx="7848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95313"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r>
              <a:rPr kumimoji="1" lang="en-US" altLang="zh-CN" sz="2000" b="1" dirty="0">
                <a:latin typeface="Times New Roman" pitchFamily="18" charset="0"/>
              </a:rPr>
              <a:t>ⅳ</a:t>
            </a:r>
            <a:r>
              <a:rPr kumimoji="1" lang="zh-CN" altLang="en-US" sz="2000" b="1" dirty="0">
                <a:latin typeface="Times New Roman" pitchFamily="18" charset="0"/>
              </a:rPr>
              <a:t>）根据识别活前缀</a:t>
            </a:r>
            <a:r>
              <a:rPr kumimoji="1" lang="en-US" altLang="zh-CN" sz="2000" b="1" dirty="0">
                <a:latin typeface="Times New Roman" pitchFamily="18" charset="0"/>
              </a:rPr>
              <a:t>DFA  M</a:t>
            </a:r>
            <a:r>
              <a:rPr kumimoji="1" lang="zh-CN" altLang="en-US" sz="2000" b="1" dirty="0">
                <a:latin typeface="Times New Roman" pitchFamily="18" charset="0"/>
              </a:rPr>
              <a:t>，得文法</a:t>
            </a:r>
            <a:r>
              <a:rPr kumimoji="1" lang="en-US" altLang="zh-CN" sz="2000" b="1" dirty="0">
                <a:latin typeface="Times New Roman" pitchFamily="18" charset="0"/>
              </a:rPr>
              <a:t>G</a:t>
            </a:r>
            <a:r>
              <a:rPr kumimoji="1" lang="zh-CN" altLang="en-US" sz="2000" b="1" dirty="0">
                <a:latin typeface="Times New Roman" pitchFamily="18" charset="0"/>
              </a:rPr>
              <a:t>的</a:t>
            </a:r>
            <a:r>
              <a:rPr kumimoji="1" lang="en-US" altLang="zh-CN" sz="2000" b="1" dirty="0">
                <a:latin typeface="Times New Roman" pitchFamily="18" charset="0"/>
              </a:rPr>
              <a:t>LR(0)</a:t>
            </a:r>
            <a:r>
              <a:rPr kumimoji="1" lang="zh-CN" altLang="en-US" sz="2000" b="1" dirty="0">
                <a:latin typeface="Times New Roman" pitchFamily="18" charset="0"/>
              </a:rPr>
              <a:t>项目集规范族</a:t>
            </a:r>
            <a:r>
              <a:rPr kumimoji="1" lang="en-US" altLang="zh-CN" sz="2000" b="1" smtClean="0">
                <a:latin typeface="Times New Roman" pitchFamily="18" charset="0"/>
              </a:rPr>
              <a:t>C</a:t>
            </a:r>
            <a:r>
              <a:rPr kumimoji="1" lang="zh-CN" altLang="en-US" sz="2000" b="1" smtClean="0">
                <a:latin typeface="Times New Roman" pitchFamily="18" charset="0"/>
              </a:rPr>
              <a:t>：</a:t>
            </a:r>
            <a:endParaRPr kumimoji="1" lang="zh-CN" altLang="en-US" sz="2000" b="1" dirty="0">
              <a:latin typeface="Times New Roman" pitchFamily="18" charset="0"/>
            </a:endParaRPr>
          </a:p>
          <a:p>
            <a:pPr algn="l"/>
            <a:r>
              <a:rPr kumimoji="1" lang="en-US" altLang="zh-CN" sz="2000" b="1" dirty="0">
                <a:latin typeface="Times New Roman" pitchFamily="18" charset="0"/>
              </a:rPr>
              <a:t>C</a:t>
            </a:r>
            <a:r>
              <a:rPr kumimoji="1" lang="zh-CN" altLang="en-US" sz="2000" b="1" dirty="0">
                <a:latin typeface="Times New Roman" pitchFamily="18" charset="0"/>
              </a:rPr>
              <a:t>＝</a:t>
            </a:r>
            <a:r>
              <a:rPr kumimoji="1" lang="en-US" altLang="zh-CN" sz="2000" b="1" dirty="0">
                <a:latin typeface="Times New Roman" pitchFamily="18" charset="0"/>
              </a:rPr>
              <a:t>{ I</a:t>
            </a:r>
            <a:r>
              <a:rPr kumimoji="1" lang="en-US" altLang="zh-CN" sz="2000" b="1" baseline="-30000" dirty="0">
                <a:latin typeface="Times New Roman" pitchFamily="18" charset="0"/>
              </a:rPr>
              <a:t>0</a:t>
            </a:r>
            <a:r>
              <a:rPr kumimoji="1" lang="zh-CN" altLang="en-US" sz="2000" b="1" dirty="0">
                <a:latin typeface="Times New Roman" pitchFamily="18" charset="0"/>
              </a:rPr>
              <a:t>，</a:t>
            </a:r>
            <a:r>
              <a:rPr kumimoji="1" lang="en-US" altLang="zh-CN" sz="2000" b="1" dirty="0">
                <a:latin typeface="Times New Roman" pitchFamily="18" charset="0"/>
              </a:rPr>
              <a:t>I</a:t>
            </a:r>
            <a:r>
              <a:rPr kumimoji="1" lang="en-US" altLang="zh-CN" sz="2000" b="1" baseline="-30000" dirty="0">
                <a:latin typeface="Times New Roman" pitchFamily="18" charset="0"/>
              </a:rPr>
              <a:t>1</a:t>
            </a:r>
            <a:r>
              <a:rPr kumimoji="1" lang="zh-CN" altLang="en-US" sz="2000" b="1" dirty="0">
                <a:latin typeface="Times New Roman" pitchFamily="18" charset="0"/>
              </a:rPr>
              <a:t>，</a:t>
            </a:r>
            <a:r>
              <a:rPr kumimoji="1" lang="en-US" altLang="zh-CN" sz="2000" b="1" dirty="0">
                <a:latin typeface="Times New Roman" pitchFamily="18" charset="0"/>
              </a:rPr>
              <a:t>I</a:t>
            </a:r>
            <a:r>
              <a:rPr kumimoji="1" lang="en-US" altLang="zh-CN" sz="2000" b="1" baseline="-30000" dirty="0">
                <a:latin typeface="Times New Roman" pitchFamily="18" charset="0"/>
              </a:rPr>
              <a:t>2</a:t>
            </a:r>
            <a:r>
              <a:rPr kumimoji="1" lang="zh-CN" altLang="en-US" sz="2000" b="1" dirty="0">
                <a:latin typeface="Times New Roman" pitchFamily="18" charset="0"/>
              </a:rPr>
              <a:t>，</a:t>
            </a:r>
            <a:r>
              <a:rPr kumimoji="1" lang="en-US" altLang="zh-CN" sz="2000" b="1" dirty="0">
                <a:latin typeface="Times New Roman" pitchFamily="18" charset="0"/>
              </a:rPr>
              <a:t>I</a:t>
            </a:r>
            <a:r>
              <a:rPr kumimoji="1" lang="en-US" altLang="zh-CN" sz="2000" b="1" baseline="-30000" dirty="0">
                <a:latin typeface="Times New Roman" pitchFamily="18" charset="0"/>
              </a:rPr>
              <a:t>3</a:t>
            </a:r>
            <a:r>
              <a:rPr kumimoji="1" lang="zh-CN" altLang="en-US" sz="2000" b="1" dirty="0">
                <a:latin typeface="Times New Roman" pitchFamily="18" charset="0"/>
              </a:rPr>
              <a:t>，</a:t>
            </a:r>
            <a:r>
              <a:rPr kumimoji="1" lang="en-US" altLang="zh-CN" sz="2000" b="1" dirty="0">
                <a:latin typeface="Times New Roman" pitchFamily="18" charset="0"/>
              </a:rPr>
              <a:t>I</a:t>
            </a:r>
            <a:r>
              <a:rPr kumimoji="1" lang="en-US" altLang="zh-CN" sz="2000" b="1" baseline="-30000" dirty="0">
                <a:latin typeface="Times New Roman" pitchFamily="18" charset="0"/>
              </a:rPr>
              <a:t>4</a:t>
            </a:r>
            <a:r>
              <a:rPr kumimoji="1" lang="zh-CN" altLang="en-US" sz="2000" b="1" dirty="0">
                <a:latin typeface="Times New Roman" pitchFamily="18" charset="0"/>
              </a:rPr>
              <a:t>，</a:t>
            </a:r>
            <a:r>
              <a:rPr kumimoji="1" lang="en-US" altLang="zh-CN" sz="2000" b="1" dirty="0">
                <a:latin typeface="Times New Roman" pitchFamily="18" charset="0"/>
              </a:rPr>
              <a:t>I</a:t>
            </a:r>
            <a:r>
              <a:rPr kumimoji="1" lang="en-US" altLang="zh-CN" sz="2000" b="1" baseline="-30000" dirty="0">
                <a:latin typeface="Times New Roman" pitchFamily="18" charset="0"/>
              </a:rPr>
              <a:t>5</a:t>
            </a:r>
            <a:r>
              <a:rPr kumimoji="1" lang="zh-CN" altLang="en-US" sz="2000" b="1" dirty="0">
                <a:latin typeface="Times New Roman" pitchFamily="18" charset="0"/>
              </a:rPr>
              <a:t>，</a:t>
            </a:r>
            <a:r>
              <a:rPr kumimoji="1" lang="en-US" altLang="zh-CN" sz="2000" b="1" dirty="0">
                <a:latin typeface="Times New Roman" pitchFamily="18" charset="0"/>
              </a:rPr>
              <a:t>I</a:t>
            </a:r>
            <a:r>
              <a:rPr kumimoji="1" lang="en-US" altLang="zh-CN" sz="2000" b="1" baseline="-30000" dirty="0">
                <a:latin typeface="Times New Roman" pitchFamily="18" charset="0"/>
              </a:rPr>
              <a:t>6</a:t>
            </a:r>
            <a:r>
              <a:rPr kumimoji="1" lang="zh-CN" altLang="en-US" sz="2000" b="1" dirty="0">
                <a:latin typeface="Times New Roman" pitchFamily="18" charset="0"/>
              </a:rPr>
              <a:t>，</a:t>
            </a:r>
            <a:r>
              <a:rPr kumimoji="1" lang="en-US" altLang="zh-CN" sz="2000" b="1" dirty="0">
                <a:latin typeface="Times New Roman" pitchFamily="18" charset="0"/>
              </a:rPr>
              <a:t>I</a:t>
            </a:r>
            <a:r>
              <a:rPr kumimoji="1" lang="en-US" altLang="zh-CN" sz="2000" b="1" baseline="-30000" dirty="0">
                <a:latin typeface="Times New Roman" pitchFamily="18" charset="0"/>
              </a:rPr>
              <a:t>7</a:t>
            </a:r>
            <a:r>
              <a:rPr kumimoji="1" lang="zh-CN" altLang="en-US" sz="2000" b="1" dirty="0">
                <a:latin typeface="Times New Roman" pitchFamily="18" charset="0"/>
              </a:rPr>
              <a:t>，</a:t>
            </a:r>
            <a:r>
              <a:rPr kumimoji="1" lang="en-US" altLang="zh-CN" sz="2000" b="1" dirty="0">
                <a:latin typeface="Times New Roman" pitchFamily="18" charset="0"/>
              </a:rPr>
              <a:t>I</a:t>
            </a:r>
            <a:r>
              <a:rPr kumimoji="1" lang="en-US" altLang="zh-CN" sz="2000" b="1" baseline="-30000" dirty="0">
                <a:latin typeface="Times New Roman" pitchFamily="18" charset="0"/>
              </a:rPr>
              <a:t>8</a:t>
            </a:r>
            <a:r>
              <a:rPr kumimoji="1" lang="zh-CN" altLang="en-US" sz="2000" b="1" dirty="0">
                <a:latin typeface="Times New Roman" pitchFamily="18" charset="0"/>
              </a:rPr>
              <a:t>，</a:t>
            </a:r>
            <a:r>
              <a:rPr kumimoji="1" lang="en-US" altLang="zh-CN" sz="2000" b="1" dirty="0">
                <a:latin typeface="Times New Roman" pitchFamily="18" charset="0"/>
              </a:rPr>
              <a:t>I</a:t>
            </a:r>
            <a:r>
              <a:rPr kumimoji="1" lang="en-US" altLang="zh-CN" sz="2000" b="1" baseline="-30000" dirty="0">
                <a:latin typeface="Times New Roman" pitchFamily="18" charset="0"/>
              </a:rPr>
              <a:t>9</a:t>
            </a:r>
            <a:r>
              <a:rPr kumimoji="1" lang="en-US" altLang="zh-CN" sz="2000" b="1" dirty="0">
                <a:latin typeface="Times New Roman" pitchFamily="18" charset="0"/>
              </a:rPr>
              <a:t>} </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E68CB36D-C55E-45C7-9040-43F106451B94}" type="slidenum">
              <a:rPr lang="en-US" altLang="zh-CN"/>
              <a:pPr/>
              <a:t>2</a:t>
            </a:fld>
            <a:endParaRPr lang="en-US" altLang="zh-CN"/>
          </a:p>
        </p:txBody>
      </p:sp>
      <p:sp>
        <p:nvSpPr>
          <p:cNvPr id="6147" name="Text Box 3"/>
          <p:cNvSpPr txBox="1">
            <a:spLocks noChangeArrowheads="1"/>
          </p:cNvSpPr>
          <p:nvPr/>
        </p:nvSpPr>
        <p:spPr bwMode="auto">
          <a:xfrm>
            <a:off x="838200" y="9144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endParaRPr lang="zh-CN" altLang="zh-CN"/>
          </a:p>
        </p:txBody>
      </p:sp>
      <p:sp>
        <p:nvSpPr>
          <p:cNvPr id="6148" name="Rectangle 31"/>
          <p:cNvSpPr>
            <a:spLocks noChangeArrowheads="1"/>
          </p:cNvSpPr>
          <p:nvPr/>
        </p:nvSpPr>
        <p:spPr bwMode="auto">
          <a:xfrm>
            <a:off x="914400" y="2346325"/>
            <a:ext cx="7615238" cy="2342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617538" algn="l">
              <a:lnSpc>
                <a:spcPct val="150000"/>
              </a:lnSpc>
              <a:spcBef>
                <a:spcPct val="20000"/>
              </a:spcBef>
            </a:pPr>
            <a:r>
              <a:rPr lang="zh-CN" altLang="en-US" sz="2000" b="1" dirty="0">
                <a:latin typeface="Times New Roman" pitchFamily="18" charset="0"/>
              </a:rPr>
              <a:t>本章研究自底向上的</a:t>
            </a:r>
            <a:r>
              <a:rPr lang="en-US" altLang="zh-CN" sz="2000" b="1" dirty="0">
                <a:latin typeface="Times New Roman" pitchFamily="18" charset="0"/>
              </a:rPr>
              <a:t>LR</a:t>
            </a:r>
            <a:r>
              <a:rPr lang="zh-CN" altLang="en-US" sz="2000" b="1" dirty="0">
                <a:latin typeface="Times New Roman" pitchFamily="18" charset="0"/>
              </a:rPr>
              <a:t>分析法，</a:t>
            </a:r>
            <a:r>
              <a:rPr lang="en-US" altLang="zh-CN" sz="2000" b="1" dirty="0">
                <a:latin typeface="Times New Roman" pitchFamily="18" charset="0"/>
              </a:rPr>
              <a:t>LR</a:t>
            </a:r>
            <a:r>
              <a:rPr lang="zh-CN" altLang="en-US" sz="2000" b="1" dirty="0">
                <a:latin typeface="Times New Roman" pitchFamily="18" charset="0"/>
              </a:rPr>
              <a:t>分析法是一类归约法的统称，主要介绍其中最基本的</a:t>
            </a:r>
            <a:r>
              <a:rPr lang="en-US" altLang="zh-CN" sz="2000" b="1" dirty="0">
                <a:latin typeface="Times New Roman" pitchFamily="18" charset="0"/>
              </a:rPr>
              <a:t>LR(0)</a:t>
            </a:r>
            <a:r>
              <a:rPr lang="zh-CN" altLang="en-US" sz="2000" b="1" dirty="0">
                <a:latin typeface="Times New Roman" pitchFamily="18" charset="0"/>
              </a:rPr>
              <a:t>、</a:t>
            </a:r>
            <a:r>
              <a:rPr lang="en-US" altLang="zh-CN" sz="2000" b="1" dirty="0">
                <a:latin typeface="Times New Roman" pitchFamily="18" charset="0"/>
              </a:rPr>
              <a:t>SLR(1)</a:t>
            </a:r>
            <a:r>
              <a:rPr lang="zh-CN" altLang="en-US" sz="2000" b="1" dirty="0">
                <a:latin typeface="Times New Roman" pitchFamily="18" charset="0"/>
              </a:rPr>
              <a:t>、</a:t>
            </a:r>
            <a:r>
              <a:rPr lang="en-US" altLang="zh-CN" sz="2000" b="1" dirty="0">
                <a:latin typeface="Times New Roman" pitchFamily="18" charset="0"/>
              </a:rPr>
              <a:t>LR(1)</a:t>
            </a:r>
            <a:r>
              <a:rPr lang="zh-CN" altLang="en-US" sz="2000" b="1" dirty="0">
                <a:latin typeface="Times New Roman" pitchFamily="18" charset="0"/>
              </a:rPr>
              <a:t>和</a:t>
            </a:r>
            <a:r>
              <a:rPr lang="en-US" altLang="zh-CN" sz="2000" b="1" dirty="0">
                <a:latin typeface="Times New Roman" pitchFamily="18" charset="0"/>
              </a:rPr>
              <a:t>LALR(1)</a:t>
            </a:r>
            <a:r>
              <a:rPr lang="zh-CN" altLang="en-US" sz="2000" b="1" dirty="0">
                <a:latin typeface="Times New Roman" pitchFamily="18" charset="0"/>
              </a:rPr>
              <a:t>四种分析法，重点讨论可归约前缀的作用、识别活前缀</a:t>
            </a:r>
            <a:r>
              <a:rPr lang="en-US" altLang="zh-CN" sz="2000" b="1" dirty="0">
                <a:latin typeface="Times New Roman" pitchFamily="18" charset="0"/>
              </a:rPr>
              <a:t>DFA</a:t>
            </a:r>
            <a:r>
              <a:rPr lang="zh-CN" altLang="en-US" sz="2000" b="1" dirty="0">
                <a:latin typeface="Times New Roman" pitchFamily="18" charset="0"/>
              </a:rPr>
              <a:t>的构造、分析表的构造、分析法适用条件和语法分析程序结构及其分析算法。</a:t>
            </a:r>
          </a:p>
        </p:txBody>
      </p:sp>
      <p:sp>
        <p:nvSpPr>
          <p:cNvPr id="6149" name="Text Box 34"/>
          <p:cNvSpPr txBox="1">
            <a:spLocks noChangeArrowheads="1"/>
          </p:cNvSpPr>
          <p:nvPr/>
        </p:nvSpPr>
        <p:spPr bwMode="auto">
          <a:xfrm>
            <a:off x="3756025" y="1538288"/>
            <a:ext cx="1654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800" b="1">
                <a:solidFill>
                  <a:srgbClr val="800000"/>
                </a:solidFill>
              </a:rPr>
              <a:t>内容摘要</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F5C487CF-3B4F-4AE9-BB91-F2AC95F4D17F}" type="slidenum">
              <a:rPr lang="en-US" altLang="zh-CN"/>
              <a:pPr/>
              <a:t>20</a:t>
            </a:fld>
            <a:endParaRPr lang="en-US" altLang="zh-CN"/>
          </a:p>
        </p:txBody>
      </p:sp>
      <p:sp>
        <p:nvSpPr>
          <p:cNvPr id="24579" name="Text Box 32"/>
          <p:cNvSpPr txBox="1">
            <a:spLocks noChangeArrowheads="1"/>
          </p:cNvSpPr>
          <p:nvPr/>
        </p:nvSpPr>
        <p:spPr bwMode="auto">
          <a:xfrm flipH="1">
            <a:off x="8480425" y="5999163"/>
            <a:ext cx="5111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000" u="sng">
                <a:hlinkClick r:id="rId2" action="ppaction://hlinksldjump"/>
              </a:rPr>
              <a:t>目录</a:t>
            </a:r>
            <a:endParaRPr lang="zh-CN" altLang="en-US" sz="1000" u="sng"/>
          </a:p>
        </p:txBody>
      </p:sp>
      <p:sp>
        <p:nvSpPr>
          <p:cNvPr id="24580" name="Text Box 35"/>
          <p:cNvSpPr txBox="1">
            <a:spLocks noChangeArrowheads="1"/>
          </p:cNvSpPr>
          <p:nvPr/>
        </p:nvSpPr>
        <p:spPr bwMode="auto">
          <a:xfrm>
            <a:off x="457200" y="1127125"/>
            <a:ext cx="792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873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r>
              <a:rPr kumimoji="1" lang="zh-CN" altLang="en-US" sz="2000" b="1" dirty="0">
                <a:latin typeface="Times New Roman" pitchFamily="18" charset="0"/>
              </a:rPr>
              <a:t>设文法</a:t>
            </a:r>
            <a:r>
              <a:rPr kumimoji="1" lang="en-US" altLang="zh-CN" sz="2000" b="1" dirty="0">
                <a:latin typeface="Times New Roman" pitchFamily="18" charset="0"/>
              </a:rPr>
              <a:t>G</a:t>
            </a:r>
            <a:r>
              <a:rPr kumimoji="1" lang="zh-CN" altLang="en-US" sz="2000" b="1" dirty="0">
                <a:latin typeface="Times New Roman" pitchFamily="18" charset="0"/>
              </a:rPr>
              <a:t>的</a:t>
            </a:r>
            <a:r>
              <a:rPr kumimoji="1" lang="en-US" altLang="zh-CN" sz="2000" b="1" dirty="0">
                <a:latin typeface="Times New Roman" pitchFamily="18" charset="0"/>
              </a:rPr>
              <a:t>LR(0)</a:t>
            </a:r>
            <a:r>
              <a:rPr kumimoji="1" lang="zh-CN" altLang="en-US" sz="2000" b="1" dirty="0">
                <a:latin typeface="Times New Roman" pitchFamily="18" charset="0"/>
              </a:rPr>
              <a:t>项目集规范族</a:t>
            </a:r>
            <a:r>
              <a:rPr kumimoji="1" lang="en-US" altLang="zh-CN" sz="2000" b="1" dirty="0">
                <a:latin typeface="Times New Roman" pitchFamily="18" charset="0"/>
              </a:rPr>
              <a:t>C</a:t>
            </a:r>
            <a:r>
              <a:rPr kumimoji="1" lang="zh-CN" altLang="en-US" sz="2000" b="1" dirty="0">
                <a:latin typeface="Times New Roman" pitchFamily="18" charset="0"/>
              </a:rPr>
              <a:t>＝</a:t>
            </a:r>
            <a:r>
              <a:rPr kumimoji="1" lang="en-US" altLang="zh-CN" sz="2000" b="1" dirty="0">
                <a:latin typeface="Times New Roman" pitchFamily="18" charset="0"/>
              </a:rPr>
              <a:t>{ I</a:t>
            </a:r>
            <a:r>
              <a:rPr kumimoji="1" lang="en-US" altLang="zh-CN" sz="2000" b="1" baseline="-30000" dirty="0">
                <a:latin typeface="Times New Roman" pitchFamily="18" charset="0"/>
              </a:rPr>
              <a:t>0</a:t>
            </a:r>
            <a:r>
              <a:rPr kumimoji="1" lang="zh-CN" altLang="en-US" sz="2000" b="1" dirty="0">
                <a:latin typeface="Times New Roman" pitchFamily="18" charset="0"/>
              </a:rPr>
              <a:t>，</a:t>
            </a:r>
            <a:r>
              <a:rPr kumimoji="1" lang="en-US" altLang="zh-CN" sz="2000" b="1" dirty="0">
                <a:latin typeface="Times New Roman" pitchFamily="18" charset="0"/>
              </a:rPr>
              <a:t>I</a:t>
            </a:r>
            <a:r>
              <a:rPr kumimoji="1" lang="en-US" altLang="zh-CN" sz="2000" b="1" baseline="-30000" dirty="0">
                <a:latin typeface="Times New Roman" pitchFamily="18" charset="0"/>
              </a:rPr>
              <a:t>1</a:t>
            </a:r>
            <a:r>
              <a:rPr kumimoji="1" lang="zh-CN" altLang="en-US" sz="2000" b="1" dirty="0">
                <a:latin typeface="Times New Roman" pitchFamily="18" charset="0"/>
              </a:rPr>
              <a:t>，</a:t>
            </a: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a:latin typeface="Times New Roman" pitchFamily="18" charset="0"/>
              </a:rPr>
              <a:t>I</a:t>
            </a:r>
            <a:r>
              <a:rPr kumimoji="1" lang="en-US" altLang="zh-CN" sz="2000" b="1" baseline="-30000" dirty="0">
                <a:latin typeface="Times New Roman" pitchFamily="18" charset="0"/>
              </a:rPr>
              <a:t>n</a:t>
            </a:r>
            <a:r>
              <a:rPr kumimoji="1" lang="en-US" altLang="zh-CN" sz="2000" b="1" dirty="0">
                <a:latin typeface="Times New Roman" pitchFamily="18" charset="0"/>
              </a:rPr>
              <a:t>}, </a:t>
            </a:r>
            <a:r>
              <a:rPr kumimoji="1" lang="zh-CN" altLang="en-US" sz="2000" b="1" dirty="0">
                <a:latin typeface="Times New Roman" pitchFamily="18" charset="0"/>
              </a:rPr>
              <a:t>且</a:t>
            </a:r>
            <a:r>
              <a:rPr kumimoji="1" lang="en-US" altLang="zh-CN" sz="2000" b="1" dirty="0">
                <a:latin typeface="Times New Roman" pitchFamily="18" charset="0"/>
              </a:rPr>
              <a:t>f</a:t>
            </a:r>
            <a:r>
              <a:rPr kumimoji="1" lang="zh-CN" altLang="en-US" sz="2000" b="1" dirty="0">
                <a:latin typeface="Times New Roman" pitchFamily="18" charset="0"/>
              </a:rPr>
              <a:t>为转换函数，则</a:t>
            </a:r>
          </a:p>
        </p:txBody>
      </p:sp>
      <p:sp>
        <p:nvSpPr>
          <p:cNvPr id="24581" name="Rectangle 37"/>
          <p:cNvSpPr>
            <a:spLocks noChangeArrowheads="1"/>
          </p:cNvSpPr>
          <p:nvPr/>
        </p:nvSpPr>
        <p:spPr bwMode="auto">
          <a:xfrm>
            <a:off x="990600" y="1828800"/>
            <a:ext cx="77724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03213" indent="-303213" algn="l">
              <a:lnSpc>
                <a:spcPct val="110000"/>
              </a:lnSpc>
              <a:spcBef>
                <a:spcPct val="10000"/>
              </a:spcBef>
            </a:pPr>
            <a:r>
              <a:rPr lang="en-US" altLang="zh-CN" sz="2000" b="1" dirty="0">
                <a:latin typeface="Times New Roman" pitchFamily="18" charset="0"/>
              </a:rPr>
              <a:t>⑴ </a:t>
            </a:r>
            <a:r>
              <a:rPr lang="zh-CN" altLang="en-US" sz="2000" b="1" dirty="0">
                <a:latin typeface="Times New Roman" pitchFamily="18" charset="0"/>
              </a:rPr>
              <a:t>对每一个</a:t>
            </a:r>
            <a:r>
              <a:rPr lang="en-US" altLang="zh-CN" sz="2000" b="1" dirty="0">
                <a:latin typeface="Times New Roman" pitchFamily="18" charset="0"/>
              </a:rPr>
              <a:t>LR(0)</a:t>
            </a:r>
            <a:r>
              <a:rPr lang="zh-CN" altLang="en-US" sz="2000" b="1" dirty="0">
                <a:latin typeface="Times New Roman" pitchFamily="18" charset="0"/>
              </a:rPr>
              <a:t>项目，依据下列情况分别填分析表： </a:t>
            </a:r>
          </a:p>
          <a:p>
            <a:pPr marL="303213" indent="-303213" algn="l">
              <a:lnSpc>
                <a:spcPct val="110000"/>
              </a:lnSpc>
              <a:spcBef>
                <a:spcPct val="10000"/>
              </a:spcBef>
            </a:pPr>
            <a:r>
              <a:rPr lang="zh-CN" altLang="en-US" sz="2000" b="1" dirty="0">
                <a:latin typeface="Times New Roman" pitchFamily="18" charset="0"/>
              </a:rPr>
              <a:t>     如果移进项目</a:t>
            </a:r>
            <a:r>
              <a:rPr lang="en-US" altLang="zh-CN" sz="2000" b="1" dirty="0">
                <a:latin typeface="Times New Roman" pitchFamily="18" charset="0"/>
              </a:rPr>
              <a:t>A→α· aβ∈</a:t>
            </a:r>
            <a:r>
              <a:rPr lang="en-US" altLang="zh-CN" sz="2000" b="1" dirty="0" err="1">
                <a:latin typeface="Times New Roman" pitchFamily="18" charset="0"/>
              </a:rPr>
              <a:t>I</a:t>
            </a:r>
            <a:r>
              <a:rPr lang="en-US" altLang="zh-CN" sz="2000" b="1" baseline="-30000" dirty="0" err="1">
                <a:latin typeface="Times New Roman" pitchFamily="18" charset="0"/>
              </a:rPr>
              <a:t>k</a:t>
            </a:r>
            <a:r>
              <a:rPr lang="zh-CN" altLang="en-US" sz="2000" b="1" dirty="0">
                <a:latin typeface="Times New Roman" pitchFamily="18" charset="0"/>
              </a:rPr>
              <a:t>，</a:t>
            </a:r>
            <a:r>
              <a:rPr lang="en-US" altLang="zh-CN" sz="2000" b="1" dirty="0">
                <a:latin typeface="Times New Roman" pitchFamily="18" charset="0"/>
              </a:rPr>
              <a:t>f(</a:t>
            </a:r>
            <a:r>
              <a:rPr lang="en-US" altLang="zh-CN" sz="2000" b="1" dirty="0" err="1">
                <a:latin typeface="Times New Roman" pitchFamily="18" charset="0"/>
              </a:rPr>
              <a:t>I</a:t>
            </a:r>
            <a:r>
              <a:rPr lang="en-US" altLang="zh-CN" sz="2000" b="1" baseline="-30000" dirty="0" err="1">
                <a:latin typeface="Times New Roman" pitchFamily="18" charset="0"/>
              </a:rPr>
              <a:t>k</a:t>
            </a:r>
            <a:r>
              <a:rPr lang="en-US" altLang="zh-CN" sz="2000" b="1" baseline="-30000"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a)</a:t>
            </a:r>
            <a:r>
              <a:rPr lang="zh-CN" altLang="en-US" sz="2000" b="1" dirty="0">
                <a:latin typeface="Times New Roman" pitchFamily="18" charset="0"/>
              </a:rPr>
              <a:t>＝</a:t>
            </a:r>
            <a:r>
              <a:rPr lang="en-US" altLang="zh-CN" sz="2000" b="1" dirty="0" err="1">
                <a:latin typeface="Times New Roman" pitchFamily="18" charset="0"/>
              </a:rPr>
              <a:t>I</a:t>
            </a:r>
            <a:r>
              <a:rPr lang="en-US" altLang="zh-CN" sz="2000" b="1" baseline="-30000" dirty="0" err="1">
                <a:latin typeface="Times New Roman" pitchFamily="18" charset="0"/>
              </a:rPr>
              <a:t>j</a:t>
            </a:r>
            <a:r>
              <a:rPr lang="en-US" altLang="zh-CN" sz="2000" b="1" baseline="-30000" dirty="0">
                <a:latin typeface="Times New Roman" pitchFamily="18" charset="0"/>
              </a:rPr>
              <a:t> </a:t>
            </a:r>
            <a:r>
              <a:rPr lang="zh-CN" altLang="en-US" sz="2000" b="1" dirty="0">
                <a:latin typeface="Times New Roman" pitchFamily="18" charset="0"/>
              </a:rPr>
              <a:t>，则</a:t>
            </a:r>
          </a:p>
          <a:p>
            <a:pPr marL="303213" indent="-303213" algn="l">
              <a:lnSpc>
                <a:spcPct val="110000"/>
              </a:lnSpc>
              <a:spcBef>
                <a:spcPct val="10000"/>
              </a:spcBef>
            </a:pPr>
            <a:r>
              <a:rPr lang="zh-CN" altLang="en-US" sz="2000" b="1" dirty="0">
                <a:latin typeface="Times New Roman" pitchFamily="18" charset="0"/>
              </a:rPr>
              <a:t>            置</a:t>
            </a:r>
            <a:r>
              <a:rPr lang="en-US" altLang="zh-CN" sz="2000" b="1" dirty="0">
                <a:latin typeface="Times New Roman" pitchFamily="18" charset="0"/>
              </a:rPr>
              <a:t>M.ACTION[</a:t>
            </a:r>
            <a:r>
              <a:rPr lang="en-US" altLang="zh-CN" sz="2000" b="1" dirty="0" err="1">
                <a:latin typeface="Times New Roman" pitchFamily="18" charset="0"/>
              </a:rPr>
              <a:t>k,a</a:t>
            </a:r>
            <a:r>
              <a:rPr lang="en-US" altLang="zh-CN" sz="2000" b="1" dirty="0">
                <a:latin typeface="Times New Roman" pitchFamily="18" charset="0"/>
              </a:rPr>
              <a:t>]</a:t>
            </a:r>
            <a:r>
              <a:rPr lang="zh-CN" altLang="en-US" sz="2000" b="1" dirty="0">
                <a:latin typeface="Times New Roman" pitchFamily="18" charset="0"/>
              </a:rPr>
              <a:t>为</a:t>
            </a:r>
            <a:r>
              <a:rPr lang="en-US" altLang="zh-CN" sz="2000" b="1" dirty="0" err="1">
                <a:latin typeface="Times New Roman" pitchFamily="18" charset="0"/>
              </a:rPr>
              <a:t>S</a:t>
            </a:r>
            <a:r>
              <a:rPr lang="en-US" altLang="zh-CN" sz="2000" b="1" baseline="-30000" dirty="0" err="1">
                <a:latin typeface="Times New Roman" pitchFamily="18" charset="0"/>
              </a:rPr>
              <a:t>j</a:t>
            </a:r>
            <a:r>
              <a:rPr lang="zh-CN" altLang="en-US" sz="2000" b="1" dirty="0">
                <a:latin typeface="Times New Roman" pitchFamily="18" charset="0"/>
              </a:rPr>
              <a:t>；</a:t>
            </a:r>
          </a:p>
          <a:p>
            <a:pPr marL="303213" indent="-303213" algn="l">
              <a:lnSpc>
                <a:spcPct val="110000"/>
              </a:lnSpc>
              <a:spcBef>
                <a:spcPct val="10000"/>
              </a:spcBef>
            </a:pPr>
            <a:r>
              <a:rPr lang="zh-CN" altLang="en-US" sz="2000" b="1" dirty="0">
                <a:latin typeface="Times New Roman" pitchFamily="18" charset="0"/>
              </a:rPr>
              <a:t>     如果归约项目</a:t>
            </a:r>
            <a:r>
              <a:rPr lang="en-US" altLang="zh-CN" sz="2000" b="1" dirty="0">
                <a:latin typeface="Times New Roman" pitchFamily="18" charset="0"/>
              </a:rPr>
              <a:t>A→α· ∈ I </a:t>
            </a:r>
            <a:r>
              <a:rPr lang="en-US" altLang="zh-CN" sz="2000" b="1" baseline="-30000" dirty="0">
                <a:latin typeface="Times New Roman" pitchFamily="18" charset="0"/>
              </a:rPr>
              <a:t>k</a:t>
            </a:r>
            <a:r>
              <a:rPr lang="zh-CN" altLang="en-US" sz="2000" b="1" dirty="0">
                <a:latin typeface="Times New Roman" pitchFamily="18" charset="0"/>
              </a:rPr>
              <a:t>，</a:t>
            </a:r>
            <a:r>
              <a:rPr lang="en-US" altLang="zh-CN" sz="2000" b="1" dirty="0">
                <a:latin typeface="Times New Roman" pitchFamily="18" charset="0"/>
              </a:rPr>
              <a:t>A→α</a:t>
            </a:r>
            <a:r>
              <a:rPr lang="zh-CN" altLang="en-US" sz="2000" b="1" dirty="0">
                <a:latin typeface="Times New Roman" pitchFamily="18" charset="0"/>
              </a:rPr>
              <a:t>标号为</a:t>
            </a:r>
            <a:r>
              <a:rPr lang="en-US" altLang="zh-CN" sz="2000" b="1" dirty="0" err="1">
                <a:latin typeface="Times New Roman" pitchFamily="18" charset="0"/>
              </a:rPr>
              <a:t>i</a:t>
            </a:r>
            <a:r>
              <a:rPr lang="zh-CN" altLang="en-US" sz="2000" b="1" dirty="0">
                <a:latin typeface="Times New Roman" pitchFamily="18" charset="0"/>
              </a:rPr>
              <a:t>，</a:t>
            </a:r>
            <a:r>
              <a:rPr lang="zh-CN" altLang="en-US" sz="2000" b="1" dirty="0">
                <a:solidFill>
                  <a:srgbClr val="FF00FF"/>
                </a:solidFill>
                <a:latin typeface="Times New Roman" pitchFamily="18" charset="0"/>
                <a:sym typeface="Symbol" pitchFamily="18" charset="2"/>
              </a:rPr>
              <a:t></a:t>
            </a:r>
            <a:r>
              <a:rPr lang="en-US" altLang="zh-CN" sz="2000" b="1" dirty="0">
                <a:solidFill>
                  <a:srgbClr val="FF00FF"/>
                </a:solidFill>
                <a:latin typeface="Times New Roman" pitchFamily="18" charset="0"/>
              </a:rPr>
              <a:t>a∈(V</a:t>
            </a:r>
            <a:r>
              <a:rPr lang="en-US" altLang="zh-CN" sz="2000" b="1" baseline="-30000" dirty="0">
                <a:solidFill>
                  <a:srgbClr val="FF00FF"/>
                </a:solidFill>
                <a:latin typeface="Times New Roman" pitchFamily="18" charset="0"/>
              </a:rPr>
              <a:t>T</a:t>
            </a:r>
            <a:r>
              <a:rPr lang="en-US" altLang="zh-CN" sz="2000" b="1" dirty="0">
                <a:solidFill>
                  <a:srgbClr val="FF00FF"/>
                </a:solidFill>
                <a:latin typeface="Times New Roman" pitchFamily="18" charset="0"/>
              </a:rPr>
              <a:t>∪{#})</a:t>
            </a:r>
            <a:r>
              <a:rPr lang="en-US" altLang="zh-CN" sz="2000" b="1" dirty="0">
                <a:latin typeface="Times New Roman" pitchFamily="18" charset="0"/>
              </a:rPr>
              <a:t>,</a:t>
            </a:r>
            <a:r>
              <a:rPr lang="zh-CN" altLang="en-US" sz="2000" b="1" dirty="0">
                <a:latin typeface="Times New Roman" pitchFamily="18" charset="0"/>
              </a:rPr>
              <a:t>则</a:t>
            </a:r>
          </a:p>
          <a:p>
            <a:pPr marL="303213" indent="-303213" algn="l">
              <a:lnSpc>
                <a:spcPct val="110000"/>
              </a:lnSpc>
              <a:spcBef>
                <a:spcPct val="10000"/>
              </a:spcBef>
            </a:pPr>
            <a:r>
              <a:rPr lang="zh-CN" altLang="en-US" sz="2000" b="1" dirty="0">
                <a:latin typeface="Times New Roman" pitchFamily="18" charset="0"/>
              </a:rPr>
              <a:t>            置</a:t>
            </a:r>
            <a:r>
              <a:rPr lang="en-US" altLang="zh-CN" sz="2000" b="1" dirty="0">
                <a:latin typeface="Times New Roman" pitchFamily="18" charset="0"/>
              </a:rPr>
              <a:t>M.ACTION[</a:t>
            </a:r>
            <a:r>
              <a:rPr lang="en-US" altLang="zh-CN" sz="2000" b="1" dirty="0" err="1">
                <a:latin typeface="Times New Roman" pitchFamily="18" charset="0"/>
              </a:rPr>
              <a:t>k,a</a:t>
            </a:r>
            <a:r>
              <a:rPr lang="en-US" altLang="zh-CN" sz="2000" b="1" dirty="0">
                <a:latin typeface="Times New Roman" pitchFamily="18" charset="0"/>
              </a:rPr>
              <a:t>]</a:t>
            </a:r>
            <a:r>
              <a:rPr lang="zh-CN" altLang="en-US" sz="2000" b="1" dirty="0">
                <a:latin typeface="Times New Roman" pitchFamily="18" charset="0"/>
              </a:rPr>
              <a:t>为</a:t>
            </a:r>
            <a:r>
              <a:rPr lang="en-US" altLang="zh-CN" sz="2000" b="1" dirty="0" err="1">
                <a:latin typeface="Times New Roman" pitchFamily="18" charset="0"/>
              </a:rPr>
              <a:t>r</a:t>
            </a:r>
            <a:r>
              <a:rPr lang="en-US" altLang="zh-CN" sz="2000" b="1" baseline="-30000" dirty="0" err="1">
                <a:latin typeface="Times New Roman" pitchFamily="18" charset="0"/>
              </a:rPr>
              <a:t>i</a:t>
            </a:r>
            <a:r>
              <a:rPr lang="en-US" altLang="zh-CN" sz="2000" b="1" baseline="-30000" dirty="0">
                <a:latin typeface="Times New Roman" pitchFamily="18" charset="0"/>
              </a:rPr>
              <a:t> </a:t>
            </a:r>
            <a:r>
              <a:rPr lang="zh-CN" altLang="en-US" sz="2000" b="1" dirty="0">
                <a:latin typeface="Times New Roman" pitchFamily="18" charset="0"/>
              </a:rPr>
              <a:t>；</a:t>
            </a:r>
          </a:p>
          <a:p>
            <a:pPr marL="303213" indent="-303213" algn="l">
              <a:lnSpc>
                <a:spcPct val="110000"/>
              </a:lnSpc>
              <a:spcBef>
                <a:spcPct val="10000"/>
              </a:spcBef>
            </a:pPr>
            <a:r>
              <a:rPr lang="zh-CN" altLang="en-US" sz="2000" b="1" dirty="0">
                <a:latin typeface="Times New Roman" pitchFamily="18" charset="0"/>
              </a:rPr>
              <a:t>     如果接受项目</a:t>
            </a:r>
            <a:r>
              <a:rPr lang="en-US" altLang="zh-CN" sz="2000" b="1" dirty="0">
                <a:latin typeface="Times New Roman" pitchFamily="18" charset="0"/>
              </a:rPr>
              <a:t>S′→ S· ∈</a:t>
            </a:r>
            <a:r>
              <a:rPr lang="en-US" altLang="zh-CN" sz="2000" b="1" dirty="0" err="1">
                <a:latin typeface="Times New Roman" pitchFamily="18" charset="0"/>
              </a:rPr>
              <a:t>I</a:t>
            </a:r>
            <a:r>
              <a:rPr lang="en-US" altLang="zh-CN" sz="2000" b="1" baseline="-30000" dirty="0" err="1">
                <a:latin typeface="Times New Roman" pitchFamily="18" charset="0"/>
              </a:rPr>
              <a:t>k</a:t>
            </a:r>
            <a:r>
              <a:rPr lang="en-US" altLang="zh-CN" sz="2000" b="1" baseline="-30000" dirty="0">
                <a:latin typeface="Times New Roman" pitchFamily="18" charset="0"/>
              </a:rPr>
              <a:t> </a:t>
            </a:r>
            <a:r>
              <a:rPr lang="zh-CN" altLang="en-US" sz="2000" b="1" dirty="0">
                <a:latin typeface="Times New Roman" pitchFamily="18" charset="0"/>
              </a:rPr>
              <a:t>，则</a:t>
            </a:r>
          </a:p>
          <a:p>
            <a:pPr marL="303213" indent="-303213" algn="l">
              <a:lnSpc>
                <a:spcPct val="110000"/>
              </a:lnSpc>
              <a:spcBef>
                <a:spcPct val="10000"/>
              </a:spcBef>
            </a:pPr>
            <a:r>
              <a:rPr lang="zh-CN" altLang="en-US" sz="2000" b="1" dirty="0">
                <a:latin typeface="Times New Roman" pitchFamily="18" charset="0"/>
              </a:rPr>
              <a:t>            置</a:t>
            </a:r>
            <a:r>
              <a:rPr lang="en-US" altLang="zh-CN" sz="2000" b="1" dirty="0">
                <a:latin typeface="Times New Roman" pitchFamily="18" charset="0"/>
              </a:rPr>
              <a:t>M.ACTION[k,#]</a:t>
            </a:r>
            <a:r>
              <a:rPr lang="zh-CN" altLang="en-US" sz="2000" b="1" dirty="0">
                <a:latin typeface="Times New Roman" pitchFamily="18" charset="0"/>
              </a:rPr>
              <a:t>为</a:t>
            </a:r>
            <a:r>
              <a:rPr lang="en-US" altLang="zh-CN" sz="2000" b="1" dirty="0" err="1">
                <a:latin typeface="Times New Roman" pitchFamily="18" charset="0"/>
              </a:rPr>
              <a:t>acc</a:t>
            </a:r>
            <a:r>
              <a:rPr lang="zh-CN" altLang="en-US" sz="2000" b="1" dirty="0">
                <a:latin typeface="Times New Roman" pitchFamily="18" charset="0"/>
              </a:rPr>
              <a:t>；</a:t>
            </a:r>
          </a:p>
          <a:p>
            <a:pPr marL="303213" indent="-303213" algn="l">
              <a:lnSpc>
                <a:spcPct val="110000"/>
              </a:lnSpc>
              <a:spcBef>
                <a:spcPct val="10000"/>
              </a:spcBef>
            </a:pPr>
            <a:r>
              <a:rPr lang="zh-CN" altLang="en-US" sz="2000" b="1" dirty="0">
                <a:latin typeface="Times New Roman" pitchFamily="18" charset="0"/>
              </a:rPr>
              <a:t>     如果</a:t>
            </a:r>
            <a:r>
              <a:rPr lang="en-US" altLang="zh-CN" sz="2000" b="1" dirty="0">
                <a:latin typeface="Times New Roman" pitchFamily="18" charset="0"/>
              </a:rPr>
              <a:t>f(</a:t>
            </a:r>
            <a:r>
              <a:rPr lang="en-US" altLang="zh-CN" sz="2000" b="1" dirty="0" err="1">
                <a:latin typeface="Times New Roman" pitchFamily="18" charset="0"/>
              </a:rPr>
              <a:t>I</a:t>
            </a:r>
            <a:r>
              <a:rPr lang="en-US" altLang="zh-CN" sz="2000" b="1" baseline="-30000" dirty="0" err="1">
                <a:latin typeface="Times New Roman" pitchFamily="18" charset="0"/>
              </a:rPr>
              <a:t>k</a:t>
            </a:r>
            <a:r>
              <a:rPr lang="en-US" altLang="zh-CN" sz="2000" b="1" dirty="0" err="1">
                <a:latin typeface="Times New Roman" pitchFamily="18" charset="0"/>
              </a:rPr>
              <a:t>,A</a:t>
            </a:r>
            <a:r>
              <a:rPr lang="en-US" altLang="zh-CN" sz="2000" b="1" dirty="0">
                <a:latin typeface="Times New Roman" pitchFamily="18" charset="0"/>
              </a:rPr>
              <a:t>)</a:t>
            </a:r>
            <a:r>
              <a:rPr lang="zh-CN" altLang="en-US" sz="2000" b="1" dirty="0">
                <a:latin typeface="Times New Roman" pitchFamily="18" charset="0"/>
              </a:rPr>
              <a:t>＝</a:t>
            </a:r>
            <a:r>
              <a:rPr lang="en-US" altLang="zh-CN" sz="2000" b="1" dirty="0" err="1">
                <a:latin typeface="Times New Roman" pitchFamily="18" charset="0"/>
              </a:rPr>
              <a:t>I</a:t>
            </a:r>
            <a:r>
              <a:rPr lang="en-US" altLang="zh-CN" sz="2000" b="1" baseline="-30000" dirty="0" err="1">
                <a:latin typeface="Times New Roman" pitchFamily="18" charset="0"/>
              </a:rPr>
              <a:t>j</a:t>
            </a:r>
            <a:r>
              <a:rPr lang="en-US" altLang="zh-CN" sz="2000" b="1" baseline="-30000"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A∈V</a:t>
            </a:r>
            <a:r>
              <a:rPr lang="en-US" altLang="zh-CN" sz="2000" b="1" baseline="-30000" dirty="0">
                <a:latin typeface="Times New Roman" pitchFamily="18" charset="0"/>
              </a:rPr>
              <a:t>N </a:t>
            </a:r>
            <a:r>
              <a:rPr lang="zh-CN" altLang="en-US" sz="2000" b="1" dirty="0">
                <a:latin typeface="Times New Roman" pitchFamily="18" charset="0"/>
              </a:rPr>
              <a:t>，则</a:t>
            </a:r>
          </a:p>
          <a:p>
            <a:pPr marL="303213" indent="-303213" algn="l">
              <a:lnSpc>
                <a:spcPct val="110000"/>
              </a:lnSpc>
              <a:spcBef>
                <a:spcPct val="10000"/>
              </a:spcBef>
            </a:pPr>
            <a:r>
              <a:rPr lang="zh-CN" altLang="en-US" sz="2000" b="1" dirty="0">
                <a:latin typeface="Times New Roman" pitchFamily="18" charset="0"/>
              </a:rPr>
              <a:t>            置</a:t>
            </a:r>
            <a:r>
              <a:rPr lang="en-US" altLang="zh-CN" sz="2000" b="1" dirty="0" smtClean="0">
                <a:latin typeface="Times New Roman" pitchFamily="18" charset="0"/>
              </a:rPr>
              <a:t>M.GOTO[</a:t>
            </a:r>
            <a:r>
              <a:rPr lang="en-US" altLang="zh-CN" sz="2000" b="1" dirty="0" err="1" smtClean="0">
                <a:latin typeface="Times New Roman" pitchFamily="18" charset="0"/>
              </a:rPr>
              <a:t>k,A</a:t>
            </a:r>
            <a:r>
              <a:rPr lang="en-US" altLang="zh-CN" sz="2000" b="1" dirty="0" smtClean="0">
                <a:latin typeface="Times New Roman" pitchFamily="18" charset="0"/>
              </a:rPr>
              <a:t>]</a:t>
            </a:r>
            <a:r>
              <a:rPr lang="zh-CN" altLang="en-US" sz="2000" b="1" dirty="0">
                <a:latin typeface="Times New Roman" pitchFamily="18" charset="0"/>
              </a:rPr>
              <a:t>为</a:t>
            </a:r>
            <a:r>
              <a:rPr lang="en-US" altLang="zh-CN" sz="2000" b="1" dirty="0">
                <a:latin typeface="Times New Roman" pitchFamily="18" charset="0"/>
              </a:rPr>
              <a:t>j</a:t>
            </a:r>
            <a:r>
              <a:rPr lang="zh-CN" altLang="en-US" sz="2000" b="1" dirty="0">
                <a:latin typeface="Times New Roman" pitchFamily="18" charset="0"/>
              </a:rPr>
              <a:t>；</a:t>
            </a:r>
          </a:p>
          <a:p>
            <a:pPr marL="303213" indent="-303213" algn="l">
              <a:lnSpc>
                <a:spcPct val="110000"/>
              </a:lnSpc>
              <a:spcBef>
                <a:spcPct val="10000"/>
              </a:spcBef>
            </a:pPr>
            <a:r>
              <a:rPr lang="zh-CN" altLang="en-US" sz="2000" b="1" dirty="0">
                <a:latin typeface="Times New Roman" pitchFamily="18" charset="0"/>
              </a:rPr>
              <a:t>⑵ 凡⑴没能填入分析表元素</a:t>
            </a:r>
            <a:r>
              <a:rPr lang="en-US" altLang="zh-CN" sz="2000" b="1" dirty="0">
                <a:latin typeface="Times New Roman" pitchFamily="18" charset="0"/>
              </a:rPr>
              <a:t>M.ACTION[</a:t>
            </a:r>
            <a:r>
              <a:rPr lang="en-US" altLang="zh-CN" sz="2000" b="1" dirty="0" err="1">
                <a:latin typeface="Times New Roman" pitchFamily="18" charset="0"/>
              </a:rPr>
              <a:t>k,a</a:t>
            </a:r>
            <a:r>
              <a:rPr lang="en-US" altLang="zh-CN" sz="2000" b="1" dirty="0">
                <a:latin typeface="Times New Roman" pitchFamily="18" charset="0"/>
              </a:rPr>
              <a:t>]</a:t>
            </a:r>
            <a:r>
              <a:rPr lang="zh-CN" altLang="en-US" sz="2000" b="1" dirty="0">
                <a:latin typeface="Times New Roman" pitchFamily="18" charset="0"/>
              </a:rPr>
              <a:t>和</a:t>
            </a:r>
            <a:r>
              <a:rPr lang="en-US" altLang="zh-CN" sz="2000" b="1" dirty="0">
                <a:latin typeface="Times New Roman" pitchFamily="18" charset="0"/>
              </a:rPr>
              <a:t>M.GOTO[</a:t>
            </a:r>
            <a:r>
              <a:rPr lang="en-US" altLang="zh-CN" sz="2000" b="1" dirty="0" err="1">
                <a:latin typeface="Times New Roman" pitchFamily="18" charset="0"/>
              </a:rPr>
              <a:t>k,a</a:t>
            </a:r>
            <a:r>
              <a:rPr lang="en-US" altLang="zh-CN" sz="2000" b="1" dirty="0">
                <a:latin typeface="Times New Roman" pitchFamily="18" charset="0"/>
              </a:rPr>
              <a:t>]</a:t>
            </a:r>
            <a:r>
              <a:rPr lang="zh-CN" altLang="en-US" sz="2000" b="1" dirty="0">
                <a:latin typeface="Times New Roman" pitchFamily="18" charset="0"/>
              </a:rPr>
              <a:t>置为</a:t>
            </a:r>
            <a:r>
              <a:rPr lang="en-US" altLang="zh-CN" sz="2000" b="1" dirty="0">
                <a:latin typeface="Times New Roman" pitchFamily="18" charset="0"/>
              </a:rPr>
              <a:t>e</a:t>
            </a:r>
            <a:r>
              <a:rPr lang="en-US" altLang="zh-CN" sz="2000" b="1" baseline="-30000" dirty="0">
                <a:latin typeface="Times New Roman" pitchFamily="18" charset="0"/>
              </a:rPr>
              <a:t> t </a:t>
            </a:r>
            <a:r>
              <a:rPr lang="en-US" altLang="zh-CN" sz="2000" b="1" dirty="0">
                <a:latin typeface="Times New Roman" pitchFamily="18" charset="0"/>
              </a:rPr>
              <a:t>(t</a:t>
            </a:r>
            <a:r>
              <a:rPr lang="zh-CN" altLang="en-US" sz="2000" b="1" dirty="0">
                <a:latin typeface="Times New Roman" pitchFamily="18" charset="0"/>
              </a:rPr>
              <a:t>为错误编号</a:t>
            </a:r>
            <a:r>
              <a:rPr lang="en-US" altLang="zh-CN" sz="2000" b="1" dirty="0">
                <a:latin typeface="Times New Roman" pitchFamily="18" charset="0"/>
              </a:rPr>
              <a:t>)</a:t>
            </a:r>
            <a:r>
              <a:rPr lang="zh-CN" altLang="en-US" sz="2000" b="1" dirty="0">
                <a:latin typeface="Times New Roman" pitchFamily="18" charset="0"/>
              </a:rPr>
              <a:t>。 </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E281DE6A-75E6-4DC4-B3BB-0DAC35E4C154}" type="slidenum">
              <a:rPr lang="en-US" altLang="zh-CN"/>
              <a:pPr/>
              <a:t>21</a:t>
            </a:fld>
            <a:endParaRPr lang="en-US" altLang="zh-CN"/>
          </a:p>
        </p:txBody>
      </p:sp>
      <p:sp>
        <p:nvSpPr>
          <p:cNvPr id="25603" name="Text Box 2"/>
          <p:cNvSpPr txBox="1">
            <a:spLocks noChangeArrowheads="1"/>
          </p:cNvSpPr>
          <p:nvPr/>
        </p:nvSpPr>
        <p:spPr bwMode="auto">
          <a:xfrm>
            <a:off x="762000" y="777875"/>
            <a:ext cx="7772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3817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50000"/>
              </a:spcBef>
            </a:pPr>
            <a:r>
              <a:rPr kumimoji="1" lang="zh-CN" altLang="en-US" sz="2000" b="1" dirty="0">
                <a:latin typeface="Times New Roman" pitchFamily="18" charset="0"/>
              </a:rPr>
              <a:t>例如，对于</a:t>
            </a:r>
            <a:r>
              <a:rPr kumimoji="1" lang="zh-CN" altLang="en-US" sz="2000" b="1" dirty="0" smtClean="0">
                <a:latin typeface="Times New Roman" pitchFamily="18" charset="0"/>
              </a:rPr>
              <a:t>例</a:t>
            </a:r>
            <a:r>
              <a:rPr kumimoji="1" lang="en-US" altLang="zh-CN" sz="2000" b="1" dirty="0" smtClean="0">
                <a:latin typeface="Times New Roman" pitchFamily="18" charset="0"/>
              </a:rPr>
              <a:t>6.2</a:t>
            </a:r>
            <a:r>
              <a:rPr kumimoji="1" lang="zh-CN" altLang="en-US" sz="2000" b="1" dirty="0">
                <a:latin typeface="Times New Roman" pitchFamily="18" charset="0"/>
              </a:rPr>
              <a:t>构造的文法</a:t>
            </a:r>
            <a:r>
              <a:rPr kumimoji="1" lang="en-US" altLang="zh-CN" sz="2000" b="1" dirty="0">
                <a:latin typeface="Times New Roman" pitchFamily="18" charset="0"/>
              </a:rPr>
              <a:t>G[S] </a:t>
            </a:r>
            <a:r>
              <a:rPr kumimoji="1" lang="zh-CN" altLang="en-US" sz="2000" b="1" dirty="0">
                <a:latin typeface="Times New Roman" pitchFamily="18" charset="0"/>
              </a:rPr>
              <a:t>识别活前缀</a:t>
            </a:r>
            <a:r>
              <a:rPr kumimoji="1" lang="en-US" altLang="zh-CN" sz="2000" b="1" dirty="0">
                <a:latin typeface="Times New Roman" pitchFamily="18" charset="0"/>
              </a:rPr>
              <a:t>DFA  M</a:t>
            </a:r>
            <a:r>
              <a:rPr kumimoji="1" lang="zh-CN" altLang="en-US" sz="2000" b="1" dirty="0">
                <a:latin typeface="Times New Roman" pitchFamily="18" charset="0"/>
              </a:rPr>
              <a:t>，</a:t>
            </a:r>
            <a:r>
              <a:rPr kumimoji="1" lang="zh-CN" altLang="en-US" sz="2000" b="1" dirty="0">
                <a:latin typeface="Times New Roman" pitchFamily="18" charset="0"/>
                <a:hlinkClick r:id="rId2"/>
              </a:rPr>
              <a:t>构造分析表</a:t>
            </a:r>
            <a:r>
              <a:rPr kumimoji="1" lang="zh-CN" altLang="en-US" sz="2000" b="1" dirty="0">
                <a:latin typeface="Times New Roman" pitchFamily="18" charset="0"/>
              </a:rPr>
              <a:t>如下。 </a:t>
            </a:r>
          </a:p>
        </p:txBody>
      </p:sp>
      <p:grpSp>
        <p:nvGrpSpPr>
          <p:cNvPr id="25604" name="Group 3"/>
          <p:cNvGrpSpPr>
            <a:grpSpLocks/>
          </p:cNvGrpSpPr>
          <p:nvPr/>
        </p:nvGrpSpPr>
        <p:grpSpPr bwMode="auto">
          <a:xfrm>
            <a:off x="914400" y="1752600"/>
            <a:ext cx="7639050" cy="3886200"/>
            <a:chOff x="324" y="1152"/>
            <a:chExt cx="3708" cy="2448"/>
          </a:xfrm>
        </p:grpSpPr>
        <p:sp>
          <p:nvSpPr>
            <p:cNvPr id="25605" name="Line 4"/>
            <p:cNvSpPr>
              <a:spLocks noChangeShapeType="1"/>
            </p:cNvSpPr>
            <p:nvPr/>
          </p:nvSpPr>
          <p:spPr bwMode="auto">
            <a:xfrm rot="1327881">
              <a:off x="532" y="1222"/>
              <a:ext cx="344" cy="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6" name="Line 5"/>
            <p:cNvSpPr>
              <a:spLocks noChangeShapeType="1"/>
            </p:cNvSpPr>
            <p:nvPr/>
          </p:nvSpPr>
          <p:spPr bwMode="auto">
            <a:xfrm rot="1036628">
              <a:off x="328" y="1427"/>
              <a:ext cx="526" cy="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607" name="Group 6"/>
            <p:cNvGrpSpPr>
              <a:grpSpLocks/>
            </p:cNvGrpSpPr>
            <p:nvPr/>
          </p:nvGrpSpPr>
          <p:grpSpPr bwMode="auto">
            <a:xfrm>
              <a:off x="341" y="1153"/>
              <a:ext cx="519" cy="399"/>
              <a:chOff x="0" y="0"/>
              <a:chExt cx="474" cy="768"/>
            </a:xfrm>
          </p:grpSpPr>
          <p:sp>
            <p:nvSpPr>
              <p:cNvPr id="25945" name="Rectangle 7"/>
              <p:cNvSpPr>
                <a:spLocks noChangeArrowheads="1"/>
              </p:cNvSpPr>
              <p:nvPr/>
            </p:nvSpPr>
            <p:spPr bwMode="auto">
              <a:xfrm>
                <a:off x="43" y="0"/>
                <a:ext cx="388"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z="1600" b="1">
                  <a:latin typeface="Times New Roman" pitchFamily="18" charset="0"/>
                </a:endParaRPr>
              </a:p>
            </p:txBody>
          </p:sp>
          <p:sp>
            <p:nvSpPr>
              <p:cNvPr id="25946" name="Rectangle 8"/>
              <p:cNvSpPr>
                <a:spLocks noChangeArrowheads="1"/>
              </p:cNvSpPr>
              <p:nvPr/>
            </p:nvSpPr>
            <p:spPr bwMode="auto">
              <a:xfrm>
                <a:off x="0" y="0"/>
                <a:ext cx="474"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8" name="Group 9"/>
            <p:cNvGrpSpPr>
              <a:grpSpLocks/>
            </p:cNvGrpSpPr>
            <p:nvPr/>
          </p:nvGrpSpPr>
          <p:grpSpPr bwMode="auto">
            <a:xfrm>
              <a:off x="860" y="1153"/>
              <a:ext cx="2113" cy="200"/>
              <a:chOff x="474" y="0"/>
              <a:chExt cx="1928" cy="384"/>
            </a:xfrm>
          </p:grpSpPr>
          <p:sp>
            <p:nvSpPr>
              <p:cNvPr id="25943" name="Rectangle 10"/>
              <p:cNvSpPr>
                <a:spLocks noChangeArrowheads="1"/>
              </p:cNvSpPr>
              <p:nvPr/>
            </p:nvSpPr>
            <p:spPr bwMode="auto">
              <a:xfrm>
                <a:off x="517" y="0"/>
                <a:ext cx="184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ACTION</a:t>
                </a:r>
              </a:p>
            </p:txBody>
          </p:sp>
          <p:sp>
            <p:nvSpPr>
              <p:cNvPr id="25944" name="Rectangle 11"/>
              <p:cNvSpPr>
                <a:spLocks noChangeArrowheads="1"/>
              </p:cNvSpPr>
              <p:nvPr/>
            </p:nvSpPr>
            <p:spPr bwMode="auto">
              <a:xfrm>
                <a:off x="474" y="0"/>
                <a:ext cx="192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9" name="Group 12"/>
            <p:cNvGrpSpPr>
              <a:grpSpLocks/>
            </p:cNvGrpSpPr>
            <p:nvPr/>
          </p:nvGrpSpPr>
          <p:grpSpPr bwMode="auto">
            <a:xfrm>
              <a:off x="2973" y="1153"/>
              <a:ext cx="1057" cy="200"/>
              <a:chOff x="2402" y="0"/>
              <a:chExt cx="965" cy="384"/>
            </a:xfrm>
          </p:grpSpPr>
          <p:sp>
            <p:nvSpPr>
              <p:cNvPr id="25941" name="Rectangle 13"/>
              <p:cNvSpPr>
                <a:spLocks noChangeArrowheads="1"/>
              </p:cNvSpPr>
              <p:nvPr/>
            </p:nvSpPr>
            <p:spPr bwMode="auto">
              <a:xfrm>
                <a:off x="2445" y="0"/>
                <a:ext cx="8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GOTO</a:t>
                </a:r>
              </a:p>
            </p:txBody>
          </p:sp>
          <p:sp>
            <p:nvSpPr>
              <p:cNvPr id="25942" name="Rectangle 14"/>
              <p:cNvSpPr>
                <a:spLocks noChangeArrowheads="1"/>
              </p:cNvSpPr>
              <p:nvPr/>
            </p:nvSpPr>
            <p:spPr bwMode="auto">
              <a:xfrm>
                <a:off x="2402" y="0"/>
                <a:ext cx="9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0" name="Group 15"/>
            <p:cNvGrpSpPr>
              <a:grpSpLocks/>
            </p:cNvGrpSpPr>
            <p:nvPr/>
          </p:nvGrpSpPr>
          <p:grpSpPr bwMode="auto">
            <a:xfrm>
              <a:off x="860" y="1353"/>
              <a:ext cx="352" cy="199"/>
              <a:chOff x="474" y="384"/>
              <a:chExt cx="321" cy="384"/>
            </a:xfrm>
          </p:grpSpPr>
          <p:sp>
            <p:nvSpPr>
              <p:cNvPr id="25939" name="Rectangle 16"/>
              <p:cNvSpPr>
                <a:spLocks noChangeArrowheads="1"/>
              </p:cNvSpPr>
              <p:nvPr/>
            </p:nvSpPr>
            <p:spPr bwMode="auto">
              <a:xfrm>
                <a:off x="517" y="384"/>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a</a:t>
                </a:r>
              </a:p>
              <a:p>
                <a:endParaRPr lang="en-US" altLang="zh-CN" sz="1600" b="1">
                  <a:latin typeface="Times New Roman" pitchFamily="18" charset="0"/>
                </a:endParaRPr>
              </a:p>
            </p:txBody>
          </p:sp>
          <p:sp>
            <p:nvSpPr>
              <p:cNvPr id="25940" name="Rectangle 17"/>
              <p:cNvSpPr>
                <a:spLocks noChangeArrowheads="1"/>
              </p:cNvSpPr>
              <p:nvPr/>
            </p:nvSpPr>
            <p:spPr bwMode="auto">
              <a:xfrm>
                <a:off x="474" y="384"/>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1" name="Group 18"/>
            <p:cNvGrpSpPr>
              <a:grpSpLocks/>
            </p:cNvGrpSpPr>
            <p:nvPr/>
          </p:nvGrpSpPr>
          <p:grpSpPr bwMode="auto">
            <a:xfrm>
              <a:off x="1212" y="1353"/>
              <a:ext cx="352" cy="199"/>
              <a:chOff x="795" y="384"/>
              <a:chExt cx="321" cy="384"/>
            </a:xfrm>
          </p:grpSpPr>
          <p:sp>
            <p:nvSpPr>
              <p:cNvPr id="25937" name="Rectangle 19"/>
              <p:cNvSpPr>
                <a:spLocks noChangeArrowheads="1"/>
              </p:cNvSpPr>
              <p:nvPr/>
            </p:nvSpPr>
            <p:spPr bwMode="auto">
              <a:xfrm>
                <a:off x="838" y="384"/>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c</a:t>
                </a:r>
              </a:p>
              <a:p>
                <a:endParaRPr lang="en-US" altLang="zh-CN" sz="1600" b="1">
                  <a:latin typeface="Times New Roman" pitchFamily="18" charset="0"/>
                </a:endParaRPr>
              </a:p>
            </p:txBody>
          </p:sp>
          <p:sp>
            <p:nvSpPr>
              <p:cNvPr id="25938" name="Rectangle 20"/>
              <p:cNvSpPr>
                <a:spLocks noChangeArrowheads="1"/>
              </p:cNvSpPr>
              <p:nvPr/>
            </p:nvSpPr>
            <p:spPr bwMode="auto">
              <a:xfrm>
                <a:off x="795" y="384"/>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2" name="Group 21"/>
            <p:cNvGrpSpPr>
              <a:grpSpLocks/>
            </p:cNvGrpSpPr>
            <p:nvPr/>
          </p:nvGrpSpPr>
          <p:grpSpPr bwMode="auto">
            <a:xfrm>
              <a:off x="1564" y="1353"/>
              <a:ext cx="353" cy="199"/>
              <a:chOff x="1116" y="384"/>
              <a:chExt cx="322" cy="384"/>
            </a:xfrm>
          </p:grpSpPr>
          <p:sp>
            <p:nvSpPr>
              <p:cNvPr id="25935" name="Rectangle 22"/>
              <p:cNvSpPr>
                <a:spLocks noChangeArrowheads="1"/>
              </p:cNvSpPr>
              <p:nvPr/>
            </p:nvSpPr>
            <p:spPr bwMode="auto">
              <a:xfrm>
                <a:off x="1159" y="384"/>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e</a:t>
                </a:r>
              </a:p>
              <a:p>
                <a:endParaRPr lang="en-US" altLang="zh-CN" sz="1600" b="1">
                  <a:latin typeface="Times New Roman" pitchFamily="18" charset="0"/>
                </a:endParaRPr>
              </a:p>
            </p:txBody>
          </p:sp>
          <p:sp>
            <p:nvSpPr>
              <p:cNvPr id="25936" name="Rectangle 23"/>
              <p:cNvSpPr>
                <a:spLocks noChangeArrowheads="1"/>
              </p:cNvSpPr>
              <p:nvPr/>
            </p:nvSpPr>
            <p:spPr bwMode="auto">
              <a:xfrm>
                <a:off x="1116" y="384"/>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3" name="Group 24"/>
            <p:cNvGrpSpPr>
              <a:grpSpLocks/>
            </p:cNvGrpSpPr>
            <p:nvPr/>
          </p:nvGrpSpPr>
          <p:grpSpPr bwMode="auto">
            <a:xfrm>
              <a:off x="1917" y="1353"/>
              <a:ext cx="351" cy="199"/>
              <a:chOff x="1438" y="384"/>
              <a:chExt cx="321" cy="384"/>
            </a:xfrm>
          </p:grpSpPr>
          <p:sp>
            <p:nvSpPr>
              <p:cNvPr id="25933" name="Rectangle 25"/>
              <p:cNvSpPr>
                <a:spLocks noChangeArrowheads="1"/>
              </p:cNvSpPr>
              <p:nvPr/>
            </p:nvSpPr>
            <p:spPr bwMode="auto">
              <a:xfrm>
                <a:off x="1481" y="384"/>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b</a:t>
                </a:r>
              </a:p>
              <a:p>
                <a:endParaRPr lang="en-US" altLang="zh-CN" sz="1600" b="1">
                  <a:latin typeface="Times New Roman" pitchFamily="18" charset="0"/>
                </a:endParaRPr>
              </a:p>
            </p:txBody>
          </p:sp>
          <p:sp>
            <p:nvSpPr>
              <p:cNvPr id="25934" name="Rectangle 26"/>
              <p:cNvSpPr>
                <a:spLocks noChangeArrowheads="1"/>
              </p:cNvSpPr>
              <p:nvPr/>
            </p:nvSpPr>
            <p:spPr bwMode="auto">
              <a:xfrm>
                <a:off x="1438" y="384"/>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4" name="Group 27"/>
            <p:cNvGrpSpPr>
              <a:grpSpLocks/>
            </p:cNvGrpSpPr>
            <p:nvPr/>
          </p:nvGrpSpPr>
          <p:grpSpPr bwMode="auto">
            <a:xfrm>
              <a:off x="2268" y="1353"/>
              <a:ext cx="353" cy="199"/>
              <a:chOff x="1759" y="384"/>
              <a:chExt cx="322" cy="384"/>
            </a:xfrm>
          </p:grpSpPr>
          <p:sp>
            <p:nvSpPr>
              <p:cNvPr id="25931" name="Rectangle 28"/>
              <p:cNvSpPr>
                <a:spLocks noChangeArrowheads="1"/>
              </p:cNvSpPr>
              <p:nvPr/>
            </p:nvSpPr>
            <p:spPr bwMode="auto">
              <a:xfrm>
                <a:off x="1802" y="384"/>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d</a:t>
                </a:r>
              </a:p>
              <a:p>
                <a:endParaRPr lang="en-US" altLang="zh-CN" sz="1600" b="1">
                  <a:latin typeface="Times New Roman" pitchFamily="18" charset="0"/>
                </a:endParaRPr>
              </a:p>
            </p:txBody>
          </p:sp>
          <p:sp>
            <p:nvSpPr>
              <p:cNvPr id="25932" name="Rectangle 29"/>
              <p:cNvSpPr>
                <a:spLocks noChangeArrowheads="1"/>
              </p:cNvSpPr>
              <p:nvPr/>
            </p:nvSpPr>
            <p:spPr bwMode="auto">
              <a:xfrm>
                <a:off x="1759" y="384"/>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5" name="Group 30"/>
            <p:cNvGrpSpPr>
              <a:grpSpLocks/>
            </p:cNvGrpSpPr>
            <p:nvPr/>
          </p:nvGrpSpPr>
          <p:grpSpPr bwMode="auto">
            <a:xfrm>
              <a:off x="2621" y="1353"/>
              <a:ext cx="352" cy="199"/>
              <a:chOff x="2081" y="384"/>
              <a:chExt cx="321" cy="384"/>
            </a:xfrm>
          </p:grpSpPr>
          <p:sp>
            <p:nvSpPr>
              <p:cNvPr id="25929" name="Rectangle 31"/>
              <p:cNvSpPr>
                <a:spLocks noChangeArrowheads="1"/>
              </p:cNvSpPr>
              <p:nvPr/>
            </p:nvSpPr>
            <p:spPr bwMode="auto">
              <a:xfrm>
                <a:off x="2124" y="384"/>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a:t>
                </a:r>
              </a:p>
              <a:p>
                <a:endParaRPr lang="en-US" altLang="zh-CN" sz="1600" b="1">
                  <a:latin typeface="Times New Roman" pitchFamily="18" charset="0"/>
                </a:endParaRPr>
              </a:p>
            </p:txBody>
          </p:sp>
          <p:sp>
            <p:nvSpPr>
              <p:cNvPr id="25930" name="Rectangle 32"/>
              <p:cNvSpPr>
                <a:spLocks noChangeArrowheads="1"/>
              </p:cNvSpPr>
              <p:nvPr/>
            </p:nvSpPr>
            <p:spPr bwMode="auto">
              <a:xfrm>
                <a:off x="2081" y="384"/>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6" name="Group 33"/>
            <p:cNvGrpSpPr>
              <a:grpSpLocks/>
            </p:cNvGrpSpPr>
            <p:nvPr/>
          </p:nvGrpSpPr>
          <p:grpSpPr bwMode="auto">
            <a:xfrm>
              <a:off x="2973" y="1353"/>
              <a:ext cx="353" cy="199"/>
              <a:chOff x="2402" y="384"/>
              <a:chExt cx="322" cy="384"/>
            </a:xfrm>
          </p:grpSpPr>
          <p:sp>
            <p:nvSpPr>
              <p:cNvPr id="25927" name="Rectangle 34"/>
              <p:cNvSpPr>
                <a:spLocks noChangeArrowheads="1"/>
              </p:cNvSpPr>
              <p:nvPr/>
            </p:nvSpPr>
            <p:spPr bwMode="auto">
              <a:xfrm>
                <a:off x="2445" y="384"/>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S</a:t>
                </a:r>
              </a:p>
              <a:p>
                <a:endParaRPr lang="en-US" altLang="zh-CN" sz="1600" b="1">
                  <a:latin typeface="Times New Roman" pitchFamily="18" charset="0"/>
                </a:endParaRPr>
              </a:p>
            </p:txBody>
          </p:sp>
          <p:sp>
            <p:nvSpPr>
              <p:cNvPr id="25928" name="Rectangle 35"/>
              <p:cNvSpPr>
                <a:spLocks noChangeArrowheads="1"/>
              </p:cNvSpPr>
              <p:nvPr/>
            </p:nvSpPr>
            <p:spPr bwMode="auto">
              <a:xfrm>
                <a:off x="2402" y="384"/>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7" name="Group 36"/>
            <p:cNvGrpSpPr>
              <a:grpSpLocks/>
            </p:cNvGrpSpPr>
            <p:nvPr/>
          </p:nvGrpSpPr>
          <p:grpSpPr bwMode="auto">
            <a:xfrm>
              <a:off x="3326" y="1353"/>
              <a:ext cx="351" cy="199"/>
              <a:chOff x="2724" y="384"/>
              <a:chExt cx="321" cy="384"/>
            </a:xfrm>
          </p:grpSpPr>
          <p:sp>
            <p:nvSpPr>
              <p:cNvPr id="25925" name="Rectangle 37"/>
              <p:cNvSpPr>
                <a:spLocks noChangeArrowheads="1"/>
              </p:cNvSpPr>
              <p:nvPr/>
            </p:nvSpPr>
            <p:spPr bwMode="auto">
              <a:xfrm>
                <a:off x="2767" y="384"/>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A</a:t>
                </a:r>
              </a:p>
              <a:p>
                <a:endParaRPr lang="en-US" altLang="zh-CN" sz="1600" b="1">
                  <a:latin typeface="Times New Roman" pitchFamily="18" charset="0"/>
                </a:endParaRPr>
              </a:p>
            </p:txBody>
          </p:sp>
          <p:sp>
            <p:nvSpPr>
              <p:cNvPr id="25926" name="Rectangle 38"/>
              <p:cNvSpPr>
                <a:spLocks noChangeArrowheads="1"/>
              </p:cNvSpPr>
              <p:nvPr/>
            </p:nvSpPr>
            <p:spPr bwMode="auto">
              <a:xfrm>
                <a:off x="2724" y="384"/>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8" name="Group 39"/>
            <p:cNvGrpSpPr>
              <a:grpSpLocks/>
            </p:cNvGrpSpPr>
            <p:nvPr/>
          </p:nvGrpSpPr>
          <p:grpSpPr bwMode="auto">
            <a:xfrm>
              <a:off x="3677" y="1353"/>
              <a:ext cx="353" cy="199"/>
              <a:chOff x="3045" y="384"/>
              <a:chExt cx="322" cy="384"/>
            </a:xfrm>
          </p:grpSpPr>
          <p:sp>
            <p:nvSpPr>
              <p:cNvPr id="25923" name="Rectangle 40"/>
              <p:cNvSpPr>
                <a:spLocks noChangeArrowheads="1"/>
              </p:cNvSpPr>
              <p:nvPr/>
            </p:nvSpPr>
            <p:spPr bwMode="auto">
              <a:xfrm>
                <a:off x="3088" y="384"/>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B</a:t>
                </a:r>
              </a:p>
              <a:p>
                <a:endParaRPr lang="en-US" altLang="zh-CN" sz="1600" b="1">
                  <a:latin typeface="Times New Roman" pitchFamily="18" charset="0"/>
                </a:endParaRPr>
              </a:p>
            </p:txBody>
          </p:sp>
          <p:sp>
            <p:nvSpPr>
              <p:cNvPr id="25924" name="Rectangle 41"/>
              <p:cNvSpPr>
                <a:spLocks noChangeArrowheads="1"/>
              </p:cNvSpPr>
              <p:nvPr/>
            </p:nvSpPr>
            <p:spPr bwMode="auto">
              <a:xfrm>
                <a:off x="3045" y="384"/>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19" name="Group 42"/>
            <p:cNvGrpSpPr>
              <a:grpSpLocks/>
            </p:cNvGrpSpPr>
            <p:nvPr/>
          </p:nvGrpSpPr>
          <p:grpSpPr bwMode="auto">
            <a:xfrm>
              <a:off x="341" y="1557"/>
              <a:ext cx="519" cy="200"/>
              <a:chOff x="0" y="768"/>
              <a:chExt cx="474" cy="384"/>
            </a:xfrm>
          </p:grpSpPr>
          <p:sp>
            <p:nvSpPr>
              <p:cNvPr id="25921" name="Rectangle 43"/>
              <p:cNvSpPr>
                <a:spLocks noChangeArrowheads="1"/>
              </p:cNvSpPr>
              <p:nvPr/>
            </p:nvSpPr>
            <p:spPr bwMode="auto">
              <a:xfrm>
                <a:off x="43" y="768"/>
                <a:ext cx="3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0</a:t>
                </a:r>
              </a:p>
              <a:p>
                <a:endParaRPr lang="en-US" altLang="zh-CN" sz="1600" b="1">
                  <a:latin typeface="Times New Roman" pitchFamily="18" charset="0"/>
                </a:endParaRPr>
              </a:p>
            </p:txBody>
          </p:sp>
          <p:sp>
            <p:nvSpPr>
              <p:cNvPr id="25922" name="Rectangle 44"/>
              <p:cNvSpPr>
                <a:spLocks noChangeArrowheads="1"/>
              </p:cNvSpPr>
              <p:nvPr/>
            </p:nvSpPr>
            <p:spPr bwMode="auto">
              <a:xfrm>
                <a:off x="0" y="768"/>
                <a:ext cx="4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20" name="Group 45"/>
            <p:cNvGrpSpPr>
              <a:grpSpLocks/>
            </p:cNvGrpSpPr>
            <p:nvPr/>
          </p:nvGrpSpPr>
          <p:grpSpPr bwMode="auto">
            <a:xfrm>
              <a:off x="860" y="1552"/>
              <a:ext cx="352" cy="200"/>
              <a:chOff x="474" y="768"/>
              <a:chExt cx="321" cy="384"/>
            </a:xfrm>
          </p:grpSpPr>
          <p:sp>
            <p:nvSpPr>
              <p:cNvPr id="25919" name="Rectangle 46"/>
              <p:cNvSpPr>
                <a:spLocks noChangeArrowheads="1"/>
              </p:cNvSpPr>
              <p:nvPr/>
            </p:nvSpPr>
            <p:spPr bwMode="auto">
              <a:xfrm>
                <a:off x="517" y="768"/>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S</a:t>
                </a:r>
                <a:r>
                  <a:rPr lang="en-US" altLang="zh-CN" sz="1600" b="1" baseline="-30000">
                    <a:latin typeface="Times New Roman" pitchFamily="18" charset="0"/>
                  </a:rPr>
                  <a:t>2</a:t>
                </a:r>
                <a:endParaRPr lang="en-US" altLang="zh-CN" sz="1600" b="1">
                  <a:latin typeface="Times New Roman" pitchFamily="18" charset="0"/>
                </a:endParaRPr>
              </a:p>
              <a:p>
                <a:endParaRPr lang="en-US" altLang="zh-CN" sz="1600" b="1">
                  <a:latin typeface="Times New Roman" pitchFamily="18" charset="0"/>
                </a:endParaRPr>
              </a:p>
            </p:txBody>
          </p:sp>
          <p:sp>
            <p:nvSpPr>
              <p:cNvPr id="25920" name="Rectangle 47"/>
              <p:cNvSpPr>
                <a:spLocks noChangeArrowheads="1"/>
              </p:cNvSpPr>
              <p:nvPr/>
            </p:nvSpPr>
            <p:spPr bwMode="auto">
              <a:xfrm>
                <a:off x="474" y="768"/>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21" name="Group 48"/>
            <p:cNvGrpSpPr>
              <a:grpSpLocks/>
            </p:cNvGrpSpPr>
            <p:nvPr/>
          </p:nvGrpSpPr>
          <p:grpSpPr bwMode="auto">
            <a:xfrm>
              <a:off x="1212" y="1552"/>
              <a:ext cx="352" cy="200"/>
              <a:chOff x="795" y="768"/>
              <a:chExt cx="321" cy="384"/>
            </a:xfrm>
          </p:grpSpPr>
          <p:sp>
            <p:nvSpPr>
              <p:cNvPr id="25917" name="Rectangle 49"/>
              <p:cNvSpPr>
                <a:spLocks noChangeArrowheads="1"/>
              </p:cNvSpPr>
              <p:nvPr/>
            </p:nvSpPr>
            <p:spPr bwMode="auto">
              <a:xfrm>
                <a:off x="838" y="768"/>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918" name="Rectangle 50"/>
              <p:cNvSpPr>
                <a:spLocks noChangeArrowheads="1"/>
              </p:cNvSpPr>
              <p:nvPr/>
            </p:nvSpPr>
            <p:spPr bwMode="auto">
              <a:xfrm>
                <a:off x="795" y="768"/>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22" name="Group 51"/>
            <p:cNvGrpSpPr>
              <a:grpSpLocks/>
            </p:cNvGrpSpPr>
            <p:nvPr/>
          </p:nvGrpSpPr>
          <p:grpSpPr bwMode="auto">
            <a:xfrm>
              <a:off x="1564" y="1552"/>
              <a:ext cx="353" cy="200"/>
              <a:chOff x="1116" y="768"/>
              <a:chExt cx="322" cy="384"/>
            </a:xfrm>
          </p:grpSpPr>
          <p:sp>
            <p:nvSpPr>
              <p:cNvPr id="25915" name="Rectangle 52"/>
              <p:cNvSpPr>
                <a:spLocks noChangeArrowheads="1"/>
              </p:cNvSpPr>
              <p:nvPr/>
            </p:nvSpPr>
            <p:spPr bwMode="auto">
              <a:xfrm>
                <a:off x="1159" y="768"/>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916" name="Rectangle 53"/>
              <p:cNvSpPr>
                <a:spLocks noChangeArrowheads="1"/>
              </p:cNvSpPr>
              <p:nvPr/>
            </p:nvSpPr>
            <p:spPr bwMode="auto">
              <a:xfrm>
                <a:off x="1116" y="768"/>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23" name="Group 54"/>
            <p:cNvGrpSpPr>
              <a:grpSpLocks/>
            </p:cNvGrpSpPr>
            <p:nvPr/>
          </p:nvGrpSpPr>
          <p:grpSpPr bwMode="auto">
            <a:xfrm>
              <a:off x="1917" y="1552"/>
              <a:ext cx="351" cy="200"/>
              <a:chOff x="1438" y="768"/>
              <a:chExt cx="321" cy="384"/>
            </a:xfrm>
          </p:grpSpPr>
          <p:sp>
            <p:nvSpPr>
              <p:cNvPr id="25913" name="Rectangle 55"/>
              <p:cNvSpPr>
                <a:spLocks noChangeArrowheads="1"/>
              </p:cNvSpPr>
              <p:nvPr/>
            </p:nvSpPr>
            <p:spPr bwMode="auto">
              <a:xfrm>
                <a:off x="1481" y="768"/>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914" name="Rectangle 56"/>
              <p:cNvSpPr>
                <a:spLocks noChangeArrowheads="1"/>
              </p:cNvSpPr>
              <p:nvPr/>
            </p:nvSpPr>
            <p:spPr bwMode="auto">
              <a:xfrm>
                <a:off x="1438" y="768"/>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24" name="Group 57"/>
            <p:cNvGrpSpPr>
              <a:grpSpLocks/>
            </p:cNvGrpSpPr>
            <p:nvPr/>
          </p:nvGrpSpPr>
          <p:grpSpPr bwMode="auto">
            <a:xfrm>
              <a:off x="2268" y="1552"/>
              <a:ext cx="353" cy="200"/>
              <a:chOff x="1759" y="768"/>
              <a:chExt cx="322" cy="384"/>
            </a:xfrm>
          </p:grpSpPr>
          <p:sp>
            <p:nvSpPr>
              <p:cNvPr id="25911" name="Rectangle 58"/>
              <p:cNvSpPr>
                <a:spLocks noChangeArrowheads="1"/>
              </p:cNvSpPr>
              <p:nvPr/>
            </p:nvSpPr>
            <p:spPr bwMode="auto">
              <a:xfrm>
                <a:off x="1802" y="768"/>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912" name="Rectangle 59"/>
              <p:cNvSpPr>
                <a:spLocks noChangeArrowheads="1"/>
              </p:cNvSpPr>
              <p:nvPr/>
            </p:nvSpPr>
            <p:spPr bwMode="auto">
              <a:xfrm>
                <a:off x="1759" y="768"/>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25" name="Group 60"/>
            <p:cNvGrpSpPr>
              <a:grpSpLocks/>
            </p:cNvGrpSpPr>
            <p:nvPr/>
          </p:nvGrpSpPr>
          <p:grpSpPr bwMode="auto">
            <a:xfrm>
              <a:off x="2621" y="1552"/>
              <a:ext cx="352" cy="200"/>
              <a:chOff x="2081" y="768"/>
              <a:chExt cx="321" cy="384"/>
            </a:xfrm>
          </p:grpSpPr>
          <p:sp>
            <p:nvSpPr>
              <p:cNvPr id="25909" name="Rectangle 61"/>
              <p:cNvSpPr>
                <a:spLocks noChangeArrowheads="1"/>
              </p:cNvSpPr>
              <p:nvPr/>
            </p:nvSpPr>
            <p:spPr bwMode="auto">
              <a:xfrm>
                <a:off x="2124" y="768"/>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910" name="Rectangle 62"/>
              <p:cNvSpPr>
                <a:spLocks noChangeArrowheads="1"/>
              </p:cNvSpPr>
              <p:nvPr/>
            </p:nvSpPr>
            <p:spPr bwMode="auto">
              <a:xfrm>
                <a:off x="2081" y="768"/>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26" name="Group 63"/>
            <p:cNvGrpSpPr>
              <a:grpSpLocks/>
            </p:cNvGrpSpPr>
            <p:nvPr/>
          </p:nvGrpSpPr>
          <p:grpSpPr bwMode="auto">
            <a:xfrm>
              <a:off x="2973" y="1552"/>
              <a:ext cx="353" cy="200"/>
              <a:chOff x="2402" y="768"/>
              <a:chExt cx="322" cy="384"/>
            </a:xfrm>
          </p:grpSpPr>
          <p:sp>
            <p:nvSpPr>
              <p:cNvPr id="25907" name="Rectangle 64"/>
              <p:cNvSpPr>
                <a:spLocks noChangeArrowheads="1"/>
              </p:cNvSpPr>
              <p:nvPr/>
            </p:nvSpPr>
            <p:spPr bwMode="auto">
              <a:xfrm>
                <a:off x="2445" y="768"/>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宋体" pitchFamily="2" charset="-122"/>
                  </a:rPr>
                  <a:t>1</a:t>
                </a:r>
                <a:endParaRPr lang="en-US" altLang="zh-CN" sz="1600" b="1"/>
              </a:p>
              <a:p>
                <a:endParaRPr lang="en-US" altLang="zh-CN" sz="1600" b="1">
                  <a:latin typeface="Times New Roman" pitchFamily="18" charset="0"/>
                </a:endParaRPr>
              </a:p>
            </p:txBody>
          </p:sp>
          <p:sp>
            <p:nvSpPr>
              <p:cNvPr id="25908" name="Rectangle 65"/>
              <p:cNvSpPr>
                <a:spLocks noChangeArrowheads="1"/>
              </p:cNvSpPr>
              <p:nvPr/>
            </p:nvSpPr>
            <p:spPr bwMode="auto">
              <a:xfrm>
                <a:off x="2402" y="768"/>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27" name="Group 66"/>
            <p:cNvGrpSpPr>
              <a:grpSpLocks/>
            </p:cNvGrpSpPr>
            <p:nvPr/>
          </p:nvGrpSpPr>
          <p:grpSpPr bwMode="auto">
            <a:xfrm>
              <a:off x="3326" y="1552"/>
              <a:ext cx="351" cy="200"/>
              <a:chOff x="2724" y="768"/>
              <a:chExt cx="321" cy="384"/>
            </a:xfrm>
          </p:grpSpPr>
          <p:sp>
            <p:nvSpPr>
              <p:cNvPr id="25905" name="Rectangle 67"/>
              <p:cNvSpPr>
                <a:spLocks noChangeArrowheads="1"/>
              </p:cNvSpPr>
              <p:nvPr/>
            </p:nvSpPr>
            <p:spPr bwMode="auto">
              <a:xfrm>
                <a:off x="2767" y="768"/>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906" name="Rectangle 68"/>
              <p:cNvSpPr>
                <a:spLocks noChangeArrowheads="1"/>
              </p:cNvSpPr>
              <p:nvPr/>
            </p:nvSpPr>
            <p:spPr bwMode="auto">
              <a:xfrm>
                <a:off x="2724" y="768"/>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28" name="Group 69"/>
            <p:cNvGrpSpPr>
              <a:grpSpLocks/>
            </p:cNvGrpSpPr>
            <p:nvPr/>
          </p:nvGrpSpPr>
          <p:grpSpPr bwMode="auto">
            <a:xfrm>
              <a:off x="3677" y="1552"/>
              <a:ext cx="353" cy="200"/>
              <a:chOff x="3045" y="768"/>
              <a:chExt cx="322" cy="384"/>
            </a:xfrm>
          </p:grpSpPr>
          <p:sp>
            <p:nvSpPr>
              <p:cNvPr id="25903" name="Rectangle 70"/>
              <p:cNvSpPr>
                <a:spLocks noChangeArrowheads="1"/>
              </p:cNvSpPr>
              <p:nvPr/>
            </p:nvSpPr>
            <p:spPr bwMode="auto">
              <a:xfrm>
                <a:off x="3088" y="768"/>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904" name="Rectangle 71"/>
              <p:cNvSpPr>
                <a:spLocks noChangeArrowheads="1"/>
              </p:cNvSpPr>
              <p:nvPr/>
            </p:nvSpPr>
            <p:spPr bwMode="auto">
              <a:xfrm>
                <a:off x="3045" y="768"/>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29" name="Group 72"/>
            <p:cNvGrpSpPr>
              <a:grpSpLocks/>
            </p:cNvGrpSpPr>
            <p:nvPr/>
          </p:nvGrpSpPr>
          <p:grpSpPr bwMode="auto">
            <a:xfrm>
              <a:off x="341" y="1752"/>
              <a:ext cx="519" cy="250"/>
              <a:chOff x="0" y="1152"/>
              <a:chExt cx="474" cy="480"/>
            </a:xfrm>
          </p:grpSpPr>
          <p:sp>
            <p:nvSpPr>
              <p:cNvPr id="25901" name="Rectangle 73"/>
              <p:cNvSpPr>
                <a:spLocks noChangeArrowheads="1"/>
              </p:cNvSpPr>
              <p:nvPr/>
            </p:nvSpPr>
            <p:spPr bwMode="auto">
              <a:xfrm>
                <a:off x="43" y="1152"/>
                <a:ext cx="38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宋体" pitchFamily="2" charset="-122"/>
                  </a:rPr>
                  <a:t>1</a:t>
                </a:r>
                <a:endParaRPr lang="en-US" altLang="zh-CN" sz="1600" b="1"/>
              </a:p>
              <a:p>
                <a:endParaRPr lang="en-US" altLang="zh-CN" sz="1600" b="1">
                  <a:latin typeface="Times New Roman" pitchFamily="18" charset="0"/>
                </a:endParaRPr>
              </a:p>
            </p:txBody>
          </p:sp>
          <p:sp>
            <p:nvSpPr>
              <p:cNvPr id="25902" name="Rectangle 74"/>
              <p:cNvSpPr>
                <a:spLocks noChangeArrowheads="1"/>
              </p:cNvSpPr>
              <p:nvPr/>
            </p:nvSpPr>
            <p:spPr bwMode="auto">
              <a:xfrm>
                <a:off x="0" y="1152"/>
                <a:ext cx="47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30" name="Group 75"/>
            <p:cNvGrpSpPr>
              <a:grpSpLocks/>
            </p:cNvGrpSpPr>
            <p:nvPr/>
          </p:nvGrpSpPr>
          <p:grpSpPr bwMode="auto">
            <a:xfrm>
              <a:off x="860" y="1752"/>
              <a:ext cx="352" cy="250"/>
              <a:chOff x="474" y="1152"/>
              <a:chExt cx="321" cy="480"/>
            </a:xfrm>
          </p:grpSpPr>
          <p:sp>
            <p:nvSpPr>
              <p:cNvPr id="25899" name="Rectangle 76"/>
              <p:cNvSpPr>
                <a:spLocks noChangeArrowheads="1"/>
              </p:cNvSpPr>
              <p:nvPr/>
            </p:nvSpPr>
            <p:spPr bwMode="auto">
              <a:xfrm>
                <a:off x="517" y="1152"/>
                <a:ext cx="23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900" name="Rectangle 77"/>
              <p:cNvSpPr>
                <a:spLocks noChangeArrowheads="1"/>
              </p:cNvSpPr>
              <p:nvPr/>
            </p:nvSpPr>
            <p:spPr bwMode="auto">
              <a:xfrm>
                <a:off x="474" y="1152"/>
                <a:ext cx="32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31" name="Group 78"/>
            <p:cNvGrpSpPr>
              <a:grpSpLocks/>
            </p:cNvGrpSpPr>
            <p:nvPr/>
          </p:nvGrpSpPr>
          <p:grpSpPr bwMode="auto">
            <a:xfrm>
              <a:off x="1212" y="1752"/>
              <a:ext cx="352" cy="250"/>
              <a:chOff x="795" y="1152"/>
              <a:chExt cx="321" cy="480"/>
            </a:xfrm>
          </p:grpSpPr>
          <p:sp>
            <p:nvSpPr>
              <p:cNvPr id="25897" name="Rectangle 79"/>
              <p:cNvSpPr>
                <a:spLocks noChangeArrowheads="1"/>
              </p:cNvSpPr>
              <p:nvPr/>
            </p:nvSpPr>
            <p:spPr bwMode="auto">
              <a:xfrm>
                <a:off x="838" y="1152"/>
                <a:ext cx="23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98" name="Rectangle 80"/>
              <p:cNvSpPr>
                <a:spLocks noChangeArrowheads="1"/>
              </p:cNvSpPr>
              <p:nvPr/>
            </p:nvSpPr>
            <p:spPr bwMode="auto">
              <a:xfrm>
                <a:off x="795" y="1152"/>
                <a:ext cx="32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32" name="Group 81"/>
            <p:cNvGrpSpPr>
              <a:grpSpLocks/>
            </p:cNvGrpSpPr>
            <p:nvPr/>
          </p:nvGrpSpPr>
          <p:grpSpPr bwMode="auto">
            <a:xfrm>
              <a:off x="1564" y="1752"/>
              <a:ext cx="353" cy="250"/>
              <a:chOff x="1116" y="1152"/>
              <a:chExt cx="322" cy="480"/>
            </a:xfrm>
          </p:grpSpPr>
          <p:sp>
            <p:nvSpPr>
              <p:cNvPr id="25895" name="Rectangle 82"/>
              <p:cNvSpPr>
                <a:spLocks noChangeArrowheads="1"/>
              </p:cNvSpPr>
              <p:nvPr/>
            </p:nvSpPr>
            <p:spPr bwMode="auto">
              <a:xfrm>
                <a:off x="1159" y="1152"/>
                <a:ext cx="2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96" name="Rectangle 83"/>
              <p:cNvSpPr>
                <a:spLocks noChangeArrowheads="1"/>
              </p:cNvSpPr>
              <p:nvPr/>
            </p:nvSpPr>
            <p:spPr bwMode="auto">
              <a:xfrm>
                <a:off x="1116" y="1152"/>
                <a:ext cx="32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33" name="Group 84"/>
            <p:cNvGrpSpPr>
              <a:grpSpLocks/>
            </p:cNvGrpSpPr>
            <p:nvPr/>
          </p:nvGrpSpPr>
          <p:grpSpPr bwMode="auto">
            <a:xfrm>
              <a:off x="1917" y="1752"/>
              <a:ext cx="351" cy="250"/>
              <a:chOff x="1438" y="1152"/>
              <a:chExt cx="321" cy="480"/>
            </a:xfrm>
          </p:grpSpPr>
          <p:sp>
            <p:nvSpPr>
              <p:cNvPr id="25893" name="Rectangle 85"/>
              <p:cNvSpPr>
                <a:spLocks noChangeArrowheads="1"/>
              </p:cNvSpPr>
              <p:nvPr/>
            </p:nvSpPr>
            <p:spPr bwMode="auto">
              <a:xfrm>
                <a:off x="1481" y="1152"/>
                <a:ext cx="23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94" name="Rectangle 86"/>
              <p:cNvSpPr>
                <a:spLocks noChangeArrowheads="1"/>
              </p:cNvSpPr>
              <p:nvPr/>
            </p:nvSpPr>
            <p:spPr bwMode="auto">
              <a:xfrm>
                <a:off x="1438" y="1152"/>
                <a:ext cx="32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34" name="Group 87"/>
            <p:cNvGrpSpPr>
              <a:grpSpLocks/>
            </p:cNvGrpSpPr>
            <p:nvPr/>
          </p:nvGrpSpPr>
          <p:grpSpPr bwMode="auto">
            <a:xfrm>
              <a:off x="2268" y="1752"/>
              <a:ext cx="353" cy="250"/>
              <a:chOff x="1759" y="1152"/>
              <a:chExt cx="322" cy="480"/>
            </a:xfrm>
          </p:grpSpPr>
          <p:sp>
            <p:nvSpPr>
              <p:cNvPr id="25891" name="Rectangle 88"/>
              <p:cNvSpPr>
                <a:spLocks noChangeArrowheads="1"/>
              </p:cNvSpPr>
              <p:nvPr/>
            </p:nvSpPr>
            <p:spPr bwMode="auto">
              <a:xfrm>
                <a:off x="1802" y="1152"/>
                <a:ext cx="2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92" name="Rectangle 89"/>
              <p:cNvSpPr>
                <a:spLocks noChangeArrowheads="1"/>
              </p:cNvSpPr>
              <p:nvPr/>
            </p:nvSpPr>
            <p:spPr bwMode="auto">
              <a:xfrm>
                <a:off x="1759" y="1152"/>
                <a:ext cx="32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35" name="Group 90"/>
            <p:cNvGrpSpPr>
              <a:grpSpLocks/>
            </p:cNvGrpSpPr>
            <p:nvPr/>
          </p:nvGrpSpPr>
          <p:grpSpPr bwMode="auto">
            <a:xfrm>
              <a:off x="2621" y="1752"/>
              <a:ext cx="352" cy="250"/>
              <a:chOff x="2081" y="1152"/>
              <a:chExt cx="321" cy="480"/>
            </a:xfrm>
          </p:grpSpPr>
          <p:sp>
            <p:nvSpPr>
              <p:cNvPr id="25889" name="Rectangle 91"/>
              <p:cNvSpPr>
                <a:spLocks noChangeArrowheads="1"/>
              </p:cNvSpPr>
              <p:nvPr/>
            </p:nvSpPr>
            <p:spPr bwMode="auto">
              <a:xfrm>
                <a:off x="2124" y="1152"/>
                <a:ext cx="23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宋体" pitchFamily="2" charset="-122"/>
                  </a:rPr>
                  <a:t>acc</a:t>
                </a:r>
                <a:endParaRPr lang="en-US" altLang="zh-CN" sz="1600" b="1"/>
              </a:p>
              <a:p>
                <a:endParaRPr lang="en-US" altLang="zh-CN" sz="1600" b="1">
                  <a:latin typeface="Times New Roman" pitchFamily="18" charset="0"/>
                </a:endParaRPr>
              </a:p>
            </p:txBody>
          </p:sp>
          <p:sp>
            <p:nvSpPr>
              <p:cNvPr id="25890" name="Rectangle 92"/>
              <p:cNvSpPr>
                <a:spLocks noChangeArrowheads="1"/>
              </p:cNvSpPr>
              <p:nvPr/>
            </p:nvSpPr>
            <p:spPr bwMode="auto">
              <a:xfrm>
                <a:off x="2081" y="1152"/>
                <a:ext cx="32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36" name="Group 93"/>
            <p:cNvGrpSpPr>
              <a:grpSpLocks/>
            </p:cNvGrpSpPr>
            <p:nvPr/>
          </p:nvGrpSpPr>
          <p:grpSpPr bwMode="auto">
            <a:xfrm>
              <a:off x="2973" y="1752"/>
              <a:ext cx="353" cy="250"/>
              <a:chOff x="2402" y="1152"/>
              <a:chExt cx="322" cy="480"/>
            </a:xfrm>
          </p:grpSpPr>
          <p:sp>
            <p:nvSpPr>
              <p:cNvPr id="25887" name="Rectangle 94"/>
              <p:cNvSpPr>
                <a:spLocks noChangeArrowheads="1"/>
              </p:cNvSpPr>
              <p:nvPr/>
            </p:nvSpPr>
            <p:spPr bwMode="auto">
              <a:xfrm>
                <a:off x="2445" y="1152"/>
                <a:ext cx="2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88" name="Rectangle 95"/>
              <p:cNvSpPr>
                <a:spLocks noChangeArrowheads="1"/>
              </p:cNvSpPr>
              <p:nvPr/>
            </p:nvSpPr>
            <p:spPr bwMode="auto">
              <a:xfrm>
                <a:off x="2402" y="1152"/>
                <a:ext cx="32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37" name="Group 96"/>
            <p:cNvGrpSpPr>
              <a:grpSpLocks/>
            </p:cNvGrpSpPr>
            <p:nvPr/>
          </p:nvGrpSpPr>
          <p:grpSpPr bwMode="auto">
            <a:xfrm>
              <a:off x="3326" y="1752"/>
              <a:ext cx="351" cy="250"/>
              <a:chOff x="2724" y="1152"/>
              <a:chExt cx="321" cy="480"/>
            </a:xfrm>
          </p:grpSpPr>
          <p:sp>
            <p:nvSpPr>
              <p:cNvPr id="25885" name="Rectangle 97"/>
              <p:cNvSpPr>
                <a:spLocks noChangeArrowheads="1"/>
              </p:cNvSpPr>
              <p:nvPr/>
            </p:nvSpPr>
            <p:spPr bwMode="auto">
              <a:xfrm>
                <a:off x="2767" y="1152"/>
                <a:ext cx="23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86" name="Rectangle 98"/>
              <p:cNvSpPr>
                <a:spLocks noChangeArrowheads="1"/>
              </p:cNvSpPr>
              <p:nvPr/>
            </p:nvSpPr>
            <p:spPr bwMode="auto">
              <a:xfrm>
                <a:off x="2724" y="1152"/>
                <a:ext cx="321"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38" name="Group 99"/>
            <p:cNvGrpSpPr>
              <a:grpSpLocks/>
            </p:cNvGrpSpPr>
            <p:nvPr/>
          </p:nvGrpSpPr>
          <p:grpSpPr bwMode="auto">
            <a:xfrm>
              <a:off x="3677" y="1752"/>
              <a:ext cx="353" cy="250"/>
              <a:chOff x="3045" y="1152"/>
              <a:chExt cx="322" cy="480"/>
            </a:xfrm>
          </p:grpSpPr>
          <p:sp>
            <p:nvSpPr>
              <p:cNvPr id="25883" name="Rectangle 100"/>
              <p:cNvSpPr>
                <a:spLocks noChangeArrowheads="1"/>
              </p:cNvSpPr>
              <p:nvPr/>
            </p:nvSpPr>
            <p:spPr bwMode="auto">
              <a:xfrm>
                <a:off x="3088" y="1152"/>
                <a:ext cx="2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84" name="Rectangle 101"/>
              <p:cNvSpPr>
                <a:spLocks noChangeArrowheads="1"/>
              </p:cNvSpPr>
              <p:nvPr/>
            </p:nvSpPr>
            <p:spPr bwMode="auto">
              <a:xfrm>
                <a:off x="3045" y="1152"/>
                <a:ext cx="32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39" name="Group 102"/>
            <p:cNvGrpSpPr>
              <a:grpSpLocks/>
            </p:cNvGrpSpPr>
            <p:nvPr/>
          </p:nvGrpSpPr>
          <p:grpSpPr bwMode="auto">
            <a:xfrm>
              <a:off x="341" y="2002"/>
              <a:ext cx="519" cy="199"/>
              <a:chOff x="0" y="1632"/>
              <a:chExt cx="474" cy="384"/>
            </a:xfrm>
          </p:grpSpPr>
          <p:sp>
            <p:nvSpPr>
              <p:cNvPr id="25881" name="Rectangle 103"/>
              <p:cNvSpPr>
                <a:spLocks noChangeArrowheads="1"/>
              </p:cNvSpPr>
              <p:nvPr/>
            </p:nvSpPr>
            <p:spPr bwMode="auto">
              <a:xfrm>
                <a:off x="43" y="1632"/>
                <a:ext cx="3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2</a:t>
                </a:r>
              </a:p>
              <a:p>
                <a:endParaRPr lang="en-US" altLang="zh-CN" sz="1600" b="1">
                  <a:latin typeface="Times New Roman" pitchFamily="18" charset="0"/>
                </a:endParaRPr>
              </a:p>
            </p:txBody>
          </p:sp>
          <p:sp>
            <p:nvSpPr>
              <p:cNvPr id="25882" name="Rectangle 104"/>
              <p:cNvSpPr>
                <a:spLocks noChangeArrowheads="1"/>
              </p:cNvSpPr>
              <p:nvPr/>
            </p:nvSpPr>
            <p:spPr bwMode="auto">
              <a:xfrm>
                <a:off x="0" y="1632"/>
                <a:ext cx="4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40" name="Group 105"/>
            <p:cNvGrpSpPr>
              <a:grpSpLocks/>
            </p:cNvGrpSpPr>
            <p:nvPr/>
          </p:nvGrpSpPr>
          <p:grpSpPr bwMode="auto">
            <a:xfrm>
              <a:off x="860" y="2002"/>
              <a:ext cx="352" cy="199"/>
              <a:chOff x="474" y="1632"/>
              <a:chExt cx="321" cy="384"/>
            </a:xfrm>
          </p:grpSpPr>
          <p:sp>
            <p:nvSpPr>
              <p:cNvPr id="25879" name="Rectangle 106"/>
              <p:cNvSpPr>
                <a:spLocks noChangeArrowheads="1"/>
              </p:cNvSpPr>
              <p:nvPr/>
            </p:nvSpPr>
            <p:spPr bwMode="auto">
              <a:xfrm>
                <a:off x="517" y="1632"/>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80" name="Rectangle 107"/>
              <p:cNvSpPr>
                <a:spLocks noChangeArrowheads="1"/>
              </p:cNvSpPr>
              <p:nvPr/>
            </p:nvSpPr>
            <p:spPr bwMode="auto">
              <a:xfrm>
                <a:off x="474" y="1632"/>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41" name="Group 108"/>
            <p:cNvGrpSpPr>
              <a:grpSpLocks/>
            </p:cNvGrpSpPr>
            <p:nvPr/>
          </p:nvGrpSpPr>
          <p:grpSpPr bwMode="auto">
            <a:xfrm>
              <a:off x="1212" y="2002"/>
              <a:ext cx="352" cy="199"/>
              <a:chOff x="795" y="1632"/>
              <a:chExt cx="321" cy="384"/>
            </a:xfrm>
          </p:grpSpPr>
          <p:sp>
            <p:nvSpPr>
              <p:cNvPr id="25877" name="Rectangle 109"/>
              <p:cNvSpPr>
                <a:spLocks noChangeArrowheads="1"/>
              </p:cNvSpPr>
              <p:nvPr/>
            </p:nvSpPr>
            <p:spPr bwMode="auto">
              <a:xfrm>
                <a:off x="838" y="1632"/>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78" name="Rectangle 110"/>
              <p:cNvSpPr>
                <a:spLocks noChangeArrowheads="1"/>
              </p:cNvSpPr>
              <p:nvPr/>
            </p:nvSpPr>
            <p:spPr bwMode="auto">
              <a:xfrm>
                <a:off x="795" y="1632"/>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42" name="Group 111"/>
            <p:cNvGrpSpPr>
              <a:grpSpLocks/>
            </p:cNvGrpSpPr>
            <p:nvPr/>
          </p:nvGrpSpPr>
          <p:grpSpPr bwMode="auto">
            <a:xfrm>
              <a:off x="1564" y="2002"/>
              <a:ext cx="353" cy="199"/>
              <a:chOff x="1116" y="1632"/>
              <a:chExt cx="322" cy="384"/>
            </a:xfrm>
          </p:grpSpPr>
          <p:sp>
            <p:nvSpPr>
              <p:cNvPr id="25875" name="Rectangle 112"/>
              <p:cNvSpPr>
                <a:spLocks noChangeArrowheads="1"/>
              </p:cNvSpPr>
              <p:nvPr/>
            </p:nvSpPr>
            <p:spPr bwMode="auto">
              <a:xfrm>
                <a:off x="1159" y="1632"/>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76" name="Rectangle 113"/>
              <p:cNvSpPr>
                <a:spLocks noChangeArrowheads="1"/>
              </p:cNvSpPr>
              <p:nvPr/>
            </p:nvSpPr>
            <p:spPr bwMode="auto">
              <a:xfrm>
                <a:off x="1116" y="1632"/>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43" name="Group 114"/>
            <p:cNvGrpSpPr>
              <a:grpSpLocks/>
            </p:cNvGrpSpPr>
            <p:nvPr/>
          </p:nvGrpSpPr>
          <p:grpSpPr bwMode="auto">
            <a:xfrm>
              <a:off x="1917" y="2002"/>
              <a:ext cx="351" cy="199"/>
              <a:chOff x="1438" y="1632"/>
              <a:chExt cx="321" cy="384"/>
            </a:xfrm>
          </p:grpSpPr>
          <p:sp>
            <p:nvSpPr>
              <p:cNvPr id="25873" name="Rectangle 115"/>
              <p:cNvSpPr>
                <a:spLocks noChangeArrowheads="1"/>
              </p:cNvSpPr>
              <p:nvPr/>
            </p:nvSpPr>
            <p:spPr bwMode="auto">
              <a:xfrm>
                <a:off x="1481" y="1632"/>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S</a:t>
                </a:r>
                <a:r>
                  <a:rPr lang="en-US" altLang="zh-CN" sz="1600" b="1" baseline="-30000">
                    <a:latin typeface="Times New Roman" pitchFamily="18" charset="0"/>
                  </a:rPr>
                  <a:t>4</a:t>
                </a:r>
                <a:endParaRPr lang="en-US" altLang="zh-CN" sz="1600" b="1">
                  <a:latin typeface="Times New Roman" pitchFamily="18" charset="0"/>
                </a:endParaRPr>
              </a:p>
              <a:p>
                <a:endParaRPr lang="en-US" altLang="zh-CN" sz="1600" b="1">
                  <a:latin typeface="Times New Roman" pitchFamily="18" charset="0"/>
                </a:endParaRPr>
              </a:p>
            </p:txBody>
          </p:sp>
          <p:sp>
            <p:nvSpPr>
              <p:cNvPr id="25874" name="Rectangle 116"/>
              <p:cNvSpPr>
                <a:spLocks noChangeArrowheads="1"/>
              </p:cNvSpPr>
              <p:nvPr/>
            </p:nvSpPr>
            <p:spPr bwMode="auto">
              <a:xfrm>
                <a:off x="1438" y="1632"/>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44" name="Group 117"/>
            <p:cNvGrpSpPr>
              <a:grpSpLocks/>
            </p:cNvGrpSpPr>
            <p:nvPr/>
          </p:nvGrpSpPr>
          <p:grpSpPr bwMode="auto">
            <a:xfrm>
              <a:off x="2268" y="2002"/>
              <a:ext cx="353" cy="199"/>
              <a:chOff x="1759" y="1632"/>
              <a:chExt cx="322" cy="384"/>
            </a:xfrm>
          </p:grpSpPr>
          <p:sp>
            <p:nvSpPr>
              <p:cNvPr id="25871" name="Rectangle 118"/>
              <p:cNvSpPr>
                <a:spLocks noChangeArrowheads="1"/>
              </p:cNvSpPr>
              <p:nvPr/>
            </p:nvSpPr>
            <p:spPr bwMode="auto">
              <a:xfrm>
                <a:off x="1802" y="1632"/>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72" name="Rectangle 119"/>
              <p:cNvSpPr>
                <a:spLocks noChangeArrowheads="1"/>
              </p:cNvSpPr>
              <p:nvPr/>
            </p:nvSpPr>
            <p:spPr bwMode="auto">
              <a:xfrm>
                <a:off x="1759" y="1632"/>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45" name="Group 120"/>
            <p:cNvGrpSpPr>
              <a:grpSpLocks/>
            </p:cNvGrpSpPr>
            <p:nvPr/>
          </p:nvGrpSpPr>
          <p:grpSpPr bwMode="auto">
            <a:xfrm>
              <a:off x="2621" y="2002"/>
              <a:ext cx="352" cy="199"/>
              <a:chOff x="2081" y="1632"/>
              <a:chExt cx="321" cy="384"/>
            </a:xfrm>
          </p:grpSpPr>
          <p:sp>
            <p:nvSpPr>
              <p:cNvPr id="25869" name="Rectangle 121"/>
              <p:cNvSpPr>
                <a:spLocks noChangeArrowheads="1"/>
              </p:cNvSpPr>
              <p:nvPr/>
            </p:nvSpPr>
            <p:spPr bwMode="auto">
              <a:xfrm>
                <a:off x="2124" y="1632"/>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70" name="Rectangle 122"/>
              <p:cNvSpPr>
                <a:spLocks noChangeArrowheads="1"/>
              </p:cNvSpPr>
              <p:nvPr/>
            </p:nvSpPr>
            <p:spPr bwMode="auto">
              <a:xfrm>
                <a:off x="2081" y="1632"/>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46" name="Group 123"/>
            <p:cNvGrpSpPr>
              <a:grpSpLocks/>
            </p:cNvGrpSpPr>
            <p:nvPr/>
          </p:nvGrpSpPr>
          <p:grpSpPr bwMode="auto">
            <a:xfrm>
              <a:off x="2973" y="2002"/>
              <a:ext cx="353" cy="199"/>
              <a:chOff x="2402" y="1632"/>
              <a:chExt cx="322" cy="384"/>
            </a:xfrm>
          </p:grpSpPr>
          <p:sp>
            <p:nvSpPr>
              <p:cNvPr id="25867" name="Rectangle 124"/>
              <p:cNvSpPr>
                <a:spLocks noChangeArrowheads="1"/>
              </p:cNvSpPr>
              <p:nvPr/>
            </p:nvSpPr>
            <p:spPr bwMode="auto">
              <a:xfrm>
                <a:off x="2445" y="1632"/>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68" name="Rectangle 125"/>
              <p:cNvSpPr>
                <a:spLocks noChangeArrowheads="1"/>
              </p:cNvSpPr>
              <p:nvPr/>
            </p:nvSpPr>
            <p:spPr bwMode="auto">
              <a:xfrm>
                <a:off x="2402" y="1632"/>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47" name="Group 126"/>
            <p:cNvGrpSpPr>
              <a:grpSpLocks/>
            </p:cNvGrpSpPr>
            <p:nvPr/>
          </p:nvGrpSpPr>
          <p:grpSpPr bwMode="auto">
            <a:xfrm>
              <a:off x="3326" y="2002"/>
              <a:ext cx="351" cy="199"/>
              <a:chOff x="2724" y="1632"/>
              <a:chExt cx="321" cy="384"/>
            </a:xfrm>
          </p:grpSpPr>
          <p:sp>
            <p:nvSpPr>
              <p:cNvPr id="25865" name="Rectangle 127"/>
              <p:cNvSpPr>
                <a:spLocks noChangeArrowheads="1"/>
              </p:cNvSpPr>
              <p:nvPr/>
            </p:nvSpPr>
            <p:spPr bwMode="auto">
              <a:xfrm>
                <a:off x="2767" y="1632"/>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宋体" pitchFamily="2" charset="-122"/>
                  </a:rPr>
                  <a:t>3</a:t>
                </a:r>
                <a:endParaRPr lang="en-US" altLang="zh-CN" sz="1600" b="1"/>
              </a:p>
              <a:p>
                <a:endParaRPr lang="en-US" altLang="zh-CN" sz="1600" b="1">
                  <a:latin typeface="Times New Roman" pitchFamily="18" charset="0"/>
                </a:endParaRPr>
              </a:p>
            </p:txBody>
          </p:sp>
          <p:sp>
            <p:nvSpPr>
              <p:cNvPr id="25866" name="Rectangle 128"/>
              <p:cNvSpPr>
                <a:spLocks noChangeArrowheads="1"/>
              </p:cNvSpPr>
              <p:nvPr/>
            </p:nvSpPr>
            <p:spPr bwMode="auto">
              <a:xfrm>
                <a:off x="2724" y="1632"/>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48" name="Group 129"/>
            <p:cNvGrpSpPr>
              <a:grpSpLocks/>
            </p:cNvGrpSpPr>
            <p:nvPr/>
          </p:nvGrpSpPr>
          <p:grpSpPr bwMode="auto">
            <a:xfrm>
              <a:off x="3677" y="2002"/>
              <a:ext cx="353" cy="199"/>
              <a:chOff x="3045" y="1632"/>
              <a:chExt cx="322" cy="384"/>
            </a:xfrm>
          </p:grpSpPr>
          <p:sp>
            <p:nvSpPr>
              <p:cNvPr id="25863" name="Rectangle 130"/>
              <p:cNvSpPr>
                <a:spLocks noChangeArrowheads="1"/>
              </p:cNvSpPr>
              <p:nvPr/>
            </p:nvSpPr>
            <p:spPr bwMode="auto">
              <a:xfrm>
                <a:off x="3088" y="1632"/>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64" name="Rectangle 131"/>
              <p:cNvSpPr>
                <a:spLocks noChangeArrowheads="1"/>
              </p:cNvSpPr>
              <p:nvPr/>
            </p:nvSpPr>
            <p:spPr bwMode="auto">
              <a:xfrm>
                <a:off x="3045" y="1632"/>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49" name="Group 132"/>
            <p:cNvGrpSpPr>
              <a:grpSpLocks/>
            </p:cNvGrpSpPr>
            <p:nvPr/>
          </p:nvGrpSpPr>
          <p:grpSpPr bwMode="auto">
            <a:xfrm>
              <a:off x="341" y="2201"/>
              <a:ext cx="519" cy="200"/>
              <a:chOff x="0" y="2016"/>
              <a:chExt cx="474" cy="384"/>
            </a:xfrm>
          </p:grpSpPr>
          <p:sp>
            <p:nvSpPr>
              <p:cNvPr id="25861" name="Rectangle 133"/>
              <p:cNvSpPr>
                <a:spLocks noChangeArrowheads="1"/>
              </p:cNvSpPr>
              <p:nvPr/>
            </p:nvSpPr>
            <p:spPr bwMode="auto">
              <a:xfrm>
                <a:off x="43" y="2016"/>
                <a:ext cx="3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宋体" pitchFamily="2" charset="-122"/>
                  </a:rPr>
                  <a:t>3</a:t>
                </a:r>
                <a:endParaRPr lang="en-US" altLang="zh-CN" sz="1600" b="1"/>
              </a:p>
              <a:p>
                <a:endParaRPr lang="en-US" altLang="zh-CN" sz="1600" b="1">
                  <a:latin typeface="Times New Roman" pitchFamily="18" charset="0"/>
                </a:endParaRPr>
              </a:p>
            </p:txBody>
          </p:sp>
          <p:sp>
            <p:nvSpPr>
              <p:cNvPr id="25862" name="Rectangle 134"/>
              <p:cNvSpPr>
                <a:spLocks noChangeArrowheads="1"/>
              </p:cNvSpPr>
              <p:nvPr/>
            </p:nvSpPr>
            <p:spPr bwMode="auto">
              <a:xfrm>
                <a:off x="0" y="2016"/>
                <a:ext cx="4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50" name="Group 135"/>
            <p:cNvGrpSpPr>
              <a:grpSpLocks/>
            </p:cNvGrpSpPr>
            <p:nvPr/>
          </p:nvGrpSpPr>
          <p:grpSpPr bwMode="auto">
            <a:xfrm>
              <a:off x="860" y="2201"/>
              <a:ext cx="352" cy="200"/>
              <a:chOff x="474" y="2016"/>
              <a:chExt cx="321" cy="384"/>
            </a:xfrm>
          </p:grpSpPr>
          <p:sp>
            <p:nvSpPr>
              <p:cNvPr id="25859" name="Rectangle 136"/>
              <p:cNvSpPr>
                <a:spLocks noChangeArrowheads="1"/>
              </p:cNvSpPr>
              <p:nvPr/>
            </p:nvSpPr>
            <p:spPr bwMode="auto">
              <a:xfrm>
                <a:off x="517" y="2016"/>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60" name="Rectangle 137"/>
              <p:cNvSpPr>
                <a:spLocks noChangeArrowheads="1"/>
              </p:cNvSpPr>
              <p:nvPr/>
            </p:nvSpPr>
            <p:spPr bwMode="auto">
              <a:xfrm>
                <a:off x="474" y="2016"/>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51" name="Group 138"/>
            <p:cNvGrpSpPr>
              <a:grpSpLocks/>
            </p:cNvGrpSpPr>
            <p:nvPr/>
          </p:nvGrpSpPr>
          <p:grpSpPr bwMode="auto">
            <a:xfrm>
              <a:off x="1212" y="2201"/>
              <a:ext cx="352" cy="200"/>
              <a:chOff x="795" y="2016"/>
              <a:chExt cx="321" cy="384"/>
            </a:xfrm>
          </p:grpSpPr>
          <p:sp>
            <p:nvSpPr>
              <p:cNvPr id="25857" name="Rectangle 139"/>
              <p:cNvSpPr>
                <a:spLocks noChangeArrowheads="1"/>
              </p:cNvSpPr>
              <p:nvPr/>
            </p:nvSpPr>
            <p:spPr bwMode="auto">
              <a:xfrm>
                <a:off x="838" y="2016"/>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S</a:t>
                </a:r>
                <a:r>
                  <a:rPr lang="en-US" altLang="zh-CN" sz="1600" b="1" baseline="-30000">
                    <a:latin typeface="Times New Roman" pitchFamily="18" charset="0"/>
                  </a:rPr>
                  <a:t>5</a:t>
                </a:r>
                <a:endParaRPr lang="en-US" altLang="zh-CN" sz="1600" b="1">
                  <a:latin typeface="Times New Roman" pitchFamily="18" charset="0"/>
                </a:endParaRPr>
              </a:p>
              <a:p>
                <a:endParaRPr lang="en-US" altLang="zh-CN" sz="1600" b="1">
                  <a:latin typeface="Times New Roman" pitchFamily="18" charset="0"/>
                </a:endParaRPr>
              </a:p>
            </p:txBody>
          </p:sp>
          <p:sp>
            <p:nvSpPr>
              <p:cNvPr id="25858" name="Rectangle 140"/>
              <p:cNvSpPr>
                <a:spLocks noChangeArrowheads="1"/>
              </p:cNvSpPr>
              <p:nvPr/>
            </p:nvSpPr>
            <p:spPr bwMode="auto">
              <a:xfrm>
                <a:off x="795" y="2016"/>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52" name="Group 141"/>
            <p:cNvGrpSpPr>
              <a:grpSpLocks/>
            </p:cNvGrpSpPr>
            <p:nvPr/>
          </p:nvGrpSpPr>
          <p:grpSpPr bwMode="auto">
            <a:xfrm>
              <a:off x="1564" y="2201"/>
              <a:ext cx="353" cy="200"/>
              <a:chOff x="1116" y="2016"/>
              <a:chExt cx="322" cy="384"/>
            </a:xfrm>
          </p:grpSpPr>
          <p:sp>
            <p:nvSpPr>
              <p:cNvPr id="25855" name="Rectangle 142"/>
              <p:cNvSpPr>
                <a:spLocks noChangeArrowheads="1"/>
              </p:cNvSpPr>
              <p:nvPr/>
            </p:nvSpPr>
            <p:spPr bwMode="auto">
              <a:xfrm>
                <a:off x="1159" y="2016"/>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56" name="Rectangle 143"/>
              <p:cNvSpPr>
                <a:spLocks noChangeArrowheads="1"/>
              </p:cNvSpPr>
              <p:nvPr/>
            </p:nvSpPr>
            <p:spPr bwMode="auto">
              <a:xfrm>
                <a:off x="1116" y="2016"/>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53" name="Group 144"/>
            <p:cNvGrpSpPr>
              <a:grpSpLocks/>
            </p:cNvGrpSpPr>
            <p:nvPr/>
          </p:nvGrpSpPr>
          <p:grpSpPr bwMode="auto">
            <a:xfrm>
              <a:off x="1917" y="2201"/>
              <a:ext cx="351" cy="200"/>
              <a:chOff x="1438" y="2016"/>
              <a:chExt cx="321" cy="384"/>
            </a:xfrm>
          </p:grpSpPr>
          <p:sp>
            <p:nvSpPr>
              <p:cNvPr id="25853" name="Rectangle 145"/>
              <p:cNvSpPr>
                <a:spLocks noChangeArrowheads="1"/>
              </p:cNvSpPr>
              <p:nvPr/>
            </p:nvSpPr>
            <p:spPr bwMode="auto">
              <a:xfrm>
                <a:off x="1481" y="2016"/>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S</a:t>
                </a:r>
                <a:r>
                  <a:rPr lang="en-US" altLang="zh-CN" sz="1600" b="1" baseline="-30000">
                    <a:latin typeface="Times New Roman" pitchFamily="18" charset="0"/>
                  </a:rPr>
                  <a:t>6</a:t>
                </a:r>
                <a:endParaRPr lang="en-US" altLang="zh-CN" sz="1600" b="1">
                  <a:latin typeface="Times New Roman" pitchFamily="18" charset="0"/>
                </a:endParaRPr>
              </a:p>
              <a:p>
                <a:endParaRPr lang="en-US" altLang="zh-CN" sz="1600" b="1">
                  <a:latin typeface="Times New Roman" pitchFamily="18" charset="0"/>
                </a:endParaRPr>
              </a:p>
            </p:txBody>
          </p:sp>
          <p:sp>
            <p:nvSpPr>
              <p:cNvPr id="25854" name="Rectangle 146"/>
              <p:cNvSpPr>
                <a:spLocks noChangeArrowheads="1"/>
              </p:cNvSpPr>
              <p:nvPr/>
            </p:nvSpPr>
            <p:spPr bwMode="auto">
              <a:xfrm>
                <a:off x="1438" y="2016"/>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54" name="Group 147"/>
            <p:cNvGrpSpPr>
              <a:grpSpLocks/>
            </p:cNvGrpSpPr>
            <p:nvPr/>
          </p:nvGrpSpPr>
          <p:grpSpPr bwMode="auto">
            <a:xfrm>
              <a:off x="2268" y="2201"/>
              <a:ext cx="353" cy="200"/>
              <a:chOff x="1759" y="2016"/>
              <a:chExt cx="322" cy="384"/>
            </a:xfrm>
          </p:grpSpPr>
          <p:sp>
            <p:nvSpPr>
              <p:cNvPr id="25851" name="Rectangle 148"/>
              <p:cNvSpPr>
                <a:spLocks noChangeArrowheads="1"/>
              </p:cNvSpPr>
              <p:nvPr/>
            </p:nvSpPr>
            <p:spPr bwMode="auto">
              <a:xfrm>
                <a:off x="1802" y="2016"/>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52" name="Rectangle 149"/>
              <p:cNvSpPr>
                <a:spLocks noChangeArrowheads="1"/>
              </p:cNvSpPr>
              <p:nvPr/>
            </p:nvSpPr>
            <p:spPr bwMode="auto">
              <a:xfrm>
                <a:off x="1759" y="2016"/>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55" name="Group 150"/>
            <p:cNvGrpSpPr>
              <a:grpSpLocks/>
            </p:cNvGrpSpPr>
            <p:nvPr/>
          </p:nvGrpSpPr>
          <p:grpSpPr bwMode="auto">
            <a:xfrm>
              <a:off x="2621" y="2201"/>
              <a:ext cx="352" cy="200"/>
              <a:chOff x="2081" y="2016"/>
              <a:chExt cx="321" cy="384"/>
            </a:xfrm>
          </p:grpSpPr>
          <p:sp>
            <p:nvSpPr>
              <p:cNvPr id="25849" name="Rectangle 151"/>
              <p:cNvSpPr>
                <a:spLocks noChangeArrowheads="1"/>
              </p:cNvSpPr>
              <p:nvPr/>
            </p:nvSpPr>
            <p:spPr bwMode="auto">
              <a:xfrm>
                <a:off x="2124" y="2016"/>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50" name="Rectangle 152"/>
              <p:cNvSpPr>
                <a:spLocks noChangeArrowheads="1"/>
              </p:cNvSpPr>
              <p:nvPr/>
            </p:nvSpPr>
            <p:spPr bwMode="auto">
              <a:xfrm>
                <a:off x="2081" y="2016"/>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56" name="Group 153"/>
            <p:cNvGrpSpPr>
              <a:grpSpLocks/>
            </p:cNvGrpSpPr>
            <p:nvPr/>
          </p:nvGrpSpPr>
          <p:grpSpPr bwMode="auto">
            <a:xfrm>
              <a:off x="2973" y="2201"/>
              <a:ext cx="353" cy="200"/>
              <a:chOff x="2402" y="2016"/>
              <a:chExt cx="322" cy="384"/>
            </a:xfrm>
          </p:grpSpPr>
          <p:sp>
            <p:nvSpPr>
              <p:cNvPr id="25847" name="Rectangle 154"/>
              <p:cNvSpPr>
                <a:spLocks noChangeArrowheads="1"/>
              </p:cNvSpPr>
              <p:nvPr/>
            </p:nvSpPr>
            <p:spPr bwMode="auto">
              <a:xfrm>
                <a:off x="2445" y="2016"/>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48" name="Rectangle 155"/>
              <p:cNvSpPr>
                <a:spLocks noChangeArrowheads="1"/>
              </p:cNvSpPr>
              <p:nvPr/>
            </p:nvSpPr>
            <p:spPr bwMode="auto">
              <a:xfrm>
                <a:off x="2402" y="2016"/>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57" name="Group 156"/>
            <p:cNvGrpSpPr>
              <a:grpSpLocks/>
            </p:cNvGrpSpPr>
            <p:nvPr/>
          </p:nvGrpSpPr>
          <p:grpSpPr bwMode="auto">
            <a:xfrm>
              <a:off x="3326" y="2201"/>
              <a:ext cx="351" cy="200"/>
              <a:chOff x="2724" y="2016"/>
              <a:chExt cx="321" cy="384"/>
            </a:xfrm>
          </p:grpSpPr>
          <p:sp>
            <p:nvSpPr>
              <p:cNvPr id="25845" name="Rectangle 157"/>
              <p:cNvSpPr>
                <a:spLocks noChangeArrowheads="1"/>
              </p:cNvSpPr>
              <p:nvPr/>
            </p:nvSpPr>
            <p:spPr bwMode="auto">
              <a:xfrm>
                <a:off x="2767" y="2016"/>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46" name="Rectangle 158"/>
              <p:cNvSpPr>
                <a:spLocks noChangeArrowheads="1"/>
              </p:cNvSpPr>
              <p:nvPr/>
            </p:nvSpPr>
            <p:spPr bwMode="auto">
              <a:xfrm>
                <a:off x="2724" y="2016"/>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58" name="Group 159"/>
            <p:cNvGrpSpPr>
              <a:grpSpLocks/>
            </p:cNvGrpSpPr>
            <p:nvPr/>
          </p:nvGrpSpPr>
          <p:grpSpPr bwMode="auto">
            <a:xfrm>
              <a:off x="3677" y="2201"/>
              <a:ext cx="353" cy="200"/>
              <a:chOff x="3045" y="2016"/>
              <a:chExt cx="322" cy="384"/>
            </a:xfrm>
          </p:grpSpPr>
          <p:sp>
            <p:nvSpPr>
              <p:cNvPr id="25843" name="Rectangle 160"/>
              <p:cNvSpPr>
                <a:spLocks noChangeArrowheads="1"/>
              </p:cNvSpPr>
              <p:nvPr/>
            </p:nvSpPr>
            <p:spPr bwMode="auto">
              <a:xfrm>
                <a:off x="3088" y="2016"/>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44" name="Rectangle 161"/>
              <p:cNvSpPr>
                <a:spLocks noChangeArrowheads="1"/>
              </p:cNvSpPr>
              <p:nvPr/>
            </p:nvSpPr>
            <p:spPr bwMode="auto">
              <a:xfrm>
                <a:off x="3045" y="2016"/>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59" name="Group 162"/>
            <p:cNvGrpSpPr>
              <a:grpSpLocks/>
            </p:cNvGrpSpPr>
            <p:nvPr/>
          </p:nvGrpSpPr>
          <p:grpSpPr bwMode="auto">
            <a:xfrm>
              <a:off x="341" y="2401"/>
              <a:ext cx="519" cy="200"/>
              <a:chOff x="0" y="2400"/>
              <a:chExt cx="474" cy="384"/>
            </a:xfrm>
          </p:grpSpPr>
          <p:sp>
            <p:nvSpPr>
              <p:cNvPr id="25841" name="Rectangle 163"/>
              <p:cNvSpPr>
                <a:spLocks noChangeArrowheads="1"/>
              </p:cNvSpPr>
              <p:nvPr/>
            </p:nvSpPr>
            <p:spPr bwMode="auto">
              <a:xfrm>
                <a:off x="43" y="2400"/>
                <a:ext cx="3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4</a:t>
                </a:r>
              </a:p>
              <a:p>
                <a:endParaRPr lang="en-US" altLang="zh-CN" sz="1600" b="1">
                  <a:latin typeface="Times New Roman" pitchFamily="18" charset="0"/>
                </a:endParaRPr>
              </a:p>
            </p:txBody>
          </p:sp>
          <p:sp>
            <p:nvSpPr>
              <p:cNvPr id="25842" name="Rectangle 164"/>
              <p:cNvSpPr>
                <a:spLocks noChangeArrowheads="1"/>
              </p:cNvSpPr>
              <p:nvPr/>
            </p:nvSpPr>
            <p:spPr bwMode="auto">
              <a:xfrm>
                <a:off x="0" y="2400"/>
                <a:ext cx="4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60" name="Group 165"/>
            <p:cNvGrpSpPr>
              <a:grpSpLocks/>
            </p:cNvGrpSpPr>
            <p:nvPr/>
          </p:nvGrpSpPr>
          <p:grpSpPr bwMode="auto">
            <a:xfrm>
              <a:off x="860" y="2401"/>
              <a:ext cx="352" cy="200"/>
              <a:chOff x="474" y="2400"/>
              <a:chExt cx="321" cy="384"/>
            </a:xfrm>
          </p:grpSpPr>
          <p:sp>
            <p:nvSpPr>
              <p:cNvPr id="25839" name="Rectangle 166"/>
              <p:cNvSpPr>
                <a:spLocks noChangeArrowheads="1"/>
              </p:cNvSpPr>
              <p:nvPr/>
            </p:nvSpPr>
            <p:spPr bwMode="auto">
              <a:xfrm>
                <a:off x="517" y="2400"/>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2</a:t>
                </a:r>
                <a:endParaRPr lang="en-US" altLang="zh-CN" sz="1600" b="1">
                  <a:latin typeface="Times New Roman" pitchFamily="18" charset="0"/>
                </a:endParaRPr>
              </a:p>
              <a:p>
                <a:endParaRPr lang="en-US" altLang="zh-CN" sz="1600" b="1">
                  <a:latin typeface="Times New Roman" pitchFamily="18" charset="0"/>
                </a:endParaRPr>
              </a:p>
            </p:txBody>
          </p:sp>
          <p:sp>
            <p:nvSpPr>
              <p:cNvPr id="25840" name="Rectangle 167"/>
              <p:cNvSpPr>
                <a:spLocks noChangeArrowheads="1"/>
              </p:cNvSpPr>
              <p:nvPr/>
            </p:nvSpPr>
            <p:spPr bwMode="auto">
              <a:xfrm>
                <a:off x="474" y="2400"/>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61" name="Group 168"/>
            <p:cNvGrpSpPr>
              <a:grpSpLocks/>
            </p:cNvGrpSpPr>
            <p:nvPr/>
          </p:nvGrpSpPr>
          <p:grpSpPr bwMode="auto">
            <a:xfrm>
              <a:off x="1212" y="2401"/>
              <a:ext cx="352" cy="200"/>
              <a:chOff x="795" y="2400"/>
              <a:chExt cx="321" cy="384"/>
            </a:xfrm>
          </p:grpSpPr>
          <p:sp>
            <p:nvSpPr>
              <p:cNvPr id="25837" name="Rectangle 169"/>
              <p:cNvSpPr>
                <a:spLocks noChangeArrowheads="1"/>
              </p:cNvSpPr>
              <p:nvPr/>
            </p:nvSpPr>
            <p:spPr bwMode="auto">
              <a:xfrm>
                <a:off x="838" y="2400"/>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2</a:t>
                </a:r>
                <a:endParaRPr lang="en-US" altLang="zh-CN" sz="1600" b="1">
                  <a:latin typeface="Times New Roman" pitchFamily="18" charset="0"/>
                </a:endParaRPr>
              </a:p>
              <a:p>
                <a:endParaRPr lang="en-US" altLang="zh-CN" sz="1600" b="1">
                  <a:latin typeface="Times New Roman" pitchFamily="18" charset="0"/>
                </a:endParaRPr>
              </a:p>
            </p:txBody>
          </p:sp>
          <p:sp>
            <p:nvSpPr>
              <p:cNvPr id="25838" name="Rectangle 170"/>
              <p:cNvSpPr>
                <a:spLocks noChangeArrowheads="1"/>
              </p:cNvSpPr>
              <p:nvPr/>
            </p:nvSpPr>
            <p:spPr bwMode="auto">
              <a:xfrm>
                <a:off x="795" y="2400"/>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62" name="Group 171"/>
            <p:cNvGrpSpPr>
              <a:grpSpLocks/>
            </p:cNvGrpSpPr>
            <p:nvPr/>
          </p:nvGrpSpPr>
          <p:grpSpPr bwMode="auto">
            <a:xfrm>
              <a:off x="1564" y="2401"/>
              <a:ext cx="353" cy="200"/>
              <a:chOff x="1116" y="2400"/>
              <a:chExt cx="322" cy="384"/>
            </a:xfrm>
          </p:grpSpPr>
          <p:sp>
            <p:nvSpPr>
              <p:cNvPr id="25835" name="Rectangle 172"/>
              <p:cNvSpPr>
                <a:spLocks noChangeArrowheads="1"/>
              </p:cNvSpPr>
              <p:nvPr/>
            </p:nvSpPr>
            <p:spPr bwMode="auto">
              <a:xfrm>
                <a:off x="1159" y="2400"/>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2</a:t>
                </a:r>
                <a:endParaRPr lang="en-US" altLang="zh-CN" sz="1600" b="1">
                  <a:latin typeface="Times New Roman" pitchFamily="18" charset="0"/>
                </a:endParaRPr>
              </a:p>
              <a:p>
                <a:endParaRPr lang="en-US" altLang="zh-CN" sz="1600" b="1">
                  <a:latin typeface="Times New Roman" pitchFamily="18" charset="0"/>
                </a:endParaRPr>
              </a:p>
            </p:txBody>
          </p:sp>
          <p:sp>
            <p:nvSpPr>
              <p:cNvPr id="25836" name="Rectangle 173"/>
              <p:cNvSpPr>
                <a:spLocks noChangeArrowheads="1"/>
              </p:cNvSpPr>
              <p:nvPr/>
            </p:nvSpPr>
            <p:spPr bwMode="auto">
              <a:xfrm>
                <a:off x="1116" y="2400"/>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63" name="Group 174"/>
            <p:cNvGrpSpPr>
              <a:grpSpLocks/>
            </p:cNvGrpSpPr>
            <p:nvPr/>
          </p:nvGrpSpPr>
          <p:grpSpPr bwMode="auto">
            <a:xfrm>
              <a:off x="1917" y="2401"/>
              <a:ext cx="351" cy="200"/>
              <a:chOff x="1438" y="2400"/>
              <a:chExt cx="321" cy="384"/>
            </a:xfrm>
          </p:grpSpPr>
          <p:sp>
            <p:nvSpPr>
              <p:cNvPr id="25833" name="Rectangle 175"/>
              <p:cNvSpPr>
                <a:spLocks noChangeArrowheads="1"/>
              </p:cNvSpPr>
              <p:nvPr/>
            </p:nvSpPr>
            <p:spPr bwMode="auto">
              <a:xfrm>
                <a:off x="1481" y="2400"/>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2</a:t>
                </a:r>
                <a:endParaRPr lang="en-US" altLang="zh-CN" sz="1600" b="1">
                  <a:latin typeface="Times New Roman" pitchFamily="18" charset="0"/>
                </a:endParaRPr>
              </a:p>
              <a:p>
                <a:endParaRPr lang="en-US" altLang="zh-CN" sz="1600" b="1">
                  <a:latin typeface="Times New Roman" pitchFamily="18" charset="0"/>
                </a:endParaRPr>
              </a:p>
            </p:txBody>
          </p:sp>
          <p:sp>
            <p:nvSpPr>
              <p:cNvPr id="25834" name="Rectangle 176"/>
              <p:cNvSpPr>
                <a:spLocks noChangeArrowheads="1"/>
              </p:cNvSpPr>
              <p:nvPr/>
            </p:nvSpPr>
            <p:spPr bwMode="auto">
              <a:xfrm>
                <a:off x="1438" y="2400"/>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64" name="Group 177"/>
            <p:cNvGrpSpPr>
              <a:grpSpLocks/>
            </p:cNvGrpSpPr>
            <p:nvPr/>
          </p:nvGrpSpPr>
          <p:grpSpPr bwMode="auto">
            <a:xfrm>
              <a:off x="2268" y="2401"/>
              <a:ext cx="353" cy="200"/>
              <a:chOff x="1759" y="2400"/>
              <a:chExt cx="322" cy="384"/>
            </a:xfrm>
          </p:grpSpPr>
          <p:sp>
            <p:nvSpPr>
              <p:cNvPr id="25831" name="Rectangle 178"/>
              <p:cNvSpPr>
                <a:spLocks noChangeArrowheads="1"/>
              </p:cNvSpPr>
              <p:nvPr/>
            </p:nvSpPr>
            <p:spPr bwMode="auto">
              <a:xfrm>
                <a:off x="1802" y="2400"/>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2</a:t>
                </a:r>
                <a:endParaRPr lang="en-US" altLang="zh-CN" sz="1600" b="1">
                  <a:latin typeface="Times New Roman" pitchFamily="18" charset="0"/>
                </a:endParaRPr>
              </a:p>
              <a:p>
                <a:endParaRPr lang="en-US" altLang="zh-CN" sz="1600" b="1">
                  <a:latin typeface="Times New Roman" pitchFamily="18" charset="0"/>
                </a:endParaRPr>
              </a:p>
            </p:txBody>
          </p:sp>
          <p:sp>
            <p:nvSpPr>
              <p:cNvPr id="25832" name="Rectangle 179"/>
              <p:cNvSpPr>
                <a:spLocks noChangeArrowheads="1"/>
              </p:cNvSpPr>
              <p:nvPr/>
            </p:nvSpPr>
            <p:spPr bwMode="auto">
              <a:xfrm>
                <a:off x="1759" y="2400"/>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65" name="Group 180"/>
            <p:cNvGrpSpPr>
              <a:grpSpLocks/>
            </p:cNvGrpSpPr>
            <p:nvPr/>
          </p:nvGrpSpPr>
          <p:grpSpPr bwMode="auto">
            <a:xfrm>
              <a:off x="2621" y="2401"/>
              <a:ext cx="352" cy="200"/>
              <a:chOff x="2081" y="2400"/>
              <a:chExt cx="321" cy="384"/>
            </a:xfrm>
          </p:grpSpPr>
          <p:sp>
            <p:nvSpPr>
              <p:cNvPr id="25829" name="Rectangle 181"/>
              <p:cNvSpPr>
                <a:spLocks noChangeArrowheads="1"/>
              </p:cNvSpPr>
              <p:nvPr/>
            </p:nvSpPr>
            <p:spPr bwMode="auto">
              <a:xfrm>
                <a:off x="2124" y="2400"/>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2</a:t>
                </a:r>
                <a:endParaRPr lang="en-US" altLang="zh-CN" sz="1600" b="1">
                  <a:latin typeface="Times New Roman" pitchFamily="18" charset="0"/>
                </a:endParaRPr>
              </a:p>
              <a:p>
                <a:endParaRPr lang="en-US" altLang="zh-CN" sz="1600" b="1">
                  <a:latin typeface="Times New Roman" pitchFamily="18" charset="0"/>
                </a:endParaRPr>
              </a:p>
            </p:txBody>
          </p:sp>
          <p:sp>
            <p:nvSpPr>
              <p:cNvPr id="25830" name="Rectangle 182"/>
              <p:cNvSpPr>
                <a:spLocks noChangeArrowheads="1"/>
              </p:cNvSpPr>
              <p:nvPr/>
            </p:nvSpPr>
            <p:spPr bwMode="auto">
              <a:xfrm>
                <a:off x="2081" y="2400"/>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66" name="Group 183"/>
            <p:cNvGrpSpPr>
              <a:grpSpLocks/>
            </p:cNvGrpSpPr>
            <p:nvPr/>
          </p:nvGrpSpPr>
          <p:grpSpPr bwMode="auto">
            <a:xfrm>
              <a:off x="2973" y="2401"/>
              <a:ext cx="353" cy="200"/>
              <a:chOff x="2402" y="2400"/>
              <a:chExt cx="322" cy="384"/>
            </a:xfrm>
          </p:grpSpPr>
          <p:sp>
            <p:nvSpPr>
              <p:cNvPr id="25827" name="Rectangle 184"/>
              <p:cNvSpPr>
                <a:spLocks noChangeArrowheads="1"/>
              </p:cNvSpPr>
              <p:nvPr/>
            </p:nvSpPr>
            <p:spPr bwMode="auto">
              <a:xfrm>
                <a:off x="2445" y="2400"/>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28" name="Rectangle 185"/>
              <p:cNvSpPr>
                <a:spLocks noChangeArrowheads="1"/>
              </p:cNvSpPr>
              <p:nvPr/>
            </p:nvSpPr>
            <p:spPr bwMode="auto">
              <a:xfrm>
                <a:off x="2402" y="2400"/>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67" name="Group 186"/>
            <p:cNvGrpSpPr>
              <a:grpSpLocks/>
            </p:cNvGrpSpPr>
            <p:nvPr/>
          </p:nvGrpSpPr>
          <p:grpSpPr bwMode="auto">
            <a:xfrm>
              <a:off x="3326" y="2401"/>
              <a:ext cx="351" cy="200"/>
              <a:chOff x="2724" y="2400"/>
              <a:chExt cx="321" cy="384"/>
            </a:xfrm>
          </p:grpSpPr>
          <p:sp>
            <p:nvSpPr>
              <p:cNvPr id="25825" name="Rectangle 187"/>
              <p:cNvSpPr>
                <a:spLocks noChangeArrowheads="1"/>
              </p:cNvSpPr>
              <p:nvPr/>
            </p:nvSpPr>
            <p:spPr bwMode="auto">
              <a:xfrm>
                <a:off x="2767" y="2400"/>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26" name="Rectangle 188"/>
              <p:cNvSpPr>
                <a:spLocks noChangeArrowheads="1"/>
              </p:cNvSpPr>
              <p:nvPr/>
            </p:nvSpPr>
            <p:spPr bwMode="auto">
              <a:xfrm>
                <a:off x="2724" y="2400"/>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68" name="Group 189"/>
            <p:cNvGrpSpPr>
              <a:grpSpLocks/>
            </p:cNvGrpSpPr>
            <p:nvPr/>
          </p:nvGrpSpPr>
          <p:grpSpPr bwMode="auto">
            <a:xfrm>
              <a:off x="3677" y="2401"/>
              <a:ext cx="353" cy="200"/>
              <a:chOff x="3045" y="2400"/>
              <a:chExt cx="322" cy="384"/>
            </a:xfrm>
          </p:grpSpPr>
          <p:sp>
            <p:nvSpPr>
              <p:cNvPr id="25823" name="Rectangle 190"/>
              <p:cNvSpPr>
                <a:spLocks noChangeArrowheads="1"/>
              </p:cNvSpPr>
              <p:nvPr/>
            </p:nvSpPr>
            <p:spPr bwMode="auto">
              <a:xfrm>
                <a:off x="3088" y="2400"/>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24" name="Rectangle 191"/>
              <p:cNvSpPr>
                <a:spLocks noChangeArrowheads="1"/>
              </p:cNvSpPr>
              <p:nvPr/>
            </p:nvSpPr>
            <p:spPr bwMode="auto">
              <a:xfrm>
                <a:off x="3045" y="2400"/>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69" name="Group 192"/>
            <p:cNvGrpSpPr>
              <a:grpSpLocks/>
            </p:cNvGrpSpPr>
            <p:nvPr/>
          </p:nvGrpSpPr>
          <p:grpSpPr bwMode="auto">
            <a:xfrm>
              <a:off x="341" y="2601"/>
              <a:ext cx="519" cy="199"/>
              <a:chOff x="0" y="2784"/>
              <a:chExt cx="474" cy="384"/>
            </a:xfrm>
          </p:grpSpPr>
          <p:sp>
            <p:nvSpPr>
              <p:cNvPr id="25821" name="Rectangle 193"/>
              <p:cNvSpPr>
                <a:spLocks noChangeArrowheads="1"/>
              </p:cNvSpPr>
              <p:nvPr/>
            </p:nvSpPr>
            <p:spPr bwMode="auto">
              <a:xfrm>
                <a:off x="43" y="2784"/>
                <a:ext cx="3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5</a:t>
                </a:r>
              </a:p>
              <a:p>
                <a:endParaRPr lang="en-US" altLang="zh-CN" sz="1600" b="1">
                  <a:latin typeface="Times New Roman" pitchFamily="18" charset="0"/>
                </a:endParaRPr>
              </a:p>
            </p:txBody>
          </p:sp>
          <p:sp>
            <p:nvSpPr>
              <p:cNvPr id="25822" name="Rectangle 194"/>
              <p:cNvSpPr>
                <a:spLocks noChangeArrowheads="1"/>
              </p:cNvSpPr>
              <p:nvPr/>
            </p:nvSpPr>
            <p:spPr bwMode="auto">
              <a:xfrm>
                <a:off x="0" y="2784"/>
                <a:ext cx="4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70" name="Group 195"/>
            <p:cNvGrpSpPr>
              <a:grpSpLocks/>
            </p:cNvGrpSpPr>
            <p:nvPr/>
          </p:nvGrpSpPr>
          <p:grpSpPr bwMode="auto">
            <a:xfrm>
              <a:off x="860" y="2601"/>
              <a:ext cx="352" cy="199"/>
              <a:chOff x="474" y="2784"/>
              <a:chExt cx="321" cy="384"/>
            </a:xfrm>
          </p:grpSpPr>
          <p:sp>
            <p:nvSpPr>
              <p:cNvPr id="25819" name="Rectangle 196"/>
              <p:cNvSpPr>
                <a:spLocks noChangeArrowheads="1"/>
              </p:cNvSpPr>
              <p:nvPr/>
            </p:nvSpPr>
            <p:spPr bwMode="auto">
              <a:xfrm>
                <a:off x="517" y="2784"/>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20" name="Rectangle 197"/>
              <p:cNvSpPr>
                <a:spLocks noChangeArrowheads="1"/>
              </p:cNvSpPr>
              <p:nvPr/>
            </p:nvSpPr>
            <p:spPr bwMode="auto">
              <a:xfrm>
                <a:off x="474" y="2784"/>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71" name="Group 198"/>
            <p:cNvGrpSpPr>
              <a:grpSpLocks/>
            </p:cNvGrpSpPr>
            <p:nvPr/>
          </p:nvGrpSpPr>
          <p:grpSpPr bwMode="auto">
            <a:xfrm>
              <a:off x="1212" y="2601"/>
              <a:ext cx="352" cy="199"/>
              <a:chOff x="795" y="2784"/>
              <a:chExt cx="321" cy="384"/>
            </a:xfrm>
          </p:grpSpPr>
          <p:sp>
            <p:nvSpPr>
              <p:cNvPr id="25817" name="Rectangle 199"/>
              <p:cNvSpPr>
                <a:spLocks noChangeArrowheads="1"/>
              </p:cNvSpPr>
              <p:nvPr/>
            </p:nvSpPr>
            <p:spPr bwMode="auto">
              <a:xfrm>
                <a:off x="838" y="2784"/>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18" name="Rectangle 200"/>
              <p:cNvSpPr>
                <a:spLocks noChangeArrowheads="1"/>
              </p:cNvSpPr>
              <p:nvPr/>
            </p:nvSpPr>
            <p:spPr bwMode="auto">
              <a:xfrm>
                <a:off x="795" y="2784"/>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72" name="Group 201"/>
            <p:cNvGrpSpPr>
              <a:grpSpLocks/>
            </p:cNvGrpSpPr>
            <p:nvPr/>
          </p:nvGrpSpPr>
          <p:grpSpPr bwMode="auto">
            <a:xfrm>
              <a:off x="1564" y="2601"/>
              <a:ext cx="353" cy="199"/>
              <a:chOff x="1116" y="2784"/>
              <a:chExt cx="322" cy="384"/>
            </a:xfrm>
          </p:grpSpPr>
          <p:sp>
            <p:nvSpPr>
              <p:cNvPr id="25815" name="Rectangle 202"/>
              <p:cNvSpPr>
                <a:spLocks noChangeArrowheads="1"/>
              </p:cNvSpPr>
              <p:nvPr/>
            </p:nvSpPr>
            <p:spPr bwMode="auto">
              <a:xfrm>
                <a:off x="1159" y="2784"/>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16" name="Rectangle 203"/>
              <p:cNvSpPr>
                <a:spLocks noChangeArrowheads="1"/>
              </p:cNvSpPr>
              <p:nvPr/>
            </p:nvSpPr>
            <p:spPr bwMode="auto">
              <a:xfrm>
                <a:off x="1116" y="2784"/>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73" name="Group 204"/>
            <p:cNvGrpSpPr>
              <a:grpSpLocks/>
            </p:cNvGrpSpPr>
            <p:nvPr/>
          </p:nvGrpSpPr>
          <p:grpSpPr bwMode="auto">
            <a:xfrm>
              <a:off x="1917" y="2601"/>
              <a:ext cx="351" cy="199"/>
              <a:chOff x="1438" y="2784"/>
              <a:chExt cx="321" cy="384"/>
            </a:xfrm>
          </p:grpSpPr>
          <p:sp>
            <p:nvSpPr>
              <p:cNvPr id="25813" name="Rectangle 205"/>
              <p:cNvSpPr>
                <a:spLocks noChangeArrowheads="1"/>
              </p:cNvSpPr>
              <p:nvPr/>
            </p:nvSpPr>
            <p:spPr bwMode="auto">
              <a:xfrm>
                <a:off x="1481" y="2784"/>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14" name="Rectangle 206"/>
              <p:cNvSpPr>
                <a:spLocks noChangeArrowheads="1"/>
              </p:cNvSpPr>
              <p:nvPr/>
            </p:nvSpPr>
            <p:spPr bwMode="auto">
              <a:xfrm>
                <a:off x="1438" y="2784"/>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74" name="Group 207"/>
            <p:cNvGrpSpPr>
              <a:grpSpLocks/>
            </p:cNvGrpSpPr>
            <p:nvPr/>
          </p:nvGrpSpPr>
          <p:grpSpPr bwMode="auto">
            <a:xfrm>
              <a:off x="2268" y="2601"/>
              <a:ext cx="353" cy="199"/>
              <a:chOff x="1759" y="2784"/>
              <a:chExt cx="322" cy="384"/>
            </a:xfrm>
          </p:grpSpPr>
          <p:sp>
            <p:nvSpPr>
              <p:cNvPr id="25811" name="Rectangle 208"/>
              <p:cNvSpPr>
                <a:spLocks noChangeArrowheads="1"/>
              </p:cNvSpPr>
              <p:nvPr/>
            </p:nvSpPr>
            <p:spPr bwMode="auto">
              <a:xfrm>
                <a:off x="1802" y="2784"/>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S</a:t>
                </a:r>
                <a:r>
                  <a:rPr lang="en-US" altLang="zh-CN" sz="1600" b="1" baseline="-30000">
                    <a:latin typeface="Times New Roman" pitchFamily="18" charset="0"/>
                  </a:rPr>
                  <a:t>8</a:t>
                </a:r>
                <a:endParaRPr lang="en-US" altLang="zh-CN" sz="1600" b="1">
                  <a:latin typeface="Times New Roman" pitchFamily="18" charset="0"/>
                </a:endParaRPr>
              </a:p>
              <a:p>
                <a:endParaRPr lang="en-US" altLang="zh-CN" sz="1600" b="1">
                  <a:latin typeface="Times New Roman" pitchFamily="18" charset="0"/>
                </a:endParaRPr>
              </a:p>
            </p:txBody>
          </p:sp>
          <p:sp>
            <p:nvSpPr>
              <p:cNvPr id="25812" name="Rectangle 209"/>
              <p:cNvSpPr>
                <a:spLocks noChangeArrowheads="1"/>
              </p:cNvSpPr>
              <p:nvPr/>
            </p:nvSpPr>
            <p:spPr bwMode="auto">
              <a:xfrm>
                <a:off x="1759" y="2784"/>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75" name="Group 210"/>
            <p:cNvGrpSpPr>
              <a:grpSpLocks/>
            </p:cNvGrpSpPr>
            <p:nvPr/>
          </p:nvGrpSpPr>
          <p:grpSpPr bwMode="auto">
            <a:xfrm>
              <a:off x="2621" y="2601"/>
              <a:ext cx="352" cy="199"/>
              <a:chOff x="2081" y="2784"/>
              <a:chExt cx="321" cy="384"/>
            </a:xfrm>
          </p:grpSpPr>
          <p:sp>
            <p:nvSpPr>
              <p:cNvPr id="25809" name="Rectangle 211"/>
              <p:cNvSpPr>
                <a:spLocks noChangeArrowheads="1"/>
              </p:cNvSpPr>
              <p:nvPr/>
            </p:nvSpPr>
            <p:spPr bwMode="auto">
              <a:xfrm>
                <a:off x="2124" y="2784"/>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10" name="Rectangle 212"/>
              <p:cNvSpPr>
                <a:spLocks noChangeArrowheads="1"/>
              </p:cNvSpPr>
              <p:nvPr/>
            </p:nvSpPr>
            <p:spPr bwMode="auto">
              <a:xfrm>
                <a:off x="2081" y="2784"/>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76" name="Group 213"/>
            <p:cNvGrpSpPr>
              <a:grpSpLocks/>
            </p:cNvGrpSpPr>
            <p:nvPr/>
          </p:nvGrpSpPr>
          <p:grpSpPr bwMode="auto">
            <a:xfrm>
              <a:off x="2973" y="2601"/>
              <a:ext cx="353" cy="199"/>
              <a:chOff x="2402" y="2784"/>
              <a:chExt cx="322" cy="384"/>
            </a:xfrm>
          </p:grpSpPr>
          <p:sp>
            <p:nvSpPr>
              <p:cNvPr id="25807" name="Rectangle 214"/>
              <p:cNvSpPr>
                <a:spLocks noChangeArrowheads="1"/>
              </p:cNvSpPr>
              <p:nvPr/>
            </p:nvSpPr>
            <p:spPr bwMode="auto">
              <a:xfrm>
                <a:off x="2445" y="2784"/>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08" name="Rectangle 215"/>
              <p:cNvSpPr>
                <a:spLocks noChangeArrowheads="1"/>
              </p:cNvSpPr>
              <p:nvPr/>
            </p:nvSpPr>
            <p:spPr bwMode="auto">
              <a:xfrm>
                <a:off x="2402" y="2784"/>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77" name="Group 216"/>
            <p:cNvGrpSpPr>
              <a:grpSpLocks/>
            </p:cNvGrpSpPr>
            <p:nvPr/>
          </p:nvGrpSpPr>
          <p:grpSpPr bwMode="auto">
            <a:xfrm>
              <a:off x="3326" y="2601"/>
              <a:ext cx="351" cy="199"/>
              <a:chOff x="2724" y="2784"/>
              <a:chExt cx="321" cy="384"/>
            </a:xfrm>
          </p:grpSpPr>
          <p:sp>
            <p:nvSpPr>
              <p:cNvPr id="25805" name="Rectangle 217"/>
              <p:cNvSpPr>
                <a:spLocks noChangeArrowheads="1"/>
              </p:cNvSpPr>
              <p:nvPr/>
            </p:nvSpPr>
            <p:spPr bwMode="auto">
              <a:xfrm>
                <a:off x="2767" y="2784"/>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806" name="Rectangle 218"/>
              <p:cNvSpPr>
                <a:spLocks noChangeArrowheads="1"/>
              </p:cNvSpPr>
              <p:nvPr/>
            </p:nvSpPr>
            <p:spPr bwMode="auto">
              <a:xfrm>
                <a:off x="2724" y="2784"/>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78" name="Group 219"/>
            <p:cNvGrpSpPr>
              <a:grpSpLocks/>
            </p:cNvGrpSpPr>
            <p:nvPr/>
          </p:nvGrpSpPr>
          <p:grpSpPr bwMode="auto">
            <a:xfrm>
              <a:off x="3677" y="2601"/>
              <a:ext cx="353" cy="199"/>
              <a:chOff x="3045" y="2784"/>
              <a:chExt cx="322" cy="384"/>
            </a:xfrm>
          </p:grpSpPr>
          <p:sp>
            <p:nvSpPr>
              <p:cNvPr id="25803" name="Rectangle 220"/>
              <p:cNvSpPr>
                <a:spLocks noChangeArrowheads="1"/>
              </p:cNvSpPr>
              <p:nvPr/>
            </p:nvSpPr>
            <p:spPr bwMode="auto">
              <a:xfrm>
                <a:off x="3088" y="2784"/>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宋体" pitchFamily="2" charset="-122"/>
                  </a:rPr>
                  <a:t>7</a:t>
                </a:r>
                <a:endParaRPr lang="en-US" altLang="zh-CN" sz="1600" b="1"/>
              </a:p>
              <a:p>
                <a:endParaRPr lang="en-US" altLang="zh-CN" sz="1600" b="1">
                  <a:latin typeface="Times New Roman" pitchFamily="18" charset="0"/>
                </a:endParaRPr>
              </a:p>
            </p:txBody>
          </p:sp>
          <p:sp>
            <p:nvSpPr>
              <p:cNvPr id="25804" name="Rectangle 221"/>
              <p:cNvSpPr>
                <a:spLocks noChangeArrowheads="1"/>
              </p:cNvSpPr>
              <p:nvPr/>
            </p:nvSpPr>
            <p:spPr bwMode="auto">
              <a:xfrm>
                <a:off x="3045" y="2784"/>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79" name="Group 222"/>
            <p:cNvGrpSpPr>
              <a:grpSpLocks/>
            </p:cNvGrpSpPr>
            <p:nvPr/>
          </p:nvGrpSpPr>
          <p:grpSpPr bwMode="auto">
            <a:xfrm>
              <a:off x="341" y="2800"/>
              <a:ext cx="519" cy="200"/>
              <a:chOff x="0" y="3168"/>
              <a:chExt cx="474" cy="384"/>
            </a:xfrm>
          </p:grpSpPr>
          <p:sp>
            <p:nvSpPr>
              <p:cNvPr id="25801" name="Rectangle 223"/>
              <p:cNvSpPr>
                <a:spLocks noChangeArrowheads="1"/>
              </p:cNvSpPr>
              <p:nvPr/>
            </p:nvSpPr>
            <p:spPr bwMode="auto">
              <a:xfrm>
                <a:off x="43" y="3168"/>
                <a:ext cx="3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6</a:t>
                </a:r>
              </a:p>
              <a:p>
                <a:endParaRPr lang="en-US" altLang="zh-CN" sz="1600" b="1">
                  <a:latin typeface="Times New Roman" pitchFamily="18" charset="0"/>
                </a:endParaRPr>
              </a:p>
            </p:txBody>
          </p:sp>
          <p:sp>
            <p:nvSpPr>
              <p:cNvPr id="25802" name="Rectangle 224"/>
              <p:cNvSpPr>
                <a:spLocks noChangeArrowheads="1"/>
              </p:cNvSpPr>
              <p:nvPr/>
            </p:nvSpPr>
            <p:spPr bwMode="auto">
              <a:xfrm>
                <a:off x="0" y="3168"/>
                <a:ext cx="4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80" name="Group 225"/>
            <p:cNvGrpSpPr>
              <a:grpSpLocks/>
            </p:cNvGrpSpPr>
            <p:nvPr/>
          </p:nvGrpSpPr>
          <p:grpSpPr bwMode="auto">
            <a:xfrm>
              <a:off x="860" y="2800"/>
              <a:ext cx="352" cy="200"/>
              <a:chOff x="474" y="3168"/>
              <a:chExt cx="321" cy="384"/>
            </a:xfrm>
          </p:grpSpPr>
          <p:sp>
            <p:nvSpPr>
              <p:cNvPr id="25799" name="Rectangle 226"/>
              <p:cNvSpPr>
                <a:spLocks noChangeArrowheads="1"/>
              </p:cNvSpPr>
              <p:nvPr/>
            </p:nvSpPr>
            <p:spPr bwMode="auto">
              <a:xfrm>
                <a:off x="517" y="3168"/>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3</a:t>
                </a:r>
                <a:endParaRPr lang="en-US" altLang="zh-CN" sz="1600" b="1">
                  <a:latin typeface="Times New Roman" pitchFamily="18" charset="0"/>
                </a:endParaRPr>
              </a:p>
              <a:p>
                <a:endParaRPr lang="en-US" altLang="zh-CN" sz="1600" b="1">
                  <a:latin typeface="Times New Roman" pitchFamily="18" charset="0"/>
                </a:endParaRPr>
              </a:p>
            </p:txBody>
          </p:sp>
          <p:sp>
            <p:nvSpPr>
              <p:cNvPr id="25800" name="Rectangle 227"/>
              <p:cNvSpPr>
                <a:spLocks noChangeArrowheads="1"/>
              </p:cNvSpPr>
              <p:nvPr/>
            </p:nvSpPr>
            <p:spPr bwMode="auto">
              <a:xfrm>
                <a:off x="474" y="3168"/>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81" name="Group 228"/>
            <p:cNvGrpSpPr>
              <a:grpSpLocks/>
            </p:cNvGrpSpPr>
            <p:nvPr/>
          </p:nvGrpSpPr>
          <p:grpSpPr bwMode="auto">
            <a:xfrm>
              <a:off x="1212" y="2800"/>
              <a:ext cx="352" cy="200"/>
              <a:chOff x="795" y="3168"/>
              <a:chExt cx="321" cy="384"/>
            </a:xfrm>
          </p:grpSpPr>
          <p:sp>
            <p:nvSpPr>
              <p:cNvPr id="25797" name="Rectangle 229"/>
              <p:cNvSpPr>
                <a:spLocks noChangeArrowheads="1"/>
              </p:cNvSpPr>
              <p:nvPr/>
            </p:nvSpPr>
            <p:spPr bwMode="auto">
              <a:xfrm>
                <a:off x="838" y="3168"/>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3</a:t>
                </a:r>
                <a:endParaRPr lang="en-US" altLang="zh-CN" sz="1600" b="1">
                  <a:latin typeface="Times New Roman" pitchFamily="18" charset="0"/>
                </a:endParaRPr>
              </a:p>
              <a:p>
                <a:endParaRPr lang="en-US" altLang="zh-CN" sz="1600" b="1">
                  <a:latin typeface="Times New Roman" pitchFamily="18" charset="0"/>
                </a:endParaRPr>
              </a:p>
            </p:txBody>
          </p:sp>
          <p:sp>
            <p:nvSpPr>
              <p:cNvPr id="25798" name="Rectangle 230"/>
              <p:cNvSpPr>
                <a:spLocks noChangeArrowheads="1"/>
              </p:cNvSpPr>
              <p:nvPr/>
            </p:nvSpPr>
            <p:spPr bwMode="auto">
              <a:xfrm>
                <a:off x="795" y="3168"/>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82" name="Group 231"/>
            <p:cNvGrpSpPr>
              <a:grpSpLocks/>
            </p:cNvGrpSpPr>
            <p:nvPr/>
          </p:nvGrpSpPr>
          <p:grpSpPr bwMode="auto">
            <a:xfrm>
              <a:off x="1564" y="2800"/>
              <a:ext cx="353" cy="200"/>
              <a:chOff x="1116" y="3168"/>
              <a:chExt cx="322" cy="384"/>
            </a:xfrm>
          </p:grpSpPr>
          <p:sp>
            <p:nvSpPr>
              <p:cNvPr id="25795" name="Rectangle 232"/>
              <p:cNvSpPr>
                <a:spLocks noChangeArrowheads="1"/>
              </p:cNvSpPr>
              <p:nvPr/>
            </p:nvSpPr>
            <p:spPr bwMode="auto">
              <a:xfrm>
                <a:off x="1159" y="3168"/>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3</a:t>
                </a:r>
                <a:endParaRPr lang="en-US" altLang="zh-CN" sz="1600" b="1">
                  <a:latin typeface="Times New Roman" pitchFamily="18" charset="0"/>
                </a:endParaRPr>
              </a:p>
              <a:p>
                <a:endParaRPr lang="en-US" altLang="zh-CN" sz="1600" b="1">
                  <a:latin typeface="Times New Roman" pitchFamily="18" charset="0"/>
                </a:endParaRPr>
              </a:p>
            </p:txBody>
          </p:sp>
          <p:sp>
            <p:nvSpPr>
              <p:cNvPr id="25796" name="Rectangle 233"/>
              <p:cNvSpPr>
                <a:spLocks noChangeArrowheads="1"/>
              </p:cNvSpPr>
              <p:nvPr/>
            </p:nvSpPr>
            <p:spPr bwMode="auto">
              <a:xfrm>
                <a:off x="1116" y="3168"/>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83" name="Group 234"/>
            <p:cNvGrpSpPr>
              <a:grpSpLocks/>
            </p:cNvGrpSpPr>
            <p:nvPr/>
          </p:nvGrpSpPr>
          <p:grpSpPr bwMode="auto">
            <a:xfrm>
              <a:off x="1917" y="2800"/>
              <a:ext cx="351" cy="200"/>
              <a:chOff x="1438" y="3168"/>
              <a:chExt cx="321" cy="384"/>
            </a:xfrm>
          </p:grpSpPr>
          <p:sp>
            <p:nvSpPr>
              <p:cNvPr id="25793" name="Rectangle 235"/>
              <p:cNvSpPr>
                <a:spLocks noChangeArrowheads="1"/>
              </p:cNvSpPr>
              <p:nvPr/>
            </p:nvSpPr>
            <p:spPr bwMode="auto">
              <a:xfrm>
                <a:off x="1481" y="3168"/>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3</a:t>
                </a:r>
                <a:endParaRPr lang="en-US" altLang="zh-CN" sz="1600" b="1">
                  <a:latin typeface="Times New Roman" pitchFamily="18" charset="0"/>
                </a:endParaRPr>
              </a:p>
              <a:p>
                <a:endParaRPr lang="en-US" altLang="zh-CN" sz="1600" b="1">
                  <a:latin typeface="Times New Roman" pitchFamily="18" charset="0"/>
                </a:endParaRPr>
              </a:p>
            </p:txBody>
          </p:sp>
          <p:sp>
            <p:nvSpPr>
              <p:cNvPr id="25794" name="Rectangle 236"/>
              <p:cNvSpPr>
                <a:spLocks noChangeArrowheads="1"/>
              </p:cNvSpPr>
              <p:nvPr/>
            </p:nvSpPr>
            <p:spPr bwMode="auto">
              <a:xfrm>
                <a:off x="1438" y="3168"/>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84" name="Group 237"/>
            <p:cNvGrpSpPr>
              <a:grpSpLocks/>
            </p:cNvGrpSpPr>
            <p:nvPr/>
          </p:nvGrpSpPr>
          <p:grpSpPr bwMode="auto">
            <a:xfrm>
              <a:off x="2268" y="2800"/>
              <a:ext cx="353" cy="200"/>
              <a:chOff x="1759" y="3168"/>
              <a:chExt cx="322" cy="384"/>
            </a:xfrm>
          </p:grpSpPr>
          <p:sp>
            <p:nvSpPr>
              <p:cNvPr id="25791" name="Rectangle 238"/>
              <p:cNvSpPr>
                <a:spLocks noChangeArrowheads="1"/>
              </p:cNvSpPr>
              <p:nvPr/>
            </p:nvSpPr>
            <p:spPr bwMode="auto">
              <a:xfrm>
                <a:off x="1802" y="3168"/>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3</a:t>
                </a:r>
                <a:endParaRPr lang="en-US" altLang="zh-CN" sz="1600" b="1">
                  <a:latin typeface="Times New Roman" pitchFamily="18" charset="0"/>
                </a:endParaRPr>
              </a:p>
              <a:p>
                <a:endParaRPr lang="en-US" altLang="zh-CN" sz="1600" b="1">
                  <a:latin typeface="Times New Roman" pitchFamily="18" charset="0"/>
                </a:endParaRPr>
              </a:p>
            </p:txBody>
          </p:sp>
          <p:sp>
            <p:nvSpPr>
              <p:cNvPr id="25792" name="Rectangle 239"/>
              <p:cNvSpPr>
                <a:spLocks noChangeArrowheads="1"/>
              </p:cNvSpPr>
              <p:nvPr/>
            </p:nvSpPr>
            <p:spPr bwMode="auto">
              <a:xfrm>
                <a:off x="1759" y="3168"/>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85" name="Group 240"/>
            <p:cNvGrpSpPr>
              <a:grpSpLocks/>
            </p:cNvGrpSpPr>
            <p:nvPr/>
          </p:nvGrpSpPr>
          <p:grpSpPr bwMode="auto">
            <a:xfrm>
              <a:off x="2621" y="2800"/>
              <a:ext cx="352" cy="200"/>
              <a:chOff x="2081" y="3168"/>
              <a:chExt cx="321" cy="384"/>
            </a:xfrm>
          </p:grpSpPr>
          <p:sp>
            <p:nvSpPr>
              <p:cNvPr id="25789" name="Rectangle 241"/>
              <p:cNvSpPr>
                <a:spLocks noChangeArrowheads="1"/>
              </p:cNvSpPr>
              <p:nvPr/>
            </p:nvSpPr>
            <p:spPr bwMode="auto">
              <a:xfrm>
                <a:off x="2124" y="3168"/>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3</a:t>
                </a:r>
                <a:endParaRPr lang="en-US" altLang="zh-CN" sz="1600" b="1">
                  <a:latin typeface="Times New Roman" pitchFamily="18" charset="0"/>
                </a:endParaRPr>
              </a:p>
              <a:p>
                <a:endParaRPr lang="en-US" altLang="zh-CN" sz="1600" b="1">
                  <a:latin typeface="Times New Roman" pitchFamily="18" charset="0"/>
                </a:endParaRPr>
              </a:p>
            </p:txBody>
          </p:sp>
          <p:sp>
            <p:nvSpPr>
              <p:cNvPr id="25790" name="Rectangle 242"/>
              <p:cNvSpPr>
                <a:spLocks noChangeArrowheads="1"/>
              </p:cNvSpPr>
              <p:nvPr/>
            </p:nvSpPr>
            <p:spPr bwMode="auto">
              <a:xfrm>
                <a:off x="2081" y="3168"/>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86" name="Group 243"/>
            <p:cNvGrpSpPr>
              <a:grpSpLocks/>
            </p:cNvGrpSpPr>
            <p:nvPr/>
          </p:nvGrpSpPr>
          <p:grpSpPr bwMode="auto">
            <a:xfrm>
              <a:off x="2973" y="2800"/>
              <a:ext cx="353" cy="200"/>
              <a:chOff x="2402" y="3168"/>
              <a:chExt cx="322" cy="384"/>
            </a:xfrm>
          </p:grpSpPr>
          <p:sp>
            <p:nvSpPr>
              <p:cNvPr id="25787" name="Rectangle 244"/>
              <p:cNvSpPr>
                <a:spLocks noChangeArrowheads="1"/>
              </p:cNvSpPr>
              <p:nvPr/>
            </p:nvSpPr>
            <p:spPr bwMode="auto">
              <a:xfrm>
                <a:off x="2445" y="3168"/>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88" name="Rectangle 245"/>
              <p:cNvSpPr>
                <a:spLocks noChangeArrowheads="1"/>
              </p:cNvSpPr>
              <p:nvPr/>
            </p:nvSpPr>
            <p:spPr bwMode="auto">
              <a:xfrm>
                <a:off x="2402" y="3168"/>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87" name="Group 246"/>
            <p:cNvGrpSpPr>
              <a:grpSpLocks/>
            </p:cNvGrpSpPr>
            <p:nvPr/>
          </p:nvGrpSpPr>
          <p:grpSpPr bwMode="auto">
            <a:xfrm>
              <a:off x="3326" y="2800"/>
              <a:ext cx="351" cy="200"/>
              <a:chOff x="2724" y="3168"/>
              <a:chExt cx="321" cy="384"/>
            </a:xfrm>
          </p:grpSpPr>
          <p:sp>
            <p:nvSpPr>
              <p:cNvPr id="25785" name="Rectangle 247"/>
              <p:cNvSpPr>
                <a:spLocks noChangeArrowheads="1"/>
              </p:cNvSpPr>
              <p:nvPr/>
            </p:nvSpPr>
            <p:spPr bwMode="auto">
              <a:xfrm>
                <a:off x="2767" y="3168"/>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86" name="Rectangle 248"/>
              <p:cNvSpPr>
                <a:spLocks noChangeArrowheads="1"/>
              </p:cNvSpPr>
              <p:nvPr/>
            </p:nvSpPr>
            <p:spPr bwMode="auto">
              <a:xfrm>
                <a:off x="2724" y="3168"/>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88" name="Group 249"/>
            <p:cNvGrpSpPr>
              <a:grpSpLocks/>
            </p:cNvGrpSpPr>
            <p:nvPr/>
          </p:nvGrpSpPr>
          <p:grpSpPr bwMode="auto">
            <a:xfrm>
              <a:off x="3677" y="2800"/>
              <a:ext cx="353" cy="200"/>
              <a:chOff x="3045" y="3168"/>
              <a:chExt cx="322" cy="384"/>
            </a:xfrm>
          </p:grpSpPr>
          <p:sp>
            <p:nvSpPr>
              <p:cNvPr id="25783" name="Rectangle 250"/>
              <p:cNvSpPr>
                <a:spLocks noChangeArrowheads="1"/>
              </p:cNvSpPr>
              <p:nvPr/>
            </p:nvSpPr>
            <p:spPr bwMode="auto">
              <a:xfrm>
                <a:off x="3088" y="3168"/>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84" name="Rectangle 251"/>
              <p:cNvSpPr>
                <a:spLocks noChangeArrowheads="1"/>
              </p:cNvSpPr>
              <p:nvPr/>
            </p:nvSpPr>
            <p:spPr bwMode="auto">
              <a:xfrm>
                <a:off x="3045" y="3168"/>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89" name="Group 252"/>
            <p:cNvGrpSpPr>
              <a:grpSpLocks/>
            </p:cNvGrpSpPr>
            <p:nvPr/>
          </p:nvGrpSpPr>
          <p:grpSpPr bwMode="auto">
            <a:xfrm>
              <a:off x="341" y="3000"/>
              <a:ext cx="519" cy="200"/>
              <a:chOff x="0" y="3552"/>
              <a:chExt cx="474" cy="384"/>
            </a:xfrm>
          </p:grpSpPr>
          <p:sp>
            <p:nvSpPr>
              <p:cNvPr id="25781" name="Rectangle 253"/>
              <p:cNvSpPr>
                <a:spLocks noChangeArrowheads="1"/>
              </p:cNvSpPr>
              <p:nvPr/>
            </p:nvSpPr>
            <p:spPr bwMode="auto">
              <a:xfrm>
                <a:off x="43" y="3552"/>
                <a:ext cx="3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7</a:t>
                </a:r>
              </a:p>
              <a:p>
                <a:endParaRPr lang="en-US" altLang="zh-CN" sz="1600" b="1">
                  <a:latin typeface="Times New Roman" pitchFamily="18" charset="0"/>
                </a:endParaRPr>
              </a:p>
            </p:txBody>
          </p:sp>
          <p:sp>
            <p:nvSpPr>
              <p:cNvPr id="25782" name="Rectangle 254"/>
              <p:cNvSpPr>
                <a:spLocks noChangeArrowheads="1"/>
              </p:cNvSpPr>
              <p:nvPr/>
            </p:nvSpPr>
            <p:spPr bwMode="auto">
              <a:xfrm>
                <a:off x="0" y="3552"/>
                <a:ext cx="4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90" name="Group 255"/>
            <p:cNvGrpSpPr>
              <a:grpSpLocks/>
            </p:cNvGrpSpPr>
            <p:nvPr/>
          </p:nvGrpSpPr>
          <p:grpSpPr bwMode="auto">
            <a:xfrm>
              <a:off x="860" y="3000"/>
              <a:ext cx="352" cy="200"/>
              <a:chOff x="474" y="3552"/>
              <a:chExt cx="321" cy="384"/>
            </a:xfrm>
          </p:grpSpPr>
          <p:sp>
            <p:nvSpPr>
              <p:cNvPr id="25779" name="Rectangle 256"/>
              <p:cNvSpPr>
                <a:spLocks noChangeArrowheads="1"/>
              </p:cNvSpPr>
              <p:nvPr/>
            </p:nvSpPr>
            <p:spPr bwMode="auto">
              <a:xfrm>
                <a:off x="517" y="3552"/>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80" name="Rectangle 257"/>
              <p:cNvSpPr>
                <a:spLocks noChangeArrowheads="1"/>
              </p:cNvSpPr>
              <p:nvPr/>
            </p:nvSpPr>
            <p:spPr bwMode="auto">
              <a:xfrm>
                <a:off x="474" y="3552"/>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91" name="Group 258"/>
            <p:cNvGrpSpPr>
              <a:grpSpLocks/>
            </p:cNvGrpSpPr>
            <p:nvPr/>
          </p:nvGrpSpPr>
          <p:grpSpPr bwMode="auto">
            <a:xfrm>
              <a:off x="1212" y="3000"/>
              <a:ext cx="352" cy="200"/>
              <a:chOff x="795" y="3552"/>
              <a:chExt cx="321" cy="384"/>
            </a:xfrm>
          </p:grpSpPr>
          <p:sp>
            <p:nvSpPr>
              <p:cNvPr id="25777" name="Rectangle 259"/>
              <p:cNvSpPr>
                <a:spLocks noChangeArrowheads="1"/>
              </p:cNvSpPr>
              <p:nvPr/>
            </p:nvSpPr>
            <p:spPr bwMode="auto">
              <a:xfrm>
                <a:off x="838" y="3552"/>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78" name="Rectangle 260"/>
              <p:cNvSpPr>
                <a:spLocks noChangeArrowheads="1"/>
              </p:cNvSpPr>
              <p:nvPr/>
            </p:nvSpPr>
            <p:spPr bwMode="auto">
              <a:xfrm>
                <a:off x="795" y="3552"/>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92" name="Group 261"/>
            <p:cNvGrpSpPr>
              <a:grpSpLocks/>
            </p:cNvGrpSpPr>
            <p:nvPr/>
          </p:nvGrpSpPr>
          <p:grpSpPr bwMode="auto">
            <a:xfrm>
              <a:off x="1564" y="3000"/>
              <a:ext cx="353" cy="200"/>
              <a:chOff x="1116" y="3552"/>
              <a:chExt cx="322" cy="384"/>
            </a:xfrm>
          </p:grpSpPr>
          <p:sp>
            <p:nvSpPr>
              <p:cNvPr id="25775" name="Rectangle 262"/>
              <p:cNvSpPr>
                <a:spLocks noChangeArrowheads="1"/>
              </p:cNvSpPr>
              <p:nvPr/>
            </p:nvSpPr>
            <p:spPr bwMode="auto">
              <a:xfrm>
                <a:off x="1159" y="3552"/>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S</a:t>
                </a:r>
                <a:r>
                  <a:rPr lang="en-US" altLang="zh-CN" sz="1600" b="1" baseline="-30000">
                    <a:latin typeface="Times New Roman" pitchFamily="18" charset="0"/>
                  </a:rPr>
                  <a:t>9</a:t>
                </a:r>
                <a:endParaRPr lang="en-US" altLang="zh-CN" sz="1600" b="1">
                  <a:latin typeface="Times New Roman" pitchFamily="18" charset="0"/>
                </a:endParaRPr>
              </a:p>
              <a:p>
                <a:endParaRPr lang="en-US" altLang="zh-CN" sz="1600" b="1">
                  <a:latin typeface="Times New Roman" pitchFamily="18" charset="0"/>
                </a:endParaRPr>
              </a:p>
            </p:txBody>
          </p:sp>
          <p:sp>
            <p:nvSpPr>
              <p:cNvPr id="25776" name="Rectangle 263"/>
              <p:cNvSpPr>
                <a:spLocks noChangeArrowheads="1"/>
              </p:cNvSpPr>
              <p:nvPr/>
            </p:nvSpPr>
            <p:spPr bwMode="auto">
              <a:xfrm>
                <a:off x="1116" y="3552"/>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93" name="Group 264"/>
            <p:cNvGrpSpPr>
              <a:grpSpLocks/>
            </p:cNvGrpSpPr>
            <p:nvPr/>
          </p:nvGrpSpPr>
          <p:grpSpPr bwMode="auto">
            <a:xfrm>
              <a:off x="1917" y="3000"/>
              <a:ext cx="351" cy="200"/>
              <a:chOff x="1438" y="3552"/>
              <a:chExt cx="321" cy="384"/>
            </a:xfrm>
          </p:grpSpPr>
          <p:sp>
            <p:nvSpPr>
              <p:cNvPr id="25773" name="Rectangle 265"/>
              <p:cNvSpPr>
                <a:spLocks noChangeArrowheads="1"/>
              </p:cNvSpPr>
              <p:nvPr/>
            </p:nvSpPr>
            <p:spPr bwMode="auto">
              <a:xfrm>
                <a:off x="1481" y="3552"/>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74" name="Rectangle 266"/>
              <p:cNvSpPr>
                <a:spLocks noChangeArrowheads="1"/>
              </p:cNvSpPr>
              <p:nvPr/>
            </p:nvSpPr>
            <p:spPr bwMode="auto">
              <a:xfrm>
                <a:off x="1438" y="3552"/>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94" name="Group 267"/>
            <p:cNvGrpSpPr>
              <a:grpSpLocks/>
            </p:cNvGrpSpPr>
            <p:nvPr/>
          </p:nvGrpSpPr>
          <p:grpSpPr bwMode="auto">
            <a:xfrm>
              <a:off x="2268" y="3000"/>
              <a:ext cx="353" cy="200"/>
              <a:chOff x="1759" y="3552"/>
              <a:chExt cx="322" cy="384"/>
            </a:xfrm>
          </p:grpSpPr>
          <p:sp>
            <p:nvSpPr>
              <p:cNvPr id="25771" name="Rectangle 268"/>
              <p:cNvSpPr>
                <a:spLocks noChangeArrowheads="1"/>
              </p:cNvSpPr>
              <p:nvPr/>
            </p:nvSpPr>
            <p:spPr bwMode="auto">
              <a:xfrm>
                <a:off x="1802" y="3552"/>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72" name="Rectangle 269"/>
              <p:cNvSpPr>
                <a:spLocks noChangeArrowheads="1"/>
              </p:cNvSpPr>
              <p:nvPr/>
            </p:nvSpPr>
            <p:spPr bwMode="auto">
              <a:xfrm>
                <a:off x="1759" y="3552"/>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95" name="Group 270"/>
            <p:cNvGrpSpPr>
              <a:grpSpLocks/>
            </p:cNvGrpSpPr>
            <p:nvPr/>
          </p:nvGrpSpPr>
          <p:grpSpPr bwMode="auto">
            <a:xfrm>
              <a:off x="2621" y="3000"/>
              <a:ext cx="352" cy="200"/>
              <a:chOff x="2081" y="3552"/>
              <a:chExt cx="321" cy="384"/>
            </a:xfrm>
          </p:grpSpPr>
          <p:sp>
            <p:nvSpPr>
              <p:cNvPr id="25769" name="Rectangle 271"/>
              <p:cNvSpPr>
                <a:spLocks noChangeArrowheads="1"/>
              </p:cNvSpPr>
              <p:nvPr/>
            </p:nvSpPr>
            <p:spPr bwMode="auto">
              <a:xfrm>
                <a:off x="2124" y="3552"/>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70" name="Rectangle 272"/>
              <p:cNvSpPr>
                <a:spLocks noChangeArrowheads="1"/>
              </p:cNvSpPr>
              <p:nvPr/>
            </p:nvSpPr>
            <p:spPr bwMode="auto">
              <a:xfrm>
                <a:off x="2081" y="3552"/>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96" name="Group 273"/>
            <p:cNvGrpSpPr>
              <a:grpSpLocks/>
            </p:cNvGrpSpPr>
            <p:nvPr/>
          </p:nvGrpSpPr>
          <p:grpSpPr bwMode="auto">
            <a:xfrm>
              <a:off x="2973" y="3000"/>
              <a:ext cx="353" cy="200"/>
              <a:chOff x="2402" y="3552"/>
              <a:chExt cx="322" cy="384"/>
            </a:xfrm>
          </p:grpSpPr>
          <p:sp>
            <p:nvSpPr>
              <p:cNvPr id="25767" name="Rectangle 274"/>
              <p:cNvSpPr>
                <a:spLocks noChangeArrowheads="1"/>
              </p:cNvSpPr>
              <p:nvPr/>
            </p:nvSpPr>
            <p:spPr bwMode="auto">
              <a:xfrm>
                <a:off x="2445" y="3552"/>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68" name="Rectangle 275"/>
              <p:cNvSpPr>
                <a:spLocks noChangeArrowheads="1"/>
              </p:cNvSpPr>
              <p:nvPr/>
            </p:nvSpPr>
            <p:spPr bwMode="auto">
              <a:xfrm>
                <a:off x="2402" y="3552"/>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97" name="Group 276"/>
            <p:cNvGrpSpPr>
              <a:grpSpLocks/>
            </p:cNvGrpSpPr>
            <p:nvPr/>
          </p:nvGrpSpPr>
          <p:grpSpPr bwMode="auto">
            <a:xfrm>
              <a:off x="3326" y="3000"/>
              <a:ext cx="351" cy="200"/>
              <a:chOff x="2724" y="3552"/>
              <a:chExt cx="321" cy="384"/>
            </a:xfrm>
          </p:grpSpPr>
          <p:sp>
            <p:nvSpPr>
              <p:cNvPr id="25765" name="Rectangle 277"/>
              <p:cNvSpPr>
                <a:spLocks noChangeArrowheads="1"/>
              </p:cNvSpPr>
              <p:nvPr/>
            </p:nvSpPr>
            <p:spPr bwMode="auto">
              <a:xfrm>
                <a:off x="2767" y="3552"/>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66" name="Rectangle 278"/>
              <p:cNvSpPr>
                <a:spLocks noChangeArrowheads="1"/>
              </p:cNvSpPr>
              <p:nvPr/>
            </p:nvSpPr>
            <p:spPr bwMode="auto">
              <a:xfrm>
                <a:off x="2724" y="3552"/>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98" name="Group 279"/>
            <p:cNvGrpSpPr>
              <a:grpSpLocks/>
            </p:cNvGrpSpPr>
            <p:nvPr/>
          </p:nvGrpSpPr>
          <p:grpSpPr bwMode="auto">
            <a:xfrm>
              <a:off x="3677" y="3000"/>
              <a:ext cx="353" cy="200"/>
              <a:chOff x="3045" y="3552"/>
              <a:chExt cx="322" cy="384"/>
            </a:xfrm>
          </p:grpSpPr>
          <p:sp>
            <p:nvSpPr>
              <p:cNvPr id="25763" name="Rectangle 280"/>
              <p:cNvSpPr>
                <a:spLocks noChangeArrowheads="1"/>
              </p:cNvSpPr>
              <p:nvPr/>
            </p:nvSpPr>
            <p:spPr bwMode="auto">
              <a:xfrm>
                <a:off x="3088" y="3552"/>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64" name="Rectangle 281"/>
              <p:cNvSpPr>
                <a:spLocks noChangeArrowheads="1"/>
              </p:cNvSpPr>
              <p:nvPr/>
            </p:nvSpPr>
            <p:spPr bwMode="auto">
              <a:xfrm>
                <a:off x="3045" y="3552"/>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99" name="Group 282"/>
            <p:cNvGrpSpPr>
              <a:grpSpLocks/>
            </p:cNvGrpSpPr>
            <p:nvPr/>
          </p:nvGrpSpPr>
          <p:grpSpPr bwMode="auto">
            <a:xfrm>
              <a:off x="341" y="3200"/>
              <a:ext cx="519" cy="199"/>
              <a:chOff x="0" y="3936"/>
              <a:chExt cx="474" cy="384"/>
            </a:xfrm>
          </p:grpSpPr>
          <p:sp>
            <p:nvSpPr>
              <p:cNvPr id="25761" name="Rectangle 283"/>
              <p:cNvSpPr>
                <a:spLocks noChangeArrowheads="1"/>
              </p:cNvSpPr>
              <p:nvPr/>
            </p:nvSpPr>
            <p:spPr bwMode="auto">
              <a:xfrm>
                <a:off x="43" y="3936"/>
                <a:ext cx="3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8</a:t>
                </a:r>
              </a:p>
              <a:p>
                <a:endParaRPr lang="en-US" altLang="zh-CN" sz="1600" b="1">
                  <a:latin typeface="Times New Roman" pitchFamily="18" charset="0"/>
                </a:endParaRPr>
              </a:p>
            </p:txBody>
          </p:sp>
          <p:sp>
            <p:nvSpPr>
              <p:cNvPr id="25762" name="Rectangle 284"/>
              <p:cNvSpPr>
                <a:spLocks noChangeArrowheads="1"/>
              </p:cNvSpPr>
              <p:nvPr/>
            </p:nvSpPr>
            <p:spPr bwMode="auto">
              <a:xfrm>
                <a:off x="0" y="3936"/>
                <a:ext cx="4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00" name="Group 285"/>
            <p:cNvGrpSpPr>
              <a:grpSpLocks/>
            </p:cNvGrpSpPr>
            <p:nvPr/>
          </p:nvGrpSpPr>
          <p:grpSpPr bwMode="auto">
            <a:xfrm>
              <a:off x="860" y="3200"/>
              <a:ext cx="352" cy="199"/>
              <a:chOff x="474" y="3936"/>
              <a:chExt cx="321" cy="384"/>
            </a:xfrm>
          </p:grpSpPr>
          <p:sp>
            <p:nvSpPr>
              <p:cNvPr id="25759" name="Rectangle 286"/>
              <p:cNvSpPr>
                <a:spLocks noChangeArrowheads="1"/>
              </p:cNvSpPr>
              <p:nvPr/>
            </p:nvSpPr>
            <p:spPr bwMode="auto">
              <a:xfrm>
                <a:off x="517" y="3936"/>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4</a:t>
                </a:r>
                <a:endParaRPr lang="en-US" altLang="zh-CN" sz="1600" b="1">
                  <a:latin typeface="Times New Roman" pitchFamily="18" charset="0"/>
                </a:endParaRPr>
              </a:p>
              <a:p>
                <a:endParaRPr lang="en-US" altLang="zh-CN" sz="1600" b="1">
                  <a:latin typeface="Times New Roman" pitchFamily="18" charset="0"/>
                </a:endParaRPr>
              </a:p>
            </p:txBody>
          </p:sp>
          <p:sp>
            <p:nvSpPr>
              <p:cNvPr id="25760" name="Rectangle 287"/>
              <p:cNvSpPr>
                <a:spLocks noChangeArrowheads="1"/>
              </p:cNvSpPr>
              <p:nvPr/>
            </p:nvSpPr>
            <p:spPr bwMode="auto">
              <a:xfrm>
                <a:off x="474" y="3936"/>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01" name="Group 288"/>
            <p:cNvGrpSpPr>
              <a:grpSpLocks/>
            </p:cNvGrpSpPr>
            <p:nvPr/>
          </p:nvGrpSpPr>
          <p:grpSpPr bwMode="auto">
            <a:xfrm>
              <a:off x="1212" y="3200"/>
              <a:ext cx="352" cy="199"/>
              <a:chOff x="795" y="3936"/>
              <a:chExt cx="321" cy="384"/>
            </a:xfrm>
          </p:grpSpPr>
          <p:sp>
            <p:nvSpPr>
              <p:cNvPr id="25757" name="Rectangle 289"/>
              <p:cNvSpPr>
                <a:spLocks noChangeArrowheads="1"/>
              </p:cNvSpPr>
              <p:nvPr/>
            </p:nvSpPr>
            <p:spPr bwMode="auto">
              <a:xfrm>
                <a:off x="838" y="3936"/>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4</a:t>
                </a:r>
                <a:endParaRPr lang="en-US" altLang="zh-CN" sz="1600" b="1">
                  <a:latin typeface="Times New Roman" pitchFamily="18" charset="0"/>
                </a:endParaRPr>
              </a:p>
              <a:p>
                <a:endParaRPr lang="en-US" altLang="zh-CN" sz="1600" b="1">
                  <a:latin typeface="Times New Roman" pitchFamily="18" charset="0"/>
                </a:endParaRPr>
              </a:p>
            </p:txBody>
          </p:sp>
          <p:sp>
            <p:nvSpPr>
              <p:cNvPr id="25758" name="Rectangle 290"/>
              <p:cNvSpPr>
                <a:spLocks noChangeArrowheads="1"/>
              </p:cNvSpPr>
              <p:nvPr/>
            </p:nvSpPr>
            <p:spPr bwMode="auto">
              <a:xfrm>
                <a:off x="795" y="3936"/>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02" name="Group 291"/>
            <p:cNvGrpSpPr>
              <a:grpSpLocks/>
            </p:cNvGrpSpPr>
            <p:nvPr/>
          </p:nvGrpSpPr>
          <p:grpSpPr bwMode="auto">
            <a:xfrm>
              <a:off x="1564" y="3200"/>
              <a:ext cx="353" cy="199"/>
              <a:chOff x="1116" y="3936"/>
              <a:chExt cx="322" cy="384"/>
            </a:xfrm>
          </p:grpSpPr>
          <p:sp>
            <p:nvSpPr>
              <p:cNvPr id="25755" name="Rectangle 292"/>
              <p:cNvSpPr>
                <a:spLocks noChangeArrowheads="1"/>
              </p:cNvSpPr>
              <p:nvPr/>
            </p:nvSpPr>
            <p:spPr bwMode="auto">
              <a:xfrm>
                <a:off x="1159" y="3936"/>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4</a:t>
                </a:r>
                <a:endParaRPr lang="en-US" altLang="zh-CN" sz="1600" b="1">
                  <a:latin typeface="Times New Roman" pitchFamily="18" charset="0"/>
                </a:endParaRPr>
              </a:p>
              <a:p>
                <a:endParaRPr lang="en-US" altLang="zh-CN" sz="1600" b="1">
                  <a:latin typeface="Times New Roman" pitchFamily="18" charset="0"/>
                </a:endParaRPr>
              </a:p>
            </p:txBody>
          </p:sp>
          <p:sp>
            <p:nvSpPr>
              <p:cNvPr id="25756" name="Rectangle 293"/>
              <p:cNvSpPr>
                <a:spLocks noChangeArrowheads="1"/>
              </p:cNvSpPr>
              <p:nvPr/>
            </p:nvSpPr>
            <p:spPr bwMode="auto">
              <a:xfrm>
                <a:off x="1116" y="3936"/>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03" name="Group 294"/>
            <p:cNvGrpSpPr>
              <a:grpSpLocks/>
            </p:cNvGrpSpPr>
            <p:nvPr/>
          </p:nvGrpSpPr>
          <p:grpSpPr bwMode="auto">
            <a:xfrm>
              <a:off x="1917" y="3200"/>
              <a:ext cx="351" cy="199"/>
              <a:chOff x="1438" y="3936"/>
              <a:chExt cx="321" cy="384"/>
            </a:xfrm>
          </p:grpSpPr>
          <p:sp>
            <p:nvSpPr>
              <p:cNvPr id="25753" name="Rectangle 295"/>
              <p:cNvSpPr>
                <a:spLocks noChangeArrowheads="1"/>
              </p:cNvSpPr>
              <p:nvPr/>
            </p:nvSpPr>
            <p:spPr bwMode="auto">
              <a:xfrm>
                <a:off x="1481" y="3936"/>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4</a:t>
                </a:r>
                <a:endParaRPr lang="en-US" altLang="zh-CN" sz="1600" b="1">
                  <a:latin typeface="Times New Roman" pitchFamily="18" charset="0"/>
                </a:endParaRPr>
              </a:p>
              <a:p>
                <a:endParaRPr lang="en-US" altLang="zh-CN" sz="1600" b="1">
                  <a:latin typeface="Times New Roman" pitchFamily="18" charset="0"/>
                </a:endParaRPr>
              </a:p>
            </p:txBody>
          </p:sp>
          <p:sp>
            <p:nvSpPr>
              <p:cNvPr id="25754" name="Rectangle 296"/>
              <p:cNvSpPr>
                <a:spLocks noChangeArrowheads="1"/>
              </p:cNvSpPr>
              <p:nvPr/>
            </p:nvSpPr>
            <p:spPr bwMode="auto">
              <a:xfrm>
                <a:off x="1438" y="3936"/>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04" name="Group 297"/>
            <p:cNvGrpSpPr>
              <a:grpSpLocks/>
            </p:cNvGrpSpPr>
            <p:nvPr/>
          </p:nvGrpSpPr>
          <p:grpSpPr bwMode="auto">
            <a:xfrm>
              <a:off x="2268" y="3200"/>
              <a:ext cx="353" cy="199"/>
              <a:chOff x="1759" y="3936"/>
              <a:chExt cx="322" cy="384"/>
            </a:xfrm>
          </p:grpSpPr>
          <p:sp>
            <p:nvSpPr>
              <p:cNvPr id="25751" name="Rectangle 298"/>
              <p:cNvSpPr>
                <a:spLocks noChangeArrowheads="1"/>
              </p:cNvSpPr>
              <p:nvPr/>
            </p:nvSpPr>
            <p:spPr bwMode="auto">
              <a:xfrm>
                <a:off x="1802" y="3936"/>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4</a:t>
                </a:r>
                <a:endParaRPr lang="en-US" altLang="zh-CN" sz="1600" b="1">
                  <a:latin typeface="Times New Roman" pitchFamily="18" charset="0"/>
                </a:endParaRPr>
              </a:p>
              <a:p>
                <a:endParaRPr lang="en-US" altLang="zh-CN" sz="1600" b="1">
                  <a:latin typeface="Times New Roman" pitchFamily="18" charset="0"/>
                </a:endParaRPr>
              </a:p>
            </p:txBody>
          </p:sp>
          <p:sp>
            <p:nvSpPr>
              <p:cNvPr id="25752" name="Rectangle 299"/>
              <p:cNvSpPr>
                <a:spLocks noChangeArrowheads="1"/>
              </p:cNvSpPr>
              <p:nvPr/>
            </p:nvSpPr>
            <p:spPr bwMode="auto">
              <a:xfrm>
                <a:off x="1759" y="3936"/>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05" name="Group 300"/>
            <p:cNvGrpSpPr>
              <a:grpSpLocks/>
            </p:cNvGrpSpPr>
            <p:nvPr/>
          </p:nvGrpSpPr>
          <p:grpSpPr bwMode="auto">
            <a:xfrm>
              <a:off x="2621" y="3200"/>
              <a:ext cx="352" cy="199"/>
              <a:chOff x="2081" y="3936"/>
              <a:chExt cx="321" cy="384"/>
            </a:xfrm>
          </p:grpSpPr>
          <p:sp>
            <p:nvSpPr>
              <p:cNvPr id="25749" name="Rectangle 301"/>
              <p:cNvSpPr>
                <a:spLocks noChangeArrowheads="1"/>
              </p:cNvSpPr>
              <p:nvPr/>
            </p:nvSpPr>
            <p:spPr bwMode="auto">
              <a:xfrm>
                <a:off x="2124" y="3936"/>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4</a:t>
                </a:r>
                <a:endParaRPr lang="en-US" altLang="zh-CN" sz="1600" b="1">
                  <a:latin typeface="Times New Roman" pitchFamily="18" charset="0"/>
                </a:endParaRPr>
              </a:p>
              <a:p>
                <a:endParaRPr lang="en-US" altLang="zh-CN" sz="1600" b="1">
                  <a:latin typeface="Times New Roman" pitchFamily="18" charset="0"/>
                </a:endParaRPr>
              </a:p>
            </p:txBody>
          </p:sp>
          <p:sp>
            <p:nvSpPr>
              <p:cNvPr id="25750" name="Rectangle 302"/>
              <p:cNvSpPr>
                <a:spLocks noChangeArrowheads="1"/>
              </p:cNvSpPr>
              <p:nvPr/>
            </p:nvSpPr>
            <p:spPr bwMode="auto">
              <a:xfrm>
                <a:off x="2081" y="3936"/>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06" name="Group 303"/>
            <p:cNvGrpSpPr>
              <a:grpSpLocks/>
            </p:cNvGrpSpPr>
            <p:nvPr/>
          </p:nvGrpSpPr>
          <p:grpSpPr bwMode="auto">
            <a:xfrm>
              <a:off x="2973" y="3200"/>
              <a:ext cx="353" cy="199"/>
              <a:chOff x="2402" y="3936"/>
              <a:chExt cx="322" cy="384"/>
            </a:xfrm>
          </p:grpSpPr>
          <p:sp>
            <p:nvSpPr>
              <p:cNvPr id="25747" name="Rectangle 304"/>
              <p:cNvSpPr>
                <a:spLocks noChangeArrowheads="1"/>
              </p:cNvSpPr>
              <p:nvPr/>
            </p:nvSpPr>
            <p:spPr bwMode="auto">
              <a:xfrm>
                <a:off x="2445" y="3936"/>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48" name="Rectangle 305"/>
              <p:cNvSpPr>
                <a:spLocks noChangeArrowheads="1"/>
              </p:cNvSpPr>
              <p:nvPr/>
            </p:nvSpPr>
            <p:spPr bwMode="auto">
              <a:xfrm>
                <a:off x="2402" y="3936"/>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07" name="Group 306"/>
            <p:cNvGrpSpPr>
              <a:grpSpLocks/>
            </p:cNvGrpSpPr>
            <p:nvPr/>
          </p:nvGrpSpPr>
          <p:grpSpPr bwMode="auto">
            <a:xfrm>
              <a:off x="3326" y="3200"/>
              <a:ext cx="351" cy="199"/>
              <a:chOff x="2724" y="3936"/>
              <a:chExt cx="321" cy="384"/>
            </a:xfrm>
          </p:grpSpPr>
          <p:sp>
            <p:nvSpPr>
              <p:cNvPr id="25745" name="Rectangle 307"/>
              <p:cNvSpPr>
                <a:spLocks noChangeArrowheads="1"/>
              </p:cNvSpPr>
              <p:nvPr/>
            </p:nvSpPr>
            <p:spPr bwMode="auto">
              <a:xfrm>
                <a:off x="2767" y="3936"/>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46" name="Rectangle 308"/>
              <p:cNvSpPr>
                <a:spLocks noChangeArrowheads="1"/>
              </p:cNvSpPr>
              <p:nvPr/>
            </p:nvSpPr>
            <p:spPr bwMode="auto">
              <a:xfrm>
                <a:off x="2724" y="3936"/>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08" name="Group 309"/>
            <p:cNvGrpSpPr>
              <a:grpSpLocks/>
            </p:cNvGrpSpPr>
            <p:nvPr/>
          </p:nvGrpSpPr>
          <p:grpSpPr bwMode="auto">
            <a:xfrm>
              <a:off x="3677" y="3200"/>
              <a:ext cx="353" cy="199"/>
              <a:chOff x="3045" y="3936"/>
              <a:chExt cx="322" cy="384"/>
            </a:xfrm>
          </p:grpSpPr>
          <p:sp>
            <p:nvSpPr>
              <p:cNvPr id="25743" name="Rectangle 310"/>
              <p:cNvSpPr>
                <a:spLocks noChangeArrowheads="1"/>
              </p:cNvSpPr>
              <p:nvPr/>
            </p:nvSpPr>
            <p:spPr bwMode="auto">
              <a:xfrm>
                <a:off x="3088" y="3936"/>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44" name="Rectangle 311"/>
              <p:cNvSpPr>
                <a:spLocks noChangeArrowheads="1"/>
              </p:cNvSpPr>
              <p:nvPr/>
            </p:nvSpPr>
            <p:spPr bwMode="auto">
              <a:xfrm>
                <a:off x="3045" y="3936"/>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09" name="Group 312"/>
            <p:cNvGrpSpPr>
              <a:grpSpLocks/>
            </p:cNvGrpSpPr>
            <p:nvPr/>
          </p:nvGrpSpPr>
          <p:grpSpPr bwMode="auto">
            <a:xfrm>
              <a:off x="341" y="3399"/>
              <a:ext cx="519" cy="200"/>
              <a:chOff x="0" y="4320"/>
              <a:chExt cx="474" cy="384"/>
            </a:xfrm>
          </p:grpSpPr>
          <p:sp>
            <p:nvSpPr>
              <p:cNvPr id="25741" name="Rectangle 313"/>
              <p:cNvSpPr>
                <a:spLocks noChangeArrowheads="1"/>
              </p:cNvSpPr>
              <p:nvPr/>
            </p:nvSpPr>
            <p:spPr bwMode="auto">
              <a:xfrm>
                <a:off x="43" y="4320"/>
                <a:ext cx="3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9</a:t>
                </a:r>
              </a:p>
              <a:p>
                <a:endParaRPr lang="en-US" altLang="zh-CN" sz="1600" b="1">
                  <a:latin typeface="Times New Roman" pitchFamily="18" charset="0"/>
                </a:endParaRPr>
              </a:p>
            </p:txBody>
          </p:sp>
          <p:sp>
            <p:nvSpPr>
              <p:cNvPr id="25742" name="Rectangle 314"/>
              <p:cNvSpPr>
                <a:spLocks noChangeArrowheads="1"/>
              </p:cNvSpPr>
              <p:nvPr/>
            </p:nvSpPr>
            <p:spPr bwMode="auto">
              <a:xfrm>
                <a:off x="0" y="4320"/>
                <a:ext cx="4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10" name="Group 315"/>
            <p:cNvGrpSpPr>
              <a:grpSpLocks/>
            </p:cNvGrpSpPr>
            <p:nvPr/>
          </p:nvGrpSpPr>
          <p:grpSpPr bwMode="auto">
            <a:xfrm>
              <a:off x="860" y="3399"/>
              <a:ext cx="352" cy="200"/>
              <a:chOff x="474" y="4320"/>
              <a:chExt cx="321" cy="384"/>
            </a:xfrm>
          </p:grpSpPr>
          <p:sp>
            <p:nvSpPr>
              <p:cNvPr id="25739" name="Rectangle 316"/>
              <p:cNvSpPr>
                <a:spLocks noChangeArrowheads="1"/>
              </p:cNvSpPr>
              <p:nvPr/>
            </p:nvSpPr>
            <p:spPr bwMode="auto">
              <a:xfrm>
                <a:off x="517" y="4320"/>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1</a:t>
                </a:r>
                <a:endParaRPr lang="en-US" altLang="zh-CN" sz="1600" b="1">
                  <a:latin typeface="Times New Roman" pitchFamily="18" charset="0"/>
                </a:endParaRPr>
              </a:p>
              <a:p>
                <a:endParaRPr lang="en-US" altLang="zh-CN" sz="1600" b="1">
                  <a:latin typeface="Times New Roman" pitchFamily="18" charset="0"/>
                </a:endParaRPr>
              </a:p>
            </p:txBody>
          </p:sp>
          <p:sp>
            <p:nvSpPr>
              <p:cNvPr id="25740" name="Rectangle 317"/>
              <p:cNvSpPr>
                <a:spLocks noChangeArrowheads="1"/>
              </p:cNvSpPr>
              <p:nvPr/>
            </p:nvSpPr>
            <p:spPr bwMode="auto">
              <a:xfrm>
                <a:off x="474" y="4320"/>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11" name="Group 318"/>
            <p:cNvGrpSpPr>
              <a:grpSpLocks/>
            </p:cNvGrpSpPr>
            <p:nvPr/>
          </p:nvGrpSpPr>
          <p:grpSpPr bwMode="auto">
            <a:xfrm>
              <a:off x="1212" y="3399"/>
              <a:ext cx="352" cy="200"/>
              <a:chOff x="795" y="4320"/>
              <a:chExt cx="321" cy="384"/>
            </a:xfrm>
          </p:grpSpPr>
          <p:sp>
            <p:nvSpPr>
              <p:cNvPr id="25737" name="Rectangle 319"/>
              <p:cNvSpPr>
                <a:spLocks noChangeArrowheads="1"/>
              </p:cNvSpPr>
              <p:nvPr/>
            </p:nvSpPr>
            <p:spPr bwMode="auto">
              <a:xfrm>
                <a:off x="838" y="4320"/>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1</a:t>
                </a:r>
                <a:endParaRPr lang="en-US" altLang="zh-CN" sz="1600" b="1">
                  <a:latin typeface="Times New Roman" pitchFamily="18" charset="0"/>
                </a:endParaRPr>
              </a:p>
              <a:p>
                <a:endParaRPr lang="en-US" altLang="zh-CN" sz="1600" b="1">
                  <a:latin typeface="Times New Roman" pitchFamily="18" charset="0"/>
                </a:endParaRPr>
              </a:p>
            </p:txBody>
          </p:sp>
          <p:sp>
            <p:nvSpPr>
              <p:cNvPr id="25738" name="Rectangle 320"/>
              <p:cNvSpPr>
                <a:spLocks noChangeArrowheads="1"/>
              </p:cNvSpPr>
              <p:nvPr/>
            </p:nvSpPr>
            <p:spPr bwMode="auto">
              <a:xfrm>
                <a:off x="795" y="4320"/>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12" name="Group 321"/>
            <p:cNvGrpSpPr>
              <a:grpSpLocks/>
            </p:cNvGrpSpPr>
            <p:nvPr/>
          </p:nvGrpSpPr>
          <p:grpSpPr bwMode="auto">
            <a:xfrm>
              <a:off x="1564" y="3399"/>
              <a:ext cx="353" cy="200"/>
              <a:chOff x="1116" y="4320"/>
              <a:chExt cx="322" cy="384"/>
            </a:xfrm>
          </p:grpSpPr>
          <p:sp>
            <p:nvSpPr>
              <p:cNvPr id="25735" name="Rectangle 322"/>
              <p:cNvSpPr>
                <a:spLocks noChangeArrowheads="1"/>
              </p:cNvSpPr>
              <p:nvPr/>
            </p:nvSpPr>
            <p:spPr bwMode="auto">
              <a:xfrm>
                <a:off x="1159" y="4320"/>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1</a:t>
                </a:r>
                <a:endParaRPr lang="en-US" altLang="zh-CN" sz="1600" b="1">
                  <a:latin typeface="Times New Roman" pitchFamily="18" charset="0"/>
                </a:endParaRPr>
              </a:p>
              <a:p>
                <a:endParaRPr lang="en-US" altLang="zh-CN" sz="1600" b="1">
                  <a:latin typeface="Times New Roman" pitchFamily="18" charset="0"/>
                </a:endParaRPr>
              </a:p>
            </p:txBody>
          </p:sp>
          <p:sp>
            <p:nvSpPr>
              <p:cNvPr id="25736" name="Rectangle 323"/>
              <p:cNvSpPr>
                <a:spLocks noChangeArrowheads="1"/>
              </p:cNvSpPr>
              <p:nvPr/>
            </p:nvSpPr>
            <p:spPr bwMode="auto">
              <a:xfrm>
                <a:off x="1116" y="4320"/>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13" name="Group 324"/>
            <p:cNvGrpSpPr>
              <a:grpSpLocks/>
            </p:cNvGrpSpPr>
            <p:nvPr/>
          </p:nvGrpSpPr>
          <p:grpSpPr bwMode="auto">
            <a:xfrm>
              <a:off x="1917" y="3399"/>
              <a:ext cx="351" cy="200"/>
              <a:chOff x="1438" y="4320"/>
              <a:chExt cx="321" cy="384"/>
            </a:xfrm>
          </p:grpSpPr>
          <p:sp>
            <p:nvSpPr>
              <p:cNvPr id="25733" name="Rectangle 325"/>
              <p:cNvSpPr>
                <a:spLocks noChangeArrowheads="1"/>
              </p:cNvSpPr>
              <p:nvPr/>
            </p:nvSpPr>
            <p:spPr bwMode="auto">
              <a:xfrm>
                <a:off x="1481" y="4320"/>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1</a:t>
                </a:r>
                <a:endParaRPr lang="en-US" altLang="zh-CN" sz="1600" b="1">
                  <a:latin typeface="Times New Roman" pitchFamily="18" charset="0"/>
                </a:endParaRPr>
              </a:p>
              <a:p>
                <a:endParaRPr lang="en-US" altLang="zh-CN" sz="1600" b="1">
                  <a:latin typeface="Times New Roman" pitchFamily="18" charset="0"/>
                </a:endParaRPr>
              </a:p>
            </p:txBody>
          </p:sp>
          <p:sp>
            <p:nvSpPr>
              <p:cNvPr id="25734" name="Rectangle 326"/>
              <p:cNvSpPr>
                <a:spLocks noChangeArrowheads="1"/>
              </p:cNvSpPr>
              <p:nvPr/>
            </p:nvSpPr>
            <p:spPr bwMode="auto">
              <a:xfrm>
                <a:off x="1438" y="4320"/>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14" name="Group 327"/>
            <p:cNvGrpSpPr>
              <a:grpSpLocks/>
            </p:cNvGrpSpPr>
            <p:nvPr/>
          </p:nvGrpSpPr>
          <p:grpSpPr bwMode="auto">
            <a:xfrm>
              <a:off x="2268" y="3399"/>
              <a:ext cx="353" cy="200"/>
              <a:chOff x="1759" y="4320"/>
              <a:chExt cx="322" cy="384"/>
            </a:xfrm>
          </p:grpSpPr>
          <p:sp>
            <p:nvSpPr>
              <p:cNvPr id="25731" name="Rectangle 328"/>
              <p:cNvSpPr>
                <a:spLocks noChangeArrowheads="1"/>
              </p:cNvSpPr>
              <p:nvPr/>
            </p:nvSpPr>
            <p:spPr bwMode="auto">
              <a:xfrm>
                <a:off x="1802" y="4320"/>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1</a:t>
                </a:r>
                <a:endParaRPr lang="en-US" altLang="zh-CN" sz="1600" b="1">
                  <a:latin typeface="Times New Roman" pitchFamily="18" charset="0"/>
                </a:endParaRPr>
              </a:p>
              <a:p>
                <a:endParaRPr lang="en-US" altLang="zh-CN" sz="1600" b="1">
                  <a:latin typeface="Times New Roman" pitchFamily="18" charset="0"/>
                </a:endParaRPr>
              </a:p>
            </p:txBody>
          </p:sp>
          <p:sp>
            <p:nvSpPr>
              <p:cNvPr id="25732" name="Rectangle 329"/>
              <p:cNvSpPr>
                <a:spLocks noChangeArrowheads="1"/>
              </p:cNvSpPr>
              <p:nvPr/>
            </p:nvSpPr>
            <p:spPr bwMode="auto">
              <a:xfrm>
                <a:off x="1759" y="4320"/>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15" name="Group 330"/>
            <p:cNvGrpSpPr>
              <a:grpSpLocks/>
            </p:cNvGrpSpPr>
            <p:nvPr/>
          </p:nvGrpSpPr>
          <p:grpSpPr bwMode="auto">
            <a:xfrm>
              <a:off x="2621" y="3399"/>
              <a:ext cx="352" cy="200"/>
              <a:chOff x="2081" y="4320"/>
              <a:chExt cx="321" cy="384"/>
            </a:xfrm>
          </p:grpSpPr>
          <p:sp>
            <p:nvSpPr>
              <p:cNvPr id="25729" name="Rectangle 331"/>
              <p:cNvSpPr>
                <a:spLocks noChangeArrowheads="1"/>
              </p:cNvSpPr>
              <p:nvPr/>
            </p:nvSpPr>
            <p:spPr bwMode="auto">
              <a:xfrm>
                <a:off x="2124" y="4320"/>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r</a:t>
                </a:r>
                <a:r>
                  <a:rPr lang="en-US" altLang="zh-CN" sz="1600" b="1" baseline="-30000">
                    <a:latin typeface="Times New Roman" pitchFamily="18" charset="0"/>
                  </a:rPr>
                  <a:t>1</a:t>
                </a:r>
                <a:endParaRPr lang="en-US" altLang="zh-CN" sz="1600" b="1">
                  <a:latin typeface="Times New Roman" pitchFamily="18" charset="0"/>
                </a:endParaRPr>
              </a:p>
              <a:p>
                <a:endParaRPr lang="en-US" altLang="zh-CN" sz="1600" b="1">
                  <a:latin typeface="Times New Roman" pitchFamily="18" charset="0"/>
                </a:endParaRPr>
              </a:p>
            </p:txBody>
          </p:sp>
          <p:sp>
            <p:nvSpPr>
              <p:cNvPr id="25730" name="Rectangle 332"/>
              <p:cNvSpPr>
                <a:spLocks noChangeArrowheads="1"/>
              </p:cNvSpPr>
              <p:nvPr/>
            </p:nvSpPr>
            <p:spPr bwMode="auto">
              <a:xfrm>
                <a:off x="2081" y="4320"/>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16" name="Group 333"/>
            <p:cNvGrpSpPr>
              <a:grpSpLocks/>
            </p:cNvGrpSpPr>
            <p:nvPr/>
          </p:nvGrpSpPr>
          <p:grpSpPr bwMode="auto">
            <a:xfrm>
              <a:off x="2973" y="3399"/>
              <a:ext cx="353" cy="200"/>
              <a:chOff x="2402" y="4320"/>
              <a:chExt cx="322" cy="384"/>
            </a:xfrm>
          </p:grpSpPr>
          <p:sp>
            <p:nvSpPr>
              <p:cNvPr id="25727" name="Rectangle 334"/>
              <p:cNvSpPr>
                <a:spLocks noChangeArrowheads="1"/>
              </p:cNvSpPr>
              <p:nvPr/>
            </p:nvSpPr>
            <p:spPr bwMode="auto">
              <a:xfrm>
                <a:off x="2445" y="4320"/>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28" name="Rectangle 335"/>
              <p:cNvSpPr>
                <a:spLocks noChangeArrowheads="1"/>
              </p:cNvSpPr>
              <p:nvPr/>
            </p:nvSpPr>
            <p:spPr bwMode="auto">
              <a:xfrm>
                <a:off x="2402" y="4320"/>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17" name="Group 336"/>
            <p:cNvGrpSpPr>
              <a:grpSpLocks/>
            </p:cNvGrpSpPr>
            <p:nvPr/>
          </p:nvGrpSpPr>
          <p:grpSpPr bwMode="auto">
            <a:xfrm>
              <a:off x="3326" y="3399"/>
              <a:ext cx="351" cy="200"/>
              <a:chOff x="2724" y="4320"/>
              <a:chExt cx="321" cy="384"/>
            </a:xfrm>
          </p:grpSpPr>
          <p:sp>
            <p:nvSpPr>
              <p:cNvPr id="25725" name="Rectangle 337"/>
              <p:cNvSpPr>
                <a:spLocks noChangeArrowheads="1"/>
              </p:cNvSpPr>
              <p:nvPr/>
            </p:nvSpPr>
            <p:spPr bwMode="auto">
              <a:xfrm>
                <a:off x="2767" y="4320"/>
                <a:ext cx="2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26" name="Rectangle 338"/>
              <p:cNvSpPr>
                <a:spLocks noChangeArrowheads="1"/>
              </p:cNvSpPr>
              <p:nvPr/>
            </p:nvSpPr>
            <p:spPr bwMode="auto">
              <a:xfrm>
                <a:off x="2724" y="4320"/>
                <a:ext cx="3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718" name="Group 339"/>
            <p:cNvGrpSpPr>
              <a:grpSpLocks/>
            </p:cNvGrpSpPr>
            <p:nvPr/>
          </p:nvGrpSpPr>
          <p:grpSpPr bwMode="auto">
            <a:xfrm>
              <a:off x="3677" y="3399"/>
              <a:ext cx="353" cy="200"/>
              <a:chOff x="3045" y="4320"/>
              <a:chExt cx="322" cy="384"/>
            </a:xfrm>
          </p:grpSpPr>
          <p:sp>
            <p:nvSpPr>
              <p:cNvPr id="25723" name="Rectangle 340"/>
              <p:cNvSpPr>
                <a:spLocks noChangeArrowheads="1"/>
              </p:cNvSpPr>
              <p:nvPr/>
            </p:nvSpPr>
            <p:spPr bwMode="auto">
              <a:xfrm>
                <a:off x="3088" y="4320"/>
                <a:ext cx="2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b="1">
                    <a:latin typeface="Times New Roman" pitchFamily="18" charset="0"/>
                  </a:rPr>
                  <a:t> </a:t>
                </a:r>
              </a:p>
              <a:p>
                <a:endParaRPr lang="en-US" altLang="zh-CN" sz="1600" b="1">
                  <a:latin typeface="Times New Roman" pitchFamily="18" charset="0"/>
                </a:endParaRPr>
              </a:p>
            </p:txBody>
          </p:sp>
          <p:sp>
            <p:nvSpPr>
              <p:cNvPr id="25724" name="Rectangle 341"/>
              <p:cNvSpPr>
                <a:spLocks noChangeArrowheads="1"/>
              </p:cNvSpPr>
              <p:nvPr/>
            </p:nvSpPr>
            <p:spPr bwMode="auto">
              <a:xfrm>
                <a:off x="3045" y="4320"/>
                <a:ext cx="32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5719" name="Rectangle 342"/>
            <p:cNvSpPr>
              <a:spLocks noChangeArrowheads="1"/>
            </p:cNvSpPr>
            <p:nvPr/>
          </p:nvSpPr>
          <p:spPr bwMode="auto">
            <a:xfrm>
              <a:off x="339" y="1152"/>
              <a:ext cx="3693" cy="2448"/>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720" name="Text Box 343"/>
            <p:cNvSpPr txBox="1">
              <a:spLocks noChangeArrowheads="1"/>
            </p:cNvSpPr>
            <p:nvPr/>
          </p:nvSpPr>
          <p:spPr bwMode="auto">
            <a:xfrm>
              <a:off x="363" y="1400"/>
              <a:ext cx="34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200" b="1"/>
                <a:t>状态</a:t>
              </a:r>
            </a:p>
          </p:txBody>
        </p:sp>
        <p:sp>
          <p:nvSpPr>
            <p:cNvPr id="25721" name="Text Box 344"/>
            <p:cNvSpPr txBox="1">
              <a:spLocks noChangeArrowheads="1"/>
            </p:cNvSpPr>
            <p:nvPr/>
          </p:nvSpPr>
          <p:spPr bwMode="auto">
            <a:xfrm>
              <a:off x="646" y="1165"/>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1400" b="1"/>
                <a:t>V</a:t>
              </a:r>
            </a:p>
          </p:txBody>
        </p:sp>
        <p:sp>
          <p:nvSpPr>
            <p:cNvPr id="25722" name="Text Box 345"/>
            <p:cNvSpPr txBox="1">
              <a:spLocks noChangeArrowheads="1"/>
            </p:cNvSpPr>
            <p:nvPr/>
          </p:nvSpPr>
          <p:spPr bwMode="auto">
            <a:xfrm>
              <a:off x="324" y="1187"/>
              <a:ext cx="3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1400" b="1"/>
                <a:t>A/G</a:t>
              </a:r>
            </a:p>
          </p:txBody>
        </p:sp>
      </p:gr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5F8B8FAA-3BBE-4018-9DEB-F7610AA7E169}" type="slidenum">
              <a:rPr lang="en-US" altLang="zh-CN"/>
              <a:pPr/>
              <a:t>22</a:t>
            </a:fld>
            <a:endParaRPr lang="en-US" altLang="zh-CN"/>
          </a:p>
        </p:txBody>
      </p:sp>
      <p:sp>
        <p:nvSpPr>
          <p:cNvPr id="26627" name="Rectangle 9"/>
          <p:cNvSpPr>
            <a:spLocks noChangeArrowheads="1"/>
          </p:cNvSpPr>
          <p:nvPr/>
        </p:nvSpPr>
        <p:spPr bwMode="auto">
          <a:xfrm>
            <a:off x="762000" y="3124200"/>
            <a:ext cx="7924800" cy="1447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8" name="Rectangle 6"/>
          <p:cNvSpPr>
            <a:spLocks noChangeArrowheads="1"/>
          </p:cNvSpPr>
          <p:nvPr/>
        </p:nvSpPr>
        <p:spPr bwMode="auto">
          <a:xfrm>
            <a:off x="762000" y="4648200"/>
            <a:ext cx="7924800" cy="1066800"/>
          </a:xfrm>
          <a:prstGeom prst="rect">
            <a:avLst/>
          </a:prstGeom>
          <a:solidFill>
            <a:srgbClr val="C0C0C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dirty="0"/>
          </a:p>
        </p:txBody>
      </p:sp>
      <p:sp>
        <p:nvSpPr>
          <p:cNvPr id="26629" name="Text Box 2"/>
          <p:cNvSpPr txBox="1">
            <a:spLocks noChangeArrowheads="1"/>
          </p:cNvSpPr>
          <p:nvPr/>
        </p:nvSpPr>
        <p:spPr bwMode="auto">
          <a:xfrm>
            <a:off x="685800" y="869950"/>
            <a:ext cx="769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50000"/>
              </a:spcBef>
            </a:pPr>
            <a:r>
              <a:rPr kumimoji="1" lang="zh-CN" altLang="en-US" sz="2000" b="1" dirty="0">
                <a:latin typeface="Times New Roman" pitchFamily="18" charset="0"/>
              </a:rPr>
              <a:t>如果同时含有移进项目和归约项目的项目集称为含有</a:t>
            </a:r>
            <a:r>
              <a:rPr kumimoji="1" lang="zh-CN" altLang="en-US" sz="2000" b="1" dirty="0">
                <a:solidFill>
                  <a:srgbClr val="FF6600"/>
                </a:solidFill>
                <a:latin typeface="Times New Roman" pitchFamily="18" charset="0"/>
              </a:rPr>
              <a:t>移进</a:t>
            </a:r>
            <a:r>
              <a:rPr kumimoji="1" lang="en-US" altLang="zh-CN" sz="2000" b="1" dirty="0">
                <a:solidFill>
                  <a:srgbClr val="FF6600"/>
                </a:solidFill>
                <a:latin typeface="Times New Roman" pitchFamily="18" charset="0"/>
              </a:rPr>
              <a:t>-</a:t>
            </a:r>
            <a:r>
              <a:rPr kumimoji="1" lang="zh-CN" altLang="en-US" sz="2000" b="1" dirty="0">
                <a:solidFill>
                  <a:srgbClr val="FF6600"/>
                </a:solidFill>
                <a:latin typeface="Times New Roman" pitchFamily="18" charset="0"/>
              </a:rPr>
              <a:t>归约冲突</a:t>
            </a:r>
            <a:r>
              <a:rPr kumimoji="1" lang="zh-CN" altLang="en-US" sz="2000" b="1" dirty="0">
                <a:latin typeface="Times New Roman" pitchFamily="18" charset="0"/>
              </a:rPr>
              <a:t>的项目集。如果同时含有一个以上的归约项目的项目集称为含有</a:t>
            </a:r>
            <a:r>
              <a:rPr kumimoji="1" lang="zh-CN" altLang="en-US" sz="2000" b="1" dirty="0">
                <a:solidFill>
                  <a:srgbClr val="FF6600"/>
                </a:solidFill>
                <a:latin typeface="Times New Roman" pitchFamily="18" charset="0"/>
              </a:rPr>
              <a:t>归约</a:t>
            </a:r>
            <a:r>
              <a:rPr kumimoji="1" lang="en-US" altLang="zh-CN" sz="2000" b="1" dirty="0">
                <a:solidFill>
                  <a:srgbClr val="FF6600"/>
                </a:solidFill>
                <a:latin typeface="Times New Roman" pitchFamily="18" charset="0"/>
              </a:rPr>
              <a:t>-</a:t>
            </a:r>
            <a:r>
              <a:rPr kumimoji="1" lang="zh-CN" altLang="en-US" sz="2000" b="1" dirty="0">
                <a:solidFill>
                  <a:srgbClr val="FF6600"/>
                </a:solidFill>
                <a:latin typeface="Times New Roman" pitchFamily="18" charset="0"/>
              </a:rPr>
              <a:t>归约冲突</a:t>
            </a:r>
            <a:r>
              <a:rPr kumimoji="1" lang="zh-CN" altLang="en-US" sz="2000" b="1" dirty="0">
                <a:latin typeface="Times New Roman" pitchFamily="18" charset="0"/>
              </a:rPr>
              <a:t>的项目集。</a:t>
            </a:r>
          </a:p>
        </p:txBody>
      </p:sp>
      <p:sp>
        <p:nvSpPr>
          <p:cNvPr id="26630" name="Text Box 3"/>
          <p:cNvSpPr txBox="1">
            <a:spLocks noChangeArrowheads="1"/>
          </p:cNvSpPr>
          <p:nvPr/>
        </p:nvSpPr>
        <p:spPr bwMode="auto">
          <a:xfrm>
            <a:off x="685800" y="2085975"/>
            <a:ext cx="77724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spcBef>
                <a:spcPct val="50000"/>
              </a:spcBef>
            </a:pPr>
            <a:r>
              <a:rPr kumimoji="1" lang="zh-CN" altLang="en-US" sz="2000" b="1" dirty="0">
                <a:latin typeface="Times New Roman" pitchFamily="18" charset="0"/>
              </a:rPr>
              <a:t>定义 </a:t>
            </a:r>
            <a:r>
              <a:rPr kumimoji="1" lang="en-US" altLang="zh-CN" sz="2000" b="1" dirty="0" smtClean="0">
                <a:latin typeface="Times New Roman" pitchFamily="18" charset="0"/>
              </a:rPr>
              <a:t>6.7  </a:t>
            </a:r>
            <a:r>
              <a:rPr kumimoji="1" lang="zh-CN" altLang="en-US" sz="2000" b="1" dirty="0">
                <a:latin typeface="Times New Roman" pitchFamily="18" charset="0"/>
              </a:rPr>
              <a:t>如果文法</a:t>
            </a:r>
            <a:r>
              <a:rPr kumimoji="1" lang="en-US" altLang="zh-CN" sz="2000" b="1" dirty="0">
                <a:latin typeface="Times New Roman" pitchFamily="18" charset="0"/>
              </a:rPr>
              <a:t>G</a:t>
            </a:r>
            <a:r>
              <a:rPr kumimoji="1" lang="zh-CN" altLang="en-US" sz="2000" b="1" dirty="0">
                <a:latin typeface="Times New Roman" pitchFamily="18" charset="0"/>
              </a:rPr>
              <a:t>的</a:t>
            </a:r>
            <a:r>
              <a:rPr kumimoji="1" lang="en-US" altLang="zh-CN" sz="2000" b="1" dirty="0">
                <a:latin typeface="Times New Roman" pitchFamily="18" charset="0"/>
              </a:rPr>
              <a:t>LR(0)</a:t>
            </a:r>
            <a:r>
              <a:rPr kumimoji="1" lang="zh-CN" altLang="en-US" sz="2000" b="1" dirty="0">
                <a:latin typeface="Times New Roman" pitchFamily="18" charset="0"/>
              </a:rPr>
              <a:t>项目集规范族不存在移进</a:t>
            </a:r>
            <a:r>
              <a:rPr kumimoji="1" lang="en-US" altLang="zh-CN" sz="2000" b="1" dirty="0">
                <a:latin typeface="Times New Roman" pitchFamily="18" charset="0"/>
              </a:rPr>
              <a:t>-</a:t>
            </a:r>
            <a:r>
              <a:rPr kumimoji="1" lang="zh-CN" altLang="en-US" sz="2000" b="1" dirty="0">
                <a:latin typeface="Times New Roman" pitchFamily="18" charset="0"/>
              </a:rPr>
              <a:t>归约冲突或归约</a:t>
            </a:r>
            <a:r>
              <a:rPr kumimoji="1" lang="en-US" altLang="zh-CN" sz="2000" b="1" dirty="0">
                <a:latin typeface="Times New Roman" pitchFamily="18" charset="0"/>
              </a:rPr>
              <a:t>-</a:t>
            </a:r>
            <a:r>
              <a:rPr kumimoji="1" lang="zh-CN" altLang="en-US" sz="2000" b="1" dirty="0">
                <a:latin typeface="Times New Roman" pitchFamily="18" charset="0"/>
              </a:rPr>
              <a:t>归约冲突的项目集，则文法</a:t>
            </a:r>
            <a:r>
              <a:rPr kumimoji="1" lang="en-US" altLang="zh-CN" sz="2000" b="1" dirty="0">
                <a:latin typeface="Times New Roman" pitchFamily="18" charset="0"/>
              </a:rPr>
              <a:t>G</a:t>
            </a:r>
            <a:r>
              <a:rPr kumimoji="1" lang="zh-CN" altLang="en-US" sz="2000" b="1" dirty="0">
                <a:latin typeface="Times New Roman" pitchFamily="18" charset="0"/>
              </a:rPr>
              <a:t>称为</a:t>
            </a:r>
            <a:r>
              <a:rPr kumimoji="1" lang="en-US" altLang="zh-CN" sz="2000" b="1" dirty="0">
                <a:solidFill>
                  <a:srgbClr val="FF6600"/>
                </a:solidFill>
                <a:latin typeface="Times New Roman" pitchFamily="18" charset="0"/>
              </a:rPr>
              <a:t>LR(0)</a:t>
            </a:r>
            <a:r>
              <a:rPr kumimoji="1" lang="zh-CN" altLang="en-US" sz="2000" b="1" dirty="0">
                <a:solidFill>
                  <a:srgbClr val="FF6600"/>
                </a:solidFill>
                <a:latin typeface="Times New Roman" pitchFamily="18" charset="0"/>
              </a:rPr>
              <a:t>文法</a:t>
            </a:r>
            <a:r>
              <a:rPr kumimoji="1" lang="zh-CN" altLang="en-US" sz="2000" b="1" dirty="0">
                <a:latin typeface="Times New Roman" pitchFamily="18" charset="0"/>
              </a:rPr>
              <a:t>。</a:t>
            </a:r>
          </a:p>
        </p:txBody>
      </p:sp>
      <p:sp>
        <p:nvSpPr>
          <p:cNvPr id="26631" name="Text Box 5"/>
          <p:cNvSpPr txBox="1">
            <a:spLocks noChangeArrowheads="1"/>
          </p:cNvSpPr>
          <p:nvPr/>
        </p:nvSpPr>
        <p:spPr bwMode="auto">
          <a:xfrm>
            <a:off x="741363" y="4732338"/>
            <a:ext cx="8001000" cy="84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032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30000"/>
              </a:lnSpc>
              <a:spcBef>
                <a:spcPct val="50000"/>
              </a:spcBef>
            </a:pPr>
            <a:r>
              <a:rPr kumimoji="1" lang="zh-CN" altLang="en-US" sz="2000" b="1" dirty="0">
                <a:latin typeface="Times New Roman" pitchFamily="18" charset="0"/>
              </a:rPr>
              <a:t>如果文法</a:t>
            </a:r>
            <a:r>
              <a:rPr kumimoji="1" lang="en-US" altLang="zh-CN" sz="2000" b="1" dirty="0">
                <a:latin typeface="Times New Roman" pitchFamily="18" charset="0"/>
              </a:rPr>
              <a:t>G </a:t>
            </a:r>
            <a:r>
              <a:rPr kumimoji="1" lang="zh-CN" altLang="en-US" sz="2000" b="1" dirty="0">
                <a:latin typeface="Times New Roman" pitchFamily="18" charset="0"/>
              </a:rPr>
              <a:t>是</a:t>
            </a:r>
            <a:r>
              <a:rPr kumimoji="1" lang="en-US" altLang="zh-CN" sz="2000" b="1" dirty="0">
                <a:latin typeface="Times New Roman" pitchFamily="18" charset="0"/>
              </a:rPr>
              <a:t>LR(0)</a:t>
            </a:r>
            <a:r>
              <a:rPr kumimoji="1" lang="zh-CN" altLang="en-US" sz="2000" b="1" dirty="0">
                <a:latin typeface="Times New Roman" pitchFamily="18" charset="0"/>
              </a:rPr>
              <a:t>文法，其分析</a:t>
            </a:r>
            <a:r>
              <a:rPr kumimoji="1" lang="en-US" altLang="zh-CN" sz="2000" b="1" dirty="0">
                <a:latin typeface="Times New Roman" pitchFamily="18" charset="0"/>
              </a:rPr>
              <a:t>ACTION</a:t>
            </a:r>
            <a:r>
              <a:rPr kumimoji="1" lang="zh-CN" altLang="en-US" sz="2000" b="1" dirty="0">
                <a:latin typeface="Times New Roman" pitchFamily="18" charset="0"/>
              </a:rPr>
              <a:t>表中每格仅会是移进、归约、接受和报错</a:t>
            </a:r>
            <a:r>
              <a:rPr kumimoji="1" lang="en-US" altLang="zh-CN" sz="2000" b="1" dirty="0">
                <a:latin typeface="Times New Roman" pitchFamily="18" charset="0"/>
              </a:rPr>
              <a:t>4</a:t>
            </a:r>
            <a:r>
              <a:rPr kumimoji="1" lang="zh-CN" altLang="en-US" sz="2000" b="1" dirty="0">
                <a:latin typeface="Times New Roman" pitchFamily="18" charset="0"/>
              </a:rPr>
              <a:t>种动作之一。</a:t>
            </a:r>
          </a:p>
        </p:txBody>
      </p:sp>
      <p:sp>
        <p:nvSpPr>
          <p:cNvPr id="26633" name="Text Box 8"/>
          <p:cNvSpPr txBox="1">
            <a:spLocks noChangeArrowheads="1"/>
          </p:cNvSpPr>
          <p:nvPr/>
        </p:nvSpPr>
        <p:spPr bwMode="auto">
          <a:xfrm>
            <a:off x="838200" y="3127375"/>
            <a:ext cx="77724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30000"/>
              </a:lnSpc>
              <a:spcBef>
                <a:spcPct val="30000"/>
              </a:spcBef>
            </a:pPr>
            <a:r>
              <a:rPr lang="zh-CN" altLang="en-US" sz="2000" b="1">
                <a:latin typeface="Times New Roman" pitchFamily="18" charset="0"/>
              </a:rPr>
              <a:t>关于</a:t>
            </a:r>
            <a:r>
              <a:rPr lang="en-US" altLang="zh-CN" sz="2000" b="1">
                <a:latin typeface="Times New Roman" pitchFamily="18" charset="0"/>
              </a:rPr>
              <a:t>LR(0)</a:t>
            </a:r>
            <a:r>
              <a:rPr lang="zh-CN" altLang="en-US" sz="2000" b="1">
                <a:latin typeface="Times New Roman" pitchFamily="18" charset="0"/>
              </a:rPr>
              <a:t>文法，可以得出下列几个结论。</a:t>
            </a:r>
          </a:p>
          <a:p>
            <a:pPr algn="l">
              <a:lnSpc>
                <a:spcPct val="130000"/>
              </a:lnSpc>
              <a:spcBef>
                <a:spcPct val="30000"/>
              </a:spcBef>
            </a:pPr>
            <a:r>
              <a:rPr lang="zh-CN" altLang="en-US" sz="2000" b="1">
                <a:latin typeface="Times New Roman" pitchFamily="18" charset="0"/>
              </a:rPr>
              <a:t>    ⑴如果文法</a:t>
            </a:r>
            <a:r>
              <a:rPr lang="en-US" altLang="zh-CN" sz="2000" b="1">
                <a:latin typeface="Times New Roman" pitchFamily="18" charset="0"/>
              </a:rPr>
              <a:t>G</a:t>
            </a:r>
            <a:r>
              <a:rPr lang="zh-CN" altLang="en-US" sz="2000" b="1">
                <a:latin typeface="Times New Roman" pitchFamily="18" charset="0"/>
              </a:rPr>
              <a:t>是</a:t>
            </a:r>
            <a:r>
              <a:rPr lang="en-US" altLang="zh-CN" sz="2000" b="1">
                <a:latin typeface="Times New Roman" pitchFamily="18" charset="0"/>
              </a:rPr>
              <a:t>LR(0)</a:t>
            </a:r>
            <a:r>
              <a:rPr lang="zh-CN" altLang="en-US" sz="2000" b="1">
                <a:latin typeface="Times New Roman" pitchFamily="18" charset="0"/>
              </a:rPr>
              <a:t>文法，则</a:t>
            </a:r>
            <a:r>
              <a:rPr lang="en-US" altLang="zh-CN" sz="2000" b="1">
                <a:latin typeface="Times New Roman" pitchFamily="18" charset="0"/>
              </a:rPr>
              <a:t>G</a:t>
            </a:r>
            <a:r>
              <a:rPr lang="zh-CN" altLang="en-US" sz="2000" b="1">
                <a:latin typeface="Times New Roman" pitchFamily="18" charset="0"/>
              </a:rPr>
              <a:t>可采用</a:t>
            </a:r>
            <a:r>
              <a:rPr lang="en-US" altLang="zh-CN" sz="2000" b="1">
                <a:latin typeface="Times New Roman" pitchFamily="18" charset="0"/>
              </a:rPr>
              <a:t>LR(0)</a:t>
            </a:r>
            <a:r>
              <a:rPr lang="zh-CN" altLang="en-US" sz="2000" b="1">
                <a:latin typeface="Times New Roman" pitchFamily="18" charset="0"/>
              </a:rPr>
              <a:t>分析法。</a:t>
            </a:r>
          </a:p>
          <a:p>
            <a:pPr algn="l">
              <a:lnSpc>
                <a:spcPct val="130000"/>
              </a:lnSpc>
              <a:spcBef>
                <a:spcPct val="30000"/>
              </a:spcBef>
            </a:pPr>
            <a:r>
              <a:rPr lang="zh-CN" altLang="en-US" sz="2000" b="1">
                <a:latin typeface="Times New Roman" pitchFamily="18" charset="0"/>
              </a:rPr>
              <a:t>    ⑵如果文法</a:t>
            </a:r>
            <a:r>
              <a:rPr lang="en-US" altLang="zh-CN" sz="2000" b="1">
                <a:latin typeface="Times New Roman" pitchFamily="18" charset="0"/>
              </a:rPr>
              <a:t>G</a:t>
            </a:r>
            <a:r>
              <a:rPr lang="zh-CN" altLang="en-US" sz="2000" b="1">
                <a:latin typeface="Times New Roman" pitchFamily="18" charset="0"/>
              </a:rPr>
              <a:t>是</a:t>
            </a:r>
            <a:r>
              <a:rPr lang="en-US" altLang="zh-CN" sz="2000" b="1">
                <a:latin typeface="Times New Roman" pitchFamily="18" charset="0"/>
              </a:rPr>
              <a:t>LR(0)</a:t>
            </a:r>
            <a:r>
              <a:rPr lang="zh-CN" altLang="en-US" sz="2000" b="1">
                <a:latin typeface="Times New Roman" pitchFamily="18" charset="0"/>
              </a:rPr>
              <a:t>文法，则</a:t>
            </a:r>
            <a:r>
              <a:rPr lang="en-US" altLang="zh-CN" sz="2000" b="1">
                <a:latin typeface="Times New Roman" pitchFamily="18" charset="0"/>
              </a:rPr>
              <a:t>G</a:t>
            </a:r>
            <a:r>
              <a:rPr lang="zh-CN" altLang="en-US" sz="2000" b="1">
                <a:latin typeface="Times New Roman" pitchFamily="18" charset="0"/>
              </a:rPr>
              <a:t>是无二义性的。 </a:t>
            </a: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5D39FCEF-A877-4C4A-AC8C-EA51BFCC2308}" type="slidenum">
              <a:rPr lang="en-US" altLang="zh-CN"/>
              <a:pPr/>
              <a:t>23</a:t>
            </a:fld>
            <a:endParaRPr lang="en-US" altLang="zh-CN"/>
          </a:p>
        </p:txBody>
      </p:sp>
      <p:sp>
        <p:nvSpPr>
          <p:cNvPr id="27652" name="Text Box 51"/>
          <p:cNvSpPr txBox="1">
            <a:spLocks noChangeArrowheads="1"/>
          </p:cNvSpPr>
          <p:nvPr/>
        </p:nvSpPr>
        <p:spPr bwMode="auto">
          <a:xfrm>
            <a:off x="762000" y="1327150"/>
            <a:ext cx="762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50000"/>
              </a:spcBef>
            </a:pPr>
            <a:r>
              <a:rPr kumimoji="1" lang="zh-CN" altLang="en-US" sz="2000" b="1" dirty="0">
                <a:latin typeface="Times New Roman" pitchFamily="18" charset="0"/>
              </a:rPr>
              <a:t>某些文法不是</a:t>
            </a:r>
            <a:r>
              <a:rPr kumimoji="1" lang="en-US" altLang="zh-CN" sz="2000" b="1" dirty="0">
                <a:latin typeface="Times New Roman" pitchFamily="18" charset="0"/>
              </a:rPr>
              <a:t>LR(0)</a:t>
            </a:r>
            <a:r>
              <a:rPr kumimoji="1" lang="zh-CN" altLang="en-US" sz="2000" b="1" dirty="0">
                <a:latin typeface="Times New Roman" pitchFamily="18" charset="0"/>
              </a:rPr>
              <a:t>文法时，可以采用简单地向右看一个输入符号的方法，解决文法</a:t>
            </a:r>
            <a:r>
              <a:rPr kumimoji="1" lang="en-US" altLang="zh-CN" sz="2000" b="1" dirty="0">
                <a:latin typeface="Times New Roman" pitchFamily="18" charset="0"/>
              </a:rPr>
              <a:t>LR(0)</a:t>
            </a:r>
            <a:r>
              <a:rPr kumimoji="1" lang="zh-CN" altLang="en-US" sz="2000" b="1" dirty="0">
                <a:latin typeface="Times New Roman" pitchFamily="18" charset="0"/>
              </a:rPr>
              <a:t>项目集规范族存在移进</a:t>
            </a:r>
            <a:r>
              <a:rPr kumimoji="1" lang="en-US" altLang="zh-CN" sz="2000" b="1" dirty="0">
                <a:latin typeface="Times New Roman" pitchFamily="18" charset="0"/>
              </a:rPr>
              <a:t>-</a:t>
            </a:r>
            <a:r>
              <a:rPr kumimoji="1" lang="zh-CN" altLang="en-US" sz="2000" b="1" dirty="0">
                <a:latin typeface="Times New Roman" pitchFamily="18" charset="0"/>
              </a:rPr>
              <a:t>归约冲突或归约</a:t>
            </a:r>
            <a:r>
              <a:rPr kumimoji="1" lang="en-US" altLang="zh-CN" sz="2000" b="1" dirty="0">
                <a:latin typeface="Times New Roman" pitchFamily="18" charset="0"/>
              </a:rPr>
              <a:t>-</a:t>
            </a:r>
            <a:r>
              <a:rPr kumimoji="1" lang="zh-CN" altLang="en-US" sz="2000" b="1" dirty="0">
                <a:latin typeface="Times New Roman" pitchFamily="18" charset="0"/>
              </a:rPr>
              <a:t>归约冲突的情况。 </a:t>
            </a:r>
          </a:p>
        </p:txBody>
      </p:sp>
      <p:sp>
        <p:nvSpPr>
          <p:cNvPr id="27653" name="Text Box 57"/>
          <p:cNvSpPr txBox="1">
            <a:spLocks noChangeArrowheads="1"/>
          </p:cNvSpPr>
          <p:nvPr/>
        </p:nvSpPr>
        <p:spPr bwMode="auto">
          <a:xfrm>
            <a:off x="827088" y="2500313"/>
            <a:ext cx="7391400" cy="115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5245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10000"/>
              </a:lnSpc>
              <a:spcBef>
                <a:spcPct val="20000"/>
              </a:spcBef>
            </a:pPr>
            <a:r>
              <a:rPr kumimoji="1" lang="zh-CN" altLang="en-US" sz="2000" b="1" dirty="0">
                <a:latin typeface="Times New Roman" pitchFamily="18" charset="0"/>
              </a:rPr>
              <a:t>假设文法</a:t>
            </a:r>
            <a:r>
              <a:rPr kumimoji="1" lang="en-US" altLang="zh-CN" sz="2000" b="1" dirty="0">
                <a:latin typeface="Times New Roman" pitchFamily="18" charset="0"/>
              </a:rPr>
              <a:t>LR(0)</a:t>
            </a:r>
            <a:r>
              <a:rPr kumimoji="1" lang="zh-CN" altLang="en-US" sz="2000" b="1" dirty="0">
                <a:latin typeface="Times New Roman" pitchFamily="18" charset="0"/>
              </a:rPr>
              <a:t>项目集规范族有一个并存移进</a:t>
            </a:r>
            <a:r>
              <a:rPr kumimoji="1" lang="en-US" altLang="zh-CN" sz="2000" b="1" dirty="0">
                <a:latin typeface="Times New Roman" pitchFamily="18" charset="0"/>
              </a:rPr>
              <a:t>-</a:t>
            </a:r>
            <a:r>
              <a:rPr kumimoji="1" lang="zh-CN" altLang="en-US" sz="2000" b="1" dirty="0">
                <a:latin typeface="Times New Roman" pitchFamily="18" charset="0"/>
              </a:rPr>
              <a:t>归约冲突和归约</a:t>
            </a:r>
            <a:r>
              <a:rPr kumimoji="1" lang="en-US" altLang="zh-CN" sz="2000" b="1" dirty="0">
                <a:latin typeface="Times New Roman" pitchFamily="18" charset="0"/>
              </a:rPr>
              <a:t>-</a:t>
            </a:r>
            <a:r>
              <a:rPr kumimoji="1" lang="zh-CN" altLang="en-US" sz="2000" b="1" dirty="0">
                <a:latin typeface="Times New Roman" pitchFamily="18" charset="0"/>
              </a:rPr>
              <a:t>归约冲突的项目集</a:t>
            </a:r>
            <a:r>
              <a:rPr kumimoji="1" lang="en-US" altLang="zh-CN" sz="2000" b="1" dirty="0" err="1">
                <a:latin typeface="Times New Roman" pitchFamily="18" charset="0"/>
              </a:rPr>
              <a:t>I</a:t>
            </a:r>
            <a:r>
              <a:rPr kumimoji="1" lang="en-US" altLang="zh-CN" sz="2000" b="1" baseline="-30000" dirty="0" err="1">
                <a:latin typeface="Times New Roman" pitchFamily="18" charset="0"/>
              </a:rPr>
              <a:t>k</a:t>
            </a:r>
            <a:r>
              <a:rPr kumimoji="1" lang="zh-CN" altLang="en-US" sz="2000" b="1" dirty="0">
                <a:latin typeface="Times New Roman" pitchFamily="18" charset="0"/>
              </a:rPr>
              <a:t>，</a:t>
            </a:r>
          </a:p>
          <a:p>
            <a:pPr algn="l">
              <a:lnSpc>
                <a:spcPct val="110000"/>
              </a:lnSpc>
              <a:spcBef>
                <a:spcPct val="20000"/>
              </a:spcBef>
            </a:pPr>
            <a:r>
              <a:rPr kumimoji="1" lang="en-US" altLang="zh-CN" sz="2000" b="1" dirty="0" err="1">
                <a:latin typeface="Times New Roman" pitchFamily="18" charset="0"/>
              </a:rPr>
              <a:t>I</a:t>
            </a:r>
            <a:r>
              <a:rPr kumimoji="1" lang="en-US" altLang="zh-CN" sz="2000" b="1" baseline="-30000" dirty="0" err="1">
                <a:latin typeface="Times New Roman" pitchFamily="18" charset="0"/>
              </a:rPr>
              <a:t>k</a:t>
            </a:r>
            <a:r>
              <a:rPr kumimoji="1" lang="zh-CN" altLang="en-US" sz="2000" b="1" dirty="0">
                <a:latin typeface="Times New Roman" pitchFamily="18" charset="0"/>
              </a:rPr>
              <a:t>＝</a:t>
            </a:r>
            <a:r>
              <a:rPr kumimoji="1" lang="en-US" altLang="zh-CN" sz="2000" b="1" dirty="0">
                <a:latin typeface="Times New Roman" pitchFamily="18" charset="0"/>
              </a:rPr>
              <a:t>{A→α· aβ</a:t>
            </a:r>
            <a:r>
              <a:rPr kumimoji="1" lang="zh-CN" altLang="en-US" sz="2000" b="1" dirty="0">
                <a:latin typeface="Times New Roman" pitchFamily="18" charset="0"/>
              </a:rPr>
              <a:t>，</a:t>
            </a:r>
            <a:r>
              <a:rPr kumimoji="1" lang="en-US" altLang="zh-CN" sz="2000" b="1" dirty="0" err="1">
                <a:latin typeface="Times New Roman" pitchFamily="18" charset="0"/>
              </a:rPr>
              <a:t>A→γ</a:t>
            </a: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err="1">
                <a:latin typeface="Times New Roman" pitchFamily="18" charset="0"/>
              </a:rPr>
              <a:t>B→δ</a:t>
            </a: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a:solidFill>
                  <a:srgbClr val="808080"/>
                </a:solidFill>
                <a:latin typeface="Times New Roman" pitchFamily="18" charset="0"/>
              </a:rPr>
              <a:t>···</a:t>
            </a:r>
            <a:r>
              <a:rPr kumimoji="1" lang="en-US" altLang="zh-CN" sz="2000" b="1" dirty="0">
                <a:latin typeface="Times New Roman" pitchFamily="18" charset="0"/>
              </a:rPr>
              <a:t>  } </a:t>
            </a:r>
          </a:p>
        </p:txBody>
      </p:sp>
      <p:sp>
        <p:nvSpPr>
          <p:cNvPr id="27654" name="Text Box 58"/>
          <p:cNvSpPr txBox="1">
            <a:spLocks noChangeArrowheads="1"/>
          </p:cNvSpPr>
          <p:nvPr/>
        </p:nvSpPr>
        <p:spPr bwMode="auto">
          <a:xfrm>
            <a:off x="815975" y="3803650"/>
            <a:ext cx="74676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10000"/>
              </a:lnSpc>
              <a:spcBef>
                <a:spcPct val="20000"/>
              </a:spcBef>
            </a:pPr>
            <a:r>
              <a:rPr lang="zh-CN" altLang="en-US" sz="2000" b="1" dirty="0">
                <a:latin typeface="Times New Roman" pitchFamily="18" charset="0"/>
              </a:rPr>
              <a:t>　　如果</a:t>
            </a:r>
            <a:r>
              <a:rPr lang="en-US" altLang="zh-CN" sz="2000" b="1" dirty="0">
                <a:latin typeface="Times New Roman" pitchFamily="18" charset="0"/>
              </a:rPr>
              <a:t>{a}</a:t>
            </a:r>
            <a:r>
              <a:rPr lang="zh-CN" altLang="en-US" sz="2000" b="1" dirty="0">
                <a:latin typeface="Times New Roman" pitchFamily="18" charset="0"/>
              </a:rPr>
              <a:t>、</a:t>
            </a:r>
            <a:r>
              <a:rPr lang="en-US" altLang="zh-CN" sz="2000" b="1" dirty="0">
                <a:latin typeface="Times New Roman" pitchFamily="18" charset="0"/>
              </a:rPr>
              <a:t>FOLLOW(A)</a:t>
            </a:r>
            <a:r>
              <a:rPr lang="zh-CN" altLang="en-US" sz="2000" b="1" dirty="0">
                <a:latin typeface="Times New Roman" pitchFamily="18" charset="0"/>
              </a:rPr>
              <a:t>和</a:t>
            </a:r>
            <a:r>
              <a:rPr lang="en-US" altLang="zh-CN" sz="2000" b="1" dirty="0">
                <a:latin typeface="Times New Roman" pitchFamily="18" charset="0"/>
              </a:rPr>
              <a:t>FOLLOW(B)</a:t>
            </a:r>
            <a:r>
              <a:rPr lang="zh-CN" altLang="en-US" sz="2000" b="1" dirty="0">
                <a:latin typeface="Times New Roman" pitchFamily="18" charset="0"/>
              </a:rPr>
              <a:t>没有相同的符号</a:t>
            </a:r>
            <a:r>
              <a:rPr lang="en-US" altLang="zh-CN" sz="2000" b="1" dirty="0">
                <a:latin typeface="Times New Roman" pitchFamily="18" charset="0"/>
              </a:rPr>
              <a:t>(</a:t>
            </a:r>
            <a:r>
              <a:rPr lang="zh-CN" altLang="en-US" sz="2000" b="1" dirty="0">
                <a:latin typeface="Times New Roman" pitchFamily="18" charset="0"/>
              </a:rPr>
              <a:t>即两两相交均为空集</a:t>
            </a:r>
            <a:r>
              <a:rPr lang="en-US" altLang="zh-CN" sz="2000" b="1" dirty="0">
                <a:latin typeface="Times New Roman" pitchFamily="18" charset="0"/>
              </a:rPr>
              <a:t>)</a:t>
            </a:r>
            <a:r>
              <a:rPr lang="zh-CN" altLang="en-US" sz="2000" b="1" dirty="0">
                <a:latin typeface="Times New Roman" pitchFamily="18" charset="0"/>
              </a:rPr>
              <a:t>，那么根据输入栈顶符号</a:t>
            </a:r>
            <a:r>
              <a:rPr lang="en-US" altLang="zh-CN" sz="2000" b="1" dirty="0" err="1">
                <a:solidFill>
                  <a:srgbClr val="FF00FF"/>
                </a:solidFill>
                <a:latin typeface="Times New Roman" pitchFamily="18" charset="0"/>
              </a:rPr>
              <a:t>a</a:t>
            </a:r>
            <a:r>
              <a:rPr lang="en-US" altLang="zh-CN" sz="2000" b="1" baseline="-30000" dirty="0" err="1">
                <a:solidFill>
                  <a:srgbClr val="FF00FF"/>
                </a:solidFill>
                <a:latin typeface="Times New Roman" pitchFamily="18" charset="0"/>
              </a:rPr>
              <a:t>i</a:t>
            </a:r>
            <a:r>
              <a:rPr lang="zh-CN" altLang="en-US" sz="2000" b="1" dirty="0">
                <a:latin typeface="Times New Roman" pitchFamily="18" charset="0"/>
              </a:rPr>
              <a:t>属于这</a:t>
            </a:r>
            <a:r>
              <a:rPr lang="en-US" altLang="zh-CN" sz="2000" b="1" dirty="0">
                <a:latin typeface="Times New Roman" pitchFamily="18" charset="0"/>
              </a:rPr>
              <a:t>3</a:t>
            </a:r>
            <a:r>
              <a:rPr lang="zh-CN" altLang="en-US" sz="2000" b="1" dirty="0">
                <a:latin typeface="Times New Roman" pitchFamily="18" charset="0"/>
              </a:rPr>
              <a:t>个集合的哪个集合，就可以分别采用相应的分析动作了。显然，</a:t>
            </a:r>
            <a:r>
              <a:rPr lang="en-US" altLang="zh-CN" sz="2000" b="1" dirty="0" err="1">
                <a:solidFill>
                  <a:srgbClr val="FF00FF"/>
                </a:solidFill>
                <a:latin typeface="Times New Roman" pitchFamily="18" charset="0"/>
              </a:rPr>
              <a:t>a</a:t>
            </a:r>
            <a:r>
              <a:rPr lang="en-US" altLang="zh-CN" sz="2000" b="1" baseline="-30000" dirty="0" err="1">
                <a:solidFill>
                  <a:srgbClr val="FF00FF"/>
                </a:solidFill>
                <a:latin typeface="Times New Roman" pitchFamily="18" charset="0"/>
              </a:rPr>
              <a:t>i</a:t>
            </a:r>
            <a:r>
              <a:rPr lang="zh-CN" altLang="en-US" sz="2000" b="1" dirty="0">
                <a:latin typeface="Times New Roman" pitchFamily="18" charset="0"/>
              </a:rPr>
              <a:t>不属于任何一个集合时，表明已经发现输入串的语法错误。 </a:t>
            </a:r>
          </a:p>
        </p:txBody>
      </p:sp>
      <p:sp>
        <p:nvSpPr>
          <p:cNvPr id="27655" name="Text Box 59"/>
          <p:cNvSpPr txBox="1">
            <a:spLocks noChangeArrowheads="1"/>
          </p:cNvSpPr>
          <p:nvPr/>
        </p:nvSpPr>
        <p:spPr bwMode="auto">
          <a:xfrm>
            <a:off x="228600" y="5456395"/>
            <a:ext cx="85344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spcBef>
                <a:spcPct val="50000"/>
              </a:spcBef>
            </a:pPr>
            <a:r>
              <a:rPr kumimoji="1" lang="zh-CN" altLang="en-US" sz="2000" b="1" dirty="0">
                <a:solidFill>
                  <a:srgbClr val="00B050"/>
                </a:solidFill>
                <a:latin typeface="Times New Roman" pitchFamily="18" charset="0"/>
              </a:rPr>
              <a:t>这样解决冲突问题的</a:t>
            </a:r>
            <a:r>
              <a:rPr kumimoji="1" lang="zh-CN" altLang="en-US" sz="2000" b="1" dirty="0" smtClean="0">
                <a:solidFill>
                  <a:srgbClr val="00B050"/>
                </a:solidFill>
                <a:latin typeface="Times New Roman" pitchFamily="18" charset="0"/>
              </a:rPr>
              <a:t>思路所形成的一般分析</a:t>
            </a:r>
            <a:r>
              <a:rPr kumimoji="1" lang="zh-CN" altLang="en-US" sz="2000" b="1" dirty="0">
                <a:solidFill>
                  <a:srgbClr val="00B050"/>
                </a:solidFill>
                <a:latin typeface="Times New Roman" pitchFamily="18" charset="0"/>
              </a:rPr>
              <a:t>方法称为</a:t>
            </a:r>
            <a:r>
              <a:rPr kumimoji="1" lang="en-US" altLang="zh-CN" sz="2000" b="1" dirty="0">
                <a:solidFill>
                  <a:srgbClr val="FF6600"/>
                </a:solidFill>
                <a:latin typeface="Times New Roman" pitchFamily="18" charset="0"/>
              </a:rPr>
              <a:t>SLR(1)</a:t>
            </a:r>
            <a:r>
              <a:rPr kumimoji="1" lang="zh-CN" altLang="en-US" sz="2000" b="1" dirty="0">
                <a:solidFill>
                  <a:srgbClr val="FF6600"/>
                </a:solidFill>
                <a:latin typeface="Times New Roman" pitchFamily="18" charset="0"/>
              </a:rPr>
              <a:t>分析法</a:t>
            </a:r>
            <a:r>
              <a:rPr kumimoji="1" lang="zh-CN" altLang="en-US" sz="2000" b="1" dirty="0">
                <a:latin typeface="Times New Roman" pitchFamily="18" charset="0"/>
              </a:rPr>
              <a:t>。 </a:t>
            </a:r>
          </a:p>
        </p:txBody>
      </p:sp>
      <p:sp>
        <p:nvSpPr>
          <p:cNvPr id="27656" name="Rectangle 60"/>
          <p:cNvSpPr>
            <a:spLocks noGrp="1" noChangeArrowheads="1"/>
          </p:cNvSpPr>
          <p:nvPr>
            <p:ph type="title"/>
          </p:nvPr>
        </p:nvSpPr>
        <p:spPr bwMode="auto">
          <a:xfrm>
            <a:off x="750888" y="838200"/>
            <a:ext cx="319246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b="1" dirty="0" smtClean="0">
                <a:latin typeface="Times New Roman" pitchFamily="18" charset="0"/>
                <a:ea typeface="黑体" pitchFamily="49" charset="-122"/>
              </a:rPr>
              <a:t>6.3  SLR(1)</a:t>
            </a:r>
            <a:r>
              <a:rPr lang="zh-CN" altLang="en-US" sz="2800" b="1" dirty="0" smtClean="0">
                <a:latin typeface="Times New Roman" pitchFamily="18" charset="0"/>
                <a:ea typeface="黑体" pitchFamily="49" charset="-122"/>
              </a:rPr>
              <a:t>分析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58883834-7445-4FD6-A728-409BEDA93985}" type="slidenum">
              <a:rPr lang="en-US" altLang="zh-CN"/>
              <a:pPr/>
              <a:t>24</a:t>
            </a:fld>
            <a:endParaRPr lang="en-US" altLang="zh-CN"/>
          </a:p>
        </p:txBody>
      </p:sp>
      <p:sp>
        <p:nvSpPr>
          <p:cNvPr id="28675" name="Rectangle 1030"/>
          <p:cNvSpPr>
            <a:spLocks noChangeArrowheads="1"/>
          </p:cNvSpPr>
          <p:nvPr/>
        </p:nvSpPr>
        <p:spPr bwMode="auto">
          <a:xfrm>
            <a:off x="990600" y="4616450"/>
            <a:ext cx="7543800" cy="170815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6" name="Text Box 1026"/>
          <p:cNvSpPr txBox="1">
            <a:spLocks noChangeArrowheads="1"/>
          </p:cNvSpPr>
          <p:nvPr/>
        </p:nvSpPr>
        <p:spPr bwMode="auto">
          <a:xfrm>
            <a:off x="914400" y="990600"/>
            <a:ext cx="7620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spcBef>
                <a:spcPct val="50000"/>
              </a:spcBef>
            </a:pPr>
            <a:r>
              <a:rPr lang="en-US" altLang="zh-CN" sz="2000" b="1" dirty="0">
                <a:latin typeface="Times New Roman" pitchFamily="18" charset="0"/>
              </a:rPr>
              <a:t>⑴ </a:t>
            </a:r>
            <a:r>
              <a:rPr lang="zh-CN" altLang="en-US" sz="2000" b="1" dirty="0">
                <a:latin typeface="Times New Roman" pitchFamily="18" charset="0"/>
              </a:rPr>
              <a:t>对每一个</a:t>
            </a:r>
            <a:r>
              <a:rPr lang="en-US" altLang="zh-CN" sz="2000" b="1" dirty="0">
                <a:latin typeface="Times New Roman" pitchFamily="18" charset="0"/>
              </a:rPr>
              <a:t>LR(0)</a:t>
            </a:r>
            <a:r>
              <a:rPr lang="zh-CN" altLang="en-US" sz="2000" b="1" dirty="0">
                <a:latin typeface="Times New Roman" pitchFamily="18" charset="0"/>
              </a:rPr>
              <a:t>项目，依据下列情况分别填分析表： </a:t>
            </a:r>
          </a:p>
          <a:p>
            <a:pPr algn="l"/>
            <a:r>
              <a:rPr lang="zh-CN" altLang="en-US" sz="2000" b="1" dirty="0">
                <a:latin typeface="Times New Roman" pitchFamily="18" charset="0"/>
              </a:rPr>
              <a:t>     如果移进项目</a:t>
            </a:r>
            <a:r>
              <a:rPr lang="en-US" altLang="zh-CN" sz="2000" b="1" dirty="0">
                <a:latin typeface="Times New Roman" pitchFamily="18" charset="0"/>
              </a:rPr>
              <a:t>A→α· aβ∈</a:t>
            </a:r>
            <a:r>
              <a:rPr lang="en-US" altLang="zh-CN" sz="2000" b="1" dirty="0" err="1">
                <a:latin typeface="Times New Roman" pitchFamily="18" charset="0"/>
              </a:rPr>
              <a:t>I</a:t>
            </a:r>
            <a:r>
              <a:rPr lang="en-US" altLang="zh-CN" sz="2000" b="1" baseline="-30000" dirty="0" err="1">
                <a:latin typeface="Times New Roman" pitchFamily="18" charset="0"/>
              </a:rPr>
              <a:t>k</a:t>
            </a:r>
            <a:r>
              <a:rPr lang="zh-CN" altLang="en-US" sz="2000" b="1" dirty="0">
                <a:latin typeface="Times New Roman" pitchFamily="18" charset="0"/>
              </a:rPr>
              <a:t>，</a:t>
            </a:r>
            <a:r>
              <a:rPr lang="en-US" altLang="zh-CN" sz="2000" b="1" dirty="0">
                <a:latin typeface="Times New Roman" pitchFamily="18" charset="0"/>
              </a:rPr>
              <a:t>f(</a:t>
            </a:r>
            <a:r>
              <a:rPr lang="en-US" altLang="zh-CN" sz="2000" b="1" dirty="0" err="1">
                <a:latin typeface="Times New Roman" pitchFamily="18" charset="0"/>
              </a:rPr>
              <a:t>I</a:t>
            </a:r>
            <a:r>
              <a:rPr lang="en-US" altLang="zh-CN" sz="2000" b="1" baseline="-30000" dirty="0" err="1">
                <a:latin typeface="Times New Roman" pitchFamily="18" charset="0"/>
              </a:rPr>
              <a:t>k</a:t>
            </a:r>
            <a:r>
              <a:rPr lang="en-US" altLang="zh-CN" sz="2000" b="1" baseline="-30000"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a)</a:t>
            </a:r>
            <a:r>
              <a:rPr lang="zh-CN" altLang="en-US" sz="2000" b="1" dirty="0">
                <a:latin typeface="Times New Roman" pitchFamily="18" charset="0"/>
              </a:rPr>
              <a:t>＝</a:t>
            </a:r>
            <a:r>
              <a:rPr lang="en-US" altLang="zh-CN" sz="2000" b="1" dirty="0" err="1">
                <a:latin typeface="Times New Roman" pitchFamily="18" charset="0"/>
              </a:rPr>
              <a:t>I</a:t>
            </a:r>
            <a:r>
              <a:rPr lang="en-US" altLang="zh-CN" sz="2000" b="1" baseline="-30000" dirty="0" err="1">
                <a:latin typeface="Times New Roman" pitchFamily="18" charset="0"/>
              </a:rPr>
              <a:t>j</a:t>
            </a:r>
            <a:r>
              <a:rPr lang="en-US" altLang="zh-CN" sz="2000" b="1" baseline="-30000" dirty="0">
                <a:latin typeface="Times New Roman" pitchFamily="18" charset="0"/>
              </a:rPr>
              <a:t> </a:t>
            </a:r>
            <a:r>
              <a:rPr lang="zh-CN" altLang="en-US" sz="2000" b="1" dirty="0">
                <a:latin typeface="Times New Roman" pitchFamily="18" charset="0"/>
              </a:rPr>
              <a:t>，则</a:t>
            </a:r>
          </a:p>
          <a:p>
            <a:pPr algn="l"/>
            <a:r>
              <a:rPr lang="zh-CN" altLang="en-US" sz="2000" b="1" dirty="0">
                <a:latin typeface="Times New Roman" pitchFamily="18" charset="0"/>
              </a:rPr>
              <a:t>             置</a:t>
            </a:r>
            <a:r>
              <a:rPr lang="en-US" altLang="zh-CN" sz="2000" b="1" dirty="0">
                <a:latin typeface="Times New Roman" pitchFamily="18" charset="0"/>
              </a:rPr>
              <a:t>M.ACTION[</a:t>
            </a:r>
            <a:r>
              <a:rPr lang="en-US" altLang="zh-CN" sz="2000" b="1" dirty="0" err="1">
                <a:latin typeface="Times New Roman" pitchFamily="18" charset="0"/>
              </a:rPr>
              <a:t>k,a</a:t>
            </a:r>
            <a:r>
              <a:rPr lang="en-US" altLang="zh-CN" sz="2000" b="1" dirty="0">
                <a:latin typeface="Times New Roman" pitchFamily="18" charset="0"/>
              </a:rPr>
              <a:t>]</a:t>
            </a:r>
            <a:r>
              <a:rPr lang="zh-CN" altLang="en-US" sz="2000" b="1" dirty="0">
                <a:latin typeface="Times New Roman" pitchFamily="18" charset="0"/>
              </a:rPr>
              <a:t>为</a:t>
            </a:r>
            <a:r>
              <a:rPr lang="en-US" altLang="zh-CN" sz="2000" b="1" dirty="0" err="1">
                <a:latin typeface="Times New Roman" pitchFamily="18" charset="0"/>
              </a:rPr>
              <a:t>S</a:t>
            </a:r>
            <a:r>
              <a:rPr lang="en-US" altLang="zh-CN" sz="2000" b="1" baseline="-30000" dirty="0" err="1">
                <a:latin typeface="Times New Roman" pitchFamily="18" charset="0"/>
              </a:rPr>
              <a:t>j</a:t>
            </a:r>
            <a:r>
              <a:rPr lang="zh-CN" altLang="en-US" sz="2000" b="1" dirty="0">
                <a:latin typeface="Times New Roman" pitchFamily="18" charset="0"/>
              </a:rPr>
              <a:t>；</a:t>
            </a:r>
          </a:p>
          <a:p>
            <a:pPr algn="l"/>
            <a:r>
              <a:rPr lang="zh-CN" altLang="en-US" sz="2000" b="1" dirty="0">
                <a:latin typeface="Times New Roman" pitchFamily="18" charset="0"/>
              </a:rPr>
              <a:t>     如果归约项目</a:t>
            </a:r>
            <a:r>
              <a:rPr lang="en-US" altLang="zh-CN" sz="2000" b="1" dirty="0">
                <a:latin typeface="Times New Roman" pitchFamily="18" charset="0"/>
              </a:rPr>
              <a:t>A→α·∈</a:t>
            </a:r>
            <a:r>
              <a:rPr lang="en-US" altLang="zh-CN" sz="2000" b="1" dirty="0" err="1">
                <a:latin typeface="Times New Roman" pitchFamily="18" charset="0"/>
              </a:rPr>
              <a:t>I</a:t>
            </a:r>
            <a:r>
              <a:rPr lang="en-US" altLang="zh-CN" sz="2000" b="1" baseline="-30000" dirty="0" err="1">
                <a:latin typeface="Times New Roman" pitchFamily="18" charset="0"/>
              </a:rPr>
              <a:t>k</a:t>
            </a:r>
            <a:r>
              <a:rPr lang="zh-CN" altLang="en-US" sz="2000" b="1" dirty="0">
                <a:latin typeface="Times New Roman" pitchFamily="18" charset="0"/>
              </a:rPr>
              <a:t>，</a:t>
            </a:r>
            <a:r>
              <a:rPr lang="en-US" altLang="zh-CN" sz="2000" b="1" dirty="0">
                <a:latin typeface="Times New Roman" pitchFamily="18" charset="0"/>
              </a:rPr>
              <a:t>A→α</a:t>
            </a:r>
            <a:r>
              <a:rPr lang="zh-CN" altLang="en-US" sz="2000" b="1" dirty="0">
                <a:latin typeface="Times New Roman" pitchFamily="18" charset="0"/>
              </a:rPr>
              <a:t>标号为</a:t>
            </a:r>
            <a:r>
              <a:rPr lang="en-US" altLang="zh-CN" sz="2000" b="1" dirty="0" err="1">
                <a:latin typeface="Times New Roman" pitchFamily="18" charset="0"/>
              </a:rPr>
              <a:t>i</a:t>
            </a:r>
            <a:r>
              <a:rPr lang="zh-CN" altLang="en-US" sz="2000" b="1" dirty="0">
                <a:latin typeface="Times New Roman" pitchFamily="18" charset="0"/>
              </a:rPr>
              <a:t>，</a:t>
            </a:r>
            <a:r>
              <a:rPr lang="en-US" altLang="zh-CN" sz="2000" b="1" dirty="0" err="1">
                <a:solidFill>
                  <a:srgbClr val="FF00FF"/>
                </a:solidFill>
                <a:latin typeface="Times New Roman" pitchFamily="18" charset="0"/>
              </a:rPr>
              <a:t>a∈FOLLOW</a:t>
            </a:r>
            <a:r>
              <a:rPr lang="en-US" altLang="zh-CN" sz="2000" b="1" dirty="0">
                <a:solidFill>
                  <a:srgbClr val="FF00FF"/>
                </a:solidFill>
                <a:latin typeface="Times New Roman" pitchFamily="18" charset="0"/>
              </a:rPr>
              <a:t>(A)</a:t>
            </a:r>
            <a:r>
              <a:rPr lang="en-US" altLang="zh-CN" sz="2000" b="1" dirty="0">
                <a:latin typeface="Times New Roman" pitchFamily="18" charset="0"/>
              </a:rPr>
              <a:t>,</a:t>
            </a:r>
            <a:r>
              <a:rPr lang="zh-CN" altLang="en-US" sz="2000" b="1" dirty="0">
                <a:latin typeface="Times New Roman" pitchFamily="18" charset="0"/>
              </a:rPr>
              <a:t>则</a:t>
            </a:r>
          </a:p>
          <a:p>
            <a:pPr algn="l"/>
            <a:r>
              <a:rPr lang="zh-CN" altLang="en-US" sz="2000" b="1" dirty="0">
                <a:latin typeface="Times New Roman" pitchFamily="18" charset="0"/>
              </a:rPr>
              <a:t>             置</a:t>
            </a:r>
            <a:r>
              <a:rPr lang="en-US" altLang="zh-CN" sz="2000" b="1" dirty="0">
                <a:latin typeface="Times New Roman" pitchFamily="18" charset="0"/>
              </a:rPr>
              <a:t>M.ACTION[</a:t>
            </a:r>
            <a:r>
              <a:rPr lang="en-US" altLang="zh-CN" sz="2000" b="1" dirty="0" err="1">
                <a:latin typeface="Times New Roman" pitchFamily="18" charset="0"/>
              </a:rPr>
              <a:t>k,a</a:t>
            </a:r>
            <a:r>
              <a:rPr lang="en-US" altLang="zh-CN" sz="2000" b="1" dirty="0">
                <a:latin typeface="Times New Roman" pitchFamily="18" charset="0"/>
              </a:rPr>
              <a:t>]</a:t>
            </a:r>
            <a:r>
              <a:rPr lang="zh-CN" altLang="en-US" sz="2000" b="1" dirty="0">
                <a:latin typeface="Times New Roman" pitchFamily="18" charset="0"/>
              </a:rPr>
              <a:t>为</a:t>
            </a:r>
            <a:r>
              <a:rPr lang="en-US" altLang="zh-CN" sz="2000" b="1" dirty="0" err="1">
                <a:latin typeface="Times New Roman" pitchFamily="18" charset="0"/>
              </a:rPr>
              <a:t>r</a:t>
            </a:r>
            <a:r>
              <a:rPr lang="en-US" altLang="zh-CN" sz="2000" b="1" baseline="-30000" dirty="0" err="1">
                <a:latin typeface="Times New Roman" pitchFamily="18" charset="0"/>
              </a:rPr>
              <a:t>i</a:t>
            </a:r>
            <a:r>
              <a:rPr lang="en-US" altLang="zh-CN" sz="2000" b="1" baseline="-30000" dirty="0">
                <a:latin typeface="Times New Roman" pitchFamily="18" charset="0"/>
              </a:rPr>
              <a:t> </a:t>
            </a:r>
            <a:r>
              <a:rPr lang="zh-CN" altLang="en-US" sz="2000" b="1" dirty="0">
                <a:latin typeface="Times New Roman" pitchFamily="18" charset="0"/>
              </a:rPr>
              <a:t>；</a:t>
            </a:r>
          </a:p>
          <a:p>
            <a:pPr algn="l"/>
            <a:r>
              <a:rPr lang="zh-CN" altLang="en-US" sz="2000" b="1" dirty="0">
                <a:latin typeface="Times New Roman" pitchFamily="18" charset="0"/>
              </a:rPr>
              <a:t>     如果接受项目</a:t>
            </a:r>
            <a:r>
              <a:rPr lang="en-US" altLang="zh-CN" sz="2000" b="1" dirty="0">
                <a:latin typeface="Times New Roman" pitchFamily="18" charset="0"/>
              </a:rPr>
              <a:t>S′→ S·∈</a:t>
            </a:r>
            <a:r>
              <a:rPr lang="en-US" altLang="zh-CN" sz="2000" b="1" dirty="0" err="1">
                <a:latin typeface="Times New Roman" pitchFamily="18" charset="0"/>
              </a:rPr>
              <a:t>I</a:t>
            </a:r>
            <a:r>
              <a:rPr lang="en-US" altLang="zh-CN" sz="2000" b="1" baseline="-30000" dirty="0" err="1">
                <a:latin typeface="Times New Roman" pitchFamily="18" charset="0"/>
              </a:rPr>
              <a:t>k</a:t>
            </a:r>
            <a:r>
              <a:rPr lang="zh-CN" altLang="en-US" sz="2000" b="1" dirty="0">
                <a:latin typeface="Times New Roman" pitchFamily="18" charset="0"/>
              </a:rPr>
              <a:t>，则</a:t>
            </a:r>
          </a:p>
          <a:p>
            <a:pPr algn="l"/>
            <a:r>
              <a:rPr lang="zh-CN" altLang="en-US" sz="2000" b="1" dirty="0">
                <a:latin typeface="Times New Roman" pitchFamily="18" charset="0"/>
              </a:rPr>
              <a:t>             置</a:t>
            </a:r>
            <a:r>
              <a:rPr lang="en-US" altLang="zh-CN" sz="2000" b="1" dirty="0">
                <a:latin typeface="Times New Roman" pitchFamily="18" charset="0"/>
              </a:rPr>
              <a:t>M.ACTION[k,#]</a:t>
            </a:r>
            <a:r>
              <a:rPr lang="zh-CN" altLang="en-US" sz="2000" b="1" dirty="0">
                <a:latin typeface="Times New Roman" pitchFamily="18" charset="0"/>
              </a:rPr>
              <a:t>为</a:t>
            </a:r>
            <a:r>
              <a:rPr lang="en-US" altLang="zh-CN" sz="2000" b="1" dirty="0" err="1">
                <a:latin typeface="Times New Roman" pitchFamily="18" charset="0"/>
              </a:rPr>
              <a:t>acc</a:t>
            </a:r>
            <a:r>
              <a:rPr lang="zh-CN" altLang="en-US" sz="2000" b="1" dirty="0">
                <a:latin typeface="Times New Roman" pitchFamily="18" charset="0"/>
              </a:rPr>
              <a:t>；</a:t>
            </a:r>
          </a:p>
          <a:p>
            <a:pPr algn="l"/>
            <a:r>
              <a:rPr lang="zh-CN" altLang="en-US" sz="2000" b="1" dirty="0">
                <a:latin typeface="Times New Roman" pitchFamily="18" charset="0"/>
              </a:rPr>
              <a:t>     如果</a:t>
            </a:r>
            <a:r>
              <a:rPr lang="en-US" altLang="zh-CN" sz="2000" b="1" dirty="0">
                <a:latin typeface="Times New Roman" pitchFamily="18" charset="0"/>
              </a:rPr>
              <a:t>f(</a:t>
            </a:r>
            <a:r>
              <a:rPr lang="en-US" altLang="zh-CN" sz="2000" b="1" dirty="0" err="1">
                <a:latin typeface="Times New Roman" pitchFamily="18" charset="0"/>
              </a:rPr>
              <a:t>I</a:t>
            </a:r>
            <a:r>
              <a:rPr lang="en-US" altLang="zh-CN" sz="2000" b="1" baseline="-30000" dirty="0" err="1">
                <a:latin typeface="Times New Roman" pitchFamily="18" charset="0"/>
              </a:rPr>
              <a:t>k</a:t>
            </a:r>
            <a:r>
              <a:rPr lang="en-US" altLang="zh-CN" sz="2000" b="1" dirty="0" err="1">
                <a:latin typeface="Times New Roman" pitchFamily="18" charset="0"/>
              </a:rPr>
              <a:t>,A</a:t>
            </a:r>
            <a:r>
              <a:rPr lang="en-US" altLang="zh-CN" sz="2000" b="1" dirty="0">
                <a:latin typeface="Times New Roman" pitchFamily="18" charset="0"/>
              </a:rPr>
              <a:t>)</a:t>
            </a:r>
            <a:r>
              <a:rPr lang="zh-CN" altLang="en-US" sz="2000" b="1" dirty="0">
                <a:latin typeface="Times New Roman" pitchFamily="18" charset="0"/>
              </a:rPr>
              <a:t>＝</a:t>
            </a:r>
            <a:r>
              <a:rPr lang="en-US" altLang="zh-CN" sz="2000" b="1" dirty="0" err="1">
                <a:latin typeface="Times New Roman" pitchFamily="18" charset="0"/>
              </a:rPr>
              <a:t>I</a:t>
            </a:r>
            <a:r>
              <a:rPr lang="en-US" altLang="zh-CN" sz="2000" b="1" baseline="-30000" dirty="0" err="1">
                <a:latin typeface="Times New Roman" pitchFamily="18" charset="0"/>
              </a:rPr>
              <a:t>j</a:t>
            </a:r>
            <a:r>
              <a:rPr lang="en-US" altLang="zh-CN" sz="2000" b="1" baseline="-30000"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A∈V</a:t>
            </a:r>
            <a:r>
              <a:rPr lang="en-US" altLang="zh-CN" sz="2000" b="1" baseline="-30000" dirty="0">
                <a:latin typeface="Times New Roman" pitchFamily="18" charset="0"/>
              </a:rPr>
              <a:t>N </a:t>
            </a:r>
            <a:r>
              <a:rPr lang="zh-CN" altLang="en-US" sz="2000" b="1" dirty="0">
                <a:latin typeface="Times New Roman" pitchFamily="18" charset="0"/>
              </a:rPr>
              <a:t>，则</a:t>
            </a:r>
          </a:p>
          <a:p>
            <a:pPr algn="l"/>
            <a:r>
              <a:rPr lang="zh-CN" altLang="en-US" sz="2000" b="1" dirty="0">
                <a:latin typeface="Times New Roman" pitchFamily="18" charset="0"/>
              </a:rPr>
              <a:t>             置</a:t>
            </a:r>
            <a:r>
              <a:rPr lang="en-US" altLang="zh-CN" sz="2000" b="1" dirty="0" smtClean="0">
                <a:latin typeface="Times New Roman" pitchFamily="18" charset="0"/>
              </a:rPr>
              <a:t>M.GOTO[</a:t>
            </a:r>
            <a:r>
              <a:rPr lang="en-US" altLang="zh-CN" sz="2000" b="1" dirty="0" err="1" smtClean="0">
                <a:latin typeface="Times New Roman" pitchFamily="18" charset="0"/>
              </a:rPr>
              <a:t>k,A</a:t>
            </a:r>
            <a:r>
              <a:rPr lang="en-US" altLang="zh-CN" sz="2000" b="1" dirty="0" smtClean="0">
                <a:latin typeface="Times New Roman" pitchFamily="18" charset="0"/>
              </a:rPr>
              <a:t>]</a:t>
            </a:r>
            <a:r>
              <a:rPr lang="zh-CN" altLang="en-US" sz="2000" b="1" dirty="0">
                <a:latin typeface="Times New Roman" pitchFamily="18" charset="0"/>
              </a:rPr>
              <a:t>为</a:t>
            </a:r>
            <a:r>
              <a:rPr lang="en-US" altLang="zh-CN" sz="2000" b="1" dirty="0">
                <a:latin typeface="Times New Roman" pitchFamily="18" charset="0"/>
              </a:rPr>
              <a:t>j</a:t>
            </a:r>
            <a:r>
              <a:rPr lang="zh-CN" altLang="en-US" sz="2000" b="1" dirty="0">
                <a:latin typeface="Times New Roman" pitchFamily="18" charset="0"/>
              </a:rPr>
              <a:t>；</a:t>
            </a:r>
          </a:p>
          <a:p>
            <a:pPr algn="l"/>
            <a:r>
              <a:rPr lang="zh-CN" altLang="en-US" sz="2000" b="1" dirty="0">
                <a:latin typeface="Times New Roman" pitchFamily="18" charset="0"/>
              </a:rPr>
              <a:t>⑵ 凡⑴没能填入分析表元素</a:t>
            </a:r>
            <a:r>
              <a:rPr lang="en-US" altLang="zh-CN" sz="2000" b="1" dirty="0">
                <a:latin typeface="Times New Roman" pitchFamily="18" charset="0"/>
              </a:rPr>
              <a:t>M.ACTION[</a:t>
            </a:r>
            <a:r>
              <a:rPr lang="en-US" altLang="zh-CN" sz="2000" b="1" dirty="0" err="1">
                <a:latin typeface="Times New Roman" pitchFamily="18" charset="0"/>
              </a:rPr>
              <a:t>k,a</a:t>
            </a:r>
            <a:r>
              <a:rPr lang="en-US" altLang="zh-CN" sz="2000" b="1" dirty="0">
                <a:latin typeface="Times New Roman" pitchFamily="18" charset="0"/>
              </a:rPr>
              <a:t>]</a:t>
            </a:r>
            <a:r>
              <a:rPr lang="zh-CN" altLang="en-US" sz="2000" b="1" dirty="0">
                <a:latin typeface="Times New Roman" pitchFamily="18" charset="0"/>
              </a:rPr>
              <a:t>和</a:t>
            </a:r>
            <a:r>
              <a:rPr lang="en-US" altLang="zh-CN" sz="2000" b="1" dirty="0" smtClean="0">
                <a:latin typeface="Times New Roman" pitchFamily="18" charset="0"/>
              </a:rPr>
              <a:t>M.GOTO[</a:t>
            </a:r>
            <a:r>
              <a:rPr lang="en-US" altLang="zh-CN" sz="2000" b="1" dirty="0" err="1" smtClean="0">
                <a:latin typeface="Times New Roman" pitchFamily="18" charset="0"/>
              </a:rPr>
              <a:t>k,A</a:t>
            </a:r>
            <a:r>
              <a:rPr lang="en-US" altLang="zh-CN" sz="2000" b="1" dirty="0" smtClean="0">
                <a:latin typeface="Times New Roman" pitchFamily="18" charset="0"/>
              </a:rPr>
              <a:t>]</a:t>
            </a:r>
            <a:r>
              <a:rPr lang="zh-CN" altLang="en-US" sz="2000" b="1" dirty="0">
                <a:latin typeface="Times New Roman" pitchFamily="18" charset="0"/>
              </a:rPr>
              <a:t>，</a:t>
            </a:r>
          </a:p>
          <a:p>
            <a:pPr algn="l"/>
            <a:r>
              <a:rPr lang="zh-CN" altLang="en-US" sz="2000" b="1" dirty="0">
                <a:latin typeface="Times New Roman" pitchFamily="18" charset="0"/>
              </a:rPr>
              <a:t>             置为</a:t>
            </a:r>
            <a:r>
              <a:rPr lang="en-US" altLang="zh-CN" sz="2000" b="1" dirty="0">
                <a:latin typeface="Times New Roman" pitchFamily="18" charset="0"/>
              </a:rPr>
              <a:t>e</a:t>
            </a:r>
            <a:r>
              <a:rPr lang="en-US" altLang="zh-CN" sz="2000" b="1" baseline="-30000" dirty="0">
                <a:latin typeface="Times New Roman" pitchFamily="18" charset="0"/>
              </a:rPr>
              <a:t> t </a:t>
            </a:r>
            <a:r>
              <a:rPr lang="en-US" altLang="zh-CN" sz="2000" b="1" dirty="0">
                <a:latin typeface="Times New Roman" pitchFamily="18" charset="0"/>
              </a:rPr>
              <a:t>(t</a:t>
            </a:r>
            <a:r>
              <a:rPr lang="zh-CN" altLang="en-US" sz="2000" b="1" dirty="0">
                <a:latin typeface="Times New Roman" pitchFamily="18" charset="0"/>
              </a:rPr>
              <a:t>为错误编号</a:t>
            </a:r>
            <a:r>
              <a:rPr lang="en-US" altLang="zh-CN" sz="2000" b="1" dirty="0">
                <a:latin typeface="Times New Roman" pitchFamily="18" charset="0"/>
              </a:rPr>
              <a:t>)</a:t>
            </a:r>
            <a:r>
              <a:rPr lang="zh-CN" altLang="en-US" sz="2000" b="1" dirty="0">
                <a:latin typeface="Times New Roman" pitchFamily="18" charset="0"/>
              </a:rPr>
              <a:t>。 </a:t>
            </a:r>
          </a:p>
        </p:txBody>
      </p:sp>
      <p:sp>
        <p:nvSpPr>
          <p:cNvPr id="28677" name="Text Box 1027"/>
          <p:cNvSpPr txBox="1">
            <a:spLocks noChangeArrowheads="1"/>
          </p:cNvSpPr>
          <p:nvPr/>
        </p:nvSpPr>
        <p:spPr bwMode="auto">
          <a:xfrm>
            <a:off x="609600" y="609600"/>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000" b="1">
                <a:solidFill>
                  <a:srgbClr val="FF6600"/>
                </a:solidFill>
                <a:latin typeface="Times New Roman" pitchFamily="18" charset="0"/>
              </a:rPr>
              <a:t>SLR(1)</a:t>
            </a:r>
            <a:r>
              <a:rPr lang="zh-CN" altLang="en-US" sz="2000" b="1">
                <a:solidFill>
                  <a:srgbClr val="FF6600"/>
                </a:solidFill>
                <a:latin typeface="Times New Roman" pitchFamily="18" charset="0"/>
              </a:rPr>
              <a:t>分析表</a:t>
            </a:r>
            <a:r>
              <a:rPr lang="en-US" altLang="zh-CN" sz="2000" b="1">
                <a:solidFill>
                  <a:srgbClr val="FF6600"/>
                </a:solidFill>
                <a:latin typeface="Times New Roman" pitchFamily="18" charset="0"/>
              </a:rPr>
              <a:t>M</a:t>
            </a:r>
            <a:r>
              <a:rPr lang="zh-CN" altLang="en-US" sz="2000" b="1">
                <a:solidFill>
                  <a:srgbClr val="FF6600"/>
                </a:solidFill>
                <a:latin typeface="Times New Roman" pitchFamily="18" charset="0"/>
              </a:rPr>
              <a:t>构造方法</a:t>
            </a:r>
          </a:p>
        </p:txBody>
      </p:sp>
      <p:sp>
        <p:nvSpPr>
          <p:cNvPr id="28678" name="Text Box 1028"/>
          <p:cNvSpPr txBox="1">
            <a:spLocks noChangeArrowheads="1"/>
          </p:cNvSpPr>
          <p:nvPr/>
        </p:nvSpPr>
        <p:spPr bwMode="auto">
          <a:xfrm>
            <a:off x="1066800" y="4562475"/>
            <a:ext cx="7543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spcBef>
                <a:spcPct val="50000"/>
              </a:spcBef>
            </a:pPr>
            <a:r>
              <a:rPr lang="zh-CN" altLang="en-US" sz="2000" b="1" dirty="0">
                <a:latin typeface="Times New Roman" pitchFamily="18" charset="0"/>
              </a:rPr>
              <a:t>例</a:t>
            </a:r>
            <a:r>
              <a:rPr lang="en-US" altLang="zh-CN" sz="2000" b="1" dirty="0">
                <a:latin typeface="Times New Roman" pitchFamily="18" charset="0"/>
              </a:rPr>
              <a:t>7.3  </a:t>
            </a:r>
            <a:r>
              <a:rPr lang="zh-CN" altLang="en-US" sz="2000" b="1" dirty="0">
                <a:latin typeface="Times New Roman" pitchFamily="18" charset="0"/>
              </a:rPr>
              <a:t>设文法</a:t>
            </a:r>
            <a:r>
              <a:rPr lang="en-US" altLang="zh-CN" sz="2000" b="1" dirty="0">
                <a:latin typeface="Times New Roman" pitchFamily="18" charset="0"/>
              </a:rPr>
              <a:t>G[</a:t>
            </a:r>
            <a:r>
              <a:rPr lang="en-US" altLang="zh-CN" sz="2000" b="1" dirty="0">
                <a:solidFill>
                  <a:srgbClr val="FF00FF"/>
                </a:solidFill>
                <a:latin typeface="Times New Roman" pitchFamily="18" charset="0"/>
              </a:rPr>
              <a:t>S′</a:t>
            </a:r>
            <a:r>
              <a:rPr lang="en-US" altLang="zh-CN" sz="2000" b="1" dirty="0">
                <a:latin typeface="Times New Roman" pitchFamily="18" charset="0"/>
              </a:rPr>
              <a:t>]</a:t>
            </a:r>
            <a:r>
              <a:rPr lang="zh-CN" altLang="en-US" sz="2000" b="1" dirty="0">
                <a:latin typeface="Times New Roman" pitchFamily="18" charset="0"/>
              </a:rPr>
              <a:t>定义如下，试构造</a:t>
            </a:r>
            <a:r>
              <a:rPr lang="zh-CN" altLang="en-US" sz="2000" b="1" dirty="0">
                <a:latin typeface="Times New Roman" pitchFamily="18" charset="0"/>
                <a:hlinkClick r:id="rId2"/>
              </a:rPr>
              <a:t>识别活前缀</a:t>
            </a:r>
            <a:r>
              <a:rPr lang="en-US" altLang="zh-CN" sz="2000" b="1" dirty="0">
                <a:latin typeface="Times New Roman" pitchFamily="18" charset="0"/>
                <a:hlinkClick r:id="rId2"/>
              </a:rPr>
              <a:t>DFA </a:t>
            </a:r>
            <a:r>
              <a:rPr lang="zh-CN" altLang="en-US" sz="2000" b="1" dirty="0">
                <a:latin typeface="Times New Roman" pitchFamily="18" charset="0"/>
              </a:rPr>
              <a:t>和</a:t>
            </a:r>
            <a:r>
              <a:rPr lang="en-US" altLang="zh-CN" sz="2000" b="1" dirty="0">
                <a:latin typeface="Times New Roman" pitchFamily="18" charset="0"/>
                <a:hlinkClick r:id="rId3"/>
              </a:rPr>
              <a:t>SLR(1)</a:t>
            </a:r>
            <a:r>
              <a:rPr lang="zh-CN" altLang="en-US" sz="2000" b="1" dirty="0">
                <a:latin typeface="Times New Roman" pitchFamily="18" charset="0"/>
                <a:hlinkClick r:id="rId3"/>
              </a:rPr>
              <a:t>分析表</a:t>
            </a:r>
            <a:r>
              <a:rPr lang="en-US" altLang="zh-CN" sz="2000" b="1" dirty="0">
                <a:latin typeface="Times New Roman" pitchFamily="18" charset="0"/>
                <a:hlinkClick r:id="rId3"/>
              </a:rPr>
              <a:t>M</a:t>
            </a:r>
            <a:r>
              <a:rPr lang="zh-CN" altLang="en-US" sz="2000" b="1" dirty="0">
                <a:latin typeface="Times New Roman" pitchFamily="18" charset="0"/>
              </a:rPr>
              <a:t>。</a:t>
            </a:r>
          </a:p>
        </p:txBody>
      </p:sp>
      <p:sp>
        <p:nvSpPr>
          <p:cNvPr id="28679" name="Text Box 1029"/>
          <p:cNvSpPr txBox="1">
            <a:spLocks noChangeArrowheads="1"/>
          </p:cNvSpPr>
          <p:nvPr/>
        </p:nvSpPr>
        <p:spPr bwMode="auto">
          <a:xfrm>
            <a:off x="2514600" y="4967288"/>
            <a:ext cx="3200400" cy="13234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000" b="1" dirty="0">
                <a:latin typeface="Times New Roman" pitchFamily="18" charset="0"/>
              </a:rPr>
              <a:t>G[S</a:t>
            </a:r>
            <a:r>
              <a:rPr lang="en-US" altLang="zh-CN" sz="2000" b="1" baseline="30000" dirty="0" smtClean="0">
                <a:latin typeface="Times New Roman" pitchFamily="18" charset="0"/>
              </a:rPr>
              <a:t>′</a:t>
            </a:r>
            <a:r>
              <a:rPr lang="en-US" altLang="zh-CN" sz="2000" b="1" dirty="0" smtClean="0">
                <a:latin typeface="Times New Roman" pitchFamily="18" charset="0"/>
              </a:rPr>
              <a:t>]:</a:t>
            </a:r>
            <a:r>
              <a:rPr lang="zh-CN" altLang="en-US" sz="2000" b="1" dirty="0" smtClean="0">
                <a:latin typeface="Times New Roman" pitchFamily="18" charset="0"/>
              </a:rPr>
              <a:t>（</a:t>
            </a:r>
            <a:r>
              <a:rPr lang="en-US" altLang="zh-CN" sz="2000" b="1" dirty="0" smtClean="0">
                <a:latin typeface="Times New Roman" pitchFamily="18" charset="0"/>
              </a:rPr>
              <a:t>0</a:t>
            </a:r>
            <a:r>
              <a:rPr lang="zh-CN" altLang="en-US" sz="2000" b="1" dirty="0">
                <a:latin typeface="Times New Roman" pitchFamily="18" charset="0"/>
              </a:rPr>
              <a:t>） </a:t>
            </a:r>
            <a:r>
              <a:rPr lang="en-US" altLang="zh-CN" sz="2000" b="1" dirty="0">
                <a:solidFill>
                  <a:srgbClr val="FF00FF"/>
                </a:solidFill>
                <a:latin typeface="Times New Roman" pitchFamily="18" charset="0"/>
              </a:rPr>
              <a:t>S′→S</a:t>
            </a:r>
            <a:endParaRPr lang="en-US" altLang="zh-CN" sz="2000" b="1" dirty="0">
              <a:latin typeface="Times New Roman" pitchFamily="18" charset="0"/>
            </a:endParaRPr>
          </a:p>
          <a:p>
            <a:pPr algn="just"/>
            <a:r>
              <a:rPr lang="en-US" altLang="zh-CN" sz="2000" b="1" dirty="0">
                <a:latin typeface="Times New Roman" pitchFamily="18" charset="0"/>
              </a:rPr>
              <a:t>             </a:t>
            </a:r>
            <a:r>
              <a:rPr lang="en-US" altLang="zh-CN" sz="2000" b="1" dirty="0" smtClean="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1</a:t>
            </a:r>
            <a:r>
              <a:rPr lang="zh-CN" altLang="en-US" sz="2000" b="1" dirty="0">
                <a:latin typeface="Times New Roman" pitchFamily="18" charset="0"/>
              </a:rPr>
              <a:t>） </a:t>
            </a:r>
            <a:r>
              <a:rPr lang="en-US" altLang="zh-CN" sz="2000" b="1" dirty="0" err="1">
                <a:latin typeface="Times New Roman" pitchFamily="18" charset="0"/>
              </a:rPr>
              <a:t>S→rD</a:t>
            </a:r>
            <a:endParaRPr lang="en-US" altLang="zh-CN" sz="2000" b="1" dirty="0">
              <a:latin typeface="Times New Roman" pitchFamily="18" charset="0"/>
            </a:endParaRPr>
          </a:p>
          <a:p>
            <a:pPr algn="just"/>
            <a:r>
              <a:rPr lang="en-US" altLang="zh-CN" sz="2000" b="1" dirty="0">
                <a:latin typeface="Times New Roman" pitchFamily="18" charset="0"/>
              </a:rPr>
              <a:t>           </a:t>
            </a:r>
            <a:r>
              <a:rPr lang="en-US" altLang="zh-CN" sz="2000" b="1" dirty="0" smtClean="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2</a:t>
            </a:r>
            <a:r>
              <a:rPr lang="zh-CN" altLang="en-US" sz="2000" b="1" dirty="0">
                <a:latin typeface="Times New Roman" pitchFamily="18" charset="0"/>
              </a:rPr>
              <a:t>） </a:t>
            </a:r>
            <a:r>
              <a:rPr lang="en-US" altLang="zh-CN" sz="2000" b="1" dirty="0">
                <a:latin typeface="Times New Roman" pitchFamily="18" charset="0"/>
              </a:rPr>
              <a:t>D→D</a:t>
            </a:r>
            <a:r>
              <a:rPr lang="zh-CN" altLang="en-US" sz="2000" b="1" dirty="0">
                <a:latin typeface="Times New Roman" pitchFamily="18" charset="0"/>
              </a:rPr>
              <a:t>，</a:t>
            </a:r>
            <a:r>
              <a:rPr lang="en-US" altLang="zh-CN" sz="2000" b="1" dirty="0" err="1">
                <a:latin typeface="Times New Roman" pitchFamily="18" charset="0"/>
              </a:rPr>
              <a:t>i</a:t>
            </a:r>
            <a:endParaRPr lang="en-US" altLang="zh-CN" sz="2000" b="1" dirty="0">
              <a:latin typeface="Times New Roman" pitchFamily="18" charset="0"/>
            </a:endParaRPr>
          </a:p>
          <a:p>
            <a:r>
              <a:rPr lang="en-US" altLang="zh-CN" sz="2000" b="1" dirty="0">
                <a:latin typeface="Times New Roman" pitchFamily="18" charset="0"/>
              </a:rPr>
              <a:t>      </a:t>
            </a:r>
            <a:r>
              <a:rPr lang="en-US" altLang="zh-CN" sz="2000" b="1" dirty="0" smtClean="0">
                <a:latin typeface="Times New Roman" pitchFamily="18" charset="0"/>
              </a:rPr>
              <a:t>  </a:t>
            </a:r>
            <a:r>
              <a:rPr lang="zh-CN" altLang="en-US" sz="2000" b="1" dirty="0" smtClean="0">
                <a:latin typeface="Times New Roman" pitchFamily="18" charset="0"/>
              </a:rPr>
              <a:t>（</a:t>
            </a:r>
            <a:r>
              <a:rPr lang="en-US" altLang="zh-CN" sz="2000" b="1" dirty="0" smtClean="0">
                <a:latin typeface="Times New Roman" pitchFamily="18" charset="0"/>
              </a:rPr>
              <a:t>3</a:t>
            </a:r>
            <a:r>
              <a:rPr lang="zh-CN" altLang="en-US" sz="2000" b="1" dirty="0">
                <a:latin typeface="Times New Roman" pitchFamily="18" charset="0"/>
              </a:rPr>
              <a:t>） </a:t>
            </a:r>
            <a:r>
              <a:rPr lang="en-US" altLang="zh-CN" sz="2000" b="1" dirty="0" err="1">
                <a:latin typeface="Times New Roman" pitchFamily="18" charset="0"/>
              </a:rPr>
              <a:t>D→i</a:t>
            </a:r>
            <a:r>
              <a:rPr lang="en-US" altLang="zh-CN" sz="2000" b="1" dirty="0">
                <a:latin typeface="Times New Roman" pitchFamily="18" charset="0"/>
              </a:rPr>
              <a:t> </a:t>
            </a:r>
          </a:p>
        </p:txBody>
      </p:sp>
      <p:sp>
        <p:nvSpPr>
          <p:cNvPr id="28680" name="Rectangle 1031"/>
          <p:cNvSpPr>
            <a:spLocks noChangeArrowheads="1"/>
          </p:cNvSpPr>
          <p:nvPr/>
        </p:nvSpPr>
        <p:spPr bwMode="auto">
          <a:xfrm>
            <a:off x="5549900" y="5089525"/>
            <a:ext cx="2667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latin typeface="Times New Roman" pitchFamily="18" charset="0"/>
              </a:rPr>
              <a:t>注：</a:t>
            </a:r>
          </a:p>
          <a:p>
            <a:r>
              <a:rPr lang="zh-CN" altLang="en-US" sz="2000" b="1" dirty="0">
                <a:latin typeface="Times New Roman" pitchFamily="18" charset="0"/>
              </a:rPr>
              <a:t> </a:t>
            </a:r>
            <a:r>
              <a:rPr lang="en-US" altLang="zh-CN" sz="2000" b="1" dirty="0" smtClean="0">
                <a:latin typeface="Times New Roman" pitchFamily="18" charset="0"/>
              </a:rPr>
              <a:t>FOLLOW(S)</a:t>
            </a:r>
            <a:r>
              <a:rPr lang="zh-CN" altLang="en-US" sz="2000" b="1" dirty="0">
                <a:latin typeface="Times New Roman" pitchFamily="18" charset="0"/>
              </a:rPr>
              <a:t>＝</a:t>
            </a:r>
            <a:r>
              <a:rPr lang="en-US" altLang="zh-CN" sz="2000" b="1" dirty="0">
                <a:latin typeface="Times New Roman" pitchFamily="18" charset="0"/>
              </a:rPr>
              <a:t>{#}</a:t>
            </a:r>
          </a:p>
          <a:p>
            <a:r>
              <a:rPr lang="zh-CN" altLang="en-US" sz="2000" b="1" dirty="0">
                <a:latin typeface="Times New Roman" pitchFamily="18" charset="0"/>
              </a:rPr>
              <a:t> </a:t>
            </a:r>
            <a:r>
              <a:rPr lang="en-US" altLang="zh-CN" sz="2000" b="1" dirty="0" smtClean="0">
                <a:latin typeface="Times New Roman" pitchFamily="18" charset="0"/>
              </a:rPr>
              <a:t>FOLLOW(D)</a:t>
            </a:r>
            <a:r>
              <a:rPr lang="zh-CN" altLang="en-US" sz="2000" b="1" dirty="0" smtClean="0">
                <a:latin typeface="Times New Roman" pitchFamily="18" charset="0"/>
              </a:rPr>
              <a:t>＝</a:t>
            </a:r>
            <a:r>
              <a:rPr lang="en-US" altLang="zh-CN" sz="2000" b="1" dirty="0">
                <a:latin typeface="Times New Roman" pitchFamily="18" charset="0"/>
              </a:rPr>
              <a:t>{</a:t>
            </a:r>
            <a:r>
              <a:rPr lang="en-US" altLang="zh-CN" sz="2000" b="1" dirty="0">
                <a:latin typeface="宋体" pitchFamily="2" charset="-122"/>
              </a:rPr>
              <a:t>,</a:t>
            </a:r>
            <a:r>
              <a:rPr lang="en-US" altLang="zh-CN" sz="2000" b="1" dirty="0">
                <a:latin typeface="Times New Roman" pitchFamily="18" charset="0"/>
              </a:rPr>
              <a:t>} </a:t>
            </a: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FA66F75D-0A2A-4796-818B-8A5444B1139C}" type="slidenum">
              <a:rPr lang="en-US" altLang="zh-CN"/>
              <a:pPr/>
              <a:t>25</a:t>
            </a:fld>
            <a:endParaRPr lang="en-US" altLang="zh-CN"/>
          </a:p>
        </p:txBody>
      </p:sp>
      <p:sp>
        <p:nvSpPr>
          <p:cNvPr id="29699" name="Rectangle 41"/>
          <p:cNvSpPr>
            <a:spLocks noChangeArrowheads="1"/>
          </p:cNvSpPr>
          <p:nvPr/>
        </p:nvSpPr>
        <p:spPr bwMode="auto">
          <a:xfrm>
            <a:off x="2760663" y="2025650"/>
            <a:ext cx="5413375"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700" name="Text Box 72"/>
          <p:cNvSpPr txBox="1">
            <a:spLocks noChangeArrowheads="1"/>
          </p:cNvSpPr>
          <p:nvPr/>
        </p:nvSpPr>
        <p:spPr bwMode="auto">
          <a:xfrm>
            <a:off x="533400" y="488950"/>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20000"/>
              </a:spcBef>
            </a:pPr>
            <a:r>
              <a:rPr kumimoji="1" lang="zh-CN" altLang="en-US" sz="2000" b="1" dirty="0">
                <a:latin typeface="Times New Roman" pitchFamily="18" charset="0"/>
              </a:rPr>
              <a:t>定义 </a:t>
            </a:r>
            <a:r>
              <a:rPr kumimoji="1" lang="en-US" altLang="zh-CN" sz="2000" b="1" dirty="0" smtClean="0">
                <a:latin typeface="Times New Roman" pitchFamily="18" charset="0"/>
              </a:rPr>
              <a:t>6.8   </a:t>
            </a:r>
            <a:r>
              <a:rPr kumimoji="1" lang="zh-CN" altLang="en-US" sz="2000" b="1" dirty="0">
                <a:latin typeface="Times New Roman" pitchFamily="18" charset="0"/>
              </a:rPr>
              <a:t>设文法</a:t>
            </a:r>
            <a:r>
              <a:rPr kumimoji="1" lang="en-US" altLang="zh-CN" sz="2000" b="1" dirty="0">
                <a:latin typeface="Times New Roman" pitchFamily="18" charset="0"/>
              </a:rPr>
              <a:t>G</a:t>
            </a:r>
            <a:r>
              <a:rPr kumimoji="1" lang="zh-CN" altLang="en-US" sz="2000" b="1" dirty="0">
                <a:latin typeface="Times New Roman" pitchFamily="18" charset="0"/>
              </a:rPr>
              <a:t>的</a:t>
            </a:r>
            <a:r>
              <a:rPr kumimoji="1" lang="en-US" altLang="zh-CN" sz="2000" b="1" dirty="0">
                <a:latin typeface="Times New Roman" pitchFamily="18" charset="0"/>
              </a:rPr>
              <a:t>LR(0)</a:t>
            </a:r>
            <a:r>
              <a:rPr kumimoji="1" lang="zh-CN" altLang="en-US" sz="2000" b="1" dirty="0">
                <a:latin typeface="Times New Roman" pitchFamily="18" charset="0"/>
              </a:rPr>
              <a:t>项目集规范族</a:t>
            </a:r>
            <a:r>
              <a:rPr kumimoji="1" lang="en-US" altLang="zh-CN" sz="2000" b="1" dirty="0">
                <a:latin typeface="Times New Roman" pitchFamily="18" charset="0"/>
              </a:rPr>
              <a:t>C</a:t>
            </a:r>
            <a:r>
              <a:rPr kumimoji="1" lang="zh-CN" altLang="en-US" sz="2000" b="1" dirty="0">
                <a:latin typeface="Times New Roman" pitchFamily="18" charset="0"/>
              </a:rPr>
              <a:t>中任意含有</a:t>
            </a:r>
            <a:r>
              <a:rPr kumimoji="1" lang="en-US" altLang="zh-CN" sz="2000" b="1" dirty="0">
                <a:latin typeface="Times New Roman" pitchFamily="18" charset="0"/>
              </a:rPr>
              <a:t>m</a:t>
            </a:r>
            <a:r>
              <a:rPr kumimoji="1" lang="zh-CN" altLang="en-US" sz="2000" b="1" dirty="0">
                <a:latin typeface="Times New Roman" pitchFamily="18" charset="0"/>
              </a:rPr>
              <a:t>个移进项目和</a:t>
            </a:r>
            <a:r>
              <a:rPr kumimoji="1" lang="en-US" altLang="zh-CN" sz="2000" b="1" dirty="0">
                <a:latin typeface="Times New Roman" pitchFamily="18" charset="0"/>
              </a:rPr>
              <a:t>n</a:t>
            </a:r>
            <a:r>
              <a:rPr kumimoji="1" lang="zh-CN" altLang="en-US" sz="2000" b="1" dirty="0">
                <a:latin typeface="Times New Roman" pitchFamily="18" charset="0"/>
              </a:rPr>
              <a:t>个归约项目的冲突项目集</a:t>
            </a:r>
            <a:r>
              <a:rPr kumimoji="1" lang="en-US" altLang="zh-CN" sz="2000" b="1" dirty="0" err="1">
                <a:latin typeface="Times New Roman" pitchFamily="18" charset="0"/>
              </a:rPr>
              <a:t>I</a:t>
            </a:r>
            <a:r>
              <a:rPr kumimoji="1" lang="en-US" altLang="zh-CN" sz="2000" b="1" baseline="-30000" dirty="0" err="1">
                <a:latin typeface="Times New Roman" pitchFamily="18" charset="0"/>
              </a:rPr>
              <a:t>k</a:t>
            </a:r>
            <a:r>
              <a:rPr kumimoji="1" lang="en-US" altLang="zh-CN" sz="2000" b="1" baseline="-30000" dirty="0">
                <a:latin typeface="Times New Roman" pitchFamily="18" charset="0"/>
              </a:rPr>
              <a:t> </a:t>
            </a:r>
            <a:r>
              <a:rPr kumimoji="1" lang="zh-CN" altLang="en-US" sz="2000" b="1" dirty="0">
                <a:latin typeface="Times New Roman" pitchFamily="18" charset="0"/>
              </a:rPr>
              <a:t>的一般形式为</a:t>
            </a:r>
          </a:p>
        </p:txBody>
      </p:sp>
      <p:sp>
        <p:nvSpPr>
          <p:cNvPr id="29701" name="Text Box 73"/>
          <p:cNvSpPr txBox="1">
            <a:spLocks noChangeArrowheads="1"/>
          </p:cNvSpPr>
          <p:nvPr/>
        </p:nvSpPr>
        <p:spPr bwMode="auto">
          <a:xfrm>
            <a:off x="1295400" y="1314450"/>
            <a:ext cx="6918325" cy="1754326"/>
          </a:xfrm>
          <a:prstGeom prst="rect">
            <a:avLst/>
          </a:prstGeom>
          <a:solidFill>
            <a:srgbClr val="CC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20000"/>
              </a:spcBef>
            </a:pPr>
            <a:r>
              <a:rPr lang="en-US" altLang="zh-CN" sz="2000" b="1" dirty="0" err="1">
                <a:latin typeface="Times New Roman" pitchFamily="18" charset="0"/>
              </a:rPr>
              <a:t>I</a:t>
            </a:r>
            <a:r>
              <a:rPr lang="en-US" altLang="zh-CN" sz="2000" b="1" baseline="-30000" dirty="0" err="1">
                <a:latin typeface="Times New Roman" pitchFamily="18" charset="0"/>
              </a:rPr>
              <a:t>k</a:t>
            </a:r>
            <a:r>
              <a:rPr lang="zh-CN" altLang="en-US" sz="2000" b="1" dirty="0">
                <a:latin typeface="Times New Roman" pitchFamily="18" charset="0"/>
              </a:rPr>
              <a:t>＝</a:t>
            </a:r>
            <a:r>
              <a:rPr lang="en-US" altLang="zh-CN" sz="2000" b="1" dirty="0">
                <a:latin typeface="Times New Roman" pitchFamily="18" charset="0"/>
              </a:rPr>
              <a:t>{ A</a:t>
            </a:r>
            <a:r>
              <a:rPr lang="en-US" altLang="zh-CN" sz="2000" b="1" baseline="-30000" dirty="0">
                <a:latin typeface="Times New Roman" pitchFamily="18" charset="0"/>
              </a:rPr>
              <a:t>1</a:t>
            </a:r>
            <a:r>
              <a:rPr lang="en-US" altLang="zh-CN" sz="2000" b="1" dirty="0">
                <a:latin typeface="Times New Roman" pitchFamily="18" charset="0"/>
              </a:rPr>
              <a:t>→α</a:t>
            </a:r>
            <a:r>
              <a:rPr lang="en-US" altLang="zh-CN" sz="2000" b="1" baseline="-30000" dirty="0">
                <a:latin typeface="Times New Roman" pitchFamily="18" charset="0"/>
              </a:rPr>
              <a:t>1</a:t>
            </a:r>
            <a:r>
              <a:rPr lang="en-US" altLang="zh-CN" sz="2000" b="1" dirty="0">
                <a:latin typeface="Times New Roman" pitchFamily="18" charset="0"/>
              </a:rPr>
              <a:t>· a</a:t>
            </a:r>
            <a:r>
              <a:rPr lang="en-US" altLang="zh-CN" sz="2000" b="1" baseline="-30000" dirty="0">
                <a:latin typeface="Times New Roman" pitchFamily="18" charset="0"/>
              </a:rPr>
              <a:t>1</a:t>
            </a:r>
            <a:r>
              <a:rPr lang="en-US" altLang="zh-CN" sz="2000" b="1" dirty="0">
                <a:latin typeface="Times New Roman" pitchFamily="18" charset="0"/>
              </a:rPr>
              <a:t>β</a:t>
            </a:r>
            <a:r>
              <a:rPr lang="en-US" altLang="zh-CN" sz="2000" b="1" baseline="-30000" dirty="0">
                <a:latin typeface="Times New Roman" pitchFamily="18" charset="0"/>
              </a:rPr>
              <a:t>1 </a:t>
            </a:r>
            <a:r>
              <a:rPr lang="zh-CN" altLang="en-US" sz="2000" b="1" dirty="0">
                <a:latin typeface="Times New Roman" pitchFamily="18" charset="0"/>
              </a:rPr>
              <a:t>，</a:t>
            </a:r>
            <a:r>
              <a:rPr lang="en-US" altLang="zh-CN" sz="2000" b="1" dirty="0">
                <a:latin typeface="Times New Roman" pitchFamily="18" charset="0"/>
              </a:rPr>
              <a:t>A</a:t>
            </a:r>
            <a:r>
              <a:rPr lang="en-US" altLang="zh-CN" sz="2000" b="1" baseline="-30000" dirty="0">
                <a:latin typeface="Times New Roman" pitchFamily="18" charset="0"/>
              </a:rPr>
              <a:t>2</a:t>
            </a:r>
            <a:r>
              <a:rPr lang="en-US" altLang="zh-CN" sz="2000" b="1" dirty="0">
                <a:latin typeface="Times New Roman" pitchFamily="18" charset="0"/>
              </a:rPr>
              <a:t>→α</a:t>
            </a:r>
            <a:r>
              <a:rPr lang="en-US" altLang="zh-CN" sz="2000" b="1" baseline="-30000" dirty="0">
                <a:latin typeface="Times New Roman" pitchFamily="18" charset="0"/>
              </a:rPr>
              <a:t>2</a:t>
            </a:r>
            <a:r>
              <a:rPr lang="en-US" altLang="zh-CN" sz="2000" b="1" dirty="0">
                <a:latin typeface="Times New Roman" pitchFamily="18" charset="0"/>
              </a:rPr>
              <a:t>· a</a:t>
            </a:r>
            <a:r>
              <a:rPr lang="en-US" altLang="zh-CN" sz="2000" b="1" baseline="-30000" dirty="0">
                <a:latin typeface="Times New Roman" pitchFamily="18" charset="0"/>
              </a:rPr>
              <a:t>2</a:t>
            </a:r>
            <a:r>
              <a:rPr lang="en-US" altLang="zh-CN" sz="2000" b="1" dirty="0">
                <a:latin typeface="Times New Roman" pitchFamily="18" charset="0"/>
              </a:rPr>
              <a:t>β</a:t>
            </a:r>
            <a:r>
              <a:rPr lang="en-US" altLang="zh-CN" sz="2000" b="1" baseline="-30000" dirty="0">
                <a:latin typeface="Times New Roman" pitchFamily="18" charset="0"/>
              </a:rPr>
              <a:t>2  </a:t>
            </a:r>
            <a:r>
              <a:rPr lang="zh-CN" altLang="en-US" sz="2000" b="1" dirty="0">
                <a:latin typeface="Times New Roman" pitchFamily="18" charset="0"/>
              </a:rPr>
              <a:t>，</a:t>
            </a:r>
            <a:r>
              <a:rPr lang="en-US" altLang="zh-CN" sz="2000" b="1"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A</a:t>
            </a:r>
            <a:r>
              <a:rPr lang="en-US" altLang="zh-CN" sz="2000" b="1" baseline="-30000" dirty="0">
                <a:latin typeface="Times New Roman" pitchFamily="18" charset="0"/>
              </a:rPr>
              <a:t>m</a:t>
            </a:r>
            <a:r>
              <a:rPr lang="en-US" altLang="zh-CN" sz="2000" b="1" dirty="0">
                <a:latin typeface="Times New Roman" pitchFamily="18" charset="0"/>
              </a:rPr>
              <a:t>→α</a:t>
            </a:r>
            <a:r>
              <a:rPr lang="en-US" altLang="zh-CN" sz="2000" b="1" baseline="-30000" dirty="0">
                <a:latin typeface="Times New Roman" pitchFamily="18" charset="0"/>
              </a:rPr>
              <a:t>m</a:t>
            </a:r>
            <a:r>
              <a:rPr lang="en-US" altLang="zh-CN" sz="2000" b="1" dirty="0">
                <a:latin typeface="Times New Roman" pitchFamily="18" charset="0"/>
              </a:rPr>
              <a:t>· a</a:t>
            </a:r>
            <a:r>
              <a:rPr lang="en-US" altLang="zh-CN" sz="2000" b="1" baseline="-30000" dirty="0">
                <a:latin typeface="Times New Roman" pitchFamily="18" charset="0"/>
              </a:rPr>
              <a:t>m</a:t>
            </a:r>
            <a:r>
              <a:rPr lang="en-US" altLang="zh-CN" sz="2000" b="1" dirty="0">
                <a:latin typeface="Times New Roman" pitchFamily="18" charset="0"/>
              </a:rPr>
              <a:t>β</a:t>
            </a:r>
            <a:r>
              <a:rPr lang="en-US" altLang="zh-CN" sz="2000" b="1" baseline="-30000" dirty="0">
                <a:latin typeface="Times New Roman" pitchFamily="18" charset="0"/>
              </a:rPr>
              <a:t>m </a:t>
            </a:r>
            <a:r>
              <a:rPr lang="zh-CN" altLang="en-US" sz="2000" b="1" dirty="0">
                <a:latin typeface="Times New Roman" pitchFamily="18" charset="0"/>
              </a:rPr>
              <a:t>，</a:t>
            </a:r>
          </a:p>
          <a:p>
            <a:pPr algn="l">
              <a:lnSpc>
                <a:spcPct val="120000"/>
              </a:lnSpc>
              <a:spcBef>
                <a:spcPct val="20000"/>
              </a:spcBef>
            </a:pPr>
            <a:r>
              <a:rPr lang="zh-CN" altLang="en-US" sz="2000" b="1" dirty="0">
                <a:latin typeface="Times New Roman" pitchFamily="18" charset="0"/>
              </a:rPr>
              <a:t>        </a:t>
            </a:r>
            <a:r>
              <a:rPr lang="en-US" altLang="zh-CN" sz="2000" b="1" dirty="0">
                <a:latin typeface="Times New Roman" pitchFamily="18" charset="0"/>
              </a:rPr>
              <a:t>B</a:t>
            </a:r>
            <a:r>
              <a:rPr lang="en-US" altLang="zh-CN" sz="2000" b="1" baseline="-30000" dirty="0">
                <a:latin typeface="Times New Roman" pitchFamily="18" charset="0"/>
              </a:rPr>
              <a:t>1</a:t>
            </a:r>
            <a:r>
              <a:rPr lang="en-US" altLang="zh-CN" sz="2000" b="1" dirty="0">
                <a:latin typeface="Times New Roman" pitchFamily="18" charset="0"/>
              </a:rPr>
              <a:t>→γ</a:t>
            </a:r>
            <a:r>
              <a:rPr lang="en-US" altLang="zh-CN" sz="2000" b="1" baseline="-30000" dirty="0">
                <a:latin typeface="Times New Roman" pitchFamily="18" charset="0"/>
              </a:rPr>
              <a:t>1</a:t>
            </a:r>
            <a:r>
              <a:rPr lang="en-US" altLang="zh-CN" sz="2000" b="1"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B</a:t>
            </a:r>
            <a:r>
              <a:rPr lang="en-US" altLang="zh-CN" sz="2000" b="1" baseline="-30000" dirty="0">
                <a:latin typeface="Times New Roman" pitchFamily="18" charset="0"/>
              </a:rPr>
              <a:t>2</a:t>
            </a:r>
            <a:r>
              <a:rPr lang="en-US" altLang="zh-CN" sz="2000" b="1" dirty="0">
                <a:latin typeface="Times New Roman" pitchFamily="18" charset="0"/>
              </a:rPr>
              <a:t>→γ</a:t>
            </a:r>
            <a:r>
              <a:rPr lang="en-US" altLang="zh-CN" sz="2000" b="1" baseline="-30000" dirty="0">
                <a:latin typeface="Times New Roman" pitchFamily="18" charset="0"/>
              </a:rPr>
              <a:t>2</a:t>
            </a:r>
            <a:r>
              <a:rPr lang="en-US" altLang="zh-CN" sz="2000" b="1"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B</a:t>
            </a:r>
            <a:r>
              <a:rPr lang="en-US" altLang="zh-CN" sz="2000" b="1" baseline="-30000" dirty="0">
                <a:latin typeface="Times New Roman" pitchFamily="18" charset="0"/>
              </a:rPr>
              <a:t> </a:t>
            </a:r>
            <a:r>
              <a:rPr lang="en-US" altLang="zh-CN" sz="2000" b="1" baseline="-30000" dirty="0" err="1">
                <a:latin typeface="Times New Roman" pitchFamily="18" charset="0"/>
              </a:rPr>
              <a:t>n</a:t>
            </a:r>
            <a:r>
              <a:rPr lang="en-US" altLang="zh-CN" sz="2000" b="1" dirty="0" err="1">
                <a:latin typeface="Times New Roman" pitchFamily="18" charset="0"/>
              </a:rPr>
              <a:t>→γ</a:t>
            </a:r>
            <a:r>
              <a:rPr lang="en-US" altLang="zh-CN" sz="2000" b="1" baseline="-30000" dirty="0" err="1">
                <a:latin typeface="Times New Roman" pitchFamily="18" charset="0"/>
              </a:rPr>
              <a:t>n</a:t>
            </a:r>
            <a:r>
              <a:rPr lang="en-US" altLang="zh-CN" sz="2000" b="1" dirty="0">
                <a:latin typeface="Times New Roman" pitchFamily="18" charset="0"/>
              </a:rPr>
              <a:t>·    </a:t>
            </a:r>
            <a:r>
              <a:rPr lang="zh-CN" altLang="en-US" sz="2000" b="1" dirty="0">
                <a:latin typeface="Times New Roman" pitchFamily="18" charset="0"/>
              </a:rPr>
              <a:t>，</a:t>
            </a:r>
            <a:r>
              <a:rPr lang="en-US" altLang="zh-CN" sz="2000" b="1" dirty="0">
                <a:solidFill>
                  <a:srgbClr val="808080"/>
                </a:solidFill>
                <a:latin typeface="Times New Roman" pitchFamily="18" charset="0"/>
              </a:rPr>
              <a:t>···</a:t>
            </a:r>
            <a:r>
              <a:rPr lang="en-US" altLang="zh-CN" sz="2000" b="1" dirty="0">
                <a:latin typeface="Times New Roman" pitchFamily="18" charset="0"/>
              </a:rPr>
              <a:t> }</a:t>
            </a:r>
          </a:p>
          <a:p>
            <a:pPr algn="l">
              <a:lnSpc>
                <a:spcPct val="120000"/>
              </a:lnSpc>
              <a:spcBef>
                <a:spcPct val="20000"/>
              </a:spcBef>
            </a:pPr>
            <a:r>
              <a:rPr lang="zh-CN" altLang="en-US" sz="2000" b="1" dirty="0">
                <a:latin typeface="Times New Roman" pitchFamily="18" charset="0"/>
              </a:rPr>
              <a:t>（其中，</a:t>
            </a:r>
            <a:r>
              <a:rPr lang="en-US" altLang="zh-CN" sz="2000" b="1" dirty="0">
                <a:latin typeface="Times New Roman" pitchFamily="18" charset="0"/>
              </a:rPr>
              <a:t>A </a:t>
            </a:r>
            <a:r>
              <a:rPr lang="en-US" altLang="zh-CN" sz="2000" b="1" baseline="-30000" dirty="0" err="1">
                <a:latin typeface="Times New Roman" pitchFamily="18" charset="0"/>
              </a:rPr>
              <a:t>i</a:t>
            </a:r>
            <a:r>
              <a:rPr lang="zh-CN" altLang="en-US" sz="2000" b="1" dirty="0">
                <a:latin typeface="Times New Roman" pitchFamily="18" charset="0"/>
              </a:rPr>
              <a:t>、</a:t>
            </a:r>
            <a:r>
              <a:rPr lang="en-US" altLang="zh-CN" sz="2000" b="1" dirty="0">
                <a:latin typeface="Times New Roman" pitchFamily="18" charset="0"/>
              </a:rPr>
              <a:t>B </a:t>
            </a:r>
            <a:r>
              <a:rPr lang="en-US" altLang="zh-CN" sz="2000" b="1" baseline="-30000" dirty="0">
                <a:latin typeface="Times New Roman" pitchFamily="18" charset="0"/>
              </a:rPr>
              <a:t>j </a:t>
            </a:r>
            <a:r>
              <a:rPr lang="en-US" altLang="zh-CN" sz="2000" b="1" dirty="0">
                <a:latin typeface="Times New Roman" pitchFamily="18" charset="0"/>
              </a:rPr>
              <a:t>∈V</a:t>
            </a:r>
            <a:r>
              <a:rPr lang="en-US" altLang="zh-CN" sz="2000" b="1" baseline="-30000" dirty="0">
                <a:latin typeface="Times New Roman" pitchFamily="18" charset="0"/>
              </a:rPr>
              <a:t>N</a:t>
            </a:r>
            <a:r>
              <a:rPr lang="en-US" altLang="zh-CN" sz="2000" b="1" dirty="0">
                <a:latin typeface="Times New Roman" pitchFamily="18" charset="0"/>
              </a:rPr>
              <a:t>, a </a:t>
            </a:r>
            <a:r>
              <a:rPr lang="en-US" altLang="zh-CN" sz="2000" b="1" baseline="-30000" dirty="0" err="1">
                <a:latin typeface="Times New Roman" pitchFamily="18" charset="0"/>
              </a:rPr>
              <a:t>i</a:t>
            </a:r>
            <a:r>
              <a:rPr lang="en-US" altLang="zh-CN" sz="2000" b="1" baseline="-30000" dirty="0">
                <a:latin typeface="Times New Roman" pitchFamily="18" charset="0"/>
              </a:rPr>
              <a:t> </a:t>
            </a:r>
            <a:r>
              <a:rPr lang="en-US" altLang="zh-CN" sz="2000" b="1" dirty="0">
                <a:latin typeface="Times New Roman" pitchFamily="18" charset="0"/>
              </a:rPr>
              <a:t>∈V</a:t>
            </a:r>
            <a:r>
              <a:rPr lang="en-US" altLang="zh-CN" sz="2000" b="1" baseline="-30000" dirty="0">
                <a:latin typeface="Times New Roman" pitchFamily="18" charset="0"/>
              </a:rPr>
              <a:t>T</a:t>
            </a:r>
            <a:r>
              <a:rPr lang="en-US" altLang="zh-CN" sz="2000" b="1" dirty="0">
                <a:latin typeface="Times New Roman" pitchFamily="18" charset="0"/>
              </a:rPr>
              <a:t>, α</a:t>
            </a:r>
            <a:r>
              <a:rPr lang="en-US" altLang="zh-CN" sz="2000" b="1" baseline="-30000" dirty="0" err="1">
                <a:latin typeface="Times New Roman" pitchFamily="18" charset="0"/>
              </a:rPr>
              <a:t>i</a:t>
            </a:r>
            <a:r>
              <a:rPr lang="en-US" altLang="zh-CN" sz="2000" b="1"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β</a:t>
            </a:r>
            <a:r>
              <a:rPr lang="en-US" altLang="zh-CN" sz="2000" b="1" baseline="-25000" dirty="0">
                <a:latin typeface="Times New Roman" pitchFamily="18" charset="0"/>
              </a:rPr>
              <a:t>j</a:t>
            </a:r>
            <a:r>
              <a:rPr lang="zh-CN" altLang="en-US" sz="2000" b="1" dirty="0">
                <a:latin typeface="Times New Roman" pitchFamily="18" charset="0"/>
              </a:rPr>
              <a:t>、</a:t>
            </a:r>
            <a:r>
              <a:rPr lang="en-US" altLang="zh-CN" sz="2000" b="1" dirty="0" err="1" smtClean="0">
                <a:latin typeface="Times New Roman" pitchFamily="18" charset="0"/>
              </a:rPr>
              <a:t>γ</a:t>
            </a:r>
            <a:r>
              <a:rPr lang="en-US" altLang="zh-CN" sz="2000" b="1" baseline="-30000" dirty="0" err="1" smtClean="0">
                <a:latin typeface="Times New Roman" pitchFamily="18" charset="0"/>
              </a:rPr>
              <a:t>t</a:t>
            </a:r>
            <a:r>
              <a:rPr lang="en-US" altLang="zh-CN" sz="2000" b="1" dirty="0" smtClean="0">
                <a:latin typeface="Times New Roman" pitchFamily="18" charset="0"/>
              </a:rPr>
              <a:t>∈</a:t>
            </a:r>
            <a:r>
              <a:rPr lang="en-US" altLang="zh-CN" sz="2000" b="1" dirty="0">
                <a:latin typeface="Times New Roman" pitchFamily="18" charset="0"/>
              </a:rPr>
              <a:t>(V</a:t>
            </a:r>
            <a:r>
              <a:rPr lang="en-US" altLang="zh-CN" sz="2000" b="1" baseline="-30000" dirty="0">
                <a:latin typeface="Times New Roman" pitchFamily="18" charset="0"/>
              </a:rPr>
              <a:t>N</a:t>
            </a:r>
            <a:r>
              <a:rPr lang="en-US" altLang="zh-CN" sz="2000" b="1" dirty="0">
                <a:latin typeface="Times New Roman" pitchFamily="18" charset="0"/>
              </a:rPr>
              <a:t>∪V</a:t>
            </a:r>
            <a:r>
              <a:rPr lang="en-US" altLang="zh-CN" sz="2000" b="1" baseline="-30000" dirty="0">
                <a:latin typeface="Times New Roman" pitchFamily="18" charset="0"/>
              </a:rPr>
              <a:t>T</a:t>
            </a:r>
            <a:r>
              <a:rPr lang="en-US" altLang="zh-CN" sz="2000" b="1" dirty="0">
                <a:latin typeface="Times New Roman" pitchFamily="18" charset="0"/>
              </a:rPr>
              <a:t>)*, </a:t>
            </a:r>
          </a:p>
          <a:p>
            <a:pPr algn="l">
              <a:lnSpc>
                <a:spcPct val="120000"/>
              </a:lnSpc>
              <a:spcBef>
                <a:spcPct val="20000"/>
              </a:spcBef>
            </a:pPr>
            <a:r>
              <a:rPr lang="en-US" altLang="zh-CN" sz="2000" b="1" dirty="0">
                <a:latin typeface="Times New Roman" pitchFamily="18" charset="0"/>
              </a:rPr>
              <a:t>        </a:t>
            </a:r>
            <a:r>
              <a:rPr lang="en-US" altLang="zh-CN" sz="2000" b="1" dirty="0">
                <a:solidFill>
                  <a:srgbClr val="808080"/>
                </a:solidFill>
                <a:latin typeface="Times New Roman" pitchFamily="18" charset="0"/>
              </a:rPr>
              <a:t>···</a:t>
            </a:r>
            <a:r>
              <a:rPr lang="zh-CN" altLang="en-US" sz="2000" b="1" dirty="0">
                <a:latin typeface="Times New Roman" pitchFamily="18" charset="0"/>
              </a:rPr>
              <a:t>表示剩下的待约项目），</a:t>
            </a:r>
          </a:p>
        </p:txBody>
      </p:sp>
      <p:sp>
        <p:nvSpPr>
          <p:cNvPr id="29702" name="Text Box 74"/>
          <p:cNvSpPr txBox="1">
            <a:spLocks noChangeArrowheads="1"/>
          </p:cNvSpPr>
          <p:nvPr/>
        </p:nvSpPr>
        <p:spPr bwMode="auto">
          <a:xfrm>
            <a:off x="654050" y="3003550"/>
            <a:ext cx="81089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20000"/>
              </a:spcBef>
            </a:pPr>
            <a:r>
              <a:rPr lang="zh-CN" altLang="en-US" sz="2000" b="1" dirty="0">
                <a:latin typeface="Times New Roman" pitchFamily="18" charset="0"/>
              </a:rPr>
              <a:t>　　如果移进符号集</a:t>
            </a:r>
            <a:r>
              <a:rPr lang="en-US" altLang="zh-CN" sz="2000" b="1" dirty="0">
                <a:latin typeface="Times New Roman" pitchFamily="18" charset="0"/>
              </a:rPr>
              <a:t>{ a</a:t>
            </a:r>
            <a:r>
              <a:rPr lang="en-US" altLang="zh-CN" sz="2000" b="1" baseline="-30000" dirty="0">
                <a:latin typeface="Times New Roman" pitchFamily="18" charset="0"/>
              </a:rPr>
              <a:t>1 </a:t>
            </a:r>
            <a:r>
              <a:rPr lang="zh-CN" altLang="en-US" sz="2000" b="1" dirty="0">
                <a:latin typeface="Times New Roman" pitchFamily="18" charset="0"/>
              </a:rPr>
              <a:t>， </a:t>
            </a:r>
            <a:r>
              <a:rPr lang="en-US" altLang="zh-CN" sz="2000" b="1" dirty="0">
                <a:latin typeface="Times New Roman" pitchFamily="18" charset="0"/>
              </a:rPr>
              <a:t>a </a:t>
            </a:r>
            <a:r>
              <a:rPr lang="en-US" altLang="zh-CN" sz="2000" b="1" baseline="-20000" dirty="0">
                <a:latin typeface="Times New Roman" pitchFamily="18" charset="0"/>
              </a:rPr>
              <a:t>2</a:t>
            </a:r>
            <a:r>
              <a:rPr lang="en-US" altLang="zh-CN" sz="2000" b="1"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 </a:t>
            </a:r>
            <a:r>
              <a:rPr lang="zh-CN" altLang="en-US" sz="2000" b="1" dirty="0" smtClean="0">
                <a:latin typeface="Times New Roman" pitchFamily="18" charset="0"/>
              </a:rPr>
              <a:t>，</a:t>
            </a:r>
            <a:r>
              <a:rPr lang="en-US" altLang="zh-CN" sz="2000" b="1" dirty="0" smtClean="0">
                <a:latin typeface="Times New Roman" pitchFamily="18" charset="0"/>
              </a:rPr>
              <a:t>a</a:t>
            </a:r>
            <a:r>
              <a:rPr lang="en-US" altLang="zh-CN" sz="2000" b="1" baseline="-30000" dirty="0" smtClean="0">
                <a:latin typeface="Times New Roman" pitchFamily="18" charset="0"/>
              </a:rPr>
              <a:t>m</a:t>
            </a:r>
            <a:r>
              <a:rPr lang="en-US" altLang="zh-CN" sz="2000" b="1" dirty="0">
                <a:latin typeface="Times New Roman" pitchFamily="18" charset="0"/>
              </a:rPr>
              <a:t>}</a:t>
            </a:r>
            <a:r>
              <a:rPr lang="zh-CN" altLang="en-US" sz="2000" b="1" dirty="0">
                <a:latin typeface="Times New Roman" pitchFamily="18" charset="0"/>
              </a:rPr>
              <a:t>和</a:t>
            </a:r>
            <a:r>
              <a:rPr lang="en-US" altLang="zh-CN" sz="2000" b="1" dirty="0">
                <a:latin typeface="Times New Roman" pitchFamily="18" charset="0"/>
              </a:rPr>
              <a:t>FOLLOW(B</a:t>
            </a:r>
            <a:r>
              <a:rPr lang="en-US" altLang="zh-CN" sz="2000" b="1" baseline="-30000" dirty="0">
                <a:latin typeface="Times New Roman" pitchFamily="18" charset="0"/>
              </a:rPr>
              <a:t>1 </a:t>
            </a:r>
            <a:r>
              <a:rPr lang="en-US" altLang="zh-CN" sz="2000" b="1" dirty="0">
                <a:latin typeface="Times New Roman" pitchFamily="18" charset="0"/>
              </a:rPr>
              <a:t>)</a:t>
            </a:r>
            <a:r>
              <a:rPr lang="zh-CN" altLang="en-US" sz="2000" b="1" dirty="0">
                <a:latin typeface="Times New Roman" pitchFamily="18" charset="0"/>
              </a:rPr>
              <a:t>、</a:t>
            </a:r>
            <a:r>
              <a:rPr lang="en-US" altLang="zh-CN" sz="2000" b="1" dirty="0">
                <a:latin typeface="Times New Roman" pitchFamily="18" charset="0"/>
              </a:rPr>
              <a:t>FOLLOW(B</a:t>
            </a:r>
            <a:r>
              <a:rPr lang="en-US" altLang="zh-CN" sz="2000" b="1" baseline="-30000" dirty="0">
                <a:latin typeface="Times New Roman" pitchFamily="18" charset="0"/>
              </a:rPr>
              <a:t>2 </a:t>
            </a:r>
            <a:r>
              <a:rPr lang="en-US" altLang="zh-CN" sz="2000" b="1" dirty="0">
                <a:latin typeface="Times New Roman" pitchFamily="18" charset="0"/>
              </a:rPr>
              <a:t>)</a:t>
            </a:r>
            <a:r>
              <a:rPr lang="zh-CN" altLang="en-US" sz="2000" b="1" dirty="0">
                <a:latin typeface="Times New Roman" pitchFamily="18" charset="0"/>
              </a:rPr>
              <a:t>、</a:t>
            </a:r>
            <a:r>
              <a:rPr lang="en-US" altLang="zh-CN" sz="2000" b="1"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FOLLOW(B </a:t>
            </a:r>
            <a:r>
              <a:rPr lang="en-US" altLang="zh-CN" sz="2000" b="1" baseline="-30000" dirty="0">
                <a:latin typeface="Times New Roman" pitchFamily="18" charset="0"/>
              </a:rPr>
              <a:t>n </a:t>
            </a:r>
            <a:r>
              <a:rPr lang="en-US" altLang="zh-CN" sz="2000" b="1" dirty="0">
                <a:latin typeface="Times New Roman" pitchFamily="18" charset="0"/>
              </a:rPr>
              <a:t>)</a:t>
            </a:r>
            <a:r>
              <a:rPr lang="zh-CN" altLang="en-US" sz="2000" b="1" dirty="0">
                <a:latin typeface="Times New Roman" pitchFamily="18" charset="0"/>
              </a:rPr>
              <a:t>两两相交均为空集 ，则文法</a:t>
            </a:r>
            <a:r>
              <a:rPr lang="en-US" altLang="zh-CN" sz="2000" b="1" dirty="0">
                <a:latin typeface="Times New Roman" pitchFamily="18" charset="0"/>
              </a:rPr>
              <a:t>G</a:t>
            </a:r>
            <a:r>
              <a:rPr lang="zh-CN" altLang="en-US" sz="2000" b="1" dirty="0">
                <a:latin typeface="Times New Roman" pitchFamily="18" charset="0"/>
              </a:rPr>
              <a:t>称为</a:t>
            </a:r>
            <a:r>
              <a:rPr lang="en-US" altLang="zh-CN" sz="2000" b="1" dirty="0">
                <a:solidFill>
                  <a:srgbClr val="FF6600"/>
                </a:solidFill>
                <a:latin typeface="Times New Roman" pitchFamily="18" charset="0"/>
              </a:rPr>
              <a:t>SLR(1)</a:t>
            </a:r>
            <a:r>
              <a:rPr lang="zh-CN" altLang="en-US" sz="2000" b="1" dirty="0">
                <a:solidFill>
                  <a:srgbClr val="FF6600"/>
                </a:solidFill>
                <a:latin typeface="Times New Roman" pitchFamily="18" charset="0"/>
              </a:rPr>
              <a:t>文法</a:t>
            </a:r>
            <a:r>
              <a:rPr lang="zh-CN" altLang="en-US" sz="2000" b="1" dirty="0">
                <a:latin typeface="Times New Roman" pitchFamily="18" charset="0"/>
              </a:rPr>
              <a:t>。 </a:t>
            </a:r>
          </a:p>
        </p:txBody>
      </p:sp>
      <p:grpSp>
        <p:nvGrpSpPr>
          <p:cNvPr id="29703" name="Group 78"/>
          <p:cNvGrpSpPr>
            <a:grpSpLocks/>
          </p:cNvGrpSpPr>
          <p:nvPr/>
        </p:nvGrpSpPr>
        <p:grpSpPr bwMode="auto">
          <a:xfrm>
            <a:off x="1316038" y="4267201"/>
            <a:ext cx="7164388" cy="1754188"/>
            <a:chOff x="960" y="2688"/>
            <a:chExt cx="4513" cy="1105"/>
          </a:xfrm>
        </p:grpSpPr>
        <p:sp>
          <p:nvSpPr>
            <p:cNvPr id="29705" name="Rectangle 77"/>
            <p:cNvSpPr>
              <a:spLocks noChangeArrowheads="1"/>
            </p:cNvSpPr>
            <p:nvPr/>
          </p:nvSpPr>
          <p:spPr bwMode="auto">
            <a:xfrm>
              <a:off x="960" y="2709"/>
              <a:ext cx="4272" cy="1056"/>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6" name="Text Box 75"/>
            <p:cNvSpPr txBox="1">
              <a:spLocks noChangeArrowheads="1"/>
            </p:cNvSpPr>
            <p:nvPr/>
          </p:nvSpPr>
          <p:spPr bwMode="auto">
            <a:xfrm>
              <a:off x="1008" y="2688"/>
              <a:ext cx="4465" cy="1105"/>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909638" indent="-90963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20000"/>
                </a:spcBef>
              </a:pPr>
              <a:r>
                <a:rPr kumimoji="1" lang="zh-CN" altLang="en-US" sz="2000" b="1" dirty="0">
                  <a:latin typeface="Times New Roman" pitchFamily="18" charset="0"/>
                </a:rPr>
                <a:t>关于</a:t>
              </a:r>
              <a:r>
                <a:rPr kumimoji="1" lang="en-US" altLang="zh-CN" sz="2000" b="1" dirty="0">
                  <a:latin typeface="Times New Roman" pitchFamily="18" charset="0"/>
                </a:rPr>
                <a:t>SLR(1)</a:t>
              </a:r>
              <a:r>
                <a:rPr kumimoji="1" lang="zh-CN" altLang="en-US" sz="2000" b="1" dirty="0">
                  <a:latin typeface="Times New Roman" pitchFamily="18" charset="0"/>
                </a:rPr>
                <a:t>文法，可以得出下列几个结论。</a:t>
              </a:r>
            </a:p>
            <a:p>
              <a:pPr algn="l">
                <a:lnSpc>
                  <a:spcPct val="120000"/>
                </a:lnSpc>
                <a:spcBef>
                  <a:spcPct val="20000"/>
                </a:spcBef>
              </a:pPr>
              <a:r>
                <a:rPr kumimoji="1" lang="zh-CN" altLang="en-US" sz="2000" b="1" dirty="0">
                  <a:latin typeface="Times New Roman" pitchFamily="18" charset="0"/>
                </a:rPr>
                <a:t>    ⑴如果文法</a:t>
              </a:r>
              <a:r>
                <a:rPr kumimoji="1" lang="en-US" altLang="zh-CN" sz="2000" b="1" dirty="0">
                  <a:latin typeface="Times New Roman" pitchFamily="18" charset="0"/>
                </a:rPr>
                <a:t>G</a:t>
              </a:r>
              <a:r>
                <a:rPr kumimoji="1" lang="zh-CN" altLang="en-US" sz="2000" b="1" dirty="0">
                  <a:latin typeface="Times New Roman" pitchFamily="18" charset="0"/>
                </a:rPr>
                <a:t>是</a:t>
              </a:r>
              <a:r>
                <a:rPr kumimoji="1" lang="en-US" altLang="zh-CN" sz="2000" b="1" dirty="0">
                  <a:latin typeface="Times New Roman" pitchFamily="18" charset="0"/>
                </a:rPr>
                <a:t>SLR(1)</a:t>
              </a:r>
              <a:r>
                <a:rPr kumimoji="1" lang="zh-CN" altLang="en-US" sz="2000" b="1" dirty="0">
                  <a:latin typeface="Times New Roman" pitchFamily="18" charset="0"/>
                </a:rPr>
                <a:t>文法，则</a:t>
              </a:r>
              <a:r>
                <a:rPr kumimoji="1" lang="en-US" altLang="zh-CN" sz="2000" b="1" dirty="0">
                  <a:latin typeface="Times New Roman" pitchFamily="18" charset="0"/>
                </a:rPr>
                <a:t>G</a:t>
              </a:r>
              <a:r>
                <a:rPr kumimoji="1" lang="zh-CN" altLang="en-US" sz="2000" b="1" dirty="0">
                  <a:latin typeface="Times New Roman" pitchFamily="18" charset="0"/>
                </a:rPr>
                <a:t>可采用</a:t>
              </a:r>
              <a:r>
                <a:rPr kumimoji="1" lang="en-US" altLang="zh-CN" sz="2000" b="1" dirty="0">
                  <a:latin typeface="Times New Roman" pitchFamily="18" charset="0"/>
                </a:rPr>
                <a:t>SLR(1)</a:t>
              </a:r>
              <a:r>
                <a:rPr kumimoji="1" lang="zh-CN" altLang="en-US" sz="2000" b="1" dirty="0">
                  <a:latin typeface="Times New Roman" pitchFamily="18" charset="0"/>
                </a:rPr>
                <a:t>分析法。</a:t>
              </a:r>
            </a:p>
            <a:p>
              <a:pPr algn="l">
                <a:lnSpc>
                  <a:spcPct val="120000"/>
                </a:lnSpc>
                <a:spcBef>
                  <a:spcPct val="20000"/>
                </a:spcBef>
              </a:pPr>
              <a:r>
                <a:rPr kumimoji="1" lang="zh-CN" altLang="en-US" sz="2000" b="1" dirty="0">
                  <a:latin typeface="Times New Roman" pitchFamily="18" charset="0"/>
                </a:rPr>
                <a:t>    ⑵如果文法</a:t>
              </a:r>
              <a:r>
                <a:rPr kumimoji="1" lang="en-US" altLang="zh-CN" sz="2000" b="1" dirty="0">
                  <a:latin typeface="Times New Roman" pitchFamily="18" charset="0"/>
                </a:rPr>
                <a:t>G</a:t>
              </a:r>
              <a:r>
                <a:rPr kumimoji="1" lang="zh-CN" altLang="en-US" sz="2000" b="1" dirty="0">
                  <a:latin typeface="Times New Roman" pitchFamily="18" charset="0"/>
                </a:rPr>
                <a:t>是</a:t>
              </a:r>
              <a:r>
                <a:rPr kumimoji="1" lang="en-US" altLang="zh-CN" sz="2000" b="1" dirty="0">
                  <a:latin typeface="Times New Roman" pitchFamily="18" charset="0"/>
                </a:rPr>
                <a:t>SLR(1)</a:t>
              </a:r>
              <a:r>
                <a:rPr kumimoji="1" lang="zh-CN" altLang="en-US" sz="2000" b="1" dirty="0">
                  <a:latin typeface="Times New Roman" pitchFamily="18" charset="0"/>
                </a:rPr>
                <a:t>文法，则</a:t>
              </a:r>
              <a:r>
                <a:rPr kumimoji="1" lang="en-US" altLang="zh-CN" sz="2000" b="1" dirty="0">
                  <a:latin typeface="Times New Roman" pitchFamily="18" charset="0"/>
                </a:rPr>
                <a:t>G</a:t>
              </a:r>
              <a:r>
                <a:rPr kumimoji="1" lang="zh-CN" altLang="en-US" sz="2000" b="1" dirty="0">
                  <a:latin typeface="Times New Roman" pitchFamily="18" charset="0"/>
                </a:rPr>
                <a:t>是无二义性的。</a:t>
              </a:r>
            </a:p>
            <a:p>
              <a:pPr algn="l">
                <a:lnSpc>
                  <a:spcPct val="120000"/>
                </a:lnSpc>
                <a:spcBef>
                  <a:spcPct val="20000"/>
                </a:spcBef>
              </a:pPr>
              <a:r>
                <a:rPr kumimoji="1" lang="zh-CN" altLang="en-US" sz="2000" b="1" dirty="0">
                  <a:latin typeface="Times New Roman" pitchFamily="18" charset="0"/>
                </a:rPr>
                <a:t>    ⑶如果文法</a:t>
              </a:r>
              <a:r>
                <a:rPr kumimoji="1" lang="en-US" altLang="zh-CN" sz="2000" b="1" dirty="0">
                  <a:latin typeface="Times New Roman" pitchFamily="18" charset="0"/>
                </a:rPr>
                <a:t>G</a:t>
              </a:r>
              <a:r>
                <a:rPr kumimoji="1" lang="zh-CN" altLang="en-US" sz="2000" b="1" dirty="0">
                  <a:latin typeface="Times New Roman" pitchFamily="18" charset="0"/>
                </a:rPr>
                <a:t>是</a:t>
              </a:r>
              <a:r>
                <a:rPr kumimoji="1" lang="en-US" altLang="zh-CN" sz="2000" b="1" dirty="0">
                  <a:latin typeface="Times New Roman" pitchFamily="18" charset="0"/>
                </a:rPr>
                <a:t>LR(0)</a:t>
              </a:r>
              <a:r>
                <a:rPr kumimoji="1" lang="zh-CN" altLang="en-US" sz="2000" b="1" dirty="0">
                  <a:latin typeface="Times New Roman" pitchFamily="18" charset="0"/>
                </a:rPr>
                <a:t>文法，则</a:t>
              </a:r>
              <a:r>
                <a:rPr kumimoji="1" lang="en-US" altLang="zh-CN" sz="2000" b="1" dirty="0">
                  <a:latin typeface="Times New Roman" pitchFamily="18" charset="0"/>
                </a:rPr>
                <a:t>G</a:t>
              </a:r>
              <a:r>
                <a:rPr kumimoji="1" lang="zh-CN" altLang="en-US" sz="2000" b="1" dirty="0">
                  <a:latin typeface="Times New Roman" pitchFamily="18" charset="0"/>
                </a:rPr>
                <a:t>一定是</a:t>
              </a:r>
              <a:r>
                <a:rPr kumimoji="1" lang="en-US" altLang="zh-CN" sz="2000" b="1" dirty="0">
                  <a:latin typeface="Times New Roman" pitchFamily="18" charset="0"/>
                </a:rPr>
                <a:t>SLR(1) </a:t>
              </a:r>
              <a:r>
                <a:rPr kumimoji="1" lang="zh-CN" altLang="en-US" sz="2000" b="1" dirty="0">
                  <a:latin typeface="Times New Roman" pitchFamily="18" charset="0"/>
                </a:rPr>
                <a:t>。 </a:t>
              </a:r>
            </a:p>
          </p:txBody>
        </p:sp>
      </p:grpSp>
      <p:sp>
        <p:nvSpPr>
          <p:cNvPr id="29704" name="Text Box 76"/>
          <p:cNvSpPr txBox="1">
            <a:spLocks noChangeArrowheads="1"/>
          </p:cNvSpPr>
          <p:nvPr/>
        </p:nvSpPr>
        <p:spPr bwMode="auto">
          <a:xfrm flipH="1">
            <a:off x="8480425" y="5999163"/>
            <a:ext cx="5111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000" u="sng">
                <a:hlinkClick r:id="rId2" action="ppaction://hlinksldjump"/>
              </a:rPr>
              <a:t>目录</a:t>
            </a:r>
            <a:endParaRPr lang="zh-CN" altLang="en-US" sz="1000" u="sng"/>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04800" y="528880"/>
            <a:ext cx="8534400" cy="533400"/>
          </a:xfrm>
          <a:prstGeom prst="rect">
            <a:avLst/>
          </a:prstGeom>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90000"/>
              </a:lnSpc>
              <a:spcBef>
                <a:spcPct val="0"/>
              </a:spcBef>
              <a:buFontTx/>
              <a:buNone/>
            </a:pPr>
            <a:r>
              <a:rPr lang="en-US" altLang="zh-CN" sz="2800" b="1" dirty="0" smtClean="0"/>
              <a:t>SLR(1)</a:t>
            </a:r>
            <a:r>
              <a:rPr lang="zh-CN" altLang="en-US" sz="2800" b="1" dirty="0" smtClean="0">
                <a:latin typeface="宋体" pitchFamily="2" charset="-122"/>
              </a:rPr>
              <a:t>文法的描述能力有限</a:t>
            </a:r>
            <a:endParaRPr lang="zh-CN" altLang="en-US" sz="2800" b="1" dirty="0">
              <a:latin typeface="宋体" pitchFamily="2" charset="-122"/>
            </a:endParaRPr>
          </a:p>
        </p:txBody>
      </p:sp>
      <p:sp>
        <p:nvSpPr>
          <p:cNvPr id="3" name="Rectangle 4"/>
          <p:cNvSpPr>
            <a:spLocks noChangeArrowheads="1"/>
          </p:cNvSpPr>
          <p:nvPr/>
        </p:nvSpPr>
        <p:spPr bwMode="auto">
          <a:xfrm>
            <a:off x="381000" y="1371600"/>
            <a:ext cx="2133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0"/>
              </a:spcBef>
              <a:buFontTx/>
              <a:buNone/>
            </a:pPr>
            <a:r>
              <a:rPr lang="en-US" altLang="zh-CN" sz="2400" b="1" dirty="0" smtClean="0">
                <a:latin typeface="Times New Roman" pitchFamily="18" charset="0"/>
              </a:rPr>
              <a:t>(1)S </a:t>
            </a:r>
            <a:r>
              <a:rPr lang="en-US" altLang="zh-CN" sz="2400" b="1" i="0" dirty="0">
                <a:latin typeface="Times New Roman" pitchFamily="18" charset="0"/>
                <a:sym typeface="Symbol" pitchFamily="18" charset="2"/>
              </a:rPr>
              <a:t> </a:t>
            </a:r>
            <a:r>
              <a:rPr lang="en-US" altLang="zh-CN" sz="2400" b="1" dirty="0">
                <a:latin typeface="Times New Roman" pitchFamily="18" charset="0"/>
              </a:rPr>
              <a:t>V </a:t>
            </a:r>
            <a:r>
              <a:rPr lang="en-US" altLang="zh-CN" sz="2400" b="1" i="0" dirty="0">
                <a:latin typeface="Times New Roman" pitchFamily="18" charset="0"/>
              </a:rPr>
              <a:t>= </a:t>
            </a:r>
            <a:r>
              <a:rPr lang="en-US" altLang="zh-CN" sz="2400" b="1" dirty="0">
                <a:latin typeface="Times New Roman" pitchFamily="18" charset="0"/>
              </a:rPr>
              <a:t>E</a:t>
            </a:r>
            <a:endParaRPr lang="en-US" altLang="zh-CN" sz="2400" b="1" i="0" dirty="0">
              <a:latin typeface="Times New Roman" pitchFamily="18" charset="0"/>
            </a:endParaRPr>
          </a:p>
          <a:p>
            <a:pPr marL="342900" indent="-342900" algn="l">
              <a:lnSpc>
                <a:spcPct val="90000"/>
              </a:lnSpc>
              <a:spcBef>
                <a:spcPct val="0"/>
              </a:spcBef>
              <a:buFontTx/>
              <a:buNone/>
            </a:pPr>
            <a:r>
              <a:rPr lang="en-US" altLang="zh-CN" sz="2400" b="1" dirty="0" smtClean="0">
                <a:latin typeface="Times New Roman" pitchFamily="18" charset="0"/>
              </a:rPr>
              <a:t>(2)S </a:t>
            </a:r>
            <a:r>
              <a:rPr lang="en-US" altLang="zh-CN" sz="2400" b="1" i="0" dirty="0">
                <a:latin typeface="Times New Roman" pitchFamily="18" charset="0"/>
                <a:sym typeface="Symbol" pitchFamily="18" charset="2"/>
              </a:rPr>
              <a:t> </a:t>
            </a:r>
            <a:r>
              <a:rPr lang="en-US" altLang="zh-CN" sz="2400" b="1" dirty="0">
                <a:latin typeface="Times New Roman" pitchFamily="18" charset="0"/>
              </a:rPr>
              <a:t>E</a:t>
            </a:r>
            <a:r>
              <a:rPr lang="en-US" altLang="zh-CN" sz="2400" b="1" i="0" dirty="0">
                <a:latin typeface="Times New Roman" pitchFamily="18" charset="0"/>
              </a:rPr>
              <a:t> </a:t>
            </a:r>
          </a:p>
          <a:p>
            <a:pPr marL="342900" indent="-342900" algn="l">
              <a:lnSpc>
                <a:spcPct val="90000"/>
              </a:lnSpc>
              <a:spcBef>
                <a:spcPct val="0"/>
              </a:spcBef>
              <a:buFontTx/>
              <a:buNone/>
            </a:pPr>
            <a:r>
              <a:rPr lang="en-US" altLang="zh-CN" sz="2400" b="1" dirty="0" smtClean="0">
                <a:latin typeface="Times New Roman" pitchFamily="18" charset="0"/>
              </a:rPr>
              <a:t>(3)V </a:t>
            </a:r>
            <a:r>
              <a:rPr lang="en-US" altLang="zh-CN" sz="2400" b="1" i="0" dirty="0">
                <a:latin typeface="Times New Roman" pitchFamily="18" charset="0"/>
                <a:sym typeface="Symbol" pitchFamily="18" charset="2"/>
              </a:rPr>
              <a:t></a:t>
            </a:r>
            <a:r>
              <a:rPr lang="en-US" altLang="zh-CN" sz="2400" b="1" dirty="0">
                <a:latin typeface="Times New Roman" pitchFamily="18" charset="0"/>
              </a:rPr>
              <a:t> </a:t>
            </a:r>
            <a:r>
              <a:rPr lang="en-US" altLang="zh-CN" sz="2400" b="1" i="0" dirty="0">
                <a:latin typeface="宋体" pitchFamily="2" charset="-122"/>
              </a:rPr>
              <a:t>*</a:t>
            </a:r>
            <a:r>
              <a:rPr lang="en-US" altLang="zh-CN" sz="2400" b="1" i="0" dirty="0">
                <a:latin typeface="Times New Roman" pitchFamily="18" charset="0"/>
              </a:rPr>
              <a:t> </a:t>
            </a:r>
            <a:r>
              <a:rPr lang="en-US" altLang="zh-CN" sz="2400" b="1" dirty="0">
                <a:latin typeface="Times New Roman" pitchFamily="18" charset="0"/>
              </a:rPr>
              <a:t>E</a:t>
            </a:r>
            <a:endParaRPr lang="en-US" altLang="zh-CN" sz="2400" b="1" i="0" dirty="0">
              <a:latin typeface="Times New Roman" pitchFamily="18" charset="0"/>
            </a:endParaRPr>
          </a:p>
          <a:p>
            <a:pPr marL="342900" indent="-342900" algn="l">
              <a:lnSpc>
                <a:spcPct val="90000"/>
              </a:lnSpc>
              <a:spcBef>
                <a:spcPct val="0"/>
              </a:spcBef>
              <a:buFontTx/>
              <a:buNone/>
            </a:pPr>
            <a:r>
              <a:rPr lang="en-US" altLang="zh-CN" sz="2400" b="1" dirty="0" smtClean="0">
                <a:latin typeface="Times New Roman" pitchFamily="18" charset="0"/>
              </a:rPr>
              <a:t>(4)V </a:t>
            </a:r>
            <a:r>
              <a:rPr lang="en-US" altLang="zh-CN" sz="2400" b="1" i="0" dirty="0">
                <a:latin typeface="Times New Roman" pitchFamily="18" charset="0"/>
                <a:sym typeface="Symbol" pitchFamily="18" charset="2"/>
              </a:rPr>
              <a:t> </a:t>
            </a:r>
            <a:r>
              <a:rPr lang="en-US" altLang="zh-CN" sz="2400" b="1" i="0" dirty="0">
                <a:latin typeface="Times New Roman" pitchFamily="18" charset="0"/>
              </a:rPr>
              <a:t>id </a:t>
            </a:r>
          </a:p>
          <a:p>
            <a:pPr marL="342900" indent="-342900" algn="l">
              <a:lnSpc>
                <a:spcPct val="90000"/>
              </a:lnSpc>
              <a:spcBef>
                <a:spcPct val="0"/>
              </a:spcBef>
              <a:buFontTx/>
              <a:buNone/>
            </a:pPr>
            <a:r>
              <a:rPr lang="en-US" altLang="zh-CN" sz="2400" b="1" dirty="0" smtClean="0">
                <a:latin typeface="Times New Roman" pitchFamily="18" charset="0"/>
              </a:rPr>
              <a:t>(5)E </a:t>
            </a:r>
            <a:r>
              <a:rPr lang="en-US" altLang="zh-CN" sz="2400" b="1" i="0" dirty="0">
                <a:latin typeface="Times New Roman" pitchFamily="18" charset="0"/>
                <a:sym typeface="Symbol" pitchFamily="18" charset="2"/>
              </a:rPr>
              <a:t> </a:t>
            </a:r>
            <a:r>
              <a:rPr lang="en-US" altLang="zh-CN" sz="2400" b="1" dirty="0">
                <a:latin typeface="Times New Roman" pitchFamily="18" charset="0"/>
              </a:rPr>
              <a:t>V</a:t>
            </a:r>
            <a:r>
              <a:rPr lang="en-US" altLang="zh-CN" sz="2400" b="1" i="0" dirty="0">
                <a:latin typeface="Times New Roman" pitchFamily="18" charset="0"/>
              </a:rPr>
              <a:t> </a:t>
            </a:r>
            <a:endParaRPr lang="zh-CN" altLang="en-US" sz="2400" b="1" i="0" dirty="0">
              <a:latin typeface="Times New Roman" pitchFamily="18" charset="0"/>
            </a:endParaRPr>
          </a:p>
        </p:txBody>
      </p:sp>
      <p:sp>
        <p:nvSpPr>
          <p:cNvPr id="4" name="Rectangle 5"/>
          <p:cNvSpPr>
            <a:spLocks noChangeArrowheads="1"/>
          </p:cNvSpPr>
          <p:nvPr/>
        </p:nvSpPr>
        <p:spPr bwMode="auto">
          <a:xfrm>
            <a:off x="2819400" y="1371600"/>
            <a:ext cx="2133600" cy="2667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0"/>
              </a:spcBef>
              <a:buFontTx/>
              <a:buNone/>
            </a:pPr>
            <a:r>
              <a:rPr lang="en-US" altLang="zh-CN" sz="2400" b="1" dirty="0">
                <a:latin typeface="Times New Roman" pitchFamily="18" charset="0"/>
              </a:rPr>
              <a:t>I</a:t>
            </a:r>
            <a:r>
              <a:rPr lang="en-US" altLang="zh-CN" sz="2400" b="1" i="0" baseline="-30000" dirty="0">
                <a:latin typeface="Times New Roman" pitchFamily="18" charset="0"/>
              </a:rPr>
              <a:t>0</a:t>
            </a:r>
            <a:r>
              <a:rPr lang="en-US" altLang="zh-CN" sz="2400" b="1" baseline="-30000" dirty="0">
                <a:latin typeface="Times New Roman" pitchFamily="18" charset="0"/>
              </a:rPr>
              <a:t> </a:t>
            </a:r>
            <a:r>
              <a:rPr lang="en-US" altLang="zh-CN" sz="2400" b="1" i="0" dirty="0">
                <a:latin typeface="Times New Roman" pitchFamily="18" charset="0"/>
              </a:rPr>
              <a:t>:</a:t>
            </a:r>
            <a:r>
              <a:rPr lang="en-US" altLang="zh-CN" sz="2400" b="1" dirty="0">
                <a:latin typeface="Times New Roman" pitchFamily="18" charset="0"/>
              </a:rPr>
              <a:t> </a:t>
            </a:r>
          </a:p>
          <a:p>
            <a:pPr marL="342900" indent="-342900" algn="l">
              <a:lnSpc>
                <a:spcPct val="90000"/>
              </a:lnSpc>
              <a:spcBef>
                <a:spcPct val="0"/>
              </a:spcBef>
              <a:buFontTx/>
              <a:buNone/>
            </a:pPr>
            <a:r>
              <a:rPr lang="en-US" altLang="zh-CN" sz="2400" b="1" dirty="0">
                <a:solidFill>
                  <a:srgbClr val="00FF00"/>
                </a:solidFill>
                <a:latin typeface="Times New Roman" pitchFamily="18" charset="0"/>
              </a:rPr>
              <a:t>S </a:t>
            </a:r>
            <a:r>
              <a:rPr lang="en-US" altLang="zh-CN" sz="2400" b="1" i="0" dirty="0">
                <a:solidFill>
                  <a:srgbClr val="00FF00"/>
                </a:solidFill>
                <a:latin typeface="Times New Roman" pitchFamily="18" charset="0"/>
                <a:sym typeface="Symbol" pitchFamily="18" charset="2"/>
              </a:rPr>
              <a:t></a:t>
            </a:r>
            <a:r>
              <a:rPr lang="en-US" altLang="zh-CN" sz="2400" b="1" i="0" dirty="0">
                <a:solidFill>
                  <a:srgbClr val="00FF00"/>
                </a:solidFill>
                <a:latin typeface="Times New Roman" pitchFamily="18" charset="0"/>
              </a:rPr>
              <a:t> </a:t>
            </a:r>
            <a:r>
              <a:rPr lang="en-US" altLang="zh-CN" sz="2400" b="1" i="0" dirty="0">
                <a:solidFill>
                  <a:srgbClr val="00FF00"/>
                </a:solidFill>
                <a:latin typeface="Times New Roman" pitchFamily="18" charset="0"/>
                <a:sym typeface="Symbol" pitchFamily="18" charset="2"/>
              </a:rPr>
              <a:t> </a:t>
            </a:r>
            <a:r>
              <a:rPr lang="en-US" altLang="zh-CN" sz="2400" b="1" i="0" dirty="0">
                <a:solidFill>
                  <a:srgbClr val="00FF00"/>
                </a:solidFill>
                <a:latin typeface="Times New Roman"/>
                <a:sym typeface="Symbol" pitchFamily="18" charset="2"/>
              </a:rPr>
              <a:t>·</a:t>
            </a:r>
            <a:r>
              <a:rPr lang="en-US" altLang="zh-CN" sz="2400" b="1" i="0" dirty="0">
                <a:solidFill>
                  <a:srgbClr val="00FF00"/>
                </a:solidFill>
                <a:latin typeface="Times New Roman" pitchFamily="18" charset="0"/>
                <a:sym typeface="Symbol" pitchFamily="18" charset="2"/>
              </a:rPr>
              <a:t> </a:t>
            </a:r>
            <a:r>
              <a:rPr lang="en-US" altLang="zh-CN" sz="2400" b="1" dirty="0">
                <a:solidFill>
                  <a:srgbClr val="00FF00"/>
                </a:solidFill>
                <a:latin typeface="Times New Roman" pitchFamily="18" charset="0"/>
              </a:rPr>
              <a:t>S</a:t>
            </a:r>
            <a:r>
              <a:rPr lang="en-US" altLang="zh-CN" sz="2400" b="1" dirty="0">
                <a:latin typeface="Times New Roman" pitchFamily="18" charset="0"/>
              </a:rPr>
              <a:t> </a:t>
            </a:r>
          </a:p>
          <a:p>
            <a:pPr marL="342900" indent="-342900" algn="l">
              <a:lnSpc>
                <a:spcPct val="90000"/>
              </a:lnSpc>
              <a:spcBef>
                <a:spcPct val="0"/>
              </a:spcBef>
              <a:buFontTx/>
              <a:buNone/>
            </a:pPr>
            <a:r>
              <a:rPr lang="en-US" altLang="zh-CN" sz="2400" b="1" dirty="0">
                <a:latin typeface="Times New Roman" pitchFamily="18" charset="0"/>
              </a:rPr>
              <a:t>S </a:t>
            </a:r>
            <a:r>
              <a:rPr lang="en-US" altLang="zh-CN" sz="2400" b="1" i="0" dirty="0">
                <a:latin typeface="Times New Roman" pitchFamily="18" charset="0"/>
                <a:sym typeface="Symbol" pitchFamily="18" charset="2"/>
              </a:rPr>
              <a:t> </a:t>
            </a:r>
            <a:r>
              <a:rPr lang="en-US" altLang="zh-CN" sz="2400" b="1" i="0" dirty="0">
                <a:latin typeface="Times New Roman"/>
                <a:sym typeface="Symbol" pitchFamily="18" charset="2"/>
              </a:rPr>
              <a:t>·</a:t>
            </a:r>
            <a:r>
              <a:rPr lang="en-US" altLang="zh-CN" sz="2400" b="1" dirty="0">
                <a:latin typeface="Times New Roman" pitchFamily="18" charset="0"/>
              </a:rPr>
              <a:t>V </a:t>
            </a:r>
            <a:r>
              <a:rPr lang="en-US" altLang="zh-CN" sz="2400" b="1" i="0" dirty="0">
                <a:latin typeface="Times New Roman" pitchFamily="18" charset="0"/>
              </a:rPr>
              <a:t>= </a:t>
            </a:r>
            <a:r>
              <a:rPr lang="en-US" altLang="zh-CN" sz="2400" b="1" dirty="0">
                <a:latin typeface="Times New Roman" pitchFamily="18" charset="0"/>
              </a:rPr>
              <a:t>E</a:t>
            </a:r>
            <a:endParaRPr lang="en-US" altLang="zh-CN" sz="2400" b="1" i="0" dirty="0">
              <a:latin typeface="Times New Roman" pitchFamily="18" charset="0"/>
            </a:endParaRPr>
          </a:p>
          <a:p>
            <a:pPr marL="342900" indent="-342900" algn="l">
              <a:lnSpc>
                <a:spcPct val="90000"/>
              </a:lnSpc>
              <a:spcBef>
                <a:spcPct val="0"/>
              </a:spcBef>
              <a:buFontTx/>
              <a:buNone/>
            </a:pPr>
            <a:r>
              <a:rPr lang="en-US" altLang="zh-CN" sz="2400" b="1" dirty="0">
                <a:latin typeface="Times New Roman" pitchFamily="18" charset="0"/>
              </a:rPr>
              <a:t>S </a:t>
            </a:r>
            <a:r>
              <a:rPr lang="en-US" altLang="zh-CN" sz="2400" b="1" i="0" dirty="0">
                <a:latin typeface="Times New Roman" pitchFamily="18" charset="0"/>
                <a:sym typeface="Symbol" pitchFamily="18" charset="2"/>
              </a:rPr>
              <a:t> </a:t>
            </a:r>
            <a:r>
              <a:rPr lang="en-US" altLang="zh-CN" sz="2400" b="1" i="0" dirty="0">
                <a:latin typeface="Times New Roman"/>
                <a:sym typeface="Symbol" pitchFamily="18" charset="2"/>
              </a:rPr>
              <a:t>·</a:t>
            </a:r>
            <a:r>
              <a:rPr lang="en-US" altLang="zh-CN" sz="2400" b="1" i="0" dirty="0">
                <a:latin typeface="Times New Roman" pitchFamily="18" charset="0"/>
                <a:sym typeface="Symbol" pitchFamily="18" charset="2"/>
              </a:rPr>
              <a:t> </a:t>
            </a:r>
            <a:r>
              <a:rPr lang="en-US" altLang="zh-CN" sz="2400" b="1" dirty="0">
                <a:latin typeface="Times New Roman" pitchFamily="18" charset="0"/>
              </a:rPr>
              <a:t>E</a:t>
            </a:r>
            <a:r>
              <a:rPr lang="en-US" altLang="zh-CN" sz="2400" b="1" i="0" dirty="0">
                <a:latin typeface="Times New Roman" pitchFamily="18" charset="0"/>
              </a:rPr>
              <a:t> </a:t>
            </a:r>
          </a:p>
          <a:p>
            <a:pPr marL="342900" indent="-342900" algn="l">
              <a:lnSpc>
                <a:spcPct val="90000"/>
              </a:lnSpc>
              <a:spcBef>
                <a:spcPct val="0"/>
              </a:spcBef>
              <a:buFontTx/>
              <a:buNone/>
            </a:pPr>
            <a:r>
              <a:rPr lang="en-US" altLang="zh-CN" sz="2400" b="1" dirty="0">
                <a:latin typeface="Times New Roman" pitchFamily="18" charset="0"/>
              </a:rPr>
              <a:t>V </a:t>
            </a:r>
            <a:r>
              <a:rPr lang="en-US" altLang="zh-CN" sz="2400" b="1" i="0" dirty="0">
                <a:latin typeface="Times New Roman" pitchFamily="18" charset="0"/>
                <a:sym typeface="Symbol" pitchFamily="18" charset="2"/>
              </a:rPr>
              <a:t></a:t>
            </a:r>
            <a:r>
              <a:rPr lang="en-US" altLang="zh-CN" sz="2400" b="1" dirty="0">
                <a:latin typeface="Times New Roman" pitchFamily="18" charset="0"/>
              </a:rPr>
              <a:t> </a:t>
            </a:r>
            <a:r>
              <a:rPr lang="en-US" altLang="zh-CN" sz="2400" b="1" dirty="0">
                <a:latin typeface="Times New Roman"/>
              </a:rPr>
              <a:t>·</a:t>
            </a:r>
            <a:r>
              <a:rPr lang="en-US" altLang="zh-CN" sz="2400" b="1" dirty="0">
                <a:latin typeface="Times New Roman" pitchFamily="18" charset="0"/>
              </a:rPr>
              <a:t> </a:t>
            </a:r>
            <a:r>
              <a:rPr lang="en-US" altLang="zh-CN" sz="2400" b="1" i="0" dirty="0">
                <a:latin typeface="宋体" pitchFamily="2" charset="-122"/>
              </a:rPr>
              <a:t>*</a:t>
            </a:r>
            <a:r>
              <a:rPr lang="en-US" altLang="zh-CN" sz="2400" b="1" i="0" dirty="0">
                <a:latin typeface="Times New Roman" pitchFamily="18" charset="0"/>
              </a:rPr>
              <a:t> </a:t>
            </a:r>
            <a:r>
              <a:rPr lang="en-US" altLang="zh-CN" sz="2400" b="1" dirty="0">
                <a:latin typeface="Times New Roman" pitchFamily="18" charset="0"/>
              </a:rPr>
              <a:t>E</a:t>
            </a:r>
            <a:endParaRPr lang="en-US" altLang="zh-CN" sz="2400" b="1" i="0" dirty="0">
              <a:latin typeface="Times New Roman" pitchFamily="18" charset="0"/>
            </a:endParaRPr>
          </a:p>
          <a:p>
            <a:pPr marL="342900" indent="-342900" algn="l">
              <a:lnSpc>
                <a:spcPct val="90000"/>
              </a:lnSpc>
              <a:spcBef>
                <a:spcPct val="0"/>
              </a:spcBef>
              <a:buFontTx/>
              <a:buNone/>
            </a:pPr>
            <a:r>
              <a:rPr lang="en-US" altLang="zh-CN" sz="2400" b="1" dirty="0">
                <a:latin typeface="Times New Roman" pitchFamily="18" charset="0"/>
              </a:rPr>
              <a:t>V </a:t>
            </a:r>
            <a:r>
              <a:rPr lang="en-US" altLang="zh-CN" sz="2400" b="1" i="0" dirty="0">
                <a:latin typeface="Times New Roman" pitchFamily="18" charset="0"/>
                <a:sym typeface="Symbol" pitchFamily="18" charset="2"/>
              </a:rPr>
              <a:t> </a:t>
            </a:r>
            <a:r>
              <a:rPr lang="en-US" altLang="zh-CN" sz="2400" b="1" i="0" dirty="0">
                <a:latin typeface="Times New Roman"/>
                <a:sym typeface="Symbol" pitchFamily="18" charset="2"/>
              </a:rPr>
              <a:t>·</a:t>
            </a:r>
            <a:r>
              <a:rPr lang="en-US" altLang="zh-CN" sz="2400" b="1" i="0" dirty="0">
                <a:latin typeface="Times New Roman" pitchFamily="18" charset="0"/>
                <a:sym typeface="Symbol" pitchFamily="18" charset="2"/>
              </a:rPr>
              <a:t> </a:t>
            </a:r>
            <a:r>
              <a:rPr lang="en-US" altLang="zh-CN" sz="2400" b="1" i="0" dirty="0">
                <a:latin typeface="Times New Roman" pitchFamily="18" charset="0"/>
              </a:rPr>
              <a:t>id </a:t>
            </a:r>
          </a:p>
          <a:p>
            <a:pPr marL="342900" indent="-342900" algn="l">
              <a:lnSpc>
                <a:spcPct val="90000"/>
              </a:lnSpc>
              <a:spcBef>
                <a:spcPct val="0"/>
              </a:spcBef>
              <a:buFontTx/>
              <a:buNone/>
            </a:pPr>
            <a:r>
              <a:rPr lang="en-US" altLang="zh-CN" sz="2400" b="1" dirty="0">
                <a:latin typeface="Times New Roman" pitchFamily="18" charset="0"/>
              </a:rPr>
              <a:t>E </a:t>
            </a:r>
            <a:r>
              <a:rPr lang="en-US" altLang="zh-CN" sz="2400" b="1" i="0" dirty="0">
                <a:latin typeface="Times New Roman" pitchFamily="18" charset="0"/>
                <a:sym typeface="Symbol" pitchFamily="18" charset="2"/>
              </a:rPr>
              <a:t> </a:t>
            </a:r>
            <a:r>
              <a:rPr lang="zh-CN" altLang="en-US" sz="2400" b="1" i="0" dirty="0">
                <a:latin typeface="Times New Roman"/>
                <a:sym typeface="Symbol" pitchFamily="18" charset="2"/>
              </a:rPr>
              <a:t>·</a:t>
            </a:r>
            <a:r>
              <a:rPr lang="zh-CN" altLang="en-US" sz="2400" b="1" i="0" dirty="0">
                <a:latin typeface="Times New Roman" pitchFamily="18" charset="0"/>
                <a:sym typeface="Symbol" pitchFamily="18" charset="2"/>
              </a:rPr>
              <a:t> </a:t>
            </a:r>
            <a:r>
              <a:rPr lang="en-US" altLang="zh-CN" sz="2400" b="1" dirty="0">
                <a:latin typeface="Times New Roman" pitchFamily="18" charset="0"/>
              </a:rPr>
              <a:t>V</a:t>
            </a:r>
            <a:r>
              <a:rPr lang="en-US" altLang="zh-CN" sz="2400" b="1" i="0" dirty="0">
                <a:latin typeface="Times New Roman" pitchFamily="18" charset="0"/>
              </a:rPr>
              <a:t> </a:t>
            </a:r>
            <a:endParaRPr lang="zh-CN" altLang="en-US" sz="2400" b="1" i="0" dirty="0">
              <a:latin typeface="Times New Roman" pitchFamily="18" charset="0"/>
            </a:endParaRPr>
          </a:p>
        </p:txBody>
      </p:sp>
      <p:sp>
        <p:nvSpPr>
          <p:cNvPr id="5" name="Rectangle 6"/>
          <p:cNvSpPr>
            <a:spLocks noChangeArrowheads="1"/>
          </p:cNvSpPr>
          <p:nvPr/>
        </p:nvSpPr>
        <p:spPr bwMode="auto">
          <a:xfrm>
            <a:off x="6248400" y="1371600"/>
            <a:ext cx="2362200" cy="12573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0"/>
              </a:spcBef>
              <a:buFontTx/>
              <a:buNone/>
            </a:pPr>
            <a:r>
              <a:rPr lang="en-US" altLang="zh-CN" sz="2400" b="1">
                <a:latin typeface="Times New Roman" pitchFamily="18" charset="0"/>
              </a:rPr>
              <a:t>I</a:t>
            </a:r>
            <a:r>
              <a:rPr lang="en-US" altLang="zh-CN" sz="2400" b="1" i="0" baseline="-30000">
                <a:latin typeface="Times New Roman" pitchFamily="18" charset="0"/>
              </a:rPr>
              <a:t>2</a:t>
            </a:r>
            <a:r>
              <a:rPr lang="en-US" altLang="zh-CN" sz="2400" b="1" baseline="-30000">
                <a:latin typeface="Times New Roman" pitchFamily="18" charset="0"/>
              </a:rPr>
              <a:t> </a:t>
            </a:r>
            <a:r>
              <a:rPr lang="en-US" altLang="zh-CN" sz="2400" b="1" i="0">
                <a:latin typeface="Times New Roman" pitchFamily="18" charset="0"/>
              </a:rPr>
              <a:t>:</a:t>
            </a:r>
            <a:r>
              <a:rPr lang="en-US" altLang="zh-CN" sz="2400" b="1">
                <a:latin typeface="Times New Roman" pitchFamily="18" charset="0"/>
              </a:rPr>
              <a:t> </a:t>
            </a:r>
          </a:p>
          <a:p>
            <a:pPr marL="342900" indent="-342900" algn="l">
              <a:lnSpc>
                <a:spcPct val="90000"/>
              </a:lnSpc>
              <a:spcBef>
                <a:spcPct val="0"/>
              </a:spcBef>
              <a:buFontTx/>
              <a:buNone/>
            </a:pPr>
            <a:r>
              <a:rPr lang="en-US" altLang="zh-CN" sz="2400" b="1">
                <a:solidFill>
                  <a:srgbClr val="00FF00"/>
                </a:solidFill>
                <a:latin typeface="Times New Roman" pitchFamily="18" charset="0"/>
              </a:rPr>
              <a:t>S </a:t>
            </a:r>
            <a:r>
              <a:rPr lang="en-US" altLang="zh-CN" sz="2400" b="1" i="0">
                <a:solidFill>
                  <a:srgbClr val="00FF00"/>
                </a:solidFill>
                <a:latin typeface="Times New Roman" pitchFamily="18" charset="0"/>
                <a:sym typeface="Symbol" pitchFamily="18" charset="2"/>
              </a:rPr>
              <a:t> </a:t>
            </a:r>
            <a:r>
              <a:rPr lang="en-US" altLang="zh-CN" sz="2400" b="1">
                <a:solidFill>
                  <a:srgbClr val="00FF00"/>
                </a:solidFill>
                <a:latin typeface="Times New Roman" pitchFamily="18" charset="0"/>
              </a:rPr>
              <a:t>V </a:t>
            </a:r>
            <a:r>
              <a:rPr lang="en-US" altLang="zh-CN" sz="2400" b="1" i="0">
                <a:solidFill>
                  <a:srgbClr val="00FF00"/>
                </a:solidFill>
                <a:latin typeface="Times New Roman"/>
                <a:sym typeface="Symbol" pitchFamily="18" charset="2"/>
              </a:rPr>
              <a:t>·</a:t>
            </a:r>
            <a:r>
              <a:rPr lang="en-US" altLang="zh-CN" sz="2400" b="1">
                <a:solidFill>
                  <a:srgbClr val="00FF00"/>
                </a:solidFill>
                <a:latin typeface="Times New Roman" pitchFamily="18" charset="0"/>
              </a:rPr>
              <a:t> </a:t>
            </a:r>
            <a:r>
              <a:rPr lang="en-US" altLang="zh-CN" sz="2400" b="1" i="0">
                <a:solidFill>
                  <a:srgbClr val="00FF00"/>
                </a:solidFill>
                <a:latin typeface="Times New Roman" pitchFamily="18" charset="0"/>
              </a:rPr>
              <a:t>= </a:t>
            </a:r>
            <a:r>
              <a:rPr lang="en-US" altLang="zh-CN" sz="2400" b="1">
                <a:solidFill>
                  <a:srgbClr val="00FF00"/>
                </a:solidFill>
                <a:latin typeface="Times New Roman" pitchFamily="18" charset="0"/>
              </a:rPr>
              <a:t>E</a:t>
            </a:r>
            <a:endParaRPr lang="en-US" altLang="zh-CN" sz="2400" b="1" i="0">
              <a:solidFill>
                <a:srgbClr val="00FF00"/>
              </a:solidFill>
              <a:latin typeface="Times New Roman" pitchFamily="18" charset="0"/>
            </a:endParaRPr>
          </a:p>
          <a:p>
            <a:pPr marL="342900" indent="-342900" algn="l">
              <a:lnSpc>
                <a:spcPct val="90000"/>
              </a:lnSpc>
              <a:spcBef>
                <a:spcPct val="0"/>
              </a:spcBef>
              <a:buFontTx/>
              <a:buNone/>
            </a:pPr>
            <a:r>
              <a:rPr lang="en-US" altLang="zh-CN" sz="2400" b="1">
                <a:solidFill>
                  <a:srgbClr val="00FF00"/>
                </a:solidFill>
                <a:latin typeface="Times New Roman" pitchFamily="18" charset="0"/>
              </a:rPr>
              <a:t>E </a:t>
            </a:r>
            <a:r>
              <a:rPr lang="en-US" altLang="zh-CN" sz="2400" b="1" i="0">
                <a:solidFill>
                  <a:srgbClr val="00FF00"/>
                </a:solidFill>
                <a:latin typeface="Times New Roman" pitchFamily="18" charset="0"/>
                <a:sym typeface="Symbol" pitchFamily="18" charset="2"/>
              </a:rPr>
              <a:t> </a:t>
            </a:r>
            <a:r>
              <a:rPr lang="en-US" altLang="zh-CN" sz="2400" b="1">
                <a:solidFill>
                  <a:srgbClr val="00FF00"/>
                </a:solidFill>
                <a:latin typeface="Times New Roman" pitchFamily="18" charset="0"/>
              </a:rPr>
              <a:t>V</a:t>
            </a:r>
            <a:r>
              <a:rPr lang="en-US" altLang="zh-CN" sz="2400" b="1" i="0">
                <a:solidFill>
                  <a:srgbClr val="00FF00"/>
                </a:solidFill>
                <a:latin typeface="Times New Roman" pitchFamily="18" charset="0"/>
              </a:rPr>
              <a:t> </a:t>
            </a:r>
            <a:r>
              <a:rPr lang="zh-CN" altLang="en-US" sz="2400" b="1" i="0">
                <a:solidFill>
                  <a:srgbClr val="00FF00"/>
                </a:solidFill>
                <a:latin typeface="Times New Roman"/>
                <a:sym typeface="Symbol" pitchFamily="18" charset="2"/>
              </a:rPr>
              <a:t>·</a:t>
            </a:r>
            <a:r>
              <a:rPr lang="zh-CN" altLang="en-US" sz="2400" b="1" i="0">
                <a:latin typeface="Times New Roman" pitchFamily="18" charset="0"/>
                <a:sym typeface="Symbol" pitchFamily="18" charset="2"/>
              </a:rPr>
              <a:t> </a:t>
            </a:r>
          </a:p>
        </p:txBody>
      </p:sp>
      <p:sp>
        <p:nvSpPr>
          <p:cNvPr id="6" name="Line 7"/>
          <p:cNvSpPr>
            <a:spLocks noChangeShapeType="1"/>
          </p:cNvSpPr>
          <p:nvPr/>
        </p:nvSpPr>
        <p:spPr bwMode="auto">
          <a:xfrm>
            <a:off x="4953000" y="2133600"/>
            <a:ext cx="1295400" cy="0"/>
          </a:xfrm>
          <a:prstGeom prst="line">
            <a:avLst/>
          </a:prstGeom>
          <a:noFill/>
          <a:ln w="25400">
            <a:solidFill>
              <a:schemeClr val="tx1"/>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8"/>
          <p:cNvSpPr>
            <a:spLocks noChangeArrowheads="1"/>
          </p:cNvSpPr>
          <p:nvPr/>
        </p:nvSpPr>
        <p:spPr bwMode="auto">
          <a:xfrm>
            <a:off x="5334000" y="1600200"/>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0"/>
              </a:spcBef>
              <a:buFontTx/>
              <a:buNone/>
            </a:pPr>
            <a:r>
              <a:rPr lang="en-US" altLang="zh-CN" b="1">
                <a:latin typeface="Times New Roman" pitchFamily="18" charset="0"/>
              </a:rPr>
              <a:t>V </a:t>
            </a:r>
            <a:endParaRPr lang="zh-CN" altLang="en-US" b="1" i="0">
              <a:latin typeface="Times New Roman" pitchFamily="18" charset="0"/>
              <a:sym typeface="Symbol" pitchFamily="18" charset="2"/>
            </a:endParaRPr>
          </a:p>
        </p:txBody>
      </p:sp>
      <p:sp>
        <p:nvSpPr>
          <p:cNvPr id="8" name="Rectangle 9"/>
          <p:cNvSpPr>
            <a:spLocks noChangeArrowheads="1"/>
          </p:cNvSpPr>
          <p:nvPr/>
        </p:nvSpPr>
        <p:spPr bwMode="auto">
          <a:xfrm>
            <a:off x="5257800" y="3429000"/>
            <a:ext cx="3505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50000"/>
              </a:lnSpc>
              <a:spcBef>
                <a:spcPct val="0"/>
              </a:spcBef>
              <a:buFontTx/>
              <a:buNone/>
            </a:pPr>
            <a:r>
              <a:rPr lang="zh-CN" altLang="en-US" sz="2000" b="1" i="0" dirty="0">
                <a:latin typeface="宋体" pitchFamily="2" charset="-122"/>
                <a:sym typeface="Symbol" pitchFamily="18" charset="2"/>
              </a:rPr>
              <a:t>第一项目</a:t>
            </a:r>
            <a:r>
              <a:rPr lang="zh-CN" altLang="en-US" sz="2000" b="1" i="0" dirty="0" smtClean="0">
                <a:latin typeface="宋体" pitchFamily="2" charset="-122"/>
                <a:sym typeface="Symbol" pitchFamily="18" charset="2"/>
              </a:rPr>
              <a:t>使得</a:t>
            </a:r>
            <a:endParaRPr lang="en-US" altLang="zh-CN" sz="2000" b="1" i="0" dirty="0" smtClean="0">
              <a:latin typeface="宋体" pitchFamily="2" charset="-122"/>
              <a:sym typeface="Symbol" pitchFamily="18" charset="2"/>
            </a:endParaRPr>
          </a:p>
          <a:p>
            <a:pPr marL="342900" indent="-342900" algn="l">
              <a:lnSpc>
                <a:spcPct val="150000"/>
              </a:lnSpc>
              <a:spcBef>
                <a:spcPct val="0"/>
              </a:spcBef>
              <a:buFontTx/>
              <a:buNone/>
            </a:pPr>
            <a:r>
              <a:rPr lang="en-US" altLang="zh-CN" sz="2000" b="1" dirty="0" smtClean="0">
                <a:latin typeface="Times New Roman" pitchFamily="18" charset="0"/>
                <a:sym typeface="Symbol" pitchFamily="18" charset="2"/>
              </a:rPr>
              <a:t>action</a:t>
            </a:r>
            <a:r>
              <a:rPr lang="en-US" altLang="zh-CN" sz="2000" b="1" i="0" dirty="0" smtClean="0">
                <a:latin typeface="Times New Roman" pitchFamily="18" charset="0"/>
                <a:sym typeface="Symbol" pitchFamily="18" charset="2"/>
              </a:rPr>
              <a:t>[2</a:t>
            </a:r>
            <a:r>
              <a:rPr lang="en-US" altLang="zh-CN" sz="2000" b="1" i="0" dirty="0">
                <a:latin typeface="Times New Roman" pitchFamily="18" charset="0"/>
                <a:sym typeface="Symbol" pitchFamily="18" charset="2"/>
              </a:rPr>
              <a:t>, = ] = </a:t>
            </a:r>
            <a:r>
              <a:rPr lang="en-US" altLang="zh-CN" sz="2000" b="1" dirty="0">
                <a:latin typeface="Times New Roman" pitchFamily="18" charset="0"/>
                <a:sym typeface="Symbol" pitchFamily="18" charset="2"/>
              </a:rPr>
              <a:t>s</a:t>
            </a:r>
            <a:r>
              <a:rPr lang="en-US" altLang="zh-CN" sz="2000" b="1" i="0" dirty="0">
                <a:latin typeface="Times New Roman" pitchFamily="18" charset="0"/>
                <a:sym typeface="Symbol" pitchFamily="18" charset="2"/>
              </a:rPr>
              <a:t>6 </a:t>
            </a:r>
          </a:p>
          <a:p>
            <a:pPr marL="342900" indent="-342900" algn="l">
              <a:lnSpc>
                <a:spcPct val="150000"/>
              </a:lnSpc>
              <a:spcBef>
                <a:spcPct val="0"/>
              </a:spcBef>
              <a:buFontTx/>
              <a:buNone/>
            </a:pPr>
            <a:r>
              <a:rPr lang="zh-CN" altLang="en-US" sz="2000" b="1" i="0" dirty="0">
                <a:latin typeface="宋体" pitchFamily="2" charset="-122"/>
                <a:sym typeface="Symbol" pitchFamily="18" charset="2"/>
              </a:rPr>
              <a:t>第二项目使得</a:t>
            </a:r>
          </a:p>
          <a:p>
            <a:pPr marL="342900" indent="-342900" algn="l">
              <a:lnSpc>
                <a:spcPct val="150000"/>
              </a:lnSpc>
              <a:spcBef>
                <a:spcPct val="0"/>
              </a:spcBef>
              <a:buFontTx/>
              <a:buNone/>
            </a:pPr>
            <a:r>
              <a:rPr lang="en-US" altLang="zh-CN" sz="2000" b="1" dirty="0">
                <a:latin typeface="Times New Roman" pitchFamily="18" charset="0"/>
                <a:sym typeface="Symbol" pitchFamily="18" charset="2"/>
              </a:rPr>
              <a:t>	action</a:t>
            </a:r>
            <a:r>
              <a:rPr lang="en-US" altLang="zh-CN" sz="2000" b="1" i="0" dirty="0">
                <a:latin typeface="Times New Roman" pitchFamily="18" charset="0"/>
                <a:sym typeface="Symbol" pitchFamily="18" charset="2"/>
              </a:rPr>
              <a:t>[2, = ]</a:t>
            </a:r>
            <a:r>
              <a:rPr lang="zh-CN" altLang="en-US" sz="2000" b="1" i="0" dirty="0">
                <a:latin typeface="宋体" pitchFamily="2" charset="-122"/>
                <a:sym typeface="Symbol" pitchFamily="18" charset="2"/>
              </a:rPr>
              <a:t>为按</a:t>
            </a:r>
          </a:p>
          <a:p>
            <a:pPr marL="342900" indent="-342900" algn="l">
              <a:lnSpc>
                <a:spcPct val="150000"/>
              </a:lnSpc>
              <a:spcBef>
                <a:spcPct val="0"/>
              </a:spcBef>
              <a:buFontTx/>
              <a:buNone/>
            </a:pPr>
            <a:r>
              <a:rPr lang="en-US" altLang="zh-CN" sz="2000" b="1" dirty="0">
                <a:latin typeface="Times New Roman" pitchFamily="18" charset="0"/>
                <a:sym typeface="Symbol" pitchFamily="18" charset="2"/>
              </a:rPr>
              <a:t>E</a:t>
            </a:r>
            <a:r>
              <a:rPr lang="en-US" altLang="zh-CN" sz="2000" b="1" i="0" dirty="0">
                <a:latin typeface="Times New Roman" pitchFamily="18" charset="0"/>
                <a:sym typeface="Symbol" pitchFamily="18" charset="2"/>
              </a:rPr>
              <a:t></a:t>
            </a:r>
            <a:r>
              <a:rPr lang="en-US" altLang="zh-CN" sz="2000" b="1" dirty="0">
                <a:latin typeface="Times New Roman" pitchFamily="18" charset="0"/>
                <a:sym typeface="Symbol" pitchFamily="18" charset="2"/>
              </a:rPr>
              <a:t>V</a:t>
            </a:r>
            <a:r>
              <a:rPr lang="zh-CN" altLang="en-US" sz="2000" b="1" i="0" dirty="0" smtClean="0">
                <a:latin typeface="宋体" pitchFamily="2" charset="-122"/>
                <a:sym typeface="Symbol" pitchFamily="18" charset="2"/>
              </a:rPr>
              <a:t>归约</a:t>
            </a:r>
            <a:r>
              <a:rPr lang="en-US" altLang="zh-CN" sz="2000" b="1" i="0" dirty="0" smtClean="0">
                <a:latin typeface="宋体" pitchFamily="2" charset="-122"/>
                <a:sym typeface="Symbol" pitchFamily="18" charset="2"/>
              </a:rPr>
              <a:t>r5</a:t>
            </a:r>
          </a:p>
          <a:p>
            <a:pPr marL="342900" indent="-342900" algn="l">
              <a:lnSpc>
                <a:spcPct val="150000"/>
              </a:lnSpc>
              <a:spcBef>
                <a:spcPct val="0"/>
              </a:spcBef>
              <a:buFontTx/>
              <a:buNone/>
            </a:pPr>
            <a:endParaRPr lang="zh-CN" altLang="en-US" sz="2000" b="1" dirty="0">
              <a:latin typeface="Times New Roman" pitchFamily="18" charset="0"/>
            </a:endParaRPr>
          </a:p>
        </p:txBody>
      </p:sp>
      <p:sp>
        <p:nvSpPr>
          <p:cNvPr id="9" name="Rectangle 10"/>
          <p:cNvSpPr>
            <a:spLocks noChangeArrowheads="1"/>
          </p:cNvSpPr>
          <p:nvPr/>
        </p:nvSpPr>
        <p:spPr bwMode="auto">
          <a:xfrm>
            <a:off x="304800" y="3886200"/>
            <a:ext cx="44196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0"/>
              </a:spcBef>
              <a:buFontTx/>
              <a:buNone/>
            </a:pPr>
            <a:endParaRPr lang="en-US" altLang="zh-CN" sz="2400" b="1" i="0" dirty="0" smtClean="0">
              <a:solidFill>
                <a:srgbClr val="FF0000"/>
              </a:solidFill>
              <a:latin typeface="Times New Roman" pitchFamily="18" charset="0"/>
            </a:endParaRPr>
          </a:p>
          <a:p>
            <a:pPr marL="342900" indent="-342900" algn="l">
              <a:lnSpc>
                <a:spcPct val="90000"/>
              </a:lnSpc>
              <a:spcBef>
                <a:spcPct val="0"/>
              </a:spcBef>
              <a:buFontTx/>
              <a:buNone/>
            </a:pPr>
            <a:r>
              <a:rPr lang="en-US" altLang="zh-CN" sz="2400" b="1" i="0" dirty="0" smtClean="0">
                <a:solidFill>
                  <a:srgbClr val="FF0000"/>
                </a:solidFill>
                <a:latin typeface="Times New Roman" pitchFamily="18" charset="0"/>
              </a:rPr>
              <a:t>Follow(E)=Follow(V)={=}</a:t>
            </a:r>
            <a:endParaRPr lang="zh-CN" altLang="en-US" sz="2400" b="1" i="0" dirty="0">
              <a:solidFill>
                <a:srgbClr val="FF0000"/>
              </a:solidFill>
              <a:latin typeface="Times New Roman" pitchFamily="18" charset="0"/>
              <a:sym typeface="Symbol" pitchFamily="18" charset="2"/>
            </a:endParaRPr>
          </a:p>
        </p:txBody>
      </p:sp>
      <p:sp>
        <p:nvSpPr>
          <p:cNvPr id="10" name="Rectangle 10"/>
          <p:cNvSpPr>
            <a:spLocks noChangeArrowheads="1"/>
          </p:cNvSpPr>
          <p:nvPr/>
        </p:nvSpPr>
        <p:spPr bwMode="auto">
          <a:xfrm>
            <a:off x="381000" y="5562600"/>
            <a:ext cx="441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0"/>
              </a:spcBef>
              <a:buFontTx/>
              <a:buNone/>
            </a:pPr>
            <a:endParaRPr lang="en-US" altLang="zh-CN" sz="2400" b="1" i="0" dirty="0" smtClean="0">
              <a:solidFill>
                <a:srgbClr val="FF0000"/>
              </a:solidFill>
              <a:latin typeface="Times New Roman" pitchFamily="18" charset="0"/>
            </a:endParaRPr>
          </a:p>
          <a:p>
            <a:pPr marL="342900" indent="-342900" algn="l">
              <a:lnSpc>
                <a:spcPct val="90000"/>
              </a:lnSpc>
              <a:spcBef>
                <a:spcPct val="0"/>
              </a:spcBef>
              <a:buFontTx/>
              <a:buNone/>
            </a:pPr>
            <a:r>
              <a:rPr lang="zh-CN" altLang="en-US" sz="2400" b="1" dirty="0" smtClean="0">
                <a:solidFill>
                  <a:srgbClr val="FF0000"/>
                </a:solidFill>
                <a:latin typeface="Times New Roman" pitchFamily="18" charset="0"/>
                <a:sym typeface="Symbol" pitchFamily="18" charset="2"/>
              </a:rPr>
              <a:t>该文法不是</a:t>
            </a:r>
            <a:r>
              <a:rPr lang="en-US" altLang="zh-CN" sz="2400" b="1" dirty="0" smtClean="0">
                <a:solidFill>
                  <a:srgbClr val="FF0000"/>
                </a:solidFill>
                <a:latin typeface="Times New Roman" pitchFamily="18" charset="0"/>
                <a:sym typeface="Symbol" pitchFamily="18" charset="2"/>
              </a:rPr>
              <a:t>SLR</a:t>
            </a:r>
            <a:r>
              <a:rPr lang="zh-CN" altLang="en-US" sz="2400" b="1" dirty="0" smtClean="0">
                <a:solidFill>
                  <a:srgbClr val="FF0000"/>
                </a:solidFill>
                <a:latin typeface="Times New Roman" pitchFamily="18" charset="0"/>
                <a:sym typeface="Symbol" pitchFamily="18" charset="2"/>
              </a:rPr>
              <a:t>（</a:t>
            </a:r>
            <a:r>
              <a:rPr lang="en-US" altLang="zh-CN" sz="2400" b="1" dirty="0" smtClean="0">
                <a:solidFill>
                  <a:srgbClr val="FF0000"/>
                </a:solidFill>
                <a:latin typeface="Times New Roman" pitchFamily="18" charset="0"/>
                <a:sym typeface="Symbol" pitchFamily="18" charset="2"/>
              </a:rPr>
              <a:t>1</a:t>
            </a:r>
            <a:r>
              <a:rPr lang="zh-CN" altLang="en-US" sz="2400" b="1" dirty="0" smtClean="0">
                <a:solidFill>
                  <a:srgbClr val="FF0000"/>
                </a:solidFill>
                <a:latin typeface="Times New Roman" pitchFamily="18" charset="0"/>
                <a:sym typeface="Symbol" pitchFamily="18" charset="2"/>
              </a:rPr>
              <a:t>）文法</a:t>
            </a:r>
            <a:endParaRPr lang="zh-CN" altLang="en-US" sz="2400" b="1" i="0" dirty="0">
              <a:solidFill>
                <a:srgbClr val="FF0000"/>
              </a:solidFill>
              <a:latin typeface="Times New Roman" pitchFamily="18" charset="0"/>
              <a:sym typeface="Symbol" pitchFamily="18" charset="2"/>
            </a:endParaRPr>
          </a:p>
        </p:txBody>
      </p:sp>
      <p:sp>
        <p:nvSpPr>
          <p:cNvPr id="11" name="Rectangle 10"/>
          <p:cNvSpPr>
            <a:spLocks noChangeArrowheads="1"/>
          </p:cNvSpPr>
          <p:nvPr/>
        </p:nvSpPr>
        <p:spPr bwMode="auto">
          <a:xfrm>
            <a:off x="291885" y="4686300"/>
            <a:ext cx="441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0"/>
              </a:spcBef>
              <a:buFontTx/>
              <a:buNone/>
            </a:pPr>
            <a:r>
              <a:rPr lang="zh-CN" altLang="en-US" sz="2000" b="1" i="0" dirty="0" smtClean="0">
                <a:solidFill>
                  <a:srgbClr val="FF0000"/>
                </a:solidFill>
                <a:latin typeface="Times New Roman" pitchFamily="18" charset="0"/>
              </a:rPr>
              <a:t>按照</a:t>
            </a:r>
            <a:r>
              <a:rPr lang="en-US" altLang="zh-CN" sz="2000" b="1" i="0" dirty="0" smtClean="0">
                <a:solidFill>
                  <a:srgbClr val="FF0000"/>
                </a:solidFill>
                <a:latin typeface="Times New Roman" pitchFamily="18" charset="0"/>
              </a:rPr>
              <a:t>SLR</a:t>
            </a:r>
            <a:r>
              <a:rPr lang="zh-CN" altLang="en-US" sz="2000" b="1" i="0" dirty="0" smtClean="0">
                <a:solidFill>
                  <a:srgbClr val="FF0000"/>
                </a:solidFill>
                <a:latin typeface="Times New Roman" pitchFamily="18" charset="0"/>
              </a:rPr>
              <a:t>（</a:t>
            </a:r>
            <a:r>
              <a:rPr lang="en-US" altLang="zh-CN" sz="2000" b="1" i="0" dirty="0" smtClean="0">
                <a:solidFill>
                  <a:srgbClr val="FF0000"/>
                </a:solidFill>
                <a:latin typeface="Times New Roman" pitchFamily="18" charset="0"/>
              </a:rPr>
              <a:t>1</a:t>
            </a:r>
            <a:r>
              <a:rPr lang="zh-CN" altLang="en-US" sz="2000" b="1" i="0" dirty="0" smtClean="0">
                <a:solidFill>
                  <a:srgbClr val="FF0000"/>
                </a:solidFill>
                <a:latin typeface="Times New Roman" pitchFamily="18" charset="0"/>
              </a:rPr>
              <a:t>）的定义，应执行规约操作。但是</a:t>
            </a:r>
            <a:r>
              <a:rPr lang="zh-CN" altLang="en-US" sz="2000" b="1" i="0" dirty="0">
                <a:solidFill>
                  <a:srgbClr val="FF0000"/>
                </a:solidFill>
                <a:latin typeface="Times New Roman" pitchFamily="18" charset="0"/>
              </a:rPr>
              <a:t>，实际</a:t>
            </a:r>
            <a:r>
              <a:rPr lang="zh-CN" altLang="en-US" sz="2000" b="1" i="0" dirty="0">
                <a:solidFill>
                  <a:srgbClr val="FF0000"/>
                </a:solidFill>
                <a:latin typeface="宋体" pitchFamily="2" charset="-122"/>
              </a:rPr>
              <a:t>不存在以</a:t>
            </a:r>
            <a:r>
              <a:rPr lang="en-US" altLang="zh-CN" sz="2000" b="1" dirty="0">
                <a:solidFill>
                  <a:srgbClr val="FF0000"/>
                </a:solidFill>
                <a:latin typeface="Times New Roman" pitchFamily="18" charset="0"/>
              </a:rPr>
              <a:t>E</a:t>
            </a:r>
            <a:r>
              <a:rPr lang="en-US" altLang="zh-CN" sz="2000" b="1" i="0" dirty="0">
                <a:solidFill>
                  <a:srgbClr val="FF0000"/>
                </a:solidFill>
                <a:latin typeface="Times New Roman" pitchFamily="18" charset="0"/>
              </a:rPr>
              <a:t>=…</a:t>
            </a:r>
            <a:r>
              <a:rPr lang="zh-CN" altLang="en-US" sz="2000" b="1" i="0" dirty="0">
                <a:solidFill>
                  <a:srgbClr val="FF0000"/>
                </a:solidFill>
                <a:latin typeface="宋体" pitchFamily="2" charset="-122"/>
              </a:rPr>
              <a:t>开始的右句型</a:t>
            </a:r>
            <a:r>
              <a:rPr lang="zh-CN" altLang="en-US" sz="2000" b="1" i="0" dirty="0">
                <a:solidFill>
                  <a:srgbClr val="FF0000"/>
                </a:solidFill>
                <a:latin typeface="Times New Roman" pitchFamily="18" charset="0"/>
              </a:rPr>
              <a:t>。</a:t>
            </a:r>
            <a:endParaRPr lang="zh-CN" altLang="en-US" sz="2000" b="1" i="0" dirty="0">
              <a:solidFill>
                <a:srgbClr val="FF0000"/>
              </a:solidFill>
              <a:latin typeface="Times New Roman" pitchFamily="18" charset="0"/>
              <a:sym typeface="Symbol" pitchFamily="18" charset="2"/>
            </a:endParaRPr>
          </a:p>
        </p:txBody>
      </p:sp>
    </p:spTree>
    <p:extLst>
      <p:ext uri="{BB962C8B-B14F-4D97-AF65-F5344CB8AC3E}">
        <p14:creationId xmlns:p14="http://schemas.microsoft.com/office/powerpoint/2010/main" val="155716074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1C64BEEC-FD8F-4535-A1CC-98E2A40C729E}" type="slidenum">
              <a:rPr lang="en-US" altLang="zh-CN"/>
              <a:pPr/>
              <a:t>27</a:t>
            </a:fld>
            <a:endParaRPr lang="en-US" altLang="zh-CN"/>
          </a:p>
        </p:txBody>
      </p:sp>
      <p:sp>
        <p:nvSpPr>
          <p:cNvPr id="30724" name="Text Box 5"/>
          <p:cNvSpPr txBox="1">
            <a:spLocks noChangeArrowheads="1"/>
          </p:cNvSpPr>
          <p:nvPr/>
        </p:nvSpPr>
        <p:spPr bwMode="auto">
          <a:xfrm>
            <a:off x="533399" y="1143000"/>
            <a:ext cx="8236857"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40000"/>
              </a:lnSpc>
              <a:spcBef>
                <a:spcPct val="50000"/>
              </a:spcBef>
            </a:pPr>
            <a:r>
              <a:rPr kumimoji="1" lang="zh-CN" altLang="en-US" b="1" dirty="0">
                <a:latin typeface="Times New Roman" pitchFamily="18" charset="0"/>
              </a:rPr>
              <a:t>定义 </a:t>
            </a:r>
            <a:r>
              <a:rPr kumimoji="1" lang="en-US" altLang="zh-CN" b="1" dirty="0" smtClean="0">
                <a:latin typeface="Times New Roman" pitchFamily="18" charset="0"/>
              </a:rPr>
              <a:t>6.9   </a:t>
            </a:r>
            <a:r>
              <a:rPr kumimoji="1" lang="zh-CN" altLang="en-US" b="1" dirty="0" smtClean="0">
                <a:latin typeface="Times New Roman" pitchFamily="18" charset="0"/>
              </a:rPr>
              <a:t>增加了文法</a:t>
            </a:r>
            <a:r>
              <a:rPr kumimoji="1" lang="zh-CN" altLang="en-US" b="1" dirty="0">
                <a:latin typeface="Times New Roman" pitchFamily="18" charset="0"/>
              </a:rPr>
              <a:t>的附加搜索符</a:t>
            </a:r>
            <a:r>
              <a:rPr kumimoji="1" lang="en-US" altLang="zh-CN" b="1" dirty="0">
                <a:latin typeface="宋体" pitchFamily="2" charset="-122"/>
              </a:rPr>
              <a:t>(</a:t>
            </a:r>
            <a:r>
              <a:rPr kumimoji="1" lang="en-US" altLang="zh-CN" b="1" dirty="0">
                <a:latin typeface="Times New Roman" pitchFamily="18" charset="0"/>
              </a:rPr>
              <a:t>∈V</a:t>
            </a:r>
            <a:r>
              <a:rPr kumimoji="1" lang="en-US" altLang="zh-CN" b="1" baseline="-30000" dirty="0">
                <a:latin typeface="Times New Roman" pitchFamily="18" charset="0"/>
              </a:rPr>
              <a:t>T</a:t>
            </a:r>
            <a:r>
              <a:rPr kumimoji="1" lang="en-US" altLang="zh-CN" b="1" dirty="0">
                <a:latin typeface="Times New Roman" pitchFamily="18" charset="0"/>
              </a:rPr>
              <a:t>∪</a:t>
            </a:r>
            <a:r>
              <a:rPr kumimoji="1" lang="en-US" altLang="zh-CN" b="1" dirty="0">
                <a:latin typeface="宋体" pitchFamily="2" charset="-122"/>
              </a:rPr>
              <a:t>{</a:t>
            </a:r>
            <a:r>
              <a:rPr kumimoji="1" lang="en-US" altLang="zh-CN" b="1" dirty="0">
                <a:latin typeface="Times New Roman" pitchFamily="18" charset="0"/>
              </a:rPr>
              <a:t>#</a:t>
            </a:r>
            <a:r>
              <a:rPr kumimoji="1" lang="en-US" altLang="zh-CN" b="1" dirty="0">
                <a:latin typeface="宋体" pitchFamily="2" charset="-122"/>
              </a:rPr>
              <a:t>})</a:t>
            </a:r>
            <a:r>
              <a:rPr kumimoji="1" lang="zh-CN" altLang="en-US" b="1" dirty="0">
                <a:latin typeface="Times New Roman" pitchFamily="18" charset="0"/>
              </a:rPr>
              <a:t>的</a:t>
            </a:r>
            <a:r>
              <a:rPr kumimoji="1" lang="en-US" altLang="zh-CN" b="1" dirty="0">
                <a:latin typeface="Times New Roman" pitchFamily="18" charset="0"/>
              </a:rPr>
              <a:t>LR(0)</a:t>
            </a:r>
            <a:r>
              <a:rPr kumimoji="1" lang="zh-CN" altLang="en-US" b="1" dirty="0">
                <a:latin typeface="Times New Roman" pitchFamily="18" charset="0"/>
              </a:rPr>
              <a:t>项目称为</a:t>
            </a:r>
            <a:r>
              <a:rPr kumimoji="1" lang="en-US" altLang="zh-CN" b="1" dirty="0">
                <a:solidFill>
                  <a:srgbClr val="FF6600"/>
                </a:solidFill>
                <a:latin typeface="Times New Roman" pitchFamily="18" charset="0"/>
              </a:rPr>
              <a:t>LR(1)</a:t>
            </a:r>
            <a:r>
              <a:rPr kumimoji="1" lang="zh-CN" altLang="en-US" b="1" dirty="0">
                <a:solidFill>
                  <a:srgbClr val="FF6600"/>
                </a:solidFill>
                <a:latin typeface="Times New Roman" pitchFamily="18" charset="0"/>
              </a:rPr>
              <a:t>项目</a:t>
            </a:r>
            <a:r>
              <a:rPr kumimoji="1" lang="zh-CN" altLang="en-US" b="1" dirty="0">
                <a:latin typeface="Times New Roman" pitchFamily="18" charset="0"/>
              </a:rPr>
              <a:t>。记为</a:t>
            </a:r>
            <a:r>
              <a:rPr kumimoji="1" lang="en-US" altLang="zh-CN" b="1" dirty="0">
                <a:latin typeface="Times New Roman" pitchFamily="18" charset="0"/>
              </a:rPr>
              <a:t>[LR(0)</a:t>
            </a:r>
            <a:r>
              <a:rPr kumimoji="1" lang="zh-CN" altLang="en-US" b="1" dirty="0">
                <a:latin typeface="Times New Roman" pitchFamily="18" charset="0"/>
              </a:rPr>
              <a:t>项目，搜索符</a:t>
            </a:r>
            <a:r>
              <a:rPr kumimoji="1" lang="en-US" altLang="zh-CN" b="1" dirty="0">
                <a:latin typeface="Times New Roman" pitchFamily="18" charset="0"/>
              </a:rPr>
              <a:t>]</a:t>
            </a:r>
            <a:r>
              <a:rPr kumimoji="1" lang="zh-CN" altLang="en-US" b="1" dirty="0">
                <a:latin typeface="Times New Roman" pitchFamily="18" charset="0"/>
              </a:rPr>
              <a:t>。</a:t>
            </a:r>
            <a:r>
              <a:rPr kumimoji="1" lang="en-US" altLang="zh-CN" b="1" dirty="0">
                <a:latin typeface="Times New Roman" pitchFamily="18" charset="0"/>
              </a:rPr>
              <a:t>LR(1)</a:t>
            </a:r>
            <a:r>
              <a:rPr kumimoji="1" lang="zh-CN" altLang="en-US" b="1" dirty="0">
                <a:latin typeface="Times New Roman" pitchFamily="18" charset="0"/>
              </a:rPr>
              <a:t>项目中</a:t>
            </a:r>
            <a:r>
              <a:rPr kumimoji="1" lang="en-US" altLang="zh-CN" b="1" dirty="0">
                <a:latin typeface="Times New Roman" pitchFamily="18" charset="0"/>
              </a:rPr>
              <a:t>LR(0)</a:t>
            </a:r>
            <a:r>
              <a:rPr kumimoji="1" lang="zh-CN" altLang="en-US" b="1" dirty="0">
                <a:latin typeface="Times New Roman" pitchFamily="18" charset="0"/>
              </a:rPr>
              <a:t>项目部分称为</a:t>
            </a:r>
            <a:r>
              <a:rPr kumimoji="1" lang="en-US" altLang="zh-CN" b="1" dirty="0">
                <a:solidFill>
                  <a:srgbClr val="FF6600"/>
                </a:solidFill>
                <a:latin typeface="Times New Roman" pitchFamily="18" charset="0"/>
              </a:rPr>
              <a:t>LR(1)</a:t>
            </a:r>
            <a:r>
              <a:rPr kumimoji="1" lang="zh-CN" altLang="en-US" b="1" dirty="0">
                <a:solidFill>
                  <a:srgbClr val="FF6600"/>
                </a:solidFill>
                <a:latin typeface="Times New Roman" pitchFamily="18" charset="0"/>
              </a:rPr>
              <a:t>项目的心</a:t>
            </a:r>
            <a:r>
              <a:rPr kumimoji="1" lang="zh-CN" altLang="en-US" b="1" dirty="0">
                <a:latin typeface="Times New Roman" pitchFamily="18" charset="0"/>
              </a:rPr>
              <a:t>。对于同心的</a:t>
            </a:r>
            <a:r>
              <a:rPr kumimoji="1" lang="en-US" altLang="zh-CN" b="1" dirty="0">
                <a:latin typeface="Times New Roman" pitchFamily="18" charset="0"/>
              </a:rPr>
              <a:t>LR(1)</a:t>
            </a:r>
            <a:r>
              <a:rPr kumimoji="1" lang="zh-CN" altLang="en-US" b="1" dirty="0">
                <a:latin typeface="Times New Roman" pitchFamily="18" charset="0"/>
              </a:rPr>
              <a:t>项目简记为 </a:t>
            </a:r>
            <a:r>
              <a:rPr kumimoji="1" lang="en-US" altLang="zh-CN" b="1" dirty="0">
                <a:latin typeface="Times New Roman" pitchFamily="18" charset="0"/>
              </a:rPr>
              <a:t>[LR(0)</a:t>
            </a:r>
            <a:r>
              <a:rPr kumimoji="1" lang="zh-CN" altLang="en-US" b="1" dirty="0">
                <a:latin typeface="Times New Roman" pitchFamily="18" charset="0"/>
              </a:rPr>
              <a:t>项目，搜索符</a:t>
            </a:r>
            <a:r>
              <a:rPr kumimoji="1" lang="en-US" altLang="zh-CN" b="1" baseline="-30000" dirty="0">
                <a:latin typeface="Times New Roman" pitchFamily="18" charset="0"/>
              </a:rPr>
              <a:t>1</a:t>
            </a:r>
            <a:r>
              <a:rPr kumimoji="1" lang="en-US" altLang="zh-CN" b="1" dirty="0">
                <a:latin typeface="Times New Roman" pitchFamily="18" charset="0"/>
              </a:rPr>
              <a:t>︱</a:t>
            </a:r>
            <a:r>
              <a:rPr kumimoji="1" lang="zh-CN" altLang="en-US" b="1" dirty="0">
                <a:latin typeface="Times New Roman" pitchFamily="18" charset="0"/>
              </a:rPr>
              <a:t>搜索符</a:t>
            </a:r>
            <a:r>
              <a:rPr kumimoji="1" lang="en-US" altLang="zh-CN" b="1" baseline="-30000" dirty="0">
                <a:latin typeface="Times New Roman" pitchFamily="18" charset="0"/>
              </a:rPr>
              <a:t>2</a:t>
            </a:r>
            <a:r>
              <a:rPr kumimoji="1" lang="en-US" altLang="zh-CN" b="1" dirty="0">
                <a:latin typeface="Times New Roman" pitchFamily="18" charset="0"/>
              </a:rPr>
              <a:t>︱···︱</a:t>
            </a:r>
            <a:r>
              <a:rPr kumimoji="1" lang="zh-CN" altLang="en-US" b="1" dirty="0">
                <a:latin typeface="Times New Roman" pitchFamily="18" charset="0"/>
              </a:rPr>
              <a:t>搜索符</a:t>
            </a:r>
            <a:r>
              <a:rPr kumimoji="1" lang="en-US" altLang="zh-CN" b="1" baseline="-30000" dirty="0">
                <a:latin typeface="Times New Roman" pitchFamily="18" charset="0"/>
              </a:rPr>
              <a:t>m</a:t>
            </a:r>
            <a:r>
              <a:rPr kumimoji="1" lang="en-US" altLang="zh-CN" b="1" dirty="0">
                <a:latin typeface="Times New Roman" pitchFamily="18" charset="0"/>
              </a:rPr>
              <a:t>]</a:t>
            </a:r>
            <a:r>
              <a:rPr kumimoji="1" lang="zh-CN" altLang="en-US" b="1" dirty="0" smtClean="0">
                <a:latin typeface="Times New Roman" pitchFamily="18" charset="0"/>
              </a:rPr>
              <a:t>。  “</a:t>
            </a:r>
            <a:r>
              <a:rPr kumimoji="1" lang="zh-CN" altLang="en-US" b="1" dirty="0">
                <a:latin typeface="Times New Roman" pitchFamily="18" charset="0"/>
              </a:rPr>
              <a:t>搜索符</a:t>
            </a:r>
            <a:r>
              <a:rPr kumimoji="1" lang="en-US" altLang="zh-CN" b="1" baseline="-30000" dirty="0">
                <a:latin typeface="Times New Roman" pitchFamily="18" charset="0"/>
              </a:rPr>
              <a:t>1</a:t>
            </a:r>
            <a:r>
              <a:rPr kumimoji="1" lang="en-US" altLang="zh-CN" b="1" dirty="0">
                <a:latin typeface="Times New Roman" pitchFamily="18" charset="0"/>
              </a:rPr>
              <a:t>︱</a:t>
            </a:r>
            <a:r>
              <a:rPr kumimoji="1" lang="zh-CN" altLang="en-US" b="1" dirty="0">
                <a:latin typeface="Times New Roman" pitchFamily="18" charset="0"/>
              </a:rPr>
              <a:t>搜索符</a:t>
            </a:r>
            <a:r>
              <a:rPr kumimoji="1" lang="en-US" altLang="zh-CN" b="1" baseline="-20000" dirty="0">
                <a:latin typeface="Times New Roman" pitchFamily="18" charset="0"/>
              </a:rPr>
              <a:t>2</a:t>
            </a:r>
            <a:r>
              <a:rPr kumimoji="1" lang="en-US" altLang="zh-CN" b="1" dirty="0">
                <a:latin typeface="Times New Roman" pitchFamily="18" charset="0"/>
              </a:rPr>
              <a:t>︱···︱</a:t>
            </a:r>
            <a:r>
              <a:rPr kumimoji="1" lang="zh-CN" altLang="en-US" b="1" dirty="0">
                <a:latin typeface="Times New Roman" pitchFamily="18" charset="0"/>
              </a:rPr>
              <a:t>搜索符</a:t>
            </a:r>
            <a:r>
              <a:rPr kumimoji="1" lang="en-US" altLang="zh-CN" b="1" baseline="-30000" dirty="0">
                <a:latin typeface="Times New Roman" pitchFamily="18" charset="0"/>
              </a:rPr>
              <a:t>m</a:t>
            </a:r>
            <a:r>
              <a:rPr kumimoji="1" lang="en-US" altLang="zh-CN" b="1" dirty="0">
                <a:latin typeface="Times New Roman" pitchFamily="18" charset="0"/>
              </a:rPr>
              <a:t>”</a:t>
            </a:r>
            <a:r>
              <a:rPr kumimoji="1" lang="zh-CN" altLang="en-US" b="1" dirty="0">
                <a:latin typeface="Times New Roman" pitchFamily="18" charset="0"/>
              </a:rPr>
              <a:t>称为</a:t>
            </a:r>
            <a:r>
              <a:rPr kumimoji="1" lang="zh-CN" altLang="en-US" b="1" dirty="0">
                <a:solidFill>
                  <a:srgbClr val="FF6600"/>
                </a:solidFill>
                <a:latin typeface="Times New Roman" pitchFamily="18" charset="0"/>
              </a:rPr>
              <a:t>搜索集</a:t>
            </a:r>
            <a:r>
              <a:rPr kumimoji="1" lang="zh-CN" altLang="en-US" b="1" dirty="0">
                <a:latin typeface="Times New Roman" pitchFamily="18" charset="0"/>
              </a:rPr>
              <a:t>。 </a:t>
            </a:r>
          </a:p>
        </p:txBody>
      </p:sp>
      <p:sp>
        <p:nvSpPr>
          <p:cNvPr id="30725" name="Text Box 6"/>
          <p:cNvSpPr txBox="1">
            <a:spLocks noChangeArrowheads="1"/>
          </p:cNvSpPr>
          <p:nvPr/>
        </p:nvSpPr>
        <p:spPr bwMode="auto">
          <a:xfrm>
            <a:off x="457200" y="3051175"/>
            <a:ext cx="80010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30000"/>
              </a:spcBef>
            </a:pPr>
            <a:r>
              <a:rPr kumimoji="1" lang="zh-CN" altLang="en-US" b="1" dirty="0">
                <a:latin typeface="Times New Roman" pitchFamily="18" charset="0"/>
              </a:rPr>
              <a:t>定义 </a:t>
            </a:r>
            <a:r>
              <a:rPr kumimoji="1" lang="en-US" altLang="zh-CN" b="1" dirty="0" smtClean="0">
                <a:latin typeface="Times New Roman" pitchFamily="18" charset="0"/>
              </a:rPr>
              <a:t>6.10  </a:t>
            </a:r>
            <a:r>
              <a:rPr kumimoji="1" lang="zh-CN" altLang="en-US" b="1" dirty="0">
                <a:latin typeface="Times New Roman" pitchFamily="18" charset="0"/>
              </a:rPr>
              <a:t>设</a:t>
            </a:r>
            <a:r>
              <a:rPr kumimoji="1" lang="en-US" altLang="zh-CN" b="1" dirty="0">
                <a:latin typeface="Times New Roman" pitchFamily="18" charset="0"/>
              </a:rPr>
              <a:t>I</a:t>
            </a:r>
            <a:r>
              <a:rPr kumimoji="1" lang="zh-CN" altLang="en-US" b="1" dirty="0">
                <a:latin typeface="Times New Roman" pitchFamily="18" charset="0"/>
              </a:rPr>
              <a:t>是文法</a:t>
            </a:r>
            <a:r>
              <a:rPr kumimoji="1" lang="en-US" altLang="zh-CN" b="1" dirty="0">
                <a:latin typeface="Times New Roman" pitchFamily="18" charset="0"/>
              </a:rPr>
              <a:t>G</a:t>
            </a:r>
            <a:r>
              <a:rPr kumimoji="1" lang="zh-CN" altLang="en-US" b="1" dirty="0">
                <a:latin typeface="Times New Roman" pitchFamily="18" charset="0"/>
              </a:rPr>
              <a:t>的</a:t>
            </a:r>
            <a:r>
              <a:rPr kumimoji="1" lang="en-US" altLang="zh-CN" b="1" dirty="0">
                <a:latin typeface="Times New Roman" pitchFamily="18" charset="0"/>
              </a:rPr>
              <a:t>LR(1)</a:t>
            </a:r>
            <a:r>
              <a:rPr kumimoji="1" lang="zh-CN" altLang="en-US" b="1" dirty="0">
                <a:latin typeface="Times New Roman" pitchFamily="18" charset="0"/>
              </a:rPr>
              <a:t>项目子集，则</a:t>
            </a:r>
            <a:r>
              <a:rPr kumimoji="1" lang="en-US" altLang="zh-CN" b="1" dirty="0">
                <a:latin typeface="Times New Roman" pitchFamily="18" charset="0"/>
              </a:rPr>
              <a:t>Move1(I</a:t>
            </a:r>
            <a:r>
              <a:rPr kumimoji="1" lang="zh-CN" altLang="en-US" b="1" dirty="0">
                <a:latin typeface="Times New Roman" pitchFamily="18" charset="0"/>
              </a:rPr>
              <a:t>，</a:t>
            </a:r>
            <a:r>
              <a:rPr kumimoji="1" lang="en-US" altLang="zh-CN" b="1" dirty="0">
                <a:latin typeface="Times New Roman" pitchFamily="18" charset="0"/>
              </a:rPr>
              <a:t>X)</a:t>
            </a:r>
            <a:r>
              <a:rPr kumimoji="1" lang="zh-CN" altLang="en-US" b="1" dirty="0">
                <a:latin typeface="Times New Roman" pitchFamily="18" charset="0"/>
              </a:rPr>
              <a:t>定义如下：</a:t>
            </a:r>
          </a:p>
          <a:p>
            <a:pPr algn="l">
              <a:lnSpc>
                <a:spcPct val="120000"/>
              </a:lnSpc>
              <a:spcBef>
                <a:spcPct val="30000"/>
              </a:spcBef>
            </a:pPr>
            <a:r>
              <a:rPr kumimoji="1" lang="en-US" altLang="zh-CN" b="1" dirty="0">
                <a:latin typeface="Times New Roman" pitchFamily="18" charset="0"/>
              </a:rPr>
              <a:t>Move1(I</a:t>
            </a:r>
            <a:r>
              <a:rPr kumimoji="1" lang="zh-CN" altLang="en-US" b="1" dirty="0">
                <a:latin typeface="Times New Roman" pitchFamily="18" charset="0"/>
              </a:rPr>
              <a:t>，</a:t>
            </a:r>
            <a:r>
              <a:rPr kumimoji="1" lang="en-US" altLang="zh-CN" b="1" dirty="0">
                <a:latin typeface="Times New Roman" pitchFamily="18" charset="0"/>
              </a:rPr>
              <a:t>X) </a:t>
            </a:r>
            <a:r>
              <a:rPr kumimoji="1" lang="zh-CN" altLang="en-US" b="1" dirty="0">
                <a:latin typeface="Times New Roman" pitchFamily="18" charset="0"/>
              </a:rPr>
              <a:t>＝ </a:t>
            </a:r>
            <a:r>
              <a:rPr kumimoji="1" lang="en-US" altLang="zh-CN" b="1" dirty="0">
                <a:latin typeface="Times New Roman" pitchFamily="18" charset="0"/>
              </a:rPr>
              <a:t>{[A→αX·β,a]︱[A→α·Xβ,a]∈I} </a:t>
            </a:r>
          </a:p>
        </p:txBody>
      </p:sp>
      <p:sp>
        <p:nvSpPr>
          <p:cNvPr id="30726" name="Text Box 8"/>
          <p:cNvSpPr txBox="1">
            <a:spLocks noChangeArrowheads="1"/>
          </p:cNvSpPr>
          <p:nvPr/>
        </p:nvSpPr>
        <p:spPr bwMode="auto">
          <a:xfrm>
            <a:off x="876300" y="3929190"/>
            <a:ext cx="7893956" cy="169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30000"/>
              </a:lnSpc>
              <a:spcBef>
                <a:spcPct val="20000"/>
              </a:spcBef>
            </a:pPr>
            <a:r>
              <a:rPr kumimoji="1" lang="zh-CN" altLang="en-US" b="1" dirty="0">
                <a:latin typeface="Times New Roman" pitchFamily="18" charset="0"/>
              </a:rPr>
              <a:t>定义 </a:t>
            </a:r>
            <a:r>
              <a:rPr kumimoji="1" lang="en-US" altLang="zh-CN" b="1" dirty="0">
                <a:latin typeface="Times New Roman" pitchFamily="18" charset="0"/>
              </a:rPr>
              <a:t>7.11  </a:t>
            </a:r>
            <a:r>
              <a:rPr kumimoji="1" lang="zh-CN" altLang="en-US" b="1" dirty="0">
                <a:latin typeface="Times New Roman" pitchFamily="18" charset="0"/>
              </a:rPr>
              <a:t>设</a:t>
            </a:r>
            <a:r>
              <a:rPr kumimoji="1" lang="en-US" altLang="zh-CN" b="1" dirty="0">
                <a:latin typeface="Times New Roman" pitchFamily="18" charset="0"/>
              </a:rPr>
              <a:t>I</a:t>
            </a:r>
            <a:r>
              <a:rPr kumimoji="1" lang="zh-CN" altLang="en-US" b="1" dirty="0">
                <a:latin typeface="Times New Roman" pitchFamily="18" charset="0"/>
              </a:rPr>
              <a:t>是文法</a:t>
            </a:r>
            <a:r>
              <a:rPr kumimoji="1" lang="en-US" altLang="zh-CN" b="1" dirty="0">
                <a:latin typeface="Times New Roman" pitchFamily="18" charset="0"/>
              </a:rPr>
              <a:t>G</a:t>
            </a:r>
            <a:r>
              <a:rPr kumimoji="1" lang="zh-CN" altLang="en-US" b="1" dirty="0">
                <a:latin typeface="Times New Roman" pitchFamily="18" charset="0"/>
              </a:rPr>
              <a:t>的</a:t>
            </a:r>
            <a:r>
              <a:rPr kumimoji="1" lang="en-US" altLang="zh-CN" b="1" dirty="0">
                <a:latin typeface="Times New Roman" pitchFamily="18" charset="0"/>
              </a:rPr>
              <a:t>LR(1)</a:t>
            </a:r>
            <a:r>
              <a:rPr kumimoji="1" lang="zh-CN" altLang="en-US" b="1" dirty="0">
                <a:latin typeface="Times New Roman" pitchFamily="18" charset="0"/>
              </a:rPr>
              <a:t>项目子集，</a:t>
            </a:r>
            <a:r>
              <a:rPr kumimoji="1" lang="en-US" altLang="zh-CN" b="1" dirty="0">
                <a:latin typeface="Times New Roman" pitchFamily="18" charset="0"/>
              </a:rPr>
              <a:t>closure1(I)</a:t>
            </a:r>
            <a:r>
              <a:rPr kumimoji="1" lang="zh-CN" altLang="en-US" b="1" dirty="0">
                <a:latin typeface="Times New Roman" pitchFamily="18" charset="0"/>
              </a:rPr>
              <a:t>定义如下：</a:t>
            </a:r>
          </a:p>
          <a:p>
            <a:pPr algn="l">
              <a:lnSpc>
                <a:spcPct val="130000"/>
              </a:lnSpc>
              <a:spcBef>
                <a:spcPct val="20000"/>
              </a:spcBef>
            </a:pPr>
            <a:r>
              <a:rPr kumimoji="1" lang="zh-CN" altLang="en-US" b="1" dirty="0">
                <a:latin typeface="Times New Roman" pitchFamily="18" charset="0"/>
              </a:rPr>
              <a:t>   ⑴ </a:t>
            </a:r>
            <a:r>
              <a:rPr kumimoji="1" lang="en-US" altLang="zh-CN" b="1" dirty="0">
                <a:latin typeface="Times New Roman" pitchFamily="18" charset="0"/>
              </a:rPr>
              <a:t>I </a:t>
            </a:r>
            <a:r>
              <a:rPr kumimoji="1" lang="en-US" altLang="zh-CN" b="1" dirty="0">
                <a:latin typeface="Times New Roman" pitchFamily="18" charset="0"/>
                <a:sym typeface="Symbol" pitchFamily="18" charset="2"/>
              </a:rPr>
              <a:t></a:t>
            </a:r>
            <a:r>
              <a:rPr kumimoji="1" lang="en-US" altLang="zh-CN" b="1" dirty="0">
                <a:latin typeface="Times New Roman" pitchFamily="18" charset="0"/>
              </a:rPr>
              <a:t> closure1(I)</a:t>
            </a:r>
          </a:p>
          <a:p>
            <a:pPr algn="l">
              <a:lnSpc>
                <a:spcPct val="130000"/>
              </a:lnSpc>
              <a:spcBef>
                <a:spcPct val="20000"/>
              </a:spcBef>
            </a:pPr>
            <a:r>
              <a:rPr kumimoji="1" lang="en-US" altLang="zh-CN" b="1" dirty="0">
                <a:latin typeface="Times New Roman" pitchFamily="18" charset="0"/>
              </a:rPr>
              <a:t>   ⑵ {[B→·</a:t>
            </a:r>
            <a:r>
              <a:rPr kumimoji="1" lang="en-US" altLang="zh-CN" b="1" dirty="0" err="1">
                <a:latin typeface="Times New Roman" pitchFamily="18" charset="0"/>
              </a:rPr>
              <a:t>γ,b</a:t>
            </a:r>
            <a:r>
              <a:rPr kumimoji="1" lang="en-US" altLang="zh-CN" b="1" dirty="0">
                <a:latin typeface="Times New Roman" pitchFamily="18" charset="0"/>
              </a:rPr>
              <a:t>]︱[A→α·B</a:t>
            </a:r>
            <a:r>
              <a:rPr kumimoji="1" lang="en-US" altLang="zh-CN" b="1" dirty="0">
                <a:solidFill>
                  <a:srgbClr val="800000"/>
                </a:solidFill>
                <a:latin typeface="Times New Roman" pitchFamily="18" charset="0"/>
              </a:rPr>
              <a:t>β,a</a:t>
            </a:r>
            <a:r>
              <a:rPr kumimoji="1" lang="en-US" altLang="zh-CN" b="1" dirty="0">
                <a:latin typeface="Times New Roman" pitchFamily="18" charset="0"/>
              </a:rPr>
              <a:t>]∈closure1(I</a:t>
            </a:r>
            <a:r>
              <a:rPr kumimoji="1" lang="en-US" altLang="zh-CN" b="1" dirty="0" smtClean="0">
                <a:latin typeface="Times New Roman" pitchFamily="18" charset="0"/>
              </a:rPr>
              <a:t>),</a:t>
            </a:r>
            <a:r>
              <a:rPr kumimoji="1" lang="en-US" altLang="zh-CN" b="1" dirty="0" smtClean="0">
                <a:solidFill>
                  <a:srgbClr val="FF00FF"/>
                </a:solidFill>
                <a:latin typeface="Times New Roman" pitchFamily="18" charset="0"/>
              </a:rPr>
              <a:t> </a:t>
            </a:r>
            <a:r>
              <a:rPr kumimoji="1" lang="en-US" altLang="zh-CN" b="1" dirty="0" err="1">
                <a:solidFill>
                  <a:srgbClr val="FF00FF"/>
                </a:solidFill>
                <a:latin typeface="Times New Roman" pitchFamily="18" charset="0"/>
              </a:rPr>
              <a:t>b∈FIRST</a:t>
            </a:r>
            <a:r>
              <a:rPr kumimoji="1" lang="en-US" altLang="zh-CN" b="1" dirty="0">
                <a:solidFill>
                  <a:srgbClr val="FF00FF"/>
                </a:solidFill>
                <a:latin typeface="Times New Roman" pitchFamily="18" charset="0"/>
              </a:rPr>
              <a:t>(</a:t>
            </a:r>
            <a:r>
              <a:rPr kumimoji="1" lang="en-US" altLang="zh-CN" b="1" dirty="0">
                <a:solidFill>
                  <a:srgbClr val="800000"/>
                </a:solidFill>
                <a:latin typeface="Times New Roman" pitchFamily="18" charset="0"/>
              </a:rPr>
              <a:t>βa</a:t>
            </a:r>
            <a:r>
              <a:rPr kumimoji="1" lang="en-US" altLang="zh-CN" b="1" dirty="0">
                <a:solidFill>
                  <a:srgbClr val="FF00FF"/>
                </a:solidFill>
                <a:latin typeface="Times New Roman" pitchFamily="18" charset="0"/>
              </a:rPr>
              <a:t>)</a:t>
            </a:r>
            <a:r>
              <a:rPr kumimoji="1" lang="en-US" altLang="zh-CN" b="1" dirty="0">
                <a:latin typeface="Times New Roman" pitchFamily="18" charset="0"/>
              </a:rPr>
              <a:t>} </a:t>
            </a:r>
            <a:r>
              <a:rPr kumimoji="1" lang="en-US" altLang="zh-CN" b="1" dirty="0">
                <a:latin typeface="Times New Roman" pitchFamily="18" charset="0"/>
                <a:sym typeface="Symbol" pitchFamily="18" charset="2"/>
              </a:rPr>
              <a:t></a:t>
            </a:r>
            <a:r>
              <a:rPr kumimoji="1" lang="en-US" altLang="zh-CN" b="1" dirty="0">
                <a:latin typeface="Times New Roman" pitchFamily="18" charset="0"/>
              </a:rPr>
              <a:t> closure1(I)</a:t>
            </a:r>
          </a:p>
          <a:p>
            <a:pPr algn="l">
              <a:lnSpc>
                <a:spcPct val="130000"/>
              </a:lnSpc>
              <a:spcBef>
                <a:spcPct val="20000"/>
              </a:spcBef>
              <a:buFont typeface="Symbol" pitchFamily="18" charset="2"/>
              <a:buNone/>
            </a:pPr>
            <a:r>
              <a:rPr kumimoji="1" lang="en-US" altLang="zh-CN" b="1" dirty="0">
                <a:latin typeface="Times New Roman" pitchFamily="18" charset="0"/>
              </a:rPr>
              <a:t>    ⑶ </a:t>
            </a:r>
            <a:r>
              <a:rPr kumimoji="1" lang="zh-CN" altLang="en-US" b="1" dirty="0">
                <a:latin typeface="Times New Roman" pitchFamily="18" charset="0"/>
              </a:rPr>
              <a:t>重复⑵，直到</a:t>
            </a:r>
            <a:r>
              <a:rPr kumimoji="1" lang="en-US" altLang="zh-CN" b="1" dirty="0">
                <a:latin typeface="Times New Roman" pitchFamily="18" charset="0"/>
              </a:rPr>
              <a:t>closure1(I)</a:t>
            </a:r>
            <a:r>
              <a:rPr kumimoji="1" lang="zh-CN" altLang="en-US" b="1" dirty="0">
                <a:latin typeface="Times New Roman" pitchFamily="18" charset="0"/>
              </a:rPr>
              <a:t>，不再扩大为止。</a:t>
            </a:r>
          </a:p>
        </p:txBody>
      </p:sp>
      <p:sp>
        <p:nvSpPr>
          <p:cNvPr id="30727" name="Rectangle 9"/>
          <p:cNvSpPr>
            <a:spLocks noGrp="1" noChangeArrowheads="1"/>
          </p:cNvSpPr>
          <p:nvPr>
            <p:ph type="title"/>
          </p:nvPr>
        </p:nvSpPr>
        <p:spPr bwMode="auto">
          <a:xfrm>
            <a:off x="541338" y="609600"/>
            <a:ext cx="3421062"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b="1" dirty="0" smtClean="0">
                <a:latin typeface="Times New Roman" pitchFamily="18" charset="0"/>
                <a:ea typeface="黑体" pitchFamily="49" charset="-122"/>
              </a:rPr>
              <a:t>6.4  LR(1)</a:t>
            </a:r>
            <a:r>
              <a:rPr lang="zh-CN" altLang="en-US" sz="2800" b="1" dirty="0" smtClean="0">
                <a:latin typeface="Times New Roman" pitchFamily="18" charset="0"/>
                <a:ea typeface="黑体" pitchFamily="49" charset="-122"/>
              </a:rPr>
              <a:t>分析</a:t>
            </a: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7436F4D5-03BE-46BF-ACB5-F5827B68486A}" type="slidenum">
              <a:rPr lang="en-US" altLang="zh-CN"/>
              <a:pPr/>
              <a:t>28</a:t>
            </a:fld>
            <a:endParaRPr lang="en-US" altLang="zh-CN"/>
          </a:p>
        </p:txBody>
      </p:sp>
      <p:sp>
        <p:nvSpPr>
          <p:cNvPr id="31747" name="Rectangle 6"/>
          <p:cNvSpPr>
            <a:spLocks noChangeArrowheads="1"/>
          </p:cNvSpPr>
          <p:nvPr/>
        </p:nvSpPr>
        <p:spPr bwMode="auto">
          <a:xfrm>
            <a:off x="633413" y="5465763"/>
            <a:ext cx="1295400" cy="304800"/>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48" name="Text Box 3"/>
          <p:cNvSpPr txBox="1">
            <a:spLocks noChangeArrowheads="1"/>
          </p:cNvSpPr>
          <p:nvPr/>
        </p:nvSpPr>
        <p:spPr bwMode="auto">
          <a:xfrm>
            <a:off x="585061" y="593725"/>
            <a:ext cx="487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000" b="1" dirty="0">
                <a:solidFill>
                  <a:srgbClr val="FF6600"/>
                </a:solidFill>
                <a:latin typeface="Times New Roman" pitchFamily="18" charset="0"/>
              </a:rPr>
              <a:t>LR(1)</a:t>
            </a:r>
            <a:r>
              <a:rPr lang="zh-CN" altLang="en-US" sz="2000" b="1" dirty="0">
                <a:solidFill>
                  <a:srgbClr val="FF6600"/>
                </a:solidFill>
                <a:latin typeface="Times New Roman" pitchFamily="18" charset="0"/>
              </a:rPr>
              <a:t>识别活前缀</a:t>
            </a:r>
            <a:r>
              <a:rPr lang="en-US" altLang="zh-CN" sz="2000" b="1" dirty="0">
                <a:solidFill>
                  <a:srgbClr val="FF6600"/>
                </a:solidFill>
                <a:latin typeface="Times New Roman" pitchFamily="18" charset="0"/>
              </a:rPr>
              <a:t>DFA  M</a:t>
            </a:r>
            <a:r>
              <a:rPr lang="zh-CN" altLang="en-US" sz="2000" b="1" dirty="0">
                <a:solidFill>
                  <a:srgbClr val="FF6600"/>
                </a:solidFill>
                <a:latin typeface="Times New Roman" pitchFamily="18" charset="0"/>
              </a:rPr>
              <a:t>构造方法</a:t>
            </a:r>
            <a:r>
              <a:rPr lang="zh-CN" altLang="en-US" sz="2000" b="1" dirty="0">
                <a:latin typeface="Times New Roman" pitchFamily="18" charset="0"/>
              </a:rPr>
              <a:t> </a:t>
            </a:r>
          </a:p>
        </p:txBody>
      </p:sp>
      <p:sp>
        <p:nvSpPr>
          <p:cNvPr id="31749" name="Text Box 4"/>
          <p:cNvSpPr txBox="1">
            <a:spLocks noChangeArrowheads="1"/>
          </p:cNvSpPr>
          <p:nvPr/>
        </p:nvSpPr>
        <p:spPr bwMode="auto">
          <a:xfrm>
            <a:off x="609600" y="990600"/>
            <a:ext cx="7848600" cy="37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30000"/>
              </a:lnSpc>
              <a:spcBef>
                <a:spcPct val="30000"/>
              </a:spcBef>
            </a:pPr>
            <a:r>
              <a:rPr kumimoji="1" lang="zh-CN" altLang="en-US" sz="2000" b="1" dirty="0">
                <a:latin typeface="Times New Roman" pitchFamily="18" charset="0"/>
              </a:rPr>
              <a:t>设文法</a:t>
            </a:r>
            <a:r>
              <a:rPr kumimoji="1" lang="en-US" altLang="zh-CN" sz="2000" b="1" dirty="0">
                <a:latin typeface="Times New Roman" pitchFamily="18" charset="0"/>
              </a:rPr>
              <a:t>G</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zh-CN" altLang="en-US" sz="2000" b="1" dirty="0">
                <a:latin typeface="Times New Roman" pitchFamily="18" charset="0"/>
              </a:rPr>
              <a:t>，</a:t>
            </a:r>
            <a:r>
              <a:rPr kumimoji="1" lang="en-US" altLang="zh-CN" sz="2000" b="1" dirty="0">
                <a:latin typeface="Times New Roman" pitchFamily="18" charset="0"/>
              </a:rPr>
              <a:t>P</a:t>
            </a:r>
            <a:r>
              <a:rPr kumimoji="1" lang="zh-CN" altLang="en-US" sz="2000" b="1" dirty="0">
                <a:latin typeface="Times New Roman" pitchFamily="18" charset="0"/>
              </a:rPr>
              <a:t>，</a:t>
            </a:r>
            <a:r>
              <a:rPr kumimoji="1" lang="en-US" altLang="zh-CN" sz="2000" b="1" dirty="0">
                <a:latin typeface="Times New Roman" pitchFamily="18" charset="0"/>
              </a:rPr>
              <a:t>S)</a:t>
            </a:r>
            <a:r>
              <a:rPr kumimoji="1" lang="zh-CN" altLang="en-US" sz="2000" b="1" dirty="0">
                <a:latin typeface="Times New Roman" pitchFamily="18" charset="0"/>
              </a:rPr>
              <a:t>，等价改写成文法</a:t>
            </a:r>
            <a:r>
              <a:rPr kumimoji="1" lang="en-US" altLang="zh-CN" sz="2000" b="1" dirty="0">
                <a:latin typeface="Times New Roman" pitchFamily="18" charset="0"/>
              </a:rPr>
              <a:t>G′</a:t>
            </a:r>
            <a:r>
              <a:rPr kumimoji="1" lang="zh-CN" altLang="en-US" sz="2000" b="1" dirty="0">
                <a:latin typeface="Times New Roman" pitchFamily="18" charset="0"/>
              </a:rPr>
              <a:t>：</a:t>
            </a:r>
            <a:r>
              <a:rPr kumimoji="1" lang="en-US" altLang="zh-CN" sz="2000" b="1" dirty="0">
                <a:latin typeface="Times New Roman" pitchFamily="18" charset="0"/>
              </a:rPr>
              <a:t>G′</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en-US" altLang="zh-CN" sz="2000" b="1" dirty="0">
                <a:latin typeface="Times New Roman" pitchFamily="18" charset="0"/>
              </a:rPr>
              <a:t>∪{</a:t>
            </a:r>
            <a:r>
              <a:rPr kumimoji="1" lang="en-US" altLang="zh-CN" sz="2000" b="1" dirty="0">
                <a:solidFill>
                  <a:srgbClr val="FF0000"/>
                </a:solidFill>
                <a:latin typeface="Times New Roman" pitchFamily="18" charset="0"/>
              </a:rPr>
              <a:t>S′</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zh-CN" altLang="en-US" sz="2000" b="1" dirty="0">
                <a:latin typeface="Times New Roman" pitchFamily="18" charset="0"/>
              </a:rPr>
              <a:t>，</a:t>
            </a:r>
            <a:r>
              <a:rPr kumimoji="1" lang="en-US" altLang="zh-CN" sz="2000" b="1" dirty="0">
                <a:latin typeface="Times New Roman" pitchFamily="18" charset="0"/>
              </a:rPr>
              <a:t>P∪{</a:t>
            </a:r>
            <a:r>
              <a:rPr kumimoji="1" lang="en-US" altLang="zh-CN" sz="2000" b="1" dirty="0">
                <a:solidFill>
                  <a:srgbClr val="FF0000"/>
                </a:solidFill>
                <a:latin typeface="Times New Roman" pitchFamily="18" charset="0"/>
              </a:rPr>
              <a:t>S′→S</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a:solidFill>
                  <a:srgbClr val="FF0000"/>
                </a:solidFill>
                <a:latin typeface="Times New Roman" pitchFamily="18" charset="0"/>
              </a:rPr>
              <a:t>S′</a:t>
            </a:r>
            <a:r>
              <a:rPr kumimoji="1" lang="en-US" altLang="zh-CN" sz="2000" b="1" dirty="0">
                <a:latin typeface="Times New Roman" pitchFamily="18" charset="0"/>
              </a:rPr>
              <a:t>)</a:t>
            </a:r>
            <a:r>
              <a:rPr kumimoji="1" lang="zh-CN" altLang="en-US" sz="2000" b="1" dirty="0">
                <a:latin typeface="Times New Roman" pitchFamily="18" charset="0"/>
              </a:rPr>
              <a:t>，其中</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en-US" altLang="zh-CN" sz="2000" b="1" dirty="0">
                <a:latin typeface="Times New Roman" pitchFamily="18" charset="0"/>
              </a:rPr>
              <a:t>∪{S′}</a:t>
            </a:r>
            <a:r>
              <a:rPr kumimoji="1" lang="zh-CN" altLang="en-US" sz="2000" b="1" dirty="0">
                <a:latin typeface="Times New Roman" pitchFamily="18" charset="0"/>
              </a:rPr>
              <a:t>＝</a:t>
            </a:r>
            <a:r>
              <a:rPr kumimoji="1" lang="en-US" altLang="zh-CN" sz="2000" b="1" dirty="0">
                <a:latin typeface="Times New Roman" pitchFamily="18" charset="0"/>
              </a:rPr>
              <a:t>Ф</a:t>
            </a:r>
            <a:r>
              <a:rPr kumimoji="1" lang="zh-CN" altLang="en-US" sz="2000" b="1" dirty="0">
                <a:latin typeface="Times New Roman" pitchFamily="18" charset="0"/>
              </a:rPr>
              <a:t>，则识别活前缀</a:t>
            </a:r>
            <a:r>
              <a:rPr kumimoji="1" lang="en-US" altLang="zh-CN" sz="2000" b="1" dirty="0">
                <a:latin typeface="Times New Roman" pitchFamily="18" charset="0"/>
              </a:rPr>
              <a:t>DFA  M</a:t>
            </a:r>
            <a:r>
              <a:rPr kumimoji="1" lang="zh-CN" altLang="en-US" sz="2000" b="1" dirty="0">
                <a:latin typeface="Times New Roman" pitchFamily="18" charset="0"/>
              </a:rPr>
              <a:t>＝</a:t>
            </a:r>
            <a:r>
              <a:rPr kumimoji="1" lang="en-US" altLang="zh-CN" sz="2000" b="1" dirty="0">
                <a:latin typeface="Times New Roman" pitchFamily="18" charset="0"/>
              </a:rPr>
              <a:t>(K,</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a:t>
            </a:r>
            <a:r>
              <a:rPr kumimoji="1" lang="en-US" altLang="zh-CN" sz="2000" b="1" dirty="0" err="1">
                <a:latin typeface="Times New Roman" pitchFamily="18" charset="0"/>
              </a:rPr>
              <a:t>f,S,Z</a:t>
            </a:r>
            <a:r>
              <a:rPr kumimoji="1" lang="en-US" altLang="zh-CN" sz="2000" b="1" dirty="0">
                <a:latin typeface="Times New Roman" pitchFamily="18" charset="0"/>
              </a:rPr>
              <a:t>)</a:t>
            </a:r>
            <a:r>
              <a:rPr kumimoji="1" lang="zh-CN" altLang="en-US" sz="2000" b="1" dirty="0">
                <a:latin typeface="Times New Roman" pitchFamily="18" charset="0"/>
              </a:rPr>
              <a:t>，其中</a:t>
            </a:r>
          </a:p>
          <a:p>
            <a:pPr algn="l">
              <a:lnSpc>
                <a:spcPct val="130000"/>
              </a:lnSpc>
              <a:spcBef>
                <a:spcPct val="30000"/>
              </a:spcBef>
            </a:pPr>
            <a:r>
              <a:rPr kumimoji="1" lang="zh-CN" altLang="en-US" sz="2000" b="1" dirty="0">
                <a:latin typeface="Times New Roman" pitchFamily="18" charset="0"/>
              </a:rPr>
              <a:t>⑴ </a:t>
            </a:r>
            <a:r>
              <a:rPr kumimoji="1" lang="en-US" altLang="zh-CN" sz="2000" b="1" dirty="0">
                <a:latin typeface="Times New Roman" pitchFamily="18" charset="0"/>
              </a:rPr>
              <a:t>K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ρ(LR(1)</a:t>
            </a:r>
            <a:r>
              <a:rPr kumimoji="1" lang="zh-CN" altLang="en-US" sz="2000" b="1" dirty="0">
                <a:latin typeface="Times New Roman" pitchFamily="18" charset="0"/>
              </a:rPr>
              <a:t>项目集</a:t>
            </a:r>
            <a:r>
              <a:rPr kumimoji="1" lang="en-US" altLang="zh-CN" sz="2000" b="1" dirty="0">
                <a:latin typeface="Times New Roman" pitchFamily="18" charset="0"/>
              </a:rPr>
              <a:t>) </a:t>
            </a:r>
          </a:p>
          <a:p>
            <a:pPr algn="l">
              <a:lnSpc>
                <a:spcPct val="130000"/>
              </a:lnSpc>
              <a:spcBef>
                <a:spcPct val="30000"/>
              </a:spcBef>
            </a:pPr>
            <a:r>
              <a:rPr kumimoji="1" lang="en-US" altLang="zh-CN" sz="2000" b="1" dirty="0">
                <a:latin typeface="Times New Roman" pitchFamily="18" charset="0"/>
              </a:rPr>
              <a:t>⑵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a:t>
            </a:r>
            <a:r>
              <a:rPr kumimoji="1" lang="zh-CN" altLang="en-US" sz="2000" b="1" dirty="0">
                <a:latin typeface="Times New Roman" pitchFamily="18" charset="0"/>
              </a:rPr>
              <a:t>＝ </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en-US" altLang="zh-CN" sz="2000" b="1" dirty="0">
                <a:latin typeface="Times New Roman" pitchFamily="18" charset="0"/>
              </a:rPr>
              <a:t>∪V</a:t>
            </a:r>
            <a:r>
              <a:rPr kumimoji="1" lang="en-US" altLang="zh-CN" sz="2000" b="1" baseline="-30000" dirty="0">
                <a:latin typeface="Times New Roman" pitchFamily="18" charset="0"/>
              </a:rPr>
              <a:t>T</a:t>
            </a:r>
            <a:endParaRPr kumimoji="1" lang="en-US" altLang="zh-CN" sz="2000" b="1" dirty="0">
              <a:latin typeface="Times New Roman" pitchFamily="18" charset="0"/>
            </a:endParaRPr>
          </a:p>
          <a:p>
            <a:pPr algn="l">
              <a:lnSpc>
                <a:spcPct val="130000"/>
              </a:lnSpc>
              <a:spcBef>
                <a:spcPct val="30000"/>
              </a:spcBef>
            </a:pPr>
            <a:r>
              <a:rPr kumimoji="1" lang="en-US" altLang="zh-CN" sz="2000" b="1" dirty="0">
                <a:latin typeface="Times New Roman" pitchFamily="18" charset="0"/>
              </a:rPr>
              <a:t>⑶ f(I,X) </a:t>
            </a:r>
            <a:r>
              <a:rPr kumimoji="1" lang="zh-CN" altLang="en-US" sz="2000" b="1" dirty="0">
                <a:latin typeface="Times New Roman" pitchFamily="18" charset="0"/>
              </a:rPr>
              <a:t>＝ </a:t>
            </a:r>
            <a:r>
              <a:rPr kumimoji="1" lang="en-US" altLang="zh-CN" sz="2000" b="1" dirty="0">
                <a:latin typeface="Times New Roman" pitchFamily="18" charset="0"/>
              </a:rPr>
              <a:t>closure(Move1(I</a:t>
            </a:r>
            <a:r>
              <a:rPr kumimoji="1" lang="zh-CN" altLang="en-US" sz="2000" b="1" dirty="0">
                <a:latin typeface="Times New Roman" pitchFamily="18" charset="0"/>
              </a:rPr>
              <a:t>，</a:t>
            </a:r>
            <a:r>
              <a:rPr kumimoji="1" lang="en-US" altLang="zh-CN" sz="2000" b="1" dirty="0">
                <a:latin typeface="Times New Roman" pitchFamily="18" charset="0"/>
              </a:rPr>
              <a:t>X)),I</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K, X</a:t>
            </a:r>
            <a:r>
              <a:rPr kumimoji="1" lang="en-US" altLang="zh-CN" sz="2000" b="1" dirty="0">
                <a:latin typeface="Times New Roman" pitchFamily="18" charset="0"/>
                <a:sym typeface="Symbol" pitchFamily="18" charset="2"/>
              </a:rPr>
              <a:t></a:t>
            </a:r>
            <a:endParaRPr kumimoji="1" lang="en-US" altLang="zh-CN" sz="2000" b="1" dirty="0">
              <a:latin typeface="Times New Roman" pitchFamily="18" charset="0"/>
            </a:endParaRPr>
          </a:p>
          <a:p>
            <a:pPr algn="l">
              <a:lnSpc>
                <a:spcPct val="130000"/>
              </a:lnSpc>
              <a:spcBef>
                <a:spcPct val="30000"/>
              </a:spcBef>
            </a:pPr>
            <a:r>
              <a:rPr kumimoji="1" lang="en-US" altLang="zh-CN" sz="2000" b="1" dirty="0">
                <a:latin typeface="Times New Roman" pitchFamily="18" charset="0"/>
              </a:rPr>
              <a:t>⑷ S </a:t>
            </a:r>
            <a:r>
              <a:rPr kumimoji="1" lang="zh-CN" altLang="en-US" sz="2000" b="1" dirty="0">
                <a:latin typeface="Times New Roman" pitchFamily="18" charset="0"/>
              </a:rPr>
              <a:t>＝ </a:t>
            </a:r>
            <a:r>
              <a:rPr kumimoji="1" lang="en-US" altLang="zh-CN" sz="2000" b="1" dirty="0">
                <a:latin typeface="Times New Roman" pitchFamily="18" charset="0"/>
              </a:rPr>
              <a:t>closure1([S′→·S,#])</a:t>
            </a:r>
          </a:p>
          <a:p>
            <a:pPr algn="l">
              <a:lnSpc>
                <a:spcPct val="130000"/>
              </a:lnSpc>
              <a:spcBef>
                <a:spcPct val="30000"/>
              </a:spcBef>
            </a:pPr>
            <a:r>
              <a:rPr kumimoji="1" lang="en-US" altLang="zh-CN" sz="2000" b="1" dirty="0">
                <a:latin typeface="Times New Roman" pitchFamily="18" charset="0"/>
              </a:rPr>
              <a:t>⑸ Z  </a:t>
            </a:r>
            <a:r>
              <a:rPr kumimoji="1" lang="zh-CN" altLang="en-US" sz="2000" b="1" dirty="0">
                <a:latin typeface="Times New Roman" pitchFamily="18" charset="0"/>
              </a:rPr>
              <a:t>＝ </a:t>
            </a:r>
            <a:r>
              <a:rPr kumimoji="1" lang="en-US" altLang="zh-CN" sz="2000" b="1" dirty="0">
                <a:latin typeface="Times New Roman" pitchFamily="18" charset="0"/>
              </a:rPr>
              <a:t>{</a:t>
            </a:r>
            <a:r>
              <a:rPr kumimoji="1" lang="en-US" altLang="zh-CN" sz="2000" b="1" dirty="0" err="1">
                <a:latin typeface="Times New Roman" pitchFamily="18" charset="0"/>
              </a:rPr>
              <a:t>q︱q∈K</a:t>
            </a:r>
            <a:r>
              <a:rPr kumimoji="1" lang="en-US" altLang="zh-CN" sz="2000" b="1" dirty="0">
                <a:latin typeface="Times New Roman" pitchFamily="18" charset="0"/>
              </a:rPr>
              <a:t>, q </a:t>
            </a:r>
            <a:r>
              <a:rPr kumimoji="1" lang="zh-CN" altLang="en-US" sz="2000" b="1" dirty="0">
                <a:latin typeface="Times New Roman" pitchFamily="18" charset="0"/>
              </a:rPr>
              <a:t>含有归约项目</a:t>
            </a:r>
            <a:r>
              <a:rPr kumimoji="1" lang="en-US" altLang="zh-CN" sz="2000" b="1" dirty="0">
                <a:latin typeface="Times New Roman" pitchFamily="18" charset="0"/>
              </a:rPr>
              <a:t>}</a:t>
            </a:r>
          </a:p>
        </p:txBody>
      </p:sp>
      <p:sp>
        <p:nvSpPr>
          <p:cNvPr id="31750" name="Text Box 5"/>
          <p:cNvSpPr txBox="1">
            <a:spLocks noChangeArrowheads="1"/>
          </p:cNvSpPr>
          <p:nvPr/>
        </p:nvSpPr>
        <p:spPr bwMode="auto">
          <a:xfrm>
            <a:off x="609600" y="4953000"/>
            <a:ext cx="8077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30000"/>
              </a:lnSpc>
              <a:spcBef>
                <a:spcPct val="50000"/>
              </a:spcBef>
            </a:pPr>
            <a:r>
              <a:rPr kumimoji="1" lang="zh-CN" altLang="en-US" sz="2000" b="1" dirty="0">
                <a:latin typeface="Times New Roman" pitchFamily="18" charset="0"/>
              </a:rPr>
              <a:t>定义 </a:t>
            </a:r>
            <a:r>
              <a:rPr kumimoji="1" lang="en-US" altLang="zh-CN" sz="2000" b="1" dirty="0" smtClean="0">
                <a:latin typeface="Times New Roman" pitchFamily="18" charset="0"/>
              </a:rPr>
              <a:t>6.12  </a:t>
            </a:r>
            <a:r>
              <a:rPr kumimoji="1" lang="zh-CN" altLang="en-US" sz="2000" b="1" dirty="0">
                <a:latin typeface="Times New Roman" pitchFamily="18" charset="0"/>
              </a:rPr>
              <a:t>文法</a:t>
            </a:r>
            <a:r>
              <a:rPr kumimoji="1" lang="en-US" altLang="zh-CN" sz="2000" b="1" dirty="0">
                <a:latin typeface="Times New Roman" pitchFamily="18" charset="0"/>
              </a:rPr>
              <a:t>G</a:t>
            </a:r>
            <a:r>
              <a:rPr kumimoji="1" lang="zh-CN" altLang="en-US" sz="2000" b="1" dirty="0">
                <a:latin typeface="Times New Roman" pitchFamily="18" charset="0"/>
              </a:rPr>
              <a:t>的</a:t>
            </a:r>
            <a:r>
              <a:rPr kumimoji="1" lang="en-US" altLang="zh-CN" sz="2000" b="1" dirty="0">
                <a:latin typeface="Times New Roman" pitchFamily="18" charset="0"/>
              </a:rPr>
              <a:t>LR(1)</a:t>
            </a:r>
            <a:r>
              <a:rPr kumimoji="1" lang="zh-CN" altLang="en-US" sz="2000" b="1" dirty="0">
                <a:latin typeface="Times New Roman" pitchFamily="18" charset="0"/>
              </a:rPr>
              <a:t>识别活前缀</a:t>
            </a:r>
            <a:r>
              <a:rPr kumimoji="1" lang="en-US" altLang="zh-CN" sz="2000" b="1" dirty="0">
                <a:latin typeface="Times New Roman" pitchFamily="18" charset="0"/>
              </a:rPr>
              <a:t>DFA  M</a:t>
            </a:r>
            <a:r>
              <a:rPr kumimoji="1" lang="zh-CN" altLang="en-US" sz="2000" b="1" dirty="0">
                <a:latin typeface="Times New Roman" pitchFamily="18" charset="0"/>
              </a:rPr>
              <a:t>的状态集称为</a:t>
            </a:r>
            <a:r>
              <a:rPr kumimoji="1" lang="zh-CN" altLang="en-US" sz="2000" b="1" dirty="0">
                <a:solidFill>
                  <a:srgbClr val="FF6600"/>
                </a:solidFill>
                <a:latin typeface="Times New Roman" pitchFamily="18" charset="0"/>
              </a:rPr>
              <a:t>文法</a:t>
            </a:r>
            <a:r>
              <a:rPr kumimoji="1" lang="en-US" altLang="zh-CN" sz="2000" b="1" dirty="0">
                <a:solidFill>
                  <a:srgbClr val="FF6600"/>
                </a:solidFill>
                <a:latin typeface="Times New Roman" pitchFamily="18" charset="0"/>
              </a:rPr>
              <a:t>G</a:t>
            </a:r>
            <a:r>
              <a:rPr kumimoji="1" lang="zh-CN" altLang="en-US" sz="2000" b="1" dirty="0">
                <a:solidFill>
                  <a:srgbClr val="FF6600"/>
                </a:solidFill>
                <a:latin typeface="Times New Roman" pitchFamily="18" charset="0"/>
              </a:rPr>
              <a:t>的</a:t>
            </a:r>
            <a:r>
              <a:rPr kumimoji="1" lang="en-US" altLang="zh-CN" sz="2000" b="1" dirty="0">
                <a:solidFill>
                  <a:srgbClr val="FF6600"/>
                </a:solidFill>
                <a:latin typeface="Times New Roman" pitchFamily="18" charset="0"/>
              </a:rPr>
              <a:t>LR(1)</a:t>
            </a:r>
            <a:r>
              <a:rPr kumimoji="1" lang="zh-CN" altLang="en-US" sz="2000" b="1" dirty="0">
                <a:solidFill>
                  <a:srgbClr val="FF6600"/>
                </a:solidFill>
                <a:latin typeface="Times New Roman" pitchFamily="18" charset="0"/>
              </a:rPr>
              <a:t>项目集规范族</a:t>
            </a:r>
            <a:r>
              <a:rPr kumimoji="1" lang="zh-CN" altLang="en-US" sz="2000" b="1" dirty="0">
                <a:latin typeface="Times New Roman" pitchFamily="18" charset="0"/>
              </a:rPr>
              <a:t>。 </a:t>
            </a: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67F52DE4-5105-4BA0-B931-CC74EC71E226}" type="slidenum">
              <a:rPr lang="en-US" altLang="zh-CN"/>
              <a:pPr/>
              <a:t>29</a:t>
            </a:fld>
            <a:endParaRPr lang="en-US" altLang="zh-CN"/>
          </a:p>
        </p:txBody>
      </p:sp>
      <p:sp>
        <p:nvSpPr>
          <p:cNvPr id="32771" name="Text Box 16"/>
          <p:cNvSpPr txBox="1">
            <a:spLocks noChangeArrowheads="1"/>
          </p:cNvSpPr>
          <p:nvPr/>
        </p:nvSpPr>
        <p:spPr bwMode="auto">
          <a:xfrm>
            <a:off x="609600" y="67945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000" b="1">
                <a:solidFill>
                  <a:srgbClr val="FF6600"/>
                </a:solidFill>
                <a:latin typeface="Times New Roman" pitchFamily="18" charset="0"/>
              </a:rPr>
              <a:t>LR(1)</a:t>
            </a:r>
            <a:r>
              <a:rPr lang="zh-CN" altLang="en-US" sz="2000" b="1">
                <a:solidFill>
                  <a:srgbClr val="FF6600"/>
                </a:solidFill>
                <a:latin typeface="Times New Roman" pitchFamily="18" charset="0"/>
              </a:rPr>
              <a:t>分析表</a:t>
            </a:r>
            <a:r>
              <a:rPr lang="en-US" altLang="zh-CN" sz="2000" b="1">
                <a:solidFill>
                  <a:srgbClr val="FF6600"/>
                </a:solidFill>
                <a:latin typeface="Times New Roman" pitchFamily="18" charset="0"/>
              </a:rPr>
              <a:t>M</a:t>
            </a:r>
            <a:r>
              <a:rPr lang="zh-CN" altLang="en-US" sz="2000" b="1">
                <a:solidFill>
                  <a:srgbClr val="FF6600"/>
                </a:solidFill>
                <a:latin typeface="Times New Roman" pitchFamily="18" charset="0"/>
              </a:rPr>
              <a:t>构造方法 </a:t>
            </a:r>
          </a:p>
        </p:txBody>
      </p:sp>
      <p:sp>
        <p:nvSpPr>
          <p:cNvPr id="32772" name="Text Box 17"/>
          <p:cNvSpPr txBox="1">
            <a:spLocks noChangeArrowheads="1"/>
          </p:cNvSpPr>
          <p:nvPr/>
        </p:nvSpPr>
        <p:spPr bwMode="auto">
          <a:xfrm>
            <a:off x="609600" y="1089025"/>
            <a:ext cx="80772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0165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10000"/>
              </a:lnSpc>
              <a:spcBef>
                <a:spcPct val="10000"/>
              </a:spcBef>
            </a:pPr>
            <a:r>
              <a:rPr kumimoji="1" lang="zh-CN" altLang="en-US" sz="2000" b="1" dirty="0">
                <a:latin typeface="Times New Roman" pitchFamily="18" charset="0"/>
              </a:rPr>
              <a:t>设文法</a:t>
            </a:r>
            <a:r>
              <a:rPr kumimoji="1" lang="en-US" altLang="zh-CN" sz="2000" b="1" dirty="0">
                <a:latin typeface="Times New Roman" pitchFamily="18" charset="0"/>
              </a:rPr>
              <a:t>G</a:t>
            </a:r>
            <a:r>
              <a:rPr kumimoji="1" lang="zh-CN" altLang="en-US" sz="2000" b="1" dirty="0">
                <a:latin typeface="Times New Roman" pitchFamily="18" charset="0"/>
              </a:rPr>
              <a:t>的</a:t>
            </a:r>
            <a:r>
              <a:rPr kumimoji="1" lang="en-US" altLang="zh-CN" sz="2000" b="1" dirty="0">
                <a:latin typeface="Times New Roman" pitchFamily="18" charset="0"/>
              </a:rPr>
              <a:t>LR(1)</a:t>
            </a:r>
            <a:r>
              <a:rPr kumimoji="1" lang="zh-CN" altLang="en-US" sz="2000" b="1" dirty="0">
                <a:latin typeface="Times New Roman" pitchFamily="18" charset="0"/>
              </a:rPr>
              <a:t>项目集规范族</a:t>
            </a:r>
            <a:r>
              <a:rPr kumimoji="1" lang="en-US" altLang="zh-CN" sz="2000" b="1" dirty="0">
                <a:latin typeface="Times New Roman" pitchFamily="18" charset="0"/>
              </a:rPr>
              <a:t>C</a:t>
            </a:r>
            <a:r>
              <a:rPr kumimoji="1" lang="zh-CN" altLang="en-US" sz="2000" b="1" dirty="0">
                <a:latin typeface="Times New Roman" pitchFamily="18" charset="0"/>
              </a:rPr>
              <a:t>＝</a:t>
            </a:r>
            <a:r>
              <a:rPr kumimoji="1" lang="en-US" altLang="zh-CN" sz="2000" b="1" dirty="0">
                <a:latin typeface="Times New Roman" pitchFamily="18" charset="0"/>
              </a:rPr>
              <a:t>{ I</a:t>
            </a:r>
            <a:r>
              <a:rPr kumimoji="1" lang="en-US" altLang="zh-CN" sz="2000" b="1" baseline="-30000" dirty="0">
                <a:latin typeface="Times New Roman" pitchFamily="18" charset="0"/>
              </a:rPr>
              <a:t>0</a:t>
            </a:r>
            <a:r>
              <a:rPr kumimoji="1" lang="zh-CN" altLang="en-US" sz="2000" b="1" dirty="0">
                <a:latin typeface="Times New Roman" pitchFamily="18" charset="0"/>
              </a:rPr>
              <a:t>，</a:t>
            </a:r>
            <a:r>
              <a:rPr kumimoji="1" lang="en-US" altLang="zh-CN" sz="2000" b="1" dirty="0">
                <a:latin typeface="Times New Roman" pitchFamily="18" charset="0"/>
              </a:rPr>
              <a:t>I</a:t>
            </a:r>
            <a:r>
              <a:rPr kumimoji="1" lang="en-US" altLang="zh-CN" sz="2000" b="1" baseline="-30000" dirty="0">
                <a:latin typeface="Times New Roman" pitchFamily="18" charset="0"/>
              </a:rPr>
              <a:t>1</a:t>
            </a:r>
            <a:r>
              <a:rPr kumimoji="1" lang="zh-CN" altLang="en-US" sz="2000" b="1" dirty="0">
                <a:latin typeface="Times New Roman" pitchFamily="18" charset="0"/>
              </a:rPr>
              <a:t>，</a:t>
            </a: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a:latin typeface="Times New Roman" pitchFamily="18" charset="0"/>
              </a:rPr>
              <a:t>I</a:t>
            </a:r>
            <a:r>
              <a:rPr kumimoji="1" lang="en-US" altLang="zh-CN" sz="2000" b="1" baseline="-30000" dirty="0">
                <a:latin typeface="Times New Roman" pitchFamily="18" charset="0"/>
              </a:rPr>
              <a:t>n</a:t>
            </a:r>
            <a:r>
              <a:rPr kumimoji="1" lang="en-US" altLang="zh-CN" sz="2000" b="1" dirty="0">
                <a:latin typeface="Times New Roman" pitchFamily="18" charset="0"/>
              </a:rPr>
              <a:t>}, </a:t>
            </a:r>
            <a:r>
              <a:rPr kumimoji="1" lang="zh-CN" altLang="en-US" sz="2000" b="1" dirty="0">
                <a:latin typeface="Times New Roman" pitchFamily="18" charset="0"/>
              </a:rPr>
              <a:t>且</a:t>
            </a:r>
            <a:r>
              <a:rPr kumimoji="1" lang="en-US" altLang="zh-CN" sz="2000" b="1" dirty="0">
                <a:latin typeface="Times New Roman" pitchFamily="18" charset="0"/>
              </a:rPr>
              <a:t>f</a:t>
            </a:r>
            <a:r>
              <a:rPr kumimoji="1" lang="zh-CN" altLang="en-US" sz="2000" b="1" dirty="0">
                <a:latin typeface="Times New Roman" pitchFamily="18" charset="0"/>
              </a:rPr>
              <a:t>为转换函数，则</a:t>
            </a:r>
          </a:p>
          <a:p>
            <a:pPr algn="l">
              <a:lnSpc>
                <a:spcPct val="110000"/>
              </a:lnSpc>
              <a:spcBef>
                <a:spcPct val="10000"/>
              </a:spcBef>
            </a:pPr>
            <a:r>
              <a:rPr kumimoji="1" lang="zh-CN" altLang="en-US" sz="2000" b="1" dirty="0">
                <a:latin typeface="Times New Roman" pitchFamily="18" charset="0"/>
              </a:rPr>
              <a:t> ⑴ 对每一个</a:t>
            </a:r>
            <a:r>
              <a:rPr kumimoji="1" lang="en-US" altLang="zh-CN" sz="2000" b="1" dirty="0">
                <a:latin typeface="Times New Roman" pitchFamily="18" charset="0"/>
              </a:rPr>
              <a:t>LR(0)</a:t>
            </a:r>
            <a:r>
              <a:rPr kumimoji="1" lang="zh-CN" altLang="en-US" sz="2000" b="1" dirty="0">
                <a:latin typeface="Times New Roman" pitchFamily="18" charset="0"/>
              </a:rPr>
              <a:t>项目，依据下列情况分别填分析表： </a:t>
            </a:r>
          </a:p>
          <a:p>
            <a:pPr algn="l">
              <a:lnSpc>
                <a:spcPct val="110000"/>
              </a:lnSpc>
              <a:spcBef>
                <a:spcPct val="10000"/>
              </a:spcBef>
            </a:pPr>
            <a:r>
              <a:rPr kumimoji="1" lang="zh-CN" altLang="en-US" sz="2000" b="1" dirty="0">
                <a:latin typeface="Times New Roman" pitchFamily="18" charset="0"/>
              </a:rPr>
              <a:t>          如果移进项目</a:t>
            </a:r>
            <a:r>
              <a:rPr kumimoji="1" lang="en-US" altLang="zh-CN" sz="2000" b="1" dirty="0">
                <a:latin typeface="Times New Roman" pitchFamily="18" charset="0"/>
              </a:rPr>
              <a:t>[A→α· aβ,b]∈</a:t>
            </a:r>
            <a:r>
              <a:rPr kumimoji="1" lang="en-US" altLang="zh-CN" sz="2000" b="1" dirty="0" err="1">
                <a:latin typeface="Times New Roman" pitchFamily="18" charset="0"/>
              </a:rPr>
              <a:t>I</a:t>
            </a:r>
            <a:r>
              <a:rPr kumimoji="1" lang="en-US" altLang="zh-CN" sz="2000" b="1" baseline="-30000" dirty="0" err="1">
                <a:latin typeface="Times New Roman" pitchFamily="18" charset="0"/>
              </a:rPr>
              <a:t>k</a:t>
            </a:r>
            <a:r>
              <a:rPr kumimoji="1" lang="zh-CN" altLang="en-US" sz="2000" b="1" dirty="0">
                <a:latin typeface="Times New Roman" pitchFamily="18" charset="0"/>
              </a:rPr>
              <a:t>，</a:t>
            </a:r>
            <a:r>
              <a:rPr kumimoji="1" lang="en-US" altLang="zh-CN" sz="2000" b="1" dirty="0">
                <a:latin typeface="Times New Roman" pitchFamily="18" charset="0"/>
              </a:rPr>
              <a:t>f(</a:t>
            </a:r>
            <a:r>
              <a:rPr kumimoji="1" lang="en-US" altLang="zh-CN" sz="2000" b="1" dirty="0" err="1">
                <a:latin typeface="Times New Roman" pitchFamily="18" charset="0"/>
              </a:rPr>
              <a:t>I</a:t>
            </a:r>
            <a:r>
              <a:rPr kumimoji="1" lang="en-US" altLang="zh-CN" sz="2000" b="1" baseline="-30000" dirty="0" err="1">
                <a:latin typeface="Times New Roman" pitchFamily="18" charset="0"/>
              </a:rPr>
              <a:t>k</a:t>
            </a:r>
            <a:r>
              <a:rPr kumimoji="1" lang="en-US" altLang="zh-CN" sz="2000" b="1" baseline="-30000" dirty="0">
                <a:latin typeface="Times New Roman" pitchFamily="18" charset="0"/>
              </a:rPr>
              <a:t> </a:t>
            </a:r>
            <a:r>
              <a:rPr kumimoji="1" lang="zh-CN" altLang="en-US" sz="2000" b="1" dirty="0">
                <a:latin typeface="Times New Roman" pitchFamily="18" charset="0"/>
              </a:rPr>
              <a:t>，</a:t>
            </a:r>
            <a:r>
              <a:rPr kumimoji="1" lang="en-US" altLang="zh-CN" sz="2000" b="1" dirty="0">
                <a:latin typeface="Times New Roman" pitchFamily="18" charset="0"/>
              </a:rPr>
              <a:t>a)</a:t>
            </a:r>
            <a:r>
              <a:rPr kumimoji="1" lang="zh-CN" altLang="en-US" sz="2000" b="1" dirty="0">
                <a:latin typeface="Times New Roman" pitchFamily="18" charset="0"/>
              </a:rPr>
              <a:t>＝</a:t>
            </a:r>
            <a:r>
              <a:rPr kumimoji="1" lang="en-US" altLang="zh-CN" sz="2000" b="1" dirty="0" err="1">
                <a:latin typeface="Times New Roman" pitchFamily="18" charset="0"/>
              </a:rPr>
              <a:t>I</a:t>
            </a:r>
            <a:r>
              <a:rPr kumimoji="1" lang="en-US" altLang="zh-CN" sz="2000" b="1" baseline="-30000" dirty="0" err="1">
                <a:latin typeface="Times New Roman" pitchFamily="18" charset="0"/>
              </a:rPr>
              <a:t>j</a:t>
            </a:r>
            <a:r>
              <a:rPr kumimoji="1" lang="en-US" altLang="zh-CN" sz="2000" b="1" baseline="-30000" dirty="0">
                <a:latin typeface="Times New Roman" pitchFamily="18" charset="0"/>
              </a:rPr>
              <a:t> </a:t>
            </a:r>
            <a:r>
              <a:rPr kumimoji="1" lang="zh-CN" altLang="en-US" sz="2000" b="1" dirty="0">
                <a:latin typeface="Times New Roman" pitchFamily="18" charset="0"/>
              </a:rPr>
              <a:t>，则</a:t>
            </a:r>
          </a:p>
          <a:p>
            <a:pPr algn="l">
              <a:lnSpc>
                <a:spcPct val="110000"/>
              </a:lnSpc>
              <a:spcBef>
                <a:spcPct val="10000"/>
              </a:spcBef>
            </a:pPr>
            <a:r>
              <a:rPr kumimoji="1" lang="zh-CN" altLang="en-US" sz="2000" b="1" dirty="0">
                <a:latin typeface="Times New Roman" pitchFamily="18" charset="0"/>
              </a:rPr>
              <a:t>                  置</a:t>
            </a:r>
            <a:r>
              <a:rPr kumimoji="1" lang="en-US" altLang="zh-CN" sz="2000" b="1" dirty="0">
                <a:latin typeface="Times New Roman" pitchFamily="18" charset="0"/>
              </a:rPr>
              <a:t>M.ACTION[</a:t>
            </a:r>
            <a:r>
              <a:rPr kumimoji="1" lang="en-US" altLang="zh-CN" sz="2000" b="1" dirty="0" err="1">
                <a:latin typeface="Times New Roman" pitchFamily="18" charset="0"/>
              </a:rPr>
              <a:t>k,a</a:t>
            </a:r>
            <a:r>
              <a:rPr kumimoji="1" lang="en-US" altLang="zh-CN" sz="2000" b="1" dirty="0">
                <a:latin typeface="Times New Roman" pitchFamily="18" charset="0"/>
              </a:rPr>
              <a:t>]</a:t>
            </a:r>
            <a:r>
              <a:rPr kumimoji="1" lang="zh-CN" altLang="en-US" sz="2000" b="1" dirty="0">
                <a:latin typeface="Times New Roman" pitchFamily="18" charset="0"/>
              </a:rPr>
              <a:t>为</a:t>
            </a:r>
            <a:r>
              <a:rPr kumimoji="1" lang="en-US" altLang="zh-CN" sz="2000" b="1" dirty="0" err="1">
                <a:latin typeface="Times New Roman" pitchFamily="18" charset="0"/>
              </a:rPr>
              <a:t>S</a:t>
            </a:r>
            <a:r>
              <a:rPr kumimoji="1" lang="en-US" altLang="zh-CN" sz="2000" b="1" baseline="-30000" dirty="0" err="1">
                <a:latin typeface="Times New Roman" pitchFamily="18" charset="0"/>
              </a:rPr>
              <a:t>j</a:t>
            </a:r>
            <a:r>
              <a:rPr kumimoji="1" lang="zh-CN" altLang="en-US" sz="2000" b="1" dirty="0">
                <a:latin typeface="Times New Roman" pitchFamily="18" charset="0"/>
              </a:rPr>
              <a:t>；</a:t>
            </a:r>
          </a:p>
          <a:p>
            <a:pPr algn="l">
              <a:lnSpc>
                <a:spcPct val="110000"/>
              </a:lnSpc>
              <a:spcBef>
                <a:spcPct val="10000"/>
              </a:spcBef>
            </a:pPr>
            <a:r>
              <a:rPr kumimoji="1" lang="zh-CN" altLang="en-US" sz="2000" b="1" dirty="0">
                <a:latin typeface="Times New Roman" pitchFamily="18" charset="0"/>
              </a:rPr>
              <a:t>          如果归约项目</a:t>
            </a:r>
            <a:r>
              <a:rPr kumimoji="1" lang="en-US" altLang="zh-CN" sz="2000" b="1" dirty="0">
                <a:latin typeface="Times New Roman" pitchFamily="18" charset="0"/>
              </a:rPr>
              <a:t>[A→α·,</a:t>
            </a:r>
            <a:r>
              <a:rPr kumimoji="1" lang="en-US" altLang="zh-CN" sz="2000" b="1" dirty="0">
                <a:solidFill>
                  <a:schemeClr val="hlink"/>
                </a:solidFill>
                <a:latin typeface="Times New Roman" pitchFamily="18" charset="0"/>
              </a:rPr>
              <a:t>b</a:t>
            </a:r>
            <a:r>
              <a:rPr kumimoji="1" lang="en-US" altLang="zh-CN" sz="2000" b="1" dirty="0">
                <a:latin typeface="Times New Roman" pitchFamily="18" charset="0"/>
              </a:rPr>
              <a:t>]∈ </a:t>
            </a:r>
            <a:r>
              <a:rPr kumimoji="1" lang="en-US" altLang="zh-CN" sz="2000" b="1" dirty="0" err="1">
                <a:latin typeface="Times New Roman" pitchFamily="18" charset="0"/>
              </a:rPr>
              <a:t>I</a:t>
            </a:r>
            <a:r>
              <a:rPr kumimoji="1" lang="en-US" altLang="zh-CN" sz="2000" b="1" baseline="-30000" dirty="0" err="1">
                <a:latin typeface="Times New Roman" pitchFamily="18" charset="0"/>
              </a:rPr>
              <a:t>k</a:t>
            </a:r>
            <a:r>
              <a:rPr kumimoji="1" lang="zh-CN" altLang="en-US" sz="2000" b="1" dirty="0">
                <a:latin typeface="Times New Roman" pitchFamily="18" charset="0"/>
              </a:rPr>
              <a:t>，</a:t>
            </a:r>
            <a:r>
              <a:rPr kumimoji="1" lang="en-US" altLang="zh-CN" sz="2000" b="1" dirty="0">
                <a:latin typeface="Times New Roman" pitchFamily="18" charset="0"/>
              </a:rPr>
              <a:t>A→α</a:t>
            </a:r>
            <a:r>
              <a:rPr kumimoji="1" lang="zh-CN" altLang="en-US" sz="2000" b="1" dirty="0">
                <a:latin typeface="Times New Roman" pitchFamily="18" charset="0"/>
              </a:rPr>
              <a:t>标号为</a:t>
            </a:r>
            <a:r>
              <a:rPr kumimoji="1" lang="en-US" altLang="zh-CN" sz="2000" b="1" dirty="0" err="1">
                <a:latin typeface="Times New Roman" pitchFamily="18" charset="0"/>
              </a:rPr>
              <a:t>i</a:t>
            </a:r>
            <a:r>
              <a:rPr kumimoji="1" lang="en-US" altLang="zh-CN" sz="2000" b="1" dirty="0">
                <a:latin typeface="Times New Roman" pitchFamily="18" charset="0"/>
              </a:rPr>
              <a:t>, </a:t>
            </a:r>
            <a:r>
              <a:rPr kumimoji="1" lang="zh-CN" altLang="en-US" sz="2000" b="1" dirty="0">
                <a:latin typeface="Times New Roman" pitchFamily="18" charset="0"/>
              </a:rPr>
              <a:t>则</a:t>
            </a:r>
          </a:p>
          <a:p>
            <a:pPr algn="l">
              <a:lnSpc>
                <a:spcPct val="110000"/>
              </a:lnSpc>
              <a:spcBef>
                <a:spcPct val="10000"/>
              </a:spcBef>
            </a:pPr>
            <a:r>
              <a:rPr kumimoji="1" lang="zh-CN" altLang="en-US" sz="2000" b="1" dirty="0">
                <a:latin typeface="Times New Roman" pitchFamily="18" charset="0"/>
              </a:rPr>
              <a:t>                  置</a:t>
            </a:r>
            <a:r>
              <a:rPr kumimoji="1" lang="en-US" altLang="zh-CN" sz="2000" b="1" dirty="0">
                <a:latin typeface="Times New Roman" pitchFamily="18" charset="0"/>
              </a:rPr>
              <a:t>M.ACTION[</a:t>
            </a:r>
            <a:r>
              <a:rPr kumimoji="1" lang="en-US" altLang="zh-CN" sz="2000" b="1" dirty="0" err="1">
                <a:latin typeface="Times New Roman" pitchFamily="18" charset="0"/>
              </a:rPr>
              <a:t>k,</a:t>
            </a:r>
            <a:r>
              <a:rPr kumimoji="1" lang="en-US" altLang="zh-CN" sz="2000" b="1" dirty="0" err="1">
                <a:solidFill>
                  <a:schemeClr val="hlink"/>
                </a:solidFill>
                <a:latin typeface="Times New Roman" pitchFamily="18" charset="0"/>
              </a:rPr>
              <a:t>b</a:t>
            </a:r>
            <a:r>
              <a:rPr kumimoji="1" lang="en-US" altLang="zh-CN" sz="2000" b="1" dirty="0">
                <a:latin typeface="Times New Roman" pitchFamily="18" charset="0"/>
              </a:rPr>
              <a:t>]</a:t>
            </a:r>
            <a:r>
              <a:rPr kumimoji="1" lang="zh-CN" altLang="en-US" sz="2000" b="1" dirty="0">
                <a:latin typeface="Times New Roman" pitchFamily="18" charset="0"/>
              </a:rPr>
              <a:t>为</a:t>
            </a:r>
            <a:r>
              <a:rPr kumimoji="1" lang="en-US" altLang="zh-CN" sz="2000" b="1" dirty="0" err="1">
                <a:latin typeface="Times New Roman" pitchFamily="18" charset="0"/>
              </a:rPr>
              <a:t>r</a:t>
            </a:r>
            <a:r>
              <a:rPr kumimoji="1" lang="en-US" altLang="zh-CN" sz="2000" b="1" baseline="-30000" dirty="0" err="1">
                <a:latin typeface="Times New Roman" pitchFamily="18" charset="0"/>
              </a:rPr>
              <a:t>i</a:t>
            </a:r>
            <a:r>
              <a:rPr kumimoji="1" lang="en-US" altLang="zh-CN" sz="2000" b="1" baseline="-30000" dirty="0">
                <a:latin typeface="Times New Roman" pitchFamily="18" charset="0"/>
              </a:rPr>
              <a:t> </a:t>
            </a:r>
            <a:r>
              <a:rPr kumimoji="1" lang="zh-CN" altLang="en-US" sz="2000" b="1" dirty="0">
                <a:latin typeface="Times New Roman" pitchFamily="18" charset="0"/>
              </a:rPr>
              <a:t>；</a:t>
            </a:r>
          </a:p>
          <a:p>
            <a:pPr algn="l">
              <a:lnSpc>
                <a:spcPct val="110000"/>
              </a:lnSpc>
              <a:spcBef>
                <a:spcPct val="10000"/>
              </a:spcBef>
            </a:pPr>
            <a:r>
              <a:rPr kumimoji="1" lang="zh-CN" altLang="en-US" sz="2000" b="1" dirty="0">
                <a:latin typeface="Times New Roman" pitchFamily="18" charset="0"/>
              </a:rPr>
              <a:t>          如果接受项目</a:t>
            </a:r>
            <a:r>
              <a:rPr kumimoji="1" lang="en-US" altLang="zh-CN" sz="2000" b="1" dirty="0">
                <a:latin typeface="Times New Roman" pitchFamily="18" charset="0"/>
              </a:rPr>
              <a:t>[S′→ S·,#]∈</a:t>
            </a:r>
            <a:r>
              <a:rPr kumimoji="1" lang="en-US" altLang="zh-CN" sz="2000" b="1" dirty="0" err="1">
                <a:latin typeface="Times New Roman" pitchFamily="18" charset="0"/>
              </a:rPr>
              <a:t>I</a:t>
            </a:r>
            <a:r>
              <a:rPr kumimoji="1" lang="en-US" altLang="zh-CN" sz="2000" b="1" baseline="-30000" dirty="0" err="1">
                <a:latin typeface="Times New Roman" pitchFamily="18" charset="0"/>
              </a:rPr>
              <a:t>k</a:t>
            </a:r>
            <a:r>
              <a:rPr kumimoji="1" lang="en-US" altLang="zh-CN" sz="2000" b="1" baseline="-30000" dirty="0">
                <a:latin typeface="Times New Roman" pitchFamily="18" charset="0"/>
              </a:rPr>
              <a:t> </a:t>
            </a:r>
            <a:r>
              <a:rPr kumimoji="1" lang="zh-CN" altLang="en-US" sz="2000" b="1" dirty="0">
                <a:latin typeface="Times New Roman" pitchFamily="18" charset="0"/>
              </a:rPr>
              <a:t>，则</a:t>
            </a:r>
          </a:p>
          <a:p>
            <a:pPr algn="l">
              <a:lnSpc>
                <a:spcPct val="110000"/>
              </a:lnSpc>
              <a:spcBef>
                <a:spcPct val="10000"/>
              </a:spcBef>
            </a:pPr>
            <a:r>
              <a:rPr kumimoji="1" lang="zh-CN" altLang="en-US" sz="2000" b="1" dirty="0">
                <a:latin typeface="Times New Roman" pitchFamily="18" charset="0"/>
              </a:rPr>
              <a:t>                  置</a:t>
            </a:r>
            <a:r>
              <a:rPr kumimoji="1" lang="en-US" altLang="zh-CN" sz="2000" b="1" dirty="0">
                <a:latin typeface="Times New Roman" pitchFamily="18" charset="0"/>
              </a:rPr>
              <a:t>M.ACTION[k,#]</a:t>
            </a:r>
            <a:r>
              <a:rPr kumimoji="1" lang="zh-CN" altLang="en-US" sz="2000" b="1" dirty="0">
                <a:latin typeface="Times New Roman" pitchFamily="18" charset="0"/>
              </a:rPr>
              <a:t>为</a:t>
            </a:r>
            <a:r>
              <a:rPr kumimoji="1" lang="en-US" altLang="zh-CN" sz="2000" b="1" dirty="0" err="1">
                <a:latin typeface="Times New Roman" pitchFamily="18" charset="0"/>
              </a:rPr>
              <a:t>acc</a:t>
            </a:r>
            <a:r>
              <a:rPr kumimoji="1" lang="zh-CN" altLang="en-US" sz="2000" b="1" dirty="0">
                <a:latin typeface="Times New Roman" pitchFamily="18" charset="0"/>
              </a:rPr>
              <a:t>；</a:t>
            </a:r>
          </a:p>
          <a:p>
            <a:pPr algn="l">
              <a:lnSpc>
                <a:spcPct val="110000"/>
              </a:lnSpc>
              <a:spcBef>
                <a:spcPct val="10000"/>
              </a:spcBef>
            </a:pPr>
            <a:r>
              <a:rPr kumimoji="1" lang="zh-CN" altLang="en-US" sz="2000" b="1" dirty="0">
                <a:latin typeface="Times New Roman" pitchFamily="18" charset="0"/>
              </a:rPr>
              <a:t>          如果</a:t>
            </a:r>
            <a:r>
              <a:rPr kumimoji="1" lang="en-US" altLang="zh-CN" sz="2000" b="1" dirty="0">
                <a:latin typeface="Times New Roman" pitchFamily="18" charset="0"/>
              </a:rPr>
              <a:t>f(</a:t>
            </a:r>
            <a:r>
              <a:rPr kumimoji="1" lang="en-US" altLang="zh-CN" sz="2000" b="1" dirty="0" err="1">
                <a:latin typeface="Times New Roman" pitchFamily="18" charset="0"/>
              </a:rPr>
              <a:t>I</a:t>
            </a:r>
            <a:r>
              <a:rPr kumimoji="1" lang="en-US" altLang="zh-CN" sz="2000" b="1" baseline="-30000" dirty="0" err="1">
                <a:latin typeface="Times New Roman" pitchFamily="18" charset="0"/>
              </a:rPr>
              <a:t>k</a:t>
            </a:r>
            <a:r>
              <a:rPr kumimoji="1" lang="en-US" altLang="zh-CN" sz="2000" b="1" dirty="0" err="1">
                <a:latin typeface="Times New Roman" pitchFamily="18" charset="0"/>
              </a:rPr>
              <a:t>,A</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err="1">
                <a:latin typeface="Times New Roman" pitchFamily="18" charset="0"/>
              </a:rPr>
              <a:t>I</a:t>
            </a:r>
            <a:r>
              <a:rPr kumimoji="1" lang="en-US" altLang="zh-CN" sz="2000" b="1" baseline="-30000" dirty="0" err="1">
                <a:latin typeface="Times New Roman" pitchFamily="18" charset="0"/>
              </a:rPr>
              <a:t>j</a:t>
            </a:r>
            <a:r>
              <a:rPr kumimoji="1" lang="en-US" altLang="zh-CN" sz="2000" b="1" baseline="-30000" dirty="0">
                <a:latin typeface="Times New Roman" pitchFamily="18" charset="0"/>
              </a:rPr>
              <a:t> </a:t>
            </a:r>
            <a:r>
              <a:rPr kumimoji="1" lang="zh-CN" altLang="en-US" sz="2000" b="1" dirty="0">
                <a:latin typeface="Times New Roman" pitchFamily="18" charset="0"/>
              </a:rPr>
              <a:t>，</a:t>
            </a:r>
            <a:r>
              <a:rPr kumimoji="1" lang="en-US" altLang="zh-CN" sz="2000" b="1" dirty="0">
                <a:latin typeface="Times New Roman" pitchFamily="18" charset="0"/>
              </a:rPr>
              <a:t>A∈V</a:t>
            </a:r>
            <a:r>
              <a:rPr kumimoji="1" lang="en-US" altLang="zh-CN" sz="2000" b="1" baseline="-30000" dirty="0">
                <a:latin typeface="Times New Roman" pitchFamily="18" charset="0"/>
              </a:rPr>
              <a:t>N </a:t>
            </a:r>
            <a:r>
              <a:rPr kumimoji="1" lang="zh-CN" altLang="en-US" sz="2000" b="1" dirty="0">
                <a:latin typeface="Times New Roman" pitchFamily="18" charset="0"/>
              </a:rPr>
              <a:t>，则</a:t>
            </a:r>
          </a:p>
          <a:p>
            <a:pPr algn="l">
              <a:lnSpc>
                <a:spcPct val="110000"/>
              </a:lnSpc>
              <a:spcBef>
                <a:spcPct val="10000"/>
              </a:spcBef>
            </a:pPr>
            <a:r>
              <a:rPr kumimoji="1" lang="zh-CN" altLang="en-US" sz="2000" b="1" dirty="0">
                <a:latin typeface="Times New Roman" pitchFamily="18" charset="0"/>
              </a:rPr>
              <a:t>                  置</a:t>
            </a:r>
            <a:r>
              <a:rPr kumimoji="1" lang="en-US" altLang="zh-CN" sz="2000" b="1" dirty="0" smtClean="0">
                <a:latin typeface="Times New Roman" pitchFamily="18" charset="0"/>
              </a:rPr>
              <a:t>M.GOTO[</a:t>
            </a:r>
            <a:r>
              <a:rPr kumimoji="1" lang="en-US" altLang="zh-CN" sz="2000" b="1" dirty="0" err="1" smtClean="0">
                <a:latin typeface="Times New Roman" pitchFamily="18" charset="0"/>
              </a:rPr>
              <a:t>k,A</a:t>
            </a:r>
            <a:r>
              <a:rPr kumimoji="1" lang="en-US" altLang="zh-CN" sz="2000" b="1" dirty="0" smtClean="0">
                <a:latin typeface="Times New Roman" pitchFamily="18" charset="0"/>
              </a:rPr>
              <a:t>]</a:t>
            </a:r>
            <a:r>
              <a:rPr kumimoji="1" lang="zh-CN" altLang="en-US" sz="2000" b="1" dirty="0">
                <a:latin typeface="Times New Roman" pitchFamily="18" charset="0"/>
              </a:rPr>
              <a:t>为</a:t>
            </a:r>
            <a:r>
              <a:rPr kumimoji="1" lang="en-US" altLang="zh-CN" sz="2000" b="1" dirty="0">
                <a:latin typeface="Times New Roman" pitchFamily="18" charset="0"/>
              </a:rPr>
              <a:t>j</a:t>
            </a:r>
            <a:r>
              <a:rPr kumimoji="1" lang="zh-CN" altLang="en-US" sz="2000" b="1" dirty="0">
                <a:latin typeface="Times New Roman" pitchFamily="18" charset="0"/>
              </a:rPr>
              <a:t>；</a:t>
            </a:r>
          </a:p>
          <a:p>
            <a:pPr algn="l">
              <a:lnSpc>
                <a:spcPct val="110000"/>
              </a:lnSpc>
              <a:spcBef>
                <a:spcPct val="10000"/>
              </a:spcBef>
            </a:pPr>
            <a:r>
              <a:rPr kumimoji="1" lang="zh-CN" altLang="en-US" sz="2000" b="1" dirty="0">
                <a:latin typeface="Times New Roman" pitchFamily="18" charset="0"/>
              </a:rPr>
              <a:t>⑵ 凡⑴没能填入分析表元素</a:t>
            </a:r>
            <a:r>
              <a:rPr kumimoji="1" lang="en-US" altLang="zh-CN" sz="2000" b="1" dirty="0">
                <a:latin typeface="Times New Roman" pitchFamily="18" charset="0"/>
              </a:rPr>
              <a:t>M.ACTION[</a:t>
            </a:r>
            <a:r>
              <a:rPr kumimoji="1" lang="en-US" altLang="zh-CN" sz="2000" b="1" dirty="0" err="1">
                <a:latin typeface="Times New Roman" pitchFamily="18" charset="0"/>
              </a:rPr>
              <a:t>k,a</a:t>
            </a:r>
            <a:r>
              <a:rPr kumimoji="1" lang="en-US" altLang="zh-CN" sz="2000" b="1" dirty="0">
                <a:latin typeface="Times New Roman" pitchFamily="18" charset="0"/>
              </a:rPr>
              <a:t>]</a:t>
            </a:r>
            <a:r>
              <a:rPr kumimoji="1" lang="zh-CN" altLang="en-US" sz="2000" b="1" dirty="0">
                <a:latin typeface="Times New Roman" pitchFamily="18" charset="0"/>
              </a:rPr>
              <a:t>和</a:t>
            </a:r>
            <a:r>
              <a:rPr kumimoji="1" lang="en-US" altLang="zh-CN" sz="2000" b="1" dirty="0">
                <a:latin typeface="Times New Roman" pitchFamily="18" charset="0"/>
              </a:rPr>
              <a:t>M.GOTO[</a:t>
            </a:r>
            <a:r>
              <a:rPr kumimoji="1" lang="en-US" altLang="zh-CN" sz="2000" b="1" dirty="0" err="1">
                <a:latin typeface="Times New Roman" pitchFamily="18" charset="0"/>
              </a:rPr>
              <a:t>k,a</a:t>
            </a:r>
            <a:r>
              <a:rPr kumimoji="1" lang="en-US" altLang="zh-CN" sz="2000" b="1" dirty="0">
                <a:latin typeface="Times New Roman" pitchFamily="18" charset="0"/>
              </a:rPr>
              <a:t>]</a:t>
            </a:r>
          </a:p>
          <a:p>
            <a:pPr algn="l">
              <a:lnSpc>
                <a:spcPct val="110000"/>
              </a:lnSpc>
              <a:spcBef>
                <a:spcPct val="10000"/>
              </a:spcBef>
            </a:pPr>
            <a:r>
              <a:rPr kumimoji="1" lang="en-US" altLang="zh-CN" sz="2000" b="1" dirty="0">
                <a:latin typeface="Times New Roman" pitchFamily="18" charset="0"/>
              </a:rPr>
              <a:t>             </a:t>
            </a:r>
            <a:r>
              <a:rPr kumimoji="1" lang="zh-CN" altLang="en-US" sz="2000" b="1" dirty="0">
                <a:latin typeface="Times New Roman" pitchFamily="18" charset="0"/>
              </a:rPr>
              <a:t>置为</a:t>
            </a:r>
            <a:r>
              <a:rPr kumimoji="1" lang="en-US" altLang="zh-CN" sz="2000" b="1" dirty="0">
                <a:latin typeface="Times New Roman" pitchFamily="18" charset="0"/>
              </a:rPr>
              <a:t>e</a:t>
            </a:r>
            <a:r>
              <a:rPr kumimoji="1" lang="en-US" altLang="zh-CN" sz="2000" b="1" baseline="-30000" dirty="0">
                <a:latin typeface="Times New Roman" pitchFamily="18" charset="0"/>
              </a:rPr>
              <a:t> t </a:t>
            </a:r>
            <a:r>
              <a:rPr kumimoji="1" lang="en-US" altLang="zh-CN" sz="2000" b="1" dirty="0">
                <a:latin typeface="Times New Roman" pitchFamily="18" charset="0"/>
              </a:rPr>
              <a:t>(t</a:t>
            </a:r>
            <a:r>
              <a:rPr kumimoji="1" lang="zh-CN" altLang="en-US" sz="2000" b="1" dirty="0">
                <a:latin typeface="Times New Roman" pitchFamily="18" charset="0"/>
              </a:rPr>
              <a:t>为错误编号</a:t>
            </a:r>
            <a:r>
              <a:rPr kumimoji="1" lang="en-US" altLang="zh-CN" sz="2000" b="1" dirty="0">
                <a:latin typeface="Times New Roman" pitchFamily="18" charset="0"/>
              </a:rPr>
              <a:t>)</a:t>
            </a:r>
            <a:r>
              <a:rPr kumimoji="1" lang="zh-CN" altLang="en-US" sz="2000" b="1" dirty="0">
                <a:latin typeface="Times New Roman" pitchFamily="18" charset="0"/>
              </a:rPr>
              <a:t>。 </a:t>
            </a: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14987FCA-C503-470E-B491-DD4E22105614}" type="slidenum">
              <a:rPr lang="en-US" altLang="zh-CN"/>
              <a:pPr/>
              <a:t>3</a:t>
            </a:fld>
            <a:endParaRPr lang="en-US" altLang="zh-CN"/>
          </a:p>
        </p:txBody>
      </p:sp>
      <p:sp>
        <p:nvSpPr>
          <p:cNvPr id="7171" name="Text Box 3"/>
          <p:cNvSpPr txBox="1">
            <a:spLocks noChangeArrowheads="1"/>
          </p:cNvSpPr>
          <p:nvPr/>
        </p:nvSpPr>
        <p:spPr bwMode="auto">
          <a:xfrm>
            <a:off x="3124200" y="1849438"/>
            <a:ext cx="35814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50000"/>
              </a:spcBef>
            </a:pPr>
            <a:r>
              <a:rPr lang="en-US" altLang="zh-CN" sz="2400" b="1" dirty="0" smtClean="0">
                <a:latin typeface="Times New Roman" pitchFamily="18" charset="0"/>
                <a:hlinkClick r:id="rId2" action="ppaction://hlinksldjump"/>
              </a:rPr>
              <a:t>6.1</a:t>
            </a:r>
            <a:r>
              <a:rPr lang="zh-CN" altLang="en-US" sz="2400" b="1" dirty="0">
                <a:latin typeface="Times New Roman" pitchFamily="18" charset="0"/>
                <a:hlinkClick r:id="rId2" action="ppaction://hlinksldjump"/>
              </a:rPr>
              <a:t>　</a:t>
            </a:r>
            <a:r>
              <a:rPr lang="en-US" altLang="zh-CN" sz="2400" b="1" dirty="0">
                <a:latin typeface="Times New Roman" pitchFamily="18" charset="0"/>
                <a:hlinkClick r:id="rId2" action="ppaction://hlinksldjump"/>
              </a:rPr>
              <a:t>LR</a:t>
            </a:r>
            <a:r>
              <a:rPr lang="zh-CN" altLang="en-US" sz="2400" b="1" dirty="0">
                <a:latin typeface="Times New Roman" pitchFamily="18" charset="0"/>
                <a:hlinkClick r:id="rId2" action="ppaction://hlinksldjump"/>
              </a:rPr>
              <a:t>分析概述 </a:t>
            </a:r>
            <a:endParaRPr lang="zh-CN" altLang="en-US" sz="2400" b="1" dirty="0">
              <a:latin typeface="Times New Roman" pitchFamily="18" charset="0"/>
            </a:endParaRPr>
          </a:p>
          <a:p>
            <a:pPr>
              <a:lnSpc>
                <a:spcPct val="150000"/>
              </a:lnSpc>
              <a:spcBef>
                <a:spcPct val="50000"/>
              </a:spcBef>
            </a:pPr>
            <a:r>
              <a:rPr lang="en-US" altLang="zh-CN" sz="2400" b="1" dirty="0" smtClean="0">
                <a:latin typeface="Times New Roman" pitchFamily="18" charset="0"/>
                <a:hlinkClick r:id="rId3" action="ppaction://hlinksldjump"/>
              </a:rPr>
              <a:t>6.2</a:t>
            </a:r>
            <a:r>
              <a:rPr lang="zh-CN" altLang="en-US" sz="2400" b="1" dirty="0">
                <a:latin typeface="Times New Roman" pitchFamily="18" charset="0"/>
                <a:hlinkClick r:id="rId3" action="ppaction://hlinksldjump"/>
              </a:rPr>
              <a:t>　</a:t>
            </a:r>
            <a:r>
              <a:rPr lang="en-US" altLang="zh-CN" sz="2400" b="1" dirty="0">
                <a:latin typeface="Times New Roman" pitchFamily="18" charset="0"/>
                <a:hlinkClick r:id="rId3" action="ppaction://hlinksldjump"/>
              </a:rPr>
              <a:t>LR(0)</a:t>
            </a:r>
            <a:r>
              <a:rPr lang="zh-CN" altLang="en-US" sz="2400" b="1" dirty="0">
                <a:latin typeface="Times New Roman" pitchFamily="18" charset="0"/>
                <a:hlinkClick r:id="rId3" action="ppaction://hlinksldjump"/>
              </a:rPr>
              <a:t>分析 </a:t>
            </a:r>
            <a:endParaRPr lang="zh-CN" altLang="en-US" sz="2400" b="1" dirty="0">
              <a:latin typeface="Times New Roman" pitchFamily="18" charset="0"/>
            </a:endParaRPr>
          </a:p>
          <a:p>
            <a:pPr>
              <a:lnSpc>
                <a:spcPct val="150000"/>
              </a:lnSpc>
              <a:spcBef>
                <a:spcPct val="50000"/>
              </a:spcBef>
            </a:pPr>
            <a:r>
              <a:rPr lang="en-US" altLang="zh-CN" sz="2400" b="1" dirty="0" smtClean="0">
                <a:latin typeface="Times New Roman" pitchFamily="18" charset="0"/>
                <a:hlinkClick r:id="rId4" action="ppaction://hlinksldjump"/>
              </a:rPr>
              <a:t>6.3</a:t>
            </a:r>
            <a:r>
              <a:rPr lang="zh-CN" altLang="en-US" sz="2400" b="1" dirty="0">
                <a:latin typeface="Times New Roman" pitchFamily="18" charset="0"/>
                <a:hlinkClick r:id="rId4" action="ppaction://hlinksldjump"/>
              </a:rPr>
              <a:t>　</a:t>
            </a:r>
            <a:r>
              <a:rPr lang="en-US" altLang="zh-CN" sz="2400" b="1" dirty="0">
                <a:latin typeface="Times New Roman" pitchFamily="18" charset="0"/>
                <a:hlinkClick r:id="rId4" action="ppaction://hlinksldjump"/>
              </a:rPr>
              <a:t>SLR(1)</a:t>
            </a:r>
            <a:r>
              <a:rPr lang="zh-CN" altLang="en-US" sz="2400" b="1" dirty="0">
                <a:latin typeface="Times New Roman" pitchFamily="18" charset="0"/>
                <a:hlinkClick r:id="rId4" action="ppaction://hlinksldjump"/>
              </a:rPr>
              <a:t>分析 </a:t>
            </a:r>
            <a:endParaRPr lang="zh-CN" altLang="en-US" sz="2400" b="1" dirty="0">
              <a:latin typeface="Times New Roman" pitchFamily="18" charset="0"/>
            </a:endParaRPr>
          </a:p>
          <a:p>
            <a:pPr>
              <a:lnSpc>
                <a:spcPct val="150000"/>
              </a:lnSpc>
              <a:spcBef>
                <a:spcPct val="50000"/>
              </a:spcBef>
            </a:pPr>
            <a:r>
              <a:rPr lang="en-US" altLang="zh-CN" sz="2400" b="1" dirty="0" smtClean="0">
                <a:latin typeface="Times New Roman" pitchFamily="18" charset="0"/>
                <a:hlinkClick r:id="rId5" action="ppaction://hlinksldjump"/>
              </a:rPr>
              <a:t>6.4</a:t>
            </a:r>
            <a:r>
              <a:rPr lang="zh-CN" altLang="en-US" sz="2400" b="1" dirty="0">
                <a:latin typeface="Times New Roman" pitchFamily="18" charset="0"/>
                <a:hlinkClick r:id="rId5" action="ppaction://hlinksldjump"/>
              </a:rPr>
              <a:t>　</a:t>
            </a:r>
            <a:r>
              <a:rPr lang="en-US" altLang="zh-CN" sz="2400" b="1" dirty="0">
                <a:latin typeface="Times New Roman" pitchFamily="18" charset="0"/>
                <a:hlinkClick r:id="rId5" action="ppaction://hlinksldjump"/>
              </a:rPr>
              <a:t>LR(1)</a:t>
            </a:r>
            <a:r>
              <a:rPr lang="zh-CN" altLang="en-US" sz="2400" b="1" dirty="0">
                <a:latin typeface="Times New Roman" pitchFamily="18" charset="0"/>
                <a:hlinkClick r:id="rId5" action="ppaction://hlinksldjump"/>
              </a:rPr>
              <a:t>分析 </a:t>
            </a:r>
            <a:endParaRPr lang="zh-CN" altLang="en-US" sz="2400" b="1" dirty="0">
              <a:latin typeface="Times New Roman" pitchFamily="18" charset="0"/>
            </a:endParaRPr>
          </a:p>
          <a:p>
            <a:pPr>
              <a:lnSpc>
                <a:spcPct val="150000"/>
              </a:lnSpc>
              <a:spcBef>
                <a:spcPct val="50000"/>
              </a:spcBef>
            </a:pPr>
            <a:r>
              <a:rPr lang="en-US" altLang="zh-CN" sz="2400" b="1" dirty="0" smtClean="0">
                <a:latin typeface="Times New Roman" pitchFamily="18" charset="0"/>
                <a:hlinkClick r:id="rId6" action="ppaction://hlinksldjump"/>
              </a:rPr>
              <a:t>6.5</a:t>
            </a:r>
            <a:r>
              <a:rPr lang="zh-CN" altLang="en-US" sz="2400" b="1" dirty="0">
                <a:latin typeface="Times New Roman" pitchFamily="18" charset="0"/>
                <a:hlinkClick r:id="rId6" action="ppaction://hlinksldjump"/>
              </a:rPr>
              <a:t>　</a:t>
            </a:r>
            <a:r>
              <a:rPr lang="en-US" altLang="zh-CN" sz="2400" b="1" dirty="0">
                <a:latin typeface="Times New Roman" pitchFamily="18" charset="0"/>
                <a:hlinkClick r:id="rId6" action="ppaction://hlinksldjump"/>
              </a:rPr>
              <a:t>LALR(1)</a:t>
            </a:r>
            <a:r>
              <a:rPr lang="zh-CN" altLang="en-US" sz="2400" b="1" dirty="0">
                <a:latin typeface="Times New Roman" pitchFamily="18" charset="0"/>
                <a:hlinkClick r:id="rId6" action="ppaction://hlinksldjump"/>
              </a:rPr>
              <a:t>分析 </a:t>
            </a:r>
            <a:endParaRPr lang="zh-CN" altLang="en-US" sz="2400" b="1" dirty="0">
              <a:latin typeface="Times New Roman" pitchFamily="18" charset="0"/>
            </a:endParaRPr>
          </a:p>
        </p:txBody>
      </p:sp>
      <p:sp>
        <p:nvSpPr>
          <p:cNvPr id="7172" name="Text Box 4"/>
          <p:cNvSpPr txBox="1">
            <a:spLocks noChangeArrowheads="1"/>
          </p:cNvSpPr>
          <p:nvPr/>
        </p:nvSpPr>
        <p:spPr bwMode="auto">
          <a:xfrm>
            <a:off x="3657600" y="11430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800" b="1">
                <a:solidFill>
                  <a:srgbClr val="800000"/>
                </a:solidFill>
              </a:rPr>
              <a:t>重点讲解</a:t>
            </a:r>
          </a:p>
        </p:txBody>
      </p:sp>
      <p:sp>
        <p:nvSpPr>
          <p:cNvPr id="7173" name="Text Box 5"/>
          <p:cNvSpPr txBox="1">
            <a:spLocks noChangeArrowheads="1"/>
          </p:cNvSpPr>
          <p:nvPr/>
        </p:nvSpPr>
        <p:spPr bwMode="auto">
          <a:xfrm flipH="1">
            <a:off x="8480425" y="5999163"/>
            <a:ext cx="5111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000">
                <a:hlinkClick r:id="rId7" action="ppaction://hlinksldjump"/>
              </a:rPr>
              <a:t>小结</a:t>
            </a:r>
            <a:endParaRPr lang="zh-CN" altLang="en-US" sz="1000"/>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A147247B-30B3-409D-98C4-AE33046F945D}" type="slidenum">
              <a:rPr lang="en-US" altLang="zh-CN"/>
              <a:pPr/>
              <a:t>30</a:t>
            </a:fld>
            <a:endParaRPr lang="en-US" altLang="zh-CN"/>
          </a:p>
        </p:txBody>
      </p:sp>
      <p:sp>
        <p:nvSpPr>
          <p:cNvPr id="33795" name="Text Box 3"/>
          <p:cNvSpPr txBox="1">
            <a:spLocks noChangeArrowheads="1"/>
          </p:cNvSpPr>
          <p:nvPr/>
        </p:nvSpPr>
        <p:spPr bwMode="auto">
          <a:xfrm>
            <a:off x="533400" y="669925"/>
            <a:ext cx="640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spcBef>
                <a:spcPct val="50000"/>
              </a:spcBef>
            </a:pPr>
            <a:r>
              <a:rPr lang="zh-CN" altLang="en-US" sz="2000" b="1" dirty="0" smtClean="0">
                <a:latin typeface="Times New Roman" pitchFamily="18" charset="0"/>
              </a:rPr>
              <a:t>例</a:t>
            </a:r>
            <a:r>
              <a:rPr lang="en-US" altLang="zh-CN" sz="2000" b="1" dirty="0" smtClean="0">
                <a:latin typeface="Times New Roman" pitchFamily="18" charset="0"/>
              </a:rPr>
              <a:t>6.4 </a:t>
            </a:r>
            <a:r>
              <a:rPr lang="zh-CN" altLang="en-US" sz="2000" b="1" dirty="0">
                <a:latin typeface="Times New Roman" pitchFamily="18" charset="0"/>
              </a:rPr>
              <a:t>设文法</a:t>
            </a:r>
            <a:r>
              <a:rPr lang="en-US" altLang="zh-CN" sz="2000" b="1" dirty="0">
                <a:latin typeface="Times New Roman" pitchFamily="18" charset="0"/>
              </a:rPr>
              <a:t>G[S′]</a:t>
            </a:r>
            <a:r>
              <a:rPr lang="zh-CN" altLang="en-US" sz="2000" b="1" dirty="0">
                <a:latin typeface="Times New Roman" pitchFamily="18" charset="0"/>
              </a:rPr>
              <a:t>定义如下，试构造</a:t>
            </a:r>
            <a:r>
              <a:rPr lang="en-US" altLang="zh-CN" sz="2000" b="1" dirty="0">
                <a:latin typeface="Times New Roman" pitchFamily="18" charset="0"/>
              </a:rPr>
              <a:t>LR(1)</a:t>
            </a:r>
            <a:r>
              <a:rPr lang="zh-CN" altLang="en-US" sz="2000" b="1" dirty="0">
                <a:latin typeface="Times New Roman" pitchFamily="18" charset="0"/>
              </a:rPr>
              <a:t>分析表</a:t>
            </a:r>
            <a:r>
              <a:rPr lang="en-US" altLang="zh-CN" sz="2000" b="1" dirty="0">
                <a:latin typeface="Times New Roman" pitchFamily="18" charset="0"/>
              </a:rPr>
              <a:t>M</a:t>
            </a:r>
            <a:r>
              <a:rPr lang="zh-CN" altLang="en-US" sz="2000" b="1" dirty="0">
                <a:latin typeface="Times New Roman" pitchFamily="18" charset="0"/>
              </a:rPr>
              <a:t>。</a:t>
            </a:r>
          </a:p>
        </p:txBody>
      </p:sp>
      <p:sp>
        <p:nvSpPr>
          <p:cNvPr id="33796" name="Text Box 4"/>
          <p:cNvSpPr txBox="1">
            <a:spLocks noChangeArrowheads="1"/>
          </p:cNvSpPr>
          <p:nvPr/>
        </p:nvSpPr>
        <p:spPr bwMode="auto">
          <a:xfrm>
            <a:off x="2895600" y="1042988"/>
            <a:ext cx="3048000" cy="1930400"/>
          </a:xfrm>
          <a:prstGeom prst="rect">
            <a:avLst/>
          </a:prstGeom>
          <a:noFill/>
          <a:ln w="952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b="1">
                <a:latin typeface="Times New Roman" pitchFamily="18" charset="0"/>
              </a:rPr>
              <a:t>G[</a:t>
            </a:r>
            <a:r>
              <a:rPr lang="en-US" altLang="zh-CN" sz="2000" b="1">
                <a:solidFill>
                  <a:srgbClr val="FF00FF"/>
                </a:solidFill>
                <a:latin typeface="Times New Roman" pitchFamily="18" charset="0"/>
              </a:rPr>
              <a:t>S′</a:t>
            </a:r>
            <a:r>
              <a:rPr lang="en-US" altLang="zh-CN" sz="2000" b="1">
                <a:latin typeface="Times New Roman" pitchFamily="18" charset="0"/>
              </a:rPr>
              <a:t>]</a:t>
            </a:r>
            <a:r>
              <a:rPr lang="zh-CN" altLang="en-US" sz="2000" b="1">
                <a:latin typeface="Times New Roman" pitchFamily="18" charset="0"/>
              </a:rPr>
              <a:t>： （</a:t>
            </a:r>
            <a:r>
              <a:rPr lang="en-US" altLang="zh-CN" sz="2000" b="1">
                <a:latin typeface="Times New Roman" pitchFamily="18" charset="0"/>
              </a:rPr>
              <a:t>0</a:t>
            </a:r>
            <a:r>
              <a:rPr lang="zh-CN" altLang="en-US" sz="2000" b="1">
                <a:latin typeface="Times New Roman" pitchFamily="18" charset="0"/>
              </a:rPr>
              <a:t>） </a:t>
            </a:r>
            <a:r>
              <a:rPr lang="en-US" altLang="zh-CN" sz="2000" b="1">
                <a:solidFill>
                  <a:srgbClr val="FF00FF"/>
                </a:solidFill>
                <a:latin typeface="Times New Roman" pitchFamily="18" charset="0"/>
              </a:rPr>
              <a:t>S′→S</a:t>
            </a:r>
            <a:endParaRPr lang="en-US" altLang="zh-CN" sz="2000" b="1">
              <a:latin typeface="Times New Roman" pitchFamily="18" charset="0"/>
            </a:endParaRPr>
          </a:p>
          <a:p>
            <a:pPr algn="just"/>
            <a:r>
              <a:rPr lang="en-US" altLang="zh-CN" sz="2000" b="1">
                <a:latin typeface="Times New Roman" pitchFamily="18" charset="0"/>
              </a:rPr>
              <a:t>                 </a:t>
            </a:r>
            <a:r>
              <a:rPr lang="zh-CN" altLang="en-US" sz="2000" b="1">
                <a:latin typeface="Times New Roman" pitchFamily="18" charset="0"/>
              </a:rPr>
              <a:t>（</a:t>
            </a:r>
            <a:r>
              <a:rPr lang="en-US" altLang="zh-CN" sz="2000" b="1">
                <a:latin typeface="Times New Roman" pitchFamily="18" charset="0"/>
              </a:rPr>
              <a:t>1</a:t>
            </a:r>
            <a:r>
              <a:rPr lang="zh-CN" altLang="en-US" sz="2000" b="1">
                <a:latin typeface="Times New Roman" pitchFamily="18" charset="0"/>
              </a:rPr>
              <a:t>） </a:t>
            </a:r>
            <a:r>
              <a:rPr lang="en-US" altLang="zh-CN" sz="2000" b="1">
                <a:latin typeface="Times New Roman" pitchFamily="18" charset="0"/>
              </a:rPr>
              <a:t>S→aAd</a:t>
            </a:r>
          </a:p>
          <a:p>
            <a:pPr algn="just"/>
            <a:r>
              <a:rPr lang="en-US" altLang="zh-CN" sz="2000" b="1">
                <a:latin typeface="Times New Roman" pitchFamily="18" charset="0"/>
              </a:rPr>
              <a:t>                 </a:t>
            </a:r>
            <a:r>
              <a:rPr lang="zh-CN" altLang="en-US" sz="2000" b="1">
                <a:latin typeface="Times New Roman" pitchFamily="18" charset="0"/>
              </a:rPr>
              <a:t>（</a:t>
            </a:r>
            <a:r>
              <a:rPr lang="en-US" altLang="zh-CN" sz="2000" b="1">
                <a:latin typeface="Times New Roman" pitchFamily="18" charset="0"/>
              </a:rPr>
              <a:t>2</a:t>
            </a:r>
            <a:r>
              <a:rPr lang="zh-CN" altLang="en-US" sz="2000" b="1">
                <a:latin typeface="Times New Roman" pitchFamily="18" charset="0"/>
              </a:rPr>
              <a:t>） </a:t>
            </a:r>
            <a:r>
              <a:rPr lang="en-US" altLang="zh-CN" sz="2000" b="1">
                <a:latin typeface="Times New Roman" pitchFamily="18" charset="0"/>
              </a:rPr>
              <a:t>S→bAc</a:t>
            </a:r>
          </a:p>
          <a:p>
            <a:pPr algn="just"/>
            <a:r>
              <a:rPr lang="en-US" altLang="zh-CN" sz="2000" b="1">
                <a:latin typeface="Times New Roman" pitchFamily="18" charset="0"/>
              </a:rPr>
              <a:t>                 </a:t>
            </a:r>
            <a:r>
              <a:rPr lang="zh-CN" altLang="en-US" sz="2000" b="1">
                <a:latin typeface="Times New Roman" pitchFamily="18" charset="0"/>
              </a:rPr>
              <a:t>（</a:t>
            </a:r>
            <a:r>
              <a:rPr lang="en-US" altLang="zh-CN" sz="2000" b="1">
                <a:latin typeface="Times New Roman" pitchFamily="18" charset="0"/>
              </a:rPr>
              <a:t>3</a:t>
            </a:r>
            <a:r>
              <a:rPr lang="zh-CN" altLang="en-US" sz="2000" b="1">
                <a:latin typeface="Times New Roman" pitchFamily="18" charset="0"/>
              </a:rPr>
              <a:t>） </a:t>
            </a:r>
            <a:r>
              <a:rPr lang="en-US" altLang="zh-CN" sz="2000" b="1">
                <a:latin typeface="Times New Roman" pitchFamily="18" charset="0"/>
              </a:rPr>
              <a:t>S→aec</a:t>
            </a:r>
          </a:p>
          <a:p>
            <a:pPr algn="just"/>
            <a:r>
              <a:rPr lang="en-US" altLang="zh-CN" sz="2000" b="1">
                <a:latin typeface="Times New Roman" pitchFamily="18" charset="0"/>
              </a:rPr>
              <a:t>                 </a:t>
            </a:r>
            <a:r>
              <a:rPr lang="zh-CN" altLang="en-US" sz="2000" b="1">
                <a:latin typeface="Times New Roman" pitchFamily="18" charset="0"/>
              </a:rPr>
              <a:t>（</a:t>
            </a:r>
            <a:r>
              <a:rPr lang="en-US" altLang="zh-CN" sz="2000" b="1">
                <a:latin typeface="Times New Roman" pitchFamily="18" charset="0"/>
              </a:rPr>
              <a:t>4</a:t>
            </a:r>
            <a:r>
              <a:rPr lang="zh-CN" altLang="en-US" sz="2000" b="1">
                <a:latin typeface="Times New Roman" pitchFamily="18" charset="0"/>
              </a:rPr>
              <a:t>） </a:t>
            </a:r>
            <a:r>
              <a:rPr lang="en-US" altLang="zh-CN" sz="2000" b="1">
                <a:latin typeface="Times New Roman" pitchFamily="18" charset="0"/>
              </a:rPr>
              <a:t>S→bed</a:t>
            </a:r>
          </a:p>
          <a:p>
            <a:pPr algn="just"/>
            <a:r>
              <a:rPr lang="en-US" altLang="zh-CN" sz="2000" b="1">
                <a:latin typeface="Times New Roman" pitchFamily="18" charset="0"/>
              </a:rPr>
              <a:t>                 </a:t>
            </a:r>
            <a:r>
              <a:rPr lang="zh-CN" altLang="en-US" sz="2000" b="1">
                <a:latin typeface="Times New Roman" pitchFamily="18" charset="0"/>
              </a:rPr>
              <a:t>（</a:t>
            </a:r>
            <a:r>
              <a:rPr lang="en-US" altLang="zh-CN" sz="2000" b="1">
                <a:latin typeface="Times New Roman" pitchFamily="18" charset="0"/>
              </a:rPr>
              <a:t>5</a:t>
            </a:r>
            <a:r>
              <a:rPr lang="zh-CN" altLang="en-US" sz="2000" b="1">
                <a:latin typeface="Times New Roman" pitchFamily="18" charset="0"/>
              </a:rPr>
              <a:t>） </a:t>
            </a:r>
            <a:r>
              <a:rPr lang="en-US" altLang="zh-CN" sz="2000" b="1">
                <a:latin typeface="Times New Roman" pitchFamily="18" charset="0"/>
              </a:rPr>
              <a:t>A→e </a:t>
            </a:r>
          </a:p>
        </p:txBody>
      </p:sp>
      <p:grpSp>
        <p:nvGrpSpPr>
          <p:cNvPr id="33797" name="Group 5"/>
          <p:cNvGrpSpPr>
            <a:grpSpLocks/>
          </p:cNvGrpSpPr>
          <p:nvPr/>
        </p:nvGrpSpPr>
        <p:grpSpPr bwMode="auto">
          <a:xfrm>
            <a:off x="-53975" y="-554038"/>
            <a:ext cx="736600" cy="417513"/>
            <a:chOff x="2755" y="11084"/>
            <a:chExt cx="1160" cy="657"/>
          </a:xfrm>
        </p:grpSpPr>
        <p:sp>
          <p:nvSpPr>
            <p:cNvPr id="33801" name="Line 8"/>
            <p:cNvSpPr>
              <a:spLocks noChangeShapeType="1"/>
            </p:cNvSpPr>
            <p:nvPr/>
          </p:nvSpPr>
          <p:spPr bwMode="auto">
            <a:xfrm rot="1327881">
              <a:off x="2781" y="11180"/>
              <a:ext cx="1134"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2" name="Line 7"/>
            <p:cNvSpPr>
              <a:spLocks noChangeShapeType="1"/>
            </p:cNvSpPr>
            <p:nvPr/>
          </p:nvSpPr>
          <p:spPr bwMode="auto">
            <a:xfrm rot="1036628">
              <a:off x="2755" y="11514"/>
              <a:ext cx="1134"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3" name="Text Box 6"/>
            <p:cNvSpPr txBox="1">
              <a:spLocks noChangeArrowheads="1"/>
            </p:cNvSpPr>
            <p:nvPr/>
          </p:nvSpPr>
          <p:spPr bwMode="auto">
            <a:xfrm>
              <a:off x="2760" y="1108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en-US" altLang="zh-CN" sz="900" b="1">
                  <a:latin typeface="Times New Roman" pitchFamily="18" charset="0"/>
                </a:rPr>
                <a:t>A/G</a:t>
              </a:r>
              <a:endParaRPr lang="en-US" altLang="zh-CN" sz="1000">
                <a:latin typeface="Times New Roman" pitchFamily="18" charset="0"/>
              </a:endParaRPr>
            </a:p>
            <a:p>
              <a:endParaRPr lang="en-US" altLang="zh-CN">
                <a:latin typeface="Times New Roman" pitchFamily="18" charset="0"/>
              </a:endParaRPr>
            </a:p>
          </p:txBody>
        </p:sp>
      </p:grpSp>
      <p:sp>
        <p:nvSpPr>
          <p:cNvPr id="33798" name="Rectangle 12"/>
          <p:cNvSpPr>
            <a:spLocks noChangeArrowheads="1"/>
          </p:cNvSpPr>
          <p:nvPr/>
        </p:nvSpPr>
        <p:spPr bwMode="auto">
          <a:xfrm>
            <a:off x="8566150" y="-990600"/>
            <a:ext cx="63341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900" b="1">
                <a:latin typeface="Times New Roman" pitchFamily="18" charset="0"/>
              </a:rPr>
              <a:t>V</a:t>
            </a:r>
            <a:r>
              <a:rPr lang="en-US" altLang="zh-CN" sz="900" b="1" baseline="-30000">
                <a:latin typeface="Times New Roman" pitchFamily="18" charset="0"/>
              </a:rPr>
              <a:t>T</a:t>
            </a:r>
            <a:r>
              <a:rPr lang="en-US" altLang="zh-CN" sz="900" b="1">
                <a:latin typeface="Times New Roman" pitchFamily="18" charset="0"/>
              </a:rPr>
              <a:t>∪</a:t>
            </a:r>
            <a:r>
              <a:rPr lang="en-US" altLang="zh-CN" sz="900" b="1"/>
              <a:t>V</a:t>
            </a:r>
            <a:r>
              <a:rPr lang="en-US" altLang="zh-CN" sz="900" b="1" baseline="-30000">
                <a:latin typeface="Times New Roman" pitchFamily="18" charset="0"/>
              </a:rPr>
              <a:t>N</a:t>
            </a:r>
            <a:endParaRPr lang="en-US" altLang="zh-CN" sz="1000">
              <a:latin typeface="Times New Roman" pitchFamily="18" charset="0"/>
            </a:endParaRPr>
          </a:p>
          <a:p>
            <a:endParaRPr lang="en-US" altLang="zh-CN">
              <a:latin typeface="Times New Roman" pitchFamily="18" charset="0"/>
            </a:endParaRPr>
          </a:p>
        </p:txBody>
      </p:sp>
      <p:sp>
        <p:nvSpPr>
          <p:cNvPr id="33799" name="Rectangle 413"/>
          <p:cNvSpPr>
            <a:spLocks noChangeArrowheads="1"/>
          </p:cNvSpPr>
          <p:nvPr/>
        </p:nvSpPr>
        <p:spPr bwMode="auto">
          <a:xfrm>
            <a:off x="582613" y="2879725"/>
            <a:ext cx="632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imes New Roman" pitchFamily="18" charset="0"/>
              </a:rPr>
              <a:t>构造识别</a:t>
            </a:r>
            <a:r>
              <a:rPr lang="en-US" altLang="zh-CN" sz="2000" b="1">
                <a:latin typeface="Times New Roman" pitchFamily="18" charset="0"/>
                <a:hlinkClick r:id="rId2"/>
              </a:rPr>
              <a:t>LR(1)</a:t>
            </a:r>
            <a:r>
              <a:rPr lang="zh-CN" altLang="en-US" sz="2000" b="1">
                <a:latin typeface="Times New Roman" pitchFamily="18" charset="0"/>
                <a:hlinkClick r:id="rId2"/>
              </a:rPr>
              <a:t>活前缀</a:t>
            </a:r>
            <a:r>
              <a:rPr lang="en-US" altLang="zh-CN" sz="2000" b="1">
                <a:latin typeface="Times New Roman" pitchFamily="18" charset="0"/>
                <a:hlinkClick r:id="rId2"/>
              </a:rPr>
              <a:t>DFA</a:t>
            </a:r>
            <a:r>
              <a:rPr lang="zh-CN" altLang="en-US" sz="2000" b="1">
                <a:latin typeface="Times New Roman" pitchFamily="18" charset="0"/>
              </a:rPr>
              <a:t>和</a:t>
            </a:r>
            <a:r>
              <a:rPr lang="en-US" altLang="zh-CN" sz="2000" b="1">
                <a:latin typeface="Times New Roman" pitchFamily="18" charset="0"/>
                <a:hlinkClick r:id="rId3"/>
              </a:rPr>
              <a:t>LR(1)</a:t>
            </a:r>
            <a:r>
              <a:rPr lang="zh-CN" altLang="en-US" sz="2000" b="1">
                <a:latin typeface="Times New Roman" pitchFamily="18" charset="0"/>
                <a:hlinkClick r:id="rId3"/>
              </a:rPr>
              <a:t>分析表</a:t>
            </a:r>
            <a:r>
              <a:rPr lang="zh-CN" altLang="en-US" sz="2000" b="1">
                <a:latin typeface="Times New Roman" pitchFamily="18" charset="0"/>
              </a:rPr>
              <a:t>之过程演示。</a:t>
            </a:r>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276600"/>
            <a:ext cx="704850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8324BDF9-7ABB-4575-A20B-7FE01C9933E5}" type="slidenum">
              <a:rPr lang="en-US" altLang="zh-CN"/>
              <a:pPr/>
              <a:t>31</a:t>
            </a:fld>
            <a:endParaRPr lang="en-US" altLang="zh-CN"/>
          </a:p>
        </p:txBody>
      </p:sp>
      <p:sp>
        <p:nvSpPr>
          <p:cNvPr id="34819" name="Rectangle 7"/>
          <p:cNvSpPr>
            <a:spLocks noChangeArrowheads="1"/>
          </p:cNvSpPr>
          <p:nvPr/>
        </p:nvSpPr>
        <p:spPr bwMode="auto">
          <a:xfrm>
            <a:off x="838200" y="4445000"/>
            <a:ext cx="6889750" cy="1676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0" name="Text Box 2"/>
          <p:cNvSpPr txBox="1">
            <a:spLocks noChangeArrowheads="1"/>
          </p:cNvSpPr>
          <p:nvPr/>
        </p:nvSpPr>
        <p:spPr bwMode="auto">
          <a:xfrm>
            <a:off x="457200" y="561975"/>
            <a:ext cx="81534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30000"/>
              </a:lnSpc>
              <a:spcBef>
                <a:spcPct val="20000"/>
              </a:spcBef>
            </a:pPr>
            <a:r>
              <a:rPr kumimoji="1" lang="zh-CN" altLang="en-US" sz="2000" b="1" dirty="0">
                <a:latin typeface="Times New Roman" pitchFamily="18" charset="0"/>
              </a:rPr>
              <a:t>定义 </a:t>
            </a:r>
            <a:r>
              <a:rPr kumimoji="1" lang="en-US" altLang="zh-CN" sz="2000" b="1" dirty="0" smtClean="0">
                <a:latin typeface="Times New Roman" pitchFamily="18" charset="0"/>
              </a:rPr>
              <a:t>6.13  </a:t>
            </a:r>
            <a:r>
              <a:rPr kumimoji="1" lang="zh-CN" altLang="en-US" sz="2000" b="1" dirty="0">
                <a:latin typeface="Times New Roman" pitchFamily="18" charset="0"/>
              </a:rPr>
              <a:t>设文法</a:t>
            </a:r>
            <a:r>
              <a:rPr kumimoji="1" lang="en-US" altLang="zh-CN" sz="2000" b="1" dirty="0">
                <a:latin typeface="Times New Roman" pitchFamily="18" charset="0"/>
              </a:rPr>
              <a:t>G</a:t>
            </a:r>
            <a:r>
              <a:rPr kumimoji="1" lang="zh-CN" altLang="en-US" sz="2000" b="1" dirty="0">
                <a:latin typeface="Times New Roman" pitchFamily="18" charset="0"/>
              </a:rPr>
              <a:t>的</a:t>
            </a:r>
            <a:r>
              <a:rPr kumimoji="1" lang="en-US" altLang="zh-CN" sz="2000" b="1" dirty="0">
                <a:latin typeface="Times New Roman" pitchFamily="18" charset="0"/>
              </a:rPr>
              <a:t>LR(1)</a:t>
            </a:r>
            <a:r>
              <a:rPr kumimoji="1" lang="zh-CN" altLang="en-US" sz="2000" b="1" dirty="0">
                <a:latin typeface="Times New Roman" pitchFamily="18" charset="0"/>
              </a:rPr>
              <a:t>项目集规范族</a:t>
            </a:r>
            <a:r>
              <a:rPr kumimoji="1" lang="en-US" altLang="zh-CN" sz="2000" b="1" dirty="0">
                <a:latin typeface="Times New Roman" pitchFamily="18" charset="0"/>
              </a:rPr>
              <a:t>C</a:t>
            </a:r>
            <a:r>
              <a:rPr kumimoji="1" lang="zh-CN" altLang="en-US" sz="2000" b="1" dirty="0">
                <a:latin typeface="Times New Roman" pitchFamily="18" charset="0"/>
              </a:rPr>
              <a:t>中任意含有</a:t>
            </a:r>
            <a:r>
              <a:rPr kumimoji="1" lang="en-US" altLang="zh-CN" sz="2000" b="1" dirty="0">
                <a:latin typeface="Times New Roman" pitchFamily="18" charset="0"/>
              </a:rPr>
              <a:t>m</a:t>
            </a:r>
            <a:r>
              <a:rPr kumimoji="1" lang="zh-CN" altLang="en-US" sz="2000" b="1" dirty="0">
                <a:latin typeface="Times New Roman" pitchFamily="18" charset="0"/>
              </a:rPr>
              <a:t>个移进项目和 </a:t>
            </a:r>
            <a:r>
              <a:rPr kumimoji="1" lang="en-US" altLang="zh-CN" sz="2000" b="1" dirty="0">
                <a:latin typeface="Times New Roman" pitchFamily="18" charset="0"/>
              </a:rPr>
              <a:t>n</a:t>
            </a:r>
            <a:r>
              <a:rPr kumimoji="1" lang="zh-CN" altLang="en-US" sz="2000" b="1" dirty="0">
                <a:latin typeface="Times New Roman" pitchFamily="18" charset="0"/>
              </a:rPr>
              <a:t>个归约项目的冲突项目集 </a:t>
            </a:r>
            <a:r>
              <a:rPr kumimoji="1" lang="en-US" altLang="zh-CN" sz="2000" b="1" dirty="0" err="1">
                <a:latin typeface="Times New Roman" pitchFamily="18" charset="0"/>
              </a:rPr>
              <a:t>I</a:t>
            </a:r>
            <a:r>
              <a:rPr kumimoji="1" lang="en-US" altLang="zh-CN" sz="2000" b="1" baseline="-30000" dirty="0" err="1">
                <a:latin typeface="Times New Roman" pitchFamily="18" charset="0"/>
              </a:rPr>
              <a:t>k</a:t>
            </a:r>
            <a:r>
              <a:rPr kumimoji="1" lang="en-US" altLang="zh-CN" sz="2000" b="1" baseline="-30000" dirty="0">
                <a:latin typeface="Times New Roman" pitchFamily="18" charset="0"/>
              </a:rPr>
              <a:t>  </a:t>
            </a:r>
            <a:r>
              <a:rPr kumimoji="1" lang="zh-CN" altLang="en-US" sz="2000" b="1" dirty="0">
                <a:latin typeface="Times New Roman" pitchFamily="18" charset="0"/>
              </a:rPr>
              <a:t>的一般形式为</a:t>
            </a:r>
          </a:p>
        </p:txBody>
      </p:sp>
      <p:sp>
        <p:nvSpPr>
          <p:cNvPr id="34821" name="Text Box 4"/>
          <p:cNvSpPr txBox="1">
            <a:spLocks noChangeArrowheads="1"/>
          </p:cNvSpPr>
          <p:nvPr/>
        </p:nvSpPr>
        <p:spPr bwMode="auto">
          <a:xfrm>
            <a:off x="1262063" y="1508125"/>
            <a:ext cx="6553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spcBef>
                <a:spcPct val="25000"/>
              </a:spcBef>
            </a:pPr>
            <a:r>
              <a:rPr lang="en-US" altLang="zh-CN" sz="2000" b="1" dirty="0" err="1">
                <a:latin typeface="Times New Roman" pitchFamily="18" charset="0"/>
              </a:rPr>
              <a:t>I</a:t>
            </a:r>
            <a:r>
              <a:rPr lang="en-US" altLang="zh-CN" sz="2000" b="1" baseline="-30000" dirty="0" err="1">
                <a:latin typeface="Times New Roman" pitchFamily="18" charset="0"/>
              </a:rPr>
              <a:t>k</a:t>
            </a:r>
            <a:r>
              <a:rPr lang="zh-CN" altLang="en-US" sz="2000" b="1" dirty="0">
                <a:latin typeface="Times New Roman" pitchFamily="18" charset="0"/>
              </a:rPr>
              <a:t>＝</a:t>
            </a:r>
            <a:r>
              <a:rPr lang="en-US" altLang="zh-CN" sz="2000" b="1" dirty="0">
                <a:latin typeface="Times New Roman" pitchFamily="18" charset="0"/>
              </a:rPr>
              <a:t>{ [A</a:t>
            </a:r>
            <a:r>
              <a:rPr lang="en-US" altLang="zh-CN" sz="2000" b="1" baseline="-30000" dirty="0">
                <a:latin typeface="Times New Roman" pitchFamily="18" charset="0"/>
              </a:rPr>
              <a:t>1</a:t>
            </a:r>
            <a:r>
              <a:rPr lang="en-US" altLang="zh-CN" sz="2000" b="1" dirty="0">
                <a:latin typeface="Times New Roman" pitchFamily="18" charset="0"/>
              </a:rPr>
              <a:t>→α</a:t>
            </a:r>
            <a:r>
              <a:rPr lang="en-US" altLang="zh-CN" sz="2000" b="1" baseline="-30000" dirty="0">
                <a:latin typeface="Times New Roman" pitchFamily="18" charset="0"/>
              </a:rPr>
              <a:t>1</a:t>
            </a:r>
            <a:r>
              <a:rPr lang="en-US" altLang="zh-CN" sz="2000" b="1" dirty="0">
                <a:latin typeface="Times New Roman" pitchFamily="18" charset="0"/>
              </a:rPr>
              <a:t>· a</a:t>
            </a:r>
            <a:r>
              <a:rPr lang="en-US" altLang="zh-CN" sz="2000" b="1" baseline="-30000" dirty="0">
                <a:latin typeface="Times New Roman" pitchFamily="18" charset="0"/>
              </a:rPr>
              <a:t>1</a:t>
            </a:r>
            <a:r>
              <a:rPr lang="en-US" altLang="zh-CN" sz="2000" b="1" dirty="0">
                <a:latin typeface="Times New Roman" pitchFamily="18" charset="0"/>
              </a:rPr>
              <a:t>β</a:t>
            </a:r>
            <a:r>
              <a:rPr lang="en-US" altLang="zh-CN" sz="2000" b="1" baseline="-30000" dirty="0">
                <a:latin typeface="Times New Roman" pitchFamily="18" charset="0"/>
              </a:rPr>
              <a:t>1 </a:t>
            </a:r>
            <a:r>
              <a:rPr lang="en-US" altLang="zh-CN" sz="2000" b="1" dirty="0">
                <a:latin typeface="Times New Roman" pitchFamily="18" charset="0"/>
              </a:rPr>
              <a:t>,S′</a:t>
            </a:r>
            <a:r>
              <a:rPr lang="en-US" altLang="zh-CN" sz="2000" b="1" baseline="-30000" dirty="0">
                <a:latin typeface="Times New Roman" pitchFamily="18" charset="0"/>
              </a:rPr>
              <a:t>1</a:t>
            </a:r>
            <a:r>
              <a:rPr lang="en-US" altLang="zh-CN" sz="2000" b="1" dirty="0">
                <a:latin typeface="Times New Roman" pitchFamily="18" charset="0"/>
              </a:rPr>
              <a:t>],[A </a:t>
            </a:r>
            <a:r>
              <a:rPr lang="en-US" altLang="zh-CN" sz="2000" b="1" baseline="-30000" dirty="0">
                <a:latin typeface="Times New Roman" pitchFamily="18" charset="0"/>
              </a:rPr>
              <a:t>2</a:t>
            </a:r>
            <a:r>
              <a:rPr lang="en-US" altLang="zh-CN" sz="2000" b="1" dirty="0">
                <a:latin typeface="Times New Roman" pitchFamily="18" charset="0"/>
              </a:rPr>
              <a:t>→α</a:t>
            </a:r>
            <a:r>
              <a:rPr lang="en-US" altLang="zh-CN" sz="2000" b="1" baseline="-30000" dirty="0">
                <a:latin typeface="Times New Roman" pitchFamily="18" charset="0"/>
              </a:rPr>
              <a:t>2</a:t>
            </a:r>
            <a:r>
              <a:rPr lang="en-US" altLang="zh-CN" sz="2000" b="1" dirty="0">
                <a:latin typeface="Times New Roman" pitchFamily="18" charset="0"/>
              </a:rPr>
              <a:t>· a </a:t>
            </a:r>
            <a:r>
              <a:rPr lang="en-US" altLang="zh-CN" sz="2000" b="1" baseline="-30000" dirty="0">
                <a:latin typeface="Times New Roman" pitchFamily="18" charset="0"/>
              </a:rPr>
              <a:t>2</a:t>
            </a:r>
            <a:r>
              <a:rPr lang="en-US" altLang="zh-CN" sz="2000" b="1" dirty="0">
                <a:latin typeface="Times New Roman" pitchFamily="18" charset="0"/>
              </a:rPr>
              <a:t>β</a:t>
            </a:r>
            <a:r>
              <a:rPr lang="en-US" altLang="zh-CN" sz="2000" b="1" baseline="-30000" dirty="0">
                <a:latin typeface="Times New Roman" pitchFamily="18" charset="0"/>
              </a:rPr>
              <a:t>2  </a:t>
            </a:r>
            <a:r>
              <a:rPr lang="en-US" altLang="zh-CN" sz="2000" b="1" dirty="0">
                <a:latin typeface="Times New Roman" pitchFamily="18" charset="0"/>
              </a:rPr>
              <a:t>,S′</a:t>
            </a:r>
            <a:r>
              <a:rPr lang="en-US" altLang="zh-CN" sz="2000" b="1" baseline="-30000" dirty="0">
                <a:latin typeface="Times New Roman" pitchFamily="18" charset="0"/>
              </a:rPr>
              <a:t>2</a:t>
            </a:r>
            <a:r>
              <a:rPr lang="en-US" altLang="zh-CN" sz="2000" b="1" dirty="0">
                <a:latin typeface="Times New Roman" pitchFamily="18" charset="0"/>
              </a:rPr>
              <a:t>]</a:t>
            </a:r>
            <a:r>
              <a:rPr lang="zh-CN" altLang="en-US" sz="2000" b="1" dirty="0">
                <a:latin typeface="Times New Roman" pitchFamily="18" charset="0"/>
              </a:rPr>
              <a:t>，</a:t>
            </a:r>
            <a:r>
              <a:rPr lang="en-US" altLang="zh-CN" sz="2000" b="1" dirty="0">
                <a:latin typeface="Times New Roman" pitchFamily="18" charset="0"/>
              </a:rPr>
              <a:t>··· </a:t>
            </a:r>
            <a:r>
              <a:rPr lang="zh-CN" altLang="en-US" sz="2000" b="1" dirty="0">
                <a:latin typeface="Times New Roman" pitchFamily="18" charset="0"/>
              </a:rPr>
              <a:t>，  </a:t>
            </a:r>
          </a:p>
          <a:p>
            <a:pPr algn="l">
              <a:spcBef>
                <a:spcPct val="25000"/>
              </a:spcBef>
            </a:pPr>
            <a:r>
              <a:rPr lang="zh-CN" altLang="en-US" sz="2000" b="1" dirty="0">
                <a:latin typeface="Times New Roman" pitchFamily="18" charset="0"/>
              </a:rPr>
              <a:t>        </a:t>
            </a:r>
            <a:r>
              <a:rPr lang="en-US" altLang="zh-CN" sz="2000" b="1" dirty="0">
                <a:latin typeface="Times New Roman" pitchFamily="18" charset="0"/>
              </a:rPr>
              <a:t>[A </a:t>
            </a:r>
            <a:r>
              <a:rPr lang="en-US" altLang="zh-CN" sz="2000" b="1" baseline="-30000" dirty="0">
                <a:latin typeface="Times New Roman" pitchFamily="18" charset="0"/>
              </a:rPr>
              <a:t>m</a:t>
            </a:r>
            <a:r>
              <a:rPr lang="en-US" altLang="zh-CN" sz="2000" b="1" dirty="0">
                <a:latin typeface="Times New Roman" pitchFamily="18" charset="0"/>
              </a:rPr>
              <a:t>→α</a:t>
            </a:r>
            <a:r>
              <a:rPr lang="en-US" altLang="zh-CN" sz="2000" b="1" baseline="-30000" dirty="0">
                <a:latin typeface="Times New Roman" pitchFamily="18" charset="0"/>
              </a:rPr>
              <a:t>m</a:t>
            </a:r>
            <a:r>
              <a:rPr lang="en-US" altLang="zh-CN" sz="2000" b="1" dirty="0">
                <a:latin typeface="Times New Roman" pitchFamily="18" charset="0"/>
              </a:rPr>
              <a:t>· a </a:t>
            </a:r>
            <a:r>
              <a:rPr lang="en-US" altLang="zh-CN" sz="2000" b="1" baseline="-30000" dirty="0">
                <a:latin typeface="Times New Roman" pitchFamily="18" charset="0"/>
              </a:rPr>
              <a:t>m</a:t>
            </a:r>
            <a:r>
              <a:rPr lang="en-US" altLang="zh-CN" sz="2000" b="1" dirty="0">
                <a:latin typeface="Times New Roman" pitchFamily="18" charset="0"/>
              </a:rPr>
              <a:t>β</a:t>
            </a:r>
            <a:r>
              <a:rPr lang="en-US" altLang="zh-CN" sz="2000" b="1" baseline="-30000" dirty="0">
                <a:latin typeface="Times New Roman" pitchFamily="18" charset="0"/>
              </a:rPr>
              <a:t>m  </a:t>
            </a:r>
            <a:r>
              <a:rPr lang="en-US" altLang="zh-CN" sz="2000" b="1" dirty="0">
                <a:latin typeface="Times New Roman" pitchFamily="18" charset="0"/>
              </a:rPr>
              <a:t>,</a:t>
            </a:r>
            <a:r>
              <a:rPr lang="en-US" altLang="zh-CN" sz="2000" b="1" dirty="0" err="1">
                <a:latin typeface="Times New Roman" pitchFamily="18" charset="0"/>
              </a:rPr>
              <a:t>S′</a:t>
            </a:r>
            <a:r>
              <a:rPr lang="en-US" altLang="zh-CN" sz="2000" b="1" baseline="-30000" dirty="0" err="1">
                <a:latin typeface="Times New Roman" pitchFamily="18" charset="0"/>
              </a:rPr>
              <a:t>m</a:t>
            </a:r>
            <a:r>
              <a:rPr lang="en-US" altLang="zh-CN" sz="2000" b="1" dirty="0">
                <a:latin typeface="Times New Roman" pitchFamily="18" charset="0"/>
              </a:rPr>
              <a:t>],[B</a:t>
            </a:r>
            <a:r>
              <a:rPr lang="en-US" altLang="zh-CN" sz="2000" b="1" baseline="-30000" dirty="0">
                <a:latin typeface="Times New Roman" pitchFamily="18" charset="0"/>
              </a:rPr>
              <a:t>1</a:t>
            </a:r>
            <a:r>
              <a:rPr lang="en-US" altLang="zh-CN" sz="2000" b="1" dirty="0">
                <a:latin typeface="Times New Roman" pitchFamily="18" charset="0"/>
              </a:rPr>
              <a:t>→γ</a:t>
            </a:r>
            <a:r>
              <a:rPr lang="en-US" altLang="zh-CN" sz="2000" b="1" baseline="-30000" dirty="0">
                <a:latin typeface="Times New Roman" pitchFamily="18" charset="0"/>
              </a:rPr>
              <a:t>2</a:t>
            </a:r>
            <a:r>
              <a:rPr lang="en-US" altLang="zh-CN" sz="2000" b="1" dirty="0">
                <a:latin typeface="Times New Roman" pitchFamily="18" charset="0"/>
              </a:rPr>
              <a:t>· ,S</a:t>
            </a:r>
            <a:r>
              <a:rPr lang="en-US" altLang="zh-CN" sz="2000" b="1" baseline="-30000" dirty="0">
                <a:latin typeface="Times New Roman" pitchFamily="18" charset="0"/>
              </a:rPr>
              <a:t>1</a:t>
            </a:r>
            <a:r>
              <a:rPr lang="en-US" altLang="zh-CN" sz="2000" b="1" dirty="0">
                <a:latin typeface="Times New Roman" pitchFamily="18" charset="0"/>
              </a:rPr>
              <a:t>] </a:t>
            </a:r>
            <a:r>
              <a:rPr lang="zh-CN" altLang="en-US" sz="2000" b="1" dirty="0">
                <a:latin typeface="Times New Roman" pitchFamily="18" charset="0"/>
              </a:rPr>
              <a:t>，</a:t>
            </a:r>
          </a:p>
          <a:p>
            <a:pPr algn="l">
              <a:spcBef>
                <a:spcPct val="25000"/>
              </a:spcBef>
            </a:pPr>
            <a:r>
              <a:rPr lang="zh-CN" altLang="en-US" sz="2000" b="1" dirty="0">
                <a:latin typeface="Times New Roman" pitchFamily="18" charset="0"/>
              </a:rPr>
              <a:t>        </a:t>
            </a:r>
            <a:r>
              <a:rPr lang="en-US" altLang="zh-CN" sz="2000" b="1" dirty="0">
                <a:latin typeface="Times New Roman" pitchFamily="18" charset="0"/>
              </a:rPr>
              <a:t>[B</a:t>
            </a:r>
            <a:r>
              <a:rPr lang="en-US" altLang="zh-CN" sz="2000" b="1" baseline="-30000" dirty="0">
                <a:latin typeface="Times New Roman" pitchFamily="18" charset="0"/>
              </a:rPr>
              <a:t>2</a:t>
            </a:r>
            <a:r>
              <a:rPr lang="en-US" altLang="zh-CN" sz="2000" b="1" dirty="0">
                <a:latin typeface="Times New Roman" pitchFamily="18" charset="0"/>
              </a:rPr>
              <a:t>→γ</a:t>
            </a:r>
            <a:r>
              <a:rPr lang="en-US" altLang="zh-CN" sz="2000" b="1" baseline="-30000" dirty="0">
                <a:latin typeface="Times New Roman" pitchFamily="18" charset="0"/>
              </a:rPr>
              <a:t>2</a:t>
            </a:r>
            <a:r>
              <a:rPr lang="en-US" altLang="zh-CN" sz="2000" b="1" dirty="0">
                <a:latin typeface="Times New Roman" pitchFamily="18" charset="0"/>
              </a:rPr>
              <a:t>·  , S</a:t>
            </a:r>
            <a:r>
              <a:rPr lang="en-US" altLang="zh-CN" sz="2000" b="1" baseline="-30000" dirty="0">
                <a:latin typeface="Times New Roman" pitchFamily="18" charset="0"/>
              </a:rPr>
              <a:t>2</a:t>
            </a:r>
            <a:r>
              <a:rPr lang="en-US" altLang="zh-CN" sz="2000" b="1" dirty="0">
                <a:latin typeface="Times New Roman" pitchFamily="18" charset="0"/>
              </a:rPr>
              <a:t>]</a:t>
            </a:r>
            <a:r>
              <a:rPr lang="zh-CN" altLang="en-US" sz="2000" b="1" dirty="0">
                <a:latin typeface="Times New Roman" pitchFamily="18" charset="0"/>
              </a:rPr>
              <a:t>，</a:t>
            </a:r>
            <a:r>
              <a:rPr lang="en-US" altLang="zh-CN" sz="2000" b="1"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[B</a:t>
            </a:r>
            <a:r>
              <a:rPr lang="en-US" altLang="zh-CN" sz="2000" b="1" baseline="-30000" dirty="0">
                <a:latin typeface="Times New Roman" pitchFamily="18" charset="0"/>
              </a:rPr>
              <a:t> </a:t>
            </a:r>
            <a:r>
              <a:rPr lang="en-US" altLang="zh-CN" sz="2000" b="1" baseline="-30000" dirty="0" err="1">
                <a:latin typeface="Times New Roman" pitchFamily="18" charset="0"/>
              </a:rPr>
              <a:t>n</a:t>
            </a:r>
            <a:r>
              <a:rPr lang="en-US" altLang="zh-CN" sz="2000" b="1" dirty="0" err="1">
                <a:latin typeface="Times New Roman" pitchFamily="18" charset="0"/>
              </a:rPr>
              <a:t>→γ</a:t>
            </a:r>
            <a:r>
              <a:rPr lang="en-US" altLang="zh-CN" sz="2000" b="1" baseline="-30000" dirty="0" err="1">
                <a:latin typeface="Times New Roman" pitchFamily="18" charset="0"/>
              </a:rPr>
              <a:t>n</a:t>
            </a:r>
            <a:r>
              <a:rPr lang="en-US" altLang="zh-CN" sz="2000" b="1" dirty="0">
                <a:latin typeface="Times New Roman" pitchFamily="18" charset="0"/>
              </a:rPr>
              <a:t>·  , </a:t>
            </a:r>
            <a:r>
              <a:rPr lang="en-US" altLang="zh-CN" sz="2000" b="1" dirty="0" err="1">
                <a:latin typeface="Times New Roman" pitchFamily="18" charset="0"/>
              </a:rPr>
              <a:t>S</a:t>
            </a:r>
            <a:r>
              <a:rPr lang="en-US" altLang="zh-CN" sz="2000" b="1" baseline="-30000" dirty="0" err="1">
                <a:latin typeface="Times New Roman" pitchFamily="18" charset="0"/>
              </a:rPr>
              <a:t>n</a:t>
            </a:r>
            <a:r>
              <a:rPr lang="en-US" altLang="zh-CN" sz="2000" b="1" dirty="0">
                <a:latin typeface="Times New Roman" pitchFamily="18" charset="0"/>
              </a:rPr>
              <a:t>]  </a:t>
            </a:r>
            <a:r>
              <a:rPr lang="zh-CN" altLang="en-US" sz="2000" b="1" dirty="0">
                <a:latin typeface="Times New Roman" pitchFamily="18" charset="0"/>
              </a:rPr>
              <a:t>，</a:t>
            </a:r>
            <a:r>
              <a:rPr lang="en-US" altLang="zh-CN" sz="2000" b="1" dirty="0">
                <a:solidFill>
                  <a:srgbClr val="808080"/>
                </a:solidFill>
                <a:latin typeface="Times New Roman" pitchFamily="18" charset="0"/>
              </a:rPr>
              <a:t>···</a:t>
            </a:r>
            <a:r>
              <a:rPr lang="en-US" altLang="zh-CN" sz="2000" b="1" dirty="0">
                <a:latin typeface="Times New Roman" pitchFamily="18" charset="0"/>
              </a:rPr>
              <a:t> }</a:t>
            </a:r>
          </a:p>
          <a:p>
            <a:pPr algn="l">
              <a:spcBef>
                <a:spcPct val="25000"/>
              </a:spcBef>
            </a:pPr>
            <a:r>
              <a:rPr lang="en-US" altLang="zh-CN" sz="2000" b="1" dirty="0">
                <a:latin typeface="Times New Roman" pitchFamily="18" charset="0"/>
              </a:rPr>
              <a:t>(A </a:t>
            </a:r>
            <a:r>
              <a:rPr lang="en-US" altLang="zh-CN" sz="2000" b="1" baseline="-30000" dirty="0" err="1">
                <a:latin typeface="Times New Roman" pitchFamily="18" charset="0"/>
              </a:rPr>
              <a:t>i</a:t>
            </a:r>
            <a:r>
              <a:rPr lang="zh-CN" altLang="en-US" sz="2000" b="1" dirty="0">
                <a:latin typeface="Times New Roman" pitchFamily="18" charset="0"/>
              </a:rPr>
              <a:t>、</a:t>
            </a:r>
            <a:r>
              <a:rPr lang="en-US" altLang="zh-CN" sz="2000" b="1" dirty="0">
                <a:latin typeface="Times New Roman" pitchFamily="18" charset="0"/>
              </a:rPr>
              <a:t>B </a:t>
            </a:r>
            <a:r>
              <a:rPr lang="en-US" altLang="zh-CN" sz="2000" b="1" baseline="-30000" dirty="0">
                <a:latin typeface="Times New Roman" pitchFamily="18" charset="0"/>
              </a:rPr>
              <a:t>j </a:t>
            </a:r>
            <a:r>
              <a:rPr lang="en-US" altLang="zh-CN" sz="2000" b="1" dirty="0">
                <a:latin typeface="Times New Roman" pitchFamily="18" charset="0"/>
              </a:rPr>
              <a:t>∈V</a:t>
            </a:r>
            <a:r>
              <a:rPr lang="en-US" altLang="zh-CN" sz="2000" b="1" baseline="-30000" dirty="0">
                <a:latin typeface="Times New Roman" pitchFamily="18" charset="0"/>
              </a:rPr>
              <a:t>N</a:t>
            </a:r>
            <a:r>
              <a:rPr lang="en-US" altLang="zh-CN" sz="2000" b="1" dirty="0">
                <a:latin typeface="Times New Roman" pitchFamily="18" charset="0"/>
              </a:rPr>
              <a:t>, a </a:t>
            </a:r>
            <a:r>
              <a:rPr lang="en-US" altLang="zh-CN" sz="2000" b="1" baseline="-30000" dirty="0" err="1">
                <a:latin typeface="Times New Roman" pitchFamily="18" charset="0"/>
              </a:rPr>
              <a:t>i</a:t>
            </a:r>
            <a:r>
              <a:rPr lang="en-US" altLang="zh-CN" sz="2000" b="1" baseline="-30000" dirty="0">
                <a:latin typeface="Times New Roman" pitchFamily="18" charset="0"/>
              </a:rPr>
              <a:t> </a:t>
            </a:r>
            <a:r>
              <a:rPr lang="en-US" altLang="zh-CN" sz="2000" b="1" dirty="0">
                <a:latin typeface="Times New Roman" pitchFamily="18" charset="0"/>
              </a:rPr>
              <a:t>∈V</a:t>
            </a:r>
            <a:r>
              <a:rPr lang="en-US" altLang="zh-CN" sz="2000" b="1" baseline="-30000" dirty="0">
                <a:latin typeface="Times New Roman" pitchFamily="18" charset="0"/>
              </a:rPr>
              <a:t>T</a:t>
            </a:r>
            <a:r>
              <a:rPr lang="en-US" altLang="zh-CN" sz="2000" b="1" dirty="0">
                <a:latin typeface="Times New Roman" pitchFamily="18" charset="0"/>
              </a:rPr>
              <a:t>, α</a:t>
            </a:r>
            <a:r>
              <a:rPr lang="en-US" altLang="zh-CN" sz="2000" b="1" baseline="-30000" dirty="0" err="1">
                <a:latin typeface="Times New Roman" pitchFamily="18" charset="0"/>
              </a:rPr>
              <a:t>i</a:t>
            </a:r>
            <a:r>
              <a:rPr lang="en-US" altLang="zh-CN" sz="2000" b="1"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βj</a:t>
            </a:r>
            <a:r>
              <a:rPr lang="zh-CN" altLang="en-US" sz="2000" b="1" dirty="0">
                <a:latin typeface="Times New Roman" pitchFamily="18" charset="0"/>
              </a:rPr>
              <a:t>、</a:t>
            </a:r>
            <a:r>
              <a:rPr lang="en-US" altLang="zh-CN" sz="2000" b="1" dirty="0" err="1">
                <a:latin typeface="Times New Roman" pitchFamily="18" charset="0"/>
              </a:rPr>
              <a:t>γ</a:t>
            </a:r>
            <a:r>
              <a:rPr lang="en-US" altLang="zh-CN" sz="2000" b="1" baseline="-30000" dirty="0" err="1">
                <a:latin typeface="Times New Roman" pitchFamily="18" charset="0"/>
              </a:rPr>
              <a:t>j</a:t>
            </a:r>
            <a:r>
              <a:rPr lang="en-US" altLang="zh-CN" sz="2000" b="1" dirty="0">
                <a:latin typeface="Times New Roman" pitchFamily="18" charset="0"/>
              </a:rPr>
              <a:t>∈(V</a:t>
            </a:r>
            <a:r>
              <a:rPr lang="en-US" altLang="zh-CN" sz="2000" b="1" baseline="-30000" dirty="0">
                <a:latin typeface="Times New Roman" pitchFamily="18" charset="0"/>
              </a:rPr>
              <a:t>N</a:t>
            </a:r>
            <a:r>
              <a:rPr lang="en-US" altLang="zh-CN" sz="2000" b="1" dirty="0">
                <a:latin typeface="Times New Roman" pitchFamily="18" charset="0"/>
              </a:rPr>
              <a:t>∪V</a:t>
            </a:r>
            <a:r>
              <a:rPr lang="en-US" altLang="zh-CN" sz="2000" b="1" baseline="-30000" dirty="0">
                <a:latin typeface="Times New Roman" pitchFamily="18" charset="0"/>
              </a:rPr>
              <a:t>T</a:t>
            </a:r>
            <a:r>
              <a:rPr lang="en-US" altLang="zh-CN" sz="2000" b="1" dirty="0">
                <a:latin typeface="Times New Roman" pitchFamily="18" charset="0"/>
              </a:rPr>
              <a:t>)*, </a:t>
            </a:r>
          </a:p>
          <a:p>
            <a:pPr algn="l">
              <a:spcBef>
                <a:spcPct val="25000"/>
              </a:spcBef>
            </a:pPr>
            <a:r>
              <a:rPr lang="en-US" altLang="zh-CN" sz="2000" b="1" dirty="0">
                <a:latin typeface="Times New Roman" pitchFamily="18" charset="0"/>
              </a:rPr>
              <a:t>  </a:t>
            </a:r>
            <a:r>
              <a:rPr lang="en-US" altLang="zh-CN" sz="2000" b="1" dirty="0" err="1">
                <a:latin typeface="Times New Roman" pitchFamily="18" charset="0"/>
              </a:rPr>
              <a:t>S′</a:t>
            </a:r>
            <a:r>
              <a:rPr lang="en-US" altLang="zh-CN" sz="2000" b="1" baseline="-30000" dirty="0" err="1">
                <a:latin typeface="Times New Roman" pitchFamily="18" charset="0"/>
              </a:rPr>
              <a:t>i</a:t>
            </a:r>
            <a:r>
              <a:rPr lang="zh-CN" altLang="en-US" sz="2000" b="1" dirty="0">
                <a:latin typeface="Times New Roman" pitchFamily="18" charset="0"/>
              </a:rPr>
              <a:t>、 </a:t>
            </a:r>
            <a:r>
              <a:rPr lang="en-US" altLang="zh-CN" sz="2000" b="1" dirty="0" err="1">
                <a:latin typeface="Times New Roman" pitchFamily="18" charset="0"/>
              </a:rPr>
              <a:t>S</a:t>
            </a:r>
            <a:r>
              <a:rPr lang="en-US" altLang="zh-CN" sz="2000" b="1" baseline="-30000" dirty="0" err="1">
                <a:latin typeface="Times New Roman" pitchFamily="18" charset="0"/>
              </a:rPr>
              <a:t>j</a:t>
            </a:r>
            <a:r>
              <a:rPr lang="zh-CN" altLang="en-US" sz="2000" b="1" dirty="0">
                <a:latin typeface="Times New Roman" pitchFamily="18" charset="0"/>
              </a:rPr>
              <a:t>为搜索集，</a:t>
            </a:r>
            <a:r>
              <a:rPr lang="en-US" altLang="zh-CN" sz="2000" b="1" dirty="0">
                <a:solidFill>
                  <a:srgbClr val="808080"/>
                </a:solidFill>
                <a:latin typeface="Times New Roman" pitchFamily="18" charset="0"/>
              </a:rPr>
              <a:t>···</a:t>
            </a:r>
            <a:r>
              <a:rPr lang="zh-CN" altLang="en-US" sz="2000" b="1" dirty="0">
                <a:latin typeface="Times New Roman" pitchFamily="18" charset="0"/>
              </a:rPr>
              <a:t>表示剩下的待约项目</a:t>
            </a:r>
            <a:r>
              <a:rPr lang="en-US" altLang="zh-CN" sz="2000" b="1" dirty="0">
                <a:latin typeface="Times New Roman" pitchFamily="18" charset="0"/>
              </a:rPr>
              <a:t>)</a:t>
            </a:r>
            <a:r>
              <a:rPr lang="zh-CN" altLang="en-US" sz="2000" b="1" dirty="0">
                <a:latin typeface="Times New Roman" pitchFamily="18" charset="0"/>
              </a:rPr>
              <a:t>。</a:t>
            </a:r>
          </a:p>
        </p:txBody>
      </p:sp>
      <p:sp>
        <p:nvSpPr>
          <p:cNvPr id="34822" name="Text Box 5"/>
          <p:cNvSpPr txBox="1">
            <a:spLocks noChangeArrowheads="1"/>
          </p:cNvSpPr>
          <p:nvPr/>
        </p:nvSpPr>
        <p:spPr bwMode="auto">
          <a:xfrm>
            <a:off x="533400" y="3444875"/>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50000"/>
              </a:spcBef>
            </a:pPr>
            <a:r>
              <a:rPr kumimoji="1" lang="zh-CN" altLang="en-US" sz="2000" b="1" dirty="0">
                <a:latin typeface="Times New Roman" pitchFamily="18" charset="0"/>
              </a:rPr>
              <a:t>如果移进符号集</a:t>
            </a:r>
            <a:r>
              <a:rPr kumimoji="1" lang="en-US" altLang="zh-CN" sz="2000" b="1" dirty="0">
                <a:latin typeface="Times New Roman" pitchFamily="18" charset="0"/>
              </a:rPr>
              <a:t>{ a</a:t>
            </a:r>
            <a:r>
              <a:rPr kumimoji="1" lang="en-US" altLang="zh-CN" sz="2000" b="1" baseline="-30000" dirty="0">
                <a:latin typeface="Times New Roman" pitchFamily="18" charset="0"/>
              </a:rPr>
              <a:t>1 </a:t>
            </a:r>
            <a:r>
              <a:rPr kumimoji="1" lang="zh-CN" altLang="en-US" sz="2000" b="1" dirty="0">
                <a:latin typeface="Times New Roman" pitchFamily="18" charset="0"/>
              </a:rPr>
              <a:t>， </a:t>
            </a:r>
            <a:r>
              <a:rPr kumimoji="1" lang="en-US" altLang="zh-CN" sz="2000" b="1" dirty="0">
                <a:latin typeface="Times New Roman" pitchFamily="18" charset="0"/>
              </a:rPr>
              <a:t>a </a:t>
            </a:r>
            <a:r>
              <a:rPr kumimoji="1" lang="en-US" altLang="zh-CN" sz="2000" b="1" baseline="-30000" dirty="0">
                <a:latin typeface="Times New Roman" pitchFamily="18" charset="0"/>
              </a:rPr>
              <a:t>2</a:t>
            </a: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a:latin typeface="Times New Roman" pitchFamily="18" charset="0"/>
              </a:rPr>
              <a:t>α</a:t>
            </a:r>
            <a:r>
              <a:rPr kumimoji="1" lang="en-US" altLang="zh-CN" sz="2000" b="1" baseline="-30000" dirty="0">
                <a:latin typeface="Times New Roman" pitchFamily="18" charset="0"/>
              </a:rPr>
              <a:t>m</a:t>
            </a:r>
            <a:r>
              <a:rPr kumimoji="1" lang="en-US" altLang="zh-CN" sz="2000" b="1" dirty="0">
                <a:latin typeface="Times New Roman" pitchFamily="18" charset="0"/>
              </a:rPr>
              <a:t>}</a:t>
            </a:r>
            <a:r>
              <a:rPr kumimoji="1" lang="zh-CN" altLang="en-US" sz="2000" b="1" dirty="0">
                <a:latin typeface="Times New Roman" pitchFamily="18" charset="0"/>
              </a:rPr>
              <a:t>和搜索集</a:t>
            </a:r>
            <a:r>
              <a:rPr kumimoji="1" lang="en-US" altLang="zh-CN" sz="2000" b="1" dirty="0">
                <a:latin typeface="Times New Roman" pitchFamily="18" charset="0"/>
              </a:rPr>
              <a:t>S</a:t>
            </a:r>
            <a:r>
              <a:rPr kumimoji="1" lang="en-US" altLang="zh-CN" sz="2000" b="1" baseline="-30000" dirty="0">
                <a:latin typeface="Times New Roman" pitchFamily="18" charset="0"/>
              </a:rPr>
              <a:t>1</a:t>
            </a:r>
            <a:r>
              <a:rPr kumimoji="1" lang="zh-CN" altLang="en-US" sz="2000" b="1" dirty="0">
                <a:latin typeface="Times New Roman" pitchFamily="18" charset="0"/>
              </a:rPr>
              <a:t>、 </a:t>
            </a:r>
            <a:r>
              <a:rPr kumimoji="1" lang="en-US" altLang="zh-CN" sz="2000" b="1" dirty="0">
                <a:latin typeface="Times New Roman" pitchFamily="18" charset="0"/>
              </a:rPr>
              <a:t>S</a:t>
            </a:r>
            <a:r>
              <a:rPr kumimoji="1" lang="en-US" altLang="zh-CN" sz="2000" b="1" baseline="-20000" dirty="0">
                <a:latin typeface="Times New Roman" pitchFamily="18" charset="0"/>
              </a:rPr>
              <a:t>2</a:t>
            </a:r>
            <a:r>
              <a:rPr kumimoji="1" lang="zh-CN" altLang="en-US" sz="2000" b="1" dirty="0">
                <a:latin typeface="Times New Roman" pitchFamily="18" charset="0"/>
              </a:rPr>
              <a:t>、</a:t>
            </a: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a:latin typeface="Times New Roman" pitchFamily="18" charset="0"/>
              </a:rPr>
              <a:t>S </a:t>
            </a:r>
            <a:r>
              <a:rPr kumimoji="1" lang="en-US" altLang="zh-CN" sz="2000" b="1" baseline="-20000" dirty="0">
                <a:latin typeface="Times New Roman" pitchFamily="18" charset="0"/>
              </a:rPr>
              <a:t>n</a:t>
            </a:r>
            <a:r>
              <a:rPr kumimoji="1" lang="en-US" altLang="zh-CN" sz="2000" b="1" dirty="0">
                <a:latin typeface="Times New Roman" pitchFamily="18" charset="0"/>
              </a:rPr>
              <a:t> </a:t>
            </a:r>
            <a:r>
              <a:rPr kumimoji="1" lang="zh-CN" altLang="en-US" sz="2000" b="1" dirty="0">
                <a:latin typeface="Times New Roman" pitchFamily="18" charset="0"/>
              </a:rPr>
              <a:t>两两相交均为空集</a:t>
            </a:r>
            <a:r>
              <a:rPr kumimoji="1" lang="en-US" altLang="zh-CN" sz="2000" b="1" dirty="0">
                <a:latin typeface="Times New Roman" pitchFamily="18" charset="0"/>
              </a:rPr>
              <a:t>,</a:t>
            </a:r>
            <a:r>
              <a:rPr kumimoji="1" lang="zh-CN" altLang="en-US" sz="2000" b="1" dirty="0">
                <a:latin typeface="Times New Roman" pitchFamily="18" charset="0"/>
              </a:rPr>
              <a:t>则文法</a:t>
            </a:r>
            <a:r>
              <a:rPr kumimoji="1" lang="en-US" altLang="zh-CN" sz="2000" b="1" dirty="0">
                <a:latin typeface="Times New Roman" pitchFamily="18" charset="0"/>
              </a:rPr>
              <a:t>G</a:t>
            </a:r>
            <a:r>
              <a:rPr kumimoji="1" lang="zh-CN" altLang="en-US" sz="2000" b="1" dirty="0">
                <a:latin typeface="Times New Roman" pitchFamily="18" charset="0"/>
              </a:rPr>
              <a:t>称为</a:t>
            </a:r>
            <a:r>
              <a:rPr kumimoji="1" lang="en-US" altLang="zh-CN" sz="2000" b="1" dirty="0">
                <a:solidFill>
                  <a:srgbClr val="CC6600"/>
                </a:solidFill>
                <a:latin typeface="Times New Roman" pitchFamily="18" charset="0"/>
              </a:rPr>
              <a:t>LR(1)</a:t>
            </a:r>
            <a:r>
              <a:rPr kumimoji="1" lang="zh-CN" altLang="en-US" sz="2000" b="1" dirty="0">
                <a:solidFill>
                  <a:srgbClr val="FF6600"/>
                </a:solidFill>
                <a:latin typeface="Times New Roman" pitchFamily="18" charset="0"/>
              </a:rPr>
              <a:t>文法</a:t>
            </a:r>
            <a:r>
              <a:rPr kumimoji="1" lang="zh-CN" altLang="en-US" sz="2000" b="1" dirty="0">
                <a:latin typeface="Times New Roman" pitchFamily="18" charset="0"/>
              </a:rPr>
              <a:t>。 </a:t>
            </a:r>
          </a:p>
        </p:txBody>
      </p:sp>
      <p:sp>
        <p:nvSpPr>
          <p:cNvPr id="34823" name="Text Box 6"/>
          <p:cNvSpPr txBox="1">
            <a:spLocks noChangeArrowheads="1"/>
          </p:cNvSpPr>
          <p:nvPr/>
        </p:nvSpPr>
        <p:spPr bwMode="auto">
          <a:xfrm>
            <a:off x="838200" y="4344988"/>
            <a:ext cx="73152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10000"/>
              </a:lnSpc>
              <a:spcBef>
                <a:spcPct val="20000"/>
              </a:spcBef>
            </a:pPr>
            <a:r>
              <a:rPr lang="zh-CN" altLang="en-US" sz="2000" b="1" dirty="0">
                <a:latin typeface="Times New Roman" pitchFamily="18" charset="0"/>
              </a:rPr>
              <a:t>关于</a:t>
            </a:r>
            <a:r>
              <a:rPr lang="en-US" altLang="zh-CN" sz="2000" b="1" dirty="0">
                <a:latin typeface="Times New Roman" pitchFamily="18" charset="0"/>
              </a:rPr>
              <a:t>LR(1)</a:t>
            </a:r>
            <a:r>
              <a:rPr lang="zh-CN" altLang="en-US" sz="2000" b="1" dirty="0">
                <a:latin typeface="Times New Roman" pitchFamily="18" charset="0"/>
              </a:rPr>
              <a:t>文法，可以得出下列几个结论。</a:t>
            </a:r>
          </a:p>
          <a:p>
            <a:pPr algn="l">
              <a:lnSpc>
                <a:spcPct val="110000"/>
              </a:lnSpc>
              <a:spcBef>
                <a:spcPct val="20000"/>
              </a:spcBef>
            </a:pPr>
            <a:r>
              <a:rPr lang="zh-CN" altLang="en-US" sz="2000" b="1" dirty="0">
                <a:latin typeface="Times New Roman" pitchFamily="18" charset="0"/>
              </a:rPr>
              <a:t>       ⑴ 如果文法</a:t>
            </a:r>
            <a:r>
              <a:rPr lang="en-US" altLang="zh-CN" sz="2000" b="1" dirty="0">
                <a:latin typeface="Times New Roman" pitchFamily="18" charset="0"/>
              </a:rPr>
              <a:t>G</a:t>
            </a:r>
            <a:r>
              <a:rPr lang="zh-CN" altLang="en-US" sz="2000" b="1" dirty="0">
                <a:latin typeface="Times New Roman" pitchFamily="18" charset="0"/>
              </a:rPr>
              <a:t>是</a:t>
            </a:r>
            <a:r>
              <a:rPr lang="en-US" altLang="zh-CN" sz="2000" b="1" dirty="0">
                <a:latin typeface="Times New Roman" pitchFamily="18" charset="0"/>
              </a:rPr>
              <a:t>LR(1)</a:t>
            </a:r>
            <a:r>
              <a:rPr lang="zh-CN" altLang="en-US" sz="2000" b="1" dirty="0">
                <a:latin typeface="Times New Roman" pitchFamily="18" charset="0"/>
              </a:rPr>
              <a:t>文法，则</a:t>
            </a:r>
            <a:r>
              <a:rPr lang="en-US" altLang="zh-CN" sz="2000" b="1" dirty="0">
                <a:latin typeface="Times New Roman" pitchFamily="18" charset="0"/>
              </a:rPr>
              <a:t>G</a:t>
            </a:r>
            <a:r>
              <a:rPr lang="zh-CN" altLang="en-US" sz="2000" b="1" dirty="0">
                <a:latin typeface="Times New Roman" pitchFamily="18" charset="0"/>
              </a:rPr>
              <a:t>可采用</a:t>
            </a:r>
            <a:r>
              <a:rPr lang="en-US" altLang="zh-CN" sz="2000" b="1" dirty="0">
                <a:latin typeface="Times New Roman" pitchFamily="18" charset="0"/>
              </a:rPr>
              <a:t>LR(1)</a:t>
            </a:r>
            <a:r>
              <a:rPr lang="zh-CN" altLang="en-US" sz="2000" b="1" dirty="0">
                <a:latin typeface="Times New Roman" pitchFamily="18" charset="0"/>
              </a:rPr>
              <a:t>分析法。</a:t>
            </a:r>
          </a:p>
          <a:p>
            <a:pPr algn="l">
              <a:lnSpc>
                <a:spcPct val="110000"/>
              </a:lnSpc>
              <a:spcBef>
                <a:spcPct val="20000"/>
              </a:spcBef>
            </a:pPr>
            <a:r>
              <a:rPr lang="zh-CN" altLang="en-US" sz="2000" b="1" dirty="0">
                <a:latin typeface="Times New Roman" pitchFamily="18" charset="0"/>
              </a:rPr>
              <a:t>       ⑵ 如果文法</a:t>
            </a:r>
            <a:r>
              <a:rPr lang="en-US" altLang="zh-CN" sz="2000" b="1" dirty="0">
                <a:latin typeface="Times New Roman" pitchFamily="18" charset="0"/>
              </a:rPr>
              <a:t>G</a:t>
            </a:r>
            <a:r>
              <a:rPr lang="zh-CN" altLang="en-US" sz="2000" b="1" dirty="0">
                <a:latin typeface="Times New Roman" pitchFamily="18" charset="0"/>
              </a:rPr>
              <a:t>是</a:t>
            </a:r>
            <a:r>
              <a:rPr lang="en-US" altLang="zh-CN" sz="2000" b="1" dirty="0">
                <a:latin typeface="Times New Roman" pitchFamily="18" charset="0"/>
              </a:rPr>
              <a:t>LR(1)</a:t>
            </a:r>
            <a:r>
              <a:rPr lang="zh-CN" altLang="en-US" sz="2000" b="1" dirty="0">
                <a:latin typeface="Times New Roman" pitchFamily="18" charset="0"/>
              </a:rPr>
              <a:t>文法，则</a:t>
            </a:r>
            <a:r>
              <a:rPr lang="en-US" altLang="zh-CN" sz="2000" b="1" dirty="0">
                <a:latin typeface="Times New Roman" pitchFamily="18" charset="0"/>
              </a:rPr>
              <a:t>G</a:t>
            </a:r>
            <a:r>
              <a:rPr lang="zh-CN" altLang="en-US" sz="2000" b="1" dirty="0">
                <a:latin typeface="Times New Roman" pitchFamily="18" charset="0"/>
              </a:rPr>
              <a:t>是无二义性的。</a:t>
            </a:r>
          </a:p>
          <a:p>
            <a:pPr algn="l">
              <a:lnSpc>
                <a:spcPct val="110000"/>
              </a:lnSpc>
              <a:spcBef>
                <a:spcPct val="20000"/>
              </a:spcBef>
            </a:pPr>
            <a:r>
              <a:rPr lang="zh-CN" altLang="en-US" sz="2000" b="1" dirty="0">
                <a:latin typeface="Times New Roman" pitchFamily="18" charset="0"/>
              </a:rPr>
              <a:t>       ⑶ 如果文法</a:t>
            </a:r>
            <a:r>
              <a:rPr lang="en-US" altLang="zh-CN" sz="2000" b="1" dirty="0">
                <a:latin typeface="Times New Roman" pitchFamily="18" charset="0"/>
              </a:rPr>
              <a:t>G</a:t>
            </a:r>
            <a:r>
              <a:rPr lang="zh-CN" altLang="en-US" sz="2000" b="1" dirty="0">
                <a:latin typeface="Times New Roman" pitchFamily="18" charset="0"/>
              </a:rPr>
              <a:t>是</a:t>
            </a:r>
            <a:r>
              <a:rPr lang="en-US" altLang="zh-CN" sz="2000" b="1" dirty="0">
                <a:latin typeface="Times New Roman" pitchFamily="18" charset="0"/>
              </a:rPr>
              <a:t>SLR(1)</a:t>
            </a:r>
            <a:r>
              <a:rPr lang="zh-CN" altLang="en-US" sz="2000" b="1" dirty="0">
                <a:latin typeface="Times New Roman" pitchFamily="18" charset="0"/>
              </a:rPr>
              <a:t>文法，则</a:t>
            </a:r>
            <a:r>
              <a:rPr lang="en-US" altLang="zh-CN" sz="2000" b="1" dirty="0">
                <a:latin typeface="Times New Roman" pitchFamily="18" charset="0"/>
              </a:rPr>
              <a:t>G</a:t>
            </a:r>
            <a:r>
              <a:rPr lang="zh-CN" altLang="en-US" sz="2000" b="1" dirty="0">
                <a:latin typeface="Times New Roman" pitchFamily="18" charset="0"/>
              </a:rPr>
              <a:t>一定是</a:t>
            </a:r>
            <a:r>
              <a:rPr lang="en-US" altLang="zh-CN" sz="2000" b="1" dirty="0">
                <a:latin typeface="Times New Roman" pitchFamily="18" charset="0"/>
              </a:rPr>
              <a:t>LR(1) </a:t>
            </a:r>
            <a:r>
              <a:rPr lang="zh-CN" altLang="en-US" sz="2000" b="1" dirty="0">
                <a:latin typeface="Times New Roman" pitchFamily="18" charset="0"/>
              </a:rPr>
              <a:t>。 </a:t>
            </a:r>
          </a:p>
        </p:txBody>
      </p:sp>
      <p:sp>
        <p:nvSpPr>
          <p:cNvPr id="34824" name="Text Box 8"/>
          <p:cNvSpPr txBox="1">
            <a:spLocks noChangeArrowheads="1"/>
          </p:cNvSpPr>
          <p:nvPr/>
        </p:nvSpPr>
        <p:spPr bwMode="auto">
          <a:xfrm flipH="1">
            <a:off x="8480425" y="5999163"/>
            <a:ext cx="5111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000" u="sng">
                <a:hlinkClick r:id="rId2" action="ppaction://hlinksldjump"/>
              </a:rPr>
              <a:t>目录</a:t>
            </a:r>
            <a:endParaRPr lang="zh-CN" altLang="en-US" sz="1000" u="sng"/>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512" y="1141621"/>
            <a:ext cx="6629400" cy="1754326"/>
          </a:xfrm>
          <a:prstGeom prst="rect">
            <a:avLst/>
          </a:prstGeom>
        </p:spPr>
        <p:txBody>
          <a:bodyPr wrap="square">
            <a:spAutoFit/>
          </a:bodyPr>
          <a:lstStyle/>
          <a:p>
            <a:pPr marL="457200" indent="-457200" algn="l">
              <a:lnSpc>
                <a:spcPct val="150000"/>
              </a:lnSpc>
              <a:buFont typeface="Arial" pitchFamily="34" charset="0"/>
              <a:buChar char="•"/>
            </a:pPr>
            <a:r>
              <a:rPr lang="zh-CN" altLang="en-US" sz="2400" b="1" dirty="0" smtClean="0"/>
              <a:t>解决了</a:t>
            </a:r>
            <a:r>
              <a:rPr lang="en-US" altLang="zh-CN" sz="2400" b="1" dirty="0" smtClean="0"/>
              <a:t>SLR</a:t>
            </a:r>
            <a:r>
              <a:rPr lang="zh-CN" altLang="en-US" sz="2400" b="1" dirty="0" smtClean="0"/>
              <a:t>（</a:t>
            </a:r>
            <a:r>
              <a:rPr lang="en-US" altLang="zh-CN" sz="2400" b="1" dirty="0" smtClean="0"/>
              <a:t>1</a:t>
            </a:r>
            <a:r>
              <a:rPr lang="zh-CN" altLang="en-US" sz="2400" b="1" dirty="0" smtClean="0"/>
              <a:t>）分析法出现的假冲突</a:t>
            </a:r>
            <a:endParaRPr lang="en-US" altLang="zh-CN" sz="2400" b="1" dirty="0"/>
          </a:p>
          <a:p>
            <a:pPr marL="457200" indent="-457200" algn="l">
              <a:lnSpc>
                <a:spcPct val="150000"/>
              </a:lnSpc>
              <a:buFont typeface="Arial" pitchFamily="34" charset="0"/>
              <a:buChar char="•"/>
            </a:pPr>
            <a:r>
              <a:rPr lang="zh-CN" altLang="en-US" sz="2400" b="1" dirty="0"/>
              <a:t>扩大</a:t>
            </a:r>
            <a:r>
              <a:rPr lang="zh-CN" altLang="en-US" sz="2400" b="1" dirty="0" smtClean="0"/>
              <a:t>了</a:t>
            </a:r>
            <a:r>
              <a:rPr lang="en-US" altLang="zh-CN" sz="2400" b="1" dirty="0" smtClean="0"/>
              <a:t>LR</a:t>
            </a:r>
            <a:r>
              <a:rPr lang="zh-CN" altLang="en-US" sz="2400" b="1" dirty="0" smtClean="0"/>
              <a:t>类分析方法识别语言的范围</a:t>
            </a:r>
            <a:endParaRPr lang="en-US" altLang="zh-CN" sz="2400" b="1" dirty="0" smtClean="0"/>
          </a:p>
          <a:p>
            <a:pPr marL="457200" indent="-457200" algn="l">
              <a:lnSpc>
                <a:spcPct val="150000"/>
              </a:lnSpc>
              <a:buFont typeface="Arial" pitchFamily="34" charset="0"/>
              <a:buChar char="•"/>
            </a:pPr>
            <a:r>
              <a:rPr lang="zh-CN" altLang="en-US" sz="2400" b="1" dirty="0" smtClean="0"/>
              <a:t>识别活前缀</a:t>
            </a:r>
            <a:r>
              <a:rPr lang="en-US" altLang="zh-CN" sz="2400" b="1" dirty="0" smtClean="0"/>
              <a:t>DFA</a:t>
            </a:r>
            <a:r>
              <a:rPr lang="zh-CN" altLang="en-US" sz="2400" b="1" dirty="0" smtClean="0"/>
              <a:t>的状态数大大增加了</a:t>
            </a:r>
            <a:endParaRPr lang="en-US" altLang="zh-CN" sz="2400" b="1" dirty="0" smtClean="0"/>
          </a:p>
        </p:txBody>
      </p:sp>
      <p:sp>
        <p:nvSpPr>
          <p:cNvPr id="3" name="矩形 2"/>
          <p:cNvSpPr/>
          <p:nvPr/>
        </p:nvSpPr>
        <p:spPr>
          <a:xfrm>
            <a:off x="381000" y="609600"/>
            <a:ext cx="3749744" cy="523220"/>
          </a:xfrm>
          <a:prstGeom prst="rect">
            <a:avLst/>
          </a:prstGeom>
        </p:spPr>
        <p:txBody>
          <a:bodyPr wrap="none">
            <a:spAutoFit/>
          </a:bodyPr>
          <a:lstStyle/>
          <a:p>
            <a:pPr algn="l"/>
            <a:r>
              <a:rPr lang="en-US" altLang="zh-CN" sz="2800" b="1" dirty="0">
                <a:solidFill>
                  <a:srgbClr val="FF0000"/>
                </a:solidFill>
              </a:rPr>
              <a:t>LR</a:t>
            </a:r>
            <a:r>
              <a:rPr lang="zh-CN" altLang="en-US" sz="2800" b="1" dirty="0">
                <a:solidFill>
                  <a:srgbClr val="FF0000"/>
                </a:solidFill>
              </a:rPr>
              <a:t>（</a:t>
            </a:r>
            <a:r>
              <a:rPr lang="en-US" altLang="zh-CN" sz="2800" b="1" dirty="0">
                <a:solidFill>
                  <a:srgbClr val="FF0000"/>
                </a:solidFill>
              </a:rPr>
              <a:t>1</a:t>
            </a:r>
            <a:r>
              <a:rPr lang="zh-CN" altLang="en-US" sz="2800" b="1" dirty="0">
                <a:solidFill>
                  <a:srgbClr val="FF0000"/>
                </a:solidFill>
              </a:rPr>
              <a:t>）分析法的特点</a:t>
            </a:r>
            <a:endParaRPr lang="en-US" altLang="zh-CN" sz="2800" b="1" dirty="0">
              <a:solidFill>
                <a:srgbClr val="FF0000"/>
              </a:solidFill>
            </a:endParaRPr>
          </a:p>
        </p:txBody>
      </p:sp>
      <p:sp>
        <p:nvSpPr>
          <p:cNvPr id="4" name="矩形 3"/>
          <p:cNvSpPr/>
          <p:nvPr/>
        </p:nvSpPr>
        <p:spPr>
          <a:xfrm>
            <a:off x="580189" y="3810000"/>
            <a:ext cx="8246096" cy="1754326"/>
          </a:xfrm>
          <a:prstGeom prst="rect">
            <a:avLst/>
          </a:prstGeom>
        </p:spPr>
        <p:txBody>
          <a:bodyPr wrap="square">
            <a:spAutoFit/>
          </a:bodyPr>
          <a:lstStyle/>
          <a:p>
            <a:pPr marL="457200" indent="-457200" algn="l">
              <a:lnSpc>
                <a:spcPct val="150000"/>
              </a:lnSpc>
              <a:buFont typeface="Arial" pitchFamily="34" charset="0"/>
              <a:buChar char="•"/>
            </a:pPr>
            <a:r>
              <a:rPr lang="zh-CN" altLang="en-US" sz="2400" b="1" dirty="0" smtClean="0"/>
              <a:t>合并</a:t>
            </a:r>
            <a:r>
              <a:rPr lang="en-US" altLang="zh-CN" sz="2400" b="1" dirty="0" smtClean="0"/>
              <a:t>LR</a:t>
            </a:r>
            <a:r>
              <a:rPr lang="zh-CN" altLang="en-US" sz="2400" b="1" dirty="0" smtClean="0"/>
              <a:t>（</a:t>
            </a:r>
            <a:r>
              <a:rPr lang="en-US" altLang="zh-CN" sz="2400" b="1" dirty="0" smtClean="0"/>
              <a:t>1</a:t>
            </a:r>
            <a:r>
              <a:rPr lang="zh-CN" altLang="en-US" sz="2400" b="1" dirty="0" smtClean="0"/>
              <a:t>）同心项目集，</a:t>
            </a:r>
            <a:r>
              <a:rPr lang="en-US" altLang="zh-CN" sz="2400" b="1" dirty="0" smtClean="0"/>
              <a:t>LALR</a:t>
            </a:r>
            <a:r>
              <a:rPr lang="zh-CN" altLang="en-US" sz="2400" b="1" dirty="0"/>
              <a:t>和</a:t>
            </a:r>
            <a:r>
              <a:rPr lang="en-US" altLang="zh-CN" sz="2400" b="1" dirty="0"/>
              <a:t>SLR</a:t>
            </a:r>
            <a:r>
              <a:rPr lang="zh-CN" altLang="en-US" sz="2400" b="1" dirty="0">
                <a:latin typeface="宋体" pitchFamily="2" charset="-122"/>
              </a:rPr>
              <a:t>的分析表有同样多的状态，而规范</a:t>
            </a:r>
            <a:r>
              <a:rPr lang="en-US" altLang="zh-CN" sz="2400" b="1" dirty="0"/>
              <a:t>LR</a:t>
            </a:r>
            <a:r>
              <a:rPr lang="zh-CN" altLang="en-US" sz="2400" b="1" dirty="0">
                <a:latin typeface="宋体" pitchFamily="2" charset="-122"/>
              </a:rPr>
              <a:t>分析表要大得多。</a:t>
            </a:r>
          </a:p>
          <a:p>
            <a:pPr marL="457200" indent="-457200" algn="l">
              <a:lnSpc>
                <a:spcPct val="150000"/>
              </a:lnSpc>
              <a:buFont typeface="Arial" pitchFamily="34" charset="0"/>
              <a:buChar char="•"/>
            </a:pPr>
            <a:r>
              <a:rPr lang="en-US" altLang="zh-CN" sz="2400" b="1" dirty="0"/>
              <a:t>LALR</a:t>
            </a:r>
            <a:r>
              <a:rPr lang="zh-CN" altLang="en-US" sz="2400" b="1" dirty="0"/>
              <a:t>的能力介于</a:t>
            </a:r>
            <a:r>
              <a:rPr lang="en-US" altLang="zh-CN" sz="2400" b="1" dirty="0"/>
              <a:t>SLR</a:t>
            </a:r>
            <a:r>
              <a:rPr lang="zh-CN" altLang="en-US" sz="2400" b="1" dirty="0"/>
              <a:t>和</a:t>
            </a:r>
            <a:r>
              <a:rPr lang="zh-CN" altLang="en-US" sz="2400" b="1" dirty="0">
                <a:latin typeface="宋体" pitchFamily="2" charset="-122"/>
              </a:rPr>
              <a:t>规范</a:t>
            </a:r>
            <a:r>
              <a:rPr lang="en-US" altLang="zh-CN" sz="2400" b="1" dirty="0"/>
              <a:t>LR</a:t>
            </a:r>
            <a:r>
              <a:rPr lang="zh-CN" altLang="en-US" sz="2400" b="1" dirty="0">
                <a:latin typeface="宋体" pitchFamily="2" charset="-122"/>
              </a:rPr>
              <a:t>之间。</a:t>
            </a:r>
          </a:p>
        </p:txBody>
      </p:sp>
      <p:sp>
        <p:nvSpPr>
          <p:cNvPr id="5" name="矩形 4"/>
          <p:cNvSpPr/>
          <p:nvPr/>
        </p:nvSpPr>
        <p:spPr>
          <a:xfrm>
            <a:off x="355169" y="3119855"/>
            <a:ext cx="4229043" cy="523220"/>
          </a:xfrm>
          <a:prstGeom prst="rect">
            <a:avLst/>
          </a:prstGeom>
        </p:spPr>
        <p:txBody>
          <a:bodyPr wrap="none">
            <a:spAutoFit/>
          </a:bodyPr>
          <a:lstStyle/>
          <a:p>
            <a:pPr algn="l"/>
            <a:r>
              <a:rPr lang="en-US" altLang="zh-CN" sz="2800" b="1" dirty="0" smtClean="0">
                <a:solidFill>
                  <a:srgbClr val="FF0000"/>
                </a:solidFill>
              </a:rPr>
              <a:t>LALR</a:t>
            </a:r>
            <a:r>
              <a:rPr lang="zh-CN" altLang="en-US" sz="2800" b="1" dirty="0">
                <a:solidFill>
                  <a:srgbClr val="FF0000"/>
                </a:solidFill>
              </a:rPr>
              <a:t>（</a:t>
            </a:r>
            <a:r>
              <a:rPr lang="en-US" altLang="zh-CN" sz="2800" b="1" dirty="0">
                <a:solidFill>
                  <a:srgbClr val="FF0000"/>
                </a:solidFill>
              </a:rPr>
              <a:t>1</a:t>
            </a:r>
            <a:r>
              <a:rPr lang="zh-CN" altLang="en-US" sz="2800" b="1" dirty="0">
                <a:solidFill>
                  <a:srgbClr val="FF0000"/>
                </a:solidFill>
              </a:rPr>
              <a:t>）分析法的特点</a:t>
            </a:r>
            <a:endParaRPr lang="en-US" altLang="zh-CN" sz="2800" b="1" dirty="0">
              <a:solidFill>
                <a:srgbClr val="FF0000"/>
              </a:solidFill>
            </a:endParaRPr>
          </a:p>
        </p:txBody>
      </p:sp>
    </p:spTree>
    <p:extLst>
      <p:ext uri="{BB962C8B-B14F-4D97-AF65-F5344CB8AC3E}">
        <p14:creationId xmlns:p14="http://schemas.microsoft.com/office/powerpoint/2010/main" val="1277257949"/>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A4ED1E67-34BA-402C-ABA2-27FFE832BFD9}" type="slidenum">
              <a:rPr lang="en-US" altLang="zh-CN"/>
              <a:pPr/>
              <a:t>33</a:t>
            </a:fld>
            <a:endParaRPr lang="en-US" altLang="zh-CN"/>
          </a:p>
        </p:txBody>
      </p:sp>
      <p:sp>
        <p:nvSpPr>
          <p:cNvPr id="35843" name="Rectangle 6"/>
          <p:cNvSpPr>
            <a:spLocks noChangeArrowheads="1"/>
          </p:cNvSpPr>
          <p:nvPr/>
        </p:nvSpPr>
        <p:spPr bwMode="auto">
          <a:xfrm>
            <a:off x="762000" y="2362200"/>
            <a:ext cx="7315200" cy="17526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5" name="Text Box 4"/>
          <p:cNvSpPr txBox="1">
            <a:spLocks noChangeArrowheads="1"/>
          </p:cNvSpPr>
          <p:nvPr/>
        </p:nvSpPr>
        <p:spPr bwMode="auto">
          <a:xfrm>
            <a:off x="304800" y="1295400"/>
            <a:ext cx="8382000" cy="84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spcBef>
                <a:spcPct val="50000"/>
              </a:spcBef>
            </a:pPr>
            <a:r>
              <a:rPr kumimoji="1" lang="zh-CN" altLang="en-US" sz="2000" b="1" dirty="0">
                <a:latin typeface="Times New Roman" pitchFamily="18" charset="0"/>
              </a:rPr>
              <a:t>定义 </a:t>
            </a:r>
            <a:r>
              <a:rPr kumimoji="1" lang="en-US" altLang="zh-CN" sz="2000" b="1" dirty="0" smtClean="0">
                <a:latin typeface="Times New Roman" pitchFamily="18" charset="0"/>
              </a:rPr>
              <a:t>6.14  </a:t>
            </a:r>
            <a:r>
              <a:rPr kumimoji="1" lang="zh-CN" altLang="en-US" sz="2000" b="1" dirty="0">
                <a:latin typeface="Times New Roman" pitchFamily="18" charset="0"/>
              </a:rPr>
              <a:t>如果采用同心项目集合并方法，进行合并后的文法</a:t>
            </a:r>
            <a:r>
              <a:rPr kumimoji="1" lang="en-US" altLang="zh-CN" sz="2000" b="1" dirty="0">
                <a:latin typeface="Times New Roman" pitchFamily="18" charset="0"/>
              </a:rPr>
              <a:t>G</a:t>
            </a:r>
            <a:r>
              <a:rPr kumimoji="1" lang="zh-CN" altLang="en-US" sz="2000" b="1" dirty="0">
                <a:latin typeface="Times New Roman" pitchFamily="18" charset="0"/>
              </a:rPr>
              <a:t>的</a:t>
            </a:r>
            <a:r>
              <a:rPr kumimoji="1" lang="en-US" altLang="zh-CN" sz="2000" b="1" dirty="0">
                <a:latin typeface="Times New Roman" pitchFamily="18" charset="0"/>
              </a:rPr>
              <a:t>LR(1)</a:t>
            </a:r>
            <a:r>
              <a:rPr kumimoji="1" lang="zh-CN" altLang="en-US" sz="2000" b="1" dirty="0">
                <a:latin typeface="Times New Roman" pitchFamily="18" charset="0"/>
              </a:rPr>
              <a:t>项目集规范族，没有</a:t>
            </a:r>
            <a:r>
              <a:rPr kumimoji="1" lang="en-US" altLang="zh-CN" sz="2000" b="1" dirty="0">
                <a:latin typeface="Times New Roman" pitchFamily="18" charset="0"/>
              </a:rPr>
              <a:t>LR(1)</a:t>
            </a:r>
            <a:r>
              <a:rPr kumimoji="1" lang="zh-CN" altLang="en-US" sz="2000" b="1" dirty="0">
                <a:latin typeface="Times New Roman" pitchFamily="18" charset="0"/>
              </a:rPr>
              <a:t>项目冲突，则称文法</a:t>
            </a:r>
            <a:r>
              <a:rPr kumimoji="1" lang="en-US" altLang="zh-CN" sz="2000" b="1" dirty="0">
                <a:latin typeface="Times New Roman" pitchFamily="18" charset="0"/>
              </a:rPr>
              <a:t>G</a:t>
            </a:r>
            <a:r>
              <a:rPr kumimoji="1" lang="zh-CN" altLang="en-US" sz="2000" b="1" dirty="0">
                <a:latin typeface="Times New Roman" pitchFamily="18" charset="0"/>
              </a:rPr>
              <a:t>为</a:t>
            </a:r>
            <a:r>
              <a:rPr kumimoji="1" lang="en-US" altLang="zh-CN" sz="2000" b="1" dirty="0">
                <a:solidFill>
                  <a:srgbClr val="FF6600"/>
                </a:solidFill>
                <a:latin typeface="Times New Roman" pitchFamily="18" charset="0"/>
              </a:rPr>
              <a:t>LALR(1)</a:t>
            </a:r>
            <a:r>
              <a:rPr kumimoji="1" lang="zh-CN" altLang="en-US" sz="2000" b="1" dirty="0">
                <a:solidFill>
                  <a:srgbClr val="FF6600"/>
                </a:solidFill>
                <a:latin typeface="Times New Roman" pitchFamily="18" charset="0"/>
              </a:rPr>
              <a:t>文法</a:t>
            </a:r>
            <a:r>
              <a:rPr kumimoji="1" lang="zh-CN" altLang="en-US" sz="2000" b="1" dirty="0">
                <a:latin typeface="Times New Roman" pitchFamily="18" charset="0"/>
              </a:rPr>
              <a:t>。</a:t>
            </a:r>
          </a:p>
        </p:txBody>
      </p:sp>
      <p:sp>
        <p:nvSpPr>
          <p:cNvPr id="35846" name="Text Box 5"/>
          <p:cNvSpPr txBox="1">
            <a:spLocks noChangeArrowheads="1"/>
          </p:cNvSpPr>
          <p:nvPr/>
        </p:nvSpPr>
        <p:spPr bwMode="auto">
          <a:xfrm>
            <a:off x="762000" y="2362200"/>
            <a:ext cx="75438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20000"/>
              </a:spcBef>
            </a:pPr>
            <a:r>
              <a:rPr lang="zh-CN" altLang="en-US" sz="2000" b="1" dirty="0">
                <a:latin typeface="Times New Roman" pitchFamily="18" charset="0"/>
              </a:rPr>
              <a:t>关于</a:t>
            </a:r>
            <a:r>
              <a:rPr lang="en-US" altLang="zh-CN" sz="2000" b="1" dirty="0">
                <a:latin typeface="Times New Roman" pitchFamily="18" charset="0"/>
              </a:rPr>
              <a:t>LALR(1)</a:t>
            </a:r>
            <a:r>
              <a:rPr lang="zh-CN" altLang="en-US" sz="2000" b="1" dirty="0">
                <a:latin typeface="Times New Roman" pitchFamily="18" charset="0"/>
              </a:rPr>
              <a:t>文法，可以得出下列几个结论。</a:t>
            </a:r>
          </a:p>
          <a:p>
            <a:pPr algn="l">
              <a:lnSpc>
                <a:spcPct val="120000"/>
              </a:lnSpc>
              <a:spcBef>
                <a:spcPct val="20000"/>
              </a:spcBef>
            </a:pPr>
            <a:r>
              <a:rPr lang="zh-CN" altLang="en-US" sz="2000" b="1" dirty="0">
                <a:latin typeface="Times New Roman" pitchFamily="18" charset="0"/>
              </a:rPr>
              <a:t>       ⑴如果文法</a:t>
            </a:r>
            <a:r>
              <a:rPr lang="en-US" altLang="zh-CN" sz="2000" b="1" dirty="0">
                <a:latin typeface="Times New Roman" pitchFamily="18" charset="0"/>
              </a:rPr>
              <a:t>G</a:t>
            </a:r>
            <a:r>
              <a:rPr lang="zh-CN" altLang="en-US" sz="2000" b="1" dirty="0">
                <a:latin typeface="Times New Roman" pitchFamily="18" charset="0"/>
              </a:rPr>
              <a:t>是</a:t>
            </a:r>
            <a:r>
              <a:rPr lang="en-US" altLang="zh-CN" sz="2000" b="1" dirty="0">
                <a:latin typeface="Times New Roman" pitchFamily="18" charset="0"/>
              </a:rPr>
              <a:t>LALR(1)</a:t>
            </a:r>
            <a:r>
              <a:rPr lang="zh-CN" altLang="en-US" sz="2000" b="1" dirty="0">
                <a:latin typeface="Times New Roman" pitchFamily="18" charset="0"/>
              </a:rPr>
              <a:t>文法，则</a:t>
            </a:r>
            <a:r>
              <a:rPr lang="en-US" altLang="zh-CN" sz="2000" b="1" dirty="0">
                <a:latin typeface="Times New Roman" pitchFamily="18" charset="0"/>
              </a:rPr>
              <a:t>G</a:t>
            </a:r>
            <a:r>
              <a:rPr lang="zh-CN" altLang="en-US" sz="2000" b="1" dirty="0">
                <a:latin typeface="Times New Roman" pitchFamily="18" charset="0"/>
              </a:rPr>
              <a:t>可采用</a:t>
            </a:r>
            <a:r>
              <a:rPr lang="en-US" altLang="zh-CN" sz="2000" b="1" dirty="0">
                <a:latin typeface="Times New Roman" pitchFamily="18" charset="0"/>
              </a:rPr>
              <a:t>LALR(1)</a:t>
            </a:r>
            <a:r>
              <a:rPr lang="zh-CN" altLang="en-US" sz="2000" b="1" dirty="0">
                <a:latin typeface="Times New Roman" pitchFamily="18" charset="0"/>
              </a:rPr>
              <a:t>分析法。</a:t>
            </a:r>
          </a:p>
          <a:p>
            <a:pPr algn="l">
              <a:lnSpc>
                <a:spcPct val="120000"/>
              </a:lnSpc>
              <a:spcBef>
                <a:spcPct val="20000"/>
              </a:spcBef>
            </a:pPr>
            <a:r>
              <a:rPr lang="zh-CN" altLang="en-US" sz="2000" b="1" dirty="0">
                <a:latin typeface="Times New Roman" pitchFamily="18" charset="0"/>
              </a:rPr>
              <a:t>       ⑵如果文法</a:t>
            </a:r>
            <a:r>
              <a:rPr lang="en-US" altLang="zh-CN" sz="2000" b="1" dirty="0">
                <a:latin typeface="Times New Roman" pitchFamily="18" charset="0"/>
              </a:rPr>
              <a:t>G</a:t>
            </a:r>
            <a:r>
              <a:rPr lang="zh-CN" altLang="en-US" sz="2000" b="1" dirty="0">
                <a:latin typeface="Times New Roman" pitchFamily="18" charset="0"/>
              </a:rPr>
              <a:t>是</a:t>
            </a:r>
            <a:r>
              <a:rPr lang="en-US" altLang="zh-CN" sz="2000" b="1" dirty="0">
                <a:latin typeface="Times New Roman" pitchFamily="18" charset="0"/>
              </a:rPr>
              <a:t>LALR(1)</a:t>
            </a:r>
            <a:r>
              <a:rPr lang="zh-CN" altLang="en-US" sz="2000" b="1" dirty="0">
                <a:latin typeface="Times New Roman" pitchFamily="18" charset="0"/>
              </a:rPr>
              <a:t>文法，则</a:t>
            </a:r>
            <a:r>
              <a:rPr lang="en-US" altLang="zh-CN" sz="2000" b="1" dirty="0">
                <a:latin typeface="Times New Roman" pitchFamily="18" charset="0"/>
              </a:rPr>
              <a:t>G</a:t>
            </a:r>
            <a:r>
              <a:rPr lang="zh-CN" altLang="en-US" sz="2000" b="1" dirty="0">
                <a:latin typeface="Times New Roman" pitchFamily="18" charset="0"/>
              </a:rPr>
              <a:t>是无二义性的。</a:t>
            </a:r>
          </a:p>
          <a:p>
            <a:pPr algn="l">
              <a:lnSpc>
                <a:spcPct val="120000"/>
              </a:lnSpc>
              <a:spcBef>
                <a:spcPct val="20000"/>
              </a:spcBef>
            </a:pPr>
            <a:r>
              <a:rPr lang="zh-CN" altLang="en-US" sz="2000" b="1" dirty="0">
                <a:latin typeface="Times New Roman" pitchFamily="18" charset="0"/>
              </a:rPr>
              <a:t>       ⑶如果文法</a:t>
            </a:r>
            <a:r>
              <a:rPr lang="en-US" altLang="zh-CN" sz="2000" b="1" dirty="0">
                <a:latin typeface="Times New Roman" pitchFamily="18" charset="0"/>
              </a:rPr>
              <a:t>G</a:t>
            </a:r>
            <a:r>
              <a:rPr lang="zh-CN" altLang="en-US" sz="2000" b="1" dirty="0">
                <a:latin typeface="Times New Roman" pitchFamily="18" charset="0"/>
              </a:rPr>
              <a:t>是</a:t>
            </a:r>
            <a:r>
              <a:rPr lang="en-US" altLang="zh-CN" sz="2000" b="1" dirty="0">
                <a:latin typeface="Times New Roman" pitchFamily="18" charset="0"/>
              </a:rPr>
              <a:t>LALR(1)</a:t>
            </a:r>
            <a:r>
              <a:rPr lang="zh-CN" altLang="en-US" sz="2000" b="1" dirty="0">
                <a:latin typeface="Times New Roman" pitchFamily="18" charset="0"/>
              </a:rPr>
              <a:t>文法，则</a:t>
            </a:r>
            <a:r>
              <a:rPr lang="en-US" altLang="zh-CN" sz="2000" b="1" dirty="0">
                <a:latin typeface="Times New Roman" pitchFamily="18" charset="0"/>
              </a:rPr>
              <a:t>G</a:t>
            </a:r>
            <a:r>
              <a:rPr lang="zh-CN" altLang="en-US" sz="2000" b="1" dirty="0">
                <a:latin typeface="Times New Roman" pitchFamily="18" charset="0"/>
              </a:rPr>
              <a:t>一定是</a:t>
            </a:r>
            <a:r>
              <a:rPr lang="en-US" altLang="zh-CN" sz="2000" b="1" dirty="0">
                <a:latin typeface="Times New Roman" pitchFamily="18" charset="0"/>
              </a:rPr>
              <a:t>LR(1)</a:t>
            </a:r>
            <a:r>
              <a:rPr lang="zh-CN" altLang="en-US" sz="2000" b="1" dirty="0">
                <a:latin typeface="Times New Roman" pitchFamily="18" charset="0"/>
              </a:rPr>
              <a:t>。 </a:t>
            </a:r>
          </a:p>
        </p:txBody>
      </p:sp>
      <p:sp>
        <p:nvSpPr>
          <p:cNvPr id="35847" name="Text Box 7"/>
          <p:cNvSpPr txBox="1">
            <a:spLocks noChangeArrowheads="1"/>
          </p:cNvSpPr>
          <p:nvPr/>
        </p:nvSpPr>
        <p:spPr bwMode="auto">
          <a:xfrm>
            <a:off x="1066800" y="4267200"/>
            <a:ext cx="685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000" b="1" dirty="0" smtClean="0">
                <a:latin typeface="Times New Roman" pitchFamily="18" charset="0"/>
              </a:rPr>
              <a:t>例</a:t>
            </a:r>
            <a:r>
              <a:rPr lang="en-US" altLang="zh-CN" sz="2000" b="1" dirty="0" smtClean="0">
                <a:latin typeface="Times New Roman" pitchFamily="18" charset="0"/>
              </a:rPr>
              <a:t>6.5 </a:t>
            </a:r>
            <a:r>
              <a:rPr lang="zh-CN" altLang="en-US" sz="2000" b="1" dirty="0">
                <a:latin typeface="Times New Roman" pitchFamily="18" charset="0"/>
              </a:rPr>
              <a:t>设文法</a:t>
            </a:r>
            <a:r>
              <a:rPr lang="en-US" altLang="zh-CN" sz="2000" b="1" dirty="0">
                <a:latin typeface="Times New Roman" pitchFamily="18" charset="0"/>
              </a:rPr>
              <a:t>G[S′]</a:t>
            </a:r>
            <a:r>
              <a:rPr lang="zh-CN" altLang="en-US" sz="2000" b="1" dirty="0">
                <a:latin typeface="Times New Roman" pitchFamily="18" charset="0"/>
              </a:rPr>
              <a:t>定义如下，试构造</a:t>
            </a:r>
            <a:r>
              <a:rPr lang="en-US" altLang="zh-CN" sz="2000" b="1" dirty="0">
                <a:latin typeface="Times New Roman" pitchFamily="18" charset="0"/>
              </a:rPr>
              <a:t>LALR(1)</a:t>
            </a:r>
            <a:r>
              <a:rPr lang="zh-CN" altLang="en-US" sz="2000" b="1" dirty="0">
                <a:latin typeface="Times New Roman" pitchFamily="18" charset="0"/>
              </a:rPr>
              <a:t>分析表</a:t>
            </a:r>
            <a:r>
              <a:rPr lang="en-US" altLang="zh-CN" sz="2000" b="1" dirty="0">
                <a:latin typeface="Times New Roman" pitchFamily="18" charset="0"/>
              </a:rPr>
              <a:t>M</a:t>
            </a:r>
            <a:r>
              <a:rPr lang="zh-CN" altLang="en-US" sz="2000" b="1" dirty="0">
                <a:latin typeface="Times New Roman" pitchFamily="18" charset="0"/>
              </a:rPr>
              <a:t>。</a:t>
            </a:r>
          </a:p>
        </p:txBody>
      </p:sp>
      <p:sp>
        <p:nvSpPr>
          <p:cNvPr id="35848" name="Text Box 8"/>
          <p:cNvSpPr txBox="1">
            <a:spLocks noChangeArrowheads="1"/>
          </p:cNvSpPr>
          <p:nvPr/>
        </p:nvSpPr>
        <p:spPr bwMode="auto">
          <a:xfrm>
            <a:off x="3429000" y="4724400"/>
            <a:ext cx="2895600" cy="13208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r>
              <a:rPr lang="en-US" altLang="zh-CN" sz="2000" b="1" dirty="0">
                <a:latin typeface="Times New Roman" pitchFamily="18" charset="0"/>
              </a:rPr>
              <a:t>G[</a:t>
            </a:r>
            <a:r>
              <a:rPr lang="en-US" altLang="zh-CN" sz="2000" b="1" dirty="0">
                <a:solidFill>
                  <a:srgbClr val="FF00FF"/>
                </a:solidFill>
                <a:latin typeface="Times New Roman" pitchFamily="18" charset="0"/>
              </a:rPr>
              <a:t>S</a:t>
            </a:r>
            <a:r>
              <a:rPr lang="en-US" altLang="zh-CN" sz="2000" b="1" baseline="30000" dirty="0">
                <a:solidFill>
                  <a:srgbClr val="FF00FF"/>
                </a:solidFill>
                <a:latin typeface="Times New Roman" pitchFamily="18" charset="0"/>
              </a:rPr>
              <a:t>′</a:t>
            </a:r>
            <a:r>
              <a:rPr lang="en-US" altLang="zh-CN" sz="2000" b="1" dirty="0">
                <a:latin typeface="Times New Roman" pitchFamily="18" charset="0"/>
              </a:rPr>
              <a:t>]</a:t>
            </a:r>
            <a:r>
              <a:rPr lang="zh-CN" altLang="en-US" sz="2000" b="1" dirty="0">
                <a:latin typeface="Times New Roman" pitchFamily="18" charset="0"/>
              </a:rPr>
              <a:t>：（</a:t>
            </a:r>
            <a:r>
              <a:rPr lang="en-US" altLang="zh-CN" sz="2000" b="1" dirty="0">
                <a:latin typeface="Times New Roman" pitchFamily="18" charset="0"/>
              </a:rPr>
              <a:t>0</a:t>
            </a:r>
            <a:r>
              <a:rPr lang="zh-CN" altLang="en-US" sz="2000" b="1" dirty="0">
                <a:latin typeface="Times New Roman" pitchFamily="18" charset="0"/>
              </a:rPr>
              <a:t>） </a:t>
            </a:r>
            <a:r>
              <a:rPr lang="en-US" altLang="zh-CN" sz="2000" b="1" dirty="0">
                <a:solidFill>
                  <a:srgbClr val="FF00FF"/>
                </a:solidFill>
                <a:latin typeface="Times New Roman" pitchFamily="18" charset="0"/>
              </a:rPr>
              <a:t>S′→S</a:t>
            </a:r>
            <a:endParaRPr lang="en-US" altLang="zh-CN" sz="2000" b="1" dirty="0">
              <a:latin typeface="Times New Roman" pitchFamily="18" charset="0"/>
            </a:endParaRPr>
          </a:p>
          <a:p>
            <a:pPr algn="l"/>
            <a:r>
              <a:rPr lang="en-US" altLang="zh-CN" sz="2000" b="1" dirty="0">
                <a:latin typeface="Times New Roman" pitchFamily="18" charset="0"/>
              </a:rPr>
              <a:t>  </a:t>
            </a:r>
            <a:r>
              <a:rPr lang="en-US" altLang="zh-CN" sz="2000" b="1" dirty="0" smtClean="0">
                <a:latin typeface="Times New Roman" pitchFamily="18" charset="0"/>
              </a:rPr>
              <a:t>           </a:t>
            </a:r>
            <a:r>
              <a:rPr lang="zh-CN" altLang="en-US" sz="2000" b="1" dirty="0" smtClean="0">
                <a:latin typeface="Times New Roman" pitchFamily="18" charset="0"/>
              </a:rPr>
              <a:t>（</a:t>
            </a:r>
            <a:r>
              <a:rPr lang="en-US" altLang="zh-CN" sz="2000" b="1" dirty="0">
                <a:latin typeface="Times New Roman" pitchFamily="18" charset="0"/>
              </a:rPr>
              <a:t>1</a:t>
            </a:r>
            <a:r>
              <a:rPr lang="zh-CN" altLang="en-US" sz="2000" b="1" dirty="0">
                <a:latin typeface="Times New Roman" pitchFamily="18" charset="0"/>
              </a:rPr>
              <a:t>） </a:t>
            </a:r>
            <a:r>
              <a:rPr lang="en-US" altLang="zh-CN" sz="2000" b="1" dirty="0">
                <a:latin typeface="Times New Roman" pitchFamily="18" charset="0"/>
              </a:rPr>
              <a:t>S→BB</a:t>
            </a:r>
          </a:p>
          <a:p>
            <a:pPr algn="l"/>
            <a:r>
              <a:rPr lang="en-US" altLang="zh-CN" sz="2000" b="1" dirty="0">
                <a:latin typeface="Times New Roman" pitchFamily="18" charset="0"/>
              </a:rPr>
              <a:t> </a:t>
            </a:r>
            <a:r>
              <a:rPr lang="en-US" altLang="zh-CN" sz="2000" b="1" dirty="0" smtClean="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2</a:t>
            </a:r>
            <a:r>
              <a:rPr lang="zh-CN" altLang="en-US" sz="2000" b="1" dirty="0">
                <a:latin typeface="Times New Roman" pitchFamily="18" charset="0"/>
              </a:rPr>
              <a:t>） </a:t>
            </a:r>
            <a:r>
              <a:rPr lang="en-US" altLang="zh-CN" sz="2000" b="1" dirty="0" err="1">
                <a:latin typeface="Times New Roman" pitchFamily="18" charset="0"/>
              </a:rPr>
              <a:t>B→aB</a:t>
            </a:r>
            <a:endParaRPr lang="en-US" altLang="zh-CN" sz="2000" b="1" dirty="0">
              <a:latin typeface="Times New Roman" pitchFamily="18" charset="0"/>
            </a:endParaRPr>
          </a:p>
          <a:p>
            <a:pPr algn="l"/>
            <a:r>
              <a:rPr lang="en-US" altLang="zh-CN" sz="2000" b="1" smtClean="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3</a:t>
            </a:r>
            <a:r>
              <a:rPr lang="zh-CN" altLang="en-US" sz="2000" b="1" dirty="0">
                <a:latin typeface="Times New Roman" pitchFamily="18" charset="0"/>
              </a:rPr>
              <a:t>） </a:t>
            </a:r>
            <a:r>
              <a:rPr lang="en-US" altLang="zh-CN" sz="2000" b="1" dirty="0" err="1">
                <a:latin typeface="Times New Roman" pitchFamily="18" charset="0"/>
              </a:rPr>
              <a:t>B→b</a:t>
            </a:r>
            <a:r>
              <a:rPr lang="en-US" altLang="zh-CN" sz="2000" b="1" dirty="0">
                <a:latin typeface="Times New Roman" pitchFamily="18" charset="0"/>
              </a:rPr>
              <a:t> </a:t>
            </a:r>
          </a:p>
        </p:txBody>
      </p:sp>
      <p:sp>
        <p:nvSpPr>
          <p:cNvPr id="35849" name="Rectangle 9"/>
          <p:cNvSpPr>
            <a:spLocks noGrp="1" noChangeArrowheads="1"/>
          </p:cNvSpPr>
          <p:nvPr>
            <p:ph type="title"/>
          </p:nvPr>
        </p:nvSpPr>
        <p:spPr bwMode="auto">
          <a:xfrm>
            <a:off x="609600" y="685800"/>
            <a:ext cx="3421063"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b="1" dirty="0" smtClean="0">
                <a:latin typeface="Times New Roman" pitchFamily="18" charset="0"/>
                <a:ea typeface="黑体" pitchFamily="49" charset="-122"/>
              </a:rPr>
              <a:t>6.5  LALR(1)</a:t>
            </a:r>
            <a:r>
              <a:rPr lang="zh-CN" altLang="en-US" sz="2800" b="1" dirty="0" smtClean="0">
                <a:latin typeface="Times New Roman" pitchFamily="18" charset="0"/>
                <a:ea typeface="黑体" pitchFamily="49" charset="-122"/>
              </a:rPr>
              <a:t>分析</a:t>
            </a: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87C0FD0B-A532-4943-AA01-5F5E6F37323C}" type="slidenum">
              <a:rPr lang="en-US" altLang="zh-CN"/>
              <a:pPr/>
              <a:t>34</a:t>
            </a:fld>
            <a:endParaRPr lang="en-US" altLang="zh-CN"/>
          </a:p>
        </p:txBody>
      </p:sp>
      <p:sp>
        <p:nvSpPr>
          <p:cNvPr id="36867" name="Text Box 2"/>
          <p:cNvSpPr txBox="1">
            <a:spLocks noChangeArrowheads="1"/>
          </p:cNvSpPr>
          <p:nvPr/>
        </p:nvSpPr>
        <p:spPr bwMode="auto">
          <a:xfrm>
            <a:off x="609600" y="685800"/>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000" b="1" dirty="0">
                <a:latin typeface="Times New Roman" pitchFamily="18" charset="0"/>
              </a:rPr>
              <a:t>ⅰ</a:t>
            </a:r>
            <a:r>
              <a:rPr lang="zh-CN" altLang="en-US" sz="2000" b="1" dirty="0">
                <a:latin typeface="Times New Roman" pitchFamily="18" charset="0"/>
              </a:rPr>
              <a:t>）识别活前缀</a:t>
            </a:r>
            <a:r>
              <a:rPr lang="en-US" altLang="zh-CN" sz="2000" b="1" dirty="0">
                <a:latin typeface="Times New Roman" pitchFamily="18" charset="0"/>
              </a:rPr>
              <a:t>DFA  M</a:t>
            </a:r>
            <a:r>
              <a:rPr lang="zh-CN" altLang="en-US" sz="2000" b="1" dirty="0">
                <a:latin typeface="Times New Roman" pitchFamily="18" charset="0"/>
              </a:rPr>
              <a:t>如下。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219200"/>
            <a:ext cx="775335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8100" y="533400"/>
            <a:ext cx="4134465" cy="369332"/>
          </a:xfrm>
          <a:prstGeom prst="rect">
            <a:avLst/>
          </a:prstGeom>
        </p:spPr>
        <p:txBody>
          <a:bodyPr wrap="none">
            <a:spAutoFit/>
          </a:bodyPr>
          <a:lstStyle/>
          <a:p>
            <a:r>
              <a:rPr lang="zh-CN" altLang="en-US" b="1" dirty="0">
                <a:latin typeface="Times New Roman" pitchFamily="18" charset="0"/>
              </a:rPr>
              <a:t>构造文法</a:t>
            </a:r>
            <a:r>
              <a:rPr lang="en-US" altLang="zh-CN" b="1" dirty="0">
                <a:latin typeface="Times New Roman" pitchFamily="18" charset="0"/>
              </a:rPr>
              <a:t>G[S′]</a:t>
            </a:r>
            <a:r>
              <a:rPr lang="zh-CN" altLang="en-US" b="1" dirty="0">
                <a:latin typeface="Times New Roman" pitchFamily="18" charset="0"/>
              </a:rPr>
              <a:t>的</a:t>
            </a:r>
            <a:r>
              <a:rPr lang="en-US" altLang="zh-CN" b="1" dirty="0" smtClean="0">
                <a:latin typeface="Times New Roman" pitchFamily="18" charset="0"/>
              </a:rPr>
              <a:t>LR(1</a:t>
            </a:r>
            <a:r>
              <a:rPr lang="en-US" altLang="zh-CN" b="1" dirty="0">
                <a:latin typeface="Times New Roman" pitchFamily="18" charset="0"/>
              </a:rPr>
              <a:t>)</a:t>
            </a:r>
            <a:r>
              <a:rPr lang="zh-CN" altLang="en-US" b="1" dirty="0">
                <a:latin typeface="Times New Roman" pitchFamily="18" charset="0"/>
              </a:rPr>
              <a:t>分析表</a:t>
            </a:r>
            <a:r>
              <a:rPr lang="en-US" altLang="zh-CN" b="1" dirty="0">
                <a:latin typeface="Times New Roman" pitchFamily="18" charset="0"/>
              </a:rPr>
              <a:t>M</a:t>
            </a:r>
            <a:r>
              <a:rPr lang="zh-CN" altLang="en-US" b="1" dirty="0">
                <a:latin typeface="Times New Roman" pitchFamily="18" charset="0"/>
              </a:rPr>
              <a:t>如下。 </a:t>
            </a:r>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09638"/>
            <a:ext cx="6553199"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076883"/>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0B30466B-AC52-4F96-A7A1-627BBE104951}" type="slidenum">
              <a:rPr lang="en-US" altLang="zh-CN"/>
              <a:pPr/>
              <a:t>36</a:t>
            </a:fld>
            <a:endParaRPr lang="en-US" altLang="zh-CN"/>
          </a:p>
        </p:txBody>
      </p:sp>
      <p:pic>
        <p:nvPicPr>
          <p:cNvPr id="37891" name="Picture 3" descr="例7_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6581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2"/>
          <p:cNvSpPr txBox="1">
            <a:spLocks noChangeArrowheads="1"/>
          </p:cNvSpPr>
          <p:nvPr/>
        </p:nvSpPr>
        <p:spPr bwMode="auto">
          <a:xfrm>
            <a:off x="609600" y="685800"/>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17538" indent="-61753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nSpc>
                <a:spcPct val="120000"/>
              </a:lnSpc>
              <a:spcBef>
                <a:spcPct val="30000"/>
              </a:spcBef>
            </a:pPr>
            <a:r>
              <a:rPr kumimoji="1" lang="en-US" altLang="zh-CN" sz="2000" b="1">
                <a:latin typeface="Times New Roman" pitchFamily="18" charset="0"/>
              </a:rPr>
              <a:t>ⅱ</a:t>
            </a:r>
            <a:r>
              <a:rPr kumimoji="1" lang="zh-CN" altLang="en-US" sz="2000" b="1">
                <a:latin typeface="Times New Roman" pitchFamily="18" charset="0"/>
              </a:rPr>
              <a:t>）同心项目集</a:t>
            </a:r>
            <a:r>
              <a:rPr kumimoji="1" lang="en-US" altLang="zh-CN" sz="2000" b="1">
                <a:latin typeface="Times New Roman" pitchFamily="18" charset="0"/>
              </a:rPr>
              <a:t>I</a:t>
            </a:r>
            <a:r>
              <a:rPr kumimoji="1" lang="en-US" altLang="zh-CN" sz="2000" b="1" baseline="-30000">
                <a:latin typeface="Times New Roman" pitchFamily="18" charset="0"/>
              </a:rPr>
              <a:t>3</a:t>
            </a:r>
            <a:r>
              <a:rPr kumimoji="1" lang="en-US" altLang="zh-CN" sz="2000" b="1">
                <a:latin typeface="Times New Roman" pitchFamily="18" charset="0"/>
              </a:rPr>
              <a:t> </a:t>
            </a:r>
            <a:r>
              <a:rPr kumimoji="1" lang="zh-CN" altLang="en-US" sz="2000" b="1">
                <a:latin typeface="Times New Roman" pitchFamily="18" charset="0"/>
              </a:rPr>
              <a:t>和</a:t>
            </a:r>
            <a:r>
              <a:rPr kumimoji="1" lang="en-US" altLang="zh-CN" sz="2000" b="1">
                <a:latin typeface="Times New Roman" pitchFamily="18" charset="0"/>
              </a:rPr>
              <a:t>I</a:t>
            </a:r>
            <a:r>
              <a:rPr kumimoji="1" lang="en-US" altLang="zh-CN" sz="2000" b="1" baseline="-30000">
                <a:latin typeface="Times New Roman" pitchFamily="18" charset="0"/>
              </a:rPr>
              <a:t>6</a:t>
            </a:r>
            <a:r>
              <a:rPr kumimoji="1" lang="zh-CN" altLang="en-US" sz="2000" b="1">
                <a:latin typeface="Times New Roman" pitchFamily="18" charset="0"/>
              </a:rPr>
              <a:t>、</a:t>
            </a:r>
            <a:r>
              <a:rPr kumimoji="1" lang="en-US" altLang="zh-CN" sz="2000" b="1">
                <a:latin typeface="Times New Roman" pitchFamily="18" charset="0"/>
              </a:rPr>
              <a:t>I</a:t>
            </a:r>
            <a:r>
              <a:rPr kumimoji="1" lang="en-US" altLang="zh-CN" sz="2000" b="1" baseline="-30000">
                <a:latin typeface="Times New Roman" pitchFamily="18" charset="0"/>
              </a:rPr>
              <a:t>4</a:t>
            </a:r>
            <a:r>
              <a:rPr kumimoji="1" lang="en-US" altLang="zh-CN" sz="2000" b="1">
                <a:latin typeface="Times New Roman" pitchFamily="18" charset="0"/>
              </a:rPr>
              <a:t> </a:t>
            </a:r>
            <a:r>
              <a:rPr kumimoji="1" lang="zh-CN" altLang="en-US" sz="2000" b="1">
                <a:latin typeface="Times New Roman" pitchFamily="18" charset="0"/>
              </a:rPr>
              <a:t>和</a:t>
            </a:r>
            <a:r>
              <a:rPr kumimoji="1" lang="en-US" altLang="zh-CN" sz="2000" b="1">
                <a:latin typeface="Times New Roman" pitchFamily="18" charset="0"/>
              </a:rPr>
              <a:t>I</a:t>
            </a:r>
            <a:r>
              <a:rPr kumimoji="1" lang="en-US" altLang="zh-CN" sz="2000" b="1" baseline="-30000">
                <a:latin typeface="Times New Roman" pitchFamily="18" charset="0"/>
              </a:rPr>
              <a:t>7</a:t>
            </a:r>
            <a:r>
              <a:rPr kumimoji="1" lang="en-US" altLang="zh-CN" sz="2000" b="1">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I</a:t>
            </a:r>
            <a:r>
              <a:rPr kumimoji="1" lang="en-US" altLang="zh-CN" sz="2000" b="1" baseline="-30000">
                <a:latin typeface="Times New Roman" pitchFamily="18" charset="0"/>
              </a:rPr>
              <a:t>8</a:t>
            </a:r>
            <a:r>
              <a:rPr kumimoji="1" lang="en-US" altLang="zh-CN" sz="2000" b="1">
                <a:latin typeface="Times New Roman" pitchFamily="18" charset="0"/>
              </a:rPr>
              <a:t> </a:t>
            </a:r>
            <a:r>
              <a:rPr kumimoji="1" lang="zh-CN" altLang="en-US" sz="2000" b="1">
                <a:latin typeface="Times New Roman" pitchFamily="18" charset="0"/>
              </a:rPr>
              <a:t>和</a:t>
            </a:r>
            <a:r>
              <a:rPr kumimoji="1" lang="en-US" altLang="zh-CN" sz="2000" b="1">
                <a:latin typeface="Times New Roman" pitchFamily="18" charset="0"/>
              </a:rPr>
              <a:t>I</a:t>
            </a:r>
            <a:r>
              <a:rPr kumimoji="1" lang="en-US" altLang="zh-CN" sz="2000" b="1" baseline="-30000">
                <a:latin typeface="Times New Roman" pitchFamily="18" charset="0"/>
              </a:rPr>
              <a:t>9</a:t>
            </a:r>
            <a:r>
              <a:rPr kumimoji="1" lang="zh-CN" altLang="en-US" sz="2000" b="1">
                <a:latin typeface="Times New Roman" pitchFamily="18" charset="0"/>
              </a:rPr>
              <a:t>合并后分别用</a:t>
            </a:r>
            <a:r>
              <a:rPr kumimoji="1" lang="en-US" altLang="zh-CN" sz="2000" b="1">
                <a:latin typeface="Times New Roman" pitchFamily="18" charset="0"/>
              </a:rPr>
              <a:t>I</a:t>
            </a:r>
            <a:r>
              <a:rPr kumimoji="1" lang="en-US" altLang="zh-CN" sz="2000" b="1" baseline="-30000">
                <a:latin typeface="Times New Roman" pitchFamily="18" charset="0"/>
              </a:rPr>
              <a:t>3</a:t>
            </a:r>
            <a:r>
              <a:rPr kumimoji="1" lang="en-US" altLang="zh-CN" sz="2000" b="1">
                <a:latin typeface="Times New Roman" pitchFamily="18" charset="0"/>
              </a:rPr>
              <a:t>,</a:t>
            </a:r>
            <a:r>
              <a:rPr kumimoji="1" lang="en-US" altLang="zh-CN" sz="2000" b="1" baseline="-30000">
                <a:latin typeface="Times New Roman" pitchFamily="18" charset="0"/>
              </a:rPr>
              <a:t>6</a:t>
            </a:r>
            <a:r>
              <a:rPr kumimoji="1" lang="zh-CN" altLang="en-US" sz="2000" b="1">
                <a:latin typeface="Times New Roman" pitchFamily="18" charset="0"/>
              </a:rPr>
              <a:t>、</a:t>
            </a:r>
            <a:r>
              <a:rPr kumimoji="1" lang="en-US" altLang="zh-CN" sz="2000" b="1">
                <a:latin typeface="Times New Roman" pitchFamily="18" charset="0"/>
              </a:rPr>
              <a:t>I</a:t>
            </a:r>
            <a:r>
              <a:rPr kumimoji="1" lang="en-US" altLang="zh-CN" sz="2000" b="1" baseline="-30000">
                <a:latin typeface="Times New Roman" pitchFamily="18" charset="0"/>
              </a:rPr>
              <a:t>4</a:t>
            </a:r>
            <a:r>
              <a:rPr kumimoji="1" lang="en-US" altLang="zh-CN" sz="2000" b="1">
                <a:latin typeface="Times New Roman" pitchFamily="18" charset="0"/>
              </a:rPr>
              <a:t>,</a:t>
            </a:r>
            <a:r>
              <a:rPr kumimoji="1" lang="en-US" altLang="zh-CN" sz="2000" b="1" baseline="-30000">
                <a:latin typeface="Times New Roman" pitchFamily="18" charset="0"/>
              </a:rPr>
              <a:t>7</a:t>
            </a:r>
            <a:r>
              <a:rPr kumimoji="1" lang="zh-CN" altLang="en-US" sz="2000" b="1">
                <a:latin typeface="Times New Roman" pitchFamily="18" charset="0"/>
              </a:rPr>
              <a:t>和</a:t>
            </a:r>
            <a:r>
              <a:rPr kumimoji="1" lang="en-US" altLang="zh-CN" sz="2000" b="1">
                <a:latin typeface="Times New Roman" pitchFamily="18" charset="0"/>
              </a:rPr>
              <a:t>I</a:t>
            </a:r>
            <a:r>
              <a:rPr kumimoji="1" lang="en-US" altLang="zh-CN" sz="2000" b="1" baseline="-30000">
                <a:latin typeface="Times New Roman" pitchFamily="18" charset="0"/>
              </a:rPr>
              <a:t>8</a:t>
            </a:r>
            <a:r>
              <a:rPr kumimoji="1" lang="en-US" altLang="zh-CN" sz="2000" b="1">
                <a:latin typeface="Times New Roman" pitchFamily="18" charset="0"/>
              </a:rPr>
              <a:t>,</a:t>
            </a:r>
            <a:r>
              <a:rPr kumimoji="1" lang="en-US" altLang="zh-CN" sz="2000" b="1" baseline="-30000">
                <a:latin typeface="Times New Roman" pitchFamily="18" charset="0"/>
              </a:rPr>
              <a:t>9</a:t>
            </a:r>
            <a:r>
              <a:rPr kumimoji="1" lang="zh-CN" altLang="en-US" sz="2000" b="1">
                <a:latin typeface="Times New Roman" pitchFamily="18" charset="0"/>
              </a:rPr>
              <a:t>表示，得识别活前缀</a:t>
            </a:r>
            <a:r>
              <a:rPr kumimoji="1" lang="en-US" altLang="zh-CN" sz="2000" b="1">
                <a:latin typeface="Times New Roman" pitchFamily="18" charset="0"/>
              </a:rPr>
              <a:t>DFA  M′</a:t>
            </a:r>
            <a:r>
              <a:rPr kumimoji="1" lang="zh-CN" altLang="en-US" sz="2000" b="1">
                <a:latin typeface="Times New Roman" pitchFamily="18" charset="0"/>
              </a:rPr>
              <a:t>如下，没有新冲突情况出现。 </a:t>
            </a: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67CA69ED-D734-4BCE-9747-3C5819F66F50}" type="slidenum">
              <a:rPr lang="en-US" altLang="zh-CN"/>
              <a:pPr/>
              <a:t>37</a:t>
            </a:fld>
            <a:endParaRPr lang="en-US" altLang="zh-CN"/>
          </a:p>
        </p:txBody>
      </p:sp>
      <p:sp>
        <p:nvSpPr>
          <p:cNvPr id="38915" name="Text Box 2"/>
          <p:cNvSpPr txBox="1">
            <a:spLocks noChangeArrowheads="1"/>
          </p:cNvSpPr>
          <p:nvPr/>
        </p:nvSpPr>
        <p:spPr bwMode="auto">
          <a:xfrm>
            <a:off x="1447800" y="822325"/>
            <a:ext cx="571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000" b="1" dirty="0">
                <a:latin typeface="Times New Roman" pitchFamily="18" charset="0"/>
              </a:rPr>
              <a:t>ⅲ</a:t>
            </a:r>
            <a:r>
              <a:rPr lang="zh-CN" altLang="en-US" sz="2000" b="1" dirty="0">
                <a:latin typeface="Times New Roman" pitchFamily="18" charset="0"/>
              </a:rPr>
              <a:t>）构造文法</a:t>
            </a:r>
            <a:r>
              <a:rPr lang="en-US" altLang="zh-CN" sz="2000" b="1" dirty="0">
                <a:latin typeface="Times New Roman" pitchFamily="18" charset="0"/>
              </a:rPr>
              <a:t>G[S′]</a:t>
            </a:r>
            <a:r>
              <a:rPr lang="zh-CN" altLang="en-US" sz="2000" b="1" dirty="0">
                <a:latin typeface="Times New Roman" pitchFamily="18" charset="0"/>
              </a:rPr>
              <a:t>的</a:t>
            </a:r>
            <a:r>
              <a:rPr lang="en-US" altLang="zh-CN" sz="2000" b="1" dirty="0">
                <a:latin typeface="Times New Roman" pitchFamily="18" charset="0"/>
              </a:rPr>
              <a:t>LALR(1)</a:t>
            </a:r>
            <a:r>
              <a:rPr lang="zh-CN" altLang="en-US" sz="2000" b="1" dirty="0">
                <a:latin typeface="Times New Roman" pitchFamily="18" charset="0"/>
              </a:rPr>
              <a:t>分析表</a:t>
            </a:r>
            <a:r>
              <a:rPr lang="en-US" altLang="zh-CN" sz="2000" b="1" dirty="0">
                <a:latin typeface="Times New Roman" pitchFamily="18" charset="0"/>
              </a:rPr>
              <a:t>M</a:t>
            </a:r>
            <a:r>
              <a:rPr lang="zh-CN" altLang="en-US" sz="2000" b="1" dirty="0">
                <a:latin typeface="Times New Roman" pitchFamily="18" charset="0"/>
              </a:rPr>
              <a:t>如下。 </a:t>
            </a:r>
          </a:p>
        </p:txBody>
      </p:sp>
      <p:pic>
        <p:nvPicPr>
          <p:cNvPr id="38916" name="Picture 3" descr="例7_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355725"/>
            <a:ext cx="50673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55724"/>
            <a:ext cx="3505200" cy="428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0" y="381000"/>
            <a:ext cx="8763000" cy="609600"/>
          </a:xfrm>
          <a:prstGeom prst="rect">
            <a:avLst/>
          </a:prstGeom>
        </p:spPr>
        <p:txBody>
          <a:bodyPr/>
          <a:lstStyle>
            <a:lvl1pPr algn="l" rtl="0" eaLnBrk="0" fontAlgn="base" hangingPunct="0">
              <a:spcBef>
                <a:spcPct val="0"/>
              </a:spcBef>
              <a:spcAft>
                <a:spcPct val="0"/>
              </a:spcAft>
              <a:defRPr sz="2000">
                <a:solidFill>
                  <a:srgbClr val="0000FF"/>
                </a:solidFill>
                <a:latin typeface="+mj-lt"/>
                <a:ea typeface="+mj-ea"/>
                <a:cs typeface="+mj-cs"/>
              </a:defRPr>
            </a:lvl1pPr>
            <a:lvl2pPr algn="l" rtl="0" eaLnBrk="0" fontAlgn="base" hangingPunct="0">
              <a:spcBef>
                <a:spcPct val="0"/>
              </a:spcBef>
              <a:spcAft>
                <a:spcPct val="0"/>
              </a:spcAft>
              <a:defRPr sz="2000">
                <a:solidFill>
                  <a:srgbClr val="0000FF"/>
                </a:solidFill>
                <a:latin typeface="华文隶书" pitchFamily="2" charset="-122"/>
                <a:ea typeface="华文隶书" pitchFamily="2" charset="-122"/>
              </a:defRPr>
            </a:lvl2pPr>
            <a:lvl3pPr algn="l" rtl="0" eaLnBrk="0" fontAlgn="base" hangingPunct="0">
              <a:spcBef>
                <a:spcPct val="0"/>
              </a:spcBef>
              <a:spcAft>
                <a:spcPct val="0"/>
              </a:spcAft>
              <a:defRPr sz="2000">
                <a:solidFill>
                  <a:srgbClr val="0000FF"/>
                </a:solidFill>
                <a:latin typeface="华文隶书" pitchFamily="2" charset="-122"/>
                <a:ea typeface="华文隶书" pitchFamily="2" charset="-122"/>
              </a:defRPr>
            </a:lvl3pPr>
            <a:lvl4pPr algn="l" rtl="0" eaLnBrk="0" fontAlgn="base" hangingPunct="0">
              <a:spcBef>
                <a:spcPct val="0"/>
              </a:spcBef>
              <a:spcAft>
                <a:spcPct val="0"/>
              </a:spcAft>
              <a:defRPr sz="2000">
                <a:solidFill>
                  <a:srgbClr val="0000FF"/>
                </a:solidFill>
                <a:latin typeface="华文隶书" pitchFamily="2" charset="-122"/>
                <a:ea typeface="华文隶书" pitchFamily="2" charset="-122"/>
              </a:defRPr>
            </a:lvl4pPr>
            <a:lvl5pPr algn="l" rtl="0" eaLnBrk="0" fontAlgn="base" hangingPunct="0">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400" b="1" dirty="0" smtClean="0">
                <a:latin typeface="+mn-ea"/>
                <a:ea typeface="+mn-ea"/>
              </a:rPr>
              <a:t>LALR</a:t>
            </a:r>
            <a:r>
              <a:rPr lang="zh-CN" altLang="en-US" sz="2400" b="1" dirty="0" smtClean="0">
                <a:latin typeface="+mn-ea"/>
                <a:ea typeface="+mn-ea"/>
              </a:rPr>
              <a:t>（</a:t>
            </a:r>
            <a:r>
              <a:rPr lang="en-US" altLang="zh-CN" sz="2400" b="1" dirty="0" smtClean="0">
                <a:latin typeface="+mn-ea"/>
                <a:ea typeface="+mn-ea"/>
              </a:rPr>
              <a:t>1</a:t>
            </a:r>
            <a:r>
              <a:rPr lang="zh-CN" altLang="en-US" sz="2400" b="1" dirty="0" smtClean="0">
                <a:latin typeface="+mn-ea"/>
                <a:ea typeface="+mn-ea"/>
              </a:rPr>
              <a:t>）合并同心项目可能引起的错误发现时间的推迟</a:t>
            </a:r>
            <a:endParaRPr lang="zh-CN" altLang="en-US" sz="2400" b="1" dirty="0">
              <a:latin typeface="+mn-ea"/>
              <a:ea typeface="+mn-ea"/>
            </a:endParaRPr>
          </a:p>
        </p:txBody>
      </p:sp>
      <p:sp>
        <p:nvSpPr>
          <p:cNvPr id="4" name="Text Box 8"/>
          <p:cNvSpPr txBox="1">
            <a:spLocks noChangeArrowheads="1"/>
          </p:cNvSpPr>
          <p:nvPr/>
        </p:nvSpPr>
        <p:spPr bwMode="auto">
          <a:xfrm>
            <a:off x="268520" y="2209531"/>
            <a:ext cx="4229100" cy="1323439"/>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r>
              <a:rPr lang="en-US" altLang="zh-CN" sz="2000" b="1" dirty="0">
                <a:latin typeface="Times New Roman" pitchFamily="18" charset="0"/>
              </a:rPr>
              <a:t>G[</a:t>
            </a:r>
            <a:r>
              <a:rPr lang="en-US" altLang="zh-CN" sz="2000" b="1" dirty="0">
                <a:solidFill>
                  <a:srgbClr val="FF00FF"/>
                </a:solidFill>
                <a:latin typeface="Times New Roman" pitchFamily="18" charset="0"/>
              </a:rPr>
              <a:t>S</a:t>
            </a:r>
            <a:r>
              <a:rPr lang="en-US" altLang="zh-CN" sz="2000" b="1" baseline="30000" dirty="0">
                <a:solidFill>
                  <a:srgbClr val="FF00FF"/>
                </a:solidFill>
                <a:latin typeface="Times New Roman" pitchFamily="18" charset="0"/>
              </a:rPr>
              <a:t>′</a:t>
            </a:r>
            <a:r>
              <a:rPr lang="en-US" altLang="zh-CN" sz="2000" b="1" dirty="0">
                <a:latin typeface="Times New Roman" pitchFamily="18" charset="0"/>
              </a:rPr>
              <a:t>]</a:t>
            </a:r>
            <a:r>
              <a:rPr lang="zh-CN" altLang="en-US" sz="2000" b="1" dirty="0">
                <a:latin typeface="Times New Roman" pitchFamily="18" charset="0"/>
              </a:rPr>
              <a:t>：（</a:t>
            </a:r>
            <a:r>
              <a:rPr lang="en-US" altLang="zh-CN" sz="2000" b="1" dirty="0">
                <a:latin typeface="Times New Roman" pitchFamily="18" charset="0"/>
              </a:rPr>
              <a:t>0</a:t>
            </a:r>
            <a:r>
              <a:rPr lang="zh-CN" altLang="en-US" sz="2000" b="1" dirty="0">
                <a:latin typeface="Times New Roman" pitchFamily="18" charset="0"/>
              </a:rPr>
              <a:t>） </a:t>
            </a:r>
            <a:r>
              <a:rPr lang="en-US" altLang="zh-CN" sz="2000" b="1" dirty="0">
                <a:solidFill>
                  <a:srgbClr val="FF00FF"/>
                </a:solidFill>
                <a:latin typeface="Times New Roman" pitchFamily="18" charset="0"/>
              </a:rPr>
              <a:t>S′→S</a:t>
            </a:r>
            <a:endParaRPr lang="en-US" altLang="zh-CN" sz="2000" b="1" dirty="0">
              <a:latin typeface="Times New Roman" pitchFamily="18" charset="0"/>
            </a:endParaRPr>
          </a:p>
          <a:p>
            <a:pPr algn="l"/>
            <a:r>
              <a:rPr lang="en-US" altLang="zh-CN" sz="2000" b="1" dirty="0">
                <a:latin typeface="Times New Roman" pitchFamily="18" charset="0"/>
              </a:rPr>
              <a:t>  </a:t>
            </a:r>
            <a:r>
              <a:rPr lang="en-US" altLang="zh-CN" sz="2000" b="1" dirty="0" smtClean="0">
                <a:latin typeface="Times New Roman" pitchFamily="18" charset="0"/>
              </a:rPr>
              <a:t>           </a:t>
            </a:r>
            <a:r>
              <a:rPr lang="zh-CN" altLang="en-US" sz="2000" b="1" dirty="0" smtClean="0">
                <a:latin typeface="Times New Roman" pitchFamily="18" charset="0"/>
              </a:rPr>
              <a:t>（</a:t>
            </a:r>
            <a:r>
              <a:rPr lang="en-US" altLang="zh-CN" sz="2000" b="1" dirty="0">
                <a:latin typeface="Times New Roman" pitchFamily="18" charset="0"/>
              </a:rPr>
              <a:t>1</a:t>
            </a:r>
            <a:r>
              <a:rPr lang="zh-CN" altLang="en-US" sz="2000" b="1" dirty="0">
                <a:latin typeface="Times New Roman" pitchFamily="18" charset="0"/>
              </a:rPr>
              <a:t>） </a:t>
            </a:r>
            <a:r>
              <a:rPr lang="en-US" altLang="zh-CN" sz="2000" b="1" dirty="0">
                <a:latin typeface="Times New Roman" pitchFamily="18" charset="0"/>
              </a:rPr>
              <a:t>S→BB</a:t>
            </a:r>
          </a:p>
          <a:p>
            <a:pPr algn="l"/>
            <a:r>
              <a:rPr lang="en-US" altLang="zh-CN" sz="2000" b="1" dirty="0">
                <a:latin typeface="Times New Roman" pitchFamily="18" charset="0"/>
              </a:rPr>
              <a:t> </a:t>
            </a:r>
            <a:r>
              <a:rPr lang="en-US" altLang="zh-CN" sz="2000" b="1" dirty="0" smtClean="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2</a:t>
            </a:r>
            <a:r>
              <a:rPr lang="zh-CN" altLang="en-US" sz="2000" b="1" dirty="0">
                <a:latin typeface="Times New Roman" pitchFamily="18" charset="0"/>
              </a:rPr>
              <a:t>） </a:t>
            </a:r>
            <a:r>
              <a:rPr lang="en-US" altLang="zh-CN" sz="2000" b="1" dirty="0" err="1">
                <a:latin typeface="Times New Roman" pitchFamily="18" charset="0"/>
              </a:rPr>
              <a:t>B→aB</a:t>
            </a:r>
            <a:endParaRPr lang="en-US" altLang="zh-CN" sz="2000" b="1" dirty="0">
              <a:latin typeface="Times New Roman" pitchFamily="18" charset="0"/>
            </a:endParaRPr>
          </a:p>
          <a:p>
            <a:pPr algn="l"/>
            <a:r>
              <a:rPr lang="en-US" altLang="zh-CN" sz="2000" b="1" dirty="0" smtClean="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3</a:t>
            </a:r>
            <a:r>
              <a:rPr lang="zh-CN" altLang="en-US" sz="2000" b="1" dirty="0">
                <a:latin typeface="Times New Roman" pitchFamily="18" charset="0"/>
              </a:rPr>
              <a:t>） </a:t>
            </a:r>
            <a:r>
              <a:rPr lang="en-US" altLang="zh-CN" sz="2000" b="1" dirty="0" err="1">
                <a:latin typeface="Times New Roman" pitchFamily="18" charset="0"/>
              </a:rPr>
              <a:t>B→b</a:t>
            </a:r>
            <a:r>
              <a:rPr lang="en-US" altLang="zh-CN" sz="2000" b="1" dirty="0">
                <a:latin typeface="Times New Roman" pitchFamily="18" charset="0"/>
              </a:rPr>
              <a:t> </a:t>
            </a:r>
          </a:p>
        </p:txBody>
      </p:sp>
      <p:sp>
        <p:nvSpPr>
          <p:cNvPr id="5" name="TextBox 4"/>
          <p:cNvSpPr txBox="1"/>
          <p:nvPr/>
        </p:nvSpPr>
        <p:spPr>
          <a:xfrm>
            <a:off x="304800" y="3733800"/>
            <a:ext cx="7315200" cy="1938992"/>
          </a:xfrm>
          <a:prstGeom prst="rect">
            <a:avLst/>
          </a:prstGeom>
          <a:noFill/>
        </p:spPr>
        <p:txBody>
          <a:bodyPr wrap="square" rtlCol="0">
            <a:spAutoFit/>
          </a:bodyPr>
          <a:lstStyle/>
          <a:p>
            <a:pPr algn="l"/>
            <a:r>
              <a:rPr lang="zh-CN" altLang="en-US" sz="2400" dirty="0" smtClean="0"/>
              <a:t>该文法识别的是正规式：</a:t>
            </a:r>
            <a:r>
              <a:rPr lang="en-US" altLang="zh-CN" sz="2400" dirty="0" smtClean="0"/>
              <a:t>a*</a:t>
            </a:r>
            <a:r>
              <a:rPr lang="en-US" altLang="zh-CN" sz="2400" dirty="0" err="1" smtClean="0"/>
              <a:t>ba</a:t>
            </a:r>
            <a:r>
              <a:rPr lang="en-US" altLang="zh-CN" sz="2400" dirty="0" smtClean="0"/>
              <a:t>*b</a:t>
            </a:r>
          </a:p>
          <a:p>
            <a:pPr algn="l"/>
            <a:r>
              <a:rPr lang="zh-CN" altLang="en-US" sz="2400" dirty="0" smtClean="0"/>
              <a:t>对于输入串</a:t>
            </a:r>
            <a:r>
              <a:rPr lang="en-US" altLang="zh-CN" sz="2400" dirty="0" err="1" smtClean="0"/>
              <a:t>ab</a:t>
            </a:r>
            <a:r>
              <a:rPr lang="zh-CN" altLang="en-US" sz="2400" dirty="0" smtClean="0"/>
              <a:t>，如果用</a:t>
            </a:r>
            <a:r>
              <a:rPr lang="en-US" altLang="zh-CN" sz="2400" dirty="0" smtClean="0"/>
              <a:t>LR</a:t>
            </a:r>
            <a:r>
              <a:rPr lang="zh-CN" altLang="en-US" sz="2400" dirty="0" smtClean="0"/>
              <a:t>（</a:t>
            </a:r>
            <a:r>
              <a:rPr lang="en-US" altLang="zh-CN" sz="2400" dirty="0" smtClean="0"/>
              <a:t>1</a:t>
            </a:r>
            <a:r>
              <a:rPr lang="zh-CN" altLang="en-US" sz="2400" dirty="0" smtClean="0"/>
              <a:t>）分析法，在分析栈为</a:t>
            </a:r>
            <a:r>
              <a:rPr lang="en-US" altLang="zh-CN" sz="2400" dirty="0" smtClean="0"/>
              <a:t>0# 3a 4b</a:t>
            </a:r>
            <a:r>
              <a:rPr lang="zh-CN" altLang="en-US" sz="2400" dirty="0" smtClean="0"/>
              <a:t>，输入栈是</a:t>
            </a:r>
            <a:r>
              <a:rPr lang="en-US" altLang="zh-CN" sz="2400" dirty="0" smtClean="0"/>
              <a:t>#</a:t>
            </a:r>
            <a:r>
              <a:rPr lang="zh-CN" altLang="en-US" sz="2400" dirty="0" smtClean="0"/>
              <a:t>时，出错！</a:t>
            </a:r>
            <a:endParaRPr lang="en-US" altLang="zh-CN" sz="2400" dirty="0" smtClean="0"/>
          </a:p>
          <a:p>
            <a:pPr algn="l"/>
            <a:r>
              <a:rPr lang="zh-CN" altLang="en-US" sz="2400" dirty="0"/>
              <a:t>而</a:t>
            </a:r>
            <a:r>
              <a:rPr lang="zh-CN" altLang="en-US" sz="2400" dirty="0" smtClean="0"/>
              <a:t>在</a:t>
            </a:r>
            <a:r>
              <a:rPr lang="en-US" altLang="zh-CN" sz="2400" dirty="0" smtClean="0"/>
              <a:t>LALR</a:t>
            </a:r>
            <a:r>
              <a:rPr lang="zh-CN" altLang="en-US" sz="2400" dirty="0" smtClean="0"/>
              <a:t>（</a:t>
            </a:r>
            <a:r>
              <a:rPr lang="en-US" altLang="zh-CN" sz="2400" dirty="0" smtClean="0"/>
              <a:t>1</a:t>
            </a:r>
            <a:r>
              <a:rPr lang="zh-CN" altLang="en-US" sz="2400" dirty="0" smtClean="0"/>
              <a:t>）分析时，分析栈为</a:t>
            </a:r>
            <a:r>
              <a:rPr lang="en-US" altLang="zh-CN" sz="2400" dirty="0" smtClean="0"/>
              <a:t>0# (3,6)a (4,7)b </a:t>
            </a:r>
            <a:r>
              <a:rPr lang="zh-CN" altLang="en-US" sz="2400" dirty="0" smtClean="0"/>
              <a:t>后不报错，继续规约</a:t>
            </a:r>
            <a:r>
              <a:rPr lang="en-US" altLang="zh-CN" sz="2400" dirty="0" smtClean="0"/>
              <a:t>2</a:t>
            </a:r>
            <a:r>
              <a:rPr lang="zh-CN" altLang="en-US" sz="2400" dirty="0" smtClean="0"/>
              <a:t>步以后才报错</a:t>
            </a:r>
            <a:endParaRPr lang="zh-CN" altLang="en-US" sz="2400" dirty="0"/>
          </a:p>
        </p:txBody>
      </p:sp>
      <p:sp>
        <p:nvSpPr>
          <p:cNvPr id="7" name="矩形 6"/>
          <p:cNvSpPr/>
          <p:nvPr/>
        </p:nvSpPr>
        <p:spPr>
          <a:xfrm>
            <a:off x="304800" y="985837"/>
            <a:ext cx="8624477" cy="1015663"/>
          </a:xfrm>
          <a:prstGeom prst="rect">
            <a:avLst/>
          </a:prstGeom>
        </p:spPr>
        <p:txBody>
          <a:bodyPr wrap="none">
            <a:spAutoFit/>
          </a:bodyPr>
          <a:lstStyle/>
          <a:p>
            <a:pPr algn="l"/>
            <a:r>
              <a:rPr lang="en-US" altLang="zh-CN" sz="2000" dirty="0" smtClean="0"/>
              <a:t>LALR</a:t>
            </a:r>
            <a:r>
              <a:rPr lang="zh-CN" altLang="en-US" sz="2000" dirty="0" smtClean="0"/>
              <a:t>（</a:t>
            </a:r>
            <a:r>
              <a:rPr lang="en-US" altLang="zh-CN" sz="2000" dirty="0" smtClean="0"/>
              <a:t>1</a:t>
            </a:r>
            <a:r>
              <a:rPr lang="zh-CN" altLang="en-US" sz="2000" dirty="0" smtClean="0"/>
              <a:t>）的分析表的规模比</a:t>
            </a:r>
            <a:r>
              <a:rPr lang="en-US" altLang="zh-CN" sz="2000" dirty="0" smtClean="0"/>
              <a:t>LR</a:t>
            </a:r>
            <a:r>
              <a:rPr lang="zh-CN" altLang="en-US" sz="2000" dirty="0" smtClean="0"/>
              <a:t>（</a:t>
            </a:r>
            <a:r>
              <a:rPr lang="en-US" altLang="zh-CN" sz="2000" dirty="0" smtClean="0"/>
              <a:t>1</a:t>
            </a:r>
            <a:r>
              <a:rPr lang="zh-CN" altLang="en-US" sz="2000" dirty="0" smtClean="0"/>
              <a:t>）小很多。</a:t>
            </a:r>
            <a:endParaRPr lang="en-US" altLang="zh-CN" sz="2000" dirty="0" smtClean="0"/>
          </a:p>
          <a:p>
            <a:pPr algn="l"/>
            <a:r>
              <a:rPr lang="zh-CN" altLang="en-US" sz="2000" dirty="0" smtClean="0"/>
              <a:t>比如</a:t>
            </a:r>
            <a:r>
              <a:rPr lang="en-US" altLang="zh-CN" sz="2000" dirty="0" smtClean="0"/>
              <a:t>Pascal</a:t>
            </a:r>
            <a:r>
              <a:rPr lang="zh-CN" altLang="en-US" sz="2000" dirty="0" smtClean="0"/>
              <a:t>语言，</a:t>
            </a:r>
            <a:r>
              <a:rPr lang="en-US" altLang="zh-CN" sz="2000" dirty="0" smtClean="0"/>
              <a:t>LALR</a:t>
            </a:r>
            <a:r>
              <a:rPr lang="zh-CN" altLang="en-US" sz="2000" dirty="0" smtClean="0"/>
              <a:t>（</a:t>
            </a:r>
            <a:r>
              <a:rPr lang="en-US" altLang="zh-CN" sz="2000" dirty="0" smtClean="0"/>
              <a:t>1</a:t>
            </a:r>
            <a:r>
              <a:rPr lang="zh-CN" altLang="en-US" sz="2000" dirty="0" smtClean="0"/>
              <a:t>）的状态只有几百个，而</a:t>
            </a:r>
            <a:r>
              <a:rPr lang="en-US" altLang="zh-CN" sz="2000" dirty="0" smtClean="0"/>
              <a:t>LR</a:t>
            </a:r>
            <a:r>
              <a:rPr lang="zh-CN" altLang="en-US" sz="2000" dirty="0" smtClean="0"/>
              <a:t>（</a:t>
            </a:r>
            <a:r>
              <a:rPr lang="en-US" altLang="zh-CN" sz="2000" dirty="0" smtClean="0"/>
              <a:t>1</a:t>
            </a:r>
            <a:r>
              <a:rPr lang="zh-CN" altLang="en-US" sz="2000" dirty="0" smtClean="0"/>
              <a:t>）的状态有几千</a:t>
            </a:r>
            <a:endParaRPr lang="en-US" altLang="zh-CN" sz="2000" dirty="0" smtClean="0"/>
          </a:p>
          <a:p>
            <a:pPr algn="l"/>
            <a:r>
              <a:rPr lang="zh-CN" altLang="en-US" sz="2000" dirty="0" smtClean="0"/>
              <a:t>个，但合并可能带来报错的延迟！</a:t>
            </a:r>
            <a:endParaRPr lang="zh-CN" altLang="en-US" sz="2000" dirty="0"/>
          </a:p>
        </p:txBody>
      </p:sp>
    </p:spTree>
    <p:extLst>
      <p:ext uri="{BB962C8B-B14F-4D97-AF65-F5344CB8AC3E}">
        <p14:creationId xmlns:p14="http://schemas.microsoft.com/office/powerpoint/2010/main" val="3220326050"/>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152400" y="381000"/>
            <a:ext cx="7772400" cy="609600"/>
          </a:xfrm>
        </p:spPr>
        <p:txBody>
          <a:bodyPr/>
          <a:lstStyle/>
          <a:p>
            <a:r>
              <a:rPr lang="zh-CN" altLang="en-US" sz="3200" b="1" dirty="0">
                <a:latin typeface="+mn-ea"/>
                <a:ea typeface="+mn-ea"/>
              </a:rPr>
              <a:t>移进</a:t>
            </a:r>
            <a:r>
              <a:rPr lang="zh-CN" altLang="en-US" sz="3200" b="1" dirty="0">
                <a:latin typeface="+mn-ea"/>
                <a:ea typeface="+mn-ea"/>
                <a:sym typeface="Symbol" pitchFamily="18" charset="2"/>
              </a:rPr>
              <a:t></a:t>
            </a:r>
            <a:r>
              <a:rPr lang="zh-CN" altLang="en-US" sz="3200" b="1" dirty="0">
                <a:latin typeface="+mn-ea"/>
                <a:ea typeface="+mn-ea"/>
              </a:rPr>
              <a:t>归约分析的</a:t>
            </a:r>
            <a:r>
              <a:rPr lang="zh-CN" altLang="en-US" sz="3200" b="1" dirty="0" smtClean="0">
                <a:latin typeface="+mn-ea"/>
                <a:ea typeface="+mn-ea"/>
              </a:rPr>
              <a:t>冲突理解</a:t>
            </a:r>
            <a:endParaRPr lang="zh-CN" altLang="en-US" sz="3200" b="1" dirty="0">
              <a:latin typeface="+mn-ea"/>
              <a:ea typeface="+mn-ea"/>
            </a:endParaRPr>
          </a:p>
        </p:txBody>
      </p:sp>
      <p:sp>
        <p:nvSpPr>
          <p:cNvPr id="728067" name="Rectangle 3"/>
          <p:cNvSpPr>
            <a:spLocks noGrp="1" noChangeArrowheads="1"/>
          </p:cNvSpPr>
          <p:nvPr>
            <p:ph type="body" idx="1"/>
          </p:nvPr>
        </p:nvSpPr>
        <p:spPr>
          <a:xfrm>
            <a:off x="304800" y="990600"/>
            <a:ext cx="8534400" cy="5715000"/>
          </a:xfrm>
          <a:noFill/>
          <a:ln/>
        </p:spPr>
        <p:txBody>
          <a:bodyPr/>
          <a:lstStyle/>
          <a:p>
            <a:pPr>
              <a:spcBef>
                <a:spcPct val="0"/>
              </a:spcBef>
            </a:pPr>
            <a:r>
              <a:rPr lang="zh-CN" altLang="en-US" sz="2000" dirty="0" smtClean="0">
                <a:latin typeface="微软雅黑" pitchFamily="34" charset="-122"/>
                <a:ea typeface="微软雅黑" pitchFamily="34" charset="-122"/>
              </a:rPr>
              <a:t>移</a:t>
            </a:r>
            <a:r>
              <a:rPr lang="zh-CN" altLang="en-US" sz="2000" dirty="0">
                <a:latin typeface="微软雅黑" pitchFamily="34" charset="-122"/>
                <a:ea typeface="微软雅黑" pitchFamily="34" charset="-122"/>
              </a:rPr>
              <a:t>进</a:t>
            </a:r>
            <a:r>
              <a:rPr lang="zh-CN" altLang="en-US" sz="2000" dirty="0">
                <a:latin typeface="微软雅黑" pitchFamily="34" charset="-122"/>
                <a:ea typeface="微软雅黑" pitchFamily="34" charset="-122"/>
                <a:sym typeface="Symbol" pitchFamily="18" charset="2"/>
              </a:rPr>
              <a:t></a:t>
            </a:r>
            <a:r>
              <a:rPr lang="zh-CN" altLang="en-US" sz="2000" dirty="0">
                <a:latin typeface="微软雅黑" pitchFamily="34" charset="-122"/>
                <a:ea typeface="微软雅黑" pitchFamily="34" charset="-122"/>
              </a:rPr>
              <a:t>归约</a:t>
            </a:r>
            <a:r>
              <a:rPr lang="zh-CN" altLang="en-US" sz="2000" dirty="0" smtClean="0">
                <a:latin typeface="微软雅黑" pitchFamily="34" charset="-122"/>
                <a:ea typeface="微软雅黑" pitchFamily="34" charset="-122"/>
              </a:rPr>
              <a:t>冲突例</a:t>
            </a:r>
            <a:endParaRPr lang="zh-CN" altLang="en-US" sz="2000" dirty="0">
              <a:latin typeface="微软雅黑" pitchFamily="34" charset="-122"/>
              <a:ea typeface="微软雅黑" pitchFamily="34" charset="-122"/>
            </a:endParaRPr>
          </a:p>
          <a:p>
            <a:pPr algn="just">
              <a:spcBef>
                <a:spcPct val="0"/>
              </a:spcBef>
              <a:buFontTx/>
              <a:buNone/>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stmt</a:t>
            </a:r>
            <a:r>
              <a:rPr lang="en-US" altLang="zh-CN" sz="2000" dirty="0">
                <a:latin typeface="微软雅黑" pitchFamily="34" charset="-122"/>
                <a:ea typeface="微软雅黑" pitchFamily="34" charset="-122"/>
              </a:rPr>
              <a:t> </a:t>
            </a:r>
            <a:r>
              <a:rPr lang="en-US" altLang="zh-CN" sz="2000" dirty="0">
                <a:latin typeface="微软雅黑" pitchFamily="34" charset="-122"/>
                <a:ea typeface="微软雅黑" pitchFamily="34" charset="-122"/>
                <a:sym typeface="Symbol" pitchFamily="18" charset="2"/>
              </a:rPr>
              <a:t></a:t>
            </a:r>
            <a:r>
              <a:rPr lang="en-US" altLang="zh-CN" sz="2000" dirty="0">
                <a:latin typeface="微软雅黑" pitchFamily="34" charset="-122"/>
                <a:ea typeface="微软雅黑" pitchFamily="34" charset="-122"/>
              </a:rPr>
              <a:t> if </a:t>
            </a:r>
            <a:r>
              <a:rPr lang="en-US" altLang="zh-CN" sz="2000" dirty="0" err="1">
                <a:latin typeface="微软雅黑" pitchFamily="34" charset="-122"/>
                <a:ea typeface="微软雅黑" pitchFamily="34" charset="-122"/>
              </a:rPr>
              <a:t>expr</a:t>
            </a:r>
            <a:r>
              <a:rPr lang="en-US" altLang="zh-CN" sz="2000" dirty="0">
                <a:latin typeface="微软雅黑" pitchFamily="34" charset="-122"/>
                <a:ea typeface="微软雅黑" pitchFamily="34" charset="-122"/>
              </a:rPr>
              <a:t> then </a:t>
            </a:r>
            <a:r>
              <a:rPr lang="en-US" altLang="zh-CN" sz="2000" dirty="0" err="1">
                <a:latin typeface="微软雅黑" pitchFamily="34" charset="-122"/>
                <a:ea typeface="微软雅黑" pitchFamily="34" charset="-122"/>
              </a:rPr>
              <a:t>stmt</a:t>
            </a:r>
            <a:endParaRPr lang="en-US" altLang="zh-CN" sz="2000" dirty="0">
              <a:latin typeface="微软雅黑" pitchFamily="34" charset="-122"/>
              <a:ea typeface="微软雅黑" pitchFamily="34" charset="-122"/>
            </a:endParaRPr>
          </a:p>
          <a:p>
            <a:pPr algn="just">
              <a:spcBef>
                <a:spcPct val="0"/>
              </a:spcBef>
              <a:buFontTx/>
              <a:buNone/>
            </a:pP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r>
              <a:rPr lang="en-US" altLang="zh-CN" sz="2000" dirty="0">
                <a:latin typeface="微软雅黑" pitchFamily="34" charset="-122"/>
                <a:ea typeface="微软雅黑" pitchFamily="34" charset="-122"/>
              </a:rPr>
              <a:t>| if </a:t>
            </a:r>
            <a:r>
              <a:rPr lang="en-US" altLang="zh-CN" sz="2000" dirty="0" err="1">
                <a:latin typeface="微软雅黑" pitchFamily="34" charset="-122"/>
                <a:ea typeface="微软雅黑" pitchFamily="34" charset="-122"/>
              </a:rPr>
              <a:t>expr</a:t>
            </a:r>
            <a:r>
              <a:rPr lang="en-US" altLang="zh-CN" sz="2000" dirty="0">
                <a:latin typeface="微软雅黑" pitchFamily="34" charset="-122"/>
                <a:ea typeface="微软雅黑" pitchFamily="34" charset="-122"/>
              </a:rPr>
              <a:t> then </a:t>
            </a:r>
            <a:r>
              <a:rPr lang="en-US" altLang="zh-CN" sz="2000" dirty="0" err="1">
                <a:latin typeface="微软雅黑" pitchFamily="34" charset="-122"/>
                <a:ea typeface="微软雅黑" pitchFamily="34" charset="-122"/>
              </a:rPr>
              <a:t>stmt</a:t>
            </a:r>
            <a:r>
              <a:rPr lang="en-US" altLang="zh-CN" sz="2000" dirty="0">
                <a:latin typeface="微软雅黑" pitchFamily="34" charset="-122"/>
                <a:ea typeface="微软雅黑" pitchFamily="34" charset="-122"/>
              </a:rPr>
              <a:t> else </a:t>
            </a:r>
            <a:r>
              <a:rPr lang="en-US" altLang="zh-CN" sz="2000" dirty="0" err="1">
                <a:latin typeface="微软雅黑" pitchFamily="34" charset="-122"/>
                <a:ea typeface="微软雅黑" pitchFamily="34" charset="-122"/>
              </a:rPr>
              <a:t>stmt</a:t>
            </a:r>
            <a:endParaRPr lang="en-US" altLang="zh-CN" sz="2000" dirty="0">
              <a:latin typeface="微软雅黑" pitchFamily="34" charset="-122"/>
              <a:ea typeface="微软雅黑" pitchFamily="34" charset="-122"/>
            </a:endParaRPr>
          </a:p>
          <a:p>
            <a:pPr algn="just">
              <a:spcBef>
                <a:spcPct val="0"/>
              </a:spcBef>
              <a:buFontTx/>
              <a:buNone/>
            </a:pP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other</a:t>
            </a:r>
          </a:p>
          <a:p>
            <a:pPr algn="just">
              <a:spcBef>
                <a:spcPct val="0"/>
              </a:spcBef>
              <a:buFontTx/>
              <a:buNone/>
            </a:pPr>
            <a:endParaRPr lang="en-US" altLang="zh-CN" sz="2000" dirty="0">
              <a:latin typeface="微软雅黑" pitchFamily="34" charset="-122"/>
              <a:ea typeface="微软雅黑" pitchFamily="34" charset="-122"/>
            </a:endParaRPr>
          </a:p>
          <a:p>
            <a:pPr algn="just">
              <a:spcBef>
                <a:spcPct val="0"/>
              </a:spcBef>
              <a:buFontTx/>
              <a:buNone/>
            </a:pPr>
            <a:r>
              <a:rPr lang="zh-CN" altLang="en-US" sz="2000" dirty="0">
                <a:latin typeface="微软雅黑" pitchFamily="34" charset="-122"/>
                <a:ea typeface="微软雅黑" pitchFamily="34" charset="-122"/>
              </a:rPr>
              <a:t>	如果移</a:t>
            </a:r>
            <a:r>
              <a:rPr lang="zh-CN" altLang="en-US" sz="2000" dirty="0" smtClean="0">
                <a:latin typeface="微软雅黑" pitchFamily="34" charset="-122"/>
                <a:ea typeface="微软雅黑" pitchFamily="34" charset="-122"/>
              </a:rPr>
              <a:t>进 </a:t>
            </a:r>
            <a:r>
              <a:rPr lang="zh-CN" altLang="en-US" sz="2000" dirty="0" smtClean="0">
                <a:latin typeface="微软雅黑" pitchFamily="34" charset="-122"/>
                <a:ea typeface="微软雅黑" pitchFamily="34" charset="-122"/>
                <a:sym typeface="Symbol" pitchFamily="18" charset="2"/>
              </a:rPr>
              <a:t> </a:t>
            </a:r>
            <a:r>
              <a:rPr lang="zh-CN" altLang="en-US" sz="2000" dirty="0" smtClean="0">
                <a:latin typeface="微软雅黑" pitchFamily="34" charset="-122"/>
                <a:ea typeface="微软雅黑" pitchFamily="34" charset="-122"/>
              </a:rPr>
              <a:t>归约</a:t>
            </a:r>
            <a:r>
              <a:rPr lang="zh-CN" altLang="en-US" sz="2000" dirty="0">
                <a:latin typeface="微软雅黑" pitchFamily="34" charset="-122"/>
                <a:ea typeface="微软雅黑" pitchFamily="34" charset="-122"/>
              </a:rPr>
              <a:t>分析器处于格局</a:t>
            </a:r>
          </a:p>
          <a:p>
            <a:pPr algn="just">
              <a:spcBef>
                <a:spcPct val="0"/>
              </a:spcBef>
              <a:buFontTx/>
              <a:buNone/>
            </a:pPr>
            <a:r>
              <a:rPr lang="zh-CN" altLang="en-US"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    栈</a:t>
            </a:r>
            <a:r>
              <a:rPr lang="zh-CN" altLang="en-US"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   </a:t>
            </a:r>
            <a:r>
              <a:rPr lang="zh-CN" altLang="en-US"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             输入</a:t>
            </a:r>
            <a:endParaRPr lang="zh-CN" altLang="en-US" sz="2000" dirty="0">
              <a:latin typeface="微软雅黑" pitchFamily="34" charset="-122"/>
              <a:ea typeface="微软雅黑" pitchFamily="34" charset="-122"/>
            </a:endParaRPr>
          </a:p>
          <a:p>
            <a:pPr>
              <a:spcBef>
                <a:spcPct val="0"/>
              </a:spcBef>
              <a:buNone/>
            </a:pPr>
            <a:r>
              <a:rPr lang="zh-CN" altLang="en-US" sz="2000" dirty="0">
                <a:latin typeface="微软雅黑" pitchFamily="34" charset="-122"/>
                <a:ea typeface="微软雅黑" pitchFamily="34" charset="-122"/>
              </a:rPr>
              <a:t>	</a:t>
            </a:r>
            <a:r>
              <a:rPr lang="zh-CN" altLang="en-US" sz="2000" dirty="0">
                <a:solidFill>
                  <a:srgbClr val="FF0000"/>
                </a:solidFill>
                <a:latin typeface="微软雅黑" pitchFamily="34" charset="-122"/>
                <a:ea typeface="微软雅黑" pitchFamily="34" charset="-122"/>
              </a:rPr>
              <a:t>	… </a:t>
            </a:r>
            <a:r>
              <a:rPr lang="en-US" altLang="zh-CN" sz="2000" dirty="0">
                <a:solidFill>
                  <a:srgbClr val="FF0000"/>
                </a:solidFill>
                <a:latin typeface="微软雅黑" pitchFamily="34" charset="-122"/>
                <a:ea typeface="微软雅黑" pitchFamily="34" charset="-122"/>
              </a:rPr>
              <a:t>if </a:t>
            </a:r>
            <a:r>
              <a:rPr lang="en-US" altLang="zh-CN" sz="2000" dirty="0" err="1">
                <a:solidFill>
                  <a:srgbClr val="FF0000"/>
                </a:solidFill>
                <a:latin typeface="微软雅黑" pitchFamily="34" charset="-122"/>
                <a:ea typeface="微软雅黑" pitchFamily="34" charset="-122"/>
              </a:rPr>
              <a:t>expr</a:t>
            </a:r>
            <a:r>
              <a:rPr lang="en-US" altLang="zh-CN" sz="2000" dirty="0">
                <a:solidFill>
                  <a:srgbClr val="FF0000"/>
                </a:solidFill>
                <a:latin typeface="微软雅黑" pitchFamily="34" charset="-122"/>
                <a:ea typeface="微软雅黑" pitchFamily="34" charset="-122"/>
              </a:rPr>
              <a:t> then </a:t>
            </a:r>
            <a:r>
              <a:rPr lang="en-US" altLang="zh-CN" sz="2000" dirty="0" err="1" smtClean="0">
                <a:solidFill>
                  <a:srgbClr val="FF0000"/>
                </a:solidFill>
                <a:latin typeface="微软雅黑" pitchFamily="34" charset="-122"/>
                <a:ea typeface="微软雅黑" pitchFamily="34" charset="-122"/>
              </a:rPr>
              <a:t>stmt</a:t>
            </a:r>
            <a:r>
              <a:rPr lang="en-US" altLang="zh-CN" sz="2000" dirty="0" smtClean="0">
                <a:solidFill>
                  <a:srgbClr val="FF0000"/>
                </a:solidFill>
                <a:latin typeface="微软雅黑" pitchFamily="34" charset="-122"/>
                <a:ea typeface="微软雅黑" pitchFamily="34" charset="-122"/>
              </a:rPr>
              <a:t>   </a:t>
            </a:r>
            <a:r>
              <a:rPr lang="en-US" altLang="zh-CN" sz="2000" dirty="0">
                <a:solidFill>
                  <a:srgbClr val="FF0000"/>
                </a:solidFill>
                <a:latin typeface="微软雅黑" pitchFamily="34" charset="-122"/>
                <a:ea typeface="微软雅黑" pitchFamily="34" charset="-122"/>
              </a:rPr>
              <a:t>	else … $ </a:t>
            </a:r>
            <a:endParaRPr lang="en-US" altLang="zh-CN" sz="2000" dirty="0" smtClean="0">
              <a:solidFill>
                <a:srgbClr val="FF0000"/>
              </a:solidFill>
              <a:latin typeface="微软雅黑" pitchFamily="34" charset="-122"/>
              <a:ea typeface="微软雅黑" pitchFamily="34" charset="-122"/>
            </a:endParaRPr>
          </a:p>
          <a:p>
            <a:pPr>
              <a:spcBef>
                <a:spcPct val="0"/>
              </a:spcBef>
            </a:pPr>
            <a:r>
              <a:rPr lang="zh-CN" altLang="en-US" sz="2000" dirty="0">
                <a:latin typeface="微软雅黑" pitchFamily="34" charset="-122"/>
                <a:ea typeface="微软雅黑" pitchFamily="34" charset="-122"/>
              </a:rPr>
              <a:t>归约</a:t>
            </a:r>
            <a:r>
              <a:rPr lang="zh-CN" altLang="en-US" sz="2000" dirty="0">
                <a:latin typeface="微软雅黑" pitchFamily="34" charset="-122"/>
                <a:ea typeface="微软雅黑" pitchFamily="34" charset="-122"/>
                <a:sym typeface="Symbol" pitchFamily="18" charset="2"/>
              </a:rPr>
              <a:t></a:t>
            </a:r>
            <a:r>
              <a:rPr lang="zh-CN" altLang="en-US" sz="2000" dirty="0">
                <a:latin typeface="微软雅黑" pitchFamily="34" charset="-122"/>
                <a:ea typeface="微软雅黑" pitchFamily="34" charset="-122"/>
              </a:rPr>
              <a:t>归约冲突</a:t>
            </a:r>
          </a:p>
          <a:p>
            <a:pPr algn="just">
              <a:spcBef>
                <a:spcPct val="0"/>
              </a:spcBef>
              <a:buFontTx/>
              <a:buNone/>
            </a:pPr>
            <a:r>
              <a:rPr lang="en-US" altLang="zh-CN" sz="2000" dirty="0" err="1">
                <a:latin typeface="微软雅黑" pitchFamily="34" charset="-122"/>
                <a:ea typeface="微软雅黑" pitchFamily="34" charset="-122"/>
              </a:rPr>
              <a:t>stmt</a:t>
            </a: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sym typeface="Symbol" pitchFamily="18" charset="2"/>
              </a:rPr>
              <a:t>          </a:t>
            </a:r>
            <a:r>
              <a:rPr lang="en-US" altLang="zh-CN" sz="2000" dirty="0" smtClean="0">
                <a:latin typeface="微软雅黑" pitchFamily="34" charset="-122"/>
                <a:ea typeface="微软雅黑" pitchFamily="34" charset="-122"/>
              </a:rPr>
              <a:t> </a:t>
            </a:r>
            <a:r>
              <a:rPr lang="en-US" altLang="zh-CN" sz="2000" dirty="0">
                <a:latin typeface="微软雅黑" pitchFamily="34" charset="-122"/>
                <a:ea typeface="微软雅黑" pitchFamily="34" charset="-122"/>
              </a:rPr>
              <a:t>id (</a:t>
            </a:r>
            <a:r>
              <a:rPr lang="en-US" altLang="zh-CN" sz="2000" dirty="0" err="1">
                <a:latin typeface="微软雅黑" pitchFamily="34" charset="-122"/>
                <a:ea typeface="微软雅黑" pitchFamily="34" charset="-122"/>
              </a:rPr>
              <a:t>parameter_list</a:t>
            </a:r>
            <a:r>
              <a:rPr lang="en-US" altLang="zh-CN" sz="2000" dirty="0">
                <a:latin typeface="微软雅黑" pitchFamily="34" charset="-122"/>
                <a:ea typeface="微软雅黑" pitchFamily="34" charset="-122"/>
              </a:rPr>
              <a:t>) | </a:t>
            </a:r>
            <a:r>
              <a:rPr lang="en-US" altLang="zh-CN" sz="2000" dirty="0" err="1">
                <a:latin typeface="微软雅黑" pitchFamily="34" charset="-122"/>
                <a:ea typeface="微软雅黑" pitchFamily="34" charset="-122"/>
              </a:rPr>
              <a:t>expr</a:t>
            </a:r>
            <a:r>
              <a:rPr lang="en-US" altLang="zh-CN" sz="2000" dirty="0">
                <a:latin typeface="微软雅黑" pitchFamily="34" charset="-122"/>
                <a:ea typeface="微软雅黑" pitchFamily="34" charset="-122"/>
              </a:rPr>
              <a:t> := </a:t>
            </a:r>
            <a:r>
              <a:rPr lang="en-US" altLang="zh-CN" sz="2000" dirty="0" err="1">
                <a:latin typeface="微软雅黑" pitchFamily="34" charset="-122"/>
                <a:ea typeface="微软雅黑" pitchFamily="34" charset="-122"/>
              </a:rPr>
              <a:t>expr</a:t>
            </a:r>
            <a:endParaRPr lang="en-US" altLang="zh-CN" sz="2000" dirty="0">
              <a:latin typeface="微软雅黑" pitchFamily="34" charset="-122"/>
              <a:ea typeface="微软雅黑" pitchFamily="34" charset="-122"/>
            </a:endParaRPr>
          </a:p>
          <a:p>
            <a:pPr algn="just">
              <a:spcBef>
                <a:spcPct val="0"/>
              </a:spcBef>
              <a:buFontTx/>
              <a:buNone/>
            </a:pPr>
            <a:r>
              <a:rPr lang="en-US" altLang="zh-CN" sz="2000" dirty="0" err="1">
                <a:latin typeface="微软雅黑" pitchFamily="34" charset="-122"/>
                <a:ea typeface="微软雅黑" pitchFamily="34" charset="-122"/>
              </a:rPr>
              <a:t>parameter_list</a:t>
            </a: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sym typeface="Symbol" pitchFamily="18" charset="2"/>
              </a:rPr>
              <a:t></a:t>
            </a:r>
            <a:r>
              <a:rPr lang="en-US" altLang="zh-CN" sz="2000" dirty="0" err="1" smtClean="0">
                <a:latin typeface="微软雅黑" pitchFamily="34" charset="-122"/>
                <a:ea typeface="微软雅黑" pitchFamily="34" charset="-122"/>
              </a:rPr>
              <a:t>parameter_list</a:t>
            </a:r>
            <a:r>
              <a:rPr lang="en-US" altLang="zh-CN" sz="2000" dirty="0">
                <a:latin typeface="微软雅黑" pitchFamily="34" charset="-122"/>
                <a:ea typeface="微软雅黑" pitchFamily="34" charset="-122"/>
              </a:rPr>
              <a:t>, parameter </a:t>
            </a:r>
            <a:r>
              <a:rPr lang="en-US" altLang="zh-CN" sz="2000" dirty="0" smtClean="0">
                <a:latin typeface="微软雅黑" pitchFamily="34" charset="-122"/>
                <a:ea typeface="微软雅黑" pitchFamily="34" charset="-122"/>
              </a:rPr>
              <a:t>|parameter</a:t>
            </a:r>
            <a:endParaRPr lang="en-US" altLang="zh-CN" sz="2000" dirty="0">
              <a:latin typeface="微软雅黑" pitchFamily="34" charset="-122"/>
              <a:ea typeface="微软雅黑" pitchFamily="34" charset="-122"/>
            </a:endParaRPr>
          </a:p>
          <a:p>
            <a:pPr algn="just">
              <a:spcBef>
                <a:spcPct val="0"/>
              </a:spcBef>
              <a:buFontTx/>
              <a:buNone/>
            </a:pPr>
            <a:r>
              <a:rPr lang="en-US" altLang="zh-CN" sz="2000" dirty="0">
                <a:latin typeface="微软雅黑" pitchFamily="34" charset="-122"/>
                <a:ea typeface="微软雅黑" pitchFamily="34" charset="-122"/>
              </a:rPr>
              <a:t>parameter </a:t>
            </a:r>
            <a:r>
              <a:rPr lang="en-US" altLang="zh-CN" sz="2000" dirty="0">
                <a:latin typeface="微软雅黑" pitchFamily="34" charset="-122"/>
                <a:ea typeface="微软雅黑" pitchFamily="34" charset="-122"/>
                <a:sym typeface="Symbol" pitchFamily="18" charset="2"/>
              </a:rPr>
              <a:t></a:t>
            </a:r>
            <a:r>
              <a:rPr lang="en-US" altLang="zh-CN" sz="2000" dirty="0">
                <a:latin typeface="微软雅黑" pitchFamily="34" charset="-122"/>
                <a:ea typeface="微软雅黑" pitchFamily="34" charset="-122"/>
              </a:rPr>
              <a:t> id</a:t>
            </a:r>
          </a:p>
          <a:p>
            <a:pPr algn="just">
              <a:spcBef>
                <a:spcPct val="0"/>
              </a:spcBef>
              <a:buFontTx/>
              <a:buNone/>
            </a:pPr>
            <a:r>
              <a:rPr lang="en-US" altLang="zh-CN" sz="2000" dirty="0" err="1">
                <a:latin typeface="微软雅黑" pitchFamily="34" charset="-122"/>
                <a:ea typeface="微软雅黑" pitchFamily="34" charset="-122"/>
              </a:rPr>
              <a:t>expr</a:t>
            </a:r>
            <a:r>
              <a:rPr lang="en-US" altLang="zh-CN" sz="2000" dirty="0">
                <a:latin typeface="微软雅黑" pitchFamily="34" charset="-122"/>
                <a:ea typeface="微软雅黑" pitchFamily="34" charset="-122"/>
              </a:rPr>
              <a:t> </a:t>
            </a:r>
            <a:r>
              <a:rPr lang="en-US" altLang="zh-CN" sz="2000" dirty="0">
                <a:latin typeface="微软雅黑" pitchFamily="34" charset="-122"/>
                <a:ea typeface="微软雅黑" pitchFamily="34" charset="-122"/>
                <a:sym typeface="Symbol" pitchFamily="18" charset="2"/>
              </a:rPr>
              <a:t></a:t>
            </a:r>
            <a:r>
              <a:rPr lang="en-US" altLang="zh-CN" sz="2000" dirty="0">
                <a:latin typeface="微软雅黑" pitchFamily="34" charset="-122"/>
                <a:ea typeface="微软雅黑" pitchFamily="34" charset="-122"/>
              </a:rPr>
              <a:t> id (</a:t>
            </a:r>
            <a:r>
              <a:rPr lang="en-US" altLang="zh-CN" sz="2000" dirty="0" err="1">
                <a:latin typeface="微软雅黑" pitchFamily="34" charset="-122"/>
                <a:ea typeface="微软雅黑" pitchFamily="34" charset="-122"/>
              </a:rPr>
              <a:t>expr_list</a:t>
            </a: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|id</a:t>
            </a:r>
            <a:endParaRPr lang="en-US" altLang="zh-CN" sz="2000" dirty="0">
              <a:latin typeface="微软雅黑" pitchFamily="34" charset="-122"/>
              <a:ea typeface="微软雅黑" pitchFamily="34" charset="-122"/>
            </a:endParaRPr>
          </a:p>
          <a:p>
            <a:pPr algn="just">
              <a:spcBef>
                <a:spcPct val="0"/>
              </a:spcBef>
              <a:buFontTx/>
              <a:buNone/>
            </a:pPr>
            <a:r>
              <a:rPr lang="en-US" altLang="zh-CN" sz="2000" dirty="0" err="1">
                <a:latin typeface="微软雅黑" pitchFamily="34" charset="-122"/>
                <a:ea typeface="微软雅黑" pitchFamily="34" charset="-122"/>
              </a:rPr>
              <a:t>expr_list</a:t>
            </a:r>
            <a:r>
              <a:rPr lang="en-US" altLang="zh-CN" sz="2000" dirty="0">
                <a:latin typeface="微软雅黑" pitchFamily="34" charset="-122"/>
                <a:ea typeface="微软雅黑" pitchFamily="34" charset="-122"/>
              </a:rPr>
              <a:t> </a:t>
            </a:r>
            <a:r>
              <a:rPr lang="en-US" altLang="zh-CN" sz="2000" dirty="0">
                <a:latin typeface="微软雅黑" pitchFamily="34" charset="-122"/>
                <a:ea typeface="微软雅黑" pitchFamily="34" charset="-122"/>
                <a:sym typeface="Symbol" pitchFamily="18" charset="2"/>
              </a:rPr>
              <a: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expr_list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expr</a:t>
            </a:r>
            <a:r>
              <a:rPr lang="en-US" altLang="zh-CN" sz="2000" dirty="0">
                <a:latin typeface="微软雅黑" pitchFamily="34" charset="-122"/>
                <a:ea typeface="微软雅黑" pitchFamily="34" charset="-122"/>
              </a:rPr>
              <a:t> | </a:t>
            </a:r>
            <a:r>
              <a:rPr lang="en-US" altLang="zh-CN" sz="2000" dirty="0" err="1" smtClean="0">
                <a:latin typeface="微软雅黑" pitchFamily="34" charset="-122"/>
                <a:ea typeface="微软雅黑" pitchFamily="34" charset="-122"/>
              </a:rPr>
              <a:t>expr</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2931924614"/>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723E5CA6-ED19-48EE-97A4-262C262D394B}" type="slidenum">
              <a:rPr lang="en-US" altLang="zh-CN"/>
              <a:pPr/>
              <a:t>4</a:t>
            </a:fld>
            <a:endParaRPr lang="en-US" altLang="zh-CN"/>
          </a:p>
        </p:txBody>
      </p:sp>
      <p:grpSp>
        <p:nvGrpSpPr>
          <p:cNvPr id="8195" name="Group 42"/>
          <p:cNvGrpSpPr>
            <a:grpSpLocks/>
          </p:cNvGrpSpPr>
          <p:nvPr/>
        </p:nvGrpSpPr>
        <p:grpSpPr bwMode="auto">
          <a:xfrm>
            <a:off x="2163763" y="5329238"/>
            <a:ext cx="6280150" cy="695325"/>
            <a:chOff x="1363" y="3357"/>
            <a:chExt cx="3956" cy="438"/>
          </a:xfrm>
        </p:grpSpPr>
        <p:sp>
          <p:nvSpPr>
            <p:cNvPr id="8229" name="Rectangle 38"/>
            <p:cNvSpPr>
              <a:spLocks noChangeArrowheads="1"/>
            </p:cNvSpPr>
            <p:nvPr/>
          </p:nvSpPr>
          <p:spPr bwMode="auto">
            <a:xfrm>
              <a:off x="1363" y="3357"/>
              <a:ext cx="3915" cy="438"/>
            </a:xfrm>
            <a:prstGeom prst="rect">
              <a:avLst/>
            </a:prstGeom>
            <a:solidFill>
              <a:schemeClr val="accent1">
                <a:alpha val="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 name="Rectangle 8"/>
            <p:cNvSpPr>
              <a:spLocks noChangeArrowheads="1"/>
            </p:cNvSpPr>
            <p:nvPr/>
          </p:nvSpPr>
          <p:spPr bwMode="auto">
            <a:xfrm>
              <a:off x="1383" y="3385"/>
              <a:ext cx="393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76250" algn="l">
                <a:defRPr/>
              </a:pPr>
              <a:r>
                <a:rPr lang="zh-CN" altLang="en-US" b="1" dirty="0">
                  <a:latin typeface="Times New Roman" pitchFamily="18" charset="0"/>
                </a:rPr>
                <a:t>寻找</a:t>
              </a:r>
              <a:r>
                <a:rPr lang="zh-CN" altLang="en-US" b="1" dirty="0" smtClean="0">
                  <a:latin typeface="Times New Roman" pitchFamily="18" charset="0"/>
                </a:rPr>
                <a:t>句柄时根据</a:t>
              </a:r>
              <a:r>
                <a:rPr lang="zh-CN" altLang="en-US" b="1" dirty="0">
                  <a:latin typeface="Times New Roman" pitchFamily="18" charset="0"/>
                </a:rPr>
                <a:t>向右查看输入串的</a:t>
              </a:r>
              <a:r>
                <a:rPr lang="en-US" altLang="zh-CN" b="1" dirty="0">
                  <a:latin typeface="Times New Roman" pitchFamily="18" charset="0"/>
                </a:rPr>
                <a:t>K</a:t>
              </a:r>
              <a:r>
                <a:rPr lang="zh-CN" altLang="en-US" b="1" dirty="0">
                  <a:latin typeface="Times New Roman" pitchFamily="18" charset="0"/>
                </a:rPr>
                <a:t>个符号，结合分析所处的“状态”，确定句柄是否出现在分析栈顶部。</a:t>
              </a:r>
            </a:p>
          </p:txBody>
        </p:sp>
      </p:grpSp>
      <p:sp>
        <p:nvSpPr>
          <p:cNvPr id="21510" name="Text Box 6"/>
          <p:cNvSpPr txBox="1">
            <a:spLocks noChangeArrowheads="1"/>
          </p:cNvSpPr>
          <p:nvPr/>
        </p:nvSpPr>
        <p:spPr bwMode="auto">
          <a:xfrm>
            <a:off x="533400" y="1066800"/>
            <a:ext cx="8077200"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kumimoji="1" sz="2400">
                <a:solidFill>
                  <a:schemeClr val="tx1"/>
                </a:solidFill>
                <a:latin typeface="Times New Roman" pitchFamily="18" charset="0"/>
                <a:ea typeface="宋体" pitchFamily="2" charset="-122"/>
              </a:defRPr>
            </a:lvl1pPr>
            <a:lvl2pPr marL="608013">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20000"/>
              </a:lnSpc>
              <a:spcBef>
                <a:spcPct val="20000"/>
              </a:spcBef>
              <a:defRPr/>
            </a:pPr>
            <a:r>
              <a:rPr lang="en-US" altLang="zh-CN" sz="1800" b="1" dirty="0" smtClean="0"/>
              <a:t>LR</a:t>
            </a:r>
            <a:r>
              <a:rPr lang="zh-CN" altLang="en-US" sz="1800" b="1" dirty="0" smtClean="0"/>
              <a:t>分析法也称为</a:t>
            </a:r>
            <a:r>
              <a:rPr lang="en-US" altLang="zh-CN" sz="1800" b="1" dirty="0" smtClean="0">
                <a:solidFill>
                  <a:srgbClr val="FF6600"/>
                </a:solidFill>
              </a:rPr>
              <a:t>LR(K)</a:t>
            </a:r>
            <a:r>
              <a:rPr lang="zh-CN" altLang="en-US" sz="1800" b="1" dirty="0" smtClean="0">
                <a:solidFill>
                  <a:srgbClr val="FF6600"/>
                </a:solidFill>
              </a:rPr>
              <a:t>分析法</a:t>
            </a:r>
            <a:r>
              <a:rPr lang="zh-CN" altLang="en-US" sz="1800" b="1" dirty="0" smtClean="0"/>
              <a:t>。这里，</a:t>
            </a:r>
            <a:r>
              <a:rPr lang="en-US" altLang="zh-CN" sz="1800" b="1" dirty="0" smtClean="0"/>
              <a:t>L</a:t>
            </a:r>
            <a:r>
              <a:rPr lang="zh-CN" altLang="en-US" sz="1800" b="1" dirty="0" smtClean="0"/>
              <a:t>表示从左到右扫描输入串，</a:t>
            </a:r>
            <a:r>
              <a:rPr lang="en-US" altLang="zh-CN" sz="1800" b="1" dirty="0" smtClean="0"/>
              <a:t>R</a:t>
            </a:r>
            <a:r>
              <a:rPr lang="zh-CN" altLang="en-US" sz="1800" b="1" dirty="0" smtClean="0"/>
              <a:t>表示最右推导之逆过程</a:t>
            </a:r>
            <a:r>
              <a:rPr lang="en-US" altLang="zh-CN" sz="1800" b="1" dirty="0" smtClean="0"/>
              <a:t>(</a:t>
            </a:r>
            <a:r>
              <a:rPr lang="zh-CN" altLang="en-US" sz="1800" b="1" dirty="0" smtClean="0"/>
              <a:t>即规范归约</a:t>
            </a:r>
            <a:r>
              <a:rPr lang="en-US" altLang="zh-CN" sz="1800" b="1" dirty="0" smtClean="0"/>
              <a:t>)</a:t>
            </a:r>
            <a:r>
              <a:rPr lang="zh-CN" altLang="en-US" sz="1800" b="1" dirty="0" smtClean="0"/>
              <a:t>，</a:t>
            </a:r>
            <a:r>
              <a:rPr lang="en-US" altLang="zh-CN" sz="1800" b="1" dirty="0" smtClean="0"/>
              <a:t>K</a:t>
            </a:r>
            <a:r>
              <a:rPr lang="zh-CN" altLang="en-US" sz="1800" b="1" dirty="0" smtClean="0"/>
              <a:t>表示向右查看输入串符号的个数。</a:t>
            </a:r>
          </a:p>
          <a:p>
            <a:pPr algn="l">
              <a:lnSpc>
                <a:spcPct val="120000"/>
              </a:lnSpc>
              <a:defRPr/>
            </a:pPr>
            <a:r>
              <a:rPr lang="zh-CN" altLang="en-US" sz="1800" b="1" dirty="0" smtClean="0"/>
              <a:t>这类自底向上的语法分析法，其总体框架可以划分为总控程序、分析栈和分析表三个组成部分，如下图所示。</a:t>
            </a:r>
          </a:p>
        </p:txBody>
      </p:sp>
      <p:grpSp>
        <p:nvGrpSpPr>
          <p:cNvPr id="8199" name="Group 9"/>
          <p:cNvGrpSpPr>
            <a:grpSpLocks/>
          </p:cNvGrpSpPr>
          <p:nvPr/>
        </p:nvGrpSpPr>
        <p:grpSpPr bwMode="auto">
          <a:xfrm>
            <a:off x="1163638" y="2482850"/>
            <a:ext cx="6858000" cy="2895600"/>
            <a:chOff x="2760" y="8643"/>
            <a:chExt cx="6335" cy="2997"/>
          </a:xfrm>
        </p:grpSpPr>
        <p:sp>
          <p:nvSpPr>
            <p:cNvPr id="8201" name="Text Box 10"/>
            <p:cNvSpPr txBox="1">
              <a:spLocks noChangeArrowheads="1"/>
            </p:cNvSpPr>
            <p:nvPr/>
          </p:nvSpPr>
          <p:spPr bwMode="auto">
            <a:xfrm>
              <a:off x="2760" y="9798"/>
              <a:ext cx="1125" cy="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lnSpc>
                  <a:spcPct val="176000"/>
                </a:lnSpc>
              </a:pPr>
              <a:r>
                <a:rPr lang="zh-CN" altLang="en-US" sz="1600" dirty="0">
                  <a:solidFill>
                    <a:srgbClr val="C0C0C0"/>
                  </a:solidFill>
                  <a:latin typeface="Times New Roman" pitchFamily="18" charset="0"/>
                </a:rPr>
                <a:t>（符号栈）</a:t>
              </a:r>
            </a:p>
            <a:p>
              <a:pPr algn="just">
                <a:lnSpc>
                  <a:spcPct val="176000"/>
                </a:lnSpc>
              </a:pPr>
              <a:r>
                <a:rPr lang="zh-CN" altLang="en-US" sz="1600" dirty="0">
                  <a:solidFill>
                    <a:srgbClr val="C0C0C0"/>
                  </a:solidFill>
                  <a:latin typeface="Times New Roman" pitchFamily="18" charset="0"/>
                </a:rPr>
                <a:t>（状态栈）</a:t>
              </a:r>
            </a:p>
            <a:p>
              <a:pPr algn="just">
                <a:lnSpc>
                  <a:spcPct val="176000"/>
                </a:lnSpc>
              </a:pPr>
              <a:endParaRPr lang="en-US" altLang="zh-CN" sz="1600" dirty="0">
                <a:latin typeface="Times New Roman" pitchFamily="18" charset="0"/>
              </a:endParaRPr>
            </a:p>
          </p:txBody>
        </p:sp>
        <p:sp>
          <p:nvSpPr>
            <p:cNvPr id="8202" name="Text Box 11"/>
            <p:cNvSpPr txBox="1">
              <a:spLocks noChangeArrowheads="1"/>
            </p:cNvSpPr>
            <p:nvPr/>
          </p:nvSpPr>
          <p:spPr bwMode="auto">
            <a:xfrm>
              <a:off x="2891" y="11172"/>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1600">
                  <a:latin typeface="Times New Roman" pitchFamily="18" charset="0"/>
                </a:rPr>
                <a:t>分析栈</a:t>
              </a:r>
              <a:r>
                <a:rPr lang="en-US" altLang="zh-CN" sz="1600">
                  <a:latin typeface="Times New Roman" pitchFamily="18" charset="0"/>
                </a:rPr>
                <a:t>S</a:t>
              </a:r>
            </a:p>
          </p:txBody>
        </p:sp>
        <p:sp>
          <p:nvSpPr>
            <p:cNvPr id="8203" name="Text Box 12"/>
            <p:cNvSpPr txBox="1">
              <a:spLocks noChangeArrowheads="1"/>
            </p:cNvSpPr>
            <p:nvPr/>
          </p:nvSpPr>
          <p:spPr bwMode="auto">
            <a:xfrm>
              <a:off x="4301" y="9500"/>
              <a:ext cx="3062" cy="506"/>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sz="1600">
                  <a:latin typeface="Times New Roman" pitchFamily="18" charset="0"/>
                </a:rPr>
                <a:t>总控程序</a:t>
              </a:r>
            </a:p>
          </p:txBody>
        </p:sp>
        <p:sp>
          <p:nvSpPr>
            <p:cNvPr id="8204" name="Line 13"/>
            <p:cNvSpPr>
              <a:spLocks noChangeShapeType="1"/>
            </p:cNvSpPr>
            <p:nvPr/>
          </p:nvSpPr>
          <p:spPr bwMode="auto">
            <a:xfrm>
              <a:off x="3388" y="9511"/>
              <a:ext cx="0" cy="1716"/>
            </a:xfrm>
            <a:prstGeom prst="line">
              <a:avLst/>
            </a:prstGeom>
            <a:noFill/>
            <a:ln w="6350">
              <a:solidFill>
                <a:srgbClr val="333333"/>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5" name="Line 14"/>
            <p:cNvSpPr>
              <a:spLocks noChangeShapeType="1"/>
            </p:cNvSpPr>
            <p:nvPr/>
          </p:nvSpPr>
          <p:spPr bwMode="auto">
            <a:xfrm>
              <a:off x="3838" y="9526"/>
              <a:ext cx="0" cy="1716"/>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6" name="Text Box 15"/>
            <p:cNvSpPr txBox="1">
              <a:spLocks noChangeArrowheads="1"/>
            </p:cNvSpPr>
            <p:nvPr/>
          </p:nvSpPr>
          <p:spPr bwMode="auto">
            <a:xfrm>
              <a:off x="3390" y="9498"/>
              <a:ext cx="435" cy="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lnSpc>
                  <a:spcPct val="96000"/>
                </a:lnSpc>
              </a:pPr>
              <a:r>
                <a:rPr lang="en-US" altLang="zh-CN" sz="1600">
                  <a:latin typeface="Times New Roman" pitchFamily="18" charset="0"/>
                </a:rPr>
                <a:t>x</a:t>
              </a:r>
            </a:p>
            <a:p>
              <a:pPr algn="just">
                <a:lnSpc>
                  <a:spcPct val="96000"/>
                </a:lnSpc>
              </a:pPr>
              <a:endParaRPr lang="en-US" altLang="zh-CN" sz="1600">
                <a:latin typeface="Times New Roman" pitchFamily="18" charset="0"/>
              </a:endParaRPr>
            </a:p>
            <a:p>
              <a:pPr algn="just">
                <a:lnSpc>
                  <a:spcPct val="96000"/>
                </a:lnSpc>
              </a:pPr>
              <a:r>
                <a:rPr lang="en-US" altLang="zh-CN" sz="1600">
                  <a:solidFill>
                    <a:srgbClr val="000000"/>
                  </a:solidFill>
                  <a:latin typeface="Times New Roman" pitchFamily="18" charset="0"/>
                </a:rPr>
                <a:t>·</a:t>
              </a:r>
            </a:p>
            <a:p>
              <a:pPr algn="just">
                <a:lnSpc>
                  <a:spcPct val="96000"/>
                </a:lnSpc>
              </a:pPr>
              <a:r>
                <a:rPr lang="en-US" altLang="zh-CN" sz="1600">
                  <a:solidFill>
                    <a:srgbClr val="000000"/>
                  </a:solidFill>
                  <a:latin typeface="Times New Roman" pitchFamily="18" charset="0"/>
                </a:rPr>
                <a:t>·</a:t>
              </a:r>
            </a:p>
            <a:p>
              <a:pPr algn="just">
                <a:lnSpc>
                  <a:spcPct val="96000"/>
                </a:lnSpc>
              </a:pPr>
              <a:r>
                <a:rPr lang="en-US" altLang="zh-CN" sz="1600">
                  <a:solidFill>
                    <a:srgbClr val="000000"/>
                  </a:solidFill>
                  <a:latin typeface="Times New Roman" pitchFamily="18" charset="0"/>
                </a:rPr>
                <a:t>·</a:t>
              </a:r>
              <a:endParaRPr lang="en-US" altLang="zh-CN" sz="1600">
                <a:latin typeface="Times New Roman" pitchFamily="18" charset="0"/>
              </a:endParaRPr>
            </a:p>
            <a:p>
              <a:pPr algn="just">
                <a:lnSpc>
                  <a:spcPct val="96000"/>
                </a:lnSpc>
              </a:pPr>
              <a:endParaRPr lang="en-US" altLang="zh-CN" sz="1600">
                <a:latin typeface="Times New Roman" pitchFamily="18" charset="0"/>
              </a:endParaRPr>
            </a:p>
            <a:p>
              <a:pPr algn="just">
                <a:lnSpc>
                  <a:spcPct val="96000"/>
                </a:lnSpc>
              </a:pPr>
              <a:r>
                <a:rPr lang="en-US" altLang="zh-CN" sz="1600">
                  <a:latin typeface="Times New Roman" pitchFamily="18" charset="0"/>
                </a:rPr>
                <a:t>#</a:t>
              </a:r>
            </a:p>
          </p:txBody>
        </p:sp>
        <p:sp>
          <p:nvSpPr>
            <p:cNvPr id="8207" name="Line 16"/>
            <p:cNvSpPr>
              <a:spLocks noChangeShapeType="1"/>
            </p:cNvSpPr>
            <p:nvPr/>
          </p:nvSpPr>
          <p:spPr bwMode="auto">
            <a:xfrm>
              <a:off x="3397" y="11247"/>
              <a:ext cx="442" cy="0"/>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8" name="Text Box 17"/>
            <p:cNvSpPr txBox="1">
              <a:spLocks noChangeArrowheads="1"/>
            </p:cNvSpPr>
            <p:nvPr/>
          </p:nvSpPr>
          <p:spPr bwMode="auto">
            <a:xfrm>
              <a:off x="4121" y="8643"/>
              <a:ext cx="34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en-US" altLang="zh-CN" sz="1600">
                  <a:solidFill>
                    <a:srgbClr val="808080"/>
                  </a:solidFill>
                  <a:latin typeface="Times New Roman" pitchFamily="18" charset="0"/>
                </a:rPr>
                <a:t>a</a:t>
              </a:r>
              <a:r>
                <a:rPr lang="en-US" altLang="zh-CN" sz="1600" baseline="-25000">
                  <a:solidFill>
                    <a:srgbClr val="808080"/>
                  </a:solidFill>
                  <a:latin typeface="Times New Roman" pitchFamily="18" charset="0"/>
                </a:rPr>
                <a:t>1</a:t>
              </a:r>
              <a:r>
                <a:rPr lang="en-US" altLang="zh-CN" sz="1600">
                  <a:solidFill>
                    <a:srgbClr val="808080"/>
                  </a:solidFill>
                  <a:latin typeface="Times New Roman" pitchFamily="18" charset="0"/>
                </a:rPr>
                <a:t>a</a:t>
              </a:r>
              <a:r>
                <a:rPr lang="en-US" altLang="zh-CN" sz="1600" baseline="-25000">
                  <a:solidFill>
                    <a:srgbClr val="808080"/>
                  </a:solidFill>
                  <a:latin typeface="Times New Roman" pitchFamily="18" charset="0"/>
                </a:rPr>
                <a:t>2</a:t>
              </a:r>
              <a:r>
                <a:rPr lang="en-US" altLang="zh-CN" sz="1600">
                  <a:solidFill>
                    <a:srgbClr val="808080"/>
                  </a:solidFill>
                  <a:latin typeface="Times New Roman" pitchFamily="18" charset="0"/>
                </a:rPr>
                <a:t> a</a:t>
              </a:r>
              <a:r>
                <a:rPr lang="en-US" altLang="zh-CN" sz="1600" baseline="-25000">
                  <a:solidFill>
                    <a:srgbClr val="808080"/>
                  </a:solidFill>
                  <a:latin typeface="Times New Roman" pitchFamily="18" charset="0"/>
                </a:rPr>
                <a:t>3 </a:t>
              </a:r>
              <a:r>
                <a:rPr lang="en-US" altLang="zh-CN" sz="1600">
                  <a:solidFill>
                    <a:srgbClr val="808080"/>
                  </a:solidFill>
                  <a:latin typeface="Times New Roman" pitchFamily="18" charset="0"/>
                </a:rPr>
                <a:t>a</a:t>
              </a:r>
              <a:r>
                <a:rPr lang="en-US" altLang="zh-CN" sz="1600" baseline="-25000">
                  <a:solidFill>
                    <a:srgbClr val="808080"/>
                  </a:solidFill>
                  <a:latin typeface="Times New Roman" pitchFamily="18" charset="0"/>
                </a:rPr>
                <a:t>4</a:t>
              </a:r>
              <a:r>
                <a:rPr lang="en-US" altLang="zh-CN" sz="1600">
                  <a:solidFill>
                    <a:srgbClr val="808080"/>
                  </a:solidFill>
                  <a:latin typeface="Times New Roman" pitchFamily="18" charset="0"/>
                </a:rPr>
                <a:t>···a</a:t>
              </a:r>
              <a:r>
                <a:rPr lang="en-US" altLang="zh-CN" sz="1600" baseline="-25000">
                  <a:solidFill>
                    <a:srgbClr val="808080"/>
                  </a:solidFill>
                  <a:latin typeface="Times New Roman" pitchFamily="18" charset="0"/>
                </a:rPr>
                <a:t>i</a:t>
              </a:r>
              <a:r>
                <a:rPr lang="zh-CN" altLang="en-US" sz="1600" baseline="-25000">
                  <a:solidFill>
                    <a:srgbClr val="808080"/>
                  </a:solidFill>
                  <a:latin typeface="Times New Roman" pitchFamily="18" charset="0"/>
                </a:rPr>
                <a:t>－</a:t>
              </a:r>
              <a:r>
                <a:rPr lang="en-US" altLang="zh-CN" sz="1600" baseline="-25000">
                  <a:solidFill>
                    <a:srgbClr val="808080"/>
                  </a:solidFill>
                  <a:latin typeface="Times New Roman" pitchFamily="18" charset="0"/>
                </a:rPr>
                <a:t>1</a:t>
              </a:r>
              <a:r>
                <a:rPr lang="en-US" altLang="zh-CN" sz="1600">
                  <a:solidFill>
                    <a:srgbClr val="808080"/>
                  </a:solidFill>
                  <a:latin typeface="Times New Roman" pitchFamily="18" charset="0"/>
                </a:rPr>
                <a:t> </a:t>
              </a:r>
              <a:r>
                <a:rPr lang="en-US" altLang="zh-CN" sz="1600">
                  <a:solidFill>
                    <a:srgbClr val="FF00FF"/>
                  </a:solidFill>
                  <a:latin typeface="Times New Roman" pitchFamily="18" charset="0"/>
                </a:rPr>
                <a:t>a</a:t>
              </a:r>
              <a:r>
                <a:rPr lang="en-US" altLang="zh-CN" sz="1600" baseline="-25000">
                  <a:solidFill>
                    <a:srgbClr val="FF00FF"/>
                  </a:solidFill>
                  <a:latin typeface="Times New Roman" pitchFamily="18" charset="0"/>
                </a:rPr>
                <a:t>i </a:t>
              </a:r>
              <a:r>
                <a:rPr lang="en-US" altLang="zh-CN" sz="1600">
                  <a:latin typeface="Times New Roman" pitchFamily="18" charset="0"/>
                </a:rPr>
                <a:t>a</a:t>
              </a:r>
              <a:r>
                <a:rPr lang="en-US" altLang="zh-CN" sz="1600" baseline="-25000">
                  <a:latin typeface="Times New Roman" pitchFamily="18" charset="0"/>
                </a:rPr>
                <a:t>i+1</a:t>
              </a:r>
              <a:r>
                <a:rPr lang="en-US" altLang="zh-CN" sz="1600">
                  <a:latin typeface="Times New Roman" pitchFamily="18" charset="0"/>
                </a:rPr>
                <a:t> ···</a:t>
              </a:r>
              <a:r>
                <a:rPr lang="en-US" altLang="zh-CN" sz="1600" baseline="-25000">
                  <a:latin typeface="Times New Roman" pitchFamily="18" charset="0"/>
                </a:rPr>
                <a:t> </a:t>
              </a:r>
              <a:r>
                <a:rPr lang="en-US" altLang="zh-CN" sz="1600">
                  <a:latin typeface="Times New Roman" pitchFamily="18" charset="0"/>
                </a:rPr>
                <a:t>a</a:t>
              </a:r>
              <a:r>
                <a:rPr lang="en-US" altLang="zh-CN" sz="1600" baseline="-25000">
                  <a:latin typeface="Times New Roman" pitchFamily="18" charset="0"/>
                </a:rPr>
                <a:t>n</a:t>
              </a:r>
              <a:r>
                <a:rPr lang="zh-CN" altLang="en-US" sz="1600" baseline="-25000">
                  <a:latin typeface="Times New Roman" pitchFamily="18" charset="0"/>
                </a:rPr>
                <a:t>－</a:t>
              </a:r>
              <a:r>
                <a:rPr lang="en-US" altLang="zh-CN" sz="1600" baseline="-25000">
                  <a:latin typeface="Times New Roman" pitchFamily="18" charset="0"/>
                </a:rPr>
                <a:t>1</a:t>
              </a:r>
              <a:r>
                <a:rPr lang="en-US" altLang="zh-CN" sz="1600">
                  <a:latin typeface="Times New Roman" pitchFamily="18" charset="0"/>
                </a:rPr>
                <a:t> a</a:t>
              </a:r>
              <a:r>
                <a:rPr lang="en-US" altLang="zh-CN" sz="1600" baseline="-25000">
                  <a:latin typeface="Times New Roman" pitchFamily="18" charset="0"/>
                </a:rPr>
                <a:t>n </a:t>
              </a:r>
              <a:r>
                <a:rPr lang="en-US" altLang="zh-CN" sz="1600">
                  <a:latin typeface="Times New Roman" pitchFamily="18" charset="0"/>
                </a:rPr>
                <a:t>#</a:t>
              </a:r>
            </a:p>
          </p:txBody>
        </p:sp>
        <p:sp>
          <p:nvSpPr>
            <p:cNvPr id="8209" name="Line 18"/>
            <p:cNvSpPr>
              <a:spLocks noChangeShapeType="1"/>
            </p:cNvSpPr>
            <p:nvPr/>
          </p:nvSpPr>
          <p:spPr bwMode="auto">
            <a:xfrm>
              <a:off x="4091" y="8699"/>
              <a:ext cx="3615" cy="0"/>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0" name="Line 19"/>
            <p:cNvSpPr>
              <a:spLocks noChangeShapeType="1"/>
            </p:cNvSpPr>
            <p:nvPr/>
          </p:nvSpPr>
          <p:spPr bwMode="auto">
            <a:xfrm>
              <a:off x="7693" y="8680"/>
              <a:ext cx="0" cy="397"/>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1" name="Line 20"/>
            <p:cNvSpPr>
              <a:spLocks noChangeShapeType="1"/>
            </p:cNvSpPr>
            <p:nvPr/>
          </p:nvSpPr>
          <p:spPr bwMode="auto">
            <a:xfrm>
              <a:off x="4091" y="9074"/>
              <a:ext cx="3615" cy="0"/>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2" name="Text Box 21"/>
            <p:cNvSpPr txBox="1">
              <a:spLocks noChangeArrowheads="1"/>
            </p:cNvSpPr>
            <p:nvPr/>
          </p:nvSpPr>
          <p:spPr bwMode="auto">
            <a:xfrm>
              <a:off x="3013" y="8680"/>
              <a:ext cx="1080"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nSpc>
                  <a:spcPct val="96000"/>
                </a:lnSpc>
              </a:pPr>
              <a:r>
                <a:rPr lang="zh-CN" altLang="en-US" sz="1600">
                  <a:latin typeface="Times New Roman" pitchFamily="18" charset="0"/>
                </a:rPr>
                <a:t>输入栈</a:t>
              </a:r>
              <a:r>
                <a:rPr lang="en-US" altLang="zh-CN" sz="1600">
                  <a:latin typeface="Times New Roman" pitchFamily="18" charset="0"/>
                </a:rPr>
                <a:t>I</a:t>
              </a:r>
            </a:p>
          </p:txBody>
        </p:sp>
        <p:sp>
          <p:nvSpPr>
            <p:cNvPr id="8213" name="Text Box 22"/>
            <p:cNvSpPr txBox="1">
              <a:spLocks noChangeArrowheads="1"/>
            </p:cNvSpPr>
            <p:nvPr/>
          </p:nvSpPr>
          <p:spPr bwMode="auto">
            <a:xfrm>
              <a:off x="4250" y="10337"/>
              <a:ext cx="1623" cy="1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333333"/>
                  </a:solidFill>
                  <a:prstDash val="sysDot"/>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ts val="1550"/>
                </a:spcBef>
              </a:pPr>
              <a:r>
                <a:rPr lang="zh-CN" altLang="en-US" sz="1600">
                  <a:solidFill>
                    <a:srgbClr val="C0C0C0"/>
                  </a:solidFill>
                  <a:latin typeface="Times New Roman" pitchFamily="18" charset="0"/>
                </a:rPr>
                <a:t>（</a:t>
              </a:r>
              <a:r>
                <a:rPr lang="en-US" altLang="zh-CN" sz="1600">
                  <a:solidFill>
                    <a:srgbClr val="C0C0C0"/>
                  </a:solidFill>
                  <a:latin typeface="Times New Roman" pitchFamily="18" charset="0"/>
                </a:rPr>
                <a:t>ACTION</a:t>
              </a:r>
              <a:r>
                <a:rPr lang="zh-CN" altLang="en-US" sz="1600">
                  <a:solidFill>
                    <a:srgbClr val="C0C0C0"/>
                  </a:solidFill>
                  <a:latin typeface="Times New Roman" pitchFamily="18" charset="0"/>
                </a:rPr>
                <a:t>）</a:t>
              </a:r>
            </a:p>
          </p:txBody>
        </p:sp>
        <p:sp>
          <p:nvSpPr>
            <p:cNvPr id="8214" name="Line 23"/>
            <p:cNvSpPr>
              <a:spLocks noChangeShapeType="1"/>
            </p:cNvSpPr>
            <p:nvPr/>
          </p:nvSpPr>
          <p:spPr bwMode="auto">
            <a:xfrm flipV="1">
              <a:off x="5833" y="9022"/>
              <a:ext cx="0" cy="468"/>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15" name="Line 24"/>
            <p:cNvSpPr>
              <a:spLocks noChangeShapeType="1"/>
            </p:cNvSpPr>
            <p:nvPr/>
          </p:nvSpPr>
          <p:spPr bwMode="auto">
            <a:xfrm flipH="1">
              <a:off x="3808" y="9697"/>
              <a:ext cx="45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16" name="Line 25"/>
            <p:cNvSpPr>
              <a:spLocks noChangeShapeType="1"/>
            </p:cNvSpPr>
            <p:nvPr/>
          </p:nvSpPr>
          <p:spPr bwMode="auto">
            <a:xfrm flipV="1">
              <a:off x="5836" y="9943"/>
              <a:ext cx="0" cy="397"/>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17" name="Line 26"/>
            <p:cNvSpPr>
              <a:spLocks noChangeShapeType="1"/>
            </p:cNvSpPr>
            <p:nvPr/>
          </p:nvSpPr>
          <p:spPr bwMode="auto">
            <a:xfrm>
              <a:off x="2951" y="9531"/>
              <a:ext cx="0" cy="1716"/>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Text Box 27"/>
            <p:cNvSpPr txBox="1">
              <a:spLocks noChangeArrowheads="1"/>
            </p:cNvSpPr>
            <p:nvPr/>
          </p:nvSpPr>
          <p:spPr bwMode="auto">
            <a:xfrm>
              <a:off x="2910" y="9464"/>
              <a:ext cx="525" cy="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nSpc>
                  <a:spcPct val="96000"/>
                </a:lnSpc>
              </a:pPr>
              <a:r>
                <a:rPr lang="en-US" altLang="zh-CN" sz="1600">
                  <a:solidFill>
                    <a:srgbClr val="FF00FF"/>
                  </a:solidFill>
                  <a:latin typeface="Times New Roman" pitchFamily="18" charset="0"/>
                </a:rPr>
                <a:t>q</a:t>
              </a:r>
            </a:p>
            <a:p>
              <a:pPr>
                <a:lnSpc>
                  <a:spcPct val="96000"/>
                </a:lnSpc>
              </a:pPr>
              <a:endParaRPr lang="en-US" altLang="zh-CN" sz="1600">
                <a:latin typeface="Times New Roman" pitchFamily="18" charset="0"/>
              </a:endParaRPr>
            </a:p>
            <a:p>
              <a:pPr>
                <a:lnSpc>
                  <a:spcPct val="96000"/>
                </a:lnSpc>
              </a:pPr>
              <a:r>
                <a:rPr lang="en-US" altLang="zh-CN" sz="1600">
                  <a:solidFill>
                    <a:srgbClr val="000000"/>
                  </a:solidFill>
                  <a:latin typeface="Times New Roman" pitchFamily="18" charset="0"/>
                </a:rPr>
                <a:t>·</a:t>
              </a:r>
            </a:p>
            <a:p>
              <a:pPr>
                <a:lnSpc>
                  <a:spcPct val="96000"/>
                </a:lnSpc>
              </a:pPr>
              <a:r>
                <a:rPr lang="en-US" altLang="zh-CN" sz="1600">
                  <a:solidFill>
                    <a:srgbClr val="000000"/>
                  </a:solidFill>
                  <a:latin typeface="Times New Roman" pitchFamily="18" charset="0"/>
                </a:rPr>
                <a:t>·</a:t>
              </a:r>
            </a:p>
            <a:p>
              <a:pPr>
                <a:lnSpc>
                  <a:spcPct val="96000"/>
                </a:lnSpc>
              </a:pPr>
              <a:r>
                <a:rPr lang="en-US" altLang="zh-CN" sz="1600">
                  <a:solidFill>
                    <a:srgbClr val="000000"/>
                  </a:solidFill>
                  <a:latin typeface="Times New Roman" pitchFamily="18" charset="0"/>
                </a:rPr>
                <a:t>·</a:t>
              </a:r>
            </a:p>
            <a:p>
              <a:pPr>
                <a:lnSpc>
                  <a:spcPct val="96000"/>
                </a:lnSpc>
              </a:pPr>
              <a:endParaRPr lang="en-US" altLang="zh-CN" sz="1600">
                <a:latin typeface="Times New Roman" pitchFamily="18" charset="0"/>
              </a:endParaRPr>
            </a:p>
            <a:p>
              <a:pPr>
                <a:lnSpc>
                  <a:spcPct val="96000"/>
                </a:lnSpc>
              </a:pPr>
              <a:r>
                <a:rPr lang="en-US" altLang="zh-CN" sz="1600">
                  <a:latin typeface="Times New Roman" pitchFamily="18" charset="0"/>
                </a:rPr>
                <a:t>q</a:t>
              </a:r>
              <a:r>
                <a:rPr lang="en-US" altLang="zh-CN" sz="1600" baseline="-25000">
                  <a:latin typeface="Times New Roman" pitchFamily="18" charset="0"/>
                </a:rPr>
                <a:t>0</a:t>
              </a:r>
              <a:endParaRPr lang="en-US" altLang="zh-CN" sz="1600">
                <a:latin typeface="Times New Roman" pitchFamily="18" charset="0"/>
              </a:endParaRPr>
            </a:p>
          </p:txBody>
        </p:sp>
        <p:sp>
          <p:nvSpPr>
            <p:cNvPr id="8219" name="Line 28"/>
            <p:cNvSpPr>
              <a:spLocks noChangeShapeType="1"/>
            </p:cNvSpPr>
            <p:nvPr/>
          </p:nvSpPr>
          <p:spPr bwMode="auto">
            <a:xfrm>
              <a:off x="2951" y="11250"/>
              <a:ext cx="442" cy="0"/>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Text Box 29"/>
            <p:cNvSpPr txBox="1">
              <a:spLocks noChangeArrowheads="1"/>
            </p:cNvSpPr>
            <p:nvPr/>
          </p:nvSpPr>
          <p:spPr bwMode="auto">
            <a:xfrm>
              <a:off x="5852" y="10338"/>
              <a:ext cx="1623" cy="1064"/>
            </a:xfrm>
            <a:prstGeom prst="rect">
              <a:avLst/>
            </a:prstGeom>
            <a:noFill/>
            <a:ln w="3175">
              <a:solidFill>
                <a:srgbClr val="333333"/>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ts val="1550"/>
                </a:spcBef>
              </a:pPr>
              <a:r>
                <a:rPr lang="zh-CN" altLang="en-US" sz="1600">
                  <a:solidFill>
                    <a:srgbClr val="C0C0C0"/>
                  </a:solidFill>
                  <a:latin typeface="Times New Roman" pitchFamily="18" charset="0"/>
                </a:rPr>
                <a:t>（</a:t>
              </a:r>
              <a:r>
                <a:rPr lang="en-US" altLang="zh-CN" sz="1600">
                  <a:solidFill>
                    <a:srgbClr val="C0C0C0"/>
                  </a:solidFill>
                  <a:latin typeface="Times New Roman" pitchFamily="18" charset="0"/>
                </a:rPr>
                <a:t>GOTO</a:t>
              </a:r>
              <a:r>
                <a:rPr lang="zh-CN" altLang="en-US" sz="1600">
                  <a:solidFill>
                    <a:srgbClr val="C0C0C0"/>
                  </a:solidFill>
                  <a:latin typeface="Times New Roman" pitchFamily="18" charset="0"/>
                </a:rPr>
                <a:t>）</a:t>
              </a:r>
            </a:p>
          </p:txBody>
        </p:sp>
        <p:sp>
          <p:nvSpPr>
            <p:cNvPr id="8221" name="Text Box 30"/>
            <p:cNvSpPr txBox="1">
              <a:spLocks noChangeArrowheads="1"/>
            </p:cNvSpPr>
            <p:nvPr/>
          </p:nvSpPr>
          <p:spPr bwMode="auto">
            <a:xfrm>
              <a:off x="5270" y="10404"/>
              <a:ext cx="1233"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sz="1600">
                  <a:latin typeface="Times New Roman" pitchFamily="18" charset="0"/>
                </a:rPr>
                <a:t>分析表</a:t>
              </a:r>
              <a:r>
                <a:rPr lang="en-US" altLang="zh-CN" sz="1600">
                  <a:latin typeface="Times New Roman" pitchFamily="18" charset="0"/>
                </a:rPr>
                <a:t>M</a:t>
              </a:r>
            </a:p>
          </p:txBody>
        </p:sp>
        <p:sp>
          <p:nvSpPr>
            <p:cNvPr id="8222" name="Line 31"/>
            <p:cNvSpPr>
              <a:spLocks noChangeShapeType="1"/>
            </p:cNvSpPr>
            <p:nvPr/>
          </p:nvSpPr>
          <p:spPr bwMode="auto">
            <a:xfrm>
              <a:off x="4238" y="10350"/>
              <a:ext cx="3220" cy="0"/>
            </a:xfrm>
            <a:prstGeom prst="line">
              <a:avLst/>
            </a:prstGeom>
            <a:noFill/>
            <a:ln w="222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32"/>
            <p:cNvSpPr>
              <a:spLocks noChangeShapeType="1"/>
            </p:cNvSpPr>
            <p:nvPr/>
          </p:nvSpPr>
          <p:spPr bwMode="auto">
            <a:xfrm>
              <a:off x="4258" y="11403"/>
              <a:ext cx="3220" cy="0"/>
            </a:xfrm>
            <a:prstGeom prst="line">
              <a:avLst/>
            </a:prstGeom>
            <a:noFill/>
            <a:ln w="222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Line 33"/>
            <p:cNvSpPr>
              <a:spLocks noChangeShapeType="1"/>
            </p:cNvSpPr>
            <p:nvPr/>
          </p:nvSpPr>
          <p:spPr bwMode="auto">
            <a:xfrm>
              <a:off x="4253" y="10371"/>
              <a:ext cx="0" cy="1015"/>
            </a:xfrm>
            <a:prstGeom prst="line">
              <a:avLst/>
            </a:prstGeom>
            <a:noFill/>
            <a:ln w="222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5" name="Line 34"/>
            <p:cNvSpPr>
              <a:spLocks noChangeShapeType="1"/>
            </p:cNvSpPr>
            <p:nvPr/>
          </p:nvSpPr>
          <p:spPr bwMode="auto">
            <a:xfrm>
              <a:off x="7463" y="10356"/>
              <a:ext cx="0" cy="1015"/>
            </a:xfrm>
            <a:prstGeom prst="line">
              <a:avLst/>
            </a:prstGeom>
            <a:noFill/>
            <a:ln w="222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6" name="Text Box 35"/>
            <p:cNvSpPr txBox="1">
              <a:spLocks noChangeArrowheads="1"/>
            </p:cNvSpPr>
            <p:nvPr/>
          </p:nvSpPr>
          <p:spPr bwMode="auto">
            <a:xfrm>
              <a:off x="7625" y="10332"/>
              <a:ext cx="1470" cy="1074"/>
            </a:xfrm>
            <a:prstGeom prst="rect">
              <a:avLst/>
            </a:prstGeom>
            <a:solidFill>
              <a:srgbClr val="FFFFFF"/>
            </a:solidFill>
            <a:ln w="22225">
              <a:solidFill>
                <a:srgbClr val="333333"/>
              </a:solidFill>
              <a:prstDash val="dash"/>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sz="1600">
                  <a:latin typeface="Times New Roman" pitchFamily="18" charset="0"/>
                </a:rPr>
                <a:t>文法</a:t>
              </a:r>
            </a:p>
            <a:p>
              <a:r>
                <a:rPr lang="en-US" altLang="zh-CN" sz="1600">
                  <a:solidFill>
                    <a:srgbClr val="C0C0C0"/>
                  </a:solidFill>
                  <a:latin typeface="宋体" pitchFamily="2" charset="-122"/>
                </a:rPr>
                <a:t>(</a:t>
              </a:r>
              <a:r>
                <a:rPr lang="zh-CN" altLang="en-US" sz="1600">
                  <a:solidFill>
                    <a:srgbClr val="C0C0C0"/>
                  </a:solidFill>
                  <a:latin typeface="Times New Roman" pitchFamily="18" charset="0"/>
                </a:rPr>
                <a:t>规则集</a:t>
              </a:r>
              <a:r>
                <a:rPr lang="en-US" altLang="zh-CN" sz="1600">
                  <a:solidFill>
                    <a:srgbClr val="C0C0C0"/>
                  </a:solidFill>
                  <a:latin typeface="宋体" pitchFamily="2" charset="-122"/>
                </a:rPr>
                <a:t>)</a:t>
              </a:r>
              <a:endParaRPr lang="en-US" altLang="zh-CN" sz="1600">
                <a:solidFill>
                  <a:srgbClr val="C0C0C0"/>
                </a:solidFill>
                <a:latin typeface="Times New Roman" pitchFamily="18" charset="0"/>
              </a:endParaRPr>
            </a:p>
          </p:txBody>
        </p:sp>
        <p:sp>
          <p:nvSpPr>
            <p:cNvPr id="8227" name="Line 36"/>
            <p:cNvSpPr>
              <a:spLocks noChangeShapeType="1"/>
            </p:cNvSpPr>
            <p:nvPr/>
          </p:nvSpPr>
          <p:spPr bwMode="auto">
            <a:xfrm>
              <a:off x="7380" y="9732"/>
              <a:ext cx="900" cy="0"/>
            </a:xfrm>
            <a:prstGeom prst="line">
              <a:avLst/>
            </a:prstGeom>
            <a:noFill/>
            <a:ln w="9525">
              <a:solidFill>
                <a:srgbClr val="333333"/>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28" name="Line 37"/>
            <p:cNvSpPr>
              <a:spLocks noChangeShapeType="1"/>
            </p:cNvSpPr>
            <p:nvPr/>
          </p:nvSpPr>
          <p:spPr bwMode="auto">
            <a:xfrm>
              <a:off x="8280" y="9732"/>
              <a:ext cx="0" cy="62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00" name="Rectangle 39"/>
          <p:cNvSpPr>
            <a:spLocks noGrp="1" noChangeArrowheads="1"/>
          </p:cNvSpPr>
          <p:nvPr>
            <p:ph type="title"/>
          </p:nvPr>
        </p:nvSpPr>
        <p:spPr bwMode="auto">
          <a:xfrm>
            <a:off x="541338" y="598488"/>
            <a:ext cx="44116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b="1" dirty="0" smtClean="0">
                <a:latin typeface="Times New Roman" pitchFamily="18" charset="0"/>
                <a:ea typeface="黑体" pitchFamily="49" charset="-122"/>
              </a:rPr>
              <a:t>6.1  LR</a:t>
            </a:r>
            <a:r>
              <a:rPr lang="zh-CN" altLang="en-US" sz="2800" b="1" dirty="0" smtClean="0">
                <a:latin typeface="Times New Roman" pitchFamily="18" charset="0"/>
                <a:ea typeface="黑体" pitchFamily="49" charset="-122"/>
              </a:rPr>
              <a:t>分析概述</a:t>
            </a:r>
          </a:p>
        </p:txBody>
      </p:sp>
      <p:sp>
        <p:nvSpPr>
          <p:cNvPr id="2" name="圆角矩形 1"/>
          <p:cNvSpPr/>
          <p:nvPr/>
        </p:nvSpPr>
        <p:spPr bwMode="auto">
          <a:xfrm>
            <a:off x="2715414" y="4114704"/>
            <a:ext cx="1856586" cy="1214533"/>
          </a:xfrm>
          <a:prstGeom prst="roundRect">
            <a:avLst/>
          </a:prstGeom>
          <a:solidFill>
            <a:srgbClr val="FF0000">
              <a:alpha val="38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zh-CN" sz="1600" b="1" dirty="0">
                <a:solidFill>
                  <a:srgbClr val="FF0000"/>
                </a:solidFill>
              </a:rPr>
              <a:t>ACTION[</a:t>
            </a:r>
            <a:r>
              <a:rPr lang="en-US" altLang="zh-CN" sz="1600" b="1" i="1" dirty="0">
                <a:solidFill>
                  <a:srgbClr val="FF0000"/>
                </a:solidFill>
              </a:rPr>
              <a:t>s</a:t>
            </a:r>
            <a:r>
              <a:rPr lang="zh-CN" altLang="en-US" sz="1600" b="1" dirty="0">
                <a:solidFill>
                  <a:srgbClr val="FF0000"/>
                </a:solidFill>
              </a:rPr>
              <a:t>，</a:t>
            </a:r>
            <a:r>
              <a:rPr lang="en-US" altLang="zh-CN" sz="1600" b="1" i="1" dirty="0">
                <a:solidFill>
                  <a:srgbClr val="FF0000"/>
                </a:solidFill>
              </a:rPr>
              <a:t>a</a:t>
            </a:r>
            <a:r>
              <a:rPr lang="en-US" altLang="zh-CN" sz="1600" b="1" dirty="0">
                <a:solidFill>
                  <a:srgbClr val="FF0000"/>
                </a:solidFill>
              </a:rPr>
              <a:t>]</a:t>
            </a:r>
            <a:r>
              <a:rPr lang="zh-CN" altLang="en-US" sz="1600" b="1" dirty="0" smtClean="0">
                <a:solidFill>
                  <a:srgbClr val="FF0000"/>
                </a:solidFill>
              </a:rPr>
              <a:t>：</a:t>
            </a:r>
            <a:endParaRPr lang="en-US" altLang="zh-CN" sz="1600" b="1" dirty="0" smtClean="0">
              <a:solidFill>
                <a:srgbClr val="FF0000"/>
              </a:solidFill>
            </a:endParaRPr>
          </a:p>
          <a:p>
            <a:r>
              <a:rPr lang="zh-CN" altLang="en-US" sz="1600" b="1" dirty="0" smtClean="0">
                <a:solidFill>
                  <a:srgbClr val="FF0000"/>
                </a:solidFill>
              </a:rPr>
              <a:t>当</a:t>
            </a:r>
            <a:r>
              <a:rPr lang="zh-CN" altLang="en-US" sz="1600" b="1" dirty="0">
                <a:solidFill>
                  <a:srgbClr val="FF0000"/>
                </a:solidFill>
              </a:rPr>
              <a:t>状态</a:t>
            </a:r>
            <a:r>
              <a:rPr lang="en-US" altLang="zh-CN" sz="1600" b="1" i="1" dirty="0">
                <a:solidFill>
                  <a:srgbClr val="FF0000"/>
                </a:solidFill>
              </a:rPr>
              <a:t>s</a:t>
            </a:r>
            <a:r>
              <a:rPr lang="zh-CN" altLang="en-US" sz="1600" b="1" dirty="0">
                <a:solidFill>
                  <a:srgbClr val="FF0000"/>
                </a:solidFill>
              </a:rPr>
              <a:t>面临</a:t>
            </a:r>
            <a:r>
              <a:rPr lang="zh-CN" altLang="en-US" sz="1600" b="1" dirty="0" smtClean="0">
                <a:solidFill>
                  <a:srgbClr val="FF0000"/>
                </a:solidFill>
              </a:rPr>
              <a:t>输入</a:t>
            </a:r>
            <a:endParaRPr lang="en-US" altLang="zh-CN" sz="1600" b="1" dirty="0" smtClean="0">
              <a:solidFill>
                <a:srgbClr val="FF0000"/>
              </a:solidFill>
            </a:endParaRPr>
          </a:p>
          <a:p>
            <a:r>
              <a:rPr lang="zh-CN" altLang="en-US" sz="1600" b="1" dirty="0" smtClean="0">
                <a:solidFill>
                  <a:srgbClr val="FF0000"/>
                </a:solidFill>
              </a:rPr>
              <a:t>符号</a:t>
            </a:r>
            <a:r>
              <a:rPr lang="en-US" altLang="zh-CN" sz="1600" b="1" i="1" dirty="0">
                <a:solidFill>
                  <a:srgbClr val="FF0000"/>
                </a:solidFill>
              </a:rPr>
              <a:t>a</a:t>
            </a:r>
            <a:r>
              <a:rPr lang="zh-CN" altLang="en-US" sz="1600" b="1" dirty="0">
                <a:solidFill>
                  <a:srgbClr val="FF0000"/>
                </a:solidFill>
              </a:rPr>
              <a:t>时，应</a:t>
            </a:r>
            <a:r>
              <a:rPr lang="zh-CN" altLang="en-US" sz="1600" b="1" dirty="0" smtClean="0">
                <a:solidFill>
                  <a:srgbClr val="FF0000"/>
                </a:solidFill>
              </a:rPr>
              <a:t>采取</a:t>
            </a:r>
            <a:endParaRPr lang="en-US" altLang="zh-CN" sz="1600" b="1" dirty="0" smtClean="0">
              <a:solidFill>
                <a:srgbClr val="FF0000"/>
              </a:solidFill>
            </a:endParaRPr>
          </a:p>
          <a:p>
            <a:pPr algn="l"/>
            <a:r>
              <a:rPr lang="zh-CN" altLang="en-US" sz="1600" b="1" dirty="0" smtClean="0">
                <a:solidFill>
                  <a:srgbClr val="FF0000"/>
                </a:solidFill>
              </a:rPr>
              <a:t>什么</a:t>
            </a:r>
            <a:r>
              <a:rPr lang="zh-CN" altLang="en-US" sz="1600" b="1" dirty="0">
                <a:solidFill>
                  <a:srgbClr val="FF0000"/>
                </a:solidFill>
              </a:rPr>
              <a:t>动作</a:t>
            </a:r>
            <a:endParaRPr kumimoji="0" lang="zh-CN" altLang="en-US" sz="1600" b="0" i="0" u="none" strike="noStrike" cap="none" normalizeH="0" baseline="0" dirty="0" smtClean="0">
              <a:ln>
                <a:noFill/>
              </a:ln>
              <a:solidFill>
                <a:srgbClr val="FF0000"/>
              </a:solidFill>
              <a:effectLst/>
            </a:endParaRPr>
          </a:p>
        </p:txBody>
      </p:sp>
      <p:sp>
        <p:nvSpPr>
          <p:cNvPr id="38" name="圆角矩形 37"/>
          <p:cNvSpPr/>
          <p:nvPr/>
        </p:nvSpPr>
        <p:spPr bwMode="auto">
          <a:xfrm>
            <a:off x="4561244" y="4096343"/>
            <a:ext cx="1856586" cy="1251254"/>
          </a:xfrm>
          <a:prstGeom prst="roundRect">
            <a:avLst/>
          </a:prstGeom>
          <a:solidFill>
            <a:srgbClr val="FFFF00">
              <a:alpha val="38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lvl="1"/>
            <a:r>
              <a:rPr lang="en-US" altLang="zh-CN" sz="1600" b="1" dirty="0">
                <a:solidFill>
                  <a:srgbClr val="0000FF"/>
                </a:solidFill>
              </a:rPr>
              <a:t>GOTO[</a:t>
            </a:r>
            <a:r>
              <a:rPr lang="en-US" altLang="zh-CN" sz="1600" b="1" i="1" dirty="0">
                <a:solidFill>
                  <a:srgbClr val="0000FF"/>
                </a:solidFill>
              </a:rPr>
              <a:t>s</a:t>
            </a:r>
            <a:r>
              <a:rPr lang="zh-CN" altLang="en-US" sz="1600" b="1" dirty="0">
                <a:solidFill>
                  <a:srgbClr val="0000FF"/>
                </a:solidFill>
              </a:rPr>
              <a:t>，</a:t>
            </a:r>
            <a:r>
              <a:rPr lang="en-US" altLang="zh-CN" sz="1600" b="1" dirty="0">
                <a:solidFill>
                  <a:srgbClr val="0000FF"/>
                </a:solidFill>
              </a:rPr>
              <a:t>X</a:t>
            </a:r>
            <a:r>
              <a:rPr lang="en-US" altLang="zh-CN" sz="1600" b="1" dirty="0" smtClean="0">
                <a:solidFill>
                  <a:srgbClr val="0000FF"/>
                </a:solidFill>
              </a:rPr>
              <a:t>]</a:t>
            </a:r>
            <a:r>
              <a:rPr lang="zh-CN" altLang="en-US" sz="1600" b="1" dirty="0" smtClean="0">
                <a:solidFill>
                  <a:srgbClr val="0000FF"/>
                </a:solidFill>
              </a:rPr>
              <a:t>：</a:t>
            </a:r>
            <a:endParaRPr lang="en-US" altLang="zh-CN" sz="1600" b="1" dirty="0" smtClean="0">
              <a:solidFill>
                <a:srgbClr val="0000FF"/>
              </a:solidFill>
            </a:endParaRPr>
          </a:p>
          <a:p>
            <a:pPr marL="0" lvl="1"/>
            <a:r>
              <a:rPr lang="zh-CN" altLang="en-US" sz="1600" b="1" dirty="0" smtClean="0">
                <a:solidFill>
                  <a:srgbClr val="0000FF"/>
                </a:solidFill>
              </a:rPr>
              <a:t>状态</a:t>
            </a:r>
            <a:r>
              <a:rPr lang="en-US" altLang="zh-CN" sz="1600" b="1" dirty="0">
                <a:solidFill>
                  <a:srgbClr val="0000FF"/>
                </a:solidFill>
              </a:rPr>
              <a:t>s</a:t>
            </a:r>
            <a:r>
              <a:rPr lang="zh-CN" altLang="en-US" sz="1600" b="1" dirty="0" smtClean="0">
                <a:solidFill>
                  <a:srgbClr val="0000FF"/>
                </a:solidFill>
              </a:rPr>
              <a:t>面对规约</a:t>
            </a:r>
            <a:endParaRPr lang="en-US" altLang="zh-CN" sz="1600" b="1" dirty="0" smtClean="0">
              <a:solidFill>
                <a:srgbClr val="0000FF"/>
              </a:solidFill>
            </a:endParaRPr>
          </a:p>
          <a:p>
            <a:pPr marL="0" lvl="1"/>
            <a:r>
              <a:rPr lang="zh-CN" altLang="en-US" sz="1600" b="1" dirty="0" smtClean="0">
                <a:solidFill>
                  <a:srgbClr val="0000FF"/>
                </a:solidFill>
              </a:rPr>
              <a:t>符号</a:t>
            </a:r>
            <a:r>
              <a:rPr lang="en-US" altLang="zh-CN" sz="1600" b="1" dirty="0">
                <a:solidFill>
                  <a:srgbClr val="0000FF"/>
                </a:solidFill>
              </a:rPr>
              <a:t>X</a:t>
            </a:r>
            <a:r>
              <a:rPr lang="zh-CN" altLang="en-US" sz="1600" b="1" dirty="0">
                <a:solidFill>
                  <a:srgbClr val="0000FF"/>
                </a:solidFill>
              </a:rPr>
              <a:t>时</a:t>
            </a:r>
            <a:r>
              <a:rPr lang="zh-CN" altLang="en-US" sz="1600" b="1" dirty="0" smtClean="0">
                <a:solidFill>
                  <a:srgbClr val="0000FF"/>
                </a:solidFill>
              </a:rPr>
              <a:t>，</a:t>
            </a:r>
            <a:endParaRPr lang="en-US" altLang="zh-CN" sz="1600" b="1" dirty="0" smtClean="0">
              <a:solidFill>
                <a:srgbClr val="0000FF"/>
              </a:solidFill>
            </a:endParaRPr>
          </a:p>
          <a:p>
            <a:pPr marL="0" lvl="1"/>
            <a:r>
              <a:rPr lang="zh-CN" altLang="en-US" sz="1600" b="1" dirty="0" smtClean="0">
                <a:solidFill>
                  <a:srgbClr val="0000FF"/>
                </a:solidFill>
              </a:rPr>
              <a:t>下</a:t>
            </a:r>
            <a:r>
              <a:rPr lang="zh-CN" altLang="en-US" sz="1600" b="1" dirty="0">
                <a:solidFill>
                  <a:srgbClr val="0000FF"/>
                </a:solidFill>
              </a:rPr>
              <a:t>一</a:t>
            </a:r>
            <a:r>
              <a:rPr lang="zh-CN" altLang="en-US" sz="1600" b="1" dirty="0" smtClean="0">
                <a:solidFill>
                  <a:srgbClr val="0000FF"/>
                </a:solidFill>
              </a:rPr>
              <a:t>状态填什么</a:t>
            </a:r>
            <a:endParaRPr lang="zh-CN" altLang="en-US" sz="1600" b="1" dirty="0">
              <a:solidFill>
                <a:srgbClr val="0000FF"/>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rgbClr val="0000FF"/>
              </a:solidFill>
              <a:effectLst/>
              <a:latin typeface="Arial" charset="0"/>
              <a:ea typeface="宋体" pitchFamily="2" charset="-122"/>
            </a:endParaRPr>
          </a:p>
        </p:txBody>
      </p:sp>
      <p:sp>
        <p:nvSpPr>
          <p:cNvPr id="3" name="圆角矩形 2"/>
          <p:cNvSpPr/>
          <p:nvPr/>
        </p:nvSpPr>
        <p:spPr bwMode="auto">
          <a:xfrm>
            <a:off x="1305453" y="3075110"/>
            <a:ext cx="538032" cy="2084986"/>
          </a:xfrm>
          <a:prstGeom prst="roundRect">
            <a:avLst/>
          </a:prstGeom>
          <a:solidFill>
            <a:srgbClr val="FFFF00">
              <a:alpha val="38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40" name="圆角矩形 39"/>
          <p:cNvSpPr/>
          <p:nvPr/>
        </p:nvSpPr>
        <p:spPr bwMode="auto">
          <a:xfrm>
            <a:off x="1834755" y="3096614"/>
            <a:ext cx="533400" cy="2084986"/>
          </a:xfrm>
          <a:prstGeom prst="roundRect">
            <a:avLst/>
          </a:prstGeom>
          <a:solidFill>
            <a:srgbClr val="92D050">
              <a:alpha val="38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41" name="圆角矩形 40"/>
          <p:cNvSpPr/>
          <p:nvPr/>
        </p:nvSpPr>
        <p:spPr bwMode="auto">
          <a:xfrm>
            <a:off x="2368154" y="2479674"/>
            <a:ext cx="4149812" cy="455341"/>
          </a:xfrm>
          <a:prstGeom prst="roundRect">
            <a:avLst/>
          </a:prstGeom>
          <a:solidFill>
            <a:srgbClr val="FF0000">
              <a:alpha val="38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42" name="圆角矩形 41"/>
          <p:cNvSpPr/>
          <p:nvPr/>
        </p:nvSpPr>
        <p:spPr bwMode="auto">
          <a:xfrm>
            <a:off x="2831859" y="3229428"/>
            <a:ext cx="3417633" cy="659123"/>
          </a:xfrm>
          <a:prstGeom prst="roundRect">
            <a:avLst/>
          </a:prstGeom>
          <a:solidFill>
            <a:srgbClr val="0000FF">
              <a:alpha val="38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43" name="圆角矩形 42"/>
          <p:cNvSpPr/>
          <p:nvPr/>
        </p:nvSpPr>
        <p:spPr bwMode="auto">
          <a:xfrm>
            <a:off x="6406754" y="3888551"/>
            <a:ext cx="1614884" cy="1293050"/>
          </a:xfrm>
          <a:prstGeom prst="roundRect">
            <a:avLst/>
          </a:prstGeom>
          <a:solidFill>
            <a:srgbClr val="92D050">
              <a:alpha val="38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8" grpId="0" animBg="1"/>
      <p:bldP spid="3" grpId="0" animBg="1"/>
      <p:bldP spid="40" grpId="0" animBg="1"/>
      <p:bldP spid="41" grpId="0" animBg="1"/>
      <p:bldP spid="42" grpId="0" animBg="1"/>
      <p:bldP spid="4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a:xfrm>
            <a:off x="381000" y="533400"/>
            <a:ext cx="7772400" cy="609600"/>
          </a:xfrm>
        </p:spPr>
        <p:txBody>
          <a:bodyPr/>
          <a:lstStyle/>
          <a:p>
            <a:r>
              <a:rPr lang="en-US" altLang="zh-CN" sz="3200" b="1" dirty="0" smtClean="0">
                <a:latin typeface="+mn-ea"/>
                <a:ea typeface="+mn-ea"/>
              </a:rPr>
              <a:t>6</a:t>
            </a:r>
            <a:r>
              <a:rPr lang="zh-CN" altLang="en-US" sz="3200" b="1" dirty="0" smtClean="0">
                <a:latin typeface="+mn-ea"/>
                <a:ea typeface="+mn-ea"/>
              </a:rPr>
              <a:t>.</a:t>
            </a:r>
            <a:r>
              <a:rPr lang="zh-CN" altLang="en-US" sz="3200" b="1" dirty="0">
                <a:latin typeface="+mn-ea"/>
                <a:ea typeface="+mn-ea"/>
              </a:rPr>
              <a:t>6  二义文法的应用 </a:t>
            </a:r>
          </a:p>
        </p:txBody>
      </p:sp>
      <p:sp>
        <p:nvSpPr>
          <p:cNvPr id="1080323" name="Rectangle 3"/>
          <p:cNvSpPr>
            <a:spLocks noGrp="1" noChangeArrowheads="1"/>
          </p:cNvSpPr>
          <p:nvPr>
            <p:ph type="body" idx="1"/>
          </p:nvPr>
        </p:nvSpPr>
        <p:spPr>
          <a:xfrm>
            <a:off x="0" y="1143000"/>
            <a:ext cx="9372600" cy="5334000"/>
          </a:xfrm>
          <a:noFill/>
          <a:ln/>
        </p:spPr>
        <p:txBody>
          <a:bodyPr/>
          <a:lstStyle/>
          <a:p>
            <a:pPr>
              <a:lnSpc>
                <a:spcPct val="150000"/>
              </a:lnSpc>
              <a:spcBef>
                <a:spcPct val="0"/>
              </a:spcBef>
            </a:pPr>
            <a:r>
              <a:rPr lang="zh-CN" altLang="en-US" sz="2800" dirty="0" smtClean="0">
                <a:latin typeface="微软雅黑" pitchFamily="34" charset="-122"/>
                <a:ea typeface="微软雅黑" pitchFamily="34" charset="-122"/>
              </a:rPr>
              <a:t>  二</a:t>
            </a:r>
            <a:r>
              <a:rPr lang="zh-CN" altLang="en-US" sz="2800" dirty="0">
                <a:latin typeface="微软雅黑" pitchFamily="34" charset="-122"/>
                <a:ea typeface="微软雅黑" pitchFamily="34" charset="-122"/>
              </a:rPr>
              <a:t>义文法的特点：</a:t>
            </a:r>
          </a:p>
          <a:p>
            <a:pPr lvl="1">
              <a:spcBef>
                <a:spcPct val="0"/>
              </a:spcBef>
            </a:pPr>
            <a:r>
              <a:rPr lang="zh-CN" altLang="en-US" sz="2400" dirty="0" smtClean="0">
                <a:latin typeface="微软雅黑" pitchFamily="34" charset="-122"/>
                <a:ea typeface="微软雅黑" pitchFamily="34" charset="-122"/>
              </a:rPr>
              <a:t>二</a:t>
            </a:r>
            <a:r>
              <a:rPr lang="zh-CN" altLang="en-US" sz="2400" dirty="0">
                <a:latin typeface="微软雅黑" pitchFamily="34" charset="-122"/>
                <a:ea typeface="微软雅黑" pitchFamily="34" charset="-122"/>
              </a:rPr>
              <a:t>义</a:t>
            </a:r>
            <a:r>
              <a:rPr lang="zh-CN" altLang="en-US" sz="2400" dirty="0" smtClean="0">
                <a:latin typeface="微软雅黑" pitchFamily="34" charset="-122"/>
                <a:ea typeface="微软雅黑" pitchFamily="34" charset="-122"/>
              </a:rPr>
              <a:t>文法绝不是</a:t>
            </a:r>
            <a:r>
              <a:rPr lang="en-US" altLang="zh-CN" sz="2400" dirty="0">
                <a:latin typeface="微软雅黑" pitchFamily="34" charset="-122"/>
                <a:ea typeface="微软雅黑" pitchFamily="34" charset="-122"/>
              </a:rPr>
              <a:t>LR</a:t>
            </a:r>
            <a:r>
              <a:rPr lang="zh-CN" altLang="en-US" sz="2400" dirty="0">
                <a:latin typeface="微软雅黑" pitchFamily="34" charset="-122"/>
                <a:ea typeface="微软雅黑" pitchFamily="34" charset="-122"/>
              </a:rPr>
              <a:t>文法</a:t>
            </a:r>
          </a:p>
          <a:p>
            <a:pPr lvl="1">
              <a:spcBef>
                <a:spcPct val="0"/>
              </a:spcBef>
            </a:pPr>
            <a:r>
              <a:rPr lang="zh-CN" altLang="en-US" sz="2400" dirty="0">
                <a:latin typeface="微软雅黑" pitchFamily="34" charset="-122"/>
                <a:ea typeface="微软雅黑" pitchFamily="34" charset="-122"/>
              </a:rPr>
              <a:t>简洁、</a:t>
            </a:r>
            <a:r>
              <a:rPr lang="zh-CN" altLang="en-US" sz="2400" dirty="0" smtClean="0">
                <a:latin typeface="微软雅黑" pitchFamily="34" charset="-122"/>
                <a:ea typeface="微软雅黑" pitchFamily="34" charset="-122"/>
              </a:rPr>
              <a:t>自然</a:t>
            </a:r>
            <a:endParaRPr lang="en-US" altLang="zh-CN" sz="2400" dirty="0" smtClean="0">
              <a:latin typeface="微软雅黑" pitchFamily="34" charset="-122"/>
              <a:ea typeface="微软雅黑" pitchFamily="34" charset="-122"/>
            </a:endParaRPr>
          </a:p>
          <a:p>
            <a:pPr lvl="1">
              <a:spcBef>
                <a:spcPct val="0"/>
              </a:spcBef>
            </a:pPr>
            <a:r>
              <a:rPr lang="zh-CN" altLang="en-US" sz="2400" dirty="0">
                <a:latin typeface="微软雅黑" pitchFamily="34" charset="-122"/>
                <a:ea typeface="微软雅黑" pitchFamily="34" charset="-122"/>
              </a:rPr>
              <a:t>可以用文法以外的信息来消除二义</a:t>
            </a:r>
          </a:p>
          <a:p>
            <a:pPr lvl="1">
              <a:spcBef>
                <a:spcPct val="0"/>
              </a:spcBef>
            </a:pPr>
            <a:r>
              <a:rPr lang="zh-CN" altLang="en-US" sz="2400" dirty="0">
                <a:latin typeface="微软雅黑" pitchFamily="34" charset="-122"/>
                <a:ea typeface="微软雅黑" pitchFamily="34" charset="-122"/>
              </a:rPr>
              <a:t>语法分析的效率高（基于消除二义后得到的分析表）</a:t>
            </a:r>
          </a:p>
          <a:p>
            <a:pPr>
              <a:lnSpc>
                <a:spcPct val="150000"/>
              </a:lnSpc>
              <a:spcBef>
                <a:spcPct val="0"/>
              </a:spcBef>
              <a:buFontTx/>
              <a:buNone/>
            </a:pPr>
            <a:r>
              <a:rPr lang="zh-CN" altLang="en-US" sz="2800" i="1" dirty="0">
                <a:latin typeface="微软雅黑" pitchFamily="34" charset="-122"/>
                <a:ea typeface="微软雅黑" pitchFamily="34" charset="-122"/>
              </a:rPr>
              <a:t>	</a:t>
            </a:r>
            <a:r>
              <a:rPr lang="zh-CN" altLang="en-US" sz="2400" dirty="0">
                <a:latin typeface="微软雅黑" pitchFamily="34" charset="-122"/>
                <a:ea typeface="微软雅黑" pitchFamily="34" charset="-122"/>
              </a:rPr>
              <a:t>二义文法：</a:t>
            </a:r>
            <a:r>
              <a:rPr lang="en-US" altLang="zh-CN" sz="2400" i="1" dirty="0">
                <a:latin typeface="微软雅黑" pitchFamily="34" charset="-122"/>
                <a:ea typeface="微软雅黑" pitchFamily="34" charset="-122"/>
              </a:rPr>
              <a:t>E </a:t>
            </a:r>
            <a:r>
              <a:rPr lang="en-US" altLang="zh-CN" sz="2400" dirty="0">
                <a:latin typeface="微软雅黑" pitchFamily="34" charset="-122"/>
                <a:ea typeface="微软雅黑" pitchFamily="34" charset="-122"/>
                <a:sym typeface="Symbol" pitchFamily="18" charset="2"/>
              </a:rPr>
              <a:t> </a:t>
            </a:r>
            <a:r>
              <a:rPr lang="en-US" altLang="zh-CN" sz="2400" i="1" dirty="0">
                <a:latin typeface="微软雅黑" pitchFamily="34" charset="-122"/>
                <a:ea typeface="微软雅黑" pitchFamily="34" charset="-122"/>
              </a:rPr>
              <a:t>E </a:t>
            </a:r>
            <a:r>
              <a:rPr lang="en-US" altLang="zh-CN" sz="2400" dirty="0">
                <a:latin typeface="微软雅黑" pitchFamily="34" charset="-122"/>
                <a:ea typeface="微软雅黑" pitchFamily="34" charset="-122"/>
              </a:rPr>
              <a:t>+</a:t>
            </a:r>
            <a:r>
              <a:rPr lang="en-US" altLang="zh-CN" sz="2400" i="1" dirty="0">
                <a:latin typeface="微软雅黑" pitchFamily="34" charset="-122"/>
                <a:ea typeface="微软雅黑" pitchFamily="34" charset="-122"/>
              </a:rPr>
              <a:t> E </a:t>
            </a:r>
            <a:r>
              <a:rPr lang="en-US" altLang="zh-CN" sz="2400" dirty="0">
                <a:latin typeface="微软雅黑" pitchFamily="34" charset="-122"/>
                <a:ea typeface="微软雅黑" pitchFamily="34" charset="-122"/>
              </a:rPr>
              <a:t>| </a:t>
            </a:r>
            <a:r>
              <a:rPr lang="en-US" altLang="zh-CN" sz="2400" i="1" dirty="0">
                <a:latin typeface="微软雅黑" pitchFamily="34" charset="-122"/>
                <a:ea typeface="微软雅黑" pitchFamily="34" charset="-122"/>
              </a:rPr>
              <a:t>E </a:t>
            </a:r>
            <a:r>
              <a:rPr lang="en-US" altLang="zh-CN" sz="2400" dirty="0">
                <a:latin typeface="微软雅黑" pitchFamily="34" charset="-122"/>
                <a:ea typeface="微软雅黑" pitchFamily="34" charset="-122"/>
              </a:rPr>
              <a:t>*</a:t>
            </a:r>
            <a:r>
              <a:rPr lang="en-US" altLang="zh-CN" sz="2400" i="1" dirty="0">
                <a:latin typeface="微软雅黑" pitchFamily="34" charset="-122"/>
                <a:ea typeface="微软雅黑" pitchFamily="34" charset="-122"/>
              </a:rPr>
              <a:t> E </a:t>
            </a:r>
            <a:r>
              <a:rPr lang="en-US" altLang="zh-CN" sz="2400" dirty="0">
                <a:latin typeface="微软雅黑" pitchFamily="34" charset="-122"/>
                <a:ea typeface="微软雅黑" pitchFamily="34" charset="-122"/>
              </a:rPr>
              <a:t>| (</a:t>
            </a:r>
            <a:r>
              <a:rPr lang="en-US" altLang="zh-CN" sz="2400" i="1" dirty="0">
                <a:latin typeface="微软雅黑" pitchFamily="34" charset="-122"/>
                <a:ea typeface="微软雅黑" pitchFamily="34" charset="-122"/>
              </a:rPr>
              <a:t>E</a:t>
            </a:r>
            <a:r>
              <a:rPr lang="en-US" altLang="zh-CN" sz="2400" dirty="0">
                <a:latin typeface="微软雅黑" pitchFamily="34" charset="-122"/>
                <a:ea typeface="微软雅黑" pitchFamily="34" charset="-122"/>
              </a:rPr>
              <a:t>) | id</a:t>
            </a:r>
          </a:p>
          <a:p>
            <a:pPr>
              <a:spcBef>
                <a:spcPct val="0"/>
              </a:spcBef>
              <a:buFontTx/>
              <a:buNone/>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非二义的文法：</a:t>
            </a:r>
          </a:p>
          <a:p>
            <a:pPr>
              <a:spcBef>
                <a:spcPct val="0"/>
              </a:spcBef>
              <a:buFontTx/>
              <a:buNone/>
            </a:pPr>
            <a:r>
              <a:rPr lang="en-US" altLang="zh-CN" sz="2400" i="1" dirty="0">
                <a:latin typeface="微软雅黑" pitchFamily="34" charset="-122"/>
                <a:ea typeface="微软雅黑" pitchFamily="34" charset="-122"/>
              </a:rPr>
              <a:t>		E </a:t>
            </a:r>
            <a:r>
              <a:rPr lang="en-US" altLang="zh-CN" sz="2400" dirty="0">
                <a:latin typeface="微软雅黑" pitchFamily="34" charset="-122"/>
                <a:ea typeface="微软雅黑" pitchFamily="34" charset="-122"/>
                <a:sym typeface="Symbol" pitchFamily="18" charset="2"/>
              </a:rPr>
              <a:t></a:t>
            </a:r>
            <a:r>
              <a:rPr lang="en-US" altLang="zh-CN" sz="2400" i="1" dirty="0">
                <a:latin typeface="微软雅黑" pitchFamily="34" charset="-122"/>
                <a:ea typeface="微软雅黑" pitchFamily="34" charset="-122"/>
              </a:rPr>
              <a:t>E </a:t>
            </a:r>
            <a:r>
              <a:rPr lang="en-US" altLang="zh-CN" sz="2400" dirty="0">
                <a:latin typeface="微软雅黑" pitchFamily="34" charset="-122"/>
                <a:ea typeface="微软雅黑" pitchFamily="34" charset="-122"/>
              </a:rPr>
              <a:t>+</a:t>
            </a:r>
            <a:r>
              <a:rPr lang="en-US" altLang="zh-CN" sz="2400" i="1" dirty="0">
                <a:latin typeface="微软雅黑" pitchFamily="34" charset="-122"/>
                <a:ea typeface="微软雅黑" pitchFamily="34" charset="-122"/>
              </a:rPr>
              <a:t> T </a:t>
            </a:r>
            <a:r>
              <a:rPr lang="en-US" altLang="zh-CN" sz="2400" dirty="0">
                <a:latin typeface="微软雅黑" pitchFamily="34" charset="-122"/>
                <a:ea typeface="微软雅黑" pitchFamily="34" charset="-122"/>
              </a:rPr>
              <a:t>| </a:t>
            </a:r>
            <a:r>
              <a:rPr lang="en-US" altLang="zh-CN" sz="2400" i="1" dirty="0">
                <a:latin typeface="微软雅黑" pitchFamily="34" charset="-122"/>
                <a:ea typeface="微软雅黑" pitchFamily="34" charset="-122"/>
              </a:rPr>
              <a:t>T</a:t>
            </a:r>
            <a:endParaRPr lang="en-US" altLang="zh-CN" sz="2400" dirty="0">
              <a:latin typeface="微软雅黑" pitchFamily="34" charset="-122"/>
              <a:ea typeface="微软雅黑" pitchFamily="34" charset="-122"/>
            </a:endParaRPr>
          </a:p>
          <a:p>
            <a:pPr>
              <a:spcBef>
                <a:spcPct val="0"/>
              </a:spcBef>
              <a:buFontTx/>
              <a:buNone/>
            </a:pPr>
            <a:r>
              <a:rPr lang="zh-CN" altLang="en-US" sz="2400" dirty="0">
                <a:latin typeface="微软雅黑" pitchFamily="34" charset="-122"/>
                <a:ea typeface="微软雅黑" pitchFamily="34" charset="-122"/>
              </a:rPr>
              <a:t>		</a:t>
            </a:r>
            <a:r>
              <a:rPr lang="en-US" altLang="zh-CN" sz="2400" i="1" dirty="0">
                <a:latin typeface="微软雅黑" pitchFamily="34" charset="-122"/>
                <a:ea typeface="微软雅黑" pitchFamily="34" charset="-122"/>
              </a:rPr>
              <a:t>T </a:t>
            </a:r>
            <a:r>
              <a:rPr lang="en-US" altLang="zh-CN" sz="2400" dirty="0">
                <a:latin typeface="微软雅黑" pitchFamily="34" charset="-122"/>
                <a:ea typeface="微软雅黑" pitchFamily="34" charset="-122"/>
                <a:sym typeface="Symbol" pitchFamily="18" charset="2"/>
              </a:rPr>
              <a:t></a:t>
            </a:r>
            <a:r>
              <a:rPr lang="en-US" altLang="zh-CN" sz="2400" i="1" dirty="0">
                <a:latin typeface="微软雅黑" pitchFamily="34" charset="-122"/>
                <a:ea typeface="微软雅黑" pitchFamily="34" charset="-122"/>
              </a:rPr>
              <a:t>T</a:t>
            </a:r>
            <a:r>
              <a:rPr lang="en-US" altLang="zh-CN" sz="2400" i="1" dirty="0">
                <a:latin typeface="微软雅黑" pitchFamily="34" charset="-122"/>
                <a:ea typeface="微软雅黑" pitchFamily="34" charset="-122"/>
                <a:cs typeface="Times New Roman" pitchFamily="18" charset="0"/>
              </a:rPr>
              <a:t> </a:t>
            </a:r>
            <a:r>
              <a:rPr lang="en-US" altLang="zh-CN" sz="2400" dirty="0">
                <a:latin typeface="微软雅黑" pitchFamily="34" charset="-122"/>
                <a:ea typeface="微软雅黑" pitchFamily="34" charset="-122"/>
                <a:cs typeface="Times New Roman" pitchFamily="18" charset="0"/>
              </a:rPr>
              <a:t>*</a:t>
            </a:r>
            <a:r>
              <a:rPr lang="en-US" altLang="zh-CN" sz="2400" i="1" dirty="0">
                <a:latin typeface="微软雅黑" pitchFamily="34" charset="-122"/>
                <a:ea typeface="微软雅黑" pitchFamily="34" charset="-122"/>
              </a:rPr>
              <a:t> F </a:t>
            </a:r>
            <a:r>
              <a:rPr lang="en-US" altLang="zh-CN" sz="2400" dirty="0">
                <a:latin typeface="微软雅黑" pitchFamily="34" charset="-122"/>
                <a:ea typeface="微软雅黑" pitchFamily="34" charset="-122"/>
              </a:rPr>
              <a:t>| </a:t>
            </a:r>
            <a:r>
              <a:rPr lang="en-US" altLang="zh-CN" sz="2400" i="1" dirty="0">
                <a:latin typeface="微软雅黑" pitchFamily="34" charset="-122"/>
                <a:ea typeface="微软雅黑" pitchFamily="34" charset="-122"/>
              </a:rPr>
              <a:t>F</a:t>
            </a:r>
            <a:endParaRPr lang="en-US" altLang="zh-CN" sz="2400" dirty="0">
              <a:latin typeface="微软雅黑" pitchFamily="34" charset="-122"/>
              <a:ea typeface="微软雅黑" pitchFamily="34" charset="-122"/>
            </a:endParaRPr>
          </a:p>
          <a:p>
            <a:pPr>
              <a:spcBef>
                <a:spcPct val="0"/>
              </a:spcBef>
              <a:buFontTx/>
              <a:buNone/>
            </a:pPr>
            <a:r>
              <a:rPr lang="zh-CN" altLang="en-US" sz="2400" dirty="0">
                <a:latin typeface="微软雅黑" pitchFamily="34" charset="-122"/>
                <a:ea typeface="微软雅黑" pitchFamily="34" charset="-122"/>
              </a:rPr>
              <a:t>		</a:t>
            </a:r>
            <a:r>
              <a:rPr lang="en-US" altLang="zh-CN" sz="2400" i="1" dirty="0">
                <a:latin typeface="微软雅黑" pitchFamily="34" charset="-122"/>
                <a:ea typeface="微软雅黑" pitchFamily="34" charset="-122"/>
              </a:rPr>
              <a:t>F </a:t>
            </a:r>
            <a:r>
              <a:rPr lang="en-US" altLang="zh-CN" sz="2400" dirty="0">
                <a:latin typeface="微软雅黑" pitchFamily="34" charset="-122"/>
                <a:ea typeface="微软雅黑" pitchFamily="34" charset="-122"/>
                <a:sym typeface="Symbol" pitchFamily="18" charset="2"/>
              </a:rPr>
              <a:t></a:t>
            </a:r>
            <a:r>
              <a:rPr lang="en-US" altLang="zh-CN" sz="2400" dirty="0">
                <a:latin typeface="微软雅黑" pitchFamily="34" charset="-122"/>
                <a:ea typeface="微软雅黑" pitchFamily="34" charset="-122"/>
              </a:rPr>
              <a:t> (</a:t>
            </a:r>
            <a:r>
              <a:rPr lang="en-US" altLang="zh-CN" sz="2400" i="1" dirty="0">
                <a:latin typeface="微软雅黑" pitchFamily="34" charset="-122"/>
                <a:ea typeface="微软雅黑" pitchFamily="34" charset="-122"/>
              </a:rPr>
              <a:t>E</a:t>
            </a:r>
            <a:r>
              <a:rPr lang="en-US" altLang="zh-CN" sz="2400" dirty="0">
                <a:latin typeface="微软雅黑" pitchFamily="34" charset="-122"/>
                <a:ea typeface="微软雅黑" pitchFamily="34" charset="-122"/>
              </a:rPr>
              <a:t>)</a:t>
            </a:r>
            <a:r>
              <a:rPr lang="en-US" altLang="zh-CN" sz="2400" i="1" dirty="0">
                <a:latin typeface="微软雅黑" pitchFamily="34" charset="-122"/>
                <a:ea typeface="微软雅黑" pitchFamily="34" charset="-122"/>
              </a:rPr>
              <a:t> </a:t>
            </a:r>
            <a:r>
              <a:rPr lang="en-US" altLang="zh-CN" sz="2400" dirty="0">
                <a:latin typeface="微软雅黑" pitchFamily="34" charset="-122"/>
                <a:ea typeface="微软雅黑" pitchFamily="34" charset="-122"/>
              </a:rPr>
              <a:t>| id</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601569375"/>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3" name="Rectangle 3"/>
          <p:cNvSpPr>
            <a:spLocks noGrp="1" noChangeArrowheads="1"/>
          </p:cNvSpPr>
          <p:nvPr>
            <p:ph type="body" idx="1"/>
          </p:nvPr>
        </p:nvSpPr>
        <p:spPr>
          <a:xfrm>
            <a:off x="152400" y="609600"/>
            <a:ext cx="8534400" cy="5029200"/>
          </a:xfrm>
          <a:noFill/>
          <a:ln/>
        </p:spPr>
        <p:txBody>
          <a:bodyPr/>
          <a:lstStyle/>
          <a:p>
            <a:pPr>
              <a:spcBef>
                <a:spcPct val="0"/>
              </a:spcBef>
              <a:buFontTx/>
              <a:buNone/>
            </a:pPr>
            <a:r>
              <a:rPr lang="zh-CN" altLang="en-US" sz="2800" dirty="0" smtClean="0">
                <a:solidFill>
                  <a:srgbClr val="FF0000"/>
                </a:solidFill>
                <a:latin typeface="+mn-ea"/>
              </a:rPr>
              <a:t>使用</a:t>
            </a:r>
            <a:r>
              <a:rPr lang="zh-CN" altLang="en-US" sz="2800" dirty="0">
                <a:solidFill>
                  <a:srgbClr val="FF0000"/>
                </a:solidFill>
                <a:latin typeface="+mn-ea"/>
              </a:rPr>
              <a:t>文法以外信息来解决分析动作</a:t>
            </a:r>
            <a:r>
              <a:rPr lang="zh-CN" altLang="en-US" sz="2800" dirty="0" smtClean="0">
                <a:solidFill>
                  <a:srgbClr val="FF0000"/>
                </a:solidFill>
                <a:latin typeface="+mn-ea"/>
              </a:rPr>
              <a:t>冲突</a:t>
            </a:r>
            <a:endParaRPr lang="en-US" altLang="zh-CN" sz="2800" dirty="0" smtClean="0">
              <a:solidFill>
                <a:srgbClr val="FF0000"/>
              </a:solidFill>
              <a:latin typeface="+mn-ea"/>
            </a:endParaRPr>
          </a:p>
          <a:p>
            <a:pPr>
              <a:spcBef>
                <a:spcPct val="0"/>
              </a:spcBef>
              <a:buFontTx/>
              <a:buNone/>
            </a:pPr>
            <a:r>
              <a:rPr lang="zh-CN" altLang="en-US" sz="2400" dirty="0" smtClean="0">
                <a:latin typeface="+mn-ea"/>
              </a:rPr>
              <a:t>  虽然使用的文法是二义的，但如果再在所有情况下都说明了消除二义性的规则，就可以保证每个句子只有一棵分析树，整个语言的说明仍是无二义性的！</a:t>
            </a:r>
            <a:endParaRPr lang="en-US" altLang="zh-CN" sz="2400" dirty="0" smtClean="0">
              <a:latin typeface="+mn-ea"/>
            </a:endParaRPr>
          </a:p>
          <a:p>
            <a:pPr>
              <a:spcBef>
                <a:spcPct val="0"/>
              </a:spcBef>
              <a:buFontTx/>
              <a:buNone/>
            </a:pPr>
            <a:endParaRPr lang="zh-CN" altLang="en-US" sz="2800" dirty="0">
              <a:latin typeface="+mn-ea"/>
            </a:endParaRPr>
          </a:p>
          <a:p>
            <a:pPr>
              <a:spcBef>
                <a:spcPct val="0"/>
              </a:spcBef>
              <a:buFontTx/>
              <a:buNone/>
            </a:pPr>
            <a:r>
              <a:rPr lang="zh-CN" altLang="en-US" sz="2400" dirty="0">
                <a:latin typeface="+mn-ea"/>
              </a:rPr>
              <a:t>二义文法：</a:t>
            </a:r>
            <a:r>
              <a:rPr lang="en-US" altLang="zh-CN" sz="2400" i="1" dirty="0">
                <a:latin typeface="+mn-ea"/>
              </a:rPr>
              <a:t>E </a:t>
            </a:r>
            <a:r>
              <a:rPr lang="en-US" altLang="zh-CN" sz="2400" dirty="0">
                <a:latin typeface="+mn-ea"/>
                <a:sym typeface="Symbol" pitchFamily="18" charset="2"/>
              </a:rPr>
              <a:t> </a:t>
            </a:r>
            <a:r>
              <a:rPr lang="en-US" altLang="zh-CN" sz="2400" i="1" dirty="0">
                <a:latin typeface="+mn-ea"/>
              </a:rPr>
              <a:t>E </a:t>
            </a:r>
            <a:r>
              <a:rPr lang="en-US" altLang="zh-CN" sz="2400" dirty="0">
                <a:latin typeface="+mn-ea"/>
              </a:rPr>
              <a:t>+</a:t>
            </a:r>
            <a:r>
              <a:rPr lang="en-US" altLang="zh-CN" sz="2400" i="1" dirty="0">
                <a:latin typeface="+mn-ea"/>
              </a:rPr>
              <a:t> E </a:t>
            </a:r>
            <a:r>
              <a:rPr lang="en-US" altLang="zh-CN" sz="2400" dirty="0">
                <a:latin typeface="+mn-ea"/>
              </a:rPr>
              <a:t>| </a:t>
            </a:r>
            <a:r>
              <a:rPr lang="en-US" altLang="zh-CN" sz="2400" i="1" dirty="0">
                <a:latin typeface="+mn-ea"/>
              </a:rPr>
              <a:t>E </a:t>
            </a:r>
            <a:r>
              <a:rPr lang="en-US" altLang="zh-CN" sz="2400" dirty="0">
                <a:latin typeface="+mn-ea"/>
              </a:rPr>
              <a:t>*</a:t>
            </a:r>
            <a:r>
              <a:rPr lang="en-US" altLang="zh-CN" sz="2400" i="1" dirty="0">
                <a:latin typeface="+mn-ea"/>
              </a:rPr>
              <a:t> E </a:t>
            </a:r>
            <a:r>
              <a:rPr lang="en-US" altLang="zh-CN" sz="2400" dirty="0">
                <a:latin typeface="+mn-ea"/>
              </a:rPr>
              <a:t>| (</a:t>
            </a:r>
            <a:r>
              <a:rPr lang="en-US" altLang="zh-CN" sz="2400" i="1" dirty="0">
                <a:latin typeface="+mn-ea"/>
              </a:rPr>
              <a:t>E</a:t>
            </a:r>
            <a:r>
              <a:rPr lang="en-US" altLang="zh-CN" sz="2400" dirty="0">
                <a:latin typeface="+mn-ea"/>
              </a:rPr>
              <a:t>) | id</a:t>
            </a:r>
          </a:p>
          <a:p>
            <a:pPr>
              <a:spcBef>
                <a:spcPct val="0"/>
              </a:spcBef>
              <a:buFontTx/>
              <a:buNone/>
            </a:pPr>
            <a:r>
              <a:rPr lang="zh-CN" altLang="en-US" sz="2400" dirty="0">
                <a:latin typeface="+mn-ea"/>
              </a:rPr>
              <a:t>规定： </a:t>
            </a:r>
            <a:r>
              <a:rPr lang="en-US" altLang="zh-CN" sz="2400" dirty="0">
                <a:latin typeface="+mn-ea"/>
              </a:rPr>
              <a:t>*</a:t>
            </a:r>
            <a:r>
              <a:rPr lang="zh-CN" altLang="en-US" sz="2400" dirty="0">
                <a:latin typeface="+mn-ea"/>
              </a:rPr>
              <a:t>优先级高于</a:t>
            </a:r>
            <a:r>
              <a:rPr lang="en-US" altLang="zh-CN" sz="2400" dirty="0">
                <a:latin typeface="+mn-ea"/>
              </a:rPr>
              <a:t>+，</a:t>
            </a:r>
            <a:r>
              <a:rPr lang="zh-CN" altLang="en-US" sz="2400" dirty="0">
                <a:latin typeface="+mn-ea"/>
              </a:rPr>
              <a:t>两者都是左</a:t>
            </a:r>
            <a:r>
              <a:rPr lang="zh-CN" altLang="en-US" sz="2400" dirty="0" smtClean="0">
                <a:latin typeface="+mn-ea"/>
              </a:rPr>
              <a:t>结合 </a:t>
            </a:r>
            <a:r>
              <a:rPr lang="en-US" altLang="zh-CN" sz="2400" dirty="0" smtClean="0">
                <a:latin typeface="+mn-ea"/>
              </a:rPr>
              <a:t>P154</a:t>
            </a:r>
            <a:endParaRPr lang="zh-CN" altLang="en-US" sz="2400" dirty="0">
              <a:latin typeface="+mn-ea"/>
            </a:endParaRPr>
          </a:p>
          <a:p>
            <a:pPr>
              <a:spcBef>
                <a:spcPct val="0"/>
              </a:spcBef>
              <a:buFontTx/>
              <a:buNone/>
            </a:pPr>
            <a:endParaRPr lang="zh-CN" altLang="en-US" sz="2800" dirty="0">
              <a:latin typeface="+mn-ea"/>
            </a:endParaRPr>
          </a:p>
        </p:txBody>
      </p:sp>
    </p:spTree>
    <p:extLst>
      <p:ext uri="{BB962C8B-B14F-4D97-AF65-F5344CB8AC3E}">
        <p14:creationId xmlns:p14="http://schemas.microsoft.com/office/powerpoint/2010/main" val="1081845706"/>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5" name="Rectangle 3"/>
          <p:cNvSpPr>
            <a:spLocks noGrp="1" noChangeArrowheads="1"/>
          </p:cNvSpPr>
          <p:nvPr>
            <p:ph type="body" idx="1"/>
          </p:nvPr>
        </p:nvSpPr>
        <p:spPr>
          <a:xfrm>
            <a:off x="228600" y="457200"/>
            <a:ext cx="8534400" cy="5334000"/>
          </a:xfrm>
          <a:noFill/>
          <a:ln/>
        </p:spPr>
        <p:txBody>
          <a:bodyPr/>
          <a:lstStyle/>
          <a:p>
            <a:pPr>
              <a:spcBef>
                <a:spcPct val="0"/>
              </a:spcBef>
              <a:buFontTx/>
              <a:buNone/>
            </a:pPr>
            <a:r>
              <a:rPr lang="zh-CN" altLang="en-US" sz="2400" dirty="0">
                <a:latin typeface="+mn-ea"/>
              </a:rPr>
              <a:t>冲突出现在</a:t>
            </a:r>
            <a:r>
              <a:rPr lang="en-US" altLang="zh-CN" sz="2400" dirty="0">
                <a:latin typeface="+mn-ea"/>
              </a:rPr>
              <a:t>LR(0)</a:t>
            </a:r>
            <a:r>
              <a:rPr lang="zh-CN" altLang="en-US" sz="2400" dirty="0">
                <a:latin typeface="+mn-ea"/>
              </a:rPr>
              <a:t>项目集</a:t>
            </a:r>
            <a:r>
              <a:rPr lang="en-US" altLang="zh-CN" sz="2400" i="1" dirty="0">
                <a:latin typeface="+mn-ea"/>
              </a:rPr>
              <a:t>I</a:t>
            </a:r>
            <a:r>
              <a:rPr lang="en-US" altLang="zh-CN" sz="2400" baseline="-30000" dirty="0">
                <a:latin typeface="+mn-ea"/>
              </a:rPr>
              <a:t>7</a:t>
            </a:r>
            <a:endParaRPr lang="zh-CN" altLang="en-US" sz="2400" dirty="0">
              <a:latin typeface="+mn-ea"/>
            </a:endParaRPr>
          </a:p>
          <a:p>
            <a:pPr>
              <a:spcBef>
                <a:spcPct val="0"/>
              </a:spcBef>
              <a:buFontTx/>
              <a:buNone/>
            </a:pPr>
            <a:r>
              <a:rPr lang="en-US" altLang="zh-CN" sz="2400" i="1" dirty="0">
                <a:latin typeface="+mn-ea"/>
              </a:rPr>
              <a:t>E </a:t>
            </a:r>
            <a:r>
              <a:rPr lang="en-US" altLang="zh-CN" sz="2400" dirty="0">
                <a:latin typeface="+mn-ea"/>
                <a:sym typeface="Symbol" pitchFamily="18" charset="2"/>
              </a:rPr>
              <a:t></a:t>
            </a:r>
            <a:r>
              <a:rPr lang="en-US" altLang="zh-CN" sz="2400" i="1" dirty="0">
                <a:latin typeface="+mn-ea"/>
              </a:rPr>
              <a:t> E</a:t>
            </a:r>
            <a:r>
              <a:rPr lang="en-US" altLang="zh-CN" sz="2400" dirty="0">
                <a:latin typeface="+mn-ea"/>
              </a:rPr>
              <a:t> +</a:t>
            </a:r>
            <a:r>
              <a:rPr lang="en-US" altLang="zh-CN" sz="2400" i="1" dirty="0">
                <a:latin typeface="+mn-ea"/>
              </a:rPr>
              <a:t> E</a:t>
            </a:r>
            <a:r>
              <a:rPr lang="en-US" altLang="zh-CN" sz="2400" dirty="0">
                <a:latin typeface="+mn-ea"/>
              </a:rPr>
              <a:t>· </a:t>
            </a:r>
          </a:p>
          <a:p>
            <a:pPr>
              <a:spcBef>
                <a:spcPct val="0"/>
              </a:spcBef>
              <a:buFontTx/>
              <a:buNone/>
            </a:pPr>
            <a:r>
              <a:rPr lang="en-US" altLang="zh-CN" sz="2400" i="1" dirty="0">
                <a:latin typeface="+mn-ea"/>
              </a:rPr>
              <a:t>E </a:t>
            </a:r>
            <a:r>
              <a:rPr lang="en-US" altLang="zh-CN" sz="2400" dirty="0">
                <a:latin typeface="+mn-ea"/>
                <a:sym typeface="Symbol" pitchFamily="18" charset="2"/>
              </a:rPr>
              <a:t> </a:t>
            </a:r>
            <a:r>
              <a:rPr lang="en-US" altLang="zh-CN" sz="2400" i="1" dirty="0">
                <a:latin typeface="+mn-ea"/>
              </a:rPr>
              <a:t>E</a:t>
            </a:r>
            <a:r>
              <a:rPr lang="en-US" altLang="zh-CN" sz="2400" dirty="0">
                <a:latin typeface="+mn-ea"/>
              </a:rPr>
              <a:t>·+ </a:t>
            </a:r>
            <a:r>
              <a:rPr lang="en-US" altLang="zh-CN" sz="2400" i="1" dirty="0">
                <a:latin typeface="+mn-ea"/>
              </a:rPr>
              <a:t>E		</a:t>
            </a:r>
          </a:p>
          <a:p>
            <a:pPr>
              <a:spcBef>
                <a:spcPct val="0"/>
              </a:spcBef>
              <a:buFontTx/>
              <a:buNone/>
            </a:pPr>
            <a:r>
              <a:rPr lang="en-US" altLang="zh-CN" sz="2400" i="1" dirty="0">
                <a:latin typeface="+mn-ea"/>
              </a:rPr>
              <a:t>E </a:t>
            </a:r>
            <a:r>
              <a:rPr lang="en-US" altLang="zh-CN" sz="2400" dirty="0">
                <a:latin typeface="+mn-ea"/>
                <a:sym typeface="Symbol" pitchFamily="18" charset="2"/>
              </a:rPr>
              <a:t> </a:t>
            </a:r>
            <a:r>
              <a:rPr lang="en-US" altLang="zh-CN" sz="2400" i="1" dirty="0">
                <a:latin typeface="+mn-ea"/>
              </a:rPr>
              <a:t>E</a:t>
            </a:r>
            <a:r>
              <a:rPr lang="en-US" altLang="zh-CN" sz="2400" dirty="0">
                <a:latin typeface="+mn-ea"/>
              </a:rPr>
              <a:t>·* </a:t>
            </a:r>
            <a:r>
              <a:rPr lang="en-US" altLang="zh-CN" sz="2400" i="1" dirty="0">
                <a:latin typeface="+mn-ea"/>
              </a:rPr>
              <a:t>E</a:t>
            </a:r>
            <a:r>
              <a:rPr lang="en-US" altLang="zh-CN" sz="2400" dirty="0">
                <a:latin typeface="+mn-ea"/>
              </a:rPr>
              <a:t> 		</a:t>
            </a:r>
          </a:p>
          <a:p>
            <a:pPr>
              <a:spcBef>
                <a:spcPct val="0"/>
              </a:spcBef>
              <a:buNone/>
            </a:pPr>
            <a:r>
              <a:rPr lang="en-US" altLang="zh-CN" sz="2400" dirty="0">
                <a:latin typeface="+mn-ea"/>
              </a:rPr>
              <a:t> #id + id  	      + id#  </a:t>
            </a:r>
            <a:r>
              <a:rPr lang="en-US" altLang="zh-CN" sz="2400" i="1" dirty="0">
                <a:latin typeface="+mn-ea"/>
              </a:rPr>
              <a:t> </a:t>
            </a:r>
            <a:r>
              <a:rPr lang="zh-CN" altLang="en-US" sz="2400" dirty="0">
                <a:latin typeface="+mn-ea"/>
              </a:rPr>
              <a:t>面临</a:t>
            </a:r>
            <a:r>
              <a:rPr lang="en-US" altLang="zh-CN" sz="2400" dirty="0">
                <a:latin typeface="+mn-ea"/>
              </a:rPr>
              <a:t>+，</a:t>
            </a:r>
            <a:r>
              <a:rPr lang="zh-CN" altLang="en-US" sz="2400" dirty="0">
                <a:latin typeface="+mn-ea"/>
              </a:rPr>
              <a:t>归约		</a:t>
            </a:r>
            <a:endParaRPr lang="en-US" altLang="zh-CN" sz="2400" dirty="0">
              <a:latin typeface="+mn-ea"/>
            </a:endParaRPr>
          </a:p>
          <a:p>
            <a:pPr>
              <a:spcBef>
                <a:spcPct val="0"/>
              </a:spcBef>
              <a:buNone/>
            </a:pPr>
            <a:r>
              <a:rPr lang="en-US" altLang="zh-CN" sz="2400" dirty="0">
                <a:latin typeface="+mn-ea"/>
              </a:rPr>
              <a:t> #id + id   	* id#   </a:t>
            </a:r>
            <a:r>
              <a:rPr lang="zh-CN" altLang="en-US" sz="2400" dirty="0">
                <a:latin typeface="+mn-ea"/>
              </a:rPr>
              <a:t>面临</a:t>
            </a:r>
            <a:r>
              <a:rPr lang="en-US" altLang="zh-CN" sz="2400" dirty="0">
                <a:latin typeface="+mn-ea"/>
              </a:rPr>
              <a:t>*，</a:t>
            </a:r>
            <a:r>
              <a:rPr lang="zh-CN" altLang="en-US" sz="2400" dirty="0">
                <a:latin typeface="+mn-ea"/>
              </a:rPr>
              <a:t>移进</a:t>
            </a:r>
          </a:p>
          <a:p>
            <a:pPr>
              <a:spcBef>
                <a:spcPct val="0"/>
              </a:spcBef>
              <a:buNone/>
            </a:pPr>
            <a:r>
              <a:rPr lang="zh-CN" altLang="en-US" sz="2400" dirty="0">
                <a:latin typeface="+mn-ea"/>
              </a:rPr>
              <a:t>面临 ) 和</a:t>
            </a:r>
            <a:r>
              <a:rPr lang="en-US" altLang="zh-CN" sz="2400" dirty="0">
                <a:latin typeface="+mn-ea"/>
              </a:rPr>
              <a:t>#</a:t>
            </a:r>
            <a:r>
              <a:rPr lang="zh-CN" altLang="en-US" sz="2400" dirty="0">
                <a:latin typeface="+mn-ea"/>
              </a:rPr>
              <a:t>，归约</a:t>
            </a:r>
          </a:p>
          <a:p>
            <a:pPr>
              <a:spcBef>
                <a:spcPct val="0"/>
              </a:spcBef>
              <a:buFontTx/>
              <a:buNone/>
            </a:pPr>
            <a:endParaRPr lang="zh-CN" altLang="en-US" sz="2800" dirty="0">
              <a:latin typeface="+mn-ea"/>
            </a:endParaRPr>
          </a:p>
          <a:p>
            <a:pPr>
              <a:spcBef>
                <a:spcPct val="0"/>
              </a:spcBef>
              <a:buFontTx/>
              <a:buNone/>
            </a:pPr>
            <a:r>
              <a:rPr lang="zh-CN" altLang="en-US" sz="2400" dirty="0" smtClean="0">
                <a:latin typeface="+mn-ea"/>
              </a:rPr>
              <a:t>冲突出现在</a:t>
            </a:r>
            <a:r>
              <a:rPr lang="en-US" altLang="zh-CN" sz="2400" dirty="0" smtClean="0">
                <a:latin typeface="+mn-ea"/>
              </a:rPr>
              <a:t>LR(0</a:t>
            </a:r>
            <a:r>
              <a:rPr lang="en-US" altLang="zh-CN" sz="2400" dirty="0">
                <a:latin typeface="+mn-ea"/>
              </a:rPr>
              <a:t>)</a:t>
            </a:r>
            <a:r>
              <a:rPr lang="zh-CN" altLang="en-US" sz="2400" dirty="0">
                <a:latin typeface="+mn-ea"/>
              </a:rPr>
              <a:t>项目集</a:t>
            </a:r>
            <a:r>
              <a:rPr lang="en-US" altLang="zh-CN" sz="2400" i="1" dirty="0">
                <a:latin typeface="+mn-ea"/>
              </a:rPr>
              <a:t>I</a:t>
            </a:r>
            <a:r>
              <a:rPr lang="en-US" altLang="zh-CN" sz="2400" baseline="-25000" dirty="0">
                <a:latin typeface="+mn-ea"/>
              </a:rPr>
              <a:t>8</a:t>
            </a:r>
            <a:endParaRPr lang="zh-CN" altLang="en-US" sz="2400" dirty="0">
              <a:latin typeface="+mn-ea"/>
            </a:endParaRPr>
          </a:p>
          <a:p>
            <a:pPr>
              <a:spcBef>
                <a:spcPct val="0"/>
              </a:spcBef>
              <a:buFontTx/>
              <a:buNone/>
            </a:pPr>
            <a:r>
              <a:rPr lang="en-US" altLang="zh-CN" sz="2400" i="1" dirty="0">
                <a:latin typeface="+mn-ea"/>
              </a:rPr>
              <a:t>E </a:t>
            </a:r>
            <a:r>
              <a:rPr lang="en-US" altLang="zh-CN" sz="2400" dirty="0">
                <a:latin typeface="+mn-ea"/>
                <a:sym typeface="Symbol" pitchFamily="18" charset="2"/>
              </a:rPr>
              <a:t></a:t>
            </a:r>
            <a:r>
              <a:rPr lang="en-US" altLang="zh-CN" sz="2400" i="1" dirty="0">
                <a:latin typeface="+mn-ea"/>
              </a:rPr>
              <a:t> E</a:t>
            </a:r>
            <a:r>
              <a:rPr lang="en-US" altLang="zh-CN" sz="2400" dirty="0">
                <a:latin typeface="+mn-ea"/>
              </a:rPr>
              <a:t> *</a:t>
            </a:r>
            <a:r>
              <a:rPr lang="en-US" altLang="zh-CN" sz="2400" i="1" dirty="0">
                <a:latin typeface="+mn-ea"/>
              </a:rPr>
              <a:t> E</a:t>
            </a:r>
            <a:r>
              <a:rPr lang="en-US" altLang="zh-CN" sz="2400" dirty="0">
                <a:latin typeface="+mn-ea"/>
              </a:rPr>
              <a:t>· </a:t>
            </a:r>
          </a:p>
          <a:p>
            <a:pPr>
              <a:spcBef>
                <a:spcPct val="0"/>
              </a:spcBef>
              <a:buFontTx/>
              <a:buNone/>
            </a:pPr>
            <a:r>
              <a:rPr lang="en-US" altLang="zh-CN" sz="2400" i="1" dirty="0">
                <a:latin typeface="+mn-ea"/>
              </a:rPr>
              <a:t>E </a:t>
            </a:r>
            <a:r>
              <a:rPr lang="en-US" altLang="zh-CN" sz="2400" dirty="0">
                <a:latin typeface="+mn-ea"/>
                <a:sym typeface="Symbol" pitchFamily="18" charset="2"/>
              </a:rPr>
              <a:t> </a:t>
            </a:r>
            <a:r>
              <a:rPr lang="en-US" altLang="zh-CN" sz="2400" i="1" dirty="0">
                <a:latin typeface="+mn-ea"/>
              </a:rPr>
              <a:t>E</a:t>
            </a:r>
            <a:r>
              <a:rPr lang="en-US" altLang="zh-CN" sz="2400" dirty="0">
                <a:latin typeface="+mn-ea"/>
              </a:rPr>
              <a:t>·+ </a:t>
            </a:r>
            <a:r>
              <a:rPr lang="en-US" altLang="zh-CN" sz="2400" i="1" dirty="0">
                <a:latin typeface="+mn-ea"/>
              </a:rPr>
              <a:t>E		</a:t>
            </a:r>
            <a:r>
              <a:rPr lang="en-US" altLang="zh-CN" sz="2400" dirty="0">
                <a:latin typeface="+mn-ea"/>
              </a:rPr>
              <a:t>id * id 	+ id</a:t>
            </a:r>
            <a:r>
              <a:rPr lang="en-US" altLang="zh-CN" sz="2400" i="1" dirty="0">
                <a:latin typeface="+mn-ea"/>
              </a:rPr>
              <a:t> </a:t>
            </a:r>
            <a:endParaRPr lang="en-US" altLang="zh-CN" sz="2400" dirty="0">
              <a:latin typeface="+mn-ea"/>
            </a:endParaRPr>
          </a:p>
          <a:p>
            <a:pPr>
              <a:spcBef>
                <a:spcPct val="0"/>
              </a:spcBef>
              <a:buFontTx/>
              <a:buNone/>
            </a:pPr>
            <a:r>
              <a:rPr lang="en-US" altLang="zh-CN" sz="2400" i="1" dirty="0">
                <a:latin typeface="+mn-ea"/>
              </a:rPr>
              <a:t>E </a:t>
            </a:r>
            <a:r>
              <a:rPr lang="en-US" altLang="zh-CN" sz="2400" dirty="0">
                <a:latin typeface="+mn-ea"/>
                <a:sym typeface="Symbol" pitchFamily="18" charset="2"/>
              </a:rPr>
              <a:t> </a:t>
            </a:r>
            <a:r>
              <a:rPr lang="en-US" altLang="zh-CN" sz="2400" i="1" dirty="0">
                <a:latin typeface="+mn-ea"/>
              </a:rPr>
              <a:t>E</a:t>
            </a:r>
            <a:r>
              <a:rPr lang="en-US" altLang="zh-CN" sz="2400" dirty="0">
                <a:latin typeface="+mn-ea"/>
              </a:rPr>
              <a:t>·* </a:t>
            </a:r>
            <a:r>
              <a:rPr lang="en-US" altLang="zh-CN" sz="2400" i="1" dirty="0">
                <a:latin typeface="+mn-ea"/>
              </a:rPr>
              <a:t>E</a:t>
            </a:r>
            <a:r>
              <a:rPr lang="en-US" altLang="zh-CN" sz="2400" dirty="0">
                <a:latin typeface="+mn-ea"/>
              </a:rPr>
              <a:t> 		id * id 	* id</a:t>
            </a:r>
            <a:r>
              <a:rPr lang="en-US" altLang="zh-CN" sz="2400" i="1" dirty="0">
                <a:latin typeface="+mn-ea"/>
              </a:rPr>
              <a:t> </a:t>
            </a:r>
            <a:endParaRPr lang="en-US" altLang="zh-CN" sz="2400" dirty="0">
              <a:latin typeface="+mn-ea"/>
            </a:endParaRPr>
          </a:p>
          <a:p>
            <a:pPr>
              <a:spcBef>
                <a:spcPct val="0"/>
              </a:spcBef>
              <a:buFontTx/>
              <a:buNone/>
            </a:pPr>
            <a:r>
              <a:rPr lang="zh-CN" altLang="en-US" sz="2400" dirty="0">
                <a:latin typeface="+mn-ea"/>
              </a:rPr>
              <a:t>面临</a:t>
            </a:r>
            <a:r>
              <a:rPr lang="en-US" altLang="zh-CN" sz="2400" dirty="0">
                <a:latin typeface="+mn-ea"/>
              </a:rPr>
              <a:t>+，</a:t>
            </a:r>
            <a:r>
              <a:rPr lang="zh-CN" altLang="en-US" sz="2400" dirty="0">
                <a:latin typeface="+mn-ea"/>
              </a:rPr>
              <a:t>归约		面临</a:t>
            </a:r>
            <a:r>
              <a:rPr lang="en-US" altLang="zh-CN" sz="2400" dirty="0">
                <a:latin typeface="+mn-ea"/>
              </a:rPr>
              <a:t>*，</a:t>
            </a:r>
            <a:r>
              <a:rPr lang="zh-CN" altLang="en-US" sz="2400" dirty="0">
                <a:latin typeface="+mn-ea"/>
              </a:rPr>
              <a:t>归约</a:t>
            </a:r>
          </a:p>
          <a:p>
            <a:pPr>
              <a:spcBef>
                <a:spcPct val="0"/>
              </a:spcBef>
              <a:buFontTx/>
              <a:buNone/>
            </a:pPr>
            <a:r>
              <a:rPr lang="zh-CN" altLang="en-US" sz="2400" dirty="0">
                <a:latin typeface="+mn-ea"/>
              </a:rPr>
              <a:t>面临 ) </a:t>
            </a:r>
            <a:r>
              <a:rPr lang="zh-CN" altLang="en-US" sz="2400" dirty="0" smtClean="0">
                <a:latin typeface="+mn-ea"/>
              </a:rPr>
              <a:t>和</a:t>
            </a:r>
            <a:r>
              <a:rPr lang="en-US" altLang="zh-CN" sz="2400" dirty="0" smtClean="0">
                <a:latin typeface="+mn-ea"/>
              </a:rPr>
              <a:t>#</a:t>
            </a:r>
            <a:r>
              <a:rPr lang="zh-CN" altLang="en-US" sz="2400" dirty="0" smtClean="0">
                <a:latin typeface="+mn-ea"/>
              </a:rPr>
              <a:t>，</a:t>
            </a:r>
            <a:r>
              <a:rPr lang="zh-CN" altLang="en-US" sz="2400" dirty="0">
                <a:latin typeface="+mn-ea"/>
              </a:rPr>
              <a:t>归约</a:t>
            </a:r>
          </a:p>
        </p:txBody>
      </p:sp>
    </p:spTree>
    <p:extLst>
      <p:ext uri="{BB962C8B-B14F-4D97-AF65-F5344CB8AC3E}">
        <p14:creationId xmlns:p14="http://schemas.microsoft.com/office/powerpoint/2010/main" val="3811346996"/>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5" name="Rectangle 3"/>
          <p:cNvSpPr>
            <a:spLocks noGrp="1" noChangeArrowheads="1"/>
          </p:cNvSpPr>
          <p:nvPr>
            <p:ph type="body" idx="1"/>
          </p:nvPr>
        </p:nvSpPr>
        <p:spPr>
          <a:xfrm>
            <a:off x="228600" y="457200"/>
            <a:ext cx="8534400" cy="5029200"/>
          </a:xfrm>
          <a:noFill/>
          <a:ln/>
        </p:spPr>
        <p:txBody>
          <a:bodyPr/>
          <a:lstStyle/>
          <a:p>
            <a:pPr>
              <a:spcBef>
                <a:spcPct val="0"/>
              </a:spcBef>
              <a:buFontTx/>
              <a:buNone/>
            </a:pPr>
            <a:r>
              <a:rPr lang="en-US" altLang="zh-CN" dirty="0" smtClean="0">
                <a:solidFill>
                  <a:srgbClr val="FF0000"/>
                </a:solidFill>
                <a:latin typeface="+mn-ea"/>
              </a:rPr>
              <a:t>LR</a:t>
            </a:r>
            <a:r>
              <a:rPr lang="zh-CN" altLang="en-US" dirty="0">
                <a:solidFill>
                  <a:srgbClr val="FF0000"/>
                </a:solidFill>
                <a:latin typeface="+mn-ea"/>
              </a:rPr>
              <a:t>分析的错误恢复 </a:t>
            </a:r>
          </a:p>
          <a:p>
            <a:pPr>
              <a:spcBef>
                <a:spcPct val="0"/>
              </a:spcBef>
              <a:buFontTx/>
              <a:buNone/>
            </a:pPr>
            <a:endParaRPr lang="zh-CN" altLang="en-US" b="1" dirty="0">
              <a:ea typeface="黑体" pitchFamily="2" charset="-122"/>
            </a:endParaRPr>
          </a:p>
          <a:p>
            <a:pPr>
              <a:spcBef>
                <a:spcPct val="0"/>
              </a:spcBef>
              <a:buFontTx/>
              <a:buNone/>
            </a:pPr>
            <a:r>
              <a:rPr lang="en-US" altLang="zh-CN" dirty="0"/>
              <a:t>LR</a:t>
            </a:r>
            <a:r>
              <a:rPr lang="zh-CN" altLang="en-US" dirty="0">
                <a:latin typeface="宋体" pitchFamily="2" charset="-122"/>
              </a:rPr>
              <a:t>分析器</a:t>
            </a:r>
            <a:r>
              <a:rPr lang="zh-CN" altLang="en-US" dirty="0"/>
              <a:t>在什么情况下发现错误</a:t>
            </a:r>
          </a:p>
          <a:p>
            <a:pPr lvl="1">
              <a:spcBef>
                <a:spcPct val="0"/>
              </a:spcBef>
            </a:pPr>
            <a:r>
              <a:rPr lang="zh-CN" altLang="en-US" dirty="0">
                <a:latin typeface="宋体" pitchFamily="2" charset="-122"/>
              </a:rPr>
              <a:t>访问动作表时若遇到出错</a:t>
            </a:r>
            <a:r>
              <a:rPr lang="zh-CN" altLang="en-US" dirty="0" smtClean="0">
                <a:latin typeface="宋体" pitchFamily="2" charset="-122"/>
              </a:rPr>
              <a:t>条目</a:t>
            </a:r>
            <a:endParaRPr lang="zh-CN" altLang="en-US" dirty="0">
              <a:latin typeface="宋体" pitchFamily="2" charset="-122"/>
            </a:endParaRPr>
          </a:p>
          <a:p>
            <a:pPr lvl="1">
              <a:spcBef>
                <a:spcPct val="0"/>
              </a:spcBef>
            </a:pPr>
            <a:r>
              <a:rPr lang="zh-CN" altLang="en-US" dirty="0">
                <a:latin typeface="宋体" pitchFamily="2" charset="-122"/>
              </a:rPr>
              <a:t>访问转移表时它决不会遇到出错条目</a:t>
            </a:r>
          </a:p>
          <a:p>
            <a:pPr lvl="1">
              <a:spcBef>
                <a:spcPct val="0"/>
              </a:spcBef>
            </a:pPr>
            <a:r>
              <a:rPr lang="zh-CN" altLang="en-US" dirty="0">
                <a:latin typeface="宋体" pitchFamily="2" charset="-122"/>
              </a:rPr>
              <a:t>决不会把不正确的后继移进栈</a:t>
            </a:r>
          </a:p>
          <a:p>
            <a:pPr lvl="1">
              <a:spcBef>
                <a:spcPct val="0"/>
              </a:spcBef>
            </a:pPr>
            <a:r>
              <a:rPr lang="zh-CN" altLang="en-US" dirty="0">
                <a:latin typeface="宋体" pitchFamily="2" charset="-122"/>
              </a:rPr>
              <a:t>规范的</a:t>
            </a:r>
            <a:r>
              <a:rPr lang="en-US" altLang="zh-CN" dirty="0"/>
              <a:t>LR</a:t>
            </a:r>
            <a:r>
              <a:rPr lang="zh-CN" altLang="en-US" dirty="0">
                <a:latin typeface="宋体" pitchFamily="2" charset="-122"/>
              </a:rPr>
              <a:t>分析器甚至在报告错误之前决不做任何无效归约</a:t>
            </a:r>
            <a:endParaRPr lang="en-US" altLang="zh-CN" dirty="0">
              <a:latin typeface="宋体" pitchFamily="2" charset="-122"/>
            </a:endParaRPr>
          </a:p>
          <a:p>
            <a:pPr lvl="1">
              <a:spcBef>
                <a:spcPct val="0"/>
              </a:spcBef>
            </a:pPr>
            <a:endParaRPr lang="en-US" altLang="zh-CN" dirty="0">
              <a:latin typeface="宋体" pitchFamily="2" charset="-122"/>
            </a:endParaRPr>
          </a:p>
        </p:txBody>
      </p:sp>
      <p:graphicFrame>
        <p:nvGraphicFramePr>
          <p:cNvPr id="1119236" name="Object 4"/>
          <p:cNvGraphicFramePr>
            <a:graphicFrameLocks noChangeAspect="1"/>
          </p:cNvGraphicFramePr>
          <p:nvPr/>
        </p:nvGraphicFramePr>
        <p:xfrm>
          <a:off x="4527550" y="3302000"/>
          <a:ext cx="88900" cy="254000"/>
        </p:xfrm>
        <a:graphic>
          <a:graphicData uri="http://schemas.openxmlformats.org/presentationml/2006/ole">
            <mc:AlternateContent xmlns:mc="http://schemas.openxmlformats.org/markup-compatibility/2006">
              <mc:Choice xmlns:v="urn:schemas-microsoft-com:vml" Requires="v">
                <p:oleObj spid="_x0000_s6286" name="Equation" r:id="rId4" imgW="88560" imgH="253800" progId="Equation.3">
                  <p:embed/>
                </p:oleObj>
              </mc:Choice>
              <mc:Fallback>
                <p:oleObj name="Equation" r:id="rId4" imgW="8856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550" y="3302000"/>
                        <a:ext cx="889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9237" name="Object 5"/>
          <p:cNvGraphicFramePr>
            <a:graphicFrameLocks noChangeAspect="1"/>
          </p:cNvGraphicFramePr>
          <p:nvPr/>
        </p:nvGraphicFramePr>
        <p:xfrm>
          <a:off x="4527550" y="3302000"/>
          <a:ext cx="88900" cy="254000"/>
        </p:xfrm>
        <a:graphic>
          <a:graphicData uri="http://schemas.openxmlformats.org/presentationml/2006/ole">
            <mc:AlternateContent xmlns:mc="http://schemas.openxmlformats.org/markup-compatibility/2006">
              <mc:Choice xmlns:v="urn:schemas-microsoft-com:vml" Requires="v">
                <p:oleObj spid="_x0000_s6287" name="Equation" r:id="rId6" imgW="88560" imgH="253800" progId="Equation.3">
                  <p:embed/>
                </p:oleObj>
              </mc:Choice>
              <mc:Fallback>
                <p:oleObj name="Equation" r:id="rId6" imgW="8856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550" y="3302000"/>
                        <a:ext cx="889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73470153"/>
      </p:ext>
    </p:extLst>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7" name="Rectangle 3"/>
          <p:cNvSpPr>
            <a:spLocks noGrp="1" noChangeArrowheads="1"/>
          </p:cNvSpPr>
          <p:nvPr>
            <p:ph type="body" idx="1"/>
          </p:nvPr>
        </p:nvSpPr>
        <p:spPr>
          <a:xfrm>
            <a:off x="0" y="571285"/>
            <a:ext cx="9144000" cy="2514600"/>
          </a:xfrm>
          <a:noFill/>
          <a:ln/>
        </p:spPr>
        <p:txBody>
          <a:bodyPr/>
          <a:lstStyle/>
          <a:p>
            <a:pPr>
              <a:spcBef>
                <a:spcPct val="0"/>
              </a:spcBef>
              <a:buFontTx/>
              <a:buNone/>
            </a:pPr>
            <a:r>
              <a:rPr lang="zh-CN" altLang="en-US" dirty="0">
                <a:solidFill>
                  <a:srgbClr val="FF0000"/>
                </a:solidFill>
                <a:latin typeface="+mn-ea"/>
              </a:rPr>
              <a:t>紧急方式错误恢复 </a:t>
            </a:r>
          </a:p>
          <a:p>
            <a:pPr>
              <a:spcBef>
                <a:spcPct val="0"/>
              </a:spcBef>
            </a:pPr>
            <a:r>
              <a:rPr lang="zh-CN" altLang="en-US" sz="2800" dirty="0">
                <a:latin typeface="+mn-ea"/>
              </a:rPr>
              <a:t>退栈，直至出现状态</a:t>
            </a:r>
            <a:r>
              <a:rPr lang="en-US" altLang="zh-CN" sz="2800" i="1" dirty="0">
                <a:latin typeface="+mn-ea"/>
              </a:rPr>
              <a:t>s</a:t>
            </a:r>
            <a:r>
              <a:rPr lang="en-US" altLang="zh-CN" sz="2800" dirty="0">
                <a:latin typeface="+mn-ea"/>
              </a:rPr>
              <a:t>, </a:t>
            </a:r>
            <a:r>
              <a:rPr lang="zh-CN" altLang="en-US" sz="2800" dirty="0">
                <a:latin typeface="+mn-ea"/>
              </a:rPr>
              <a:t>它有预先确定的</a:t>
            </a:r>
            <a:r>
              <a:rPr lang="en-US" altLang="zh-CN" sz="2800" i="1" dirty="0">
                <a:latin typeface="+mn-ea"/>
              </a:rPr>
              <a:t>A</a:t>
            </a:r>
            <a:r>
              <a:rPr lang="zh-CN" altLang="en-US" sz="2800" dirty="0">
                <a:latin typeface="+mn-ea"/>
              </a:rPr>
              <a:t>的转移；</a:t>
            </a:r>
          </a:p>
          <a:p>
            <a:pPr>
              <a:spcBef>
                <a:spcPct val="0"/>
              </a:spcBef>
            </a:pPr>
            <a:r>
              <a:rPr lang="zh-CN" altLang="en-US" sz="2800" dirty="0">
                <a:latin typeface="+mn-ea"/>
              </a:rPr>
              <a:t>抛弃若干个输入符号，直至找到</a:t>
            </a:r>
            <a:r>
              <a:rPr lang="en-US" altLang="zh-CN" sz="2800" i="1" dirty="0">
                <a:latin typeface="+mn-ea"/>
              </a:rPr>
              <a:t>a,</a:t>
            </a:r>
            <a:r>
              <a:rPr lang="en-US" altLang="zh-CN" sz="2800" dirty="0">
                <a:latin typeface="+mn-ea"/>
              </a:rPr>
              <a:t> </a:t>
            </a:r>
            <a:r>
              <a:rPr lang="zh-CN" altLang="en-US" sz="2800" dirty="0">
                <a:latin typeface="+mn-ea"/>
              </a:rPr>
              <a:t>它是</a:t>
            </a:r>
            <a:r>
              <a:rPr lang="en-US" altLang="zh-CN" sz="2800" i="1" dirty="0">
                <a:latin typeface="+mn-ea"/>
              </a:rPr>
              <a:t>A</a:t>
            </a:r>
            <a:r>
              <a:rPr lang="zh-CN" altLang="en-US" sz="2800" dirty="0">
                <a:latin typeface="+mn-ea"/>
              </a:rPr>
              <a:t>的合法后继；</a:t>
            </a:r>
          </a:p>
          <a:p>
            <a:pPr>
              <a:spcBef>
                <a:spcPct val="0"/>
              </a:spcBef>
            </a:pPr>
            <a:r>
              <a:rPr lang="zh-CN" altLang="en-US" sz="2800" dirty="0">
                <a:latin typeface="+mn-ea"/>
              </a:rPr>
              <a:t>再把</a:t>
            </a:r>
            <a:r>
              <a:rPr lang="en-US" altLang="zh-CN" sz="2800" i="1" dirty="0">
                <a:latin typeface="+mn-ea"/>
              </a:rPr>
              <a:t>A</a:t>
            </a:r>
            <a:r>
              <a:rPr lang="zh-CN" altLang="en-US" sz="2800" dirty="0">
                <a:latin typeface="+mn-ea"/>
              </a:rPr>
              <a:t>和状态</a:t>
            </a:r>
            <a:r>
              <a:rPr lang="en-US" altLang="zh-CN" sz="2800" i="1" dirty="0" err="1">
                <a:latin typeface="+mn-ea"/>
              </a:rPr>
              <a:t>goto</a:t>
            </a:r>
            <a:r>
              <a:rPr lang="en-US" altLang="zh-CN" sz="2800" dirty="0">
                <a:latin typeface="+mn-ea"/>
              </a:rPr>
              <a:t>[</a:t>
            </a:r>
            <a:r>
              <a:rPr lang="en-US" altLang="zh-CN" sz="2800" i="1" dirty="0">
                <a:latin typeface="+mn-ea"/>
              </a:rPr>
              <a:t>s</a:t>
            </a:r>
            <a:r>
              <a:rPr lang="en-US" altLang="zh-CN" sz="2800" dirty="0">
                <a:latin typeface="+mn-ea"/>
              </a:rPr>
              <a:t>, </a:t>
            </a:r>
            <a:r>
              <a:rPr lang="en-US" altLang="zh-CN" sz="2800" i="1" dirty="0">
                <a:latin typeface="+mn-ea"/>
              </a:rPr>
              <a:t>A</a:t>
            </a:r>
            <a:r>
              <a:rPr lang="en-US" altLang="zh-CN" sz="2800" dirty="0">
                <a:latin typeface="+mn-ea"/>
              </a:rPr>
              <a:t>]</a:t>
            </a:r>
            <a:r>
              <a:rPr lang="zh-CN" altLang="en-US" sz="2800" dirty="0">
                <a:latin typeface="+mn-ea"/>
              </a:rPr>
              <a:t>压进栈，恢复正常分析。</a:t>
            </a:r>
            <a:endParaRPr lang="en-US" altLang="zh-CN" sz="2800" dirty="0">
              <a:latin typeface="+mn-ea"/>
            </a:endParaRPr>
          </a:p>
        </p:txBody>
      </p:sp>
      <p:grpSp>
        <p:nvGrpSpPr>
          <p:cNvPr id="1127452" name="Group 28"/>
          <p:cNvGrpSpPr>
            <a:grpSpLocks/>
          </p:cNvGrpSpPr>
          <p:nvPr/>
        </p:nvGrpSpPr>
        <p:grpSpPr bwMode="auto">
          <a:xfrm>
            <a:off x="609600" y="2895600"/>
            <a:ext cx="8153400" cy="3403600"/>
            <a:chOff x="384" y="2080"/>
            <a:chExt cx="5136" cy="2144"/>
          </a:xfrm>
        </p:grpSpPr>
        <p:graphicFrame>
          <p:nvGraphicFramePr>
            <p:cNvPr id="1127428" name="Object 4"/>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spid="_x0000_s10382" name="Equation" r:id="rId4" imgW="88560" imgH="253800" progId="Equation.3">
                    <p:embed/>
                  </p:oleObj>
                </mc:Choice>
                <mc:Fallback>
                  <p:oleObj name="Equation" r:id="rId4" imgW="8856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29" name="Object 5"/>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spid="_x0000_s10383" name="Equation" r:id="rId6" imgW="88560" imgH="253800" progId="Equation.3">
                    <p:embed/>
                  </p:oleObj>
                </mc:Choice>
                <mc:Fallback>
                  <p:oleObj name="Equation" r:id="rId6" imgW="8856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7430" name="Group 6"/>
            <p:cNvGrpSpPr>
              <a:grpSpLocks/>
            </p:cNvGrpSpPr>
            <p:nvPr/>
          </p:nvGrpSpPr>
          <p:grpSpPr bwMode="auto">
            <a:xfrm>
              <a:off x="384" y="2880"/>
              <a:ext cx="528" cy="1344"/>
              <a:chOff x="384" y="2592"/>
              <a:chExt cx="528" cy="1344"/>
            </a:xfrm>
          </p:grpSpPr>
          <p:sp>
            <p:nvSpPr>
              <p:cNvPr id="1127431" name="Line 7"/>
              <p:cNvSpPr>
                <a:spLocks noChangeShapeType="1"/>
              </p:cNvSpPr>
              <p:nvPr/>
            </p:nvSpPr>
            <p:spPr bwMode="auto">
              <a:xfrm>
                <a:off x="384" y="2592"/>
                <a:ext cx="0" cy="13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32" name="Line 8"/>
              <p:cNvSpPr>
                <a:spLocks noChangeShapeType="1"/>
              </p:cNvSpPr>
              <p:nvPr/>
            </p:nvSpPr>
            <p:spPr bwMode="auto">
              <a:xfrm>
                <a:off x="912" y="2592"/>
                <a:ext cx="0" cy="13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33" name="Line 9"/>
              <p:cNvSpPr>
                <a:spLocks noChangeShapeType="1"/>
              </p:cNvSpPr>
              <p:nvPr/>
            </p:nvSpPr>
            <p:spPr bwMode="auto">
              <a:xfrm>
                <a:off x="384" y="3936"/>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34" name="Line 10"/>
              <p:cNvSpPr>
                <a:spLocks noChangeShapeType="1"/>
              </p:cNvSpPr>
              <p:nvPr/>
            </p:nvSpPr>
            <p:spPr bwMode="auto">
              <a:xfrm>
                <a:off x="384" y="3216"/>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35" name="Line 11"/>
              <p:cNvSpPr>
                <a:spLocks noChangeShapeType="1"/>
              </p:cNvSpPr>
              <p:nvPr/>
            </p:nvSpPr>
            <p:spPr bwMode="auto">
              <a:xfrm>
                <a:off x="384" y="3504"/>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36" name="Rectangle 12" descr="Green marble"/>
              <p:cNvSpPr>
                <a:spLocks noChangeArrowheads="1"/>
              </p:cNvSpPr>
              <p:nvPr/>
            </p:nvSpPr>
            <p:spPr bwMode="auto">
              <a:xfrm>
                <a:off x="528" y="31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b="1">
                    <a:latin typeface="Times New Roman" pitchFamily="18" charset="0"/>
                  </a:rPr>
                  <a:t>s</a:t>
                </a:r>
              </a:p>
            </p:txBody>
          </p:sp>
          <p:sp>
            <p:nvSpPr>
              <p:cNvPr id="1127437" name="Rectangle 13" descr="Green marble"/>
              <p:cNvSpPr>
                <a:spLocks noChangeArrowheads="1"/>
              </p:cNvSpPr>
              <p:nvPr/>
            </p:nvSpPr>
            <p:spPr bwMode="auto">
              <a:xfrm>
                <a:off x="576" y="2736"/>
                <a:ext cx="3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40000"/>
                  </a:lnSpc>
                  <a:spcBef>
                    <a:spcPct val="0"/>
                  </a:spcBef>
                  <a:buFontTx/>
                  <a:buNone/>
                </a:pPr>
                <a:r>
                  <a:rPr lang="en-US" altLang="zh-CN" b="1">
                    <a:latin typeface="Times New Roman" pitchFamily="18" charset="0"/>
                  </a:rPr>
                  <a:t>.</a:t>
                </a:r>
              </a:p>
              <a:p>
                <a:pPr>
                  <a:lnSpc>
                    <a:spcPct val="40000"/>
                  </a:lnSpc>
                  <a:spcBef>
                    <a:spcPct val="0"/>
                  </a:spcBef>
                  <a:buFontTx/>
                  <a:buNone/>
                </a:pPr>
                <a:r>
                  <a:rPr lang="en-US" altLang="zh-CN" b="1">
                    <a:latin typeface="Times New Roman" pitchFamily="18" charset="0"/>
                  </a:rPr>
                  <a:t>.</a:t>
                </a:r>
              </a:p>
              <a:p>
                <a:pPr>
                  <a:lnSpc>
                    <a:spcPct val="40000"/>
                  </a:lnSpc>
                  <a:spcBef>
                    <a:spcPct val="0"/>
                  </a:spcBef>
                  <a:buFontTx/>
                  <a:buNone/>
                </a:pPr>
                <a:r>
                  <a:rPr lang="en-US" altLang="zh-CN" b="1">
                    <a:latin typeface="Times New Roman" pitchFamily="18" charset="0"/>
                  </a:rPr>
                  <a:t>.</a:t>
                </a:r>
              </a:p>
            </p:txBody>
          </p:sp>
          <p:sp>
            <p:nvSpPr>
              <p:cNvPr id="1127438" name="Rectangle 14" descr="Green marble"/>
              <p:cNvSpPr>
                <a:spLocks noChangeArrowheads="1"/>
              </p:cNvSpPr>
              <p:nvPr/>
            </p:nvSpPr>
            <p:spPr bwMode="auto">
              <a:xfrm>
                <a:off x="576" y="3456"/>
                <a:ext cx="3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40000"/>
                  </a:lnSpc>
                  <a:spcBef>
                    <a:spcPct val="0"/>
                  </a:spcBef>
                  <a:buFontTx/>
                  <a:buNone/>
                </a:pPr>
                <a:r>
                  <a:rPr lang="en-US" altLang="zh-CN" b="1">
                    <a:latin typeface="Times New Roman" pitchFamily="18" charset="0"/>
                  </a:rPr>
                  <a:t>.</a:t>
                </a:r>
              </a:p>
              <a:p>
                <a:pPr>
                  <a:lnSpc>
                    <a:spcPct val="40000"/>
                  </a:lnSpc>
                  <a:spcBef>
                    <a:spcPct val="0"/>
                  </a:spcBef>
                  <a:buFontTx/>
                  <a:buNone/>
                </a:pPr>
                <a:r>
                  <a:rPr lang="en-US" altLang="zh-CN" b="1">
                    <a:latin typeface="Times New Roman" pitchFamily="18" charset="0"/>
                  </a:rPr>
                  <a:t>.</a:t>
                </a:r>
              </a:p>
              <a:p>
                <a:pPr>
                  <a:lnSpc>
                    <a:spcPct val="40000"/>
                  </a:lnSpc>
                  <a:spcBef>
                    <a:spcPct val="0"/>
                  </a:spcBef>
                  <a:buFontTx/>
                  <a:buNone/>
                </a:pPr>
                <a:r>
                  <a:rPr lang="en-US" altLang="zh-CN" b="1">
                    <a:latin typeface="Times New Roman" pitchFamily="18" charset="0"/>
                  </a:rPr>
                  <a:t>.</a:t>
                </a:r>
              </a:p>
            </p:txBody>
          </p:sp>
          <p:sp>
            <p:nvSpPr>
              <p:cNvPr id="1127439" name="Line 15"/>
              <p:cNvSpPr>
                <a:spLocks noChangeShapeType="1"/>
              </p:cNvSpPr>
              <p:nvPr/>
            </p:nvSpPr>
            <p:spPr bwMode="auto">
              <a:xfrm>
                <a:off x="384" y="2784"/>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7440" name="Rectangle 16" descr="Green marble"/>
            <p:cNvSpPr>
              <a:spLocks noChangeArrowheads="1"/>
            </p:cNvSpPr>
            <p:nvPr/>
          </p:nvSpPr>
          <p:spPr bwMode="auto">
            <a:xfrm>
              <a:off x="432" y="2448"/>
              <a:ext cx="43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b="1" i="0"/>
                <a:t>栈</a:t>
              </a:r>
            </a:p>
          </p:txBody>
        </p:sp>
        <p:sp>
          <p:nvSpPr>
            <p:cNvPr id="1127441" name="Rectangle 17" descr="Green marble"/>
            <p:cNvSpPr>
              <a:spLocks noChangeArrowheads="1"/>
            </p:cNvSpPr>
            <p:nvPr/>
          </p:nvSpPr>
          <p:spPr bwMode="auto">
            <a:xfrm>
              <a:off x="1104" y="3072"/>
              <a:ext cx="148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indent="-457200">
                <a:buFontTx/>
                <a:buNone/>
              </a:pPr>
              <a:r>
                <a:rPr lang="en-US" altLang="zh-CN" b="1">
                  <a:latin typeface="Times New Roman" pitchFamily="18" charset="0"/>
                </a:rPr>
                <a:t>. . </a:t>
              </a:r>
              <a:r>
                <a:rPr lang="en-US" altLang="zh-CN" b="1">
                  <a:solidFill>
                    <a:srgbClr val="00FF00"/>
                  </a:solidFill>
                  <a:latin typeface="Times New Roman" pitchFamily="18" charset="0"/>
                </a:rPr>
                <a:t>. . . . . .</a:t>
              </a:r>
              <a:r>
                <a:rPr lang="en-US" altLang="zh-CN" b="1">
                  <a:latin typeface="Times New Roman" pitchFamily="18" charset="0"/>
                </a:rPr>
                <a:t> a . .</a:t>
              </a:r>
            </a:p>
          </p:txBody>
        </p:sp>
        <p:sp>
          <p:nvSpPr>
            <p:cNvPr id="1127442" name="Rectangle 18" descr="Green marble"/>
            <p:cNvSpPr>
              <a:spLocks noChangeArrowheads="1"/>
            </p:cNvSpPr>
            <p:nvPr/>
          </p:nvSpPr>
          <p:spPr bwMode="auto">
            <a:xfrm>
              <a:off x="1680" y="3024"/>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b="1">
                  <a:solidFill>
                    <a:srgbClr val="00FF00"/>
                  </a:solidFill>
                  <a:latin typeface="Times New Roman" pitchFamily="18" charset="0"/>
                </a:rPr>
                <a:t>A</a:t>
              </a:r>
            </a:p>
          </p:txBody>
        </p:sp>
        <p:sp>
          <p:nvSpPr>
            <p:cNvPr id="1127443" name="Line 19"/>
            <p:cNvSpPr>
              <a:spLocks noChangeShapeType="1"/>
            </p:cNvSpPr>
            <p:nvPr/>
          </p:nvSpPr>
          <p:spPr bwMode="auto">
            <a:xfrm flipV="1">
              <a:off x="1776" y="3408"/>
              <a:ext cx="0" cy="384"/>
            </a:xfrm>
            <a:prstGeom prst="line">
              <a:avLst/>
            </a:prstGeom>
            <a:noFill/>
            <a:ln w="25400">
              <a:solidFill>
                <a:srgbClr val="00FF00"/>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44" name="Rectangle 20" descr="Green marble"/>
            <p:cNvSpPr>
              <a:spLocks noChangeArrowheads="1"/>
            </p:cNvSpPr>
            <p:nvPr/>
          </p:nvSpPr>
          <p:spPr bwMode="auto">
            <a:xfrm>
              <a:off x="1248" y="3744"/>
              <a:ext cx="11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b="1" i="0"/>
                <a:t>发现错误</a:t>
              </a:r>
            </a:p>
          </p:txBody>
        </p:sp>
        <p:sp>
          <p:nvSpPr>
            <p:cNvPr id="1127445" name="Rectangle 21" descr="Green marble"/>
            <p:cNvSpPr>
              <a:spLocks noChangeArrowheads="1"/>
            </p:cNvSpPr>
            <p:nvPr/>
          </p:nvSpPr>
          <p:spPr bwMode="auto">
            <a:xfrm>
              <a:off x="2640" y="2208"/>
              <a:ext cx="1200" cy="110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80000"/>
                </a:lnSpc>
                <a:spcBef>
                  <a:spcPct val="0"/>
                </a:spcBef>
                <a:buFontTx/>
                <a:buNone/>
              </a:pPr>
              <a:r>
                <a:rPr lang="en-US" altLang="zh-CN" b="1">
                  <a:latin typeface="Times New Roman" pitchFamily="18" charset="0"/>
                </a:rPr>
                <a:t>s </a:t>
              </a:r>
              <a:r>
                <a:rPr lang="en-US" altLang="zh-CN" b="1" i="0">
                  <a:latin typeface="Times New Roman" pitchFamily="18" charset="0"/>
                </a:rPr>
                <a:t>:</a:t>
              </a:r>
            </a:p>
            <a:p>
              <a:pPr>
                <a:lnSpc>
                  <a:spcPct val="80000"/>
                </a:lnSpc>
                <a:spcBef>
                  <a:spcPct val="0"/>
                </a:spcBef>
                <a:buFontTx/>
                <a:buNone/>
              </a:pPr>
              <a:r>
                <a:rPr lang="en-US" altLang="zh-CN" b="1">
                  <a:latin typeface="Times New Roman" pitchFamily="18" charset="0"/>
                </a:rPr>
                <a:t>C</a:t>
              </a:r>
              <a:r>
                <a:rPr lang="en-US" altLang="zh-CN" b="1" i="0">
                  <a:latin typeface="Times New Roman" pitchFamily="18" charset="0"/>
                  <a:sym typeface="Symbol" pitchFamily="18" charset="2"/>
                </a:rPr>
                <a:t></a:t>
              </a:r>
              <a:r>
                <a:rPr lang="en-US" altLang="zh-CN" b="1">
                  <a:latin typeface="Times New Roman" pitchFamily="18" charset="0"/>
                  <a:sym typeface="Symbol" pitchFamily="18" charset="2"/>
                </a:rPr>
                <a:t> </a:t>
              </a:r>
              <a:r>
                <a:rPr lang="en-US" altLang="zh-CN" b="1">
                  <a:latin typeface="Times New Roman"/>
                </a:rPr>
                <a:t>·</a:t>
              </a:r>
              <a:r>
                <a:rPr lang="en-US" altLang="zh-CN" b="1">
                  <a:latin typeface="Times New Roman" pitchFamily="18" charset="0"/>
                  <a:sym typeface="Symbol" pitchFamily="18" charset="2"/>
                </a:rPr>
                <a:t>A</a:t>
              </a:r>
            </a:p>
            <a:p>
              <a:pPr>
                <a:lnSpc>
                  <a:spcPct val="80000"/>
                </a:lnSpc>
                <a:spcBef>
                  <a:spcPct val="0"/>
                </a:spcBef>
                <a:buFontTx/>
                <a:buNone/>
              </a:pPr>
              <a:r>
                <a:rPr lang="en-US" altLang="zh-CN" b="1">
                  <a:latin typeface="Times New Roman" pitchFamily="18" charset="0"/>
                  <a:sym typeface="Symbol" pitchFamily="18" charset="2"/>
                </a:rPr>
                <a:t>A</a:t>
              </a:r>
              <a:r>
                <a:rPr lang="en-US" altLang="zh-CN" b="1" i="0">
                  <a:latin typeface="Times New Roman" pitchFamily="18" charset="0"/>
                  <a:sym typeface="Symbol" pitchFamily="18" charset="2"/>
                </a:rPr>
                <a:t></a:t>
              </a:r>
              <a:r>
                <a:rPr lang="en-US" altLang="zh-CN" b="1">
                  <a:latin typeface="Times New Roman"/>
                </a:rPr>
                <a:t>·</a:t>
              </a:r>
              <a:r>
                <a:rPr lang="en-US" altLang="zh-CN" b="1">
                  <a:latin typeface="Times New Roman" pitchFamily="18" charset="0"/>
                  <a:sym typeface="Symbol" pitchFamily="18" charset="2"/>
                </a:rPr>
                <a:t> b</a:t>
              </a:r>
            </a:p>
            <a:p>
              <a:pPr>
                <a:lnSpc>
                  <a:spcPct val="80000"/>
                </a:lnSpc>
                <a:spcBef>
                  <a:spcPct val="0"/>
                </a:spcBef>
                <a:buFontTx/>
                <a:buNone/>
              </a:pPr>
              <a:r>
                <a:rPr lang="en-US" altLang="zh-CN" b="1">
                  <a:latin typeface="Times New Roman" pitchFamily="18" charset="0"/>
                  <a:sym typeface="Symbol" pitchFamily="18" charset="2"/>
                </a:rPr>
                <a:t>. . .</a:t>
              </a:r>
            </a:p>
          </p:txBody>
        </p:sp>
        <p:sp>
          <p:nvSpPr>
            <p:cNvPr id="1127446" name="Rectangle 22" descr="Green marble"/>
            <p:cNvSpPr>
              <a:spLocks noChangeArrowheads="1"/>
            </p:cNvSpPr>
            <p:nvPr/>
          </p:nvSpPr>
          <p:spPr bwMode="auto">
            <a:xfrm>
              <a:off x="4320" y="2208"/>
              <a:ext cx="1152" cy="86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80000"/>
                </a:lnSpc>
                <a:spcBef>
                  <a:spcPct val="0"/>
                </a:spcBef>
                <a:buFontTx/>
                <a:buNone/>
              </a:pPr>
              <a:endParaRPr lang="en-US" altLang="zh-CN" b="1" i="0">
                <a:latin typeface="Times New Roman" pitchFamily="18" charset="0"/>
              </a:endParaRPr>
            </a:p>
            <a:p>
              <a:pPr>
                <a:lnSpc>
                  <a:spcPct val="80000"/>
                </a:lnSpc>
                <a:spcBef>
                  <a:spcPct val="0"/>
                </a:spcBef>
                <a:buFontTx/>
                <a:buNone/>
              </a:pPr>
              <a:r>
                <a:rPr lang="en-US" altLang="zh-CN" b="1">
                  <a:latin typeface="Times New Roman" pitchFamily="18" charset="0"/>
                </a:rPr>
                <a:t>C</a:t>
              </a:r>
              <a:r>
                <a:rPr lang="en-US" altLang="zh-CN" b="1" i="0">
                  <a:latin typeface="Times New Roman" pitchFamily="18" charset="0"/>
                  <a:sym typeface="Symbol" pitchFamily="18" charset="2"/>
                </a:rPr>
                <a:t></a:t>
              </a:r>
              <a:r>
                <a:rPr lang="en-US" altLang="zh-CN" b="1">
                  <a:latin typeface="Times New Roman" pitchFamily="18" charset="0"/>
                  <a:sym typeface="Symbol" pitchFamily="18" charset="2"/>
                </a:rPr>
                <a:t> A</a:t>
              </a:r>
              <a:r>
                <a:rPr lang="en-US" altLang="zh-CN" b="1">
                  <a:latin typeface="Times New Roman"/>
                </a:rPr>
                <a:t>·</a:t>
              </a:r>
              <a:r>
                <a:rPr lang="en-US" altLang="zh-CN" b="1">
                  <a:latin typeface="Times New Roman" pitchFamily="18" charset="0"/>
                  <a:sym typeface="Symbol" pitchFamily="18" charset="2"/>
                </a:rPr>
                <a:t></a:t>
              </a:r>
            </a:p>
            <a:p>
              <a:pPr>
                <a:lnSpc>
                  <a:spcPct val="80000"/>
                </a:lnSpc>
                <a:spcBef>
                  <a:spcPct val="0"/>
                </a:spcBef>
                <a:buFontTx/>
                <a:buNone/>
              </a:pPr>
              <a:r>
                <a:rPr lang="en-US" altLang="zh-CN" b="1">
                  <a:latin typeface="Times New Roman" pitchFamily="18" charset="0"/>
                  <a:sym typeface="Symbol" pitchFamily="18" charset="2"/>
                </a:rPr>
                <a:t>. . .</a:t>
              </a:r>
            </a:p>
          </p:txBody>
        </p:sp>
        <p:sp>
          <p:nvSpPr>
            <p:cNvPr id="1127447" name="Line 23"/>
            <p:cNvSpPr>
              <a:spLocks noChangeShapeType="1"/>
            </p:cNvSpPr>
            <p:nvPr/>
          </p:nvSpPr>
          <p:spPr bwMode="auto">
            <a:xfrm>
              <a:off x="3840" y="2544"/>
              <a:ext cx="480" cy="0"/>
            </a:xfrm>
            <a:prstGeom prst="line">
              <a:avLst/>
            </a:prstGeom>
            <a:noFill/>
            <a:ln w="25400">
              <a:solidFill>
                <a:schemeClr val="tx1"/>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48" name="Rectangle 24" descr="Green marble"/>
            <p:cNvSpPr>
              <a:spLocks noChangeArrowheads="1"/>
            </p:cNvSpPr>
            <p:nvPr/>
          </p:nvSpPr>
          <p:spPr bwMode="auto">
            <a:xfrm>
              <a:off x="3936" y="2208"/>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b="1">
                  <a:latin typeface="Times New Roman" pitchFamily="18" charset="0"/>
                </a:rPr>
                <a:t>A</a:t>
              </a:r>
            </a:p>
          </p:txBody>
        </p:sp>
        <p:sp>
          <p:nvSpPr>
            <p:cNvPr id="1127449" name="Rectangle 25" descr="Green marble"/>
            <p:cNvSpPr>
              <a:spLocks noChangeArrowheads="1"/>
            </p:cNvSpPr>
            <p:nvPr/>
          </p:nvSpPr>
          <p:spPr bwMode="auto">
            <a:xfrm>
              <a:off x="4464" y="3312"/>
              <a:ext cx="1056" cy="86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80000"/>
                </a:lnSpc>
                <a:spcBef>
                  <a:spcPct val="0"/>
                </a:spcBef>
                <a:buFontTx/>
                <a:buNone/>
              </a:pPr>
              <a:endParaRPr lang="en-US" altLang="zh-CN" b="1" i="0">
                <a:latin typeface="Times New Roman" pitchFamily="18" charset="0"/>
              </a:endParaRPr>
            </a:p>
            <a:p>
              <a:pPr>
                <a:lnSpc>
                  <a:spcPct val="80000"/>
                </a:lnSpc>
                <a:spcBef>
                  <a:spcPct val="0"/>
                </a:spcBef>
                <a:buFontTx/>
                <a:buNone/>
              </a:pPr>
              <a:r>
                <a:rPr lang="en-US" altLang="zh-CN" b="1">
                  <a:latin typeface="Times New Roman" pitchFamily="18" charset="0"/>
                </a:rPr>
                <a:t>A</a:t>
              </a:r>
              <a:r>
                <a:rPr lang="en-US" altLang="zh-CN" b="1" i="0">
                  <a:latin typeface="Times New Roman" pitchFamily="18" charset="0"/>
                  <a:sym typeface="Symbol" pitchFamily="18" charset="2"/>
                </a:rPr>
                <a:t></a:t>
              </a:r>
              <a:r>
                <a:rPr lang="en-US" altLang="zh-CN" b="1">
                  <a:latin typeface="Times New Roman" pitchFamily="18" charset="0"/>
                  <a:sym typeface="Symbol" pitchFamily="18" charset="2"/>
                </a:rPr>
                <a:t>b</a:t>
              </a:r>
              <a:r>
                <a:rPr lang="en-US" altLang="zh-CN" b="1">
                  <a:latin typeface="Times New Roman"/>
                </a:rPr>
                <a:t>·</a:t>
              </a:r>
              <a:r>
                <a:rPr lang="en-US" altLang="zh-CN" b="1">
                  <a:latin typeface="Times New Roman" pitchFamily="18" charset="0"/>
                  <a:sym typeface="Symbol" pitchFamily="18" charset="2"/>
                </a:rPr>
                <a:t></a:t>
              </a:r>
            </a:p>
            <a:p>
              <a:pPr>
                <a:lnSpc>
                  <a:spcPct val="80000"/>
                </a:lnSpc>
                <a:spcBef>
                  <a:spcPct val="0"/>
                </a:spcBef>
                <a:buFontTx/>
                <a:buNone/>
              </a:pPr>
              <a:r>
                <a:rPr lang="en-US" altLang="zh-CN" b="1">
                  <a:latin typeface="Times New Roman" pitchFamily="18" charset="0"/>
                  <a:sym typeface="Symbol" pitchFamily="18" charset="2"/>
                </a:rPr>
                <a:t>. . .</a:t>
              </a:r>
            </a:p>
          </p:txBody>
        </p:sp>
        <p:sp>
          <p:nvSpPr>
            <p:cNvPr id="1127450" name="Line 26"/>
            <p:cNvSpPr>
              <a:spLocks noChangeShapeType="1"/>
            </p:cNvSpPr>
            <p:nvPr/>
          </p:nvSpPr>
          <p:spPr bwMode="auto">
            <a:xfrm>
              <a:off x="3840" y="3312"/>
              <a:ext cx="624" cy="240"/>
            </a:xfrm>
            <a:prstGeom prst="line">
              <a:avLst/>
            </a:prstGeom>
            <a:noFill/>
            <a:ln w="25400">
              <a:solidFill>
                <a:schemeClr val="tx1"/>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51" name="Rectangle 27" descr="Green marble"/>
            <p:cNvSpPr>
              <a:spLocks noChangeArrowheads="1"/>
            </p:cNvSpPr>
            <p:nvPr/>
          </p:nvSpPr>
          <p:spPr bwMode="auto">
            <a:xfrm>
              <a:off x="4080" y="3072"/>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b="1">
                  <a:latin typeface="Times New Roman" pitchFamily="18" charset="0"/>
                </a:rPr>
                <a:t>b</a:t>
              </a:r>
            </a:p>
          </p:txBody>
        </p:sp>
      </p:grpSp>
    </p:spTree>
    <p:extLst>
      <p:ext uri="{BB962C8B-B14F-4D97-AF65-F5344CB8AC3E}">
        <p14:creationId xmlns:p14="http://schemas.microsoft.com/office/powerpoint/2010/main" val="452262713"/>
      </p:ext>
    </p:extLst>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457200"/>
            <a:ext cx="7793037" cy="4038600"/>
          </a:xfrm>
        </p:spPr>
        <p:txBody>
          <a:bodyPr/>
          <a:lstStyle/>
          <a:p>
            <a:r>
              <a:rPr lang="zh-CN" altLang="en-US" sz="2400" b="1" dirty="0" smtClean="0">
                <a:latin typeface="+mn-ea"/>
                <a:ea typeface="+mn-ea"/>
              </a:rPr>
              <a:t>简单</a:t>
            </a:r>
            <a:r>
              <a:rPr lang="zh-CN" altLang="en-US" sz="2400" b="1" dirty="0">
                <a:latin typeface="+mn-ea"/>
                <a:ea typeface="+mn-ea"/>
              </a:rPr>
              <a:t>的</a:t>
            </a:r>
            <a:r>
              <a:rPr lang="en-US" altLang="zh-CN" sz="2400" b="1" dirty="0">
                <a:latin typeface="+mn-ea"/>
                <a:ea typeface="+mn-ea"/>
              </a:rPr>
              <a:t>LR </a:t>
            </a:r>
            <a:r>
              <a:rPr lang="zh-CN" altLang="en-US" sz="2400" b="1" dirty="0">
                <a:latin typeface="+mn-ea"/>
                <a:ea typeface="+mn-ea"/>
              </a:rPr>
              <a:t>分析出错处理举例 </a:t>
            </a:r>
            <a:r>
              <a:rPr lang="zh-CN" altLang="en-US" sz="2400" b="1" dirty="0" smtClean="0">
                <a:latin typeface="+mn-ea"/>
                <a:ea typeface="+mn-ea"/>
              </a:rPr>
              <a:t> </a:t>
            </a:r>
            <a:r>
              <a:rPr lang="en-US" altLang="zh-CN" sz="2400" b="1" dirty="0" smtClean="0">
                <a:latin typeface="+mn-ea"/>
                <a:ea typeface="+mn-ea"/>
              </a:rPr>
              <a:t/>
            </a:r>
            <a:br>
              <a:rPr lang="en-US" altLang="zh-CN" sz="2400" b="1" dirty="0" smtClean="0">
                <a:latin typeface="+mn-ea"/>
                <a:ea typeface="+mn-ea"/>
              </a:rPr>
            </a:br>
            <a:r>
              <a:rPr lang="zh-CN" altLang="en-US" sz="2400" dirty="0">
                <a:latin typeface="+mn-ea"/>
                <a:ea typeface="+mn-ea"/>
              </a:rPr>
              <a:t>文法：</a:t>
            </a:r>
            <a:r>
              <a:rPr lang="en-US" altLang="zh-CN" sz="2400" i="1" dirty="0">
                <a:latin typeface="+mn-ea"/>
                <a:ea typeface="+mn-ea"/>
              </a:rPr>
              <a:t>E </a:t>
            </a:r>
            <a:r>
              <a:rPr lang="en-US" altLang="zh-CN" sz="2400" dirty="0">
                <a:latin typeface="+mn-ea"/>
                <a:ea typeface="+mn-ea"/>
                <a:sym typeface="Symbol" pitchFamily="18" charset="2"/>
              </a:rPr>
              <a:t> </a:t>
            </a:r>
            <a:r>
              <a:rPr lang="en-US" altLang="zh-CN" sz="2400" i="1" dirty="0">
                <a:latin typeface="+mn-ea"/>
                <a:ea typeface="+mn-ea"/>
              </a:rPr>
              <a:t>E </a:t>
            </a:r>
            <a:r>
              <a:rPr lang="en-US" altLang="zh-CN" sz="2400" dirty="0">
                <a:latin typeface="+mn-ea"/>
                <a:ea typeface="+mn-ea"/>
              </a:rPr>
              <a:t>+</a:t>
            </a:r>
            <a:r>
              <a:rPr lang="en-US" altLang="zh-CN" sz="2400" i="1" dirty="0">
                <a:latin typeface="+mn-ea"/>
                <a:ea typeface="+mn-ea"/>
              </a:rPr>
              <a:t> E </a:t>
            </a:r>
            <a:r>
              <a:rPr lang="en-US" altLang="zh-CN" sz="2400" dirty="0">
                <a:latin typeface="+mn-ea"/>
                <a:ea typeface="+mn-ea"/>
              </a:rPr>
              <a:t>| </a:t>
            </a:r>
            <a:r>
              <a:rPr lang="en-US" altLang="zh-CN" sz="2400" i="1" dirty="0">
                <a:latin typeface="+mn-ea"/>
                <a:ea typeface="+mn-ea"/>
              </a:rPr>
              <a:t>E </a:t>
            </a:r>
            <a:r>
              <a:rPr lang="en-US" altLang="zh-CN" sz="2400" dirty="0">
                <a:latin typeface="+mn-ea"/>
                <a:ea typeface="+mn-ea"/>
              </a:rPr>
              <a:t>*</a:t>
            </a:r>
            <a:r>
              <a:rPr lang="en-US" altLang="zh-CN" sz="2400" i="1" dirty="0">
                <a:latin typeface="+mn-ea"/>
                <a:ea typeface="+mn-ea"/>
              </a:rPr>
              <a:t> E </a:t>
            </a:r>
            <a:r>
              <a:rPr lang="en-US" altLang="zh-CN" sz="2400" dirty="0">
                <a:latin typeface="+mn-ea"/>
                <a:ea typeface="+mn-ea"/>
              </a:rPr>
              <a:t>| (</a:t>
            </a:r>
            <a:r>
              <a:rPr lang="en-US" altLang="zh-CN" sz="2400" i="1" dirty="0">
                <a:latin typeface="+mn-ea"/>
                <a:ea typeface="+mn-ea"/>
              </a:rPr>
              <a:t>E</a:t>
            </a:r>
            <a:r>
              <a:rPr lang="en-US" altLang="zh-CN" sz="2400" dirty="0">
                <a:latin typeface="+mn-ea"/>
                <a:ea typeface="+mn-ea"/>
              </a:rPr>
              <a:t>) | id</a:t>
            </a:r>
            <a:r>
              <a:rPr lang="en-US" altLang="zh-CN" sz="2400" b="1" dirty="0">
                <a:latin typeface="+mn-ea"/>
                <a:ea typeface="+mn-ea"/>
              </a:rPr>
              <a:t/>
            </a:r>
            <a:br>
              <a:rPr lang="en-US" altLang="zh-CN" sz="2400" b="1" dirty="0">
                <a:latin typeface="+mn-ea"/>
                <a:ea typeface="+mn-ea"/>
              </a:rPr>
            </a:br>
            <a:r>
              <a:rPr lang="en-US" altLang="zh-CN" sz="2400" b="1" dirty="0" smtClean="0">
                <a:latin typeface="+mn-ea"/>
                <a:ea typeface="+mn-ea"/>
              </a:rPr>
              <a:t/>
            </a:r>
            <a:br>
              <a:rPr lang="en-US" altLang="zh-CN" sz="2400" b="1" dirty="0" smtClean="0">
                <a:latin typeface="+mn-ea"/>
                <a:ea typeface="+mn-ea"/>
              </a:rPr>
            </a:br>
            <a:r>
              <a:rPr lang="en-US" altLang="zh-CN" sz="2400" b="1" dirty="0" smtClean="0">
                <a:latin typeface="+mn-ea"/>
                <a:ea typeface="+mn-ea"/>
              </a:rPr>
              <a:t/>
            </a:r>
            <a:br>
              <a:rPr lang="en-US" altLang="zh-CN" sz="2400" b="1" dirty="0" smtClean="0">
                <a:latin typeface="+mn-ea"/>
                <a:ea typeface="+mn-ea"/>
              </a:rPr>
            </a:br>
            <a:r>
              <a:rPr lang="en-US" altLang="zh-CN" sz="2400" b="1" dirty="0">
                <a:latin typeface="+mn-ea"/>
                <a:ea typeface="+mn-ea"/>
              </a:rPr>
              <a:t/>
            </a:r>
            <a:br>
              <a:rPr lang="en-US" altLang="zh-CN" sz="2400" b="1" dirty="0">
                <a:latin typeface="+mn-ea"/>
                <a:ea typeface="+mn-ea"/>
              </a:rPr>
            </a:br>
            <a:r>
              <a:rPr lang="zh-CN" altLang="en-US" sz="2400" b="1" dirty="0" smtClean="0">
                <a:latin typeface="+mn-ea"/>
                <a:ea typeface="+mn-ea"/>
              </a:rPr>
              <a:t>可能</a:t>
            </a:r>
            <a:r>
              <a:rPr lang="zh-CN" altLang="en-US" sz="2400" b="1" dirty="0">
                <a:latin typeface="+mn-ea"/>
                <a:ea typeface="+mn-ea"/>
              </a:rPr>
              <a:t>的报错信息 </a:t>
            </a:r>
            <a:r>
              <a:rPr lang="en-US" altLang="zh-CN" sz="2400" b="1" dirty="0" smtClean="0">
                <a:latin typeface="+mn-ea"/>
                <a:ea typeface="+mn-ea"/>
              </a:rPr>
              <a:t/>
            </a:r>
            <a:br>
              <a:rPr lang="en-US" altLang="zh-CN" sz="2400" b="1" dirty="0" smtClean="0">
                <a:latin typeface="+mn-ea"/>
                <a:ea typeface="+mn-ea"/>
              </a:rPr>
            </a:br>
            <a:r>
              <a:rPr lang="en-US" altLang="zh-CN" sz="2400" b="1" i="1" dirty="0" smtClean="0">
                <a:latin typeface="+mn-ea"/>
                <a:ea typeface="+mn-ea"/>
              </a:rPr>
              <a:t>e1</a:t>
            </a:r>
            <a:r>
              <a:rPr lang="zh-CN" altLang="en-US" sz="2400" b="1" dirty="0">
                <a:latin typeface="+mn-ea"/>
                <a:ea typeface="+mn-ea"/>
              </a:rPr>
              <a:t>缺少运算数 </a:t>
            </a:r>
            <a:r>
              <a:rPr lang="zh-CN" altLang="en-US" sz="2400" b="1" dirty="0" smtClean="0">
                <a:latin typeface="+mn-ea"/>
                <a:ea typeface="+mn-ea"/>
              </a:rPr>
              <a:t>  </a:t>
            </a:r>
            <a:r>
              <a:rPr lang="en-US" altLang="zh-CN" sz="2400" b="1" dirty="0" smtClean="0">
                <a:latin typeface="+mn-ea"/>
                <a:ea typeface="+mn-ea"/>
              </a:rPr>
              <a:t/>
            </a:r>
            <a:br>
              <a:rPr lang="en-US" altLang="zh-CN" sz="2400" b="1" dirty="0" smtClean="0">
                <a:latin typeface="+mn-ea"/>
                <a:ea typeface="+mn-ea"/>
              </a:rPr>
            </a:br>
            <a:r>
              <a:rPr lang="en-US" altLang="zh-CN" sz="2400" b="1" i="1" dirty="0" smtClean="0">
                <a:latin typeface="+mn-ea"/>
                <a:ea typeface="+mn-ea"/>
              </a:rPr>
              <a:t>e2</a:t>
            </a:r>
            <a:r>
              <a:rPr lang="en-US" altLang="zh-CN" sz="2400" b="1" dirty="0">
                <a:latin typeface="+mn-ea"/>
                <a:ea typeface="+mn-ea"/>
              </a:rPr>
              <a:t></a:t>
            </a:r>
            <a:r>
              <a:rPr lang="zh-CN" altLang="en-US" sz="2400" b="1" dirty="0">
                <a:latin typeface="+mn-ea"/>
                <a:ea typeface="+mn-ea"/>
              </a:rPr>
              <a:t>右括号未匹配 </a:t>
            </a:r>
            <a:r>
              <a:rPr lang="en-US" altLang="zh-CN" sz="2400" b="1" dirty="0" smtClean="0">
                <a:latin typeface="+mn-ea"/>
                <a:ea typeface="+mn-ea"/>
              </a:rPr>
              <a:t/>
            </a:r>
            <a:br>
              <a:rPr lang="en-US" altLang="zh-CN" sz="2400" b="1" dirty="0" smtClean="0">
                <a:latin typeface="+mn-ea"/>
                <a:ea typeface="+mn-ea"/>
              </a:rPr>
            </a:br>
            <a:r>
              <a:rPr lang="en-US" altLang="zh-CN" sz="2400" b="1" i="1" dirty="0" smtClean="0">
                <a:latin typeface="+mn-ea"/>
                <a:ea typeface="+mn-ea"/>
              </a:rPr>
              <a:t>e3</a:t>
            </a:r>
            <a:r>
              <a:rPr lang="en-US" altLang="zh-CN" sz="2400" b="1" dirty="0">
                <a:latin typeface="+mn-ea"/>
                <a:ea typeface="+mn-ea"/>
              </a:rPr>
              <a:t></a:t>
            </a:r>
            <a:r>
              <a:rPr lang="zh-CN" altLang="en-US" sz="2400" b="1" dirty="0">
                <a:latin typeface="+mn-ea"/>
                <a:ea typeface="+mn-ea"/>
              </a:rPr>
              <a:t>缺少运算符 </a:t>
            </a:r>
            <a:r>
              <a:rPr lang="en-US" altLang="zh-CN" sz="2400" b="1" dirty="0" smtClean="0">
                <a:latin typeface="+mn-ea"/>
                <a:ea typeface="+mn-ea"/>
              </a:rPr>
              <a:t/>
            </a:r>
            <a:br>
              <a:rPr lang="en-US" altLang="zh-CN" sz="2400" b="1" dirty="0" smtClean="0">
                <a:latin typeface="+mn-ea"/>
                <a:ea typeface="+mn-ea"/>
              </a:rPr>
            </a:br>
            <a:r>
              <a:rPr lang="en-US" altLang="zh-CN" sz="2400" b="1" i="1" dirty="0" smtClean="0">
                <a:latin typeface="+mn-ea"/>
                <a:ea typeface="+mn-ea"/>
              </a:rPr>
              <a:t>e4</a:t>
            </a:r>
            <a:r>
              <a:rPr lang="en-US" altLang="zh-CN" sz="2400" b="1" dirty="0">
                <a:latin typeface="+mn-ea"/>
                <a:ea typeface="+mn-ea"/>
              </a:rPr>
              <a:t></a:t>
            </a:r>
            <a:r>
              <a:rPr lang="zh-CN" altLang="en-US" sz="2400" b="1" dirty="0">
                <a:latin typeface="+mn-ea"/>
                <a:ea typeface="+mn-ea"/>
              </a:rPr>
              <a:t>缺少右括号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9518" y="1600200"/>
            <a:ext cx="6234112"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676367"/>
      </p:ext>
    </p:extLst>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Rectangle 2"/>
          <p:cNvSpPr>
            <a:spLocks noGrp="1" noChangeArrowheads="1"/>
          </p:cNvSpPr>
          <p:nvPr>
            <p:ph type="title"/>
          </p:nvPr>
        </p:nvSpPr>
        <p:spPr>
          <a:xfrm>
            <a:off x="618331" y="381000"/>
            <a:ext cx="7772400" cy="1143000"/>
          </a:xfrm>
        </p:spPr>
        <p:txBody>
          <a:bodyPr/>
          <a:lstStyle/>
          <a:p>
            <a:r>
              <a:rPr lang="en-US" altLang="zh-CN" sz="2800" b="1" dirty="0" smtClean="0">
                <a:latin typeface="+mn-ea"/>
                <a:ea typeface="+mn-ea"/>
              </a:rPr>
              <a:t>6</a:t>
            </a:r>
            <a:r>
              <a:rPr lang="zh-CN" altLang="en-US" sz="2800" b="1" dirty="0" smtClean="0">
                <a:latin typeface="+mn-ea"/>
                <a:ea typeface="+mn-ea"/>
              </a:rPr>
              <a:t>.</a:t>
            </a:r>
            <a:r>
              <a:rPr lang="zh-CN" altLang="en-US" sz="2800" b="1" dirty="0">
                <a:latin typeface="+mn-ea"/>
                <a:ea typeface="+mn-ea"/>
              </a:rPr>
              <a:t>7   分析器的生成器</a:t>
            </a:r>
          </a:p>
        </p:txBody>
      </p:sp>
      <p:sp>
        <p:nvSpPr>
          <p:cNvPr id="1133571" name="Rectangle 3"/>
          <p:cNvSpPr>
            <a:spLocks noGrp="1" noChangeArrowheads="1"/>
          </p:cNvSpPr>
          <p:nvPr>
            <p:ph type="body" idx="1"/>
          </p:nvPr>
        </p:nvSpPr>
        <p:spPr>
          <a:xfrm>
            <a:off x="304800" y="1524000"/>
            <a:ext cx="8534400" cy="685800"/>
          </a:xfrm>
          <a:noFill/>
          <a:ln/>
        </p:spPr>
        <p:txBody>
          <a:bodyPr/>
          <a:lstStyle/>
          <a:p>
            <a:pPr>
              <a:spcBef>
                <a:spcPct val="0"/>
              </a:spcBef>
              <a:buFontTx/>
              <a:buNone/>
            </a:pPr>
            <a:r>
              <a:rPr lang="zh-CN" altLang="en-US" b="1" dirty="0" smtClean="0"/>
              <a:t>分析器</a:t>
            </a:r>
            <a:r>
              <a:rPr lang="zh-CN" altLang="en-US" b="1" dirty="0"/>
              <a:t>的生成器</a:t>
            </a:r>
            <a:r>
              <a:rPr lang="en-US" altLang="zh-CN" b="1" dirty="0" err="1"/>
              <a:t>Yacc</a:t>
            </a:r>
            <a:r>
              <a:rPr lang="en-US" altLang="zh-CN" b="1" dirty="0">
                <a:ea typeface="黑体" pitchFamily="2" charset="-122"/>
              </a:rPr>
              <a:t> </a:t>
            </a:r>
            <a:endParaRPr lang="zh-CN" altLang="en-US" b="1" dirty="0">
              <a:ea typeface="黑体" pitchFamily="2" charset="-122"/>
            </a:endParaRPr>
          </a:p>
          <a:p>
            <a:pPr lvl="1">
              <a:spcBef>
                <a:spcPct val="0"/>
              </a:spcBef>
            </a:pPr>
            <a:endParaRPr lang="en-US" altLang="zh-CN" b="1" dirty="0">
              <a:latin typeface="宋体" pitchFamily="2" charset="-122"/>
            </a:endParaRPr>
          </a:p>
        </p:txBody>
      </p:sp>
      <p:grpSp>
        <p:nvGrpSpPr>
          <p:cNvPr id="1133590" name="Group 22"/>
          <p:cNvGrpSpPr>
            <a:grpSpLocks/>
          </p:cNvGrpSpPr>
          <p:nvPr/>
        </p:nvGrpSpPr>
        <p:grpSpPr bwMode="auto">
          <a:xfrm>
            <a:off x="685800" y="2971800"/>
            <a:ext cx="6934200" cy="2830513"/>
            <a:chOff x="432" y="1872"/>
            <a:chExt cx="4368" cy="1783"/>
          </a:xfrm>
        </p:grpSpPr>
        <p:graphicFrame>
          <p:nvGraphicFramePr>
            <p:cNvPr id="1133572" name="Object 4"/>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spid="_x0000_s11406" name="Equation" r:id="rId4" imgW="88560" imgH="253800" progId="Equation.3">
                    <p:embed/>
                  </p:oleObj>
                </mc:Choice>
                <mc:Fallback>
                  <p:oleObj name="Equation" r:id="rId4" imgW="8856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3573" name="Object 5"/>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spid="_x0000_s11407" name="Equation" r:id="rId6" imgW="88560" imgH="253800" progId="Equation.3">
                    <p:embed/>
                  </p:oleObj>
                </mc:Choice>
                <mc:Fallback>
                  <p:oleObj name="Equation" r:id="rId6" imgW="8856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3575" name="Rectangle 7"/>
            <p:cNvSpPr>
              <a:spLocks noChangeArrowheads="1"/>
            </p:cNvSpPr>
            <p:nvPr/>
          </p:nvSpPr>
          <p:spPr bwMode="auto">
            <a:xfrm>
              <a:off x="2432" y="1872"/>
              <a:ext cx="811" cy="5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 rIns="90000" bIns="10800"/>
            <a:lstStyle/>
            <a:p>
              <a:pPr algn="ctr">
                <a:spcBef>
                  <a:spcPct val="0"/>
                </a:spcBef>
                <a:buFontTx/>
                <a:buNone/>
              </a:pPr>
              <a:r>
                <a:rPr lang="en-US" altLang="zh-CN" sz="2400" b="1" i="0">
                  <a:latin typeface="Times New Roman" pitchFamily="18" charset="0"/>
                </a:rPr>
                <a:t>Yacc</a:t>
              </a:r>
            </a:p>
            <a:p>
              <a:pPr algn="ctr">
                <a:spcBef>
                  <a:spcPct val="0"/>
                </a:spcBef>
                <a:buFontTx/>
                <a:buNone/>
              </a:pPr>
              <a:r>
                <a:rPr lang="zh-CN" altLang="en-US" sz="2400" b="1" i="0">
                  <a:latin typeface="Times New Roman" pitchFamily="18" charset="0"/>
                </a:rPr>
                <a:t>编译器</a:t>
              </a:r>
            </a:p>
          </p:txBody>
        </p:sp>
        <p:sp>
          <p:nvSpPr>
            <p:cNvPr id="1133576" name="Line 8"/>
            <p:cNvSpPr>
              <a:spLocks noChangeShapeType="1"/>
            </p:cNvSpPr>
            <p:nvPr/>
          </p:nvSpPr>
          <p:spPr bwMode="auto">
            <a:xfrm>
              <a:off x="1793" y="2143"/>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1133577" name="Line 9"/>
            <p:cNvSpPr>
              <a:spLocks noChangeShapeType="1"/>
            </p:cNvSpPr>
            <p:nvPr/>
          </p:nvSpPr>
          <p:spPr bwMode="auto">
            <a:xfrm>
              <a:off x="3254" y="2133"/>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1133578" name="Rectangle 10"/>
            <p:cNvSpPr>
              <a:spLocks noChangeArrowheads="1"/>
            </p:cNvSpPr>
            <p:nvPr/>
          </p:nvSpPr>
          <p:spPr bwMode="auto">
            <a:xfrm>
              <a:off x="432" y="1872"/>
              <a:ext cx="1152"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a:spcBef>
                  <a:spcPct val="0"/>
                </a:spcBef>
                <a:buFontTx/>
                <a:buNone/>
              </a:pPr>
              <a:r>
                <a:rPr lang="en-US" altLang="zh-CN" sz="2400" b="1" i="0">
                  <a:latin typeface="Times New Roman" pitchFamily="18" charset="0"/>
                </a:rPr>
                <a:t>Yacc</a:t>
              </a:r>
              <a:r>
                <a:rPr lang="zh-CN" altLang="en-US" sz="2400" b="1" i="0">
                  <a:latin typeface="Times New Roman" pitchFamily="18" charset="0"/>
                </a:rPr>
                <a:t>源程序</a:t>
              </a:r>
            </a:p>
            <a:p>
              <a:pPr algn="just">
                <a:spcBef>
                  <a:spcPct val="0"/>
                </a:spcBef>
                <a:buFontTx/>
                <a:buNone/>
              </a:pPr>
              <a:r>
                <a:rPr lang="en-US" altLang="zh-CN" sz="2400" b="1" i="0">
                  <a:latin typeface="Times New Roman" pitchFamily="18" charset="0"/>
                </a:rPr>
                <a:t>translate.y</a:t>
              </a:r>
            </a:p>
          </p:txBody>
        </p:sp>
        <p:sp>
          <p:nvSpPr>
            <p:cNvPr id="1133579" name="Rectangle 11"/>
            <p:cNvSpPr>
              <a:spLocks noChangeArrowheads="1"/>
            </p:cNvSpPr>
            <p:nvPr/>
          </p:nvSpPr>
          <p:spPr bwMode="auto">
            <a:xfrm>
              <a:off x="3894" y="1960"/>
              <a:ext cx="90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a:spcBef>
                  <a:spcPct val="0"/>
                </a:spcBef>
                <a:buFontTx/>
                <a:buNone/>
              </a:pPr>
              <a:r>
                <a:rPr lang="en-US" altLang="zh-CN" sz="2400" b="1" i="0">
                  <a:latin typeface="Times New Roman" pitchFamily="18" charset="0"/>
                </a:rPr>
                <a:t>y.tab.c</a:t>
              </a:r>
            </a:p>
          </p:txBody>
        </p:sp>
        <p:sp>
          <p:nvSpPr>
            <p:cNvPr id="1133580" name="Rectangle 12"/>
            <p:cNvSpPr>
              <a:spLocks noChangeArrowheads="1"/>
            </p:cNvSpPr>
            <p:nvPr/>
          </p:nvSpPr>
          <p:spPr bwMode="auto">
            <a:xfrm>
              <a:off x="2432" y="2514"/>
              <a:ext cx="811" cy="51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 rIns="90000" bIns="10800"/>
            <a:lstStyle/>
            <a:p>
              <a:pPr algn="ctr">
                <a:spcBef>
                  <a:spcPct val="0"/>
                </a:spcBef>
                <a:buFontTx/>
                <a:buNone/>
              </a:pPr>
              <a:r>
                <a:rPr lang="en-US" altLang="zh-CN" sz="2400" b="1" i="0">
                  <a:latin typeface="Times New Roman" pitchFamily="18" charset="0"/>
                </a:rPr>
                <a:t>C</a:t>
              </a:r>
            </a:p>
            <a:p>
              <a:pPr algn="ctr">
                <a:spcBef>
                  <a:spcPct val="0"/>
                </a:spcBef>
                <a:buFontTx/>
                <a:buNone/>
              </a:pPr>
              <a:r>
                <a:rPr lang="zh-CN" altLang="en-US" sz="2400" b="1" i="0">
                  <a:latin typeface="Times New Roman" pitchFamily="18" charset="0"/>
                </a:rPr>
                <a:t>编译器</a:t>
              </a:r>
            </a:p>
          </p:txBody>
        </p:sp>
        <p:sp>
          <p:nvSpPr>
            <p:cNvPr id="1133581" name="Line 13"/>
            <p:cNvSpPr>
              <a:spLocks noChangeShapeType="1"/>
            </p:cNvSpPr>
            <p:nvPr/>
          </p:nvSpPr>
          <p:spPr bwMode="auto">
            <a:xfrm>
              <a:off x="1793" y="2785"/>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1133582" name="Line 14"/>
            <p:cNvSpPr>
              <a:spLocks noChangeShapeType="1"/>
            </p:cNvSpPr>
            <p:nvPr/>
          </p:nvSpPr>
          <p:spPr bwMode="auto">
            <a:xfrm>
              <a:off x="3254" y="2775"/>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1133583" name="Rectangle 15"/>
            <p:cNvSpPr>
              <a:spLocks noChangeArrowheads="1"/>
            </p:cNvSpPr>
            <p:nvPr/>
          </p:nvSpPr>
          <p:spPr bwMode="auto">
            <a:xfrm>
              <a:off x="480" y="2592"/>
              <a:ext cx="816"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a:spcBef>
                  <a:spcPct val="0"/>
                </a:spcBef>
                <a:buFontTx/>
                <a:buNone/>
              </a:pPr>
              <a:r>
                <a:rPr lang="en-US" altLang="zh-CN" sz="2400" b="1" i="0">
                  <a:latin typeface="Times New Roman" pitchFamily="18" charset="0"/>
                </a:rPr>
                <a:t>y.tab.c</a:t>
              </a:r>
            </a:p>
          </p:txBody>
        </p:sp>
        <p:sp>
          <p:nvSpPr>
            <p:cNvPr id="1133584" name="Rectangle 16"/>
            <p:cNvSpPr>
              <a:spLocks noChangeArrowheads="1"/>
            </p:cNvSpPr>
            <p:nvPr/>
          </p:nvSpPr>
          <p:spPr bwMode="auto">
            <a:xfrm>
              <a:off x="3894" y="2603"/>
              <a:ext cx="858"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a:spcBef>
                  <a:spcPct val="0"/>
                </a:spcBef>
                <a:buFontTx/>
                <a:buNone/>
              </a:pPr>
              <a:r>
                <a:rPr lang="en-US" altLang="zh-CN" sz="2400" b="1" i="0">
                  <a:latin typeface="Times New Roman" pitchFamily="18" charset="0"/>
                </a:rPr>
                <a:t>a.out</a:t>
              </a:r>
            </a:p>
          </p:txBody>
        </p:sp>
        <p:sp>
          <p:nvSpPr>
            <p:cNvPr id="1133585" name="Rectangle 17"/>
            <p:cNvSpPr>
              <a:spLocks noChangeArrowheads="1"/>
            </p:cNvSpPr>
            <p:nvPr/>
          </p:nvSpPr>
          <p:spPr bwMode="auto">
            <a:xfrm>
              <a:off x="2432" y="3145"/>
              <a:ext cx="811" cy="5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16000" rIns="90000" bIns="10800"/>
            <a:lstStyle/>
            <a:p>
              <a:pPr algn="ctr">
                <a:spcBef>
                  <a:spcPct val="0"/>
                </a:spcBef>
                <a:buFontTx/>
                <a:buNone/>
              </a:pPr>
              <a:r>
                <a:rPr lang="en-US" altLang="zh-CN" sz="2400" b="1" i="0">
                  <a:latin typeface="Times New Roman" pitchFamily="18" charset="0"/>
                </a:rPr>
                <a:t>a.out</a:t>
              </a:r>
            </a:p>
          </p:txBody>
        </p:sp>
        <p:sp>
          <p:nvSpPr>
            <p:cNvPr id="1133586" name="Line 18"/>
            <p:cNvSpPr>
              <a:spLocks noChangeShapeType="1"/>
            </p:cNvSpPr>
            <p:nvPr/>
          </p:nvSpPr>
          <p:spPr bwMode="auto">
            <a:xfrm>
              <a:off x="1793" y="3416"/>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1133587" name="Line 19"/>
            <p:cNvSpPr>
              <a:spLocks noChangeShapeType="1"/>
            </p:cNvSpPr>
            <p:nvPr/>
          </p:nvSpPr>
          <p:spPr bwMode="auto">
            <a:xfrm>
              <a:off x="3254" y="3406"/>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1133588" name="Rectangle 20"/>
            <p:cNvSpPr>
              <a:spLocks noChangeArrowheads="1"/>
            </p:cNvSpPr>
            <p:nvPr/>
          </p:nvSpPr>
          <p:spPr bwMode="auto">
            <a:xfrm>
              <a:off x="480" y="3264"/>
              <a:ext cx="768"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a:spcBef>
                  <a:spcPct val="0"/>
                </a:spcBef>
                <a:buFontTx/>
                <a:buNone/>
              </a:pPr>
              <a:r>
                <a:rPr lang="zh-CN" altLang="en-US" sz="2400" b="1" i="0">
                  <a:latin typeface="Times New Roman" pitchFamily="18" charset="0"/>
                </a:rPr>
                <a:t>输入</a:t>
              </a:r>
            </a:p>
          </p:txBody>
        </p:sp>
        <p:sp>
          <p:nvSpPr>
            <p:cNvPr id="1133589" name="Rectangle 21"/>
            <p:cNvSpPr>
              <a:spLocks noChangeArrowheads="1"/>
            </p:cNvSpPr>
            <p:nvPr/>
          </p:nvSpPr>
          <p:spPr bwMode="auto">
            <a:xfrm>
              <a:off x="3894" y="3233"/>
              <a:ext cx="714"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a:spcBef>
                  <a:spcPct val="0"/>
                </a:spcBef>
                <a:buFontTx/>
                <a:buNone/>
              </a:pPr>
              <a:r>
                <a:rPr lang="zh-CN" altLang="en-US" sz="2400" b="1" i="0">
                  <a:latin typeface="Times New Roman" pitchFamily="18" charset="0"/>
                </a:rPr>
                <a:t>输出</a:t>
              </a:r>
            </a:p>
          </p:txBody>
        </p:sp>
      </p:grpSp>
    </p:spTree>
    <p:extLst>
      <p:ext uri="{BB962C8B-B14F-4D97-AF65-F5344CB8AC3E}">
        <p14:creationId xmlns:p14="http://schemas.microsoft.com/office/powerpoint/2010/main" val="3054918112"/>
      </p:ext>
    </p:extLst>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380D662A-E5F4-41C9-9C5B-0F8D38030F74}" type="slidenum">
              <a:rPr lang="en-US" altLang="zh-CN"/>
              <a:pPr/>
              <a:t>47</a:t>
            </a:fld>
            <a:endParaRPr lang="en-US" altLang="zh-CN"/>
          </a:p>
        </p:txBody>
      </p:sp>
      <p:sp>
        <p:nvSpPr>
          <p:cNvPr id="39939" name="Text Box 2"/>
          <p:cNvSpPr txBox="1">
            <a:spLocks noChangeArrowheads="1"/>
          </p:cNvSpPr>
          <p:nvPr/>
        </p:nvSpPr>
        <p:spPr bwMode="auto">
          <a:xfrm>
            <a:off x="152400" y="533400"/>
            <a:ext cx="8991600" cy="5161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lnSpc>
                <a:spcPct val="150000"/>
              </a:lnSpc>
              <a:spcBef>
                <a:spcPct val="20000"/>
              </a:spcBef>
            </a:pPr>
            <a:r>
              <a:rPr lang="en-US" altLang="zh-CN" sz="2800" b="1" dirty="0" smtClean="0">
                <a:ea typeface="黑体" pitchFamily="2" charset="-122"/>
              </a:rPr>
              <a:t>LR</a:t>
            </a:r>
            <a:r>
              <a:rPr lang="zh-CN" altLang="en-US" sz="2800" b="1" dirty="0" smtClean="0">
                <a:latin typeface="宋体" pitchFamily="2" charset="-122"/>
              </a:rPr>
              <a:t>分析方法的特点：</a:t>
            </a:r>
          </a:p>
          <a:p>
            <a:pPr marL="800100" lvl="1" indent="-342900" algn="l">
              <a:lnSpc>
                <a:spcPct val="150000"/>
              </a:lnSpc>
              <a:buFont typeface="Arial" pitchFamily="34" charset="0"/>
              <a:buChar char="•"/>
            </a:pPr>
            <a:r>
              <a:rPr lang="zh-CN" altLang="en-US" sz="2400" b="1" dirty="0" smtClean="0">
                <a:solidFill>
                  <a:srgbClr val="FF0000"/>
                </a:solidFill>
                <a:latin typeface="宋体" pitchFamily="2" charset="-122"/>
              </a:rPr>
              <a:t>栈</a:t>
            </a:r>
            <a:r>
              <a:rPr lang="zh-CN" altLang="en-US" sz="2400" b="1" dirty="0">
                <a:solidFill>
                  <a:srgbClr val="FF0000"/>
                </a:solidFill>
                <a:latin typeface="宋体" pitchFamily="2" charset="-122"/>
              </a:rPr>
              <a:t>中的文法符号总是形成一个活前缀。</a:t>
            </a:r>
          </a:p>
          <a:p>
            <a:pPr marL="800100" lvl="1" indent="-342900" algn="l">
              <a:lnSpc>
                <a:spcPct val="150000"/>
              </a:lnSpc>
              <a:buFont typeface="Arial" pitchFamily="34" charset="0"/>
              <a:buChar char="•"/>
            </a:pPr>
            <a:r>
              <a:rPr lang="zh-CN" altLang="en-US" sz="2400" b="1" dirty="0">
                <a:solidFill>
                  <a:srgbClr val="FF0000"/>
                </a:solidFill>
                <a:latin typeface="宋体" pitchFamily="2" charset="-122"/>
              </a:rPr>
              <a:t>分析表的转移函数本质上是识别活前缀的</a:t>
            </a:r>
            <a:r>
              <a:rPr lang="en-US" altLang="zh-CN" sz="2400" b="1" dirty="0">
                <a:solidFill>
                  <a:srgbClr val="FF0000"/>
                </a:solidFill>
              </a:rPr>
              <a:t>DFA</a:t>
            </a:r>
            <a:r>
              <a:rPr lang="en-US" altLang="zh-CN" sz="2400" b="1" dirty="0" smtClean="0">
                <a:solidFill>
                  <a:srgbClr val="FF0000"/>
                </a:solidFill>
                <a:latin typeface="宋体" pitchFamily="2" charset="-122"/>
              </a:rPr>
              <a:t>。</a:t>
            </a:r>
          </a:p>
          <a:p>
            <a:pPr marL="800100" lvl="1" indent="-342900" algn="l">
              <a:lnSpc>
                <a:spcPct val="150000"/>
              </a:lnSpc>
              <a:buFont typeface="Arial" pitchFamily="34" charset="0"/>
              <a:buChar char="•"/>
            </a:pPr>
            <a:r>
              <a:rPr lang="zh-CN" altLang="en-US" sz="2400" b="1" dirty="0">
                <a:solidFill>
                  <a:srgbClr val="FF0000"/>
                </a:solidFill>
                <a:latin typeface="宋体" pitchFamily="2" charset="-122"/>
              </a:rPr>
              <a:t>栈顶的状态符号包含了确定句柄所需要的一切信息</a:t>
            </a:r>
            <a:r>
              <a:rPr lang="zh-CN" altLang="en-US" sz="2400" b="1" dirty="0" smtClean="0">
                <a:solidFill>
                  <a:srgbClr val="FF0000"/>
                </a:solidFill>
                <a:latin typeface="宋体" pitchFamily="2" charset="-122"/>
              </a:rPr>
              <a:t>。</a:t>
            </a:r>
            <a:endParaRPr lang="en-US" altLang="zh-CN" sz="2400" b="1" dirty="0" smtClean="0">
              <a:solidFill>
                <a:srgbClr val="FF0000"/>
              </a:solidFill>
              <a:latin typeface="宋体" pitchFamily="2" charset="-122"/>
            </a:endParaRPr>
          </a:p>
          <a:p>
            <a:pPr marL="800100" lvl="1" indent="-342900" algn="l">
              <a:lnSpc>
                <a:spcPct val="150000"/>
              </a:lnSpc>
              <a:buFont typeface="Arial" pitchFamily="34" charset="0"/>
              <a:buChar char="•"/>
            </a:pPr>
            <a:r>
              <a:rPr lang="zh-CN" altLang="en-US" sz="2400" b="1" dirty="0">
                <a:solidFill>
                  <a:srgbClr val="FF0000"/>
                </a:solidFill>
                <a:latin typeface="宋体" pitchFamily="2" charset="-122"/>
              </a:rPr>
              <a:t>是已知的最一般的无回溯的移进</a:t>
            </a:r>
            <a:r>
              <a:rPr lang="zh-CN" altLang="en-US" sz="2400" b="1" dirty="0">
                <a:solidFill>
                  <a:srgbClr val="FF0000"/>
                </a:solidFill>
                <a:sym typeface="Symbol" pitchFamily="18" charset="2"/>
              </a:rPr>
              <a:t></a:t>
            </a:r>
            <a:r>
              <a:rPr lang="zh-CN" altLang="en-US" sz="2400" b="1" dirty="0">
                <a:solidFill>
                  <a:srgbClr val="FF0000"/>
                </a:solidFill>
                <a:latin typeface="宋体" pitchFamily="2" charset="-122"/>
              </a:rPr>
              <a:t>归约方法。</a:t>
            </a:r>
          </a:p>
          <a:p>
            <a:pPr marL="800100" lvl="1" indent="-342900" algn="l">
              <a:lnSpc>
                <a:spcPct val="150000"/>
              </a:lnSpc>
              <a:buFont typeface="Arial" pitchFamily="34" charset="0"/>
              <a:buChar char="•"/>
            </a:pPr>
            <a:r>
              <a:rPr lang="zh-CN" altLang="en-US" sz="2400" b="1" dirty="0">
                <a:solidFill>
                  <a:srgbClr val="FF0000"/>
                </a:solidFill>
                <a:latin typeface="宋体" pitchFamily="2" charset="-122"/>
              </a:rPr>
              <a:t>能分析的文法类是预测分析法能</a:t>
            </a:r>
            <a:r>
              <a:rPr lang="zh-CN" altLang="en-US" sz="2400" b="1" dirty="0" smtClean="0">
                <a:solidFill>
                  <a:srgbClr val="FF0000"/>
                </a:solidFill>
                <a:latin typeface="宋体" pitchFamily="2" charset="-122"/>
              </a:rPr>
              <a:t>分析文法</a:t>
            </a:r>
            <a:r>
              <a:rPr lang="zh-CN" altLang="en-US" sz="2400" b="1" dirty="0">
                <a:solidFill>
                  <a:srgbClr val="FF0000"/>
                </a:solidFill>
                <a:latin typeface="宋体" pitchFamily="2" charset="-122"/>
              </a:rPr>
              <a:t>类的真超集。</a:t>
            </a:r>
          </a:p>
          <a:p>
            <a:pPr marL="800100" lvl="1" indent="-342900" algn="l">
              <a:lnSpc>
                <a:spcPct val="150000"/>
              </a:lnSpc>
              <a:buFont typeface="Arial" pitchFamily="34" charset="0"/>
              <a:buChar char="•"/>
            </a:pPr>
            <a:r>
              <a:rPr lang="zh-CN" altLang="en-US" sz="2400" b="1" dirty="0">
                <a:solidFill>
                  <a:srgbClr val="FF0000"/>
                </a:solidFill>
                <a:latin typeface="宋体" pitchFamily="2" charset="-122"/>
              </a:rPr>
              <a:t>能及时发现语法错误。</a:t>
            </a:r>
          </a:p>
          <a:p>
            <a:pPr marL="800100" lvl="1" indent="-342900" algn="l">
              <a:lnSpc>
                <a:spcPct val="150000"/>
              </a:lnSpc>
              <a:buFont typeface="Arial" pitchFamily="34" charset="0"/>
              <a:buChar char="•"/>
            </a:pPr>
            <a:r>
              <a:rPr lang="zh-CN" altLang="en-US" sz="2400" b="1" dirty="0">
                <a:solidFill>
                  <a:srgbClr val="FF0000"/>
                </a:solidFill>
                <a:latin typeface="宋体" pitchFamily="2" charset="-122"/>
              </a:rPr>
              <a:t>手工构造分析表的工作量太大。</a:t>
            </a:r>
            <a:endParaRPr lang="zh-CN" altLang="en-US" sz="2400" b="1" i="1" baseline="-30000" dirty="0">
              <a:solidFill>
                <a:srgbClr val="FF0000"/>
              </a:solidFill>
            </a:endParaRPr>
          </a:p>
          <a:p>
            <a:pPr lvl="1" algn="l">
              <a:lnSpc>
                <a:spcPct val="150000"/>
              </a:lnSpc>
            </a:pPr>
            <a:endParaRPr lang="en-US" altLang="zh-CN" sz="2800" b="1" dirty="0">
              <a:solidFill>
                <a:srgbClr val="FF0000"/>
              </a:solidFill>
              <a:latin typeface="宋体" pitchFamily="2" charset="-122"/>
            </a:endParaRP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261" y="457200"/>
            <a:ext cx="7793037" cy="1143000"/>
          </a:xfrm>
        </p:spPr>
        <p:txBody>
          <a:bodyPr/>
          <a:lstStyle/>
          <a:p>
            <a:r>
              <a:rPr lang="zh-CN" altLang="en-US" sz="2800" b="1" dirty="0" smtClean="0">
                <a:latin typeface="+mn-ea"/>
                <a:ea typeface="+mn-ea"/>
              </a:rPr>
              <a:t>不同语法分析方法的能力比较</a:t>
            </a:r>
            <a:endParaRPr lang="zh-CN" altLang="en-US" sz="2800" b="1" dirty="0">
              <a:latin typeface="+mn-ea"/>
              <a:ea typeface="+mn-ea"/>
            </a:endParaRPr>
          </a:p>
        </p:txBody>
      </p:sp>
      <p:sp>
        <p:nvSpPr>
          <p:cNvPr id="5" name="Oval 17"/>
          <p:cNvSpPr>
            <a:spLocks noChangeArrowheads="1"/>
          </p:cNvSpPr>
          <p:nvPr/>
        </p:nvSpPr>
        <p:spPr bwMode="auto">
          <a:xfrm>
            <a:off x="3492500" y="4076700"/>
            <a:ext cx="1727200" cy="792163"/>
          </a:xfrm>
          <a:prstGeom prst="ellipse">
            <a:avLst/>
          </a:prstGeom>
          <a:noFill/>
          <a:ln w="9525" algn="ctr">
            <a:solidFill>
              <a:srgbClr val="800080"/>
            </a:solidFill>
            <a:round/>
            <a:headEnd/>
            <a:tailEnd/>
          </a:ln>
          <a:effectLst/>
        </p:spPr>
        <p:txBody>
          <a:bodyPr anchor="ctr">
            <a:spAutoFit/>
          </a:bodyPr>
          <a:lstStyle/>
          <a:p>
            <a:endParaRPr lang="zh-CN" altLang="en-US"/>
          </a:p>
        </p:txBody>
      </p:sp>
      <p:sp>
        <p:nvSpPr>
          <p:cNvPr id="6" name="Text Box 18"/>
          <p:cNvSpPr txBox="1">
            <a:spLocks noChangeArrowheads="1"/>
          </p:cNvSpPr>
          <p:nvPr/>
        </p:nvSpPr>
        <p:spPr bwMode="auto">
          <a:xfrm>
            <a:off x="3995738" y="4292600"/>
            <a:ext cx="1223962" cy="396875"/>
          </a:xfrm>
          <a:prstGeom prst="rect">
            <a:avLst/>
          </a:prstGeom>
          <a:noFill/>
          <a:ln w="9525">
            <a:noFill/>
            <a:miter lim="800000"/>
            <a:headEnd/>
            <a:tailEnd/>
          </a:ln>
          <a:effectLst/>
        </p:spPr>
        <p:txBody>
          <a:bodyPr>
            <a:spAutoFit/>
          </a:bodyPr>
          <a:lstStyle/>
          <a:p>
            <a:pPr eaLnBrk="0" hangingPunct="0">
              <a:spcBef>
                <a:spcPct val="50000"/>
              </a:spcBef>
              <a:buClrTx/>
              <a:buFontTx/>
              <a:buNone/>
            </a:pPr>
            <a:r>
              <a:rPr kumimoji="0" lang="en-US" altLang="zh-CN" sz="2000">
                <a:solidFill>
                  <a:srgbClr val="800080"/>
                </a:solidFill>
              </a:rPr>
              <a:t>LR</a:t>
            </a:r>
            <a:r>
              <a:rPr kumimoji="0" lang="zh-CN" altLang="en-US" sz="2000">
                <a:solidFill>
                  <a:srgbClr val="800080"/>
                </a:solidFill>
              </a:rPr>
              <a:t>（</a:t>
            </a:r>
            <a:r>
              <a:rPr kumimoji="0" lang="en-US" altLang="zh-CN" sz="2000">
                <a:solidFill>
                  <a:srgbClr val="800080"/>
                </a:solidFill>
              </a:rPr>
              <a:t>0</a:t>
            </a:r>
            <a:r>
              <a:rPr kumimoji="0" lang="zh-CN" altLang="en-US" sz="2000">
                <a:solidFill>
                  <a:srgbClr val="800080"/>
                </a:solidFill>
              </a:rPr>
              <a:t>）</a:t>
            </a:r>
          </a:p>
        </p:txBody>
      </p:sp>
      <p:sp>
        <p:nvSpPr>
          <p:cNvPr id="7" name="Oval 19"/>
          <p:cNvSpPr>
            <a:spLocks noChangeArrowheads="1"/>
          </p:cNvSpPr>
          <p:nvPr/>
        </p:nvSpPr>
        <p:spPr bwMode="auto">
          <a:xfrm>
            <a:off x="2916238" y="3571875"/>
            <a:ext cx="2735262" cy="1439863"/>
          </a:xfrm>
          <a:prstGeom prst="ellipse">
            <a:avLst/>
          </a:prstGeom>
          <a:noFill/>
          <a:ln w="9525" algn="ctr">
            <a:solidFill>
              <a:srgbClr val="800080"/>
            </a:solidFill>
            <a:round/>
            <a:headEnd/>
            <a:tailEnd/>
          </a:ln>
          <a:effectLst/>
        </p:spPr>
        <p:txBody>
          <a:bodyPr anchor="ctr">
            <a:spAutoFit/>
          </a:bodyPr>
          <a:lstStyle/>
          <a:p>
            <a:endParaRPr lang="zh-CN" altLang="en-US"/>
          </a:p>
        </p:txBody>
      </p:sp>
      <p:sp>
        <p:nvSpPr>
          <p:cNvPr id="8" name="Text Box 20"/>
          <p:cNvSpPr txBox="1">
            <a:spLocks noChangeArrowheads="1"/>
          </p:cNvSpPr>
          <p:nvPr/>
        </p:nvSpPr>
        <p:spPr bwMode="auto">
          <a:xfrm>
            <a:off x="3924300" y="3679825"/>
            <a:ext cx="1368425" cy="396875"/>
          </a:xfrm>
          <a:prstGeom prst="rect">
            <a:avLst/>
          </a:prstGeom>
          <a:noFill/>
          <a:ln w="9525">
            <a:noFill/>
            <a:miter lim="800000"/>
            <a:headEnd/>
            <a:tailEnd/>
          </a:ln>
          <a:effectLst/>
        </p:spPr>
        <p:txBody>
          <a:bodyPr>
            <a:spAutoFit/>
          </a:bodyPr>
          <a:lstStyle/>
          <a:p>
            <a:pPr eaLnBrk="0" hangingPunct="0">
              <a:spcBef>
                <a:spcPct val="50000"/>
              </a:spcBef>
              <a:buClrTx/>
              <a:buFontTx/>
              <a:buNone/>
            </a:pPr>
            <a:r>
              <a:rPr kumimoji="0" lang="en-US" altLang="zh-CN" sz="2000">
                <a:solidFill>
                  <a:srgbClr val="800080"/>
                </a:solidFill>
              </a:rPr>
              <a:t>SLR</a:t>
            </a:r>
            <a:r>
              <a:rPr kumimoji="0" lang="zh-CN" altLang="en-US" sz="2000">
                <a:solidFill>
                  <a:srgbClr val="800080"/>
                </a:solidFill>
              </a:rPr>
              <a:t>（</a:t>
            </a:r>
            <a:r>
              <a:rPr kumimoji="0" lang="en-US" altLang="zh-CN" sz="2000">
                <a:solidFill>
                  <a:srgbClr val="800080"/>
                </a:solidFill>
              </a:rPr>
              <a:t>1</a:t>
            </a:r>
            <a:r>
              <a:rPr kumimoji="0" lang="zh-CN" altLang="en-US" sz="2000">
                <a:solidFill>
                  <a:srgbClr val="800080"/>
                </a:solidFill>
              </a:rPr>
              <a:t>）</a:t>
            </a:r>
          </a:p>
        </p:txBody>
      </p:sp>
      <p:sp>
        <p:nvSpPr>
          <p:cNvPr id="9" name="Oval 21"/>
          <p:cNvSpPr>
            <a:spLocks noChangeArrowheads="1"/>
          </p:cNvSpPr>
          <p:nvPr/>
        </p:nvSpPr>
        <p:spPr bwMode="auto">
          <a:xfrm>
            <a:off x="2268538" y="3211513"/>
            <a:ext cx="4824412" cy="2305050"/>
          </a:xfrm>
          <a:prstGeom prst="ellipse">
            <a:avLst/>
          </a:prstGeom>
          <a:noFill/>
          <a:ln w="9525" algn="ctr">
            <a:solidFill>
              <a:srgbClr val="800080"/>
            </a:solidFill>
            <a:round/>
            <a:headEnd/>
            <a:tailEnd/>
          </a:ln>
          <a:effectLst/>
        </p:spPr>
        <p:txBody>
          <a:bodyPr anchor="ctr">
            <a:spAutoFit/>
          </a:bodyPr>
          <a:lstStyle/>
          <a:p>
            <a:endParaRPr lang="zh-CN" altLang="en-US"/>
          </a:p>
        </p:txBody>
      </p:sp>
      <p:sp>
        <p:nvSpPr>
          <p:cNvPr id="10" name="Text Box 22"/>
          <p:cNvSpPr txBox="1">
            <a:spLocks noChangeArrowheads="1"/>
          </p:cNvSpPr>
          <p:nvPr/>
        </p:nvSpPr>
        <p:spPr bwMode="auto">
          <a:xfrm>
            <a:off x="5653088" y="3895725"/>
            <a:ext cx="1511300" cy="396875"/>
          </a:xfrm>
          <a:prstGeom prst="rect">
            <a:avLst/>
          </a:prstGeom>
          <a:noFill/>
          <a:ln w="9525">
            <a:noFill/>
            <a:miter lim="800000"/>
            <a:headEnd/>
            <a:tailEnd/>
          </a:ln>
          <a:effectLst/>
        </p:spPr>
        <p:txBody>
          <a:bodyPr>
            <a:spAutoFit/>
          </a:bodyPr>
          <a:lstStyle/>
          <a:p>
            <a:pPr eaLnBrk="0" hangingPunct="0">
              <a:spcBef>
                <a:spcPct val="50000"/>
              </a:spcBef>
              <a:buClrTx/>
              <a:buFontTx/>
              <a:buNone/>
            </a:pPr>
            <a:r>
              <a:rPr kumimoji="0" lang="en-US" altLang="zh-CN" sz="2000">
                <a:solidFill>
                  <a:srgbClr val="800080"/>
                </a:solidFill>
              </a:rPr>
              <a:t>LALR</a:t>
            </a:r>
            <a:r>
              <a:rPr kumimoji="0" lang="zh-CN" altLang="en-US" sz="2000">
                <a:solidFill>
                  <a:srgbClr val="800080"/>
                </a:solidFill>
              </a:rPr>
              <a:t>（</a:t>
            </a:r>
            <a:r>
              <a:rPr kumimoji="0" lang="en-US" altLang="zh-CN" sz="2000">
                <a:solidFill>
                  <a:srgbClr val="800080"/>
                </a:solidFill>
              </a:rPr>
              <a:t>1</a:t>
            </a:r>
            <a:r>
              <a:rPr kumimoji="0" lang="zh-CN" altLang="en-US" sz="2000">
                <a:solidFill>
                  <a:srgbClr val="800080"/>
                </a:solidFill>
              </a:rPr>
              <a:t>）</a:t>
            </a:r>
          </a:p>
        </p:txBody>
      </p:sp>
      <p:sp>
        <p:nvSpPr>
          <p:cNvPr id="11" name="Oval 23"/>
          <p:cNvSpPr>
            <a:spLocks noChangeArrowheads="1"/>
          </p:cNvSpPr>
          <p:nvPr/>
        </p:nvSpPr>
        <p:spPr bwMode="auto">
          <a:xfrm>
            <a:off x="1258888" y="2133600"/>
            <a:ext cx="7058025" cy="3887788"/>
          </a:xfrm>
          <a:prstGeom prst="ellipse">
            <a:avLst/>
          </a:prstGeom>
          <a:noFill/>
          <a:ln w="9525" algn="ctr">
            <a:solidFill>
              <a:srgbClr val="800080"/>
            </a:solidFill>
            <a:round/>
            <a:headEnd/>
            <a:tailEnd/>
          </a:ln>
          <a:effectLst/>
        </p:spPr>
        <p:txBody>
          <a:bodyPr anchor="ctr">
            <a:spAutoFit/>
          </a:bodyPr>
          <a:lstStyle/>
          <a:p>
            <a:endParaRPr lang="zh-CN" altLang="en-US"/>
          </a:p>
        </p:txBody>
      </p:sp>
      <p:sp>
        <p:nvSpPr>
          <p:cNvPr id="12" name="Text Box 24"/>
          <p:cNvSpPr txBox="1">
            <a:spLocks noChangeArrowheads="1"/>
          </p:cNvSpPr>
          <p:nvPr/>
        </p:nvSpPr>
        <p:spPr bwMode="auto">
          <a:xfrm>
            <a:off x="5868988" y="2816225"/>
            <a:ext cx="1295400" cy="396875"/>
          </a:xfrm>
          <a:prstGeom prst="rect">
            <a:avLst/>
          </a:prstGeom>
          <a:noFill/>
          <a:ln w="9525">
            <a:noFill/>
            <a:miter lim="800000"/>
            <a:headEnd/>
            <a:tailEnd/>
          </a:ln>
          <a:effectLst/>
        </p:spPr>
        <p:txBody>
          <a:bodyPr>
            <a:spAutoFit/>
          </a:bodyPr>
          <a:lstStyle/>
          <a:p>
            <a:pPr eaLnBrk="0" hangingPunct="0">
              <a:spcBef>
                <a:spcPct val="50000"/>
              </a:spcBef>
              <a:buClrTx/>
              <a:buFontTx/>
              <a:buNone/>
            </a:pPr>
            <a:r>
              <a:rPr kumimoji="0" lang="en-US" altLang="zh-CN" sz="2000" dirty="0">
                <a:solidFill>
                  <a:srgbClr val="800080"/>
                </a:solidFill>
              </a:rPr>
              <a:t>LR</a:t>
            </a:r>
            <a:r>
              <a:rPr kumimoji="0" lang="zh-CN" altLang="en-US" sz="2000" dirty="0">
                <a:solidFill>
                  <a:srgbClr val="800080"/>
                </a:solidFill>
              </a:rPr>
              <a:t>（</a:t>
            </a:r>
            <a:r>
              <a:rPr kumimoji="0" lang="en-US" altLang="zh-CN" sz="2000" dirty="0">
                <a:solidFill>
                  <a:srgbClr val="800080"/>
                </a:solidFill>
              </a:rPr>
              <a:t>1</a:t>
            </a:r>
            <a:r>
              <a:rPr kumimoji="0" lang="zh-CN" altLang="en-US" sz="2000" dirty="0">
                <a:solidFill>
                  <a:srgbClr val="800080"/>
                </a:solidFill>
              </a:rPr>
              <a:t>）</a:t>
            </a:r>
          </a:p>
        </p:txBody>
      </p:sp>
      <p:sp>
        <p:nvSpPr>
          <p:cNvPr id="13" name="Oval 25"/>
          <p:cNvSpPr>
            <a:spLocks noChangeArrowheads="1"/>
          </p:cNvSpPr>
          <p:nvPr/>
        </p:nvSpPr>
        <p:spPr bwMode="auto">
          <a:xfrm flipH="1">
            <a:off x="2486025" y="2779713"/>
            <a:ext cx="1509713" cy="2736850"/>
          </a:xfrm>
          <a:prstGeom prst="ellipse">
            <a:avLst/>
          </a:prstGeom>
          <a:noFill/>
          <a:ln w="9525" algn="ctr">
            <a:solidFill>
              <a:srgbClr val="800080"/>
            </a:solidFill>
            <a:round/>
            <a:headEnd/>
            <a:tailEnd/>
          </a:ln>
          <a:effectLst/>
        </p:spPr>
        <p:txBody>
          <a:bodyPr anchor="ctr">
            <a:spAutoFit/>
          </a:bodyPr>
          <a:lstStyle/>
          <a:p>
            <a:endParaRPr lang="zh-CN" altLang="en-US"/>
          </a:p>
        </p:txBody>
      </p:sp>
      <p:sp>
        <p:nvSpPr>
          <p:cNvPr id="14" name="Text Box 26"/>
          <p:cNvSpPr txBox="1">
            <a:spLocks noChangeArrowheads="1"/>
          </p:cNvSpPr>
          <p:nvPr/>
        </p:nvSpPr>
        <p:spPr bwMode="auto">
          <a:xfrm>
            <a:off x="2771775" y="2959100"/>
            <a:ext cx="1295400" cy="396875"/>
          </a:xfrm>
          <a:prstGeom prst="rect">
            <a:avLst/>
          </a:prstGeom>
          <a:noFill/>
          <a:ln w="9525">
            <a:noFill/>
            <a:miter lim="800000"/>
            <a:headEnd/>
            <a:tailEnd/>
          </a:ln>
          <a:effectLst/>
        </p:spPr>
        <p:txBody>
          <a:bodyPr>
            <a:spAutoFit/>
          </a:bodyPr>
          <a:lstStyle/>
          <a:p>
            <a:pPr eaLnBrk="0" hangingPunct="0">
              <a:spcBef>
                <a:spcPct val="50000"/>
              </a:spcBef>
              <a:buClrTx/>
              <a:buFontTx/>
              <a:buNone/>
            </a:pPr>
            <a:r>
              <a:rPr kumimoji="0" lang="en-US" altLang="zh-CN" sz="2000">
                <a:solidFill>
                  <a:srgbClr val="800080"/>
                </a:solidFill>
              </a:rPr>
              <a:t>LL</a:t>
            </a:r>
            <a:r>
              <a:rPr kumimoji="0" lang="zh-CN" altLang="en-US" sz="2000">
                <a:solidFill>
                  <a:srgbClr val="800080"/>
                </a:solidFill>
              </a:rPr>
              <a:t>（</a:t>
            </a:r>
            <a:r>
              <a:rPr kumimoji="0" lang="en-US" altLang="zh-CN" sz="2000">
                <a:solidFill>
                  <a:srgbClr val="800080"/>
                </a:solidFill>
              </a:rPr>
              <a:t>1</a:t>
            </a:r>
            <a:r>
              <a:rPr kumimoji="0" lang="zh-CN" altLang="en-US" sz="2000">
                <a:solidFill>
                  <a:srgbClr val="800080"/>
                </a:solidFill>
              </a:rPr>
              <a:t>）</a:t>
            </a:r>
          </a:p>
        </p:txBody>
      </p:sp>
      <p:sp>
        <p:nvSpPr>
          <p:cNvPr id="15" name="Text Box 29"/>
          <p:cNvSpPr txBox="1">
            <a:spLocks noChangeArrowheads="1"/>
          </p:cNvSpPr>
          <p:nvPr/>
        </p:nvSpPr>
        <p:spPr bwMode="auto">
          <a:xfrm>
            <a:off x="3995738" y="2384425"/>
            <a:ext cx="1655762" cy="396875"/>
          </a:xfrm>
          <a:prstGeom prst="rect">
            <a:avLst/>
          </a:prstGeom>
          <a:noFill/>
          <a:ln w="9525">
            <a:noFill/>
            <a:miter lim="800000"/>
            <a:headEnd/>
            <a:tailEnd/>
          </a:ln>
          <a:effectLst/>
        </p:spPr>
        <p:txBody>
          <a:bodyPr>
            <a:spAutoFit/>
          </a:bodyPr>
          <a:lstStyle/>
          <a:p>
            <a:pPr eaLnBrk="0" hangingPunct="0">
              <a:spcBef>
                <a:spcPct val="50000"/>
              </a:spcBef>
              <a:buClrTx/>
              <a:buFontTx/>
              <a:buNone/>
            </a:pPr>
            <a:r>
              <a:rPr kumimoji="0" lang="zh-CN" altLang="en-US" sz="2000" b="1">
                <a:solidFill>
                  <a:srgbClr val="800080"/>
                </a:solidFill>
              </a:rPr>
              <a:t>确定的</a:t>
            </a:r>
            <a:r>
              <a:rPr kumimoji="0" lang="en-US" altLang="zh-CN" sz="2000">
                <a:solidFill>
                  <a:srgbClr val="800080"/>
                </a:solidFill>
              </a:rPr>
              <a:t>CFG</a:t>
            </a:r>
          </a:p>
        </p:txBody>
      </p:sp>
      <p:sp>
        <p:nvSpPr>
          <p:cNvPr id="16" name="Text Box 31"/>
          <p:cNvSpPr txBox="1">
            <a:spLocks noChangeArrowheads="1"/>
          </p:cNvSpPr>
          <p:nvPr/>
        </p:nvSpPr>
        <p:spPr bwMode="auto">
          <a:xfrm>
            <a:off x="6659563" y="1844675"/>
            <a:ext cx="1871662" cy="396875"/>
          </a:xfrm>
          <a:prstGeom prst="rect">
            <a:avLst/>
          </a:prstGeom>
          <a:noFill/>
          <a:ln w="9525">
            <a:noFill/>
            <a:miter lim="800000"/>
            <a:headEnd/>
            <a:tailEnd/>
          </a:ln>
          <a:effectLst/>
        </p:spPr>
        <p:txBody>
          <a:bodyPr>
            <a:spAutoFit/>
          </a:bodyPr>
          <a:lstStyle/>
          <a:p>
            <a:pPr eaLnBrk="0" hangingPunct="0">
              <a:spcBef>
                <a:spcPct val="50000"/>
              </a:spcBef>
              <a:buClrTx/>
              <a:buFontTx/>
              <a:buNone/>
            </a:pPr>
            <a:r>
              <a:rPr kumimoji="0" lang="zh-CN" altLang="en-US" sz="2000" b="1">
                <a:solidFill>
                  <a:srgbClr val="800080"/>
                </a:solidFill>
              </a:rPr>
              <a:t>无二义的</a:t>
            </a:r>
            <a:r>
              <a:rPr kumimoji="0" lang="en-US" altLang="zh-CN" sz="2000">
                <a:solidFill>
                  <a:srgbClr val="800080"/>
                </a:solidFill>
              </a:rPr>
              <a:t>CFG</a:t>
            </a:r>
          </a:p>
        </p:txBody>
      </p:sp>
    </p:spTree>
    <p:extLst>
      <p:ext uri="{BB962C8B-B14F-4D97-AF65-F5344CB8AC3E}">
        <p14:creationId xmlns:p14="http://schemas.microsoft.com/office/powerpoint/2010/main" val="3463278016"/>
      </p:ext>
    </p:extLst>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09600" y="381000"/>
            <a:ext cx="5638800" cy="609600"/>
          </a:xfrm>
          <a:prstGeom prst="rect">
            <a:avLst/>
          </a:prstGeom>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spcBef>
                <a:spcPct val="0"/>
              </a:spcBef>
              <a:buFontTx/>
              <a:buNone/>
            </a:pPr>
            <a:r>
              <a:rPr lang="en-US" altLang="zh-CN" sz="2400" b="1" dirty="0" smtClean="0">
                <a:ea typeface="黑体" pitchFamily="2" charset="-122"/>
              </a:rPr>
              <a:t>LR</a:t>
            </a:r>
            <a:r>
              <a:rPr lang="zh-CN" altLang="en-US" sz="2400" b="1" dirty="0" smtClean="0">
                <a:latin typeface="宋体" pitchFamily="2" charset="-122"/>
              </a:rPr>
              <a:t>分析方法和</a:t>
            </a:r>
            <a:r>
              <a:rPr lang="en-US" altLang="zh-CN" sz="2400" b="1" dirty="0" smtClean="0"/>
              <a:t>LL</a:t>
            </a:r>
            <a:r>
              <a:rPr lang="zh-CN" altLang="en-US" sz="2400" b="1" dirty="0" smtClean="0">
                <a:latin typeface="宋体" pitchFamily="2" charset="-122"/>
              </a:rPr>
              <a:t>分析方法的比较</a:t>
            </a:r>
          </a:p>
          <a:p>
            <a:pPr lvl="1">
              <a:spcBef>
                <a:spcPct val="0"/>
              </a:spcBef>
            </a:pPr>
            <a:endParaRPr lang="zh-CN" altLang="en-US" sz="2000" b="1" i="1" baseline="-30000" dirty="0"/>
          </a:p>
        </p:txBody>
      </p:sp>
      <p:graphicFrame>
        <p:nvGraphicFramePr>
          <p:cNvPr id="3" name="Group 4"/>
          <p:cNvGraphicFramePr>
            <a:graphicFrameLocks noGrp="1"/>
          </p:cNvGraphicFramePr>
          <p:nvPr>
            <p:extLst>
              <p:ext uri="{D42A27DB-BD31-4B8C-83A1-F6EECF244321}">
                <p14:modId xmlns:p14="http://schemas.microsoft.com/office/powerpoint/2010/main" val="329335022"/>
              </p:ext>
            </p:extLst>
          </p:nvPr>
        </p:nvGraphicFramePr>
        <p:xfrm>
          <a:off x="0" y="762000"/>
          <a:ext cx="8971429" cy="5836921"/>
        </p:xfrm>
        <a:graphic>
          <a:graphicData uri="http://schemas.openxmlformats.org/drawingml/2006/table">
            <a:tbl>
              <a:tblPr/>
              <a:tblGrid>
                <a:gridCol w="2799229"/>
                <a:gridCol w="3068171"/>
                <a:gridCol w="3104029"/>
              </a:tblGrid>
              <a:tr h="381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mn-ea"/>
                        <a:ea typeface="+mn-ea"/>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mn-ea"/>
                          <a:ea typeface="+mn-ea"/>
                        </a:rPr>
                        <a:t>LR(1)</a:t>
                      </a:r>
                      <a:r>
                        <a:rPr kumimoji="0" lang="zh-CN" altLang="en-US" sz="2000" b="1" i="0" u="none" strike="noStrike" cap="none" normalizeH="0" baseline="0" dirty="0" smtClean="0">
                          <a:ln>
                            <a:noFill/>
                          </a:ln>
                          <a:solidFill>
                            <a:schemeClr val="tx1"/>
                          </a:solidFill>
                          <a:effectLst/>
                          <a:latin typeface="+mn-ea"/>
                          <a:ea typeface="+mn-ea"/>
                        </a:rPr>
                        <a:t>方 法</a:t>
                      </a:r>
                      <a:r>
                        <a:rPr kumimoji="0" lang="zh-CN" altLang="en-US" sz="2000" b="0" i="0" u="none" strike="noStrike" cap="none" normalizeH="0" baseline="0" dirty="0" smtClean="0">
                          <a:ln>
                            <a:noFill/>
                          </a:ln>
                          <a:solidFill>
                            <a:schemeClr val="tx1"/>
                          </a:solidFill>
                          <a:effectLst/>
                          <a:latin typeface="+mn-ea"/>
                          <a:ea typeface="+mn-ea"/>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mn-ea"/>
                          <a:ea typeface="+mn-ea"/>
                        </a:rPr>
                        <a:t>LL(1)</a:t>
                      </a:r>
                      <a:r>
                        <a:rPr kumimoji="0" lang="zh-CN" altLang="en-US" sz="2000" b="1" i="0" u="none" strike="noStrike" cap="none" normalizeH="0" baseline="0" smtClean="0">
                          <a:ln>
                            <a:noFill/>
                          </a:ln>
                          <a:solidFill>
                            <a:schemeClr val="tx1"/>
                          </a:solidFill>
                          <a:effectLst/>
                          <a:latin typeface="+mn-ea"/>
                          <a:ea typeface="+mn-ea"/>
                        </a:rPr>
                        <a:t>方 法</a:t>
                      </a:r>
                      <a:r>
                        <a:rPr kumimoji="0" lang="zh-CN" altLang="en-US" sz="2000" b="0" i="0" u="none" strike="noStrike" cap="none" normalizeH="0" baseline="0" smtClean="0">
                          <a:ln>
                            <a:noFill/>
                          </a:ln>
                          <a:solidFill>
                            <a:schemeClr val="tx1"/>
                          </a:solidFill>
                          <a:effectLst/>
                          <a:latin typeface="+mn-ea"/>
                          <a:ea typeface="+mn-ea"/>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061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建立分析树的方式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mn-ea"/>
                          <a:ea typeface="+mn-ea"/>
                        </a:rPr>
                        <a:t>自 下 而 上</a:t>
                      </a:r>
                      <a:r>
                        <a:rPr kumimoji="0" lang="zh-CN" altLang="en-US" sz="2000" b="0" i="0" u="none" strike="noStrike" cap="none" normalizeH="0" baseline="0" smtClean="0">
                          <a:ln>
                            <a:noFill/>
                          </a:ln>
                          <a:solidFill>
                            <a:schemeClr val="tx1"/>
                          </a:solidFill>
                          <a:effectLst/>
                          <a:latin typeface="+mn-ea"/>
                          <a:ea typeface="+mn-ea"/>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mn-ea"/>
                          <a:ea typeface="+mn-ea"/>
                        </a:rPr>
                        <a:t>自 上 而 下</a:t>
                      </a:r>
                      <a:r>
                        <a:rPr kumimoji="0" lang="zh-CN" altLang="en-US" sz="2000" b="0" i="0" u="none" strike="noStrike" cap="none" normalizeH="0" baseline="0" smtClean="0">
                          <a:ln>
                            <a:noFill/>
                          </a:ln>
                          <a:solidFill>
                            <a:schemeClr val="tx1"/>
                          </a:solidFill>
                          <a:effectLst/>
                          <a:latin typeface="+mn-ea"/>
                          <a:ea typeface="+mn-ea"/>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869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mn-ea"/>
                          <a:ea typeface="+mn-ea"/>
                        </a:rPr>
                        <a:t>归约还是推导</a:t>
                      </a:r>
                      <a:r>
                        <a:rPr kumimoji="0" lang="zh-CN" altLang="en-US" sz="2000" b="0" i="0" u="none" strike="noStrike" cap="none" normalizeH="0" baseline="0" smtClean="0">
                          <a:ln>
                            <a:noFill/>
                          </a:ln>
                          <a:solidFill>
                            <a:schemeClr val="tx1"/>
                          </a:solidFill>
                          <a:effectLst/>
                          <a:latin typeface="+mn-ea"/>
                          <a:ea typeface="+mn-ea"/>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mn-ea"/>
                          <a:ea typeface="+mn-ea"/>
                        </a:rPr>
                        <a:t>规 范 归 约</a:t>
                      </a:r>
                      <a:r>
                        <a:rPr kumimoji="0" lang="zh-CN" altLang="en-US" sz="2000" b="0" i="0" u="none" strike="noStrike" cap="none" normalizeH="0" baseline="0" smtClean="0">
                          <a:ln>
                            <a:noFill/>
                          </a:ln>
                          <a:solidFill>
                            <a:schemeClr val="tx1"/>
                          </a:solidFill>
                          <a:effectLst/>
                          <a:latin typeface="+mn-ea"/>
                          <a:ea typeface="+mn-ea"/>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mn-ea"/>
                          <a:ea typeface="+mn-ea"/>
                        </a:rPr>
                        <a:t>最 左 推 导</a:t>
                      </a:r>
                      <a:r>
                        <a:rPr kumimoji="0" lang="zh-CN" altLang="en-US" sz="2000" b="0" i="0" u="none" strike="noStrike" cap="none" normalizeH="0" baseline="0" smtClean="0">
                          <a:ln>
                            <a:noFill/>
                          </a:ln>
                          <a:solidFill>
                            <a:schemeClr val="tx1"/>
                          </a:solidFill>
                          <a:effectLst/>
                          <a:latin typeface="+mn-ea"/>
                          <a:ea typeface="+mn-ea"/>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948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决定使用产生式的时机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看见产生式整个右部推出的东西后才算是看准了用哪个产生式进行归约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看见产生式右部推出的第一个终结符后便确定用哪个产生式进行推导</a:t>
                      </a:r>
                      <a:r>
                        <a:rPr kumimoji="0" lang="zh-CN" altLang="en-US" sz="2000" b="0" i="0" u="none" strike="noStrike" cap="none" normalizeH="0" baseline="0" dirty="0" smtClean="0">
                          <a:ln>
                            <a:noFill/>
                          </a:ln>
                          <a:solidFill>
                            <a:schemeClr val="tx1"/>
                          </a:solidFill>
                          <a:effectLst/>
                          <a:latin typeface="+mn-ea"/>
                          <a:ea typeface="+mn-ea"/>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196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对文法的显式限制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对文法没有限制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mn-ea"/>
                          <a:ea typeface="+mn-ea"/>
                        </a:rPr>
                        <a:t>无左递归、无公共左因子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0103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分析表比较</a:t>
                      </a:r>
                      <a:r>
                        <a:rPr kumimoji="0" lang="zh-CN" altLang="en-US" sz="2000" b="0" i="0" u="none" strike="noStrike" cap="none" normalizeH="0" baseline="0" dirty="0" smtClean="0">
                          <a:ln>
                            <a:noFill/>
                          </a:ln>
                          <a:solidFill>
                            <a:schemeClr val="tx1"/>
                          </a:solidFill>
                          <a:effectLst/>
                          <a:latin typeface="+mn-ea"/>
                          <a:ea typeface="+mn-ea"/>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状态×文法符号</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分析表大</a:t>
                      </a:r>
                      <a:r>
                        <a:rPr kumimoji="0" lang="zh-CN" altLang="en-US" sz="2000" b="0" i="0" u="none" strike="noStrike" cap="none" normalizeH="0" baseline="0" dirty="0" smtClean="0">
                          <a:ln>
                            <a:noFill/>
                          </a:ln>
                          <a:solidFill>
                            <a:schemeClr val="tx1"/>
                          </a:solidFill>
                          <a:effectLst/>
                          <a:latin typeface="+mn-ea"/>
                          <a:ea typeface="+mn-ea"/>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非终结符×终结符</a:t>
                      </a:r>
                    </a:p>
                    <a:p>
                      <a:pPr marL="0" marR="0" lvl="0" indent="0" algn="ctr" defTabSz="914400" rtl="0" eaLnBrk="0" fontAlgn="base" latinLnBrk="0" hangingPunct="0">
                        <a:lnSpc>
                          <a:spcPct val="9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分析表小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0960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分析栈比较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状态栈，通常状态比文法符号包含更多信息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文法符号栈</a:t>
                      </a:r>
                      <a:r>
                        <a:rPr kumimoji="0" lang="zh-CN" altLang="en-US" sz="2000" b="0" i="0" u="none" strike="noStrike" cap="none" normalizeH="0" baseline="0" dirty="0" smtClean="0">
                          <a:ln>
                            <a:noFill/>
                          </a:ln>
                          <a:solidFill>
                            <a:schemeClr val="tx1"/>
                          </a:solidFill>
                          <a:effectLst/>
                          <a:latin typeface="+mn-ea"/>
                          <a:ea typeface="+mn-ea"/>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0960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确定句柄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根据栈顶状态和下一个符号便可以确定句柄和归约所用产生式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mn-ea"/>
                          <a:ea typeface="+mn-ea"/>
                        </a:rPr>
                        <a:t>无句柄概念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0960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mn-ea"/>
                          <a:ea typeface="+mn-ea"/>
                        </a:rPr>
                        <a:t>语法错误</a:t>
                      </a:r>
                      <a:r>
                        <a:rPr kumimoji="0" lang="zh-CN" altLang="en-US" sz="2000" b="0" i="0" u="none" strike="noStrike" cap="none" normalizeH="0" baseline="0" smtClean="0">
                          <a:ln>
                            <a:noFill/>
                          </a:ln>
                          <a:solidFill>
                            <a:schemeClr val="tx1"/>
                          </a:solidFill>
                          <a:effectLst/>
                          <a:latin typeface="+mn-ea"/>
                          <a:ea typeface="+mn-ea"/>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决不会将出错点后的符号移入分析栈</a:t>
                      </a:r>
                      <a:r>
                        <a:rPr kumimoji="0" lang="zh-CN" altLang="en-US" sz="2000" b="0" i="0" u="none" strike="noStrike" cap="none" normalizeH="0" baseline="0" dirty="0" smtClean="0">
                          <a:ln>
                            <a:noFill/>
                          </a:ln>
                          <a:solidFill>
                            <a:schemeClr val="tx1"/>
                          </a:solidFill>
                          <a:effectLst/>
                          <a:latin typeface="+mn-ea"/>
                          <a:ea typeface="+mn-ea"/>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ea"/>
                          <a:ea typeface="+mn-ea"/>
                        </a:rPr>
                        <a:t>和</a:t>
                      </a:r>
                      <a:r>
                        <a:rPr kumimoji="0" lang="en-US" altLang="zh-CN" sz="2000" b="1" i="0" u="none" strike="noStrike" cap="none" normalizeH="0" baseline="0" dirty="0" smtClean="0">
                          <a:ln>
                            <a:noFill/>
                          </a:ln>
                          <a:solidFill>
                            <a:schemeClr val="tx1"/>
                          </a:solidFill>
                          <a:effectLst/>
                          <a:latin typeface="+mn-ea"/>
                          <a:ea typeface="+mn-ea"/>
                        </a:rPr>
                        <a:t>LR</a:t>
                      </a:r>
                      <a:r>
                        <a:rPr kumimoji="0" lang="zh-CN" altLang="en-US" sz="2000" b="1" i="0" u="none" strike="noStrike" cap="none" normalizeH="0" baseline="0" dirty="0" smtClean="0">
                          <a:ln>
                            <a:noFill/>
                          </a:ln>
                          <a:solidFill>
                            <a:schemeClr val="tx1"/>
                          </a:solidFill>
                          <a:effectLst/>
                          <a:latin typeface="+mn-ea"/>
                          <a:ea typeface="+mn-ea"/>
                        </a:rPr>
                        <a:t>一样，决不会读过出错点而不报错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63081308"/>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F5A5BDDE-CF78-439C-AFA1-72C0DA9FD7E3}" type="slidenum">
              <a:rPr lang="en-US" altLang="zh-CN"/>
              <a:pPr/>
              <a:t>5</a:t>
            </a:fld>
            <a:endParaRPr lang="en-US" altLang="zh-CN"/>
          </a:p>
        </p:txBody>
      </p:sp>
      <p:sp>
        <p:nvSpPr>
          <p:cNvPr id="33796" name="Text Box 4"/>
          <p:cNvSpPr txBox="1">
            <a:spLocks noChangeArrowheads="1"/>
          </p:cNvSpPr>
          <p:nvPr/>
        </p:nvSpPr>
        <p:spPr bwMode="auto">
          <a:xfrm>
            <a:off x="533400" y="457200"/>
            <a:ext cx="7772400" cy="84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kumimoji="1" sz="2400">
                <a:solidFill>
                  <a:schemeClr val="tx1"/>
                </a:solidFill>
                <a:latin typeface="Times New Roman" pitchFamily="18" charset="0"/>
                <a:ea typeface="宋体" pitchFamily="2" charset="-122"/>
              </a:defRPr>
            </a:lvl1pPr>
            <a:lvl2pPr marL="608013">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30000"/>
              </a:lnSpc>
              <a:spcBef>
                <a:spcPct val="50000"/>
              </a:spcBef>
              <a:defRPr/>
            </a:pPr>
            <a:r>
              <a:rPr lang="zh-CN" altLang="en-US" sz="2000" b="1" dirty="0" smtClean="0"/>
              <a:t>假设文法</a:t>
            </a:r>
            <a:r>
              <a:rPr lang="en-US" altLang="zh-CN" sz="2000" b="1" dirty="0" smtClean="0"/>
              <a:t>G[S]</a:t>
            </a:r>
            <a:r>
              <a:rPr lang="zh-CN" altLang="en-US" sz="2000" b="1" dirty="0" smtClean="0"/>
              <a:t>和分析表</a:t>
            </a:r>
            <a:r>
              <a:rPr lang="en-US" altLang="zh-CN" sz="2000" b="1" dirty="0" smtClean="0"/>
              <a:t>M</a:t>
            </a:r>
            <a:r>
              <a:rPr lang="zh-CN" altLang="en-US" sz="2000" b="1" dirty="0" smtClean="0"/>
              <a:t>，状态</a:t>
            </a:r>
            <a:r>
              <a:rPr lang="en-US" altLang="zh-CN" sz="2000" b="1" dirty="0" smtClean="0"/>
              <a:t>0</a:t>
            </a:r>
            <a:r>
              <a:rPr lang="zh-CN" altLang="en-US" sz="2000" b="1" dirty="0" smtClean="0"/>
              <a:t>为开始状态，</a:t>
            </a:r>
            <a:r>
              <a:rPr lang="en-US" altLang="zh-CN" sz="2000" b="1" dirty="0" smtClean="0"/>
              <a:t>q</a:t>
            </a:r>
            <a:r>
              <a:rPr lang="zh-CN" altLang="en-US" sz="2000" b="1" dirty="0" smtClean="0"/>
              <a:t>为状态栈</a:t>
            </a:r>
            <a:r>
              <a:rPr lang="en-US" altLang="zh-CN" sz="2000" b="1" dirty="0" smtClean="0"/>
              <a:t>S.Q</a:t>
            </a:r>
            <a:r>
              <a:rPr lang="zh-CN" altLang="en-US" sz="2000" b="1" dirty="0" smtClean="0"/>
              <a:t>栈顶元素；</a:t>
            </a:r>
            <a:r>
              <a:rPr lang="en-US" altLang="zh-CN" sz="2000" b="1" dirty="0" smtClean="0"/>
              <a:t>a</a:t>
            </a:r>
            <a:r>
              <a:rPr lang="zh-CN" altLang="en-US" sz="2000" b="1" dirty="0" smtClean="0"/>
              <a:t>为输入栈</a:t>
            </a:r>
            <a:r>
              <a:rPr lang="en-US" altLang="zh-CN" sz="2000" b="1" dirty="0" smtClean="0"/>
              <a:t>I</a:t>
            </a:r>
            <a:r>
              <a:rPr lang="zh-CN" altLang="en-US" sz="2000" b="1" dirty="0" smtClean="0"/>
              <a:t>栈顶元素，则</a:t>
            </a:r>
            <a:r>
              <a:rPr lang="zh-CN" altLang="en-US" sz="2000" b="1" dirty="0" smtClean="0">
                <a:solidFill>
                  <a:srgbClr val="CC6600"/>
                </a:solidFill>
              </a:rPr>
              <a:t>总控程序的算法</a:t>
            </a:r>
            <a:r>
              <a:rPr lang="zh-CN" altLang="en-US" sz="2000" b="1" dirty="0" smtClean="0"/>
              <a:t>如下： </a:t>
            </a:r>
          </a:p>
        </p:txBody>
      </p:sp>
      <p:sp>
        <p:nvSpPr>
          <p:cNvPr id="33797" name="Rectangle 5"/>
          <p:cNvSpPr>
            <a:spLocks noChangeArrowheads="1"/>
          </p:cNvSpPr>
          <p:nvPr/>
        </p:nvSpPr>
        <p:spPr bwMode="auto">
          <a:xfrm>
            <a:off x="1066800" y="1371600"/>
            <a:ext cx="769620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049338" indent="-1049338" algn="l">
              <a:lnSpc>
                <a:spcPct val="150000"/>
              </a:lnSpc>
              <a:spcBef>
                <a:spcPct val="10000"/>
              </a:spcBef>
              <a:defRPr/>
            </a:pPr>
            <a:r>
              <a:rPr lang="en-US" altLang="zh-CN" sz="2000" b="1" dirty="0">
                <a:latin typeface="Times New Roman" pitchFamily="18" charset="0"/>
              </a:rPr>
              <a:t>⑴ </a:t>
            </a:r>
            <a:r>
              <a:rPr lang="zh-CN" altLang="en-US" sz="2000" b="1" dirty="0">
                <a:solidFill>
                  <a:srgbClr val="CC6600"/>
                </a:solidFill>
                <a:latin typeface="Times New Roman" pitchFamily="18" charset="0"/>
              </a:rPr>
              <a:t>初始化：</a:t>
            </a:r>
            <a:r>
              <a:rPr lang="zh-CN" altLang="en-US" sz="2000" b="1" dirty="0">
                <a:latin typeface="Times New Roman" pitchFamily="18" charset="0"/>
              </a:rPr>
              <a:t>“</a:t>
            </a:r>
            <a:r>
              <a:rPr lang="en-US" altLang="zh-CN" sz="2000" b="1" dirty="0">
                <a:latin typeface="Times New Roman" pitchFamily="18" charset="0"/>
              </a:rPr>
              <a:t>0#”</a:t>
            </a:r>
            <a:r>
              <a:rPr lang="zh-CN" altLang="en-US" sz="2000" b="1" dirty="0">
                <a:latin typeface="Times New Roman" pitchFamily="18" charset="0"/>
              </a:rPr>
              <a:t>进栈</a:t>
            </a:r>
            <a:r>
              <a:rPr lang="en-US" altLang="zh-CN" sz="2000" b="1" dirty="0">
                <a:latin typeface="Times New Roman" pitchFamily="18" charset="0"/>
              </a:rPr>
              <a:t>S</a:t>
            </a:r>
            <a:r>
              <a:rPr lang="zh-CN" altLang="en-US" sz="2000" b="1" dirty="0">
                <a:latin typeface="Times New Roman" pitchFamily="18" charset="0"/>
              </a:rPr>
              <a:t>； </a:t>
            </a:r>
          </a:p>
          <a:p>
            <a:pPr marL="1049338" indent="-1049338" algn="l">
              <a:lnSpc>
                <a:spcPct val="150000"/>
              </a:lnSpc>
              <a:spcBef>
                <a:spcPct val="10000"/>
              </a:spcBef>
              <a:defRPr/>
            </a:pPr>
            <a:r>
              <a:rPr lang="zh-CN" altLang="en-US" sz="2000" b="1" dirty="0">
                <a:latin typeface="Times New Roman" pitchFamily="18" charset="0"/>
              </a:rPr>
              <a:t>⑵ </a:t>
            </a:r>
            <a:r>
              <a:rPr lang="zh-CN" altLang="en-US" sz="2000" b="1" dirty="0">
                <a:solidFill>
                  <a:srgbClr val="CC6600"/>
                </a:solidFill>
                <a:latin typeface="Times New Roman" pitchFamily="18" charset="0"/>
              </a:rPr>
              <a:t>移进：</a:t>
            </a:r>
            <a:r>
              <a:rPr lang="zh-CN" altLang="en-US" sz="2000" b="1" dirty="0">
                <a:latin typeface="Times New Roman" pitchFamily="18" charset="0"/>
              </a:rPr>
              <a:t>如果</a:t>
            </a:r>
            <a:r>
              <a:rPr lang="en-US" altLang="zh-CN" sz="2000" b="1" dirty="0">
                <a:latin typeface="Times New Roman" pitchFamily="18" charset="0"/>
              </a:rPr>
              <a:t>M.ACTION[</a:t>
            </a:r>
            <a:r>
              <a:rPr lang="en-US" altLang="zh-CN" sz="2000" b="1" dirty="0" err="1">
                <a:latin typeface="Times New Roman" pitchFamily="18" charset="0"/>
              </a:rPr>
              <a:t>q,a</a:t>
            </a:r>
            <a:r>
              <a:rPr lang="en-US" altLang="zh-CN" sz="2000" b="1" dirty="0">
                <a:latin typeface="Times New Roman" pitchFamily="18" charset="0"/>
              </a:rPr>
              <a:t>]</a:t>
            </a:r>
            <a:r>
              <a:rPr lang="zh-CN" altLang="en-US" sz="2000" b="1" dirty="0">
                <a:latin typeface="Times New Roman" pitchFamily="18" charset="0"/>
              </a:rPr>
              <a:t>为</a:t>
            </a:r>
            <a:r>
              <a:rPr lang="en-US" altLang="zh-CN" sz="2000" b="1" dirty="0" err="1">
                <a:latin typeface="Times New Roman" pitchFamily="18" charset="0"/>
              </a:rPr>
              <a:t>s</a:t>
            </a:r>
            <a:r>
              <a:rPr lang="en-US" altLang="zh-CN" sz="2000" b="1" baseline="-30000" dirty="0" err="1">
                <a:latin typeface="Times New Roman" pitchFamily="18" charset="0"/>
              </a:rPr>
              <a:t>j</a:t>
            </a:r>
            <a:r>
              <a:rPr lang="zh-CN" altLang="en-US" sz="2000" b="1" dirty="0">
                <a:latin typeface="Times New Roman" pitchFamily="18" charset="0"/>
              </a:rPr>
              <a:t>，则 将“</a:t>
            </a:r>
            <a:r>
              <a:rPr lang="en-US" altLang="zh-CN" sz="2000" b="1" dirty="0" err="1">
                <a:latin typeface="Times New Roman" pitchFamily="18" charset="0"/>
              </a:rPr>
              <a:t>ja</a:t>
            </a:r>
            <a:r>
              <a:rPr lang="en-US" altLang="zh-CN" sz="2000" b="1" dirty="0">
                <a:latin typeface="Times New Roman" pitchFamily="18" charset="0"/>
              </a:rPr>
              <a:t>”</a:t>
            </a:r>
            <a:r>
              <a:rPr lang="zh-CN" altLang="en-US" sz="2000" b="1" dirty="0">
                <a:latin typeface="Times New Roman" pitchFamily="18" charset="0"/>
              </a:rPr>
              <a:t>进栈</a:t>
            </a:r>
            <a:r>
              <a:rPr lang="en-US" altLang="zh-CN" sz="2000" b="1" dirty="0">
                <a:latin typeface="Times New Roman" pitchFamily="18" charset="0"/>
              </a:rPr>
              <a:t>S</a:t>
            </a:r>
            <a:r>
              <a:rPr lang="zh-CN" altLang="en-US" sz="2000" b="1" dirty="0">
                <a:latin typeface="Times New Roman" pitchFamily="18" charset="0"/>
              </a:rPr>
              <a:t>，输入栈</a:t>
            </a:r>
            <a:r>
              <a:rPr lang="en-US" altLang="zh-CN" sz="2000" b="1" dirty="0">
                <a:latin typeface="Times New Roman" pitchFamily="18" charset="0"/>
              </a:rPr>
              <a:t>I</a:t>
            </a:r>
            <a:r>
              <a:rPr lang="zh-CN" altLang="en-US" sz="2000" b="1" dirty="0">
                <a:latin typeface="Times New Roman" pitchFamily="18" charset="0"/>
              </a:rPr>
              <a:t>出栈，转到步骤⑵；</a:t>
            </a:r>
          </a:p>
          <a:p>
            <a:pPr marL="1049338" indent="-1049338" algn="l">
              <a:lnSpc>
                <a:spcPct val="150000"/>
              </a:lnSpc>
              <a:spcBef>
                <a:spcPct val="10000"/>
              </a:spcBef>
              <a:defRPr/>
            </a:pPr>
            <a:r>
              <a:rPr lang="zh-CN" altLang="en-US" sz="2000" b="1" dirty="0">
                <a:latin typeface="Times New Roman" pitchFamily="18" charset="0"/>
              </a:rPr>
              <a:t>⑶ </a:t>
            </a:r>
            <a:r>
              <a:rPr lang="zh-CN" altLang="en-US" sz="2000" b="1" dirty="0">
                <a:solidFill>
                  <a:srgbClr val="CC6600"/>
                </a:solidFill>
                <a:latin typeface="Times New Roman" pitchFamily="18" charset="0"/>
              </a:rPr>
              <a:t>归约：</a:t>
            </a:r>
            <a:r>
              <a:rPr lang="zh-CN" altLang="en-US" sz="2000" b="1" dirty="0">
                <a:latin typeface="Times New Roman" pitchFamily="18" charset="0"/>
              </a:rPr>
              <a:t>如果</a:t>
            </a:r>
            <a:r>
              <a:rPr lang="en-US" altLang="zh-CN" sz="2000" b="1" dirty="0">
                <a:latin typeface="Times New Roman" pitchFamily="18" charset="0"/>
              </a:rPr>
              <a:t>M.ACTION[</a:t>
            </a:r>
            <a:r>
              <a:rPr lang="en-US" altLang="zh-CN" sz="2000" b="1" dirty="0" err="1">
                <a:latin typeface="Times New Roman" pitchFamily="18" charset="0"/>
              </a:rPr>
              <a:t>q,a</a:t>
            </a:r>
            <a:r>
              <a:rPr lang="en-US" altLang="zh-CN" sz="2000" b="1" dirty="0">
                <a:latin typeface="Times New Roman" pitchFamily="18" charset="0"/>
              </a:rPr>
              <a:t>]</a:t>
            </a:r>
            <a:r>
              <a:rPr lang="zh-CN" altLang="en-US" sz="2000" b="1" dirty="0">
                <a:latin typeface="Times New Roman" pitchFamily="18" charset="0"/>
              </a:rPr>
              <a:t>为</a:t>
            </a:r>
            <a:r>
              <a:rPr lang="en-US" altLang="zh-CN" sz="2000" b="1" dirty="0" err="1">
                <a:latin typeface="Times New Roman" pitchFamily="18" charset="0"/>
              </a:rPr>
              <a:t>r</a:t>
            </a:r>
            <a:r>
              <a:rPr lang="en-US" altLang="zh-CN" sz="2000" b="1" baseline="-30000" dirty="0" err="1">
                <a:latin typeface="Times New Roman" pitchFamily="18" charset="0"/>
              </a:rPr>
              <a:t>i</a:t>
            </a:r>
            <a:r>
              <a:rPr lang="zh-CN" altLang="en-US" sz="2000" b="1" dirty="0">
                <a:latin typeface="Times New Roman" pitchFamily="18" charset="0"/>
              </a:rPr>
              <a:t>，则</a:t>
            </a:r>
          </a:p>
          <a:p>
            <a:pPr marL="1049338" indent="-1049338" algn="l">
              <a:lnSpc>
                <a:spcPct val="150000"/>
              </a:lnSpc>
              <a:spcBef>
                <a:spcPct val="10000"/>
              </a:spcBef>
              <a:defRPr/>
            </a:pPr>
            <a:r>
              <a:rPr lang="zh-CN" altLang="en-US" sz="2000" b="1" dirty="0">
                <a:latin typeface="Times New Roman" pitchFamily="18" charset="0"/>
              </a:rPr>
              <a:t>     </a:t>
            </a:r>
            <a:r>
              <a:rPr lang="en-US" altLang="zh-CN" sz="2000" b="1" dirty="0">
                <a:latin typeface="Times New Roman" pitchFamily="18" charset="0"/>
              </a:rPr>
              <a:t>(3.1) </a:t>
            </a:r>
            <a:r>
              <a:rPr lang="zh-CN" altLang="en-US" sz="2000" b="1" dirty="0">
                <a:latin typeface="Times New Roman" pitchFamily="18" charset="0"/>
              </a:rPr>
              <a:t>令第</a:t>
            </a:r>
            <a:r>
              <a:rPr lang="en-US" altLang="zh-CN" sz="2000" b="1" dirty="0" err="1">
                <a:latin typeface="Times New Roman" pitchFamily="18" charset="0"/>
              </a:rPr>
              <a:t>i</a:t>
            </a:r>
            <a:r>
              <a:rPr lang="zh-CN" altLang="en-US" sz="2000" b="1" dirty="0">
                <a:latin typeface="Times New Roman" pitchFamily="18" charset="0"/>
              </a:rPr>
              <a:t>条规则为</a:t>
            </a:r>
            <a:r>
              <a:rPr lang="en-US" altLang="zh-CN" sz="2000" b="1" dirty="0">
                <a:solidFill>
                  <a:srgbClr val="FF0000"/>
                </a:solidFill>
                <a:latin typeface="Times New Roman" pitchFamily="18" charset="0"/>
              </a:rPr>
              <a:t>A</a:t>
            </a:r>
            <a:r>
              <a:rPr lang="en-US" altLang="zh-CN" sz="2000" b="1" dirty="0">
                <a:latin typeface="Times New Roman" pitchFamily="18" charset="0"/>
              </a:rPr>
              <a:t>→α</a:t>
            </a:r>
            <a:r>
              <a:rPr lang="zh-CN" altLang="en-US" sz="2000" b="1" dirty="0">
                <a:latin typeface="Times New Roman" pitchFamily="18" charset="0"/>
              </a:rPr>
              <a:t>。将</a:t>
            </a:r>
            <a:r>
              <a:rPr lang="en-US" altLang="zh-CN" sz="2000" b="1" dirty="0">
                <a:latin typeface="Times New Roman" pitchFamily="18" charset="0"/>
              </a:rPr>
              <a:t>︱α︱</a:t>
            </a:r>
            <a:r>
              <a:rPr lang="zh-CN" altLang="en-US" sz="2000" b="1" dirty="0">
                <a:latin typeface="Times New Roman" pitchFamily="18" charset="0"/>
              </a:rPr>
              <a:t>个状态和符号退出分析栈</a:t>
            </a:r>
            <a:r>
              <a:rPr lang="en-US" altLang="zh-CN" sz="2000" b="1" dirty="0">
                <a:latin typeface="Times New Roman" pitchFamily="18" charset="0"/>
              </a:rPr>
              <a:t>S</a:t>
            </a:r>
            <a:r>
              <a:rPr lang="zh-CN" altLang="en-US" sz="2000" b="1" dirty="0">
                <a:latin typeface="Times New Roman" pitchFamily="18" charset="0"/>
              </a:rPr>
              <a:t>；</a:t>
            </a:r>
          </a:p>
          <a:p>
            <a:pPr marL="1049338" indent="-1049338" algn="l">
              <a:lnSpc>
                <a:spcPct val="150000"/>
              </a:lnSpc>
              <a:spcBef>
                <a:spcPct val="10000"/>
              </a:spcBef>
              <a:defRPr/>
            </a:pPr>
            <a:r>
              <a:rPr lang="zh-CN" altLang="en-US" sz="2000" b="1" dirty="0">
                <a:latin typeface="Times New Roman" pitchFamily="18" charset="0"/>
              </a:rPr>
              <a:t>     </a:t>
            </a:r>
            <a:r>
              <a:rPr lang="en-US" altLang="zh-CN" sz="2000" b="1" dirty="0">
                <a:latin typeface="Times New Roman" pitchFamily="18" charset="0"/>
              </a:rPr>
              <a:t>(3.2) </a:t>
            </a:r>
            <a:r>
              <a:rPr lang="zh-CN" altLang="en-US" sz="2000" b="1" dirty="0">
                <a:latin typeface="Times New Roman" pitchFamily="18" charset="0"/>
              </a:rPr>
              <a:t>令</a:t>
            </a:r>
            <a:r>
              <a:rPr lang="en-US" altLang="zh-CN" sz="2000" b="1" dirty="0">
                <a:solidFill>
                  <a:srgbClr val="FF0000"/>
                </a:solidFill>
                <a:latin typeface="Times New Roman" pitchFamily="18" charset="0"/>
              </a:rPr>
              <a:t>q′</a:t>
            </a:r>
            <a:r>
              <a:rPr lang="zh-CN" altLang="en-US" sz="2000" b="1" dirty="0">
                <a:latin typeface="Times New Roman" pitchFamily="18" charset="0"/>
              </a:rPr>
              <a:t>为此刻状态栈</a:t>
            </a:r>
            <a:r>
              <a:rPr lang="en-US" altLang="zh-CN" sz="2000" b="1" dirty="0">
                <a:latin typeface="Times New Roman" pitchFamily="18" charset="0"/>
              </a:rPr>
              <a:t>S.Q</a:t>
            </a:r>
            <a:r>
              <a:rPr lang="zh-CN" altLang="en-US" sz="2000" b="1" dirty="0">
                <a:latin typeface="Times New Roman" pitchFamily="18" charset="0"/>
              </a:rPr>
              <a:t>栈顶元素。如果</a:t>
            </a:r>
            <a:r>
              <a:rPr lang="en-US" altLang="zh-CN" sz="2000" b="1" dirty="0">
                <a:latin typeface="Times New Roman" pitchFamily="18" charset="0"/>
              </a:rPr>
              <a:t>M.GOTO[</a:t>
            </a:r>
            <a:r>
              <a:rPr lang="en-US" altLang="zh-CN" sz="2000" b="1" dirty="0" err="1">
                <a:solidFill>
                  <a:srgbClr val="FF0000"/>
                </a:solidFill>
                <a:latin typeface="Times New Roman" pitchFamily="18" charset="0"/>
              </a:rPr>
              <a:t>q′</a:t>
            </a:r>
            <a:r>
              <a:rPr lang="en-US" altLang="zh-CN" sz="2000" b="1" dirty="0" err="1">
                <a:latin typeface="Times New Roman" pitchFamily="18" charset="0"/>
              </a:rPr>
              <a:t>,</a:t>
            </a:r>
            <a:r>
              <a:rPr lang="en-US" altLang="zh-CN" sz="2000" b="1" dirty="0" err="1">
                <a:solidFill>
                  <a:srgbClr val="FF0000"/>
                </a:solidFill>
                <a:latin typeface="Times New Roman" pitchFamily="18" charset="0"/>
              </a:rPr>
              <a:t>A</a:t>
            </a:r>
            <a:r>
              <a:rPr lang="en-US" altLang="zh-CN" sz="2000" b="1" dirty="0">
                <a:latin typeface="Times New Roman" pitchFamily="18" charset="0"/>
              </a:rPr>
              <a:t>]</a:t>
            </a:r>
            <a:r>
              <a:rPr lang="zh-CN" altLang="en-US" sz="2000" b="1" dirty="0">
                <a:latin typeface="Times New Roman" pitchFamily="18" charset="0"/>
              </a:rPr>
              <a:t>为状态</a:t>
            </a:r>
            <a:r>
              <a:rPr lang="en-US" altLang="zh-CN" sz="2000" b="1" dirty="0">
                <a:latin typeface="Times New Roman" pitchFamily="18" charset="0"/>
              </a:rPr>
              <a:t>j</a:t>
            </a:r>
            <a:r>
              <a:rPr lang="zh-CN" altLang="en-US" sz="2000" b="1" dirty="0">
                <a:latin typeface="Times New Roman" pitchFamily="18" charset="0"/>
              </a:rPr>
              <a:t>，将“</a:t>
            </a:r>
            <a:r>
              <a:rPr lang="en-US" altLang="zh-CN" sz="2000" b="1" dirty="0" err="1" smtClean="0">
                <a:latin typeface="Times New Roman" pitchFamily="18" charset="0"/>
              </a:rPr>
              <a:t>jA</a:t>
            </a:r>
            <a:r>
              <a:rPr lang="en-US" altLang="zh-CN" sz="2000" b="1" dirty="0" smtClean="0">
                <a:latin typeface="Times New Roman" pitchFamily="18" charset="0"/>
              </a:rPr>
              <a:t>”</a:t>
            </a:r>
            <a:r>
              <a:rPr lang="zh-CN" altLang="en-US" sz="2000" b="1" dirty="0">
                <a:latin typeface="Times New Roman" pitchFamily="18" charset="0"/>
              </a:rPr>
              <a:t>进栈</a:t>
            </a:r>
            <a:r>
              <a:rPr lang="en-US" altLang="zh-CN" sz="2000" b="1" dirty="0">
                <a:latin typeface="Times New Roman" pitchFamily="18" charset="0"/>
              </a:rPr>
              <a:t>S</a:t>
            </a:r>
            <a:r>
              <a:rPr lang="zh-CN" altLang="en-US" sz="2000" b="1" dirty="0">
                <a:latin typeface="Times New Roman" pitchFamily="18" charset="0"/>
              </a:rPr>
              <a:t>，转到步骤⑵；否则</a:t>
            </a:r>
            <a:r>
              <a:rPr lang="en-US" altLang="zh-CN" sz="2000" b="1" dirty="0">
                <a:latin typeface="Times New Roman" pitchFamily="18" charset="0"/>
              </a:rPr>
              <a:t>M.GOTO[</a:t>
            </a:r>
            <a:r>
              <a:rPr lang="en-US" altLang="zh-CN" sz="2000" b="1" dirty="0" err="1">
                <a:solidFill>
                  <a:srgbClr val="FF0000"/>
                </a:solidFill>
                <a:latin typeface="Times New Roman" pitchFamily="18" charset="0"/>
              </a:rPr>
              <a:t>q′</a:t>
            </a:r>
            <a:r>
              <a:rPr lang="en-US" altLang="zh-CN" sz="2000" b="1" dirty="0" err="1">
                <a:latin typeface="Times New Roman" pitchFamily="18" charset="0"/>
              </a:rPr>
              <a:t>,</a:t>
            </a:r>
            <a:r>
              <a:rPr lang="en-US" altLang="zh-CN" sz="2000" b="1" dirty="0" err="1">
                <a:solidFill>
                  <a:srgbClr val="FF0000"/>
                </a:solidFill>
                <a:latin typeface="Times New Roman" pitchFamily="18" charset="0"/>
              </a:rPr>
              <a:t>A</a:t>
            </a:r>
            <a:r>
              <a:rPr lang="en-US" altLang="zh-CN" sz="2000" b="1" dirty="0">
                <a:latin typeface="Times New Roman" pitchFamily="18" charset="0"/>
              </a:rPr>
              <a:t>]</a:t>
            </a:r>
            <a:r>
              <a:rPr lang="zh-CN" altLang="en-US" sz="2000" b="1" dirty="0">
                <a:latin typeface="Times New Roman" pitchFamily="18" charset="0"/>
              </a:rPr>
              <a:t>为</a:t>
            </a:r>
            <a:r>
              <a:rPr lang="en-US" altLang="zh-CN" sz="2000" b="1" dirty="0">
                <a:latin typeface="Times New Roman" pitchFamily="18" charset="0"/>
              </a:rPr>
              <a:t>e </a:t>
            </a:r>
            <a:r>
              <a:rPr lang="en-US" altLang="zh-CN" sz="2000" b="1" baseline="-30000" dirty="0">
                <a:latin typeface="Times New Roman" pitchFamily="18" charset="0"/>
              </a:rPr>
              <a:t>k</a:t>
            </a:r>
            <a:r>
              <a:rPr lang="zh-CN" altLang="en-US" sz="2000" b="1" dirty="0">
                <a:latin typeface="Times New Roman" pitchFamily="18" charset="0"/>
              </a:rPr>
              <a:t>，转入出错处理</a:t>
            </a:r>
            <a:r>
              <a:rPr lang="en-US" altLang="zh-CN" sz="2000" b="1" dirty="0">
                <a:latin typeface="Times New Roman" pitchFamily="18" charset="0"/>
              </a:rPr>
              <a:t>ERROR()</a:t>
            </a:r>
            <a:r>
              <a:rPr lang="zh-CN" altLang="en-US" sz="2000" b="1" dirty="0">
                <a:latin typeface="Times New Roman" pitchFamily="18" charset="0"/>
              </a:rPr>
              <a:t>；</a:t>
            </a:r>
          </a:p>
          <a:p>
            <a:pPr marL="1049338" indent="-1049338" algn="l">
              <a:lnSpc>
                <a:spcPct val="150000"/>
              </a:lnSpc>
              <a:spcBef>
                <a:spcPct val="10000"/>
              </a:spcBef>
              <a:defRPr/>
            </a:pPr>
            <a:r>
              <a:rPr lang="zh-CN" altLang="en-US" sz="2000" b="1" dirty="0">
                <a:latin typeface="Times New Roman" pitchFamily="18" charset="0"/>
              </a:rPr>
              <a:t>⑷ </a:t>
            </a:r>
            <a:r>
              <a:rPr lang="zh-CN" altLang="en-US" sz="2000" b="1" dirty="0">
                <a:solidFill>
                  <a:srgbClr val="CC6600"/>
                </a:solidFill>
                <a:latin typeface="Times New Roman" pitchFamily="18" charset="0"/>
              </a:rPr>
              <a:t>报错：</a:t>
            </a:r>
            <a:r>
              <a:rPr lang="zh-CN" altLang="en-US" sz="2000" b="1" dirty="0">
                <a:latin typeface="Times New Roman" pitchFamily="18" charset="0"/>
              </a:rPr>
              <a:t>如果</a:t>
            </a:r>
            <a:r>
              <a:rPr lang="en-US" altLang="zh-CN" sz="2000" b="1" dirty="0">
                <a:latin typeface="Times New Roman" pitchFamily="18" charset="0"/>
              </a:rPr>
              <a:t>M.ACTION[</a:t>
            </a:r>
            <a:r>
              <a:rPr lang="en-US" altLang="zh-CN" sz="2000" b="1" dirty="0" err="1">
                <a:latin typeface="Times New Roman" pitchFamily="18" charset="0"/>
              </a:rPr>
              <a:t>q,a</a:t>
            </a:r>
            <a:r>
              <a:rPr lang="en-US" altLang="zh-CN" sz="2000" b="1" dirty="0">
                <a:latin typeface="Times New Roman" pitchFamily="18" charset="0"/>
              </a:rPr>
              <a:t>]</a:t>
            </a:r>
            <a:r>
              <a:rPr lang="zh-CN" altLang="en-US" sz="2000" b="1" dirty="0">
                <a:latin typeface="Times New Roman" pitchFamily="18" charset="0"/>
              </a:rPr>
              <a:t>为</a:t>
            </a:r>
            <a:r>
              <a:rPr lang="en-US" altLang="zh-CN" sz="2000" b="1" dirty="0">
                <a:latin typeface="Times New Roman" pitchFamily="18" charset="0"/>
              </a:rPr>
              <a:t>e </a:t>
            </a:r>
            <a:r>
              <a:rPr lang="en-US" altLang="zh-CN" sz="2000" b="1" baseline="-30000" dirty="0">
                <a:latin typeface="Times New Roman" pitchFamily="18" charset="0"/>
              </a:rPr>
              <a:t>k</a:t>
            </a:r>
            <a:r>
              <a:rPr lang="zh-CN" altLang="en-US" sz="2000" b="1" dirty="0">
                <a:latin typeface="Times New Roman" pitchFamily="18" charset="0"/>
              </a:rPr>
              <a:t>，则 转入出错处理</a:t>
            </a:r>
            <a:r>
              <a:rPr lang="en-US" altLang="zh-CN" sz="2000" b="1" dirty="0">
                <a:latin typeface="Times New Roman" pitchFamily="18" charset="0"/>
              </a:rPr>
              <a:t>ERROR()</a:t>
            </a:r>
            <a:r>
              <a:rPr lang="zh-CN" altLang="en-US" sz="2000" b="1" dirty="0">
                <a:latin typeface="Times New Roman" pitchFamily="18" charset="0"/>
              </a:rPr>
              <a:t>；</a:t>
            </a:r>
          </a:p>
          <a:p>
            <a:pPr marL="1049338" indent="-1049338" algn="l">
              <a:lnSpc>
                <a:spcPct val="150000"/>
              </a:lnSpc>
              <a:spcBef>
                <a:spcPct val="10000"/>
              </a:spcBef>
              <a:defRPr/>
            </a:pPr>
            <a:r>
              <a:rPr lang="zh-CN" altLang="en-US" sz="2000" b="1" dirty="0">
                <a:latin typeface="Times New Roman" pitchFamily="18" charset="0"/>
              </a:rPr>
              <a:t>⑸ </a:t>
            </a:r>
            <a:r>
              <a:rPr lang="zh-CN" altLang="en-US" sz="2000" b="1" dirty="0">
                <a:solidFill>
                  <a:srgbClr val="CC6600"/>
                </a:solidFill>
                <a:latin typeface="Times New Roman" pitchFamily="18" charset="0"/>
              </a:rPr>
              <a:t>接受：</a:t>
            </a:r>
            <a:r>
              <a:rPr lang="zh-CN" altLang="en-US" sz="2000" b="1" dirty="0">
                <a:latin typeface="Times New Roman" pitchFamily="18" charset="0"/>
              </a:rPr>
              <a:t>如果</a:t>
            </a:r>
            <a:r>
              <a:rPr lang="en-US" altLang="zh-CN" sz="2000" b="1" dirty="0">
                <a:latin typeface="Times New Roman" pitchFamily="18" charset="0"/>
              </a:rPr>
              <a:t>M.ACTION[</a:t>
            </a:r>
            <a:r>
              <a:rPr lang="en-US" altLang="zh-CN" sz="2000" b="1" dirty="0" err="1">
                <a:latin typeface="Times New Roman" pitchFamily="18" charset="0"/>
              </a:rPr>
              <a:t>q,a</a:t>
            </a:r>
            <a:r>
              <a:rPr lang="en-US" altLang="zh-CN" sz="2000" b="1" dirty="0">
                <a:latin typeface="Times New Roman" pitchFamily="18" charset="0"/>
              </a:rPr>
              <a:t>]</a:t>
            </a:r>
            <a:r>
              <a:rPr lang="zh-CN" altLang="en-US" sz="2000" b="1" dirty="0">
                <a:latin typeface="Times New Roman" pitchFamily="18" charset="0"/>
              </a:rPr>
              <a:t>为</a:t>
            </a:r>
            <a:r>
              <a:rPr lang="en-US" altLang="zh-CN" sz="2000" b="1" dirty="0" err="1">
                <a:latin typeface="Times New Roman" pitchFamily="18" charset="0"/>
              </a:rPr>
              <a:t>acc</a:t>
            </a:r>
            <a:r>
              <a:rPr lang="zh-CN" altLang="en-US" sz="2000" b="1" dirty="0">
                <a:latin typeface="Times New Roman" pitchFamily="18" charset="0"/>
              </a:rPr>
              <a:t>，则 输出“</a:t>
            </a:r>
            <a:r>
              <a:rPr lang="en-US" altLang="zh-CN" sz="2000" b="1" dirty="0">
                <a:latin typeface="Times New Roman" pitchFamily="18" charset="0"/>
              </a:rPr>
              <a:t>OK”</a:t>
            </a:r>
            <a:r>
              <a:rPr lang="zh-CN" altLang="en-US" sz="2000" b="1" dirty="0">
                <a:latin typeface="Times New Roman" pitchFamily="18" charset="0"/>
              </a:rPr>
              <a:t>，结束。</a:t>
            </a:r>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73424" y="838200"/>
            <a:ext cx="8534400" cy="4800600"/>
          </a:xfrm>
          <a:prstGeom prst="rect">
            <a:avLst/>
          </a:prstGeom>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spcBef>
                <a:spcPct val="0"/>
              </a:spcBef>
              <a:buFontTx/>
              <a:buNone/>
            </a:pPr>
            <a:r>
              <a:rPr lang="en-US" altLang="zh-CN" b="1" smtClean="0">
                <a:ea typeface="黑体" pitchFamily="2" charset="-122"/>
              </a:rPr>
              <a:t>LR</a:t>
            </a:r>
            <a:r>
              <a:rPr lang="zh-CN" altLang="en-US" b="1" smtClean="0">
                <a:latin typeface="宋体" pitchFamily="2" charset="-122"/>
              </a:rPr>
              <a:t>分析方法和</a:t>
            </a:r>
            <a:r>
              <a:rPr lang="en-US" altLang="zh-CN" b="1" smtClean="0"/>
              <a:t>LL</a:t>
            </a:r>
            <a:r>
              <a:rPr lang="zh-CN" altLang="en-US" b="1" smtClean="0">
                <a:latin typeface="宋体" pitchFamily="2" charset="-122"/>
              </a:rPr>
              <a:t>分析方法的比较</a:t>
            </a:r>
          </a:p>
          <a:p>
            <a:pPr>
              <a:spcBef>
                <a:spcPct val="0"/>
              </a:spcBef>
              <a:buFontTx/>
              <a:buNone/>
            </a:pPr>
            <a:endParaRPr lang="zh-CN" altLang="en-US" b="1" smtClean="0">
              <a:latin typeface="宋体" pitchFamily="2" charset="-122"/>
            </a:endParaRPr>
          </a:p>
          <a:p>
            <a:pPr>
              <a:spcBef>
                <a:spcPct val="0"/>
              </a:spcBef>
              <a:buFontTx/>
              <a:buNone/>
            </a:pPr>
            <a:r>
              <a:rPr lang="zh-CN" altLang="en-US" b="1" smtClean="0">
                <a:latin typeface="宋体" pitchFamily="2" charset="-122"/>
              </a:rPr>
              <a:t>在下面的推导中，最后一步用的是</a:t>
            </a:r>
            <a:r>
              <a:rPr lang="en-US" altLang="zh-CN" b="1" i="1" smtClean="0"/>
              <a:t>A</a:t>
            </a:r>
            <a:r>
              <a:rPr lang="en-US" altLang="zh-CN" b="1" smtClean="0">
                <a:sym typeface="Symbol" pitchFamily="18" charset="2"/>
              </a:rPr>
              <a:t></a:t>
            </a:r>
            <a:r>
              <a:rPr lang="en-US" altLang="zh-CN" b="1" smtClean="0"/>
              <a:t> </a:t>
            </a:r>
            <a:r>
              <a:rPr lang="en-US" altLang="zh-CN" b="1" i="1" smtClean="0"/>
              <a:t>l</a:t>
            </a:r>
            <a:r>
              <a:rPr lang="en-US" altLang="zh-CN" b="1" i="1" smtClean="0">
                <a:sym typeface="Symbol" pitchFamily="18" charset="2"/>
              </a:rPr>
              <a:t></a:t>
            </a:r>
            <a:endParaRPr lang="zh-CN" altLang="en-US" b="1" i="1" smtClean="0"/>
          </a:p>
          <a:p>
            <a:pPr>
              <a:spcBef>
                <a:spcPct val="0"/>
              </a:spcBef>
              <a:buFontTx/>
              <a:buNone/>
            </a:pPr>
            <a:r>
              <a:rPr lang="en-US" altLang="zh-CN" b="1" i="1" smtClean="0"/>
              <a:t>	</a:t>
            </a:r>
          </a:p>
          <a:p>
            <a:pPr>
              <a:spcBef>
                <a:spcPct val="0"/>
              </a:spcBef>
              <a:buFontTx/>
              <a:buNone/>
            </a:pPr>
            <a:endParaRPr lang="en-US" altLang="zh-CN" b="1" i="1" smtClean="0"/>
          </a:p>
          <a:p>
            <a:pPr>
              <a:spcBef>
                <a:spcPct val="0"/>
              </a:spcBef>
              <a:buFontTx/>
              <a:buNone/>
            </a:pPr>
            <a:r>
              <a:rPr lang="en-US" altLang="zh-CN" b="1" i="1" smtClean="0"/>
              <a:t>	</a:t>
            </a:r>
          </a:p>
          <a:p>
            <a:pPr>
              <a:spcBef>
                <a:spcPct val="0"/>
              </a:spcBef>
              <a:buFontTx/>
              <a:buNone/>
            </a:pPr>
            <a:r>
              <a:rPr lang="en-US" altLang="zh-CN" b="1" i="1" smtClean="0"/>
              <a:t>	S </a:t>
            </a:r>
            <a:r>
              <a:rPr lang="en-US" altLang="zh-CN" b="1" smtClean="0">
                <a:sym typeface="Symbol" pitchFamily="18" charset="2"/>
              </a:rPr>
              <a:t></a:t>
            </a:r>
            <a:r>
              <a:rPr lang="en-US" altLang="zh-CN" b="1" i="1" baseline="-25000" smtClean="0"/>
              <a:t>rm</a:t>
            </a:r>
            <a:r>
              <a:rPr lang="en-US" altLang="zh-CN" b="1" i="1" smtClean="0"/>
              <a:t> … </a:t>
            </a:r>
            <a:r>
              <a:rPr lang="en-US" altLang="zh-CN" b="1" smtClean="0">
                <a:sym typeface="Symbol" pitchFamily="18" charset="2"/>
              </a:rPr>
              <a:t></a:t>
            </a:r>
            <a:r>
              <a:rPr lang="en-US" altLang="zh-CN" b="1" i="1" smtClean="0"/>
              <a:t> </a:t>
            </a:r>
            <a:r>
              <a:rPr lang="en-US" altLang="zh-CN" b="1" i="1" baseline="-25000" smtClean="0"/>
              <a:t>rm</a:t>
            </a:r>
            <a:r>
              <a:rPr lang="en-US" altLang="zh-CN" b="1" i="1" smtClean="0"/>
              <a:t> </a:t>
            </a:r>
            <a:r>
              <a:rPr lang="en-US" altLang="zh-CN" b="1" i="1" smtClean="0">
                <a:sym typeface="Symbol" pitchFamily="18" charset="2"/>
              </a:rPr>
              <a:t></a:t>
            </a:r>
            <a:r>
              <a:rPr lang="en-US" altLang="zh-CN" b="1" i="1" smtClean="0"/>
              <a:t> A b w </a:t>
            </a:r>
            <a:r>
              <a:rPr lang="en-US" altLang="zh-CN" b="1" smtClean="0">
                <a:sym typeface="Symbol" pitchFamily="18" charset="2"/>
              </a:rPr>
              <a:t></a:t>
            </a:r>
            <a:r>
              <a:rPr lang="en-US" altLang="zh-CN" b="1" i="1" smtClean="0"/>
              <a:t> </a:t>
            </a:r>
            <a:r>
              <a:rPr lang="en-US" altLang="zh-CN" b="1" i="1" baseline="-25000" smtClean="0"/>
              <a:t>rm</a:t>
            </a:r>
            <a:r>
              <a:rPr lang="en-US" altLang="zh-CN" b="1" i="1" smtClean="0"/>
              <a:t> </a:t>
            </a:r>
            <a:r>
              <a:rPr lang="en-US" altLang="zh-CN" b="1" i="1" smtClean="0">
                <a:sym typeface="Symbol" pitchFamily="18" charset="2"/>
              </a:rPr>
              <a:t></a:t>
            </a:r>
            <a:r>
              <a:rPr lang="en-US" altLang="zh-CN" b="1" i="1" smtClean="0"/>
              <a:t> l </a:t>
            </a:r>
            <a:r>
              <a:rPr lang="en-US" altLang="zh-CN" b="1" i="1" smtClean="0">
                <a:sym typeface="Symbol" pitchFamily="18" charset="2"/>
              </a:rPr>
              <a:t></a:t>
            </a:r>
            <a:r>
              <a:rPr lang="en-US" altLang="zh-CN" b="1" i="1" smtClean="0"/>
              <a:t> b w</a:t>
            </a:r>
            <a:r>
              <a:rPr lang="en-US" altLang="zh-CN" b="1" i="1" baseline="-30000" smtClean="0"/>
              <a:t> </a:t>
            </a:r>
          </a:p>
          <a:p>
            <a:pPr>
              <a:spcBef>
                <a:spcPct val="0"/>
              </a:spcBef>
              <a:buFontTx/>
              <a:buNone/>
            </a:pPr>
            <a:r>
              <a:rPr lang="zh-CN" altLang="en-US" b="1" i="1" smtClean="0"/>
              <a:t>	</a:t>
            </a:r>
            <a:endParaRPr lang="en-US" altLang="zh-CN" b="1" i="1" dirty="0"/>
          </a:p>
        </p:txBody>
      </p:sp>
      <p:sp>
        <p:nvSpPr>
          <p:cNvPr id="4" name="Line 4"/>
          <p:cNvSpPr>
            <a:spLocks noChangeShapeType="1"/>
          </p:cNvSpPr>
          <p:nvPr/>
        </p:nvSpPr>
        <p:spPr bwMode="auto">
          <a:xfrm>
            <a:off x="6172200" y="4419600"/>
            <a:ext cx="0" cy="533400"/>
          </a:xfrm>
          <a:prstGeom prst="line">
            <a:avLst/>
          </a:prstGeom>
          <a:noFill/>
          <a:ln w="12700">
            <a:solidFill>
              <a:schemeClr val="tx1"/>
            </a:solidFill>
            <a:round/>
            <a:headEnd type="stealth" w="lg"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Rectangle 5" descr="Green marble"/>
          <p:cNvSpPr>
            <a:spLocks noChangeArrowheads="1"/>
          </p:cNvSpPr>
          <p:nvPr/>
        </p:nvSpPr>
        <p:spPr bwMode="auto">
          <a:xfrm>
            <a:off x="5683624" y="4876800"/>
            <a:ext cx="2362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FontTx/>
              <a:buNone/>
            </a:pPr>
            <a:r>
              <a:rPr lang="en-US" altLang="zh-CN" sz="2400" b="1" i="0" dirty="0">
                <a:solidFill>
                  <a:srgbClr val="FF0000"/>
                </a:solidFill>
                <a:latin typeface="Times New Roman" pitchFamily="18" charset="0"/>
              </a:rPr>
              <a:t>LL(1)</a:t>
            </a:r>
            <a:r>
              <a:rPr lang="zh-CN" altLang="en-US" sz="2400" b="1" i="0" dirty="0">
                <a:solidFill>
                  <a:srgbClr val="FF0000"/>
                </a:solidFill>
                <a:latin typeface="Times New Roman" pitchFamily="18" charset="0"/>
              </a:rPr>
              <a:t>决定用该</a:t>
            </a:r>
          </a:p>
          <a:p>
            <a:pPr>
              <a:buFontTx/>
              <a:buNone/>
            </a:pPr>
            <a:r>
              <a:rPr lang="zh-CN" altLang="en-US" sz="2400" b="1" i="0" dirty="0">
                <a:solidFill>
                  <a:srgbClr val="FF0000"/>
                </a:solidFill>
                <a:latin typeface="Times New Roman" pitchFamily="18" charset="0"/>
              </a:rPr>
              <a:t>产生式的位置</a:t>
            </a:r>
            <a:endParaRPr lang="zh-CN" altLang="en-US" sz="2400" b="1" dirty="0">
              <a:solidFill>
                <a:srgbClr val="FF0000"/>
              </a:solidFill>
              <a:latin typeface="Times New Roman" pitchFamily="18" charset="0"/>
            </a:endParaRPr>
          </a:p>
        </p:txBody>
      </p:sp>
      <p:sp>
        <p:nvSpPr>
          <p:cNvPr id="6" name="Line 6"/>
          <p:cNvSpPr>
            <a:spLocks noChangeShapeType="1"/>
          </p:cNvSpPr>
          <p:nvPr/>
        </p:nvSpPr>
        <p:spPr bwMode="auto">
          <a:xfrm>
            <a:off x="6781800" y="3429000"/>
            <a:ext cx="0" cy="381000"/>
          </a:xfrm>
          <a:prstGeom prst="line">
            <a:avLst/>
          </a:prstGeom>
          <a:noFill/>
          <a:ln w="12700">
            <a:solidFill>
              <a:schemeClr val="tx1"/>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7" descr="Green marble"/>
          <p:cNvSpPr>
            <a:spLocks noChangeArrowheads="1"/>
          </p:cNvSpPr>
          <p:nvPr/>
        </p:nvSpPr>
        <p:spPr bwMode="auto">
          <a:xfrm>
            <a:off x="6140824" y="2590800"/>
            <a:ext cx="2362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FontTx/>
              <a:buNone/>
            </a:pPr>
            <a:r>
              <a:rPr lang="en-US" altLang="zh-CN" sz="2400" b="1" i="0" dirty="0">
                <a:solidFill>
                  <a:srgbClr val="FF0000"/>
                </a:solidFill>
                <a:latin typeface="Times New Roman" pitchFamily="18" charset="0"/>
              </a:rPr>
              <a:t>LR(1)</a:t>
            </a:r>
            <a:r>
              <a:rPr lang="zh-CN" altLang="en-US" sz="2400" b="1" i="0" dirty="0">
                <a:solidFill>
                  <a:srgbClr val="FF0000"/>
                </a:solidFill>
                <a:latin typeface="Times New Roman" pitchFamily="18" charset="0"/>
              </a:rPr>
              <a:t>决定用该</a:t>
            </a:r>
          </a:p>
          <a:p>
            <a:pPr>
              <a:buFontTx/>
              <a:buNone/>
            </a:pPr>
            <a:r>
              <a:rPr lang="zh-CN" altLang="en-US" sz="2400" b="1" i="0" dirty="0">
                <a:solidFill>
                  <a:srgbClr val="FF0000"/>
                </a:solidFill>
                <a:latin typeface="Times New Roman" pitchFamily="18" charset="0"/>
              </a:rPr>
              <a:t>产生式的位置</a:t>
            </a:r>
            <a:endParaRPr lang="zh-CN" altLang="en-US" sz="2400" b="1" dirty="0">
              <a:solidFill>
                <a:srgbClr val="FF0000"/>
              </a:solidFill>
              <a:latin typeface="Times New Roman" pitchFamily="18" charset="0"/>
            </a:endParaRPr>
          </a:p>
        </p:txBody>
      </p:sp>
    </p:spTree>
    <p:extLst>
      <p:ext uri="{BB962C8B-B14F-4D97-AF65-F5344CB8AC3E}">
        <p14:creationId xmlns:p14="http://schemas.microsoft.com/office/powerpoint/2010/main" val="421308155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fld id="{E2E7E2DD-FE12-4C66-B8C6-DD0DB7D5BB73}" type="slidenum">
              <a:rPr lang="en-US" altLang="zh-CN"/>
              <a:pPr/>
              <a:t>51</a:t>
            </a:fld>
            <a:endParaRPr lang="en-US" altLang="zh-CN"/>
          </a:p>
        </p:txBody>
      </p:sp>
      <p:sp>
        <p:nvSpPr>
          <p:cNvPr id="30722" name="Text Box 2"/>
          <p:cNvSpPr txBox="1">
            <a:spLocks noChangeArrowheads="1"/>
          </p:cNvSpPr>
          <p:nvPr/>
        </p:nvSpPr>
        <p:spPr bwMode="auto">
          <a:xfrm>
            <a:off x="685800" y="765175"/>
            <a:ext cx="7924800" cy="465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20000"/>
              </a:spcBef>
            </a:pPr>
            <a:r>
              <a:rPr lang="zh-CN" altLang="en-US" sz="2000" b="1" dirty="0">
                <a:solidFill>
                  <a:srgbClr val="800000"/>
                </a:solidFill>
                <a:latin typeface="Times New Roman" pitchFamily="18" charset="0"/>
              </a:rPr>
              <a:t>小结</a:t>
            </a:r>
          </a:p>
          <a:p>
            <a:pPr algn="l">
              <a:lnSpc>
                <a:spcPct val="120000"/>
              </a:lnSpc>
              <a:spcBef>
                <a:spcPct val="20000"/>
              </a:spcBef>
            </a:pPr>
            <a:r>
              <a:rPr lang="zh-CN" altLang="en-US" sz="2000" b="1" dirty="0">
                <a:latin typeface="Times New Roman" pitchFamily="18" charset="0"/>
              </a:rPr>
              <a:t>         本章研究自底向上的</a:t>
            </a:r>
            <a:r>
              <a:rPr lang="en-US" altLang="zh-CN" sz="2000" b="1" dirty="0">
                <a:latin typeface="Times New Roman" pitchFamily="18" charset="0"/>
              </a:rPr>
              <a:t>LR</a:t>
            </a:r>
            <a:r>
              <a:rPr lang="zh-CN" altLang="en-US" sz="2000" b="1" dirty="0">
                <a:latin typeface="Times New Roman" pitchFamily="18" charset="0"/>
              </a:rPr>
              <a:t>分析法，</a:t>
            </a:r>
            <a:r>
              <a:rPr lang="en-US" altLang="zh-CN" sz="2000" b="1" dirty="0">
                <a:latin typeface="Times New Roman" pitchFamily="18" charset="0"/>
              </a:rPr>
              <a:t>LR</a:t>
            </a:r>
            <a:r>
              <a:rPr lang="zh-CN" altLang="en-US" sz="2000" b="1" dirty="0">
                <a:latin typeface="Times New Roman" pitchFamily="18" charset="0"/>
              </a:rPr>
              <a:t>分析法是一类归约法的统称，主要介绍其中的、也是最基本的</a:t>
            </a:r>
            <a:r>
              <a:rPr lang="en-US" altLang="zh-CN" sz="2000" b="1" dirty="0">
                <a:latin typeface="Times New Roman" pitchFamily="18" charset="0"/>
              </a:rPr>
              <a:t>LR(0)</a:t>
            </a:r>
            <a:r>
              <a:rPr lang="zh-CN" altLang="en-US" sz="2000" b="1" dirty="0">
                <a:latin typeface="Times New Roman" pitchFamily="18" charset="0"/>
              </a:rPr>
              <a:t>、</a:t>
            </a:r>
            <a:r>
              <a:rPr lang="en-US" altLang="zh-CN" sz="2000" b="1" dirty="0">
                <a:latin typeface="Times New Roman" pitchFamily="18" charset="0"/>
              </a:rPr>
              <a:t>SLR(1)</a:t>
            </a:r>
            <a:r>
              <a:rPr lang="zh-CN" altLang="en-US" sz="2000" b="1" dirty="0">
                <a:latin typeface="Times New Roman" pitchFamily="18" charset="0"/>
              </a:rPr>
              <a:t>、</a:t>
            </a:r>
            <a:r>
              <a:rPr lang="en-US" altLang="zh-CN" sz="2000" b="1" dirty="0">
                <a:latin typeface="Times New Roman" pitchFamily="18" charset="0"/>
              </a:rPr>
              <a:t>LR(1)</a:t>
            </a:r>
            <a:r>
              <a:rPr lang="zh-CN" altLang="en-US" sz="2000" b="1" dirty="0">
                <a:latin typeface="Times New Roman" pitchFamily="18" charset="0"/>
              </a:rPr>
              <a:t>和</a:t>
            </a:r>
            <a:r>
              <a:rPr lang="en-US" altLang="zh-CN" sz="2000" b="1" dirty="0">
                <a:latin typeface="Times New Roman" pitchFamily="18" charset="0"/>
              </a:rPr>
              <a:t>LALR(1)</a:t>
            </a:r>
            <a:r>
              <a:rPr lang="zh-CN" altLang="en-US" sz="2000" b="1" dirty="0">
                <a:latin typeface="Times New Roman" pitchFamily="18" charset="0"/>
              </a:rPr>
              <a:t>四种分析法，重点讨论可归约前缀的作用、识别活前缀</a:t>
            </a:r>
            <a:r>
              <a:rPr lang="en-US" altLang="zh-CN" sz="2000" b="1" dirty="0">
                <a:latin typeface="Times New Roman" pitchFamily="18" charset="0"/>
              </a:rPr>
              <a:t>DFA</a:t>
            </a:r>
            <a:r>
              <a:rPr lang="zh-CN" altLang="en-US" sz="2000" b="1" dirty="0">
                <a:latin typeface="Times New Roman" pitchFamily="18" charset="0"/>
              </a:rPr>
              <a:t>的构造、分析表的构造、分析法适用条件和语法分析程序结构及其分析算法。</a:t>
            </a:r>
          </a:p>
          <a:p>
            <a:pPr algn="l">
              <a:lnSpc>
                <a:spcPct val="120000"/>
              </a:lnSpc>
              <a:spcBef>
                <a:spcPct val="20000"/>
              </a:spcBef>
            </a:pPr>
            <a:r>
              <a:rPr lang="zh-CN" altLang="en-US" sz="2000" b="1" dirty="0">
                <a:latin typeface="Times New Roman" pitchFamily="18" charset="0"/>
              </a:rPr>
              <a:t>        提出的基本概念是可归前缀、活前缀、</a:t>
            </a:r>
            <a:r>
              <a:rPr lang="en-US" altLang="zh-CN" sz="2000" b="1" dirty="0">
                <a:latin typeface="Times New Roman" pitchFamily="18" charset="0"/>
              </a:rPr>
              <a:t>LR(0)</a:t>
            </a:r>
            <a:r>
              <a:rPr lang="zh-CN" altLang="en-US" sz="2000" b="1" dirty="0">
                <a:latin typeface="Times New Roman" pitchFamily="18" charset="0"/>
              </a:rPr>
              <a:t>项目、移进项目、待约项目、归约项目、接受项目、移进</a:t>
            </a:r>
            <a:r>
              <a:rPr lang="en-US" altLang="zh-CN" sz="2000" b="1" dirty="0">
                <a:latin typeface="Times New Roman" pitchFamily="18" charset="0"/>
              </a:rPr>
              <a:t>-</a:t>
            </a:r>
            <a:r>
              <a:rPr lang="zh-CN" altLang="en-US" sz="2000" b="1" dirty="0">
                <a:latin typeface="Times New Roman" pitchFamily="18" charset="0"/>
              </a:rPr>
              <a:t>归约冲突的项目集、归约</a:t>
            </a:r>
            <a:r>
              <a:rPr lang="en-US" altLang="zh-CN" sz="2000" b="1" dirty="0">
                <a:latin typeface="Times New Roman" pitchFamily="18" charset="0"/>
              </a:rPr>
              <a:t>-</a:t>
            </a:r>
            <a:r>
              <a:rPr lang="zh-CN" altLang="en-US" sz="2000" b="1" dirty="0">
                <a:latin typeface="Times New Roman" pitchFamily="18" charset="0"/>
              </a:rPr>
              <a:t>归约冲突的项目集、</a:t>
            </a:r>
            <a:r>
              <a:rPr lang="en-US" altLang="zh-CN" sz="2000" b="1" dirty="0">
                <a:latin typeface="Times New Roman" pitchFamily="18" charset="0"/>
              </a:rPr>
              <a:t>LR(0)</a:t>
            </a:r>
            <a:r>
              <a:rPr lang="zh-CN" altLang="en-US" sz="2000" b="1" dirty="0">
                <a:latin typeface="Times New Roman" pitchFamily="18" charset="0"/>
              </a:rPr>
              <a:t>项目集、</a:t>
            </a:r>
            <a:r>
              <a:rPr lang="en-US" altLang="zh-CN" sz="2000" b="1" dirty="0">
                <a:latin typeface="Times New Roman" pitchFamily="18" charset="0"/>
              </a:rPr>
              <a:t>LR(0)</a:t>
            </a:r>
            <a:r>
              <a:rPr lang="zh-CN" altLang="en-US" sz="2000" b="1" dirty="0">
                <a:latin typeface="Times New Roman" pitchFamily="18" charset="0"/>
              </a:rPr>
              <a:t>项目集规范族、</a:t>
            </a:r>
            <a:r>
              <a:rPr lang="en-US" altLang="zh-CN" sz="2000" b="1" dirty="0">
                <a:latin typeface="Times New Roman" pitchFamily="18" charset="0"/>
              </a:rPr>
              <a:t>LR(0)</a:t>
            </a:r>
            <a:r>
              <a:rPr lang="zh-CN" altLang="en-US" sz="2000" b="1" dirty="0">
                <a:latin typeface="Times New Roman" pitchFamily="18" charset="0"/>
              </a:rPr>
              <a:t>文法、</a:t>
            </a:r>
            <a:r>
              <a:rPr lang="en-US" altLang="zh-CN" sz="2000" b="1" dirty="0">
                <a:latin typeface="Times New Roman" pitchFamily="18" charset="0"/>
              </a:rPr>
              <a:t>SLR(1)</a:t>
            </a:r>
            <a:r>
              <a:rPr lang="zh-CN" altLang="en-US" sz="2000" b="1" dirty="0">
                <a:latin typeface="Times New Roman" pitchFamily="18" charset="0"/>
              </a:rPr>
              <a:t>文法、搜索符、搜索集、</a:t>
            </a:r>
            <a:r>
              <a:rPr lang="en-US" altLang="zh-CN" sz="2000" b="1" dirty="0">
                <a:latin typeface="Times New Roman" pitchFamily="18" charset="0"/>
              </a:rPr>
              <a:t>LR(1)</a:t>
            </a:r>
            <a:r>
              <a:rPr lang="zh-CN" altLang="en-US" sz="2000" b="1" dirty="0">
                <a:latin typeface="Times New Roman" pitchFamily="18" charset="0"/>
              </a:rPr>
              <a:t>文法、</a:t>
            </a:r>
            <a:r>
              <a:rPr lang="en-US" altLang="zh-CN" sz="2000" b="1" dirty="0">
                <a:latin typeface="Times New Roman" pitchFamily="18" charset="0"/>
              </a:rPr>
              <a:t>LR(1)</a:t>
            </a:r>
            <a:r>
              <a:rPr lang="zh-CN" altLang="en-US" sz="2000" b="1" dirty="0">
                <a:latin typeface="Times New Roman" pitchFamily="18" charset="0"/>
              </a:rPr>
              <a:t>项目集规范族、同心项目、同心项目集和</a:t>
            </a:r>
            <a:r>
              <a:rPr lang="en-US" altLang="zh-CN" sz="2000" b="1" dirty="0">
                <a:latin typeface="Times New Roman" pitchFamily="18" charset="0"/>
              </a:rPr>
              <a:t>LALR(1)</a:t>
            </a:r>
            <a:r>
              <a:rPr lang="zh-CN" altLang="en-US" sz="2000" b="1" dirty="0">
                <a:latin typeface="Times New Roman" pitchFamily="18" charset="0"/>
              </a:rPr>
              <a:t>文法。</a:t>
            </a:r>
          </a:p>
          <a:p>
            <a:pPr algn="l">
              <a:lnSpc>
                <a:spcPct val="120000"/>
              </a:lnSpc>
              <a:spcBef>
                <a:spcPct val="20000"/>
              </a:spcBef>
            </a:pPr>
            <a:r>
              <a:rPr lang="zh-CN" altLang="en-US" sz="2000" b="1" dirty="0">
                <a:latin typeface="Times New Roman" pitchFamily="18" charset="0"/>
              </a:rPr>
              <a:t>        </a:t>
            </a:r>
            <a:r>
              <a:rPr lang="en-US" altLang="zh-CN" sz="2000" b="1" dirty="0">
                <a:latin typeface="Times New Roman" pitchFamily="18" charset="0"/>
              </a:rPr>
              <a:t>LR(0)</a:t>
            </a:r>
            <a:r>
              <a:rPr lang="zh-CN" altLang="en-US" sz="2000" b="1" dirty="0">
                <a:latin typeface="Times New Roman" pitchFamily="18" charset="0"/>
              </a:rPr>
              <a:t>分析方法、</a:t>
            </a:r>
            <a:r>
              <a:rPr lang="en-US" altLang="zh-CN" sz="2000" b="1" dirty="0">
                <a:latin typeface="Times New Roman" pitchFamily="18" charset="0"/>
              </a:rPr>
              <a:t>SLR(1)</a:t>
            </a:r>
            <a:r>
              <a:rPr lang="zh-CN" altLang="en-US" sz="2000" b="1" dirty="0">
                <a:latin typeface="Times New Roman" pitchFamily="18" charset="0"/>
              </a:rPr>
              <a:t>分析方法、</a:t>
            </a:r>
            <a:r>
              <a:rPr lang="en-US" altLang="zh-CN" sz="2000" b="1" dirty="0">
                <a:latin typeface="Times New Roman" pitchFamily="18" charset="0"/>
              </a:rPr>
              <a:t>LR(1)</a:t>
            </a:r>
            <a:r>
              <a:rPr lang="zh-CN" altLang="en-US" sz="2000" b="1" dirty="0">
                <a:latin typeface="Times New Roman" pitchFamily="18" charset="0"/>
              </a:rPr>
              <a:t>分析方法和</a:t>
            </a:r>
            <a:r>
              <a:rPr lang="en-US" altLang="zh-CN" sz="2000" b="1" dirty="0">
                <a:latin typeface="Times New Roman" pitchFamily="18" charset="0"/>
              </a:rPr>
              <a:t>LALR(1)</a:t>
            </a:r>
            <a:r>
              <a:rPr lang="zh-CN" altLang="en-US" sz="2000" b="1" dirty="0">
                <a:latin typeface="Times New Roman" pitchFamily="18" charset="0"/>
              </a:rPr>
              <a:t>分析方法，构造语法分析程序，其语法分析算法是一致的、通用的。 </a:t>
            </a:r>
          </a:p>
        </p:txBody>
      </p:sp>
    </p:spTree>
    <p:extLst>
      <p:ext uri="{BB962C8B-B14F-4D97-AF65-F5344CB8AC3E}">
        <p14:creationId xmlns:p14="http://schemas.microsoft.com/office/powerpoint/2010/main" val="4049503865"/>
      </p:ext>
    </p:extLst>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E08CCFE3-1DC7-4B4B-A3B4-CC4E274EE7D0}" type="slidenum">
              <a:rPr lang="en-US" altLang="zh-CN"/>
              <a:pPr/>
              <a:t>52</a:t>
            </a:fld>
            <a:endParaRPr lang="en-US" altLang="zh-CN"/>
          </a:p>
        </p:txBody>
      </p:sp>
      <p:sp>
        <p:nvSpPr>
          <p:cNvPr id="31801" name="Rectangle 57"/>
          <p:cNvSpPr>
            <a:spLocks noChangeArrowheads="1"/>
          </p:cNvSpPr>
          <p:nvPr/>
        </p:nvSpPr>
        <p:spPr bwMode="auto">
          <a:xfrm>
            <a:off x="677863" y="5373688"/>
            <a:ext cx="1219200" cy="381000"/>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0" name="Text Box 56"/>
          <p:cNvSpPr txBox="1">
            <a:spLocks noChangeArrowheads="1"/>
          </p:cNvSpPr>
          <p:nvPr/>
        </p:nvSpPr>
        <p:spPr bwMode="auto">
          <a:xfrm>
            <a:off x="609600" y="990600"/>
            <a:ext cx="8077200"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28638">
              <a:defRPr kumimoji="1" sz="2400">
                <a:solidFill>
                  <a:schemeClr val="tx1"/>
                </a:solidFill>
                <a:latin typeface="Times New Roman" pitchFamily="18" charset="0"/>
                <a:ea typeface="宋体" charset="-122"/>
              </a:defRPr>
            </a:lvl1pPr>
            <a:lvl2pPr marL="762000">
              <a:defRPr kumimoji="1" sz="2400">
                <a:solidFill>
                  <a:schemeClr val="tx1"/>
                </a:solidFill>
                <a:latin typeface="Times New Roman" pitchFamily="18" charset="0"/>
                <a:ea typeface="宋体" charset="-122"/>
              </a:defRPr>
            </a:lvl2pPr>
            <a:lvl3pPr marL="952500">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l">
              <a:lnSpc>
                <a:spcPct val="120000"/>
              </a:lnSpc>
              <a:spcBef>
                <a:spcPct val="50000"/>
              </a:spcBef>
            </a:pPr>
            <a:r>
              <a:rPr lang="zh-CN" altLang="en-US" sz="2000" b="1" dirty="0"/>
              <a:t>采用</a:t>
            </a:r>
            <a:r>
              <a:rPr lang="en-US" altLang="zh-CN" sz="2000" b="1" dirty="0"/>
              <a:t>LR(0)</a:t>
            </a:r>
            <a:r>
              <a:rPr lang="zh-CN" altLang="en-US" sz="2000" b="1" dirty="0"/>
              <a:t>分析方法构造语法分析程序的技术线路是：依据给定的源语言，设计其上下文无关文法，并构造识别</a:t>
            </a:r>
            <a:r>
              <a:rPr lang="en-US" altLang="zh-CN" sz="2000" b="1" dirty="0"/>
              <a:t>LR(0)</a:t>
            </a:r>
            <a:r>
              <a:rPr lang="zh-CN" altLang="en-US" sz="2000" b="1" dirty="0"/>
              <a:t>活前缀</a:t>
            </a:r>
            <a:r>
              <a:rPr lang="en-US" altLang="zh-CN" sz="2000" b="1" dirty="0"/>
              <a:t>DFA</a:t>
            </a:r>
            <a:r>
              <a:rPr lang="zh-CN" altLang="en-US" sz="2000" b="1" dirty="0"/>
              <a:t>，判定文法是否是</a:t>
            </a:r>
            <a:r>
              <a:rPr lang="en-US" altLang="zh-CN" sz="2000" b="1" dirty="0"/>
              <a:t>LR(0)</a:t>
            </a:r>
            <a:r>
              <a:rPr lang="zh-CN" altLang="en-US" sz="2000" b="1" dirty="0"/>
              <a:t>文法；如果</a:t>
            </a:r>
            <a:r>
              <a:rPr lang="en-US" altLang="zh-CN" sz="2000" b="1" dirty="0"/>
              <a:t>LR(0)</a:t>
            </a:r>
            <a:r>
              <a:rPr lang="zh-CN" altLang="en-US" sz="2000" b="1" dirty="0"/>
              <a:t>文法，则根据</a:t>
            </a:r>
            <a:r>
              <a:rPr lang="en-US" altLang="zh-CN" sz="2000" b="1" dirty="0"/>
              <a:t>LR(0)</a:t>
            </a:r>
            <a:r>
              <a:rPr lang="zh-CN" altLang="en-US" sz="2000" b="1" dirty="0"/>
              <a:t>活前缀</a:t>
            </a:r>
            <a:r>
              <a:rPr lang="en-US" altLang="zh-CN" sz="2000" b="1" dirty="0"/>
              <a:t>DFA</a:t>
            </a:r>
            <a:r>
              <a:rPr lang="zh-CN" altLang="en-US" sz="2000" b="1" dirty="0"/>
              <a:t>，构造</a:t>
            </a:r>
            <a:r>
              <a:rPr lang="en-US" altLang="zh-CN" sz="2000" b="1" dirty="0"/>
              <a:t>LR(0)</a:t>
            </a:r>
            <a:r>
              <a:rPr lang="zh-CN" altLang="en-US" sz="2000" b="1" dirty="0"/>
              <a:t>分析表。</a:t>
            </a:r>
          </a:p>
          <a:p>
            <a:pPr algn="l">
              <a:lnSpc>
                <a:spcPct val="120000"/>
              </a:lnSpc>
              <a:spcBef>
                <a:spcPct val="50000"/>
              </a:spcBef>
            </a:pPr>
            <a:r>
              <a:rPr lang="zh-CN" altLang="en-US" sz="2000" b="1" dirty="0"/>
              <a:t>采用</a:t>
            </a:r>
            <a:r>
              <a:rPr lang="en-US" altLang="zh-CN" sz="2000" b="1" dirty="0"/>
              <a:t>SLR(1)</a:t>
            </a:r>
            <a:r>
              <a:rPr lang="zh-CN" altLang="en-US" sz="2000" b="1" dirty="0"/>
              <a:t>分析方法构造语法分析程序的技术线路是：依据给定的源语言，设计其上下文无关文法，并构造识别</a:t>
            </a:r>
            <a:r>
              <a:rPr lang="en-US" altLang="zh-CN" sz="2000" b="1" dirty="0"/>
              <a:t>LR(0)</a:t>
            </a:r>
            <a:r>
              <a:rPr lang="zh-CN" altLang="en-US" sz="2000" b="1" dirty="0"/>
              <a:t>活前缀</a:t>
            </a:r>
            <a:r>
              <a:rPr lang="en-US" altLang="zh-CN" sz="2000" b="1" dirty="0"/>
              <a:t>DFA</a:t>
            </a:r>
            <a:r>
              <a:rPr lang="zh-CN" altLang="en-US" sz="2000" b="1" dirty="0"/>
              <a:t>以及</a:t>
            </a:r>
            <a:r>
              <a:rPr lang="en-US" altLang="zh-CN" sz="2000" b="1" dirty="0"/>
              <a:t>FOLLOW</a:t>
            </a:r>
            <a:r>
              <a:rPr lang="zh-CN" altLang="en-US" sz="2000" b="1" dirty="0"/>
              <a:t>集，判定文法是否是</a:t>
            </a:r>
            <a:r>
              <a:rPr lang="en-US" altLang="zh-CN" sz="2000" b="1" dirty="0"/>
              <a:t>SLR(1)</a:t>
            </a:r>
            <a:r>
              <a:rPr lang="zh-CN" altLang="en-US" sz="2000" b="1" dirty="0"/>
              <a:t>文法；如果是</a:t>
            </a:r>
            <a:r>
              <a:rPr lang="en-US" altLang="zh-CN" sz="2000" b="1" dirty="0"/>
              <a:t>SLR(1)</a:t>
            </a:r>
            <a:r>
              <a:rPr lang="zh-CN" altLang="en-US" sz="2000" b="1" dirty="0"/>
              <a:t>文法，则根据</a:t>
            </a:r>
            <a:r>
              <a:rPr lang="en-US" altLang="zh-CN" sz="2000" b="1" dirty="0"/>
              <a:t>LR(0)</a:t>
            </a:r>
            <a:r>
              <a:rPr lang="zh-CN" altLang="en-US" sz="2000" b="1" dirty="0"/>
              <a:t>活前缀</a:t>
            </a:r>
            <a:r>
              <a:rPr lang="en-US" altLang="zh-CN" sz="2000" b="1" dirty="0"/>
              <a:t>DFA</a:t>
            </a:r>
            <a:r>
              <a:rPr lang="zh-CN" altLang="en-US" sz="2000" b="1" dirty="0"/>
              <a:t>以及</a:t>
            </a:r>
            <a:r>
              <a:rPr lang="en-US" altLang="zh-CN" sz="2000" b="1" dirty="0"/>
              <a:t>FOLLOW</a:t>
            </a:r>
            <a:r>
              <a:rPr lang="zh-CN" altLang="en-US" sz="2000" b="1" dirty="0"/>
              <a:t>集，构造</a:t>
            </a:r>
            <a:r>
              <a:rPr lang="en-US" altLang="zh-CN" sz="2000" b="1" dirty="0"/>
              <a:t>SLR(1)</a:t>
            </a:r>
            <a:r>
              <a:rPr lang="zh-CN" altLang="en-US" sz="2000" b="1" dirty="0"/>
              <a:t>分析表。</a:t>
            </a:r>
          </a:p>
          <a:p>
            <a:pPr algn="l">
              <a:lnSpc>
                <a:spcPct val="120000"/>
              </a:lnSpc>
              <a:spcBef>
                <a:spcPct val="50000"/>
              </a:spcBef>
            </a:pPr>
            <a:r>
              <a:rPr lang="zh-CN" altLang="en-US" sz="2000" b="1" dirty="0"/>
              <a:t>采用</a:t>
            </a:r>
            <a:r>
              <a:rPr lang="en-US" altLang="zh-CN" sz="2000" b="1" dirty="0"/>
              <a:t>LR(1)</a:t>
            </a:r>
            <a:r>
              <a:rPr lang="zh-CN" altLang="en-US" sz="2000" b="1" dirty="0"/>
              <a:t>分析方法构造语法分析程序的技术线路是：依据给定的源语言，设计其上下文无关文法，并构造识别</a:t>
            </a:r>
            <a:r>
              <a:rPr lang="en-US" altLang="zh-CN" sz="2000" b="1" dirty="0"/>
              <a:t>LR(1)</a:t>
            </a:r>
            <a:r>
              <a:rPr lang="zh-CN" altLang="en-US" sz="2000" b="1" dirty="0"/>
              <a:t>活前缀</a:t>
            </a:r>
            <a:r>
              <a:rPr lang="en-US" altLang="zh-CN" sz="2000" b="1" dirty="0"/>
              <a:t>DFA</a:t>
            </a:r>
            <a:r>
              <a:rPr lang="zh-CN" altLang="en-US" sz="2000" b="1" dirty="0"/>
              <a:t>，判定文法是否是</a:t>
            </a:r>
            <a:r>
              <a:rPr lang="en-US" altLang="zh-CN" sz="2000" b="1" dirty="0"/>
              <a:t>LR(1)</a:t>
            </a:r>
            <a:r>
              <a:rPr lang="zh-CN" altLang="en-US" sz="2000" b="1" dirty="0"/>
              <a:t>文法；如果是</a:t>
            </a:r>
            <a:r>
              <a:rPr lang="en-US" altLang="zh-CN" sz="2000" b="1" dirty="0"/>
              <a:t>LR(1)</a:t>
            </a:r>
            <a:r>
              <a:rPr lang="zh-CN" altLang="en-US" sz="2000" b="1" dirty="0"/>
              <a:t>文法，则根据</a:t>
            </a:r>
            <a:r>
              <a:rPr lang="en-US" altLang="zh-CN" sz="2000" b="1" dirty="0"/>
              <a:t>LR(1)</a:t>
            </a:r>
            <a:r>
              <a:rPr lang="zh-CN" altLang="en-US" sz="2000" b="1" dirty="0"/>
              <a:t>活前缀</a:t>
            </a:r>
            <a:r>
              <a:rPr lang="en-US" altLang="zh-CN" sz="2000" b="1" dirty="0"/>
              <a:t>DFA</a:t>
            </a:r>
            <a:r>
              <a:rPr lang="zh-CN" altLang="en-US" sz="2000" b="1" dirty="0"/>
              <a:t>，构造</a:t>
            </a:r>
            <a:r>
              <a:rPr lang="en-US" altLang="zh-CN" sz="2000" b="1" dirty="0"/>
              <a:t>LR(1)</a:t>
            </a:r>
            <a:r>
              <a:rPr lang="zh-CN" altLang="en-US" sz="2000" b="1" dirty="0"/>
              <a:t>分析表。 </a:t>
            </a:r>
          </a:p>
        </p:txBody>
      </p:sp>
    </p:spTree>
    <p:extLst>
      <p:ext uri="{BB962C8B-B14F-4D97-AF65-F5344CB8AC3E}">
        <p14:creationId xmlns:p14="http://schemas.microsoft.com/office/powerpoint/2010/main" val="4284620202"/>
      </p:ext>
    </p:extLst>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D4F46FEC-8F04-4B3E-B989-9B083D1E39A3}" type="slidenum">
              <a:rPr lang="en-US" altLang="zh-CN"/>
              <a:pPr/>
              <a:t>53</a:t>
            </a:fld>
            <a:endParaRPr lang="en-US" altLang="zh-CN"/>
          </a:p>
        </p:txBody>
      </p:sp>
      <p:sp>
        <p:nvSpPr>
          <p:cNvPr id="32771" name="Rectangle 3"/>
          <p:cNvSpPr>
            <a:spLocks noChangeArrowheads="1"/>
          </p:cNvSpPr>
          <p:nvPr/>
        </p:nvSpPr>
        <p:spPr bwMode="auto">
          <a:xfrm>
            <a:off x="1087438" y="5257800"/>
            <a:ext cx="1219200" cy="944563"/>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0" name="Text Box 2"/>
          <p:cNvSpPr txBox="1">
            <a:spLocks noChangeArrowheads="1"/>
          </p:cNvSpPr>
          <p:nvPr/>
        </p:nvSpPr>
        <p:spPr bwMode="auto">
          <a:xfrm>
            <a:off x="533400" y="609600"/>
            <a:ext cx="8153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19113">
              <a:defRPr kumimoji="1" sz="2400">
                <a:solidFill>
                  <a:schemeClr val="tx1"/>
                </a:solidFill>
                <a:latin typeface="Times New Roman" pitchFamily="18" charset="0"/>
                <a:ea typeface="宋体" charset="-122"/>
              </a:defRPr>
            </a:lvl1pPr>
            <a:lvl2pPr marL="762000">
              <a:defRPr kumimoji="1" sz="2400">
                <a:solidFill>
                  <a:schemeClr val="tx1"/>
                </a:solidFill>
                <a:latin typeface="Times New Roman" pitchFamily="18" charset="0"/>
                <a:ea typeface="宋体" charset="-122"/>
              </a:defRPr>
            </a:lvl2pPr>
            <a:lvl3pPr marL="952500">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l">
              <a:lnSpc>
                <a:spcPct val="120000"/>
              </a:lnSpc>
              <a:spcBef>
                <a:spcPct val="40000"/>
              </a:spcBef>
            </a:pPr>
            <a:r>
              <a:rPr lang="zh-CN" altLang="en-US" sz="2000" b="1" dirty="0"/>
              <a:t>采用</a:t>
            </a:r>
            <a:r>
              <a:rPr lang="en-US" altLang="zh-CN" sz="2000" b="1" dirty="0"/>
              <a:t>LALR(1)</a:t>
            </a:r>
            <a:r>
              <a:rPr lang="zh-CN" altLang="en-US" sz="2000" b="1" dirty="0"/>
              <a:t>分析方法构造语法分析程序的技术线路是：依据给定的源语言，设计其上下文无关文法，并构造识别</a:t>
            </a:r>
            <a:r>
              <a:rPr lang="en-US" altLang="zh-CN" sz="2000" b="1" dirty="0"/>
              <a:t>LR(1)</a:t>
            </a:r>
            <a:r>
              <a:rPr lang="zh-CN" altLang="en-US" sz="2000" b="1" dirty="0"/>
              <a:t>活前缀</a:t>
            </a:r>
            <a:r>
              <a:rPr lang="en-US" altLang="zh-CN" sz="2000" b="1" dirty="0"/>
              <a:t>DFA</a:t>
            </a:r>
            <a:r>
              <a:rPr lang="zh-CN" altLang="en-US" sz="2000" b="1" dirty="0"/>
              <a:t>，判定文法是否是</a:t>
            </a:r>
            <a:r>
              <a:rPr lang="en-US" altLang="zh-CN" sz="2000" b="1" dirty="0"/>
              <a:t>LR(1)</a:t>
            </a:r>
            <a:r>
              <a:rPr lang="zh-CN" altLang="en-US" sz="2000" b="1" dirty="0"/>
              <a:t>文法；如果是</a:t>
            </a:r>
            <a:r>
              <a:rPr lang="en-US" altLang="zh-CN" sz="2000" b="1" dirty="0"/>
              <a:t>LR(1)</a:t>
            </a:r>
            <a:r>
              <a:rPr lang="zh-CN" altLang="en-US" sz="2000" b="1" dirty="0"/>
              <a:t>文法，则根据</a:t>
            </a:r>
            <a:r>
              <a:rPr lang="en-US" altLang="zh-CN" sz="2000" b="1" dirty="0"/>
              <a:t>LR(1)</a:t>
            </a:r>
            <a:r>
              <a:rPr lang="zh-CN" altLang="en-US" sz="2000" b="1" dirty="0"/>
              <a:t>活前缀</a:t>
            </a:r>
            <a:r>
              <a:rPr lang="en-US" altLang="zh-CN" sz="2000" b="1" dirty="0"/>
              <a:t>DFA</a:t>
            </a:r>
            <a:r>
              <a:rPr lang="zh-CN" altLang="en-US" sz="2000" b="1" dirty="0"/>
              <a:t>，合并同心项目集后，判定文法是否是</a:t>
            </a:r>
            <a:r>
              <a:rPr lang="en-US" altLang="zh-CN" sz="2000" b="1" dirty="0"/>
              <a:t>LALR(1)</a:t>
            </a:r>
            <a:r>
              <a:rPr lang="zh-CN" altLang="en-US" sz="2000" b="1" dirty="0"/>
              <a:t>文法；如果是</a:t>
            </a:r>
            <a:r>
              <a:rPr lang="en-US" altLang="zh-CN" sz="2000" b="1" dirty="0"/>
              <a:t>LALR(1)</a:t>
            </a:r>
            <a:r>
              <a:rPr lang="zh-CN" altLang="en-US" sz="2000" b="1" dirty="0"/>
              <a:t>文法，则构造</a:t>
            </a:r>
            <a:r>
              <a:rPr lang="en-US" altLang="zh-CN" sz="2000" b="1" dirty="0"/>
              <a:t>LALR(1)</a:t>
            </a:r>
            <a:r>
              <a:rPr lang="zh-CN" altLang="en-US" sz="2000" b="1" dirty="0"/>
              <a:t>分析表。</a:t>
            </a:r>
          </a:p>
          <a:p>
            <a:pPr algn="l">
              <a:lnSpc>
                <a:spcPct val="120000"/>
              </a:lnSpc>
              <a:spcBef>
                <a:spcPct val="40000"/>
              </a:spcBef>
            </a:pPr>
            <a:r>
              <a:rPr lang="zh-CN" altLang="en-US" sz="2000" b="1" dirty="0"/>
              <a:t>如果</a:t>
            </a:r>
            <a:r>
              <a:rPr lang="en-US" altLang="zh-CN" sz="2000" b="1" dirty="0"/>
              <a:t>S</a:t>
            </a:r>
            <a:r>
              <a:rPr lang="en-US" altLang="zh-CN" sz="2000" b="1" baseline="-20000" dirty="0"/>
              <a:t>LR(0)</a:t>
            </a:r>
            <a:r>
              <a:rPr lang="zh-CN" altLang="en-US" sz="2000" b="1" dirty="0"/>
              <a:t>、</a:t>
            </a:r>
            <a:r>
              <a:rPr lang="en-US" altLang="zh-CN" sz="2000" b="1" dirty="0"/>
              <a:t>S</a:t>
            </a:r>
            <a:r>
              <a:rPr lang="en-US" altLang="zh-CN" sz="2000" b="1" baseline="-20000" dirty="0"/>
              <a:t>SLR(1)</a:t>
            </a:r>
            <a:r>
              <a:rPr lang="zh-CN" altLang="en-US" sz="2000" b="1" dirty="0"/>
              <a:t>、</a:t>
            </a:r>
            <a:r>
              <a:rPr lang="en-US" altLang="zh-CN" sz="2000" b="1" dirty="0"/>
              <a:t>S</a:t>
            </a:r>
            <a:r>
              <a:rPr lang="en-US" altLang="zh-CN" sz="2000" b="1" baseline="-20000" dirty="0"/>
              <a:t>LALR(1)</a:t>
            </a:r>
            <a:r>
              <a:rPr lang="zh-CN" altLang="en-US" sz="2000" b="1" dirty="0"/>
              <a:t>和</a:t>
            </a:r>
            <a:r>
              <a:rPr lang="en-US" altLang="zh-CN" sz="2000" b="1" dirty="0"/>
              <a:t>S</a:t>
            </a:r>
            <a:r>
              <a:rPr lang="en-US" altLang="zh-CN" sz="2000" b="1" baseline="-20000" dirty="0"/>
              <a:t>LR(1)</a:t>
            </a:r>
            <a:r>
              <a:rPr lang="zh-CN" altLang="en-US" sz="2000" b="1" dirty="0"/>
              <a:t>分别表示</a:t>
            </a:r>
            <a:r>
              <a:rPr lang="en-US" altLang="zh-CN" sz="2000" b="1" dirty="0"/>
              <a:t>LR(0)</a:t>
            </a:r>
            <a:r>
              <a:rPr lang="zh-CN" altLang="en-US" sz="2000" b="1" dirty="0"/>
              <a:t>文法集、</a:t>
            </a:r>
            <a:r>
              <a:rPr lang="en-US" altLang="zh-CN" sz="2000" b="1" dirty="0"/>
              <a:t>SLR(1) </a:t>
            </a:r>
            <a:r>
              <a:rPr lang="zh-CN" altLang="en-US" sz="2000" b="1" dirty="0"/>
              <a:t>文法集、</a:t>
            </a:r>
            <a:r>
              <a:rPr lang="en-US" altLang="zh-CN" sz="2000" b="1" dirty="0"/>
              <a:t>LALR(1) </a:t>
            </a:r>
            <a:r>
              <a:rPr lang="zh-CN" altLang="en-US" sz="2000" b="1" dirty="0"/>
              <a:t>文法集和</a:t>
            </a:r>
            <a:r>
              <a:rPr lang="en-US" altLang="zh-CN" sz="2000" b="1" dirty="0"/>
              <a:t>LR(1)</a:t>
            </a:r>
            <a:r>
              <a:rPr lang="zh-CN" altLang="en-US" sz="2000" b="1" dirty="0"/>
              <a:t>文法集，则</a:t>
            </a:r>
            <a:r>
              <a:rPr lang="en-US" altLang="zh-CN" sz="2000" b="1" dirty="0"/>
              <a:t>S</a:t>
            </a:r>
            <a:r>
              <a:rPr lang="en-US" altLang="zh-CN" sz="2000" b="1" baseline="-20000" dirty="0"/>
              <a:t>LR(0)</a:t>
            </a:r>
            <a:r>
              <a:rPr lang="en-US" altLang="zh-CN" sz="2000" b="1" dirty="0"/>
              <a:t> ⊊S</a:t>
            </a:r>
            <a:r>
              <a:rPr lang="en-US" altLang="zh-CN" sz="2000" b="1" baseline="-20000" dirty="0"/>
              <a:t>SLR(1)</a:t>
            </a:r>
            <a:r>
              <a:rPr lang="en-US" altLang="zh-CN" sz="2000" b="1" dirty="0"/>
              <a:t> ⊊S</a:t>
            </a:r>
            <a:r>
              <a:rPr lang="en-US" altLang="zh-CN" sz="2000" b="1" baseline="-20000" dirty="0"/>
              <a:t>LALR(1)</a:t>
            </a:r>
            <a:r>
              <a:rPr lang="en-US" altLang="zh-CN" sz="2000" b="1" baseline="-30000" dirty="0"/>
              <a:t> </a:t>
            </a:r>
            <a:r>
              <a:rPr lang="en-US" altLang="zh-CN" sz="2000" b="1" dirty="0"/>
              <a:t>⊊S</a:t>
            </a:r>
            <a:r>
              <a:rPr lang="en-US" altLang="zh-CN" sz="2000" b="1" baseline="-20000" dirty="0"/>
              <a:t>LR(1)</a:t>
            </a:r>
            <a:r>
              <a:rPr lang="zh-CN" altLang="en-US" sz="2000" b="1" dirty="0"/>
              <a:t>。</a:t>
            </a:r>
          </a:p>
          <a:p>
            <a:pPr algn="l">
              <a:lnSpc>
                <a:spcPct val="120000"/>
              </a:lnSpc>
              <a:spcBef>
                <a:spcPct val="40000"/>
              </a:spcBef>
            </a:pPr>
            <a:r>
              <a:rPr lang="zh-CN" altLang="en-US" sz="2000" b="1" dirty="0"/>
              <a:t>重点掌握的内容是：</a:t>
            </a:r>
          </a:p>
          <a:p>
            <a:pPr algn="l">
              <a:lnSpc>
                <a:spcPct val="120000"/>
              </a:lnSpc>
              <a:spcBef>
                <a:spcPct val="10000"/>
              </a:spcBef>
            </a:pPr>
            <a:r>
              <a:rPr lang="zh-CN" altLang="en-US" sz="2000" b="1" dirty="0"/>
              <a:t>①</a:t>
            </a:r>
            <a:r>
              <a:rPr lang="zh-CN" altLang="en-US" sz="2000" b="1" dirty="0">
                <a:solidFill>
                  <a:srgbClr val="FF0000"/>
                </a:solidFill>
              </a:rPr>
              <a:t>构造识别</a:t>
            </a:r>
            <a:r>
              <a:rPr lang="en-US" altLang="zh-CN" sz="2000" b="1" dirty="0">
                <a:solidFill>
                  <a:srgbClr val="FF0000"/>
                </a:solidFill>
              </a:rPr>
              <a:t>LR(0)</a:t>
            </a:r>
            <a:r>
              <a:rPr lang="zh-CN" altLang="en-US" sz="2000" b="1" dirty="0">
                <a:solidFill>
                  <a:srgbClr val="FF0000"/>
                </a:solidFill>
              </a:rPr>
              <a:t>活前缀</a:t>
            </a:r>
            <a:r>
              <a:rPr lang="en-US" altLang="zh-CN" sz="2000" b="1" dirty="0">
                <a:solidFill>
                  <a:srgbClr val="FF0000"/>
                </a:solidFill>
              </a:rPr>
              <a:t>DFA</a:t>
            </a:r>
            <a:r>
              <a:rPr lang="zh-CN" altLang="en-US" sz="2000" b="1" dirty="0">
                <a:solidFill>
                  <a:srgbClr val="FF0000"/>
                </a:solidFill>
              </a:rPr>
              <a:t>、构造识别</a:t>
            </a:r>
            <a:r>
              <a:rPr lang="en-US" altLang="zh-CN" sz="2000" b="1" dirty="0">
                <a:solidFill>
                  <a:srgbClr val="FF0000"/>
                </a:solidFill>
              </a:rPr>
              <a:t>LR(1)</a:t>
            </a:r>
            <a:r>
              <a:rPr lang="zh-CN" altLang="en-US" sz="2000" b="1" dirty="0">
                <a:solidFill>
                  <a:srgbClr val="FF0000"/>
                </a:solidFill>
              </a:rPr>
              <a:t>活前缀</a:t>
            </a:r>
            <a:r>
              <a:rPr lang="en-US" altLang="zh-CN" sz="2000" b="1" dirty="0">
                <a:solidFill>
                  <a:srgbClr val="FF0000"/>
                </a:solidFill>
              </a:rPr>
              <a:t>DFA</a:t>
            </a:r>
            <a:r>
              <a:rPr lang="zh-CN" altLang="en-US" sz="2000" b="1" dirty="0">
                <a:solidFill>
                  <a:srgbClr val="FF0000"/>
                </a:solidFill>
              </a:rPr>
              <a:t>和合并识别</a:t>
            </a:r>
            <a:r>
              <a:rPr lang="en-US" altLang="zh-CN" sz="2000" b="1" dirty="0">
                <a:solidFill>
                  <a:srgbClr val="FF0000"/>
                </a:solidFill>
              </a:rPr>
              <a:t>LR(1)</a:t>
            </a:r>
            <a:r>
              <a:rPr lang="zh-CN" altLang="en-US" sz="2000" b="1" dirty="0">
                <a:solidFill>
                  <a:srgbClr val="FF0000"/>
                </a:solidFill>
              </a:rPr>
              <a:t>活前缀</a:t>
            </a:r>
            <a:r>
              <a:rPr lang="en-US" altLang="zh-CN" sz="2000" b="1" dirty="0">
                <a:solidFill>
                  <a:srgbClr val="FF0000"/>
                </a:solidFill>
              </a:rPr>
              <a:t>DFA</a:t>
            </a:r>
            <a:r>
              <a:rPr lang="zh-CN" altLang="en-US" sz="2000" b="1" dirty="0">
                <a:solidFill>
                  <a:srgbClr val="FF0000"/>
                </a:solidFill>
              </a:rPr>
              <a:t>的同心项目集；</a:t>
            </a:r>
          </a:p>
          <a:p>
            <a:pPr algn="l">
              <a:lnSpc>
                <a:spcPct val="120000"/>
              </a:lnSpc>
              <a:spcBef>
                <a:spcPct val="10000"/>
              </a:spcBef>
            </a:pPr>
            <a:r>
              <a:rPr lang="zh-CN" altLang="en-US" sz="2000" b="1" dirty="0"/>
              <a:t>②</a:t>
            </a:r>
            <a:r>
              <a:rPr lang="en-US" altLang="zh-CN" sz="2000" b="1" dirty="0">
                <a:solidFill>
                  <a:srgbClr val="FF0000"/>
                </a:solidFill>
              </a:rPr>
              <a:t>LR(0)</a:t>
            </a:r>
            <a:r>
              <a:rPr lang="zh-CN" altLang="en-US" sz="2000" b="1" dirty="0">
                <a:solidFill>
                  <a:srgbClr val="FF0000"/>
                </a:solidFill>
              </a:rPr>
              <a:t>、</a:t>
            </a:r>
            <a:r>
              <a:rPr lang="en-US" altLang="zh-CN" sz="2000" b="1" dirty="0">
                <a:solidFill>
                  <a:srgbClr val="FF0000"/>
                </a:solidFill>
              </a:rPr>
              <a:t>SLR(1)</a:t>
            </a:r>
            <a:r>
              <a:rPr lang="zh-CN" altLang="en-US" sz="2000" b="1" dirty="0">
                <a:solidFill>
                  <a:srgbClr val="FF0000"/>
                </a:solidFill>
              </a:rPr>
              <a:t>、</a:t>
            </a:r>
            <a:r>
              <a:rPr lang="en-US" altLang="zh-CN" sz="2000" b="1" dirty="0">
                <a:solidFill>
                  <a:srgbClr val="FF0000"/>
                </a:solidFill>
              </a:rPr>
              <a:t>LR(1)</a:t>
            </a:r>
            <a:r>
              <a:rPr lang="zh-CN" altLang="en-US" sz="2000" b="1" dirty="0">
                <a:solidFill>
                  <a:srgbClr val="FF0000"/>
                </a:solidFill>
              </a:rPr>
              <a:t>和</a:t>
            </a:r>
            <a:r>
              <a:rPr lang="en-US" altLang="zh-CN" sz="2000" b="1" dirty="0">
                <a:solidFill>
                  <a:srgbClr val="FF0000"/>
                </a:solidFill>
              </a:rPr>
              <a:t>LALR(1)</a:t>
            </a:r>
            <a:r>
              <a:rPr lang="zh-CN" altLang="en-US" sz="2000" b="1" dirty="0">
                <a:solidFill>
                  <a:srgbClr val="FF0000"/>
                </a:solidFill>
              </a:rPr>
              <a:t>文法判别；</a:t>
            </a:r>
          </a:p>
          <a:p>
            <a:pPr algn="l">
              <a:lnSpc>
                <a:spcPct val="120000"/>
              </a:lnSpc>
              <a:spcBef>
                <a:spcPct val="10000"/>
              </a:spcBef>
            </a:pPr>
            <a:r>
              <a:rPr lang="zh-CN" altLang="en-US" sz="2000" b="1" dirty="0">
                <a:solidFill>
                  <a:srgbClr val="FF0000"/>
                </a:solidFill>
              </a:rPr>
              <a:t>③</a:t>
            </a:r>
            <a:r>
              <a:rPr lang="en-US" altLang="zh-CN" sz="2000" b="1" dirty="0">
                <a:solidFill>
                  <a:srgbClr val="FF0000"/>
                </a:solidFill>
              </a:rPr>
              <a:t>LR(0)</a:t>
            </a:r>
            <a:r>
              <a:rPr lang="zh-CN" altLang="en-US" sz="2000" b="1" dirty="0">
                <a:solidFill>
                  <a:srgbClr val="FF0000"/>
                </a:solidFill>
              </a:rPr>
              <a:t>、</a:t>
            </a:r>
            <a:r>
              <a:rPr lang="en-US" altLang="zh-CN" sz="2000" b="1" dirty="0">
                <a:solidFill>
                  <a:srgbClr val="FF0000"/>
                </a:solidFill>
              </a:rPr>
              <a:t>SLR(1)</a:t>
            </a:r>
            <a:r>
              <a:rPr lang="zh-CN" altLang="en-US" sz="2000" b="1" dirty="0">
                <a:solidFill>
                  <a:srgbClr val="FF0000"/>
                </a:solidFill>
              </a:rPr>
              <a:t>、</a:t>
            </a:r>
            <a:r>
              <a:rPr lang="en-US" altLang="zh-CN" sz="2000" b="1" dirty="0">
                <a:solidFill>
                  <a:srgbClr val="FF0000"/>
                </a:solidFill>
              </a:rPr>
              <a:t>LR(1)</a:t>
            </a:r>
            <a:r>
              <a:rPr lang="zh-CN" altLang="en-US" sz="2000" b="1" dirty="0">
                <a:solidFill>
                  <a:srgbClr val="FF0000"/>
                </a:solidFill>
              </a:rPr>
              <a:t>和</a:t>
            </a:r>
            <a:r>
              <a:rPr lang="en-US" altLang="zh-CN" sz="2000" b="1" dirty="0">
                <a:solidFill>
                  <a:srgbClr val="FF0000"/>
                </a:solidFill>
              </a:rPr>
              <a:t>LALR(1)</a:t>
            </a:r>
            <a:r>
              <a:rPr lang="zh-CN" altLang="en-US" sz="2000" b="1" smtClean="0">
                <a:solidFill>
                  <a:srgbClr val="FF0000"/>
                </a:solidFill>
              </a:rPr>
              <a:t>文法分析</a:t>
            </a:r>
            <a:r>
              <a:rPr lang="zh-CN" altLang="en-US" sz="2000" b="1" dirty="0">
                <a:solidFill>
                  <a:srgbClr val="FF0000"/>
                </a:solidFill>
              </a:rPr>
              <a:t>表；</a:t>
            </a:r>
          </a:p>
          <a:p>
            <a:pPr algn="l">
              <a:lnSpc>
                <a:spcPct val="120000"/>
              </a:lnSpc>
              <a:spcBef>
                <a:spcPct val="10000"/>
              </a:spcBef>
            </a:pPr>
            <a:r>
              <a:rPr lang="zh-CN" altLang="en-US" sz="2000" b="1" dirty="0">
                <a:solidFill>
                  <a:srgbClr val="FF0000"/>
                </a:solidFill>
              </a:rPr>
              <a:t>④</a:t>
            </a:r>
            <a:r>
              <a:rPr lang="en-US" altLang="zh-CN" sz="2000" b="1" dirty="0">
                <a:solidFill>
                  <a:srgbClr val="FF0000"/>
                </a:solidFill>
              </a:rPr>
              <a:t>LR</a:t>
            </a:r>
            <a:r>
              <a:rPr lang="zh-CN" altLang="en-US" sz="2000" b="1" dirty="0">
                <a:solidFill>
                  <a:srgbClr val="FF0000"/>
                </a:solidFill>
              </a:rPr>
              <a:t>分析算法。 </a:t>
            </a:r>
          </a:p>
        </p:txBody>
      </p:sp>
    </p:spTree>
    <p:extLst>
      <p:ext uri="{BB962C8B-B14F-4D97-AF65-F5344CB8AC3E}">
        <p14:creationId xmlns:p14="http://schemas.microsoft.com/office/powerpoint/2010/main" val="2874696352"/>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53B6467D-E986-47DE-BE5C-F4B8C8E8A245}" type="slidenum">
              <a:rPr lang="en-US" altLang="zh-CN"/>
              <a:pPr/>
              <a:t>6</a:t>
            </a:fld>
            <a:endParaRPr lang="en-US" altLang="zh-CN"/>
          </a:p>
        </p:txBody>
      </p:sp>
      <p:sp>
        <p:nvSpPr>
          <p:cNvPr id="34818" name="Text Box 1026"/>
          <p:cNvSpPr txBox="1">
            <a:spLocks noChangeArrowheads="1"/>
          </p:cNvSpPr>
          <p:nvPr/>
        </p:nvSpPr>
        <p:spPr bwMode="auto">
          <a:xfrm>
            <a:off x="346075" y="685800"/>
            <a:ext cx="5486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36600" indent="-736600">
              <a:defRPr kumimoji="1" sz="2400">
                <a:solidFill>
                  <a:schemeClr val="tx1"/>
                </a:solidFill>
                <a:latin typeface="Times New Roman" pitchFamily="18" charset="0"/>
                <a:ea typeface="宋体" pitchFamily="2" charset="-122"/>
              </a:defRPr>
            </a:lvl1pPr>
            <a:lvl2pPr marL="88900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20000"/>
              </a:lnSpc>
              <a:spcBef>
                <a:spcPct val="50000"/>
              </a:spcBef>
              <a:defRPr/>
            </a:pPr>
            <a:r>
              <a:rPr lang="zh-CN" altLang="en-US" sz="2000" b="1" dirty="0" smtClean="0"/>
              <a:t>例</a:t>
            </a:r>
            <a:r>
              <a:rPr lang="en-US" altLang="zh-CN" sz="2000" b="1" dirty="0" smtClean="0"/>
              <a:t>6.1 </a:t>
            </a:r>
            <a:r>
              <a:rPr lang="zh-CN" altLang="en-US" sz="2000" b="1" dirty="0" smtClean="0"/>
              <a:t>设文法</a:t>
            </a:r>
            <a:r>
              <a:rPr lang="en-US" altLang="zh-CN" sz="2000" b="1" dirty="0" smtClean="0"/>
              <a:t>G[S]</a:t>
            </a:r>
            <a:r>
              <a:rPr lang="zh-CN" altLang="en-US" sz="2000" b="1" dirty="0" smtClean="0"/>
              <a:t>定义如右，并已知分析表</a:t>
            </a:r>
            <a:r>
              <a:rPr lang="en-US" altLang="zh-CN" sz="2000" b="1" dirty="0" smtClean="0"/>
              <a:t>M</a:t>
            </a:r>
            <a:r>
              <a:rPr lang="zh-CN" altLang="en-US" sz="2000" b="1" dirty="0" smtClean="0"/>
              <a:t>见表</a:t>
            </a:r>
            <a:r>
              <a:rPr lang="en-US" altLang="zh-CN" sz="2000" b="1" dirty="0" smtClean="0"/>
              <a:t>6.1</a:t>
            </a:r>
            <a:r>
              <a:rPr lang="zh-CN" altLang="en-US" sz="2000" b="1" dirty="0" smtClean="0"/>
              <a:t>，其中表中空白出表示</a:t>
            </a:r>
            <a:r>
              <a:rPr lang="en-US" altLang="zh-CN" sz="2000" b="1" dirty="0" smtClean="0"/>
              <a:t>e </a:t>
            </a:r>
            <a:r>
              <a:rPr lang="en-US" altLang="zh-CN" sz="2000" b="1" baseline="-30000" dirty="0" smtClean="0"/>
              <a:t>k</a:t>
            </a:r>
            <a:r>
              <a:rPr lang="zh-CN" altLang="en-US" sz="2000" b="1" dirty="0" smtClean="0"/>
              <a:t>。试给出输入串</a:t>
            </a:r>
            <a:r>
              <a:rPr lang="en-US" altLang="zh-CN" sz="2000" b="1" dirty="0" err="1" smtClean="0"/>
              <a:t>abbcde</a:t>
            </a:r>
            <a:r>
              <a:rPr lang="zh-CN" altLang="en-US" sz="2000" b="1" dirty="0" smtClean="0"/>
              <a:t>的</a:t>
            </a:r>
            <a:r>
              <a:rPr lang="en-US" altLang="zh-CN" sz="2000" b="1" dirty="0" smtClean="0">
                <a:hlinkClick r:id="rId2"/>
              </a:rPr>
              <a:t>LR</a:t>
            </a:r>
            <a:r>
              <a:rPr lang="zh-CN" altLang="en-US" sz="2000" b="1" dirty="0" smtClean="0">
                <a:hlinkClick r:id="rId2"/>
              </a:rPr>
              <a:t>分析过程</a:t>
            </a:r>
            <a:r>
              <a:rPr lang="zh-CN" altLang="en-US" sz="2000" b="1" dirty="0" smtClean="0"/>
              <a:t>。 </a:t>
            </a:r>
          </a:p>
        </p:txBody>
      </p:sp>
      <p:sp>
        <p:nvSpPr>
          <p:cNvPr id="10244" name="Rectangle 1038"/>
          <p:cNvSpPr>
            <a:spLocks noChangeArrowheads="1"/>
          </p:cNvSpPr>
          <p:nvPr/>
        </p:nvSpPr>
        <p:spPr bwMode="auto">
          <a:xfrm>
            <a:off x="8583613" y="-304800"/>
            <a:ext cx="61595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900" b="1">
                <a:latin typeface="Times New Roman" pitchFamily="18" charset="0"/>
              </a:rPr>
              <a:t>V</a:t>
            </a:r>
            <a:r>
              <a:rPr lang="en-US" altLang="zh-CN" sz="900" b="1" baseline="-30000">
                <a:latin typeface="Times New Roman" pitchFamily="18" charset="0"/>
              </a:rPr>
              <a:t>T</a:t>
            </a:r>
            <a:r>
              <a:rPr lang="en-US" altLang="zh-CN" sz="900" b="1">
                <a:latin typeface="Times New Roman" pitchFamily="18" charset="0"/>
              </a:rPr>
              <a:t>∪</a:t>
            </a:r>
            <a:r>
              <a:rPr lang="en-US" altLang="zh-CN" sz="900" b="1"/>
              <a:t>V</a:t>
            </a:r>
            <a:r>
              <a:rPr lang="en-US" altLang="zh-CN" sz="900" b="1" baseline="-30000">
                <a:latin typeface="Times New Roman" pitchFamily="18" charset="0"/>
              </a:rPr>
              <a:t>N</a:t>
            </a:r>
            <a:endParaRPr lang="en-US" altLang="zh-CN" sz="1000">
              <a:latin typeface="Times New Roman" pitchFamily="18" charset="0"/>
            </a:endParaRPr>
          </a:p>
          <a:p>
            <a:endParaRPr lang="en-US" altLang="zh-CN">
              <a:latin typeface="Times New Roman" pitchFamily="18" charset="0"/>
            </a:endParaRPr>
          </a:p>
        </p:txBody>
      </p:sp>
      <p:sp>
        <p:nvSpPr>
          <p:cNvPr id="10245" name="Text Box 1387"/>
          <p:cNvSpPr txBox="1">
            <a:spLocks noChangeArrowheads="1"/>
          </p:cNvSpPr>
          <p:nvPr/>
        </p:nvSpPr>
        <p:spPr bwMode="auto">
          <a:xfrm>
            <a:off x="5756275" y="762000"/>
            <a:ext cx="2819400" cy="1200150"/>
          </a:xfrm>
          <a:prstGeom prst="rect">
            <a:avLst/>
          </a:prstGeom>
          <a:noFill/>
          <a:ln w="952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pPr>
            <a:r>
              <a:rPr lang="en-US" altLang="zh-CN" sz="2000" b="1">
                <a:latin typeface="Times New Roman" pitchFamily="18" charset="0"/>
              </a:rPr>
              <a:t>G[S]</a:t>
            </a:r>
            <a:r>
              <a:rPr lang="zh-CN" altLang="en-US" sz="2000" b="1">
                <a:latin typeface="Times New Roman" pitchFamily="18" charset="0"/>
              </a:rPr>
              <a:t>：⑴ </a:t>
            </a:r>
            <a:r>
              <a:rPr lang="en-US" altLang="zh-CN" sz="2000" b="1">
                <a:latin typeface="Times New Roman" pitchFamily="18" charset="0"/>
              </a:rPr>
              <a:t>S→aAcBe</a:t>
            </a:r>
          </a:p>
          <a:p>
            <a:pPr algn="just">
              <a:lnSpc>
                <a:spcPct val="90000"/>
              </a:lnSpc>
            </a:pPr>
            <a:r>
              <a:rPr lang="en-US" altLang="zh-CN" sz="2000" b="1">
                <a:latin typeface="Times New Roman" pitchFamily="18" charset="0"/>
              </a:rPr>
              <a:t>            ⑵ A→b</a:t>
            </a:r>
          </a:p>
          <a:p>
            <a:pPr algn="just">
              <a:lnSpc>
                <a:spcPct val="90000"/>
              </a:lnSpc>
            </a:pPr>
            <a:r>
              <a:rPr lang="en-US" altLang="zh-CN" sz="2000" b="1">
                <a:latin typeface="Times New Roman" pitchFamily="18" charset="0"/>
              </a:rPr>
              <a:t>            ⑶ A→Ab</a:t>
            </a:r>
          </a:p>
          <a:p>
            <a:pPr algn="just">
              <a:lnSpc>
                <a:spcPct val="90000"/>
              </a:lnSpc>
            </a:pPr>
            <a:r>
              <a:rPr lang="en-US" altLang="zh-CN" sz="2000" b="1">
                <a:latin typeface="Times New Roman" pitchFamily="18" charset="0"/>
              </a:rPr>
              <a:t>            ⑷ B→d</a:t>
            </a:r>
          </a:p>
        </p:txBody>
      </p:sp>
      <p:sp>
        <p:nvSpPr>
          <p:cNvPr id="10246" name="Text Box 1388"/>
          <p:cNvSpPr txBox="1">
            <a:spLocks noChangeArrowheads="1"/>
          </p:cNvSpPr>
          <p:nvPr/>
        </p:nvSpPr>
        <p:spPr bwMode="auto">
          <a:xfrm flipH="1">
            <a:off x="8480425" y="5999163"/>
            <a:ext cx="5111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1000" u="sng">
                <a:hlinkClick r:id="rId3" action="ppaction://hlinksldjump"/>
              </a:rPr>
              <a:t>目录</a:t>
            </a:r>
            <a:endParaRPr lang="zh-CN" altLang="en-US" sz="1000" u="sng"/>
          </a:p>
        </p:txBody>
      </p:sp>
      <p:pic>
        <p:nvPicPr>
          <p:cNvPr id="10247" name="Picture 1389" descr="表7_1文法G[S]LR分析表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066925"/>
            <a:ext cx="810577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685800" y="2828925"/>
            <a:ext cx="5638800" cy="3267075"/>
          </a:xfrm>
          <a:prstGeom prst="rect">
            <a:avLst/>
          </a:prstGeom>
          <a:solidFill>
            <a:srgbClr val="993366">
              <a:alpha val="42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9" name="圆角矩形 8"/>
          <p:cNvSpPr/>
          <p:nvPr/>
        </p:nvSpPr>
        <p:spPr bwMode="auto">
          <a:xfrm>
            <a:off x="6324599" y="2745694"/>
            <a:ext cx="2314575" cy="3424238"/>
          </a:xfrm>
          <a:prstGeom prst="roundRect">
            <a:avLst/>
          </a:prstGeom>
          <a:solidFill>
            <a:srgbClr val="FFFF00">
              <a:alpha val="44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3A2E6F82-7F42-4C66-B556-43B1740CA4B4}" type="slidenum">
              <a:rPr lang="en-US" altLang="zh-CN"/>
              <a:pPr/>
              <a:t>7</a:t>
            </a:fld>
            <a:endParaRPr lang="en-US" altLang="zh-CN"/>
          </a:p>
        </p:txBody>
      </p:sp>
      <p:sp>
        <p:nvSpPr>
          <p:cNvPr id="11268" name="Rectangle 2070"/>
          <p:cNvSpPr>
            <a:spLocks noGrp="1" noChangeArrowheads="1"/>
          </p:cNvSpPr>
          <p:nvPr>
            <p:ph type="title"/>
          </p:nvPr>
        </p:nvSpPr>
        <p:spPr bwMode="auto">
          <a:xfrm>
            <a:off x="747713" y="381000"/>
            <a:ext cx="296386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b="1" dirty="0" smtClean="0">
                <a:latin typeface="Times New Roman" pitchFamily="18" charset="0"/>
                <a:ea typeface="黑体" pitchFamily="49" charset="-122"/>
              </a:rPr>
              <a:t>6.2  LR(0)</a:t>
            </a:r>
            <a:r>
              <a:rPr lang="zh-CN" altLang="en-US" sz="2800" b="1" dirty="0" smtClean="0">
                <a:latin typeface="Times New Roman" pitchFamily="18" charset="0"/>
                <a:ea typeface="黑体" pitchFamily="49" charset="-122"/>
              </a:rPr>
              <a:t>分析</a:t>
            </a:r>
          </a:p>
        </p:txBody>
      </p:sp>
      <p:sp>
        <p:nvSpPr>
          <p:cNvPr id="11269" name="Text Box 2078"/>
          <p:cNvSpPr txBox="1">
            <a:spLocks noChangeArrowheads="1"/>
          </p:cNvSpPr>
          <p:nvPr/>
        </p:nvSpPr>
        <p:spPr bwMode="auto">
          <a:xfrm>
            <a:off x="719138" y="1027113"/>
            <a:ext cx="457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spcBef>
                <a:spcPct val="50000"/>
              </a:spcBef>
            </a:pPr>
            <a:r>
              <a:rPr lang="en-US" altLang="zh-CN" sz="2000" b="1" dirty="0" smtClean="0">
                <a:solidFill>
                  <a:srgbClr val="CC0099"/>
                </a:solidFill>
                <a:latin typeface="Times New Roman" pitchFamily="18" charset="0"/>
                <a:ea typeface="黑体" pitchFamily="49" charset="-122"/>
              </a:rPr>
              <a:t>6.2.1  </a:t>
            </a:r>
            <a:r>
              <a:rPr lang="zh-CN" altLang="en-US" sz="2000" b="1" dirty="0">
                <a:solidFill>
                  <a:srgbClr val="CC0099"/>
                </a:solidFill>
                <a:latin typeface="Times New Roman" pitchFamily="18" charset="0"/>
                <a:ea typeface="黑体" pitchFamily="49" charset="-122"/>
              </a:rPr>
              <a:t>可归前缀和活前缀</a:t>
            </a:r>
          </a:p>
        </p:txBody>
      </p:sp>
      <p:sp>
        <p:nvSpPr>
          <p:cNvPr id="24611" name="Text Box 2083"/>
          <p:cNvSpPr txBox="1">
            <a:spLocks noChangeArrowheads="1"/>
          </p:cNvSpPr>
          <p:nvPr/>
        </p:nvSpPr>
        <p:spPr bwMode="auto">
          <a:xfrm>
            <a:off x="755650" y="1463675"/>
            <a:ext cx="78486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pitchFamily="18" charset="0"/>
                <a:ea typeface="宋体" pitchFamily="2" charset="-122"/>
              </a:defRPr>
            </a:lvl1pPr>
            <a:lvl2pPr marL="59690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30000"/>
              </a:lnSpc>
              <a:spcBef>
                <a:spcPct val="30000"/>
              </a:spcBef>
              <a:defRPr/>
            </a:pPr>
            <a:r>
              <a:rPr lang="zh-CN" altLang="en-US" sz="2000" b="1" dirty="0" smtClean="0"/>
              <a:t>以例</a:t>
            </a:r>
            <a:r>
              <a:rPr lang="en-US" altLang="zh-CN" sz="2000" b="1" dirty="0" smtClean="0"/>
              <a:t>6.1</a:t>
            </a:r>
            <a:r>
              <a:rPr lang="zh-CN" altLang="en-US" sz="2000" b="1" dirty="0" smtClean="0"/>
              <a:t>定义文法</a:t>
            </a:r>
            <a:r>
              <a:rPr lang="en-US" altLang="zh-CN" sz="2000" b="1" dirty="0" smtClean="0"/>
              <a:t>G[S]</a:t>
            </a:r>
            <a:r>
              <a:rPr lang="zh-CN" altLang="en-US" sz="2000" b="1" dirty="0" smtClean="0"/>
              <a:t>为例，讨论</a:t>
            </a:r>
            <a:r>
              <a:rPr lang="en-US" altLang="zh-CN" sz="2000" b="1" dirty="0" smtClean="0"/>
              <a:t>LR</a:t>
            </a:r>
            <a:r>
              <a:rPr lang="zh-CN" altLang="en-US" sz="2000" b="1" dirty="0" smtClean="0"/>
              <a:t>分析法的基本原理，同时将提出可归前缀和活前缀重要概念。</a:t>
            </a:r>
          </a:p>
        </p:txBody>
      </p:sp>
      <p:sp>
        <p:nvSpPr>
          <p:cNvPr id="11272" name="Text Box 2088"/>
          <p:cNvSpPr txBox="1">
            <a:spLocks noChangeArrowheads="1"/>
          </p:cNvSpPr>
          <p:nvPr/>
        </p:nvSpPr>
        <p:spPr bwMode="auto">
          <a:xfrm>
            <a:off x="1219201" y="2514600"/>
            <a:ext cx="3460750" cy="1200150"/>
          </a:xfrm>
          <a:prstGeom prst="rect">
            <a:avLst/>
          </a:prstGeom>
          <a:noFill/>
          <a:ln w="952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90000"/>
              </a:lnSpc>
            </a:pPr>
            <a:r>
              <a:rPr lang="en-US" altLang="zh-CN" sz="2000" b="1" dirty="0">
                <a:latin typeface="Times New Roman" pitchFamily="18" charset="0"/>
              </a:rPr>
              <a:t>G[S]</a:t>
            </a:r>
            <a:r>
              <a:rPr lang="zh-CN" altLang="en-US" sz="2000" b="1" dirty="0">
                <a:latin typeface="Times New Roman" pitchFamily="18" charset="0"/>
              </a:rPr>
              <a:t>：⑴  </a:t>
            </a:r>
            <a:r>
              <a:rPr lang="en-US" altLang="zh-CN" sz="2000" b="1" dirty="0" err="1">
                <a:latin typeface="Times New Roman" pitchFamily="18" charset="0"/>
              </a:rPr>
              <a:t>S→aAcBe</a:t>
            </a:r>
            <a:endParaRPr lang="en-US" altLang="zh-CN" sz="2000" b="1" dirty="0">
              <a:latin typeface="Times New Roman" pitchFamily="18" charset="0"/>
            </a:endParaRPr>
          </a:p>
          <a:p>
            <a:pPr algn="l">
              <a:lnSpc>
                <a:spcPct val="90000"/>
              </a:lnSpc>
            </a:pPr>
            <a:r>
              <a:rPr lang="en-US" altLang="zh-CN" sz="2000" b="1" dirty="0">
                <a:latin typeface="Times New Roman" pitchFamily="18" charset="0"/>
              </a:rPr>
              <a:t>            ⑵  </a:t>
            </a:r>
            <a:r>
              <a:rPr lang="en-US" altLang="zh-CN" sz="2000" b="1" dirty="0" err="1">
                <a:latin typeface="Times New Roman" pitchFamily="18" charset="0"/>
              </a:rPr>
              <a:t>A→b</a:t>
            </a:r>
            <a:endParaRPr lang="en-US" altLang="zh-CN" sz="2000" b="1" dirty="0">
              <a:latin typeface="Times New Roman" pitchFamily="18" charset="0"/>
            </a:endParaRPr>
          </a:p>
          <a:p>
            <a:pPr algn="l">
              <a:lnSpc>
                <a:spcPct val="90000"/>
              </a:lnSpc>
            </a:pPr>
            <a:r>
              <a:rPr lang="en-US" altLang="zh-CN" sz="2000" b="1" dirty="0">
                <a:latin typeface="Times New Roman" pitchFamily="18" charset="0"/>
              </a:rPr>
              <a:t>            ⑶  </a:t>
            </a:r>
            <a:r>
              <a:rPr lang="en-US" altLang="zh-CN" sz="2000" b="1" dirty="0" err="1">
                <a:latin typeface="Times New Roman" pitchFamily="18" charset="0"/>
              </a:rPr>
              <a:t>A→Ab</a:t>
            </a:r>
            <a:endParaRPr lang="en-US" altLang="zh-CN" sz="2000" b="1" dirty="0">
              <a:latin typeface="Times New Roman" pitchFamily="18" charset="0"/>
            </a:endParaRPr>
          </a:p>
          <a:p>
            <a:pPr algn="l">
              <a:lnSpc>
                <a:spcPct val="90000"/>
              </a:lnSpc>
            </a:pPr>
            <a:r>
              <a:rPr lang="en-US" altLang="zh-CN" sz="2000" b="1" dirty="0">
                <a:latin typeface="Times New Roman" pitchFamily="18" charset="0"/>
              </a:rPr>
              <a:t>            ⑷  </a:t>
            </a:r>
            <a:r>
              <a:rPr lang="en-US" altLang="zh-CN" sz="2000" b="1" dirty="0" err="1">
                <a:latin typeface="Times New Roman" pitchFamily="18" charset="0"/>
              </a:rPr>
              <a:t>B→d</a:t>
            </a:r>
            <a:endParaRPr lang="en-US" altLang="zh-CN" sz="2000" b="1" dirty="0">
              <a:latin typeface="Times New Roman" pitchFamily="18" charset="0"/>
            </a:endParaRPr>
          </a:p>
        </p:txBody>
      </p:sp>
      <p:sp>
        <p:nvSpPr>
          <p:cNvPr id="24617" name="Text Box 2089"/>
          <p:cNvSpPr txBox="1">
            <a:spLocks noChangeArrowheads="1"/>
          </p:cNvSpPr>
          <p:nvPr/>
        </p:nvSpPr>
        <p:spPr bwMode="auto">
          <a:xfrm>
            <a:off x="4975225" y="2492376"/>
            <a:ext cx="3168650" cy="1200150"/>
          </a:xfrm>
          <a:prstGeom prst="rect">
            <a:avLst/>
          </a:prstGeom>
          <a:noFill/>
          <a:ln w="952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90000"/>
              </a:lnSpc>
            </a:pPr>
            <a:r>
              <a:rPr lang="en-US" altLang="zh-CN" sz="2000" b="1" dirty="0">
                <a:latin typeface="Times New Roman" pitchFamily="18" charset="0"/>
              </a:rPr>
              <a:t>G[S]</a:t>
            </a:r>
            <a:r>
              <a:rPr lang="zh-CN" altLang="en-US" sz="2000" b="1" dirty="0">
                <a:latin typeface="Times New Roman" pitchFamily="18" charset="0"/>
              </a:rPr>
              <a:t>：⑴  </a:t>
            </a:r>
            <a:r>
              <a:rPr lang="en-US" altLang="zh-CN" sz="2000" b="1" dirty="0" err="1">
                <a:latin typeface="Times New Roman" pitchFamily="18" charset="0"/>
              </a:rPr>
              <a:t>S→aAcBe</a:t>
            </a:r>
            <a:r>
              <a:rPr lang="en-US" altLang="zh-CN" sz="2000" b="1" dirty="0" smtClean="0">
                <a:solidFill>
                  <a:srgbClr val="FF3300"/>
                </a:solidFill>
              </a:rPr>
              <a:t>[ </a:t>
            </a:r>
            <a:r>
              <a:rPr lang="en-US" altLang="zh-CN" sz="2000" b="1" dirty="0" smtClean="0">
                <a:solidFill>
                  <a:srgbClr val="FF3300"/>
                </a:solidFill>
                <a:latin typeface="Times New Roman" pitchFamily="18" charset="0"/>
              </a:rPr>
              <a:t>1</a:t>
            </a:r>
            <a:r>
              <a:rPr lang="en-US" altLang="zh-CN" sz="2000" b="1" dirty="0">
                <a:solidFill>
                  <a:srgbClr val="FF3300"/>
                </a:solidFill>
              </a:rPr>
              <a:t>]</a:t>
            </a:r>
          </a:p>
          <a:p>
            <a:pPr algn="l">
              <a:lnSpc>
                <a:spcPct val="90000"/>
              </a:lnSpc>
            </a:pPr>
            <a:r>
              <a:rPr lang="en-US" altLang="zh-CN" sz="2000" b="1" dirty="0">
                <a:latin typeface="Times New Roman" pitchFamily="18" charset="0"/>
              </a:rPr>
              <a:t>            ⑵  </a:t>
            </a:r>
            <a:r>
              <a:rPr lang="en-US" altLang="zh-CN" sz="2000" b="1" dirty="0" err="1">
                <a:latin typeface="Times New Roman" pitchFamily="18" charset="0"/>
              </a:rPr>
              <a:t>A→b</a:t>
            </a:r>
            <a:r>
              <a:rPr lang="en-US" altLang="zh-CN" sz="2000" b="1" dirty="0">
                <a:solidFill>
                  <a:srgbClr val="FF3300"/>
                </a:solidFill>
              </a:rPr>
              <a:t>[</a:t>
            </a:r>
            <a:r>
              <a:rPr lang="en-US" altLang="zh-CN" sz="2000" b="1" dirty="0">
                <a:solidFill>
                  <a:srgbClr val="FF3300"/>
                </a:solidFill>
                <a:latin typeface="Times New Roman" pitchFamily="18" charset="0"/>
              </a:rPr>
              <a:t>2</a:t>
            </a:r>
            <a:r>
              <a:rPr lang="en-US" altLang="zh-CN" sz="2000" b="1" dirty="0">
                <a:solidFill>
                  <a:srgbClr val="FF3300"/>
                </a:solidFill>
              </a:rPr>
              <a:t>]</a:t>
            </a:r>
          </a:p>
          <a:p>
            <a:pPr algn="l">
              <a:lnSpc>
                <a:spcPct val="90000"/>
              </a:lnSpc>
            </a:pPr>
            <a:r>
              <a:rPr lang="en-US" altLang="zh-CN" sz="2000" b="1" dirty="0">
                <a:latin typeface="Times New Roman" pitchFamily="18" charset="0"/>
              </a:rPr>
              <a:t>            ⑶  </a:t>
            </a:r>
            <a:r>
              <a:rPr lang="en-US" altLang="zh-CN" sz="2000" b="1" dirty="0" err="1">
                <a:latin typeface="Times New Roman" pitchFamily="18" charset="0"/>
              </a:rPr>
              <a:t>A→Ab</a:t>
            </a:r>
            <a:r>
              <a:rPr lang="en-US" altLang="zh-CN" sz="2000" b="1" dirty="0">
                <a:solidFill>
                  <a:srgbClr val="FF3300"/>
                </a:solidFill>
              </a:rPr>
              <a:t>[</a:t>
            </a:r>
            <a:r>
              <a:rPr lang="en-US" altLang="zh-CN" sz="2000" b="1" dirty="0">
                <a:solidFill>
                  <a:srgbClr val="FF3300"/>
                </a:solidFill>
                <a:latin typeface="Times New Roman" pitchFamily="18" charset="0"/>
              </a:rPr>
              <a:t>3</a:t>
            </a:r>
            <a:r>
              <a:rPr lang="en-US" altLang="zh-CN" sz="2000" b="1" dirty="0">
                <a:solidFill>
                  <a:srgbClr val="FF3300"/>
                </a:solidFill>
              </a:rPr>
              <a:t>]</a:t>
            </a:r>
          </a:p>
          <a:p>
            <a:pPr algn="l">
              <a:lnSpc>
                <a:spcPct val="90000"/>
              </a:lnSpc>
            </a:pPr>
            <a:r>
              <a:rPr lang="en-US" altLang="zh-CN" sz="2000" b="1" dirty="0">
                <a:latin typeface="Times New Roman" pitchFamily="18" charset="0"/>
              </a:rPr>
              <a:t>            ⑷  </a:t>
            </a:r>
            <a:r>
              <a:rPr lang="en-US" altLang="zh-CN" sz="2000" b="1" dirty="0" err="1">
                <a:latin typeface="Times New Roman" pitchFamily="18" charset="0"/>
              </a:rPr>
              <a:t>B→d</a:t>
            </a:r>
            <a:r>
              <a:rPr lang="en-US" altLang="zh-CN" sz="2000" b="1" dirty="0">
                <a:solidFill>
                  <a:srgbClr val="FF3300"/>
                </a:solidFill>
              </a:rPr>
              <a:t>[</a:t>
            </a:r>
            <a:r>
              <a:rPr lang="en-US" altLang="zh-CN" sz="2000" b="1" dirty="0">
                <a:solidFill>
                  <a:srgbClr val="FF3300"/>
                </a:solidFill>
                <a:latin typeface="Times New Roman" pitchFamily="18" charset="0"/>
              </a:rPr>
              <a:t>4</a:t>
            </a:r>
            <a:r>
              <a:rPr lang="en-US" altLang="zh-CN" sz="2000" b="1" dirty="0">
                <a:solidFill>
                  <a:srgbClr val="FF3300"/>
                </a:solidFill>
              </a:rPr>
              <a:t>]</a:t>
            </a:r>
          </a:p>
        </p:txBody>
      </p:sp>
      <p:sp>
        <p:nvSpPr>
          <p:cNvPr id="24618" name="Text Box 2090"/>
          <p:cNvSpPr txBox="1">
            <a:spLocks noChangeArrowheads="1"/>
          </p:cNvSpPr>
          <p:nvPr/>
        </p:nvSpPr>
        <p:spPr bwMode="auto">
          <a:xfrm>
            <a:off x="674688" y="3886200"/>
            <a:ext cx="806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dirty="0" err="1">
                <a:solidFill>
                  <a:srgbClr val="000066"/>
                </a:solidFill>
                <a:effectLst>
                  <a:outerShdw blurRad="38100" dist="38100" dir="2700000" algn="tl">
                    <a:srgbClr val="C0C0C0"/>
                  </a:outerShdw>
                </a:effectLst>
              </a:rPr>
              <a:t>S</a:t>
            </a:r>
            <a:r>
              <a:rPr lang="en-US" altLang="zh-CN" sz="2000" b="1" dirty="0" err="1">
                <a:solidFill>
                  <a:srgbClr val="000066"/>
                </a:solidFill>
                <a:effectLst>
                  <a:outerShdw blurRad="38100" dist="38100" dir="2700000" algn="tl">
                    <a:srgbClr val="C0C0C0"/>
                  </a:outerShdw>
                </a:effectLst>
                <a:sym typeface="Symbol" pitchFamily="18" charset="2"/>
              </a:rPr>
              <a:t></a:t>
            </a:r>
            <a:r>
              <a:rPr lang="en-US" altLang="zh-CN" sz="2000" b="1" dirty="0" err="1">
                <a:solidFill>
                  <a:srgbClr val="000066"/>
                </a:solidFill>
                <a:effectLst>
                  <a:outerShdw blurRad="38100" dist="38100" dir="2700000" algn="tl">
                    <a:srgbClr val="C0C0C0"/>
                  </a:outerShdw>
                </a:effectLst>
              </a:rPr>
              <a:t>aAc</a:t>
            </a:r>
            <a:r>
              <a:rPr lang="en-US" altLang="zh-CN" sz="2000" b="1" dirty="0" err="1">
                <a:solidFill>
                  <a:srgbClr val="00B050"/>
                </a:solidFill>
                <a:effectLst>
                  <a:outerShdw blurRad="38100" dist="38100" dir="2700000" algn="tl">
                    <a:srgbClr val="C0C0C0"/>
                  </a:outerShdw>
                </a:effectLst>
              </a:rPr>
              <a:t>B</a:t>
            </a:r>
            <a:r>
              <a:rPr lang="en-US" altLang="zh-CN" sz="2000" b="1" dirty="0" err="1">
                <a:solidFill>
                  <a:srgbClr val="000066"/>
                </a:solidFill>
                <a:effectLst>
                  <a:outerShdw blurRad="38100" dist="38100" dir="2700000" algn="tl">
                    <a:srgbClr val="C0C0C0"/>
                  </a:outerShdw>
                </a:effectLst>
              </a:rPr>
              <a:t>e</a:t>
            </a:r>
            <a:r>
              <a:rPr lang="en-US" altLang="zh-CN" sz="2000" dirty="0">
                <a:solidFill>
                  <a:srgbClr val="FF3300"/>
                </a:solidFill>
                <a:effectLst>
                  <a:outerShdw blurRad="38100" dist="38100" dir="2700000" algn="tl">
                    <a:srgbClr val="C0C0C0"/>
                  </a:outerShdw>
                </a:effectLst>
              </a:rPr>
              <a:t>[1]</a:t>
            </a:r>
            <a:r>
              <a:rPr lang="en-US" altLang="zh-CN" sz="2000" b="1" dirty="0">
                <a:solidFill>
                  <a:srgbClr val="000066"/>
                </a:solidFill>
                <a:effectLst>
                  <a:outerShdw blurRad="38100" dist="38100" dir="2700000" algn="tl">
                    <a:srgbClr val="C0C0C0"/>
                  </a:outerShdw>
                </a:effectLst>
                <a:sym typeface="Symbol" pitchFamily="18" charset="2"/>
              </a:rPr>
              <a:t></a:t>
            </a:r>
            <a:r>
              <a:rPr lang="en-US" altLang="zh-CN" sz="2000" b="1" dirty="0" err="1">
                <a:solidFill>
                  <a:srgbClr val="000066"/>
                </a:solidFill>
                <a:effectLst>
                  <a:outerShdw blurRad="38100" dist="38100" dir="2700000" algn="tl">
                    <a:srgbClr val="C0C0C0"/>
                  </a:outerShdw>
                </a:effectLst>
              </a:rPr>
              <a:t>a</a:t>
            </a:r>
            <a:r>
              <a:rPr lang="en-US" altLang="zh-CN" sz="2000" b="1" dirty="0" err="1">
                <a:solidFill>
                  <a:srgbClr val="00B050"/>
                </a:solidFill>
                <a:effectLst>
                  <a:outerShdw blurRad="38100" dist="38100" dir="2700000" algn="tl">
                    <a:srgbClr val="C0C0C0"/>
                  </a:outerShdw>
                </a:effectLst>
              </a:rPr>
              <a:t>A</a:t>
            </a:r>
            <a:r>
              <a:rPr lang="en-US" altLang="zh-CN" sz="2000" b="1" dirty="0" err="1">
                <a:solidFill>
                  <a:srgbClr val="000066"/>
                </a:solidFill>
                <a:effectLst>
                  <a:outerShdw blurRad="38100" dist="38100" dir="2700000" algn="tl">
                    <a:srgbClr val="C0C0C0"/>
                  </a:outerShdw>
                </a:effectLst>
              </a:rPr>
              <a:t>c</a:t>
            </a:r>
            <a:r>
              <a:rPr lang="en-US" altLang="zh-CN" sz="2000" b="1" dirty="0" err="1">
                <a:solidFill>
                  <a:srgbClr val="00B050"/>
                </a:solidFill>
                <a:effectLst>
                  <a:outerShdw blurRad="38100" dist="38100" dir="2700000" algn="tl">
                    <a:srgbClr val="C0C0C0"/>
                  </a:outerShdw>
                </a:effectLst>
              </a:rPr>
              <a:t>d</a:t>
            </a:r>
            <a:r>
              <a:rPr lang="en-US" altLang="zh-CN" sz="2000" dirty="0">
                <a:solidFill>
                  <a:srgbClr val="FF3300"/>
                </a:solidFill>
                <a:effectLst>
                  <a:outerShdw blurRad="38100" dist="38100" dir="2700000" algn="tl">
                    <a:srgbClr val="C0C0C0"/>
                  </a:outerShdw>
                </a:effectLst>
              </a:rPr>
              <a:t>[4]</a:t>
            </a:r>
            <a:r>
              <a:rPr lang="en-US" altLang="zh-CN" sz="2000" b="1" dirty="0">
                <a:solidFill>
                  <a:srgbClr val="000066"/>
                </a:solidFill>
                <a:effectLst>
                  <a:outerShdw blurRad="38100" dist="38100" dir="2700000" algn="tl">
                    <a:srgbClr val="C0C0C0"/>
                  </a:outerShdw>
                </a:effectLst>
              </a:rPr>
              <a:t>e</a:t>
            </a:r>
            <a:r>
              <a:rPr lang="en-US" altLang="zh-CN" sz="2000" dirty="0">
                <a:solidFill>
                  <a:srgbClr val="FF3300"/>
                </a:solidFill>
                <a:effectLst>
                  <a:outerShdw blurRad="38100" dist="38100" dir="2700000" algn="tl">
                    <a:srgbClr val="C0C0C0"/>
                  </a:outerShdw>
                </a:effectLst>
              </a:rPr>
              <a:t>[1]</a:t>
            </a:r>
            <a:r>
              <a:rPr lang="en-US" altLang="zh-CN" sz="2000" b="1" dirty="0">
                <a:solidFill>
                  <a:srgbClr val="000066"/>
                </a:solidFill>
                <a:effectLst>
                  <a:outerShdw blurRad="38100" dist="38100" dir="2700000" algn="tl">
                    <a:srgbClr val="C0C0C0"/>
                  </a:outerShdw>
                </a:effectLst>
                <a:sym typeface="Symbol" pitchFamily="18" charset="2"/>
              </a:rPr>
              <a:t></a:t>
            </a:r>
            <a:r>
              <a:rPr lang="en-US" altLang="zh-CN" sz="2000" b="1" dirty="0" err="1">
                <a:solidFill>
                  <a:srgbClr val="000066"/>
                </a:solidFill>
                <a:effectLst>
                  <a:outerShdw blurRad="38100" dist="38100" dir="2700000" algn="tl">
                    <a:srgbClr val="C0C0C0"/>
                  </a:outerShdw>
                </a:effectLst>
              </a:rPr>
              <a:t>a</a:t>
            </a:r>
            <a:r>
              <a:rPr lang="en-US" altLang="zh-CN" sz="2000" b="1" dirty="0" err="1">
                <a:solidFill>
                  <a:srgbClr val="00B050"/>
                </a:solidFill>
                <a:effectLst>
                  <a:outerShdw blurRad="38100" dist="38100" dir="2700000" algn="tl">
                    <a:srgbClr val="C0C0C0"/>
                  </a:outerShdw>
                </a:effectLst>
              </a:rPr>
              <a:t>Ab</a:t>
            </a:r>
            <a:r>
              <a:rPr lang="en-US" altLang="zh-CN" sz="2000" dirty="0">
                <a:solidFill>
                  <a:srgbClr val="FF3300"/>
                </a:solidFill>
                <a:effectLst>
                  <a:outerShdw blurRad="38100" dist="38100" dir="2700000" algn="tl">
                    <a:srgbClr val="C0C0C0"/>
                  </a:outerShdw>
                </a:effectLst>
              </a:rPr>
              <a:t>[3]</a:t>
            </a:r>
            <a:r>
              <a:rPr lang="en-US" altLang="zh-CN" sz="2000" b="1" dirty="0">
                <a:solidFill>
                  <a:srgbClr val="000066"/>
                </a:solidFill>
                <a:effectLst>
                  <a:outerShdw blurRad="38100" dist="38100" dir="2700000" algn="tl">
                    <a:srgbClr val="C0C0C0"/>
                  </a:outerShdw>
                </a:effectLst>
              </a:rPr>
              <a:t>cd</a:t>
            </a:r>
            <a:r>
              <a:rPr lang="en-US" altLang="zh-CN" sz="2000" dirty="0">
                <a:solidFill>
                  <a:srgbClr val="FF3300"/>
                </a:solidFill>
                <a:effectLst>
                  <a:outerShdw blurRad="38100" dist="38100" dir="2700000" algn="tl">
                    <a:srgbClr val="C0C0C0"/>
                  </a:outerShdw>
                </a:effectLst>
              </a:rPr>
              <a:t>[4]</a:t>
            </a:r>
            <a:r>
              <a:rPr lang="en-US" altLang="zh-CN" sz="2000" b="1" dirty="0">
                <a:solidFill>
                  <a:srgbClr val="000066"/>
                </a:solidFill>
                <a:effectLst>
                  <a:outerShdw blurRad="38100" dist="38100" dir="2700000" algn="tl">
                    <a:srgbClr val="C0C0C0"/>
                  </a:outerShdw>
                </a:effectLst>
              </a:rPr>
              <a:t>e</a:t>
            </a:r>
            <a:r>
              <a:rPr lang="en-US" altLang="zh-CN" sz="2000" dirty="0">
                <a:solidFill>
                  <a:srgbClr val="FF3300"/>
                </a:solidFill>
                <a:effectLst>
                  <a:outerShdw blurRad="38100" dist="38100" dir="2700000" algn="tl">
                    <a:srgbClr val="C0C0C0"/>
                  </a:outerShdw>
                </a:effectLst>
              </a:rPr>
              <a:t>[1]</a:t>
            </a:r>
            <a:r>
              <a:rPr lang="en-US" altLang="zh-CN" sz="2000" b="1" dirty="0">
                <a:solidFill>
                  <a:srgbClr val="000066"/>
                </a:solidFill>
                <a:effectLst>
                  <a:outerShdw blurRad="38100" dist="38100" dir="2700000" algn="tl">
                    <a:srgbClr val="C0C0C0"/>
                  </a:outerShdw>
                </a:effectLst>
                <a:sym typeface="Symbol" pitchFamily="18" charset="2"/>
              </a:rPr>
              <a:t></a:t>
            </a:r>
            <a:r>
              <a:rPr lang="en-US" altLang="zh-CN" sz="2000" b="1" dirty="0" err="1">
                <a:solidFill>
                  <a:srgbClr val="000066"/>
                </a:solidFill>
                <a:effectLst>
                  <a:outerShdw blurRad="38100" dist="38100" dir="2700000" algn="tl">
                    <a:srgbClr val="C0C0C0"/>
                  </a:outerShdw>
                </a:effectLst>
              </a:rPr>
              <a:t>a</a:t>
            </a:r>
            <a:r>
              <a:rPr lang="en-US" altLang="zh-CN" sz="2000" b="1" dirty="0" err="1">
                <a:solidFill>
                  <a:srgbClr val="00B050"/>
                </a:solidFill>
                <a:effectLst>
                  <a:outerShdw blurRad="38100" dist="38100" dir="2700000" algn="tl">
                    <a:srgbClr val="C0C0C0"/>
                  </a:outerShdw>
                </a:effectLst>
              </a:rPr>
              <a:t>b</a:t>
            </a:r>
            <a:r>
              <a:rPr lang="en-US" altLang="zh-CN" sz="2000" dirty="0">
                <a:solidFill>
                  <a:srgbClr val="FF3300"/>
                </a:solidFill>
                <a:effectLst>
                  <a:outerShdw blurRad="38100" dist="38100" dir="2700000" algn="tl">
                    <a:srgbClr val="C0C0C0"/>
                  </a:outerShdw>
                </a:effectLst>
              </a:rPr>
              <a:t>[2]</a:t>
            </a:r>
            <a:r>
              <a:rPr lang="en-US" altLang="zh-CN" sz="2000" b="1" dirty="0">
                <a:solidFill>
                  <a:srgbClr val="000066"/>
                </a:solidFill>
                <a:effectLst>
                  <a:outerShdw blurRad="38100" dist="38100" dir="2700000" algn="tl">
                    <a:srgbClr val="C0C0C0"/>
                  </a:outerShdw>
                </a:effectLst>
              </a:rPr>
              <a:t>b</a:t>
            </a:r>
            <a:r>
              <a:rPr lang="en-US" altLang="zh-CN" sz="2000" dirty="0">
                <a:solidFill>
                  <a:srgbClr val="FF3300"/>
                </a:solidFill>
                <a:effectLst>
                  <a:outerShdw blurRad="38100" dist="38100" dir="2700000" algn="tl">
                    <a:srgbClr val="C0C0C0"/>
                  </a:outerShdw>
                </a:effectLst>
              </a:rPr>
              <a:t>[3]</a:t>
            </a:r>
            <a:r>
              <a:rPr lang="en-US" altLang="zh-CN" sz="2000" b="1" dirty="0">
                <a:solidFill>
                  <a:srgbClr val="000066"/>
                </a:solidFill>
                <a:effectLst>
                  <a:outerShdw blurRad="38100" dist="38100" dir="2700000" algn="tl">
                    <a:srgbClr val="C0C0C0"/>
                  </a:outerShdw>
                </a:effectLst>
              </a:rPr>
              <a:t>cd</a:t>
            </a:r>
            <a:r>
              <a:rPr lang="en-US" altLang="zh-CN" sz="2000" dirty="0">
                <a:solidFill>
                  <a:srgbClr val="FF3300"/>
                </a:solidFill>
                <a:effectLst>
                  <a:outerShdw blurRad="38100" dist="38100" dir="2700000" algn="tl">
                    <a:srgbClr val="C0C0C0"/>
                  </a:outerShdw>
                </a:effectLst>
              </a:rPr>
              <a:t>[4]</a:t>
            </a:r>
            <a:r>
              <a:rPr lang="en-US" altLang="zh-CN" sz="2000" b="1" dirty="0">
                <a:solidFill>
                  <a:srgbClr val="000066"/>
                </a:solidFill>
                <a:effectLst>
                  <a:outerShdw blurRad="38100" dist="38100" dir="2700000" algn="tl">
                    <a:srgbClr val="C0C0C0"/>
                  </a:outerShdw>
                </a:effectLst>
              </a:rPr>
              <a:t>e</a:t>
            </a:r>
            <a:r>
              <a:rPr lang="en-US" altLang="zh-CN" sz="2000" dirty="0">
                <a:solidFill>
                  <a:srgbClr val="FF3300"/>
                </a:solidFill>
                <a:effectLst>
                  <a:outerShdw blurRad="38100" dist="38100" dir="2700000" algn="tl">
                    <a:srgbClr val="C0C0C0"/>
                  </a:outerShdw>
                </a:effectLst>
              </a:rPr>
              <a:t>[1]</a:t>
            </a:r>
          </a:p>
        </p:txBody>
      </p:sp>
      <p:sp>
        <p:nvSpPr>
          <p:cNvPr id="24619" name="Text Box 2091"/>
          <p:cNvSpPr txBox="1">
            <a:spLocks noChangeArrowheads="1"/>
          </p:cNvSpPr>
          <p:nvPr/>
        </p:nvSpPr>
        <p:spPr bwMode="auto">
          <a:xfrm>
            <a:off x="665163" y="4400550"/>
            <a:ext cx="2374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000066"/>
                </a:solidFill>
                <a:effectLst>
                  <a:outerShdw blurRad="38100" dist="38100" dir="2700000" algn="tl">
                    <a:srgbClr val="C0C0C0"/>
                  </a:outerShdw>
                </a:effectLst>
              </a:rPr>
              <a:t>a</a:t>
            </a:r>
            <a:r>
              <a:rPr lang="en-US" altLang="zh-CN" sz="2000" b="1">
                <a:solidFill>
                  <a:srgbClr val="069406"/>
                </a:solidFill>
                <a:effectLst>
                  <a:outerShdw blurRad="38100" dist="38100" dir="2700000" algn="tl">
                    <a:srgbClr val="C0C0C0"/>
                  </a:outerShdw>
                </a:effectLst>
              </a:rPr>
              <a:t>b</a:t>
            </a:r>
            <a:r>
              <a:rPr lang="en-US" altLang="zh-CN" sz="2000">
                <a:solidFill>
                  <a:srgbClr val="FF3300"/>
                </a:solidFill>
                <a:effectLst>
                  <a:outerShdw blurRad="38100" dist="38100" dir="2700000" algn="tl">
                    <a:srgbClr val="C0C0C0"/>
                  </a:outerShdw>
                </a:effectLst>
              </a:rPr>
              <a:t>[2]</a:t>
            </a:r>
            <a:r>
              <a:rPr lang="en-US" altLang="zh-CN" sz="2000" b="1">
                <a:solidFill>
                  <a:srgbClr val="000066"/>
                </a:solidFill>
                <a:effectLst>
                  <a:outerShdw blurRad="38100" dist="38100" dir="2700000" algn="tl">
                    <a:srgbClr val="C0C0C0"/>
                  </a:outerShdw>
                </a:effectLst>
              </a:rPr>
              <a:t>b</a:t>
            </a:r>
            <a:r>
              <a:rPr lang="en-US" altLang="zh-CN" sz="2000">
                <a:solidFill>
                  <a:srgbClr val="FF3300"/>
                </a:solidFill>
                <a:effectLst>
                  <a:outerShdw blurRad="38100" dist="38100" dir="2700000" algn="tl">
                    <a:srgbClr val="C0C0C0"/>
                  </a:outerShdw>
                </a:effectLst>
              </a:rPr>
              <a:t>[3]</a:t>
            </a:r>
            <a:r>
              <a:rPr lang="en-US" altLang="zh-CN" sz="2000" b="1">
                <a:solidFill>
                  <a:srgbClr val="000066"/>
                </a:solidFill>
                <a:effectLst>
                  <a:outerShdw blurRad="38100" dist="38100" dir="2700000" algn="tl">
                    <a:srgbClr val="C0C0C0"/>
                  </a:outerShdw>
                </a:effectLst>
              </a:rPr>
              <a:t>cd</a:t>
            </a:r>
            <a:r>
              <a:rPr lang="en-US" altLang="zh-CN" sz="2000">
                <a:solidFill>
                  <a:srgbClr val="FF3300"/>
                </a:solidFill>
                <a:effectLst>
                  <a:outerShdw blurRad="38100" dist="38100" dir="2700000" algn="tl">
                    <a:srgbClr val="C0C0C0"/>
                  </a:outerShdw>
                </a:effectLst>
              </a:rPr>
              <a:t>[4]</a:t>
            </a:r>
            <a:r>
              <a:rPr lang="en-US" altLang="zh-CN" sz="2000" b="1">
                <a:solidFill>
                  <a:srgbClr val="000066"/>
                </a:solidFill>
                <a:effectLst>
                  <a:outerShdw blurRad="38100" dist="38100" dir="2700000" algn="tl">
                    <a:srgbClr val="C0C0C0"/>
                  </a:outerShdw>
                </a:effectLst>
              </a:rPr>
              <a:t>e</a:t>
            </a:r>
            <a:r>
              <a:rPr lang="en-US" altLang="zh-CN" sz="2000">
                <a:solidFill>
                  <a:srgbClr val="FF3300"/>
                </a:solidFill>
                <a:effectLst>
                  <a:outerShdw blurRad="38100" dist="38100" dir="2700000" algn="tl">
                    <a:srgbClr val="C0C0C0"/>
                  </a:outerShdw>
                </a:effectLst>
              </a:rPr>
              <a:t>[1]</a:t>
            </a:r>
            <a:endParaRPr lang="en-US" altLang="zh-CN" sz="2000" b="1">
              <a:solidFill>
                <a:srgbClr val="000066"/>
              </a:solidFill>
              <a:effectLst>
                <a:outerShdw blurRad="38100" dist="38100" dir="2700000" algn="tl">
                  <a:srgbClr val="C0C0C0"/>
                </a:outerShdw>
              </a:effectLst>
            </a:endParaRPr>
          </a:p>
        </p:txBody>
      </p:sp>
      <p:sp>
        <p:nvSpPr>
          <p:cNvPr id="24620" name="Text Box 2092"/>
          <p:cNvSpPr txBox="1">
            <a:spLocks noChangeArrowheads="1"/>
          </p:cNvSpPr>
          <p:nvPr/>
        </p:nvSpPr>
        <p:spPr bwMode="auto">
          <a:xfrm>
            <a:off x="2913063" y="4400550"/>
            <a:ext cx="2303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000066"/>
                </a:solidFill>
                <a:effectLst>
                  <a:outerShdw blurRad="38100" dist="38100" dir="2700000" algn="tl">
                    <a:srgbClr val="C0C0C0"/>
                  </a:outerShdw>
                </a:effectLst>
                <a:sym typeface="Symbol" pitchFamily="18" charset="2"/>
              </a:rPr>
              <a:t></a:t>
            </a:r>
            <a:r>
              <a:rPr lang="en-US" altLang="zh-CN" sz="2000" b="1">
                <a:solidFill>
                  <a:srgbClr val="000066"/>
                </a:solidFill>
                <a:effectLst>
                  <a:outerShdw blurRad="38100" dist="38100" dir="2700000" algn="tl">
                    <a:srgbClr val="C0C0C0"/>
                  </a:outerShdw>
                </a:effectLst>
              </a:rPr>
              <a:t>a</a:t>
            </a:r>
            <a:r>
              <a:rPr lang="en-US" altLang="zh-CN" sz="2000" b="1">
                <a:solidFill>
                  <a:srgbClr val="069406"/>
                </a:solidFill>
                <a:effectLst>
                  <a:outerShdw blurRad="38100" dist="38100" dir="2700000" algn="tl">
                    <a:srgbClr val="C0C0C0"/>
                  </a:outerShdw>
                </a:effectLst>
              </a:rPr>
              <a:t>Ab</a:t>
            </a:r>
            <a:r>
              <a:rPr lang="en-US" altLang="zh-CN" sz="2000">
                <a:solidFill>
                  <a:srgbClr val="FF3300"/>
                </a:solidFill>
                <a:effectLst>
                  <a:outerShdw blurRad="38100" dist="38100" dir="2700000" algn="tl">
                    <a:srgbClr val="C0C0C0"/>
                  </a:outerShdw>
                </a:effectLst>
              </a:rPr>
              <a:t>[3]</a:t>
            </a:r>
            <a:r>
              <a:rPr lang="en-US" altLang="zh-CN" sz="2000" b="1">
                <a:solidFill>
                  <a:srgbClr val="000066"/>
                </a:solidFill>
                <a:effectLst>
                  <a:outerShdw blurRad="38100" dist="38100" dir="2700000" algn="tl">
                    <a:srgbClr val="C0C0C0"/>
                  </a:outerShdw>
                </a:effectLst>
              </a:rPr>
              <a:t>cd</a:t>
            </a:r>
            <a:r>
              <a:rPr lang="en-US" altLang="zh-CN" sz="2000">
                <a:solidFill>
                  <a:srgbClr val="FF3300"/>
                </a:solidFill>
                <a:effectLst>
                  <a:outerShdw blurRad="38100" dist="38100" dir="2700000" algn="tl">
                    <a:srgbClr val="C0C0C0"/>
                  </a:outerShdw>
                </a:effectLst>
              </a:rPr>
              <a:t>[4]</a:t>
            </a:r>
            <a:r>
              <a:rPr lang="en-US" altLang="zh-CN" sz="2000" b="1">
                <a:solidFill>
                  <a:srgbClr val="000066"/>
                </a:solidFill>
                <a:effectLst>
                  <a:outerShdw blurRad="38100" dist="38100" dir="2700000" algn="tl">
                    <a:srgbClr val="C0C0C0"/>
                  </a:outerShdw>
                </a:effectLst>
              </a:rPr>
              <a:t>e</a:t>
            </a:r>
            <a:r>
              <a:rPr lang="en-US" altLang="zh-CN" sz="2000">
                <a:solidFill>
                  <a:srgbClr val="FF3300"/>
                </a:solidFill>
                <a:effectLst>
                  <a:outerShdw blurRad="38100" dist="38100" dir="2700000" algn="tl">
                    <a:srgbClr val="C0C0C0"/>
                  </a:outerShdw>
                </a:effectLst>
              </a:rPr>
              <a:t>[1]</a:t>
            </a:r>
            <a:endParaRPr lang="en-US" altLang="zh-CN" sz="2000" b="1">
              <a:solidFill>
                <a:srgbClr val="000066"/>
              </a:solidFill>
              <a:effectLst>
                <a:outerShdw blurRad="38100" dist="38100" dir="2700000" algn="tl">
                  <a:srgbClr val="C0C0C0"/>
                </a:outerShdw>
              </a:effectLst>
            </a:endParaRPr>
          </a:p>
        </p:txBody>
      </p:sp>
      <p:sp>
        <p:nvSpPr>
          <p:cNvPr id="24621" name="Text Box 2093"/>
          <p:cNvSpPr txBox="1">
            <a:spLocks noChangeArrowheads="1"/>
          </p:cNvSpPr>
          <p:nvPr/>
        </p:nvSpPr>
        <p:spPr bwMode="auto">
          <a:xfrm>
            <a:off x="5100638" y="4403725"/>
            <a:ext cx="18716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000066"/>
                </a:solidFill>
                <a:effectLst>
                  <a:outerShdw blurRad="38100" dist="38100" dir="2700000" algn="tl">
                    <a:srgbClr val="C0C0C0"/>
                  </a:outerShdw>
                </a:effectLst>
                <a:sym typeface="Symbol" pitchFamily="18" charset="2"/>
              </a:rPr>
              <a:t></a:t>
            </a:r>
            <a:r>
              <a:rPr lang="en-US" altLang="zh-CN" sz="2000" b="1">
                <a:solidFill>
                  <a:srgbClr val="000066"/>
                </a:solidFill>
                <a:effectLst>
                  <a:outerShdw blurRad="38100" dist="38100" dir="2700000" algn="tl">
                    <a:srgbClr val="C0C0C0"/>
                  </a:outerShdw>
                </a:effectLst>
              </a:rPr>
              <a:t>aAc</a:t>
            </a:r>
            <a:r>
              <a:rPr lang="en-US" altLang="zh-CN" sz="2000" b="1">
                <a:solidFill>
                  <a:srgbClr val="069406"/>
                </a:solidFill>
                <a:effectLst>
                  <a:outerShdw blurRad="38100" dist="38100" dir="2700000" algn="tl">
                    <a:srgbClr val="C0C0C0"/>
                  </a:outerShdw>
                </a:effectLst>
              </a:rPr>
              <a:t>d</a:t>
            </a:r>
            <a:r>
              <a:rPr lang="en-US" altLang="zh-CN" sz="2000">
                <a:solidFill>
                  <a:srgbClr val="FF3300"/>
                </a:solidFill>
                <a:effectLst>
                  <a:outerShdw blurRad="38100" dist="38100" dir="2700000" algn="tl">
                    <a:srgbClr val="C0C0C0"/>
                  </a:outerShdw>
                </a:effectLst>
              </a:rPr>
              <a:t>[4]</a:t>
            </a:r>
            <a:r>
              <a:rPr lang="en-US" altLang="zh-CN" sz="2000" b="1">
                <a:solidFill>
                  <a:srgbClr val="000066"/>
                </a:solidFill>
                <a:effectLst>
                  <a:outerShdw blurRad="38100" dist="38100" dir="2700000" algn="tl">
                    <a:srgbClr val="C0C0C0"/>
                  </a:outerShdw>
                </a:effectLst>
              </a:rPr>
              <a:t>e</a:t>
            </a:r>
            <a:r>
              <a:rPr lang="en-US" altLang="zh-CN" sz="2000">
                <a:solidFill>
                  <a:srgbClr val="FF3300"/>
                </a:solidFill>
                <a:effectLst>
                  <a:outerShdw blurRad="38100" dist="38100" dir="2700000" algn="tl">
                    <a:srgbClr val="C0C0C0"/>
                  </a:outerShdw>
                </a:effectLst>
              </a:rPr>
              <a:t>[1]</a:t>
            </a:r>
            <a:endParaRPr lang="en-US" altLang="zh-CN" sz="2000" b="1">
              <a:solidFill>
                <a:srgbClr val="000066"/>
              </a:solidFill>
              <a:effectLst>
                <a:outerShdw blurRad="38100" dist="38100" dir="2700000" algn="tl">
                  <a:srgbClr val="C0C0C0"/>
                </a:outerShdw>
              </a:effectLst>
            </a:endParaRPr>
          </a:p>
        </p:txBody>
      </p:sp>
      <p:sp>
        <p:nvSpPr>
          <p:cNvPr id="24622" name="Text Box 2094"/>
          <p:cNvSpPr txBox="1">
            <a:spLocks noChangeArrowheads="1"/>
          </p:cNvSpPr>
          <p:nvPr/>
        </p:nvSpPr>
        <p:spPr bwMode="auto">
          <a:xfrm>
            <a:off x="6786563" y="4400550"/>
            <a:ext cx="1511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000066"/>
                </a:solidFill>
                <a:effectLst>
                  <a:outerShdw blurRad="38100" dist="38100" dir="2700000" algn="tl">
                    <a:srgbClr val="C0C0C0"/>
                  </a:outerShdw>
                </a:effectLst>
                <a:sym typeface="Symbol" pitchFamily="18" charset="2"/>
              </a:rPr>
              <a:t></a:t>
            </a:r>
            <a:r>
              <a:rPr lang="en-US" altLang="zh-CN" sz="2000" b="1">
                <a:solidFill>
                  <a:srgbClr val="069406"/>
                </a:solidFill>
                <a:effectLst>
                  <a:outerShdw blurRad="38100" dist="38100" dir="2700000" algn="tl">
                    <a:srgbClr val="C0C0C0"/>
                  </a:outerShdw>
                </a:effectLst>
              </a:rPr>
              <a:t>aAcBe</a:t>
            </a:r>
            <a:r>
              <a:rPr lang="en-US" altLang="zh-CN" sz="2000">
                <a:solidFill>
                  <a:srgbClr val="FF3300"/>
                </a:solidFill>
                <a:effectLst>
                  <a:outerShdw blurRad="38100" dist="38100" dir="2700000" algn="tl">
                    <a:srgbClr val="C0C0C0"/>
                  </a:outerShdw>
                </a:effectLst>
              </a:rPr>
              <a:t>[1]</a:t>
            </a:r>
            <a:endParaRPr lang="en-US" altLang="zh-CN" sz="2000" b="1">
              <a:solidFill>
                <a:srgbClr val="000066"/>
              </a:solidFill>
              <a:effectLst>
                <a:outerShdw blurRad="38100" dist="38100" dir="2700000" algn="tl">
                  <a:srgbClr val="C0C0C0"/>
                </a:outerShdw>
              </a:effectLst>
            </a:endParaRPr>
          </a:p>
        </p:txBody>
      </p:sp>
      <p:sp>
        <p:nvSpPr>
          <p:cNvPr id="24623" name="Text Box 2095"/>
          <p:cNvSpPr txBox="1">
            <a:spLocks noChangeArrowheads="1"/>
          </p:cNvSpPr>
          <p:nvPr/>
        </p:nvSpPr>
        <p:spPr bwMode="auto">
          <a:xfrm>
            <a:off x="8143875" y="4400550"/>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000066"/>
                </a:solidFill>
                <a:effectLst>
                  <a:outerShdw blurRad="38100" dist="38100" dir="2700000" algn="tl">
                    <a:srgbClr val="C0C0C0"/>
                  </a:outerShdw>
                </a:effectLst>
                <a:sym typeface="Symbol" pitchFamily="18" charset="2"/>
              </a:rPr>
              <a:t></a:t>
            </a:r>
            <a:r>
              <a:rPr lang="en-US" altLang="zh-CN" sz="2000" b="1">
                <a:solidFill>
                  <a:srgbClr val="000066"/>
                </a:solidFill>
                <a:effectLst>
                  <a:outerShdw blurRad="38100" dist="38100" dir="2700000" algn="tl">
                    <a:srgbClr val="C0C0C0"/>
                  </a:outerShdw>
                </a:effectLst>
              </a:rPr>
              <a:t> S</a:t>
            </a:r>
          </a:p>
        </p:txBody>
      </p:sp>
      <p:sp>
        <p:nvSpPr>
          <p:cNvPr id="24624" name="Text Box 2096"/>
          <p:cNvSpPr txBox="1">
            <a:spLocks noChangeArrowheads="1"/>
          </p:cNvSpPr>
          <p:nvPr/>
        </p:nvSpPr>
        <p:spPr bwMode="auto">
          <a:xfrm>
            <a:off x="755650" y="4772025"/>
            <a:ext cx="7848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pitchFamily="18" charset="0"/>
                <a:ea typeface="宋体" pitchFamily="2" charset="-122"/>
              </a:defRPr>
            </a:lvl1pPr>
            <a:lvl2pPr marL="59690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20000"/>
              </a:lnSpc>
              <a:spcBef>
                <a:spcPct val="20000"/>
              </a:spcBef>
              <a:defRPr/>
            </a:pPr>
            <a:r>
              <a:rPr lang="zh-CN" altLang="en-US" sz="2000" b="1" dirty="0" smtClean="0"/>
              <a:t>如果使用分析栈实现这个过程，则方法也很简单：将输入串符号移进分析栈，直到遇到“</a:t>
            </a:r>
            <a:r>
              <a:rPr lang="zh-CN" altLang="en-US" sz="2000" b="1" dirty="0" smtClean="0">
                <a:solidFill>
                  <a:srgbClr val="FF3300"/>
                </a:solidFill>
                <a:ea typeface="黑体" pitchFamily="49" charset="-122"/>
              </a:rPr>
              <a:t>编号</a:t>
            </a:r>
            <a:r>
              <a:rPr lang="zh-CN" altLang="en-US" sz="2000" b="1" dirty="0" smtClean="0"/>
              <a:t>”为止；这时，句柄出现在分析栈顶部，令编号代表的规则是</a:t>
            </a:r>
            <a:r>
              <a:rPr lang="en-US" altLang="zh-CN" sz="2000" b="1" dirty="0" smtClean="0"/>
              <a:t>A→α</a:t>
            </a:r>
            <a:r>
              <a:rPr lang="zh-CN" altLang="en-US" sz="2000" b="1" dirty="0" smtClean="0"/>
              <a:t>，将分析栈顶部</a:t>
            </a:r>
            <a:r>
              <a:rPr lang="en-US" altLang="zh-CN" sz="2000" b="1" dirty="0" smtClean="0"/>
              <a:t>︱α︱</a:t>
            </a:r>
            <a:r>
              <a:rPr lang="zh-CN" altLang="en-US" sz="2000" b="1" dirty="0" smtClean="0"/>
              <a:t>个符号出栈，</a:t>
            </a:r>
            <a:r>
              <a:rPr lang="en-US" altLang="zh-CN" sz="2000" b="1" dirty="0" smtClean="0"/>
              <a:t>A</a:t>
            </a:r>
            <a:r>
              <a:rPr lang="zh-CN" altLang="en-US" sz="2000" b="1" dirty="0" smtClean="0"/>
              <a:t>进栈便完成一次归约。重复这些步骤，直到归约出</a:t>
            </a:r>
            <a:r>
              <a:rPr lang="en-US" altLang="zh-CN" sz="2000" b="1" dirty="0" smtClean="0"/>
              <a:t>S</a:t>
            </a:r>
            <a:r>
              <a:rPr lang="zh-CN" altLang="en-US" sz="2000" b="1" dirty="0" smtClean="0"/>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4" presetClass="entr" presetSubtype="0" fill="hold" grpId="0" nodeType="clickEffect">
                                  <p:stCondLst>
                                    <p:cond delay="0"/>
                                  </p:stCondLst>
                                  <p:childTnLst>
                                    <p:set>
                                      <p:cBhvr>
                                        <p:cTn id="10" dur="1" fill="hold">
                                          <p:stCondLst>
                                            <p:cond delay="0"/>
                                          </p:stCondLst>
                                        </p:cTn>
                                        <p:tgtEl>
                                          <p:spTgt spid="24618"/>
                                        </p:tgtEl>
                                        <p:attrNameLst>
                                          <p:attrName>style.visibility</p:attrName>
                                        </p:attrNameLst>
                                      </p:cBhvr>
                                      <p:to>
                                        <p:strVal val="visible"/>
                                      </p:to>
                                    </p:set>
                                    <p:anim from="(-#ppt_w/2)" to="(#ppt_x)" calcmode="lin" valueType="num">
                                      <p:cBhvr>
                                        <p:cTn id="11" dur="600" fill="hold">
                                          <p:stCondLst>
                                            <p:cond delay="0"/>
                                          </p:stCondLst>
                                        </p:cTn>
                                        <p:tgtEl>
                                          <p:spTgt spid="24618"/>
                                        </p:tgtEl>
                                        <p:attrNameLst>
                                          <p:attrName>ppt_x</p:attrName>
                                        </p:attrNameLst>
                                      </p:cBhvr>
                                    </p:anim>
                                    <p:anim from="0" to="-1.0" calcmode="lin" valueType="num">
                                      <p:cBhvr>
                                        <p:cTn id="12" dur="200" decel="50000" autoRev="1" fill="hold">
                                          <p:stCondLst>
                                            <p:cond delay="600"/>
                                          </p:stCondLst>
                                        </p:cTn>
                                        <p:tgtEl>
                                          <p:spTgt spid="24618"/>
                                        </p:tgtEl>
                                        <p:attrNameLst>
                                          <p:attrName>xshear</p:attrName>
                                        </p:attrNameLst>
                                      </p:cBhvr>
                                    </p:anim>
                                    <p:animScale>
                                      <p:cBhvr>
                                        <p:cTn id="13" dur="200" decel="100000" autoRev="1" fill="hold">
                                          <p:stCondLst>
                                            <p:cond delay="600"/>
                                          </p:stCondLst>
                                        </p:cTn>
                                        <p:tgtEl>
                                          <p:spTgt spid="24618"/>
                                        </p:tgtEl>
                                      </p:cBhvr>
                                      <p:from x="100000" y="100000"/>
                                      <p:to x="80000" y="100000"/>
                                    </p:animScale>
                                    <p:anim by="(#ppt_h/3+#ppt_w*0.1)" calcmode="lin" valueType="num">
                                      <p:cBhvr additive="sum">
                                        <p:cTn id="14" dur="200" decel="100000" autoRev="1" fill="hold">
                                          <p:stCondLst>
                                            <p:cond delay="600"/>
                                          </p:stCondLst>
                                        </p:cTn>
                                        <p:tgtEl>
                                          <p:spTgt spid="24618"/>
                                        </p:tgtEl>
                                        <p:attrNameLst>
                                          <p:attrName>ppt_x</p:attrName>
                                        </p:attrNameLst>
                                      </p:cBhvr>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4" presetClass="entr" presetSubtype="0" fill="hold" grpId="0" nodeType="clickEffect">
                                  <p:stCondLst>
                                    <p:cond delay="0"/>
                                  </p:stCondLst>
                                  <p:childTnLst>
                                    <p:set>
                                      <p:cBhvr>
                                        <p:cTn id="18" dur="1" fill="hold">
                                          <p:stCondLst>
                                            <p:cond delay="0"/>
                                          </p:stCondLst>
                                        </p:cTn>
                                        <p:tgtEl>
                                          <p:spTgt spid="24619"/>
                                        </p:tgtEl>
                                        <p:attrNameLst>
                                          <p:attrName>style.visibility</p:attrName>
                                        </p:attrNameLst>
                                      </p:cBhvr>
                                      <p:to>
                                        <p:strVal val="visible"/>
                                      </p:to>
                                    </p:set>
                                    <p:anim from="(-#ppt_w/2)" to="(#ppt_x)" calcmode="lin" valueType="num">
                                      <p:cBhvr>
                                        <p:cTn id="19" dur="600" fill="hold">
                                          <p:stCondLst>
                                            <p:cond delay="0"/>
                                          </p:stCondLst>
                                        </p:cTn>
                                        <p:tgtEl>
                                          <p:spTgt spid="24619"/>
                                        </p:tgtEl>
                                        <p:attrNameLst>
                                          <p:attrName>ppt_x</p:attrName>
                                        </p:attrNameLst>
                                      </p:cBhvr>
                                    </p:anim>
                                    <p:anim from="0" to="-1.0" calcmode="lin" valueType="num">
                                      <p:cBhvr>
                                        <p:cTn id="20" dur="200" decel="50000" autoRev="1" fill="hold">
                                          <p:stCondLst>
                                            <p:cond delay="600"/>
                                          </p:stCondLst>
                                        </p:cTn>
                                        <p:tgtEl>
                                          <p:spTgt spid="24619"/>
                                        </p:tgtEl>
                                        <p:attrNameLst>
                                          <p:attrName>xshear</p:attrName>
                                        </p:attrNameLst>
                                      </p:cBhvr>
                                    </p:anim>
                                    <p:animScale>
                                      <p:cBhvr>
                                        <p:cTn id="21" dur="200" decel="100000" autoRev="1" fill="hold">
                                          <p:stCondLst>
                                            <p:cond delay="600"/>
                                          </p:stCondLst>
                                        </p:cTn>
                                        <p:tgtEl>
                                          <p:spTgt spid="24619"/>
                                        </p:tgtEl>
                                      </p:cBhvr>
                                      <p:from x="100000" y="100000"/>
                                      <p:to x="80000" y="100000"/>
                                    </p:animScale>
                                    <p:anim by="(#ppt_h/3+#ppt_w*0.1)" calcmode="lin" valueType="num">
                                      <p:cBhvr additive="sum">
                                        <p:cTn id="22" dur="200" decel="100000" autoRev="1" fill="hold">
                                          <p:stCondLst>
                                            <p:cond delay="600"/>
                                          </p:stCondLst>
                                        </p:cTn>
                                        <p:tgtEl>
                                          <p:spTgt spid="24619"/>
                                        </p:tgtEl>
                                        <p:attrNameLst>
                                          <p:attrName>ppt_x</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62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62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62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62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2461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24624"/>
                                        </p:tgtEl>
                                        <p:attrNameLst>
                                          <p:attrName>style.visibility</p:attrName>
                                        </p:attrNameLst>
                                      </p:cBhvr>
                                      <p:to>
                                        <p:strVal val="visible"/>
                                      </p:to>
                                    </p:set>
                                    <p:animEffect transition="in" filter="fade">
                                      <p:cBhvr>
                                        <p:cTn id="47" dur="1000"/>
                                        <p:tgtEl>
                                          <p:spTgt spid="24624"/>
                                        </p:tgtEl>
                                      </p:cBhvr>
                                    </p:animEffect>
                                    <p:anim calcmode="lin" valueType="num">
                                      <p:cBhvr>
                                        <p:cTn id="48" dur="1000" fill="hold"/>
                                        <p:tgtEl>
                                          <p:spTgt spid="24624"/>
                                        </p:tgtEl>
                                        <p:attrNameLst>
                                          <p:attrName>ppt_x</p:attrName>
                                        </p:attrNameLst>
                                      </p:cBhvr>
                                      <p:tavLst>
                                        <p:tav tm="0">
                                          <p:val>
                                            <p:strVal val="#ppt_x"/>
                                          </p:val>
                                        </p:tav>
                                        <p:tav tm="100000">
                                          <p:val>
                                            <p:strVal val="#ppt_x"/>
                                          </p:val>
                                        </p:tav>
                                      </p:tavLst>
                                    </p:anim>
                                    <p:anim calcmode="lin" valueType="num">
                                      <p:cBhvr>
                                        <p:cTn id="49" dur="1000" fill="hold"/>
                                        <p:tgtEl>
                                          <p:spTgt spid="246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7" grpId="0" animBg="1"/>
      <p:bldP spid="24618" grpId="0"/>
      <p:bldP spid="24618" grpId="1"/>
      <p:bldP spid="24619" grpId="0"/>
      <p:bldP spid="24620" grpId="0"/>
      <p:bldP spid="24621" grpId="0"/>
      <p:bldP spid="24622" grpId="0"/>
      <p:bldP spid="24623" grpId="0"/>
      <p:bldP spid="246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CAA5A460-F6D1-4F35-8388-0F5304CE15F1}" type="slidenum">
              <a:rPr lang="en-US" altLang="zh-CN"/>
              <a:pPr/>
              <a:t>8</a:t>
            </a:fld>
            <a:endParaRPr lang="en-US" altLang="zh-CN"/>
          </a:p>
        </p:txBody>
      </p:sp>
      <p:grpSp>
        <p:nvGrpSpPr>
          <p:cNvPr id="60436" name="Group 20"/>
          <p:cNvGrpSpPr>
            <a:grpSpLocks/>
          </p:cNvGrpSpPr>
          <p:nvPr/>
        </p:nvGrpSpPr>
        <p:grpSpPr bwMode="auto">
          <a:xfrm>
            <a:off x="827088" y="2924175"/>
            <a:ext cx="7735887" cy="863600"/>
            <a:chOff x="521" y="1842"/>
            <a:chExt cx="4873" cy="544"/>
          </a:xfrm>
        </p:grpSpPr>
        <p:sp>
          <p:nvSpPr>
            <p:cNvPr id="12302" name="Rectangle 4"/>
            <p:cNvSpPr>
              <a:spLocks noChangeArrowheads="1"/>
            </p:cNvSpPr>
            <p:nvPr/>
          </p:nvSpPr>
          <p:spPr bwMode="auto">
            <a:xfrm>
              <a:off x="521" y="1842"/>
              <a:ext cx="4873" cy="544"/>
            </a:xfrm>
            <a:prstGeom prst="rect">
              <a:avLst/>
            </a:prstGeom>
            <a:solidFill>
              <a:srgbClr val="C0C0C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60422" name="Rectangle 6"/>
            <p:cNvSpPr>
              <a:spLocks noChangeArrowheads="1"/>
            </p:cNvSpPr>
            <p:nvPr/>
          </p:nvSpPr>
          <p:spPr bwMode="auto">
            <a:xfrm>
              <a:off x="523" y="1845"/>
              <a:ext cx="485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584200" algn="l">
                <a:lnSpc>
                  <a:spcPct val="120000"/>
                </a:lnSpc>
                <a:spcBef>
                  <a:spcPct val="30000"/>
                </a:spcBef>
                <a:defRPr/>
              </a:pPr>
              <a:r>
                <a:rPr lang="zh-CN" altLang="en-US" sz="2000" b="1" dirty="0">
                  <a:effectLst>
                    <a:outerShdw blurRad="38100" dist="38100" dir="2700000" algn="tl">
                      <a:srgbClr val="C0C0C0"/>
                    </a:outerShdw>
                  </a:effectLst>
                  <a:latin typeface="方正舒体" pitchFamily="2" charset="-122"/>
                </a:rPr>
                <a:t>即：尾符号恰好是句柄</a:t>
              </a:r>
              <a:r>
                <a:rPr lang="en-US" altLang="zh-CN" sz="2000" b="1" dirty="0">
                  <a:effectLst>
                    <a:outerShdw blurRad="38100" dist="38100" dir="2700000" algn="tl">
                      <a:srgbClr val="C0C0C0"/>
                    </a:outerShdw>
                  </a:effectLst>
                  <a:latin typeface="宋体" pitchFamily="2" charset="-122"/>
                </a:rPr>
                <a:t>β</a:t>
              </a:r>
              <a:r>
                <a:rPr lang="zh-CN" altLang="en-US" sz="2000" b="1" dirty="0">
                  <a:effectLst>
                    <a:outerShdw blurRad="38100" dist="38100" dir="2700000" algn="tl">
                      <a:srgbClr val="C0C0C0"/>
                    </a:outerShdw>
                  </a:effectLst>
                  <a:latin typeface="方正舒体" pitchFamily="2" charset="-122"/>
                </a:rPr>
                <a:t>尾符号的文法规范句型之前缀，称为</a:t>
              </a:r>
              <a:r>
                <a:rPr lang="zh-CN" altLang="en-US" sz="2000" b="1" dirty="0" smtClean="0">
                  <a:effectLst>
                    <a:outerShdw blurRad="38100" dist="38100" dir="2700000" algn="tl">
                      <a:srgbClr val="C0C0C0"/>
                    </a:outerShdw>
                  </a:effectLst>
                  <a:latin typeface="方正舒体" pitchFamily="2" charset="-122"/>
                </a:rPr>
                <a:t>可归约前缀</a:t>
              </a:r>
              <a:r>
                <a:rPr lang="zh-CN" altLang="en-US" sz="2000" b="1" dirty="0">
                  <a:effectLst>
                    <a:outerShdw blurRad="38100" dist="38100" dir="2700000" algn="tl">
                      <a:srgbClr val="C0C0C0"/>
                    </a:outerShdw>
                  </a:effectLst>
                  <a:latin typeface="方正舒体" pitchFamily="2" charset="-122"/>
                </a:rPr>
                <a:t>，可归约前缀之前缀称为活前缀。</a:t>
              </a:r>
            </a:p>
          </p:txBody>
        </p:sp>
      </p:grpSp>
      <p:grpSp>
        <p:nvGrpSpPr>
          <p:cNvPr id="60437" name="Group 21"/>
          <p:cNvGrpSpPr>
            <a:grpSpLocks/>
          </p:cNvGrpSpPr>
          <p:nvPr/>
        </p:nvGrpSpPr>
        <p:grpSpPr bwMode="auto">
          <a:xfrm>
            <a:off x="609600" y="4005263"/>
            <a:ext cx="7851775" cy="1752600"/>
            <a:chOff x="383" y="2523"/>
            <a:chExt cx="4946" cy="1104"/>
          </a:xfrm>
        </p:grpSpPr>
        <p:sp>
          <p:nvSpPr>
            <p:cNvPr id="12299" name="Rectangle 5"/>
            <p:cNvSpPr>
              <a:spLocks noChangeArrowheads="1"/>
            </p:cNvSpPr>
            <p:nvPr/>
          </p:nvSpPr>
          <p:spPr bwMode="auto">
            <a:xfrm>
              <a:off x="612" y="2523"/>
              <a:ext cx="4717" cy="1104"/>
            </a:xfrm>
            <a:prstGeom prst="rect">
              <a:avLst/>
            </a:prstGeom>
            <a:solidFill>
              <a:schemeClr val="accent1">
                <a:alpha val="3922"/>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0" name="Text Box 7"/>
            <p:cNvSpPr txBox="1">
              <a:spLocks noChangeArrowheads="1"/>
            </p:cNvSpPr>
            <p:nvPr/>
          </p:nvSpPr>
          <p:spPr bwMode="auto">
            <a:xfrm>
              <a:off x="3696" y="2614"/>
              <a:ext cx="1531" cy="9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pPr>
              <a:r>
                <a:rPr lang="en-US" altLang="zh-CN" sz="2000" b="1">
                  <a:latin typeface="Times New Roman" pitchFamily="18" charset="0"/>
                </a:rPr>
                <a:t>G[S]</a:t>
              </a:r>
              <a:r>
                <a:rPr lang="zh-CN" altLang="en-US" sz="2000" b="1">
                  <a:latin typeface="Times New Roman" pitchFamily="18" charset="0"/>
                </a:rPr>
                <a:t>：⑴ </a:t>
              </a:r>
              <a:r>
                <a:rPr lang="en-US" altLang="zh-CN" sz="2000" b="1">
                  <a:latin typeface="Times New Roman" pitchFamily="18" charset="0"/>
                </a:rPr>
                <a:t>S→aAcBe</a:t>
              </a:r>
            </a:p>
            <a:p>
              <a:pPr algn="just">
                <a:spcBef>
                  <a:spcPct val="20000"/>
                </a:spcBef>
              </a:pPr>
              <a:r>
                <a:rPr lang="en-US" altLang="zh-CN" sz="2000" b="1">
                  <a:latin typeface="Times New Roman" pitchFamily="18" charset="0"/>
                </a:rPr>
                <a:t>            ⑵ A→b</a:t>
              </a:r>
            </a:p>
            <a:p>
              <a:pPr algn="just">
                <a:spcBef>
                  <a:spcPct val="20000"/>
                </a:spcBef>
              </a:pPr>
              <a:r>
                <a:rPr lang="en-US" altLang="zh-CN" sz="2000" b="1">
                  <a:latin typeface="Times New Roman" pitchFamily="18" charset="0"/>
                </a:rPr>
                <a:t>            ⑶ A→Ab</a:t>
              </a:r>
            </a:p>
            <a:p>
              <a:pPr algn="just">
                <a:spcBef>
                  <a:spcPct val="20000"/>
                </a:spcBef>
              </a:pPr>
              <a:r>
                <a:rPr lang="en-US" altLang="zh-CN" sz="2000" b="1">
                  <a:latin typeface="Times New Roman" pitchFamily="18" charset="0"/>
                </a:rPr>
                <a:t>            ⑷ B→d</a:t>
              </a:r>
            </a:p>
          </p:txBody>
        </p:sp>
        <p:sp>
          <p:nvSpPr>
            <p:cNvPr id="60424" name="Text Box 8"/>
            <p:cNvSpPr txBox="1">
              <a:spLocks noChangeArrowheads="1"/>
            </p:cNvSpPr>
            <p:nvPr/>
          </p:nvSpPr>
          <p:spPr bwMode="auto">
            <a:xfrm>
              <a:off x="383" y="2614"/>
              <a:ext cx="3312" cy="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pitchFamily="18" charset="0"/>
                  <a:ea typeface="宋体" pitchFamily="2" charset="-122"/>
                </a:defRPr>
              </a:lvl1pPr>
              <a:lvl2pPr marL="763588">
                <a:defRPr kumimoji="1" sz="2400">
                  <a:solidFill>
                    <a:schemeClr val="tx1"/>
                  </a:solidFill>
                  <a:latin typeface="Times New Roman" pitchFamily="18" charset="0"/>
                  <a:ea typeface="宋体" pitchFamily="2" charset="-122"/>
                </a:defRPr>
              </a:lvl2pPr>
              <a:lvl3pPr marL="954088">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50000"/>
                </a:lnSpc>
                <a:spcBef>
                  <a:spcPct val="30000"/>
                </a:spcBef>
                <a:defRPr/>
              </a:pPr>
              <a:r>
                <a:rPr lang="zh-CN" altLang="en-US" sz="2000" b="1" dirty="0" smtClean="0">
                  <a:effectLst>
                    <a:outerShdw blurRad="38100" dist="38100" dir="2700000" algn="tl">
                      <a:srgbClr val="C0C0C0"/>
                    </a:outerShdw>
                  </a:effectLst>
                </a:rPr>
                <a:t>例如文法</a:t>
              </a:r>
              <a:r>
                <a:rPr lang="en-US" altLang="zh-CN" sz="2000" b="1" dirty="0" smtClean="0">
                  <a:effectLst>
                    <a:outerShdw blurRad="38100" dist="38100" dir="2700000" algn="tl">
                      <a:srgbClr val="C0C0C0"/>
                    </a:outerShdw>
                  </a:effectLst>
                </a:rPr>
                <a:t>G[S]</a:t>
              </a:r>
              <a:r>
                <a:rPr lang="zh-CN" altLang="en-US" sz="2000" b="1" dirty="0" smtClean="0">
                  <a:effectLst>
                    <a:outerShdw blurRad="38100" dist="38100" dir="2700000" algn="tl">
                      <a:srgbClr val="C0C0C0"/>
                    </a:outerShdw>
                  </a:effectLst>
                </a:rPr>
                <a:t>，句型</a:t>
              </a:r>
              <a:r>
                <a:rPr lang="en-US" altLang="zh-CN" sz="2000" b="1" dirty="0" err="1" smtClean="0">
                  <a:solidFill>
                    <a:schemeClr val="folHlink"/>
                  </a:solidFill>
                  <a:effectLst>
                    <a:outerShdw blurRad="38100" dist="38100" dir="2700000" algn="tl">
                      <a:srgbClr val="C0C0C0"/>
                    </a:outerShdw>
                  </a:effectLst>
                </a:rPr>
                <a:t>a</a:t>
              </a:r>
              <a:r>
                <a:rPr lang="en-US" altLang="zh-CN" sz="2000" b="1" dirty="0" err="1" smtClean="0">
                  <a:solidFill>
                    <a:srgbClr val="069406"/>
                  </a:solidFill>
                  <a:effectLst>
                    <a:outerShdw blurRad="38100" dist="38100" dir="2700000" algn="tl">
                      <a:srgbClr val="C0C0C0"/>
                    </a:outerShdw>
                  </a:effectLst>
                </a:rPr>
                <a:t>Ab</a:t>
              </a:r>
              <a:r>
                <a:rPr lang="en-US" altLang="zh-CN" sz="2000" b="1" dirty="0" err="1" smtClean="0">
                  <a:solidFill>
                    <a:schemeClr val="folHlink"/>
                  </a:solidFill>
                  <a:effectLst>
                    <a:outerShdw blurRad="38100" dist="38100" dir="2700000" algn="tl">
                      <a:srgbClr val="C0C0C0"/>
                    </a:outerShdw>
                  </a:effectLst>
                </a:rPr>
                <a:t>cde</a:t>
              </a:r>
              <a:r>
                <a:rPr lang="zh-CN" altLang="en-US" sz="2000" b="1" dirty="0" smtClean="0">
                  <a:effectLst>
                    <a:outerShdw blurRad="38100" dist="38100" dir="2700000" algn="tl">
                      <a:srgbClr val="C0C0C0"/>
                    </a:outerShdw>
                  </a:effectLst>
                </a:rPr>
                <a:t>的句柄为</a:t>
              </a:r>
              <a:r>
                <a:rPr lang="en-US" altLang="zh-CN" sz="2000" b="1" dirty="0" err="1" smtClean="0">
                  <a:solidFill>
                    <a:srgbClr val="069406"/>
                  </a:solidFill>
                  <a:effectLst>
                    <a:outerShdw blurRad="38100" dist="38100" dir="2700000" algn="tl">
                      <a:srgbClr val="C0C0C0"/>
                    </a:outerShdw>
                  </a:effectLst>
                </a:rPr>
                <a:t>Ab</a:t>
              </a:r>
              <a:r>
                <a:rPr lang="zh-CN" altLang="en-US" sz="2000" b="1" dirty="0" smtClean="0">
                  <a:effectLst>
                    <a:outerShdw blurRad="38100" dist="38100" dir="2700000" algn="tl">
                      <a:srgbClr val="C0C0C0"/>
                    </a:outerShdw>
                  </a:effectLst>
                </a:rPr>
                <a:t>，活前缀有：</a:t>
              </a:r>
              <a:r>
                <a:rPr lang="en-US" altLang="zh-CN" sz="2000" b="1" dirty="0" smtClean="0">
                  <a:solidFill>
                    <a:srgbClr val="CC6600"/>
                  </a:solidFill>
                  <a:effectLst>
                    <a:outerShdw blurRad="38100" dist="38100" dir="2700000" algn="tl">
                      <a:srgbClr val="C0C0C0"/>
                    </a:outerShdw>
                  </a:effectLst>
                </a:rPr>
                <a:t>ε</a:t>
              </a:r>
              <a:r>
                <a:rPr lang="zh-CN" altLang="en-US" sz="2000" b="1" dirty="0" smtClean="0">
                  <a:effectLst>
                    <a:outerShdw blurRad="38100" dist="38100" dir="2700000" algn="tl">
                      <a:srgbClr val="C0C0C0"/>
                    </a:outerShdw>
                  </a:effectLst>
                </a:rPr>
                <a:t>、</a:t>
              </a:r>
              <a:r>
                <a:rPr lang="en-US" altLang="zh-CN" sz="2000" b="1" dirty="0" smtClean="0">
                  <a:solidFill>
                    <a:srgbClr val="CC6600"/>
                  </a:solidFill>
                  <a:effectLst>
                    <a:outerShdw blurRad="38100" dist="38100" dir="2700000" algn="tl">
                      <a:srgbClr val="C0C0C0"/>
                    </a:outerShdw>
                  </a:effectLst>
                </a:rPr>
                <a:t>a</a:t>
              </a:r>
              <a:r>
                <a:rPr lang="zh-CN" altLang="en-US" sz="2000" b="1" dirty="0" smtClean="0">
                  <a:effectLst>
                    <a:outerShdw blurRad="38100" dist="38100" dir="2700000" algn="tl">
                      <a:srgbClr val="C0C0C0"/>
                    </a:outerShdw>
                  </a:effectLst>
                </a:rPr>
                <a:t>、</a:t>
              </a:r>
              <a:r>
                <a:rPr lang="en-US" altLang="zh-CN" sz="2000" b="1" dirty="0" err="1" smtClean="0">
                  <a:solidFill>
                    <a:srgbClr val="CC6600"/>
                  </a:solidFill>
                  <a:effectLst>
                    <a:outerShdw blurRad="38100" dist="38100" dir="2700000" algn="tl">
                      <a:srgbClr val="C0C0C0"/>
                    </a:outerShdw>
                  </a:effectLst>
                </a:rPr>
                <a:t>aA</a:t>
              </a:r>
              <a:r>
                <a:rPr lang="zh-CN" altLang="en-US" sz="2000" b="1" dirty="0" smtClean="0">
                  <a:effectLst>
                    <a:outerShdw blurRad="38100" dist="38100" dir="2700000" algn="tl">
                      <a:srgbClr val="C0C0C0"/>
                    </a:outerShdw>
                  </a:effectLst>
                </a:rPr>
                <a:t>和</a:t>
              </a:r>
              <a:r>
                <a:rPr lang="en-US" altLang="zh-CN" sz="2000" b="1" dirty="0" err="1" smtClean="0">
                  <a:solidFill>
                    <a:srgbClr val="CC6600"/>
                  </a:solidFill>
                  <a:effectLst>
                    <a:outerShdw blurRad="38100" dist="38100" dir="2700000" algn="tl">
                      <a:srgbClr val="C0C0C0"/>
                    </a:outerShdw>
                  </a:effectLst>
                </a:rPr>
                <a:t>aAb</a:t>
              </a:r>
              <a:r>
                <a:rPr lang="zh-CN" altLang="en-US" sz="2000" b="1" dirty="0" smtClean="0">
                  <a:effectLst>
                    <a:outerShdw blurRad="38100" dist="38100" dir="2700000" algn="tl">
                      <a:srgbClr val="C0C0C0"/>
                    </a:outerShdw>
                  </a:effectLst>
                </a:rPr>
                <a:t>，其中，</a:t>
              </a:r>
              <a:r>
                <a:rPr lang="en-US" altLang="zh-CN" sz="2000" b="1" dirty="0" err="1" smtClean="0">
                  <a:solidFill>
                    <a:srgbClr val="CC6600"/>
                  </a:solidFill>
                  <a:effectLst>
                    <a:outerShdw blurRad="38100" dist="38100" dir="2700000" algn="tl">
                      <a:srgbClr val="C0C0C0"/>
                    </a:outerShdw>
                  </a:effectLst>
                </a:rPr>
                <a:t>aAb</a:t>
              </a:r>
              <a:r>
                <a:rPr lang="zh-CN" altLang="en-US" sz="2000" b="1" dirty="0" smtClean="0">
                  <a:effectLst>
                    <a:outerShdw blurRad="38100" dist="38100" dir="2700000" algn="tl">
                      <a:srgbClr val="C0C0C0"/>
                    </a:outerShdw>
                  </a:effectLst>
                </a:rPr>
                <a:t>为</a:t>
              </a:r>
              <a:r>
                <a:rPr lang="zh-CN" altLang="en-US" sz="2000" b="1" dirty="0" smtClean="0">
                  <a:solidFill>
                    <a:srgbClr val="CC6600"/>
                  </a:solidFill>
                  <a:effectLst>
                    <a:outerShdw blurRad="38100" dist="38100" dir="2700000" algn="tl">
                      <a:srgbClr val="C0C0C0"/>
                    </a:outerShdw>
                  </a:effectLst>
                </a:rPr>
                <a:t>可归前缀</a:t>
              </a:r>
              <a:r>
                <a:rPr lang="zh-CN" altLang="en-US" sz="2000" b="1" dirty="0" smtClean="0">
                  <a:effectLst>
                    <a:outerShdw blurRad="38100" dist="38100" dir="2700000" algn="tl">
                      <a:srgbClr val="C0C0C0"/>
                    </a:outerShdw>
                  </a:effectLst>
                </a:rPr>
                <a:t>。</a:t>
              </a:r>
            </a:p>
          </p:txBody>
        </p:sp>
      </p:grpSp>
      <p:grpSp>
        <p:nvGrpSpPr>
          <p:cNvPr id="12293" name="Group 9"/>
          <p:cNvGrpSpPr>
            <a:grpSpLocks/>
          </p:cNvGrpSpPr>
          <p:nvPr/>
        </p:nvGrpSpPr>
        <p:grpSpPr bwMode="auto">
          <a:xfrm>
            <a:off x="610340" y="909638"/>
            <a:ext cx="8229600" cy="1771650"/>
            <a:chOff x="572" y="829"/>
            <a:chExt cx="4944" cy="1116"/>
          </a:xfrm>
        </p:grpSpPr>
        <p:sp>
          <p:nvSpPr>
            <p:cNvPr id="60426" name="Text Box 10"/>
            <p:cNvSpPr txBox="1">
              <a:spLocks noChangeArrowheads="1"/>
            </p:cNvSpPr>
            <p:nvPr/>
          </p:nvSpPr>
          <p:spPr bwMode="auto">
            <a:xfrm>
              <a:off x="572" y="829"/>
              <a:ext cx="4944" cy="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pitchFamily="18" charset="0"/>
                  <a:ea typeface="宋体" pitchFamily="2" charset="-122"/>
                </a:defRPr>
              </a:lvl1pPr>
              <a:lvl2pPr marL="59690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l">
                <a:lnSpc>
                  <a:spcPct val="130000"/>
                </a:lnSpc>
                <a:spcBef>
                  <a:spcPct val="30000"/>
                </a:spcBef>
                <a:defRPr/>
              </a:pPr>
              <a:r>
                <a:rPr lang="zh-CN" altLang="en-US" sz="2000" b="1" dirty="0" smtClean="0">
                  <a:effectLst>
                    <a:outerShdw blurRad="38100" dist="38100" dir="2700000" algn="tl">
                      <a:srgbClr val="C0C0C0"/>
                    </a:outerShdw>
                  </a:effectLst>
                </a:rPr>
                <a:t>定义</a:t>
              </a:r>
              <a:r>
                <a:rPr lang="en-US" altLang="zh-CN" sz="2000" b="1" dirty="0" smtClean="0">
                  <a:effectLst>
                    <a:outerShdw blurRad="38100" dist="38100" dir="2700000" algn="tl">
                      <a:srgbClr val="C0C0C0"/>
                    </a:outerShdw>
                  </a:effectLst>
                </a:rPr>
                <a:t>6.1  </a:t>
              </a:r>
              <a:r>
                <a:rPr lang="zh-CN" altLang="en-US" sz="2000" b="1" dirty="0" smtClean="0">
                  <a:effectLst>
                    <a:outerShdw blurRad="38100" dist="38100" dir="2700000" algn="tl">
                      <a:srgbClr val="C0C0C0"/>
                    </a:outerShdw>
                  </a:effectLst>
                </a:rPr>
                <a:t>将含有任意规则右部头符号的子串的字符串称为</a:t>
              </a:r>
              <a:r>
                <a:rPr lang="zh-CN" altLang="en-US" sz="2000" b="1" dirty="0" smtClean="0">
                  <a:solidFill>
                    <a:srgbClr val="FF6600"/>
                  </a:solidFill>
                  <a:effectLst>
                    <a:outerShdw blurRad="38100" dist="38100" dir="2700000" algn="tl">
                      <a:srgbClr val="C0C0C0"/>
                    </a:outerShdw>
                  </a:effectLst>
                </a:rPr>
                <a:t>前缀</a:t>
              </a:r>
              <a:r>
                <a:rPr lang="zh-CN" altLang="en-US" sz="2000" b="1" dirty="0" smtClean="0">
                  <a:effectLst>
                    <a:outerShdw blurRad="38100" dist="38100" dir="2700000" algn="tl">
                      <a:srgbClr val="C0C0C0"/>
                    </a:outerShdw>
                  </a:effectLst>
                </a:rPr>
                <a:t>。特别地，空串</a:t>
              </a:r>
              <a:r>
                <a:rPr lang="en-US" altLang="zh-CN" sz="2000" b="1" dirty="0" smtClean="0">
                  <a:effectLst>
                    <a:outerShdw blurRad="38100" dist="38100" dir="2700000" algn="tl">
                      <a:srgbClr val="C0C0C0"/>
                    </a:outerShdw>
                  </a:effectLst>
                </a:rPr>
                <a:t>ε</a:t>
              </a:r>
              <a:r>
                <a:rPr lang="zh-CN" altLang="en-US" sz="2000" b="1" dirty="0" smtClean="0">
                  <a:effectLst>
                    <a:outerShdw blurRad="38100" dist="38100" dir="2700000" algn="tl">
                      <a:srgbClr val="C0C0C0"/>
                    </a:outerShdw>
                  </a:effectLst>
                </a:rPr>
                <a:t>为任意串的前缀。</a:t>
              </a:r>
            </a:p>
            <a:p>
              <a:pPr algn="l">
                <a:lnSpc>
                  <a:spcPct val="130000"/>
                </a:lnSpc>
                <a:spcBef>
                  <a:spcPct val="30000"/>
                </a:spcBef>
                <a:defRPr/>
              </a:pPr>
              <a:r>
                <a:rPr lang="zh-CN" altLang="en-US" sz="2000" b="1" dirty="0" smtClean="0">
                  <a:effectLst>
                    <a:outerShdw blurRad="38100" dist="38100" dir="2700000" algn="tl">
                      <a:srgbClr val="C0C0C0"/>
                    </a:outerShdw>
                  </a:effectLst>
                </a:rPr>
                <a:t>定义</a:t>
              </a:r>
              <a:r>
                <a:rPr lang="en-US" altLang="zh-CN" sz="2000" b="1" dirty="0" smtClean="0">
                  <a:effectLst>
                    <a:outerShdw blurRad="38100" dist="38100" dir="2700000" algn="tl">
                      <a:srgbClr val="C0C0C0"/>
                    </a:outerShdw>
                  </a:effectLst>
                </a:rPr>
                <a:t>6.2  </a:t>
              </a:r>
              <a:r>
                <a:rPr lang="zh-CN" altLang="en-US" sz="2000" b="1" dirty="0" smtClean="0">
                  <a:effectLst>
                    <a:outerShdw blurRad="38100" dist="38100" dir="2700000" algn="tl">
                      <a:srgbClr val="C0C0C0"/>
                    </a:outerShdw>
                  </a:effectLst>
                </a:rPr>
                <a:t>设文法</a:t>
              </a:r>
              <a:r>
                <a:rPr lang="en-US" altLang="zh-CN" sz="2000" b="1" dirty="0" smtClean="0">
                  <a:effectLst>
                    <a:outerShdw blurRad="38100" dist="38100" dir="2700000" algn="tl">
                      <a:srgbClr val="C0C0C0"/>
                    </a:outerShdw>
                  </a:effectLst>
                </a:rPr>
                <a:t>G[S]</a:t>
              </a:r>
              <a:r>
                <a:rPr lang="zh-CN" altLang="en-US" sz="2000" b="1" dirty="0" smtClean="0">
                  <a:effectLst>
                    <a:outerShdw blurRad="38100" dist="38100" dir="2700000" algn="tl">
                      <a:srgbClr val="C0C0C0"/>
                    </a:outerShdw>
                  </a:effectLst>
                </a:rPr>
                <a:t>，如果</a:t>
              </a:r>
              <a:r>
                <a:rPr lang="en-US" altLang="zh-CN" sz="2000" b="1" dirty="0" smtClean="0">
                  <a:effectLst>
                    <a:outerShdw blurRad="38100" dist="38100" dir="2700000" algn="tl">
                      <a:srgbClr val="C0C0C0"/>
                    </a:outerShdw>
                  </a:effectLst>
                </a:rPr>
                <a:t>S</a:t>
              </a:r>
              <a:r>
                <a:rPr lang="en-US" altLang="zh-CN" sz="2000" b="1" dirty="0" smtClean="0">
                  <a:effectLst>
                    <a:outerShdw blurRad="38100" dist="38100" dir="2700000" algn="tl">
                      <a:srgbClr val="C0C0C0"/>
                    </a:outerShdw>
                  </a:effectLst>
                  <a:sym typeface="Symbol" pitchFamily="18" charset="2"/>
                </a:rPr>
                <a:t></a:t>
              </a:r>
              <a:r>
                <a:rPr lang="en-US" altLang="zh-CN" sz="2000" b="1" dirty="0" smtClean="0">
                  <a:effectLst>
                    <a:outerShdw blurRad="38100" dist="38100" dir="2700000" algn="tl">
                      <a:srgbClr val="C0C0C0"/>
                    </a:outerShdw>
                  </a:effectLst>
                </a:rPr>
                <a:t>α</a:t>
              </a:r>
              <a:r>
                <a:rPr lang="en-US" altLang="zh-CN" sz="2000" b="1" dirty="0" err="1" smtClean="0">
                  <a:effectLst>
                    <a:outerShdw blurRad="38100" dist="38100" dir="2700000" algn="tl">
                      <a:srgbClr val="C0C0C0"/>
                    </a:outerShdw>
                  </a:effectLst>
                </a:rPr>
                <a:t>Aω</a:t>
              </a:r>
              <a:r>
                <a:rPr lang="en-US" altLang="zh-CN" sz="2000" b="1" dirty="0" smtClean="0">
                  <a:effectLst>
                    <a:outerShdw blurRad="38100" dist="38100" dir="2700000" algn="tl">
                      <a:srgbClr val="C0C0C0"/>
                    </a:outerShdw>
                  </a:effectLst>
                  <a:sym typeface="Symbol" pitchFamily="18" charset="2"/>
                </a:rPr>
                <a:t></a:t>
              </a:r>
              <a:r>
                <a:rPr lang="en-US" altLang="zh-CN" sz="2000" b="1" dirty="0" smtClean="0">
                  <a:effectLst>
                    <a:outerShdw blurRad="38100" dist="38100" dir="2700000" algn="tl">
                      <a:srgbClr val="C0C0C0"/>
                    </a:outerShdw>
                  </a:effectLst>
                </a:rPr>
                <a:t>αβω</a:t>
              </a:r>
              <a:r>
                <a:rPr lang="zh-CN" altLang="en-US" sz="2000" b="1" dirty="0" smtClean="0">
                  <a:effectLst>
                    <a:outerShdw blurRad="38100" dist="38100" dir="2700000" algn="tl">
                      <a:srgbClr val="C0C0C0"/>
                    </a:outerShdw>
                  </a:effectLst>
                </a:rPr>
                <a:t>是句型</a:t>
              </a:r>
              <a:r>
                <a:rPr lang="en-US" altLang="zh-CN" sz="2000" b="1" dirty="0" smtClean="0">
                  <a:effectLst>
                    <a:outerShdw blurRad="38100" dist="38100" dir="2700000" algn="tl">
                      <a:srgbClr val="C0C0C0"/>
                    </a:outerShdw>
                  </a:effectLst>
                </a:rPr>
                <a:t>αβω</a:t>
              </a:r>
              <a:r>
                <a:rPr lang="zh-CN" altLang="en-US" sz="2000" b="1" dirty="0" smtClean="0">
                  <a:effectLst>
                    <a:outerShdw blurRad="38100" dist="38100" dir="2700000" algn="tl">
                      <a:srgbClr val="C0C0C0"/>
                    </a:outerShdw>
                  </a:effectLst>
                </a:rPr>
                <a:t>的规范推导，则</a:t>
              </a:r>
              <a:r>
                <a:rPr lang="en-US" altLang="zh-CN" sz="2000" b="1" dirty="0" smtClean="0">
                  <a:effectLst>
                    <a:outerShdw blurRad="38100" dist="38100" dir="2700000" algn="tl">
                      <a:srgbClr val="C0C0C0"/>
                    </a:outerShdw>
                  </a:effectLst>
                </a:rPr>
                <a:t>αβ</a:t>
              </a:r>
              <a:r>
                <a:rPr lang="zh-CN" altLang="en-US" sz="2000" b="1" dirty="0" smtClean="0">
                  <a:effectLst>
                    <a:outerShdw blurRad="38100" dist="38100" dir="2700000" algn="tl">
                      <a:srgbClr val="C0C0C0"/>
                    </a:outerShdw>
                  </a:effectLst>
                </a:rPr>
                <a:t>称为</a:t>
              </a:r>
              <a:r>
                <a:rPr lang="zh-CN" altLang="en-US" sz="2000" b="1" dirty="0" smtClean="0">
                  <a:solidFill>
                    <a:srgbClr val="FF6600"/>
                  </a:solidFill>
                  <a:effectLst>
                    <a:outerShdw blurRad="38100" dist="38100" dir="2700000" algn="tl">
                      <a:srgbClr val="C0C0C0"/>
                    </a:outerShdw>
                  </a:effectLst>
                </a:rPr>
                <a:t>可归前缀</a:t>
              </a:r>
              <a:r>
                <a:rPr lang="zh-CN" altLang="en-US" sz="2000" b="1" dirty="0" smtClean="0">
                  <a:effectLst>
                    <a:outerShdw blurRad="38100" dist="38100" dir="2700000" algn="tl">
                      <a:srgbClr val="C0C0C0"/>
                    </a:outerShdw>
                  </a:effectLst>
                </a:rPr>
                <a:t>，</a:t>
              </a:r>
              <a:r>
                <a:rPr lang="en-US" altLang="zh-CN" sz="2000" b="1" dirty="0" smtClean="0">
                  <a:effectLst>
                    <a:outerShdw blurRad="38100" dist="38100" dir="2700000" algn="tl">
                      <a:srgbClr val="C0C0C0"/>
                    </a:outerShdw>
                  </a:effectLst>
                </a:rPr>
                <a:t>αβ</a:t>
              </a:r>
              <a:r>
                <a:rPr lang="zh-CN" altLang="en-US" sz="2000" b="1" dirty="0" smtClean="0">
                  <a:effectLst>
                    <a:outerShdw blurRad="38100" dist="38100" dir="2700000" algn="tl">
                      <a:srgbClr val="C0C0C0"/>
                    </a:outerShdw>
                  </a:effectLst>
                </a:rPr>
                <a:t>的前缀称为</a:t>
              </a:r>
              <a:r>
                <a:rPr lang="zh-CN" altLang="en-US" sz="2000" b="1" dirty="0" smtClean="0">
                  <a:solidFill>
                    <a:srgbClr val="FF6600"/>
                  </a:solidFill>
                  <a:effectLst>
                    <a:outerShdw blurRad="38100" dist="38100" dir="2700000" algn="tl">
                      <a:srgbClr val="C0C0C0"/>
                    </a:outerShdw>
                  </a:effectLst>
                </a:rPr>
                <a:t>活前缀</a:t>
              </a:r>
              <a:r>
                <a:rPr lang="zh-CN" altLang="en-US" sz="2000" b="1" dirty="0" smtClean="0">
                  <a:effectLst>
                    <a:outerShdw blurRad="38100" dist="38100" dir="2700000" algn="tl">
                      <a:srgbClr val="C0C0C0"/>
                    </a:outerShdw>
                  </a:effectLst>
                </a:rPr>
                <a:t>。</a:t>
              </a:r>
            </a:p>
          </p:txBody>
        </p:sp>
        <p:sp>
          <p:nvSpPr>
            <p:cNvPr id="12296" name="Text Box 11"/>
            <p:cNvSpPr txBox="1">
              <a:spLocks noChangeArrowheads="1"/>
            </p:cNvSpPr>
            <p:nvPr/>
          </p:nvSpPr>
          <p:spPr bwMode="auto">
            <a:xfrm>
              <a:off x="2880" y="1393"/>
              <a:ext cx="25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spcBef>
                  <a:spcPct val="50000"/>
                </a:spcBef>
              </a:pPr>
              <a:r>
                <a:rPr lang="en-US" altLang="zh-CN" dirty="0"/>
                <a:t>*</a:t>
              </a:r>
            </a:p>
          </p:txBody>
        </p:sp>
        <p:sp>
          <p:nvSpPr>
            <p:cNvPr id="12297" name="Text Box 12"/>
            <p:cNvSpPr txBox="1">
              <a:spLocks noChangeArrowheads="1"/>
            </p:cNvSpPr>
            <p:nvPr/>
          </p:nvSpPr>
          <p:spPr bwMode="auto">
            <a:xfrm>
              <a:off x="2871" y="1566"/>
              <a:ext cx="25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spcBef>
                  <a:spcPct val="50000"/>
                </a:spcBef>
              </a:pPr>
              <a:r>
                <a:rPr lang="en-US" altLang="zh-CN" sz="1200" b="1"/>
                <a:t>R</a:t>
              </a:r>
            </a:p>
          </p:txBody>
        </p:sp>
        <p:sp>
          <p:nvSpPr>
            <p:cNvPr id="12298" name="Text Box 13"/>
            <p:cNvSpPr txBox="1">
              <a:spLocks noChangeArrowheads="1"/>
            </p:cNvSpPr>
            <p:nvPr/>
          </p:nvSpPr>
          <p:spPr bwMode="auto">
            <a:xfrm>
              <a:off x="3318" y="1572"/>
              <a:ext cx="25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spcBef>
                  <a:spcPct val="50000"/>
                </a:spcBef>
              </a:pPr>
              <a:r>
                <a:rPr lang="en-US" altLang="zh-CN" sz="1200" b="1"/>
                <a:t>R</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36"/>
                                        </p:tgtEl>
                                        <p:attrNameLst>
                                          <p:attrName>style.visibility</p:attrName>
                                        </p:attrNameLst>
                                      </p:cBhvr>
                                      <p:to>
                                        <p:strVal val="visible"/>
                                      </p:to>
                                    </p:set>
                                    <p:animEffect transition="in" filter="blinds(horizontal)">
                                      <p:cBhvr>
                                        <p:cTn id="7" dur="500"/>
                                        <p:tgtEl>
                                          <p:spTgt spid="60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nodeType="clickEffect">
                                  <p:stCondLst>
                                    <p:cond delay="0"/>
                                  </p:stCondLst>
                                  <p:childTnLst>
                                    <p:set>
                                      <p:cBhvr>
                                        <p:cTn id="11" dur="1" fill="hold">
                                          <p:stCondLst>
                                            <p:cond delay="0"/>
                                          </p:stCondLst>
                                        </p:cTn>
                                        <p:tgtEl>
                                          <p:spTgt spid="60437"/>
                                        </p:tgtEl>
                                        <p:attrNameLst>
                                          <p:attrName>style.visibility</p:attrName>
                                        </p:attrNameLst>
                                      </p:cBhvr>
                                      <p:to>
                                        <p:strVal val="visible"/>
                                      </p:to>
                                    </p:set>
                                    <p:animEffect transition="in" filter="fade">
                                      <p:cBhvr>
                                        <p:cTn id="12" dur="1000"/>
                                        <p:tgtEl>
                                          <p:spTgt spid="60437"/>
                                        </p:tgtEl>
                                      </p:cBhvr>
                                    </p:animEffect>
                                    <p:anim calcmode="lin" valueType="num">
                                      <p:cBhvr>
                                        <p:cTn id="13" dur="1000" fill="hold"/>
                                        <p:tgtEl>
                                          <p:spTgt spid="60437"/>
                                        </p:tgtEl>
                                        <p:attrNameLst>
                                          <p:attrName>ppt_x</p:attrName>
                                        </p:attrNameLst>
                                      </p:cBhvr>
                                      <p:tavLst>
                                        <p:tav tm="0">
                                          <p:val>
                                            <p:strVal val="#ppt_x"/>
                                          </p:val>
                                        </p:tav>
                                        <p:tav tm="100000">
                                          <p:val>
                                            <p:strVal val="#ppt_x"/>
                                          </p:val>
                                        </p:tav>
                                      </p:tavLst>
                                    </p:anim>
                                    <p:anim calcmode="lin" valueType="num">
                                      <p:cBhvr>
                                        <p:cTn id="14" dur="1000" fill="hold"/>
                                        <p:tgtEl>
                                          <p:spTgt spid="604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p:cNvSpPr>
            <a:spLocks noGrp="1"/>
          </p:cNvSpPr>
          <p:nvPr>
            <p:ph type="sldNum" sz="quarter" idx="10"/>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fld id="{0427CA8E-F892-4DF3-8701-CDC44E67A526}" type="slidenum">
              <a:rPr lang="en-US" altLang="zh-CN"/>
              <a:pPr/>
              <a:t>9</a:t>
            </a:fld>
            <a:endParaRPr lang="en-US" altLang="zh-CN"/>
          </a:p>
        </p:txBody>
      </p:sp>
      <p:sp>
        <p:nvSpPr>
          <p:cNvPr id="61444" name="Text Box 4"/>
          <p:cNvSpPr txBox="1">
            <a:spLocks noChangeArrowheads="1"/>
          </p:cNvSpPr>
          <p:nvPr/>
        </p:nvSpPr>
        <p:spPr bwMode="auto">
          <a:xfrm>
            <a:off x="755650" y="836613"/>
            <a:ext cx="7704138" cy="270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pitchFamily="18" charset="0"/>
                <a:ea typeface="宋体" pitchFamily="2" charset="-122"/>
              </a:defRPr>
            </a:lvl1pPr>
            <a:lvl2pPr marL="59690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20000"/>
              </a:lnSpc>
              <a:spcBef>
                <a:spcPct val="20000"/>
              </a:spcBef>
              <a:defRPr/>
            </a:pPr>
            <a:r>
              <a:rPr lang="zh-CN" altLang="en-US" sz="2000" b="1" dirty="0" smtClean="0">
                <a:effectLst>
                  <a:outerShdw blurRad="38100" dist="38100" dir="2700000" algn="tl">
                    <a:srgbClr val="C0C0C0"/>
                  </a:outerShdw>
                </a:effectLst>
              </a:rPr>
              <a:t>假设事先知道文法所有规范句型可归前缀，使用分析栈实现分析的具体步骤修改为：</a:t>
            </a:r>
          </a:p>
          <a:p>
            <a:pPr algn="just">
              <a:lnSpc>
                <a:spcPct val="120000"/>
              </a:lnSpc>
              <a:spcBef>
                <a:spcPct val="20000"/>
              </a:spcBef>
              <a:defRPr/>
            </a:pPr>
            <a:r>
              <a:rPr lang="zh-CN" altLang="en-US" sz="2000" b="1" dirty="0" smtClean="0">
                <a:effectLst>
                  <a:outerShdw blurRad="38100" dist="38100" dir="2700000" algn="tl">
                    <a:srgbClr val="C0C0C0"/>
                  </a:outerShdw>
                </a:effectLst>
              </a:rPr>
              <a:t>将输入串符号移进分析栈，直到分析栈出现“</a:t>
            </a:r>
            <a:r>
              <a:rPr lang="zh-CN" altLang="en-US" sz="2000" b="1" dirty="0" smtClean="0">
                <a:solidFill>
                  <a:srgbClr val="FF3300"/>
                </a:solidFill>
                <a:effectLst>
                  <a:outerShdw blurRad="38100" dist="38100" dir="2700000" algn="tl">
                    <a:srgbClr val="C0C0C0"/>
                  </a:outerShdw>
                </a:effectLst>
                <a:ea typeface="黑体" pitchFamily="49" charset="-122"/>
              </a:rPr>
              <a:t>可归前缀</a:t>
            </a:r>
            <a:r>
              <a:rPr lang="zh-CN" altLang="en-US" sz="2000" b="1" dirty="0" smtClean="0">
                <a:effectLst>
                  <a:outerShdw blurRad="38100" dist="38100" dir="2700000" algn="tl">
                    <a:srgbClr val="C0C0C0"/>
                  </a:outerShdw>
                </a:effectLst>
              </a:rPr>
              <a:t>”为止；这时，句柄出现在分析栈顶部，令可归前缀编号代表的规则是</a:t>
            </a:r>
            <a:r>
              <a:rPr lang="en-US" altLang="zh-CN" sz="2000" b="1" dirty="0" smtClean="0">
                <a:effectLst>
                  <a:outerShdw blurRad="38100" dist="38100" dir="2700000" algn="tl">
                    <a:srgbClr val="C0C0C0"/>
                  </a:outerShdw>
                </a:effectLst>
              </a:rPr>
              <a:t>A→α</a:t>
            </a:r>
            <a:r>
              <a:rPr lang="zh-CN" altLang="en-US" sz="2000" b="1" dirty="0" smtClean="0">
                <a:effectLst>
                  <a:outerShdw blurRad="38100" dist="38100" dir="2700000" algn="tl">
                    <a:srgbClr val="C0C0C0"/>
                  </a:outerShdw>
                </a:effectLst>
              </a:rPr>
              <a:t>，将分析栈顶部</a:t>
            </a:r>
            <a:r>
              <a:rPr lang="en-US" altLang="zh-CN" sz="2000" b="1" dirty="0" smtClean="0">
                <a:effectLst>
                  <a:outerShdw blurRad="38100" dist="38100" dir="2700000" algn="tl">
                    <a:srgbClr val="C0C0C0"/>
                  </a:outerShdw>
                </a:effectLst>
              </a:rPr>
              <a:t>︱α︱</a:t>
            </a:r>
            <a:r>
              <a:rPr lang="zh-CN" altLang="en-US" sz="2000" b="1" dirty="0" smtClean="0">
                <a:effectLst>
                  <a:outerShdw blurRad="38100" dist="38100" dir="2700000" algn="tl">
                    <a:srgbClr val="C0C0C0"/>
                  </a:outerShdw>
                </a:effectLst>
              </a:rPr>
              <a:t>个符号出栈，</a:t>
            </a:r>
            <a:r>
              <a:rPr lang="en-US" altLang="zh-CN" sz="2000" b="1" dirty="0" smtClean="0">
                <a:effectLst>
                  <a:outerShdw blurRad="38100" dist="38100" dir="2700000" algn="tl">
                    <a:srgbClr val="C0C0C0"/>
                  </a:outerShdw>
                </a:effectLst>
              </a:rPr>
              <a:t>A</a:t>
            </a:r>
            <a:r>
              <a:rPr lang="zh-CN" altLang="en-US" sz="2000" b="1" dirty="0" smtClean="0">
                <a:effectLst>
                  <a:outerShdw blurRad="38100" dist="38100" dir="2700000" algn="tl">
                    <a:srgbClr val="C0C0C0"/>
                  </a:outerShdw>
                </a:effectLst>
              </a:rPr>
              <a:t>进栈便完成一次归约。重复这些步骤，直到归约出</a:t>
            </a:r>
            <a:r>
              <a:rPr lang="en-US" altLang="zh-CN" sz="2000" b="1" dirty="0" smtClean="0">
                <a:effectLst>
                  <a:outerShdw blurRad="38100" dist="38100" dir="2700000" algn="tl">
                    <a:srgbClr val="C0C0C0"/>
                  </a:outerShdw>
                </a:effectLst>
              </a:rPr>
              <a:t>S</a:t>
            </a:r>
            <a:r>
              <a:rPr lang="zh-CN" altLang="en-US" sz="2000" b="1" dirty="0" smtClean="0">
                <a:effectLst>
                  <a:outerShdw blurRad="38100" dist="38100" dir="2700000" algn="tl">
                    <a:srgbClr val="C0C0C0"/>
                  </a:outerShdw>
                </a:effectLst>
              </a:rPr>
              <a:t>。显然不再需要输入串夹带着编号，也可以得到规范归约。</a:t>
            </a:r>
          </a:p>
        </p:txBody>
      </p:sp>
      <p:sp>
        <p:nvSpPr>
          <p:cNvPr id="61445" name="Text Box 5"/>
          <p:cNvSpPr txBox="1">
            <a:spLocks noChangeArrowheads="1"/>
          </p:cNvSpPr>
          <p:nvPr/>
        </p:nvSpPr>
        <p:spPr bwMode="auto">
          <a:xfrm>
            <a:off x="755650" y="4189413"/>
            <a:ext cx="78486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pitchFamily="18" charset="0"/>
                <a:ea typeface="宋体" pitchFamily="2" charset="-122"/>
              </a:defRPr>
            </a:lvl1pPr>
            <a:lvl2pPr marL="59690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20000"/>
              </a:lnSpc>
              <a:spcBef>
                <a:spcPct val="20000"/>
              </a:spcBef>
              <a:defRPr/>
            </a:pPr>
            <a:r>
              <a:rPr lang="en-US" altLang="zh-CN" b="1" dirty="0" smtClean="0">
                <a:effectLst>
                  <a:outerShdw blurRad="38100" dist="38100" dir="2700000" algn="tl">
                    <a:srgbClr val="C0C0C0"/>
                  </a:outerShdw>
                </a:effectLst>
                <a:latin typeface="Tahoma" pitchFamily="34" charset="0"/>
              </a:rPr>
              <a:t>   </a:t>
            </a:r>
            <a:r>
              <a:rPr lang="zh-CN" altLang="en-US" sz="2000" b="1" dirty="0" smtClean="0">
                <a:effectLst>
                  <a:outerShdw blurRad="38100" dist="38100" dir="2700000" algn="tl">
                    <a:srgbClr val="C0C0C0"/>
                  </a:outerShdw>
                </a:effectLst>
              </a:rPr>
              <a:t>例</a:t>
            </a:r>
            <a:r>
              <a:rPr lang="en-US" altLang="zh-CN" sz="2000" b="1" dirty="0" smtClean="0">
                <a:effectLst>
                  <a:outerShdw blurRad="38100" dist="38100" dir="2700000" algn="tl">
                    <a:srgbClr val="C0C0C0"/>
                  </a:outerShdw>
                </a:effectLst>
              </a:rPr>
              <a:t>6.1</a:t>
            </a:r>
            <a:r>
              <a:rPr lang="zh-CN" altLang="en-US" sz="2000" b="1" dirty="0" smtClean="0">
                <a:effectLst>
                  <a:outerShdw blurRad="38100" dist="38100" dir="2700000" algn="tl">
                    <a:srgbClr val="C0C0C0"/>
                  </a:outerShdw>
                </a:effectLst>
              </a:rPr>
              <a:t>定义文法</a:t>
            </a:r>
            <a:r>
              <a:rPr lang="en-US" altLang="zh-CN" sz="2000" b="1" dirty="0" smtClean="0">
                <a:effectLst>
                  <a:outerShdw blurRad="38100" dist="38100" dir="2700000" algn="tl">
                    <a:srgbClr val="C0C0C0"/>
                  </a:outerShdw>
                </a:effectLst>
              </a:rPr>
              <a:t>G[S]</a:t>
            </a:r>
            <a:r>
              <a:rPr lang="zh-CN" altLang="en-US" sz="2000" b="1" dirty="0" smtClean="0">
                <a:effectLst>
                  <a:outerShdw blurRad="38100" dist="38100" dir="2700000" algn="tl">
                    <a:srgbClr val="C0C0C0"/>
                  </a:outerShdw>
                </a:effectLst>
              </a:rPr>
              <a:t>的可归前缀如下：</a:t>
            </a:r>
            <a:r>
              <a:rPr lang="en-US" altLang="zh-CN" sz="2000" b="1" dirty="0" err="1" smtClean="0">
                <a:effectLst>
                  <a:outerShdw blurRad="38100" dist="38100" dir="2700000" algn="tl">
                    <a:srgbClr val="C0C0C0"/>
                  </a:outerShdw>
                </a:effectLst>
              </a:rPr>
              <a:t>ab</a:t>
            </a:r>
            <a:r>
              <a:rPr lang="en-US" altLang="zh-CN" sz="2000" b="1" dirty="0" smtClean="0">
                <a:effectLst>
                  <a:outerShdw blurRad="38100" dist="38100" dir="2700000" algn="tl">
                    <a:srgbClr val="C0C0C0"/>
                  </a:outerShdw>
                </a:effectLst>
              </a:rPr>
              <a:t>[2]</a:t>
            </a:r>
            <a:r>
              <a:rPr lang="zh-CN" altLang="en-US" sz="2000" b="1" dirty="0" smtClean="0">
                <a:effectLst>
                  <a:outerShdw blurRad="38100" dist="38100" dir="2700000" algn="tl">
                    <a:srgbClr val="C0C0C0"/>
                  </a:outerShdw>
                </a:effectLst>
              </a:rPr>
              <a:t>、</a:t>
            </a:r>
            <a:r>
              <a:rPr lang="en-US" altLang="zh-CN" sz="2000" b="1" dirty="0" err="1" smtClean="0">
                <a:effectLst>
                  <a:outerShdw blurRad="38100" dist="38100" dir="2700000" algn="tl">
                    <a:srgbClr val="C0C0C0"/>
                  </a:outerShdw>
                </a:effectLst>
              </a:rPr>
              <a:t>aAb</a:t>
            </a:r>
            <a:r>
              <a:rPr lang="en-US" altLang="zh-CN" sz="2000" b="1" dirty="0" smtClean="0">
                <a:effectLst>
                  <a:outerShdw blurRad="38100" dist="38100" dir="2700000" algn="tl">
                    <a:srgbClr val="C0C0C0"/>
                  </a:outerShdw>
                </a:effectLst>
              </a:rPr>
              <a:t>[3]</a:t>
            </a:r>
            <a:r>
              <a:rPr lang="zh-CN" altLang="en-US" sz="2000" b="1" dirty="0" smtClean="0">
                <a:effectLst>
                  <a:outerShdw blurRad="38100" dist="38100" dir="2700000" algn="tl">
                    <a:srgbClr val="C0C0C0"/>
                  </a:outerShdw>
                </a:effectLst>
              </a:rPr>
              <a:t>、</a:t>
            </a:r>
            <a:r>
              <a:rPr lang="en-US" altLang="zh-CN" sz="2000" b="1" dirty="0" err="1" smtClean="0">
                <a:effectLst>
                  <a:outerShdw blurRad="38100" dist="38100" dir="2700000" algn="tl">
                    <a:srgbClr val="C0C0C0"/>
                  </a:outerShdw>
                </a:effectLst>
              </a:rPr>
              <a:t>aAcd</a:t>
            </a:r>
            <a:r>
              <a:rPr lang="en-US" altLang="zh-CN" sz="2000" b="1" dirty="0" smtClean="0">
                <a:effectLst>
                  <a:outerShdw blurRad="38100" dist="38100" dir="2700000" algn="tl">
                    <a:srgbClr val="C0C0C0"/>
                  </a:outerShdw>
                </a:effectLst>
              </a:rPr>
              <a:t>[4]</a:t>
            </a:r>
            <a:r>
              <a:rPr lang="zh-CN" altLang="en-US" sz="2000" b="1" dirty="0" smtClean="0">
                <a:effectLst>
                  <a:outerShdw blurRad="38100" dist="38100" dir="2700000" algn="tl">
                    <a:srgbClr val="C0C0C0"/>
                  </a:outerShdw>
                </a:effectLst>
              </a:rPr>
              <a:t>、</a:t>
            </a:r>
            <a:r>
              <a:rPr lang="en-US" altLang="zh-CN" sz="2000" b="1" dirty="0" err="1" smtClean="0">
                <a:effectLst>
                  <a:outerShdw blurRad="38100" dist="38100" dir="2700000" algn="tl">
                    <a:srgbClr val="C0C0C0"/>
                  </a:outerShdw>
                </a:effectLst>
              </a:rPr>
              <a:t>aAcBe</a:t>
            </a:r>
            <a:r>
              <a:rPr lang="en-US" altLang="zh-CN" sz="2000" b="1" dirty="0" smtClean="0">
                <a:effectLst>
                  <a:outerShdw blurRad="38100" dist="38100" dir="2700000" algn="tl">
                    <a:srgbClr val="C0C0C0"/>
                  </a:outerShdw>
                </a:effectLst>
              </a:rPr>
              <a:t>[1]</a:t>
            </a:r>
            <a:r>
              <a:rPr lang="zh-CN" altLang="en-US" sz="2000" b="1" dirty="0" smtClean="0">
                <a:effectLst>
                  <a:outerShdw blurRad="38100" dist="38100" dir="2700000" algn="tl">
                    <a:srgbClr val="C0C0C0"/>
                  </a:outerShdw>
                </a:effectLst>
              </a:rPr>
              <a:t>，使用分析栈实现</a:t>
            </a:r>
            <a:r>
              <a:rPr lang="en-US" altLang="zh-CN" sz="2000" b="1" dirty="0" err="1" smtClean="0">
                <a:effectLst>
                  <a:outerShdw blurRad="38100" dist="38100" dir="2700000" algn="tl">
                    <a:srgbClr val="C0C0C0"/>
                  </a:outerShdw>
                </a:effectLst>
              </a:rPr>
              <a:t>abbcde</a:t>
            </a:r>
            <a:r>
              <a:rPr lang="zh-CN" altLang="en-US" sz="2000" b="1" dirty="0" smtClean="0">
                <a:effectLst>
                  <a:outerShdw blurRad="38100" dist="38100" dir="2700000" algn="tl">
                    <a:srgbClr val="C0C0C0"/>
                  </a:outerShdw>
                </a:effectLst>
              </a:rPr>
              <a:t>的</a:t>
            </a:r>
            <a:r>
              <a:rPr lang="zh-CN" altLang="en-US" sz="2000" b="1" dirty="0" smtClean="0">
                <a:effectLst>
                  <a:outerShdw blurRad="38100" dist="38100" dir="2700000" algn="tl">
                    <a:srgbClr val="C0C0C0"/>
                  </a:outerShdw>
                </a:effectLst>
                <a:hlinkClick r:id="rId2" action="ppaction://hlinkfile"/>
              </a:rPr>
              <a:t>分析过程</a:t>
            </a:r>
            <a:r>
              <a:rPr lang="zh-CN" altLang="en-US" sz="2000" b="1" dirty="0" smtClean="0">
                <a:effectLst>
                  <a:outerShdw blurRad="38100" dist="38100" dir="2700000" algn="tl">
                    <a:srgbClr val="C0C0C0"/>
                  </a:outerShdw>
                </a:effectLst>
              </a:rPr>
              <a:t>如下。</a:t>
            </a:r>
          </a:p>
        </p:txBody>
      </p:sp>
      <p:sp>
        <p:nvSpPr>
          <p:cNvPr id="61447" name="Text Box 7"/>
          <p:cNvSpPr txBox="1">
            <a:spLocks noChangeArrowheads="1"/>
          </p:cNvSpPr>
          <p:nvPr/>
        </p:nvSpPr>
        <p:spPr bwMode="auto">
          <a:xfrm>
            <a:off x="2789238" y="5300663"/>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dirty="0" err="1">
                <a:solidFill>
                  <a:srgbClr val="000066"/>
                </a:solidFill>
                <a:effectLst>
                  <a:outerShdw blurRad="38100" dist="38100" dir="2700000" algn="tl">
                    <a:srgbClr val="C0C0C0"/>
                  </a:outerShdw>
                </a:effectLst>
              </a:rPr>
              <a:t>a</a:t>
            </a:r>
            <a:r>
              <a:rPr lang="en-US" altLang="zh-CN" sz="2000" b="1" dirty="0" err="1">
                <a:solidFill>
                  <a:srgbClr val="069406"/>
                </a:solidFill>
                <a:effectLst>
                  <a:outerShdw blurRad="38100" dist="38100" dir="2700000" algn="tl">
                    <a:srgbClr val="C0C0C0"/>
                  </a:outerShdw>
                </a:effectLst>
              </a:rPr>
              <a:t>b</a:t>
            </a:r>
            <a:r>
              <a:rPr lang="en-US" altLang="zh-CN" sz="2000" b="1" dirty="0" err="1">
                <a:solidFill>
                  <a:srgbClr val="000066"/>
                </a:solidFill>
                <a:effectLst>
                  <a:outerShdw blurRad="38100" dist="38100" dir="2700000" algn="tl">
                    <a:srgbClr val="C0C0C0"/>
                  </a:outerShdw>
                </a:effectLst>
              </a:rPr>
              <a:t>bcde</a:t>
            </a:r>
            <a:endParaRPr lang="en-US" altLang="zh-CN" sz="2000" b="1" dirty="0">
              <a:solidFill>
                <a:srgbClr val="000066"/>
              </a:solidFill>
              <a:effectLst>
                <a:outerShdw blurRad="38100" dist="38100" dir="2700000" algn="tl">
                  <a:srgbClr val="C0C0C0"/>
                </a:outerShdw>
              </a:effectLst>
            </a:endParaRPr>
          </a:p>
        </p:txBody>
      </p:sp>
      <p:sp>
        <p:nvSpPr>
          <p:cNvPr id="61448" name="Text Box 8"/>
          <p:cNvSpPr txBox="1">
            <a:spLocks noChangeArrowheads="1"/>
          </p:cNvSpPr>
          <p:nvPr/>
        </p:nvSpPr>
        <p:spPr bwMode="auto">
          <a:xfrm>
            <a:off x="3794125" y="5310188"/>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dirty="0">
                <a:solidFill>
                  <a:srgbClr val="000066"/>
                </a:solidFill>
                <a:effectLst>
                  <a:outerShdw blurRad="38100" dist="38100" dir="2700000" algn="tl">
                    <a:srgbClr val="C0C0C0"/>
                  </a:outerShdw>
                </a:effectLst>
                <a:sym typeface="Symbol" pitchFamily="18" charset="2"/>
              </a:rPr>
              <a:t></a:t>
            </a:r>
            <a:r>
              <a:rPr lang="en-US" altLang="zh-CN" sz="2000" b="1" dirty="0" err="1">
                <a:solidFill>
                  <a:srgbClr val="000066"/>
                </a:solidFill>
                <a:effectLst>
                  <a:outerShdw blurRad="38100" dist="38100" dir="2700000" algn="tl">
                    <a:srgbClr val="C0C0C0"/>
                  </a:outerShdw>
                </a:effectLst>
              </a:rPr>
              <a:t>a</a:t>
            </a:r>
            <a:r>
              <a:rPr lang="en-US" altLang="zh-CN" sz="2000" b="1" dirty="0" err="1">
                <a:solidFill>
                  <a:srgbClr val="069406"/>
                </a:solidFill>
                <a:effectLst>
                  <a:outerShdw blurRad="38100" dist="38100" dir="2700000" algn="tl">
                    <a:srgbClr val="C0C0C0"/>
                  </a:outerShdw>
                </a:effectLst>
              </a:rPr>
              <a:t>Ab</a:t>
            </a:r>
            <a:r>
              <a:rPr lang="en-US" altLang="zh-CN" sz="2000" b="1" dirty="0" err="1">
                <a:solidFill>
                  <a:srgbClr val="000066"/>
                </a:solidFill>
                <a:effectLst>
                  <a:outerShdw blurRad="38100" dist="38100" dir="2700000" algn="tl">
                    <a:srgbClr val="C0C0C0"/>
                  </a:outerShdw>
                </a:effectLst>
              </a:rPr>
              <a:t>cde</a:t>
            </a:r>
            <a:endParaRPr lang="en-US" altLang="zh-CN" sz="2000" b="1" dirty="0">
              <a:solidFill>
                <a:srgbClr val="000066"/>
              </a:solidFill>
              <a:effectLst>
                <a:outerShdw blurRad="38100" dist="38100" dir="2700000" algn="tl">
                  <a:srgbClr val="C0C0C0"/>
                </a:outerShdw>
              </a:effectLst>
            </a:endParaRPr>
          </a:p>
        </p:txBody>
      </p:sp>
      <p:sp>
        <p:nvSpPr>
          <p:cNvPr id="61449" name="Text Box 9"/>
          <p:cNvSpPr txBox="1">
            <a:spLocks noChangeArrowheads="1"/>
          </p:cNvSpPr>
          <p:nvPr/>
        </p:nvSpPr>
        <p:spPr bwMode="auto">
          <a:xfrm>
            <a:off x="5040313" y="5322888"/>
            <a:ext cx="1271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dirty="0">
                <a:solidFill>
                  <a:srgbClr val="000066"/>
                </a:solidFill>
                <a:effectLst>
                  <a:outerShdw blurRad="38100" dist="38100" dir="2700000" algn="tl">
                    <a:srgbClr val="C0C0C0"/>
                  </a:outerShdw>
                </a:effectLst>
                <a:sym typeface="Symbol" pitchFamily="18" charset="2"/>
              </a:rPr>
              <a:t></a:t>
            </a:r>
            <a:r>
              <a:rPr lang="en-US" altLang="zh-CN" sz="2000" b="1" dirty="0" err="1">
                <a:solidFill>
                  <a:srgbClr val="000066"/>
                </a:solidFill>
                <a:effectLst>
                  <a:outerShdw blurRad="38100" dist="38100" dir="2700000" algn="tl">
                    <a:srgbClr val="C0C0C0"/>
                  </a:outerShdw>
                </a:effectLst>
              </a:rPr>
              <a:t>aAc</a:t>
            </a:r>
            <a:r>
              <a:rPr lang="en-US" altLang="zh-CN" sz="2000" b="1" dirty="0" err="1">
                <a:solidFill>
                  <a:srgbClr val="069406"/>
                </a:solidFill>
                <a:effectLst>
                  <a:outerShdw blurRad="38100" dist="38100" dir="2700000" algn="tl">
                    <a:srgbClr val="C0C0C0"/>
                  </a:outerShdw>
                </a:effectLst>
              </a:rPr>
              <a:t>d</a:t>
            </a:r>
            <a:r>
              <a:rPr lang="en-US" altLang="zh-CN" sz="2000" b="1" dirty="0" err="1">
                <a:solidFill>
                  <a:srgbClr val="000066"/>
                </a:solidFill>
                <a:effectLst>
                  <a:outerShdw blurRad="38100" dist="38100" dir="2700000" algn="tl">
                    <a:srgbClr val="C0C0C0"/>
                  </a:outerShdw>
                </a:effectLst>
              </a:rPr>
              <a:t>e</a:t>
            </a:r>
            <a:endParaRPr lang="en-US" altLang="zh-CN" sz="2000" b="1" dirty="0">
              <a:solidFill>
                <a:srgbClr val="000066"/>
              </a:solidFill>
              <a:effectLst>
                <a:outerShdw blurRad="38100" dist="38100" dir="2700000" algn="tl">
                  <a:srgbClr val="C0C0C0"/>
                </a:outerShdw>
              </a:effectLst>
            </a:endParaRPr>
          </a:p>
        </p:txBody>
      </p:sp>
      <p:sp>
        <p:nvSpPr>
          <p:cNvPr id="61450" name="Text Box 10"/>
          <p:cNvSpPr txBox="1">
            <a:spLocks noChangeArrowheads="1"/>
          </p:cNvSpPr>
          <p:nvPr/>
        </p:nvSpPr>
        <p:spPr bwMode="auto">
          <a:xfrm>
            <a:off x="6130925" y="5338763"/>
            <a:ext cx="1241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dirty="0">
                <a:solidFill>
                  <a:srgbClr val="000066"/>
                </a:solidFill>
                <a:effectLst>
                  <a:outerShdw blurRad="38100" dist="38100" dir="2700000" algn="tl">
                    <a:srgbClr val="C0C0C0"/>
                  </a:outerShdw>
                </a:effectLst>
                <a:sym typeface="Symbol" pitchFamily="18" charset="2"/>
              </a:rPr>
              <a:t></a:t>
            </a:r>
            <a:r>
              <a:rPr lang="en-US" altLang="zh-CN" sz="2000" b="1" dirty="0" err="1">
                <a:solidFill>
                  <a:srgbClr val="069406"/>
                </a:solidFill>
                <a:effectLst>
                  <a:outerShdw blurRad="38100" dist="38100" dir="2700000" algn="tl">
                    <a:srgbClr val="C0C0C0"/>
                  </a:outerShdw>
                </a:effectLst>
              </a:rPr>
              <a:t>aAcBe</a:t>
            </a:r>
            <a:endParaRPr lang="en-US" altLang="zh-CN" sz="2000" b="1" dirty="0">
              <a:solidFill>
                <a:srgbClr val="000066"/>
              </a:solidFill>
              <a:effectLst>
                <a:outerShdw blurRad="38100" dist="38100" dir="2700000" algn="tl">
                  <a:srgbClr val="C0C0C0"/>
                </a:outerShdw>
              </a:effectLst>
            </a:endParaRPr>
          </a:p>
        </p:txBody>
      </p:sp>
      <p:sp>
        <p:nvSpPr>
          <p:cNvPr id="61451" name="Text Box 11"/>
          <p:cNvSpPr txBox="1">
            <a:spLocks noChangeArrowheads="1"/>
          </p:cNvSpPr>
          <p:nvPr/>
        </p:nvSpPr>
        <p:spPr bwMode="auto">
          <a:xfrm>
            <a:off x="7235825" y="5357813"/>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dirty="0">
                <a:solidFill>
                  <a:srgbClr val="000066"/>
                </a:solidFill>
                <a:effectLst>
                  <a:outerShdw blurRad="38100" dist="38100" dir="2700000" algn="tl">
                    <a:srgbClr val="C0C0C0"/>
                  </a:outerShdw>
                </a:effectLst>
                <a:sym typeface="Symbol" pitchFamily="18" charset="2"/>
              </a:rPr>
              <a:t></a:t>
            </a:r>
            <a:r>
              <a:rPr lang="en-US" altLang="zh-CN" sz="2000" b="1" dirty="0">
                <a:solidFill>
                  <a:srgbClr val="000066"/>
                </a:solidFill>
                <a:effectLst>
                  <a:outerShdw blurRad="38100" dist="38100" dir="2700000" algn="tl">
                    <a:srgbClr val="C0C0C0"/>
                  </a:outerShdw>
                </a:effectLst>
              </a:rPr>
              <a:t> S</a:t>
            </a:r>
          </a:p>
        </p:txBody>
      </p:sp>
      <p:sp>
        <p:nvSpPr>
          <p:cNvPr id="61452" name="Text Box 12"/>
          <p:cNvSpPr txBox="1">
            <a:spLocks noChangeArrowheads="1"/>
          </p:cNvSpPr>
          <p:nvPr/>
        </p:nvSpPr>
        <p:spPr bwMode="auto">
          <a:xfrm>
            <a:off x="674688" y="3824288"/>
            <a:ext cx="806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000066"/>
                </a:solidFill>
                <a:effectLst>
                  <a:outerShdw blurRad="38100" dist="38100" dir="2700000" algn="tl">
                    <a:srgbClr val="C0C0C0"/>
                  </a:outerShdw>
                </a:effectLst>
              </a:rPr>
              <a:t>S</a:t>
            </a:r>
            <a:r>
              <a:rPr lang="en-US" altLang="zh-CN" sz="2000" b="1">
                <a:solidFill>
                  <a:srgbClr val="000066"/>
                </a:solidFill>
                <a:effectLst>
                  <a:outerShdw blurRad="38100" dist="38100" dir="2700000" algn="tl">
                    <a:srgbClr val="C0C0C0"/>
                  </a:outerShdw>
                </a:effectLst>
                <a:sym typeface="Symbol" pitchFamily="18" charset="2"/>
              </a:rPr>
              <a:t></a:t>
            </a:r>
            <a:r>
              <a:rPr lang="en-US" altLang="zh-CN" sz="2000" b="1">
                <a:solidFill>
                  <a:srgbClr val="069406"/>
                </a:solidFill>
                <a:effectLst>
                  <a:outerShdw blurRad="38100" dist="38100" dir="2700000" algn="tl">
                    <a:srgbClr val="C0C0C0"/>
                  </a:outerShdw>
                </a:effectLst>
              </a:rPr>
              <a:t>aAcBe</a:t>
            </a:r>
            <a:r>
              <a:rPr lang="en-US" altLang="zh-CN" sz="2000">
                <a:solidFill>
                  <a:srgbClr val="FF3300"/>
                </a:solidFill>
                <a:effectLst>
                  <a:outerShdw blurRad="38100" dist="38100" dir="2700000" algn="tl">
                    <a:srgbClr val="C0C0C0"/>
                  </a:outerShdw>
                </a:effectLst>
              </a:rPr>
              <a:t>[1]</a:t>
            </a:r>
            <a:r>
              <a:rPr lang="en-US" altLang="zh-CN" sz="2000" b="1">
                <a:solidFill>
                  <a:srgbClr val="000066"/>
                </a:solidFill>
                <a:effectLst>
                  <a:outerShdw blurRad="38100" dist="38100" dir="2700000" algn="tl">
                    <a:srgbClr val="C0C0C0"/>
                  </a:outerShdw>
                </a:effectLst>
                <a:sym typeface="Symbol" pitchFamily="18" charset="2"/>
              </a:rPr>
              <a:t></a:t>
            </a:r>
            <a:r>
              <a:rPr lang="en-US" altLang="zh-CN" sz="2000" b="1">
                <a:solidFill>
                  <a:srgbClr val="000066"/>
                </a:solidFill>
                <a:effectLst>
                  <a:outerShdw blurRad="38100" dist="38100" dir="2700000" algn="tl">
                    <a:srgbClr val="C0C0C0"/>
                  </a:outerShdw>
                </a:effectLst>
              </a:rPr>
              <a:t>aAc</a:t>
            </a:r>
            <a:r>
              <a:rPr lang="en-US" altLang="zh-CN" sz="2000" b="1">
                <a:solidFill>
                  <a:srgbClr val="009900"/>
                </a:solidFill>
                <a:effectLst>
                  <a:outerShdw blurRad="38100" dist="38100" dir="2700000" algn="tl">
                    <a:srgbClr val="C0C0C0"/>
                  </a:outerShdw>
                </a:effectLst>
              </a:rPr>
              <a:t>d</a:t>
            </a:r>
            <a:r>
              <a:rPr lang="en-US" altLang="zh-CN" sz="2000">
                <a:solidFill>
                  <a:srgbClr val="FF3300"/>
                </a:solidFill>
                <a:effectLst>
                  <a:outerShdw blurRad="38100" dist="38100" dir="2700000" algn="tl">
                    <a:srgbClr val="C0C0C0"/>
                  </a:outerShdw>
                </a:effectLst>
              </a:rPr>
              <a:t>[4]</a:t>
            </a:r>
            <a:r>
              <a:rPr lang="en-US" altLang="zh-CN" sz="2000" b="1">
                <a:solidFill>
                  <a:srgbClr val="000066"/>
                </a:solidFill>
                <a:effectLst>
                  <a:outerShdw blurRad="38100" dist="38100" dir="2700000" algn="tl">
                    <a:srgbClr val="C0C0C0"/>
                  </a:outerShdw>
                </a:effectLst>
              </a:rPr>
              <a:t>e</a:t>
            </a:r>
            <a:r>
              <a:rPr lang="en-US" altLang="zh-CN" sz="2000">
                <a:solidFill>
                  <a:srgbClr val="FF3300"/>
                </a:solidFill>
                <a:effectLst>
                  <a:outerShdw blurRad="38100" dist="38100" dir="2700000" algn="tl">
                    <a:srgbClr val="C0C0C0"/>
                  </a:outerShdw>
                </a:effectLst>
              </a:rPr>
              <a:t>[1]</a:t>
            </a:r>
            <a:r>
              <a:rPr lang="en-US" altLang="zh-CN" sz="2000" b="1">
                <a:solidFill>
                  <a:srgbClr val="000066"/>
                </a:solidFill>
                <a:effectLst>
                  <a:outerShdw blurRad="38100" dist="38100" dir="2700000" algn="tl">
                    <a:srgbClr val="C0C0C0"/>
                  </a:outerShdw>
                </a:effectLst>
                <a:sym typeface="Symbol" pitchFamily="18" charset="2"/>
              </a:rPr>
              <a:t></a:t>
            </a:r>
            <a:r>
              <a:rPr lang="en-US" altLang="zh-CN" sz="2000" b="1">
                <a:solidFill>
                  <a:srgbClr val="000066"/>
                </a:solidFill>
                <a:effectLst>
                  <a:outerShdw blurRad="38100" dist="38100" dir="2700000" algn="tl">
                    <a:srgbClr val="C0C0C0"/>
                  </a:outerShdw>
                </a:effectLst>
              </a:rPr>
              <a:t>a</a:t>
            </a:r>
            <a:r>
              <a:rPr lang="en-US" altLang="zh-CN" sz="2000" b="1">
                <a:solidFill>
                  <a:srgbClr val="009900"/>
                </a:solidFill>
                <a:effectLst>
                  <a:outerShdw blurRad="38100" dist="38100" dir="2700000" algn="tl">
                    <a:srgbClr val="C0C0C0"/>
                  </a:outerShdw>
                </a:effectLst>
              </a:rPr>
              <a:t>Ab</a:t>
            </a:r>
            <a:r>
              <a:rPr lang="en-US" altLang="zh-CN" sz="2000">
                <a:solidFill>
                  <a:srgbClr val="FF3300"/>
                </a:solidFill>
                <a:effectLst>
                  <a:outerShdw blurRad="38100" dist="38100" dir="2700000" algn="tl">
                    <a:srgbClr val="C0C0C0"/>
                  </a:outerShdw>
                </a:effectLst>
              </a:rPr>
              <a:t>[3]</a:t>
            </a:r>
            <a:r>
              <a:rPr lang="en-US" altLang="zh-CN" sz="2000" b="1">
                <a:solidFill>
                  <a:srgbClr val="000066"/>
                </a:solidFill>
                <a:effectLst>
                  <a:outerShdw blurRad="38100" dist="38100" dir="2700000" algn="tl">
                    <a:srgbClr val="C0C0C0"/>
                  </a:outerShdw>
                </a:effectLst>
              </a:rPr>
              <a:t>cd</a:t>
            </a:r>
            <a:r>
              <a:rPr lang="en-US" altLang="zh-CN" sz="2000">
                <a:solidFill>
                  <a:srgbClr val="FF3300"/>
                </a:solidFill>
                <a:effectLst>
                  <a:outerShdw blurRad="38100" dist="38100" dir="2700000" algn="tl">
                    <a:srgbClr val="C0C0C0"/>
                  </a:outerShdw>
                </a:effectLst>
              </a:rPr>
              <a:t>[4]</a:t>
            </a:r>
            <a:r>
              <a:rPr lang="en-US" altLang="zh-CN" sz="2000" b="1">
                <a:solidFill>
                  <a:srgbClr val="000066"/>
                </a:solidFill>
                <a:effectLst>
                  <a:outerShdw blurRad="38100" dist="38100" dir="2700000" algn="tl">
                    <a:srgbClr val="C0C0C0"/>
                  </a:outerShdw>
                </a:effectLst>
              </a:rPr>
              <a:t>e</a:t>
            </a:r>
            <a:r>
              <a:rPr lang="en-US" altLang="zh-CN" sz="2000">
                <a:solidFill>
                  <a:srgbClr val="FF3300"/>
                </a:solidFill>
                <a:effectLst>
                  <a:outerShdw blurRad="38100" dist="38100" dir="2700000" algn="tl">
                    <a:srgbClr val="C0C0C0"/>
                  </a:outerShdw>
                </a:effectLst>
              </a:rPr>
              <a:t>[1]</a:t>
            </a:r>
            <a:r>
              <a:rPr lang="en-US" altLang="zh-CN" sz="2000" b="1">
                <a:solidFill>
                  <a:srgbClr val="000066"/>
                </a:solidFill>
                <a:effectLst>
                  <a:outerShdw blurRad="38100" dist="38100" dir="2700000" algn="tl">
                    <a:srgbClr val="C0C0C0"/>
                  </a:outerShdw>
                </a:effectLst>
                <a:sym typeface="Symbol" pitchFamily="18" charset="2"/>
              </a:rPr>
              <a:t></a:t>
            </a:r>
            <a:r>
              <a:rPr lang="en-US" altLang="zh-CN" sz="2000" b="1">
                <a:solidFill>
                  <a:srgbClr val="000066"/>
                </a:solidFill>
                <a:effectLst>
                  <a:outerShdw blurRad="38100" dist="38100" dir="2700000" algn="tl">
                    <a:srgbClr val="C0C0C0"/>
                  </a:outerShdw>
                </a:effectLst>
              </a:rPr>
              <a:t>a</a:t>
            </a:r>
            <a:r>
              <a:rPr lang="en-US" altLang="zh-CN" sz="2000" b="1">
                <a:solidFill>
                  <a:srgbClr val="009900"/>
                </a:solidFill>
                <a:effectLst>
                  <a:outerShdw blurRad="38100" dist="38100" dir="2700000" algn="tl">
                    <a:srgbClr val="C0C0C0"/>
                  </a:outerShdw>
                </a:effectLst>
              </a:rPr>
              <a:t>b</a:t>
            </a:r>
            <a:r>
              <a:rPr lang="en-US" altLang="zh-CN" sz="2000">
                <a:solidFill>
                  <a:srgbClr val="FF3300"/>
                </a:solidFill>
                <a:effectLst>
                  <a:outerShdw blurRad="38100" dist="38100" dir="2700000" algn="tl">
                    <a:srgbClr val="C0C0C0"/>
                  </a:outerShdw>
                </a:effectLst>
              </a:rPr>
              <a:t>[2]</a:t>
            </a:r>
            <a:r>
              <a:rPr lang="en-US" altLang="zh-CN" sz="2000" b="1">
                <a:solidFill>
                  <a:srgbClr val="000066"/>
                </a:solidFill>
                <a:effectLst>
                  <a:outerShdw blurRad="38100" dist="38100" dir="2700000" algn="tl">
                    <a:srgbClr val="C0C0C0"/>
                  </a:outerShdw>
                </a:effectLst>
              </a:rPr>
              <a:t>b</a:t>
            </a:r>
            <a:r>
              <a:rPr lang="en-US" altLang="zh-CN" sz="2000">
                <a:solidFill>
                  <a:srgbClr val="FF3300"/>
                </a:solidFill>
                <a:effectLst>
                  <a:outerShdw blurRad="38100" dist="38100" dir="2700000" algn="tl">
                    <a:srgbClr val="C0C0C0"/>
                  </a:outerShdw>
                </a:effectLst>
              </a:rPr>
              <a:t>[3]</a:t>
            </a:r>
            <a:r>
              <a:rPr lang="en-US" altLang="zh-CN" sz="2000" b="1">
                <a:solidFill>
                  <a:srgbClr val="000066"/>
                </a:solidFill>
                <a:effectLst>
                  <a:outerShdw blurRad="38100" dist="38100" dir="2700000" algn="tl">
                    <a:srgbClr val="C0C0C0"/>
                  </a:outerShdw>
                </a:effectLst>
              </a:rPr>
              <a:t>cd</a:t>
            </a:r>
            <a:r>
              <a:rPr lang="en-US" altLang="zh-CN" sz="2000">
                <a:solidFill>
                  <a:srgbClr val="FF3300"/>
                </a:solidFill>
                <a:effectLst>
                  <a:outerShdw blurRad="38100" dist="38100" dir="2700000" algn="tl">
                    <a:srgbClr val="C0C0C0"/>
                  </a:outerShdw>
                </a:effectLst>
              </a:rPr>
              <a:t>[4]</a:t>
            </a:r>
            <a:r>
              <a:rPr lang="en-US" altLang="zh-CN" sz="2000" b="1">
                <a:solidFill>
                  <a:srgbClr val="000066"/>
                </a:solidFill>
                <a:effectLst>
                  <a:outerShdw blurRad="38100" dist="38100" dir="2700000" algn="tl">
                    <a:srgbClr val="C0C0C0"/>
                  </a:outerShdw>
                </a:effectLst>
              </a:rPr>
              <a:t>e</a:t>
            </a:r>
            <a:r>
              <a:rPr lang="en-US" altLang="zh-CN" sz="2000">
                <a:solidFill>
                  <a:srgbClr val="FF3300"/>
                </a:solidFill>
                <a:effectLst>
                  <a:outerShdw blurRad="38100" dist="38100" dir="2700000" algn="tl">
                    <a:srgbClr val="C0C0C0"/>
                  </a:outerShdw>
                </a:effectLst>
              </a:rPr>
              <a:t>[1]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fade">
                                      <p:cBhvr>
                                        <p:cTn id="7" dur="1000"/>
                                        <p:tgtEl>
                                          <p:spTgt spid="61445"/>
                                        </p:tgtEl>
                                      </p:cBhvr>
                                    </p:animEffect>
                                    <p:anim calcmode="lin" valueType="num">
                                      <p:cBhvr>
                                        <p:cTn id="8" dur="1000" fill="hold"/>
                                        <p:tgtEl>
                                          <p:spTgt spid="61445"/>
                                        </p:tgtEl>
                                        <p:attrNameLst>
                                          <p:attrName>ppt_x</p:attrName>
                                        </p:attrNameLst>
                                      </p:cBhvr>
                                      <p:tavLst>
                                        <p:tav tm="0">
                                          <p:val>
                                            <p:strVal val="#ppt_x"/>
                                          </p:val>
                                        </p:tav>
                                        <p:tav tm="100000">
                                          <p:val>
                                            <p:strVal val="#ppt_x"/>
                                          </p:val>
                                        </p:tav>
                                      </p:tavLst>
                                    </p:anim>
                                    <p:anim calcmode="lin" valueType="num">
                                      <p:cBhvr>
                                        <p:cTn id="9" dur="1000" fill="hold"/>
                                        <p:tgtEl>
                                          <p:spTgt spid="614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1452"/>
                                        </p:tgtEl>
                                        <p:attrNameLst>
                                          <p:attrName>style.visibility</p:attrName>
                                        </p:attrNameLst>
                                      </p:cBhvr>
                                      <p:to>
                                        <p:strVal val="visible"/>
                                      </p:to>
                                    </p:set>
                                    <p:animEffect transition="in" filter="fade">
                                      <p:cBhvr>
                                        <p:cTn id="12" dur="1000"/>
                                        <p:tgtEl>
                                          <p:spTgt spid="61452"/>
                                        </p:tgtEl>
                                      </p:cBhvr>
                                    </p:animEffect>
                                    <p:anim calcmode="lin" valueType="num">
                                      <p:cBhvr>
                                        <p:cTn id="13" dur="1000" fill="hold"/>
                                        <p:tgtEl>
                                          <p:spTgt spid="61452"/>
                                        </p:tgtEl>
                                        <p:attrNameLst>
                                          <p:attrName>ppt_x</p:attrName>
                                        </p:attrNameLst>
                                      </p:cBhvr>
                                      <p:tavLst>
                                        <p:tav tm="0">
                                          <p:val>
                                            <p:strVal val="#ppt_x"/>
                                          </p:val>
                                        </p:tav>
                                        <p:tav tm="100000">
                                          <p:val>
                                            <p:strVal val="#ppt_x"/>
                                          </p:val>
                                        </p:tav>
                                      </p:tavLst>
                                    </p:anim>
                                    <p:anim calcmode="lin" valueType="num">
                                      <p:cBhvr>
                                        <p:cTn id="14" dur="1000" fill="hold"/>
                                        <p:tgtEl>
                                          <p:spTgt spid="61452"/>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4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p:bldP spid="61448" grpId="0"/>
      <p:bldP spid="61449" grpId="0"/>
      <p:bldP spid="61450" grpId="0"/>
      <p:bldP spid="61451" grpId="0"/>
      <p:bldP spid="6145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afb2cba1f7d829e059a67dab765c976a7f62f5"/>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4116</TotalTime>
  <Words>6001</Words>
  <Application>Microsoft Office PowerPoint</Application>
  <PresentationFormat>全屏显示(4:3)</PresentationFormat>
  <Paragraphs>755</Paragraphs>
  <Slides>53</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55" baseType="lpstr">
      <vt:lpstr>默认设计模板</vt:lpstr>
      <vt:lpstr>Equation</vt:lpstr>
      <vt:lpstr>第6章　自底向上LR分析法</vt:lpstr>
      <vt:lpstr>PowerPoint 演示文稿</vt:lpstr>
      <vt:lpstr>PowerPoint 演示文稿</vt:lpstr>
      <vt:lpstr>6.1  LR分析概述</vt:lpstr>
      <vt:lpstr>PowerPoint 演示文稿</vt:lpstr>
      <vt:lpstr>PowerPoint 演示文稿</vt:lpstr>
      <vt:lpstr>6.2  LR(0)分析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  SLR(1)分析</vt:lpstr>
      <vt:lpstr>PowerPoint 演示文稿</vt:lpstr>
      <vt:lpstr>PowerPoint 演示文稿</vt:lpstr>
      <vt:lpstr>PowerPoint 演示文稿</vt:lpstr>
      <vt:lpstr>6.4  LR(1)分析</vt:lpstr>
      <vt:lpstr>PowerPoint 演示文稿</vt:lpstr>
      <vt:lpstr>PowerPoint 演示文稿</vt:lpstr>
      <vt:lpstr>PowerPoint 演示文稿</vt:lpstr>
      <vt:lpstr>PowerPoint 演示文稿</vt:lpstr>
      <vt:lpstr>PowerPoint 演示文稿</vt:lpstr>
      <vt:lpstr>6.5  LALR(1)分析</vt:lpstr>
      <vt:lpstr>PowerPoint 演示文稿</vt:lpstr>
      <vt:lpstr>PowerPoint 演示文稿</vt:lpstr>
      <vt:lpstr>PowerPoint 演示文稿</vt:lpstr>
      <vt:lpstr>PowerPoint 演示文稿</vt:lpstr>
      <vt:lpstr>PowerPoint 演示文稿</vt:lpstr>
      <vt:lpstr>移进归约分析的冲突理解</vt:lpstr>
      <vt:lpstr>6.6  二义文法的应用 </vt:lpstr>
      <vt:lpstr>PowerPoint 演示文稿</vt:lpstr>
      <vt:lpstr>PowerPoint 演示文稿</vt:lpstr>
      <vt:lpstr>PowerPoint 演示文稿</vt:lpstr>
      <vt:lpstr>PowerPoint 演示文稿</vt:lpstr>
      <vt:lpstr>简单的LR 分析出错处理举例   文法：E  E + E | E * E | (E) | id    可能的报错信息  e1缺少运算数    e2右括号未匹配  e3缺少运算符  e4缺少右括号 </vt:lpstr>
      <vt:lpstr>6.7   分析器的生成器</vt:lpstr>
      <vt:lpstr>PowerPoint 演示文稿</vt:lpstr>
      <vt:lpstr>不同语法分析方法的能力比较</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147</cp:revision>
  <cp:lastPrinted>1601-01-01T00:00:00Z</cp:lastPrinted>
  <dcterms:created xsi:type="dcterms:W3CDTF">1601-01-01T00:00:00Z</dcterms:created>
  <dcterms:modified xsi:type="dcterms:W3CDTF">2016-03-22T14:27:41Z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